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5" r:id="rId2"/>
  </p:sldMasterIdLst>
  <p:notesMasterIdLst>
    <p:notesMasterId r:id="rId91"/>
  </p:notesMasterIdLst>
  <p:handoutMasterIdLst>
    <p:handoutMasterId r:id="rId92"/>
  </p:handoutMasterIdLst>
  <p:sldIdLst>
    <p:sldId id="399" r:id="rId3"/>
    <p:sldId id="430" r:id="rId4"/>
    <p:sldId id="431" r:id="rId5"/>
    <p:sldId id="258" r:id="rId6"/>
    <p:sldId id="272" r:id="rId7"/>
    <p:sldId id="367" r:id="rId8"/>
    <p:sldId id="281" r:id="rId9"/>
    <p:sldId id="368" r:id="rId10"/>
    <p:sldId id="369" r:id="rId11"/>
    <p:sldId id="282" r:id="rId12"/>
    <p:sldId id="370" r:id="rId13"/>
    <p:sldId id="371" r:id="rId14"/>
    <p:sldId id="283" r:id="rId15"/>
    <p:sldId id="292" r:id="rId16"/>
    <p:sldId id="329" r:id="rId17"/>
    <p:sldId id="330" r:id="rId18"/>
    <p:sldId id="331" r:id="rId19"/>
    <p:sldId id="332" r:id="rId20"/>
    <p:sldId id="312" r:id="rId21"/>
    <p:sldId id="360" r:id="rId22"/>
    <p:sldId id="257" r:id="rId23"/>
    <p:sldId id="324" r:id="rId24"/>
    <p:sldId id="333" r:id="rId25"/>
    <p:sldId id="355" r:id="rId26"/>
    <p:sldId id="288" r:id="rId27"/>
    <p:sldId id="277" r:id="rId28"/>
    <p:sldId id="334" r:id="rId29"/>
    <p:sldId id="335" r:id="rId30"/>
    <p:sldId id="295" r:id="rId31"/>
    <p:sldId id="296" r:id="rId32"/>
    <p:sldId id="285" r:id="rId33"/>
    <p:sldId id="298" r:id="rId34"/>
    <p:sldId id="279" r:id="rId35"/>
    <p:sldId id="387" r:id="rId36"/>
    <p:sldId id="388" r:id="rId37"/>
    <p:sldId id="389" r:id="rId38"/>
    <p:sldId id="390" r:id="rId39"/>
    <p:sldId id="301" r:id="rId40"/>
    <p:sldId id="286" r:id="rId41"/>
    <p:sldId id="392" r:id="rId42"/>
    <p:sldId id="393" r:id="rId43"/>
    <p:sldId id="394" r:id="rId44"/>
    <p:sldId id="302" r:id="rId45"/>
    <p:sldId id="319" r:id="rId46"/>
    <p:sldId id="321" r:id="rId47"/>
    <p:sldId id="320" r:id="rId48"/>
    <p:sldId id="322" r:id="rId49"/>
    <p:sldId id="323" r:id="rId50"/>
    <p:sldId id="325" r:id="rId51"/>
    <p:sldId id="326" r:id="rId52"/>
    <p:sldId id="327" r:id="rId53"/>
    <p:sldId id="328" r:id="rId54"/>
    <p:sldId id="400" r:id="rId55"/>
    <p:sldId id="308" r:id="rId56"/>
    <p:sldId id="395" r:id="rId57"/>
    <p:sldId id="396" r:id="rId58"/>
    <p:sldId id="397" r:id="rId59"/>
    <p:sldId id="337" r:id="rId60"/>
    <p:sldId id="338" r:id="rId61"/>
    <p:sldId id="339" r:id="rId62"/>
    <p:sldId id="341" r:id="rId63"/>
    <p:sldId id="348" r:id="rId64"/>
    <p:sldId id="344" r:id="rId65"/>
    <p:sldId id="342" r:id="rId66"/>
    <p:sldId id="343" r:id="rId67"/>
    <p:sldId id="380" r:id="rId68"/>
    <p:sldId id="383" r:id="rId69"/>
    <p:sldId id="381" r:id="rId70"/>
    <p:sldId id="384" r:id="rId71"/>
    <p:sldId id="385" r:id="rId72"/>
    <p:sldId id="386" r:id="rId73"/>
    <p:sldId id="382" r:id="rId74"/>
    <p:sldId id="358" r:id="rId75"/>
    <p:sldId id="366" r:id="rId76"/>
    <p:sldId id="403" r:id="rId77"/>
    <p:sldId id="402" r:id="rId78"/>
    <p:sldId id="401" r:id="rId79"/>
    <p:sldId id="351" r:id="rId80"/>
    <p:sldId id="352" r:id="rId81"/>
    <p:sldId id="353" r:id="rId82"/>
    <p:sldId id="315" r:id="rId83"/>
    <p:sldId id="432" r:id="rId84"/>
    <p:sldId id="374" r:id="rId85"/>
    <p:sldId id="375" r:id="rId86"/>
    <p:sldId id="376" r:id="rId87"/>
    <p:sldId id="377" r:id="rId88"/>
    <p:sldId id="378" r:id="rId89"/>
    <p:sldId id="433" r:id="rId90"/>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FFFF"/>
    <a:srgbClr val="CC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27" dt="2021-02-23T12:32:11.007"/>
    <p1510:client id="{0686C923-EA1E-2FDD-4C5A-E2179A8F83EA}" v="207" dt="2021-03-02T12:49:39.569"/>
    <p1510:client id="{18591023-E7A5-F361-6C43-E05A74433184}" v="11" dt="2021-02-22T23:19:01.606"/>
    <p1510:client id="{5A217CE8-D5C4-7C6C-7F2E-31B51B723517}" v="569" dt="2021-02-23T12:57:44.740"/>
    <p1510:client id="{8F0AAE9F-E0ED-2000-A4C3-48A363F380BF}" v="13" dt="2021-02-23T10:46:53.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85" autoAdjust="0"/>
  </p:normalViewPr>
  <p:slideViewPr>
    <p:cSldViewPr snapToGrid="0">
      <p:cViewPr>
        <p:scale>
          <a:sx n="80" d="100"/>
          <a:sy n="80" d="100"/>
        </p:scale>
        <p:origin x="273" y="-258"/>
      </p:cViewPr>
      <p:guideLst>
        <p:guide orient="horz" pos="2160"/>
        <p:guide pos="3840"/>
      </p:guideLst>
    </p:cSldViewPr>
  </p:slideViewPr>
  <p:notesTextViewPr>
    <p:cViewPr>
      <p:scale>
        <a:sx n="1" d="1"/>
        <a:sy n="1" d="1"/>
      </p:scale>
      <p:origin x="0" y="0"/>
    </p:cViewPr>
  </p:notesTextViewPr>
  <p:sorterViewPr>
    <p:cViewPr>
      <p:scale>
        <a:sx n="100" d="100"/>
        <a:sy n="100" d="100"/>
      </p:scale>
      <p:origin x="0" y="-1584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nagozar, Ali" userId="S::a.banagozar@tue.nl::5a9f5a43-d366-4cb3-8903-7ad10711b36f" providerId="AD" clId="Web-{0686C923-EA1E-2FDD-4C5A-E2179A8F83EA}"/>
    <pc:docChg chg="addSld modSld sldOrd">
      <pc:chgData name="Banagozar, Ali" userId="S::a.banagozar@tue.nl::5a9f5a43-d366-4cb3-8903-7ad10711b36f" providerId="AD" clId="Web-{0686C923-EA1E-2FDD-4C5A-E2179A8F83EA}" dt="2021-03-02T12:49:39.569" v="147"/>
      <pc:docMkLst>
        <pc:docMk/>
      </pc:docMkLst>
      <pc:sldChg chg="addSp delSp modSp add ord replId addAnim modAnim">
        <pc:chgData name="Banagozar, Ali" userId="S::a.banagozar@tue.nl::5a9f5a43-d366-4cb3-8903-7ad10711b36f" providerId="AD" clId="Web-{0686C923-EA1E-2FDD-4C5A-E2179A8F83EA}" dt="2021-03-02T12:49:39.569" v="147"/>
        <pc:sldMkLst>
          <pc:docMk/>
          <pc:sldMk cId="3442265738" sldId="433"/>
        </pc:sldMkLst>
        <pc:spChg chg="mod">
          <ac:chgData name="Banagozar, Ali" userId="S::a.banagozar@tue.nl::5a9f5a43-d366-4cb3-8903-7ad10711b36f" providerId="AD" clId="Web-{0686C923-EA1E-2FDD-4C5A-E2179A8F83EA}" dt="2021-03-02T12:36:36.280" v="17" actId="20577"/>
          <ac:spMkLst>
            <pc:docMk/>
            <pc:sldMk cId="3442265738" sldId="433"/>
            <ac:spMk id="2" creationId="{00000000-0000-0000-0000-000000000000}"/>
          </ac:spMkLst>
        </pc:spChg>
        <pc:spChg chg="del">
          <ac:chgData name="Banagozar, Ali" userId="S::a.banagozar@tue.nl::5a9f5a43-d366-4cb3-8903-7ad10711b36f" providerId="AD" clId="Web-{0686C923-EA1E-2FDD-4C5A-E2179A8F83EA}" dt="2021-03-02T12:36:48.108" v="20"/>
          <ac:spMkLst>
            <pc:docMk/>
            <pc:sldMk cId="3442265738" sldId="433"/>
            <ac:spMk id="14" creationId="{00000000-0000-0000-0000-000000000000}"/>
          </ac:spMkLst>
        </pc:spChg>
        <pc:spChg chg="add del mod">
          <ac:chgData name="Banagozar, Ali" userId="S::a.banagozar@tue.nl::5a9f5a43-d366-4cb3-8903-7ad10711b36f" providerId="AD" clId="Web-{0686C923-EA1E-2FDD-4C5A-E2179A8F83EA}" dt="2021-03-02T12:43:21.932" v="100" actId="1076"/>
          <ac:spMkLst>
            <pc:docMk/>
            <pc:sldMk cId="3442265738" sldId="433"/>
            <ac:spMk id="15" creationId="{00000000-0000-0000-0000-000000000000}"/>
          </ac:spMkLst>
        </pc:spChg>
        <pc:spChg chg="add mod">
          <ac:chgData name="Banagozar, Ali" userId="S::a.banagozar@tue.nl::5a9f5a43-d366-4cb3-8903-7ad10711b36f" providerId="AD" clId="Web-{0686C923-EA1E-2FDD-4C5A-E2179A8F83EA}" dt="2021-03-02T12:48:43.317" v="143" actId="20577"/>
          <ac:spMkLst>
            <pc:docMk/>
            <pc:sldMk cId="3442265738" sldId="433"/>
            <ac:spMk id="16" creationId="{85858F60-21CF-44AD-81F7-93D36C11C25B}"/>
          </ac:spMkLst>
        </pc:spChg>
        <pc:spChg chg="add mod">
          <ac:chgData name="Banagozar, Ali" userId="S::a.banagozar@tue.nl::5a9f5a43-d366-4cb3-8903-7ad10711b36f" providerId="AD" clId="Web-{0686C923-EA1E-2FDD-4C5A-E2179A8F83EA}" dt="2021-03-02T12:47:40.659" v="136" actId="20577"/>
          <ac:spMkLst>
            <pc:docMk/>
            <pc:sldMk cId="3442265738" sldId="433"/>
            <ac:spMk id="17" creationId="{02A030A1-ABD1-453A-BE4C-E91E66A440FD}"/>
          </ac:spMkLst>
        </pc:spChg>
        <pc:spChg chg="add mod">
          <ac:chgData name="Banagozar, Ali" userId="S::a.banagozar@tue.nl::5a9f5a43-d366-4cb3-8903-7ad10711b36f" providerId="AD" clId="Web-{0686C923-EA1E-2FDD-4C5A-E2179A8F83EA}" dt="2021-03-02T12:49:17.662" v="146" actId="20577"/>
          <ac:spMkLst>
            <pc:docMk/>
            <pc:sldMk cId="3442265738" sldId="433"/>
            <ac:spMk id="18" creationId="{30F29AF7-26CA-4E71-878C-1F1DB2C39BB9}"/>
          </ac:spMkLst>
        </pc:spChg>
        <pc:grpChg chg="del">
          <ac:chgData name="Banagozar, Ali" userId="S::a.banagozar@tue.nl::5a9f5a43-d366-4cb3-8903-7ad10711b36f" providerId="AD" clId="Web-{0686C923-EA1E-2FDD-4C5A-E2179A8F83EA}" dt="2021-03-02T12:36:45.014" v="18"/>
          <ac:grpSpMkLst>
            <pc:docMk/>
            <pc:sldMk cId="3442265738" sldId="433"/>
            <ac:grpSpMk id="23" creationId="{00000000-0000-0000-0000-000000000000}"/>
          </ac:grpSpMkLst>
        </pc:grpChg>
        <pc:grpChg chg="del">
          <ac:chgData name="Banagozar, Ali" userId="S::a.banagozar@tue.nl::5a9f5a43-d366-4cb3-8903-7ad10711b36f" providerId="AD" clId="Web-{0686C923-EA1E-2FDD-4C5A-E2179A8F83EA}" dt="2021-03-02T12:44:22.590" v="110"/>
          <ac:grpSpMkLst>
            <pc:docMk/>
            <pc:sldMk cId="3442265738" sldId="433"/>
            <ac:grpSpMk id="24" creationId="{00000000-0000-0000-0000-000000000000}"/>
          </ac:grpSpMkLst>
        </pc:grpChg>
        <pc:graphicFrameChg chg="del">
          <ac:chgData name="Banagozar, Ali" userId="S::a.banagozar@tue.nl::5a9f5a43-d366-4cb3-8903-7ad10711b36f" providerId="AD" clId="Web-{0686C923-EA1E-2FDD-4C5A-E2179A8F83EA}" dt="2021-03-02T12:36:50.483" v="21"/>
          <ac:graphicFrameMkLst>
            <pc:docMk/>
            <pc:sldMk cId="3442265738" sldId="433"/>
            <ac:graphicFrameMk id="12" creationId="{00000000-0000-0000-0000-000000000000}"/>
          </ac:graphicFrameMkLst>
        </pc:graphicFrameChg>
        <pc:graphicFrameChg chg="del">
          <ac:chgData name="Banagozar, Ali" userId="S::a.banagozar@tue.nl::5a9f5a43-d366-4cb3-8903-7ad10711b36f" providerId="AD" clId="Web-{0686C923-EA1E-2FDD-4C5A-E2179A8F83EA}" dt="2021-03-02T12:36:46.858" v="19"/>
          <ac:graphicFrameMkLst>
            <pc:docMk/>
            <pc:sldMk cId="3442265738" sldId="433"/>
            <ac:graphicFrameMk id="13" creationId="{00000000-0000-0000-0000-000000000000}"/>
          </ac:graphicFrameMkLst>
        </pc:graphicFrameChg>
        <pc:picChg chg="add del mod">
          <ac:chgData name="Banagozar, Ali" userId="S::a.banagozar@tue.nl::5a9f5a43-d366-4cb3-8903-7ad10711b36f" providerId="AD" clId="Web-{0686C923-EA1E-2FDD-4C5A-E2179A8F83EA}" dt="2021-03-02T12:37:17.718" v="32"/>
          <ac:picMkLst>
            <pc:docMk/>
            <pc:sldMk cId="3442265738" sldId="433"/>
            <ac:picMk id="3" creationId="{19ADA581-6F0A-4421-BBC5-E5905C77D7FC}"/>
          </ac:picMkLst>
        </pc:picChg>
        <pc:picChg chg="add mod">
          <ac:chgData name="Banagozar, Ali" userId="S::a.banagozar@tue.nl::5a9f5a43-d366-4cb3-8903-7ad10711b36f" providerId="AD" clId="Web-{0686C923-EA1E-2FDD-4C5A-E2179A8F83EA}" dt="2021-03-02T12:43:24.276" v="101" actId="1076"/>
          <ac:picMkLst>
            <pc:docMk/>
            <pc:sldMk cId="3442265738" sldId="433"/>
            <ac:picMk id="5" creationId="{066D80A7-6B38-4322-BCF2-55B1BFA35367}"/>
          </ac:picMkLst>
        </pc:picChg>
        <pc:picChg chg="add mod">
          <ac:chgData name="Banagozar, Ali" userId="S::a.banagozar@tue.nl::5a9f5a43-d366-4cb3-8903-7ad10711b36f" providerId="AD" clId="Web-{0686C923-EA1E-2FDD-4C5A-E2179A8F83EA}" dt="2021-03-02T12:38:19.454" v="42" actId="1076"/>
          <ac:picMkLst>
            <pc:docMk/>
            <pc:sldMk cId="3442265738" sldId="433"/>
            <ac:picMk id="6" creationId="{E7EE1711-AC0C-44A4-9F6C-BF1FC0ECA8EF}"/>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sioutas\Downloads\CUDA_Occupancy_calculator%20(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sioutas\Downloads\CUDA_Occupancy_calculator%20(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sioutas\Downloads\CUDA_Occupancy_calculator%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nl-NL" sz="1400"/>
              <a:t>Impact of Varying Block Size</a:t>
            </a:r>
          </a:p>
        </c:rich>
      </c:tx>
      <c:layout>
        <c:manualLayout>
          <c:xMode val="edge"/>
          <c:yMode val="edge"/>
          <c:x val="0.31021766157948794"/>
          <c:y val="2.0926733600679096E-2"/>
        </c:manualLayout>
      </c:layout>
      <c:overlay val="0"/>
      <c:spPr>
        <a:noFill/>
        <a:ln w="25400">
          <a:noFill/>
        </a:ln>
      </c:spPr>
    </c:title>
    <c:autoTitleDeleted val="0"/>
    <c:plotArea>
      <c:layout>
        <c:manualLayout>
          <c:layoutTarget val="inner"/>
          <c:xMode val="edge"/>
          <c:yMode val="edge"/>
          <c:x val="0.13700006010699048"/>
          <c:y val="0.18548435789534484"/>
          <c:w val="0.81068602111758947"/>
          <c:h val="0.62903390938421277"/>
        </c:manualLayout>
      </c:layout>
      <c:scatterChart>
        <c:scatterStyle val="lineMarker"/>
        <c:varyColors val="0"/>
        <c:ser>
          <c:idx val="0"/>
          <c:order val="0"/>
          <c:tx>
            <c:v>Warp Occupancy</c:v>
          </c:tx>
          <c:spPr>
            <a:ln w="25400">
              <a:solidFill>
                <a:srgbClr val="000090"/>
              </a:solidFill>
              <a:prstDash val="solid"/>
            </a:ln>
          </c:spPr>
          <c:marker>
            <c:symbol val="none"/>
          </c:marker>
          <c:xVal>
            <c:numRef>
              <c:f>Calculator!$A$88:$A$183</c:f>
              <c:numCache>
                <c:formatCode>General</c:formatCode>
                <c:ptCount val="96"/>
                <c:pt idx="0">
                  <c:v>32</c:v>
                </c:pt>
                <c:pt idx="1">
                  <c:v>64</c:v>
                </c:pt>
                <c:pt idx="2">
                  <c:v>96</c:v>
                </c:pt>
                <c:pt idx="3">
                  <c:v>128</c:v>
                </c:pt>
                <c:pt idx="4">
                  <c:v>160</c:v>
                </c:pt>
                <c:pt idx="5">
                  <c:v>192</c:v>
                </c:pt>
                <c:pt idx="6">
                  <c:v>224</c:v>
                </c:pt>
                <c:pt idx="7">
                  <c:v>256</c:v>
                </c:pt>
                <c:pt idx="8">
                  <c:v>288</c:v>
                </c:pt>
                <c:pt idx="9">
                  <c:v>320</c:v>
                </c:pt>
                <c:pt idx="10">
                  <c:v>352</c:v>
                </c:pt>
                <c:pt idx="11">
                  <c:v>384</c:v>
                </c:pt>
                <c:pt idx="12">
                  <c:v>416</c:v>
                </c:pt>
                <c:pt idx="13">
                  <c:v>448</c:v>
                </c:pt>
                <c:pt idx="14">
                  <c:v>480</c:v>
                </c:pt>
                <c:pt idx="15">
                  <c:v>512</c:v>
                </c:pt>
                <c:pt idx="16">
                  <c:v>544</c:v>
                </c:pt>
                <c:pt idx="17">
                  <c:v>576</c:v>
                </c:pt>
                <c:pt idx="18">
                  <c:v>608</c:v>
                </c:pt>
                <c:pt idx="19">
                  <c:v>640</c:v>
                </c:pt>
                <c:pt idx="20">
                  <c:v>672</c:v>
                </c:pt>
                <c:pt idx="21">
                  <c:v>704</c:v>
                </c:pt>
                <c:pt idx="22">
                  <c:v>736</c:v>
                </c:pt>
                <c:pt idx="23">
                  <c:v>768</c:v>
                </c:pt>
                <c:pt idx="24">
                  <c:v>800</c:v>
                </c:pt>
                <c:pt idx="25">
                  <c:v>832</c:v>
                </c:pt>
                <c:pt idx="26">
                  <c:v>864</c:v>
                </c:pt>
                <c:pt idx="27">
                  <c:v>896</c:v>
                </c:pt>
                <c:pt idx="28">
                  <c:v>928</c:v>
                </c:pt>
                <c:pt idx="29">
                  <c:v>960</c:v>
                </c:pt>
                <c:pt idx="30">
                  <c:v>992</c:v>
                </c:pt>
                <c:pt idx="31">
                  <c:v>1024</c:v>
                </c:pt>
                <c:pt idx="32">
                  <c:v>1056</c:v>
                </c:pt>
                <c:pt idx="33">
                  <c:v>1088</c:v>
                </c:pt>
                <c:pt idx="34">
                  <c:v>1120</c:v>
                </c:pt>
                <c:pt idx="35">
                  <c:v>1152</c:v>
                </c:pt>
                <c:pt idx="36">
                  <c:v>1184</c:v>
                </c:pt>
                <c:pt idx="37">
                  <c:v>1216</c:v>
                </c:pt>
                <c:pt idx="38">
                  <c:v>1248</c:v>
                </c:pt>
                <c:pt idx="39">
                  <c:v>1280</c:v>
                </c:pt>
                <c:pt idx="40">
                  <c:v>1312</c:v>
                </c:pt>
                <c:pt idx="41">
                  <c:v>1344</c:v>
                </c:pt>
                <c:pt idx="42">
                  <c:v>1376</c:v>
                </c:pt>
                <c:pt idx="43">
                  <c:v>1408</c:v>
                </c:pt>
                <c:pt idx="44">
                  <c:v>1440</c:v>
                </c:pt>
                <c:pt idx="45">
                  <c:v>1472</c:v>
                </c:pt>
                <c:pt idx="46">
                  <c:v>1504</c:v>
                </c:pt>
                <c:pt idx="47">
                  <c:v>1536</c:v>
                </c:pt>
                <c:pt idx="48">
                  <c:v>1568</c:v>
                </c:pt>
                <c:pt idx="49">
                  <c:v>1600</c:v>
                </c:pt>
                <c:pt idx="50">
                  <c:v>1632</c:v>
                </c:pt>
                <c:pt idx="51">
                  <c:v>1664</c:v>
                </c:pt>
                <c:pt idx="52">
                  <c:v>1696</c:v>
                </c:pt>
                <c:pt idx="53">
                  <c:v>1728</c:v>
                </c:pt>
                <c:pt idx="54">
                  <c:v>1760</c:v>
                </c:pt>
                <c:pt idx="55">
                  <c:v>1792</c:v>
                </c:pt>
                <c:pt idx="56">
                  <c:v>1824</c:v>
                </c:pt>
                <c:pt idx="57">
                  <c:v>1856</c:v>
                </c:pt>
                <c:pt idx="58">
                  <c:v>1888</c:v>
                </c:pt>
                <c:pt idx="59">
                  <c:v>1920</c:v>
                </c:pt>
                <c:pt idx="60">
                  <c:v>1952</c:v>
                </c:pt>
                <c:pt idx="61">
                  <c:v>1984</c:v>
                </c:pt>
                <c:pt idx="62">
                  <c:v>2016</c:v>
                </c:pt>
                <c:pt idx="63">
                  <c:v>2048</c:v>
                </c:pt>
                <c:pt idx="64">
                  <c:v>2080</c:v>
                </c:pt>
                <c:pt idx="65">
                  <c:v>2112</c:v>
                </c:pt>
                <c:pt idx="66">
                  <c:v>2144</c:v>
                </c:pt>
                <c:pt idx="67">
                  <c:v>2176</c:v>
                </c:pt>
                <c:pt idx="68">
                  <c:v>2208</c:v>
                </c:pt>
                <c:pt idx="69">
                  <c:v>2240</c:v>
                </c:pt>
                <c:pt idx="70">
                  <c:v>2272</c:v>
                </c:pt>
                <c:pt idx="71">
                  <c:v>2304</c:v>
                </c:pt>
                <c:pt idx="72">
                  <c:v>2336</c:v>
                </c:pt>
                <c:pt idx="73">
                  <c:v>2368</c:v>
                </c:pt>
                <c:pt idx="74">
                  <c:v>2400</c:v>
                </c:pt>
                <c:pt idx="75">
                  <c:v>2432</c:v>
                </c:pt>
                <c:pt idx="76">
                  <c:v>2464</c:v>
                </c:pt>
                <c:pt idx="77">
                  <c:v>2496</c:v>
                </c:pt>
                <c:pt idx="78">
                  <c:v>2528</c:v>
                </c:pt>
                <c:pt idx="79">
                  <c:v>2560</c:v>
                </c:pt>
                <c:pt idx="80">
                  <c:v>2592</c:v>
                </c:pt>
                <c:pt idx="81">
                  <c:v>2624</c:v>
                </c:pt>
                <c:pt idx="82">
                  <c:v>2656</c:v>
                </c:pt>
                <c:pt idx="83">
                  <c:v>2688</c:v>
                </c:pt>
                <c:pt idx="84">
                  <c:v>2720</c:v>
                </c:pt>
                <c:pt idx="85">
                  <c:v>2752</c:v>
                </c:pt>
                <c:pt idx="86">
                  <c:v>2784</c:v>
                </c:pt>
                <c:pt idx="87">
                  <c:v>2816</c:v>
                </c:pt>
                <c:pt idx="88">
                  <c:v>2848</c:v>
                </c:pt>
                <c:pt idx="89">
                  <c:v>2880</c:v>
                </c:pt>
                <c:pt idx="90">
                  <c:v>2912</c:v>
                </c:pt>
                <c:pt idx="91">
                  <c:v>2944</c:v>
                </c:pt>
                <c:pt idx="92">
                  <c:v>2976</c:v>
                </c:pt>
                <c:pt idx="93">
                  <c:v>3008</c:v>
                </c:pt>
                <c:pt idx="94">
                  <c:v>3040</c:v>
                </c:pt>
                <c:pt idx="95">
                  <c:v>3072</c:v>
                </c:pt>
              </c:numCache>
            </c:numRef>
          </c:xVal>
          <c:yVal>
            <c:numRef>
              <c:f>Calculator!$B$88:$B$183</c:f>
              <c:numCache>
                <c:formatCode>General</c:formatCode>
                <c:ptCount val="96"/>
                <c:pt idx="0">
                  <c:v>32</c:v>
                </c:pt>
                <c:pt idx="1">
                  <c:v>40</c:v>
                </c:pt>
                <c:pt idx="2">
                  <c:v>39</c:v>
                </c:pt>
                <c:pt idx="3">
                  <c:v>40</c:v>
                </c:pt>
                <c:pt idx="4">
                  <c:v>40</c:v>
                </c:pt>
                <c:pt idx="5">
                  <c:v>36</c:v>
                </c:pt>
                <c:pt idx="6">
                  <c:v>35</c:v>
                </c:pt>
                <c:pt idx="7">
                  <c:v>40</c:v>
                </c:pt>
                <c:pt idx="8">
                  <c:v>36</c:v>
                </c:pt>
                <c:pt idx="9">
                  <c:v>40</c:v>
                </c:pt>
                <c:pt idx="10">
                  <c:v>33</c:v>
                </c:pt>
                <c:pt idx="11">
                  <c:v>36</c:v>
                </c:pt>
                <c:pt idx="12">
                  <c:v>39</c:v>
                </c:pt>
                <c:pt idx="13">
                  <c:v>28</c:v>
                </c:pt>
                <c:pt idx="14">
                  <c:v>30</c:v>
                </c:pt>
                <c:pt idx="15">
                  <c:v>32</c:v>
                </c:pt>
                <c:pt idx="16">
                  <c:v>34</c:v>
                </c:pt>
                <c:pt idx="17">
                  <c:v>36</c:v>
                </c:pt>
                <c:pt idx="18">
                  <c:v>38</c:v>
                </c:pt>
                <c:pt idx="19">
                  <c:v>40</c:v>
                </c:pt>
                <c:pt idx="20">
                  <c:v>21</c:v>
                </c:pt>
                <c:pt idx="21">
                  <c:v>22</c:v>
                </c:pt>
                <c:pt idx="22">
                  <c:v>23</c:v>
                </c:pt>
                <c:pt idx="23">
                  <c:v>24</c:v>
                </c:pt>
                <c:pt idx="24">
                  <c:v>25</c:v>
                </c:pt>
                <c:pt idx="25">
                  <c:v>26</c:v>
                </c:pt>
                <c:pt idx="26">
                  <c:v>27</c:v>
                </c:pt>
                <c:pt idx="27">
                  <c:v>28</c:v>
                </c:pt>
                <c:pt idx="28">
                  <c:v>29</c:v>
                </c:pt>
                <c:pt idx="29">
                  <c:v>30</c:v>
                </c:pt>
                <c:pt idx="30">
                  <c:v>31</c:v>
                </c:pt>
                <c:pt idx="31">
                  <c:v>32</c:v>
                </c:pt>
                <c:pt idx="32" formatCode="0">
                  <c:v>33</c:v>
                </c:pt>
                <c:pt idx="33" formatCode="0">
                  <c:v>34</c:v>
                </c:pt>
                <c:pt idx="34" formatCode="0">
                  <c:v>35</c:v>
                </c:pt>
                <c:pt idx="35">
                  <c:v>36</c:v>
                </c:pt>
                <c:pt idx="36">
                  <c:v>37</c:v>
                </c:pt>
                <c:pt idx="37" formatCode="0">
                  <c:v>38</c:v>
                </c:pt>
                <c:pt idx="38">
                  <c:v>39</c:v>
                </c:pt>
                <c:pt idx="39">
                  <c:v>40</c:v>
                </c:pt>
                <c:pt idx="40">
                  <c:v>0</c:v>
                </c:pt>
                <c:pt idx="41">
                  <c:v>0</c:v>
                </c:pt>
                <c:pt idx="42">
                  <c:v>0</c:v>
                </c:pt>
                <c:pt idx="43">
                  <c:v>0</c:v>
                </c:pt>
                <c:pt idx="44">
                  <c:v>0</c:v>
                </c:pt>
                <c:pt idx="45">
                  <c:v>0</c:v>
                </c:pt>
                <c:pt idx="46">
                  <c:v>0</c:v>
                </c:pt>
                <c:pt idx="47">
                  <c:v>0</c:v>
                </c:pt>
              </c:numCache>
            </c:numRef>
          </c:yVal>
          <c:smooth val="0"/>
          <c:extLst>
            <c:ext xmlns:c16="http://schemas.microsoft.com/office/drawing/2014/chart" uri="{C3380CC4-5D6E-409C-BE32-E72D297353CC}">
              <c16:uniqueId val="{00000000-EA5A-4028-8D06-0935FCC33DB7}"/>
            </c:ext>
          </c:extLst>
        </c:ser>
        <c:ser>
          <c:idx val="1"/>
          <c:order val="1"/>
          <c:tx>
            <c:v>My Block Size</c:v>
          </c:tx>
          <c:spPr>
            <a:ln w="12700">
              <a:solidFill>
                <a:srgbClr val="DD0806"/>
              </a:solidFill>
              <a:prstDash val="solid"/>
            </a:ln>
          </c:spPr>
          <c:marker>
            <c:symbol val="triangle"/>
            <c:size val="11"/>
            <c:spPr>
              <a:solidFill>
                <a:srgbClr val="FF0000"/>
              </a:solidFill>
              <a:ln>
                <a:solidFill>
                  <a:srgbClr val="DD0806"/>
                </a:solidFill>
                <a:prstDash val="solid"/>
              </a:ln>
            </c:spPr>
          </c:marker>
          <c:dLbls>
            <c:dLbl>
              <c:idx val="0"/>
              <c:layout>
                <c:manualLayout>
                  <c:x val="-8.4182964931334189E-2"/>
                  <c:y val="-6.7571702102544165E-2"/>
                </c:manualLayout>
              </c:layout>
              <c:tx>
                <c:rich>
                  <a:bodyPr/>
                  <a:lstStyle/>
                  <a:p>
                    <a:pPr>
                      <a:defRPr sz="1050" b="0" i="0" u="none" strike="noStrike" baseline="0">
                        <a:solidFill>
                          <a:srgbClr val="000000"/>
                        </a:solidFill>
                        <a:latin typeface="Arial"/>
                        <a:ea typeface="Arial"/>
                        <a:cs typeface="Arial"/>
                      </a:defRPr>
                    </a:pPr>
                    <a:fld id="{A4F8ECDA-B5B7-46CF-87EF-AAC293E8FCF5}" type="SERIESNAME">
                      <a:rPr lang="en-US" sz="1050"/>
                      <a:pPr>
                        <a:defRPr sz="1050" b="0" i="0" u="none" strike="noStrike" baseline="0">
                          <a:solidFill>
                            <a:srgbClr val="000000"/>
                          </a:solidFill>
                          <a:latin typeface="Arial"/>
                          <a:ea typeface="Arial"/>
                          <a:cs typeface="Arial"/>
                        </a:defRPr>
                      </a:pPr>
                      <a:t>[SERIES NAME]</a:t>
                    </a:fld>
                    <a:r>
                      <a:rPr lang="en-US" sz="1050" baseline="0"/>
                      <a:t>; </a:t>
                    </a:r>
                    <a:fld id="{72DA2B5A-69C1-4DBD-90D4-2460FB55A650}" type="XVALUE">
                      <a:rPr lang="en-US" sz="1050" baseline="0" smtClean="0"/>
                      <a:pPr>
                        <a:defRPr sz="1050" b="0" i="0" u="none" strike="noStrike" baseline="0">
                          <a:solidFill>
                            <a:srgbClr val="000000"/>
                          </a:solidFill>
                          <a:latin typeface="Arial"/>
                          <a:ea typeface="Arial"/>
                          <a:cs typeface="Arial"/>
                        </a:defRPr>
                      </a:pPr>
                      <a:t>[X VALUE]</a:t>
                    </a:fld>
                    <a:r>
                      <a:rPr lang="en-US" sz="1050" baseline="0"/>
                      <a:t>  = 16*(16+2)</a:t>
                    </a:r>
                  </a:p>
                </c:rich>
              </c:tx>
              <c:spPr>
                <a:noFill/>
                <a:ln w="25400">
                  <a:noFill/>
                </a:ln>
              </c:spPr>
              <c:dLblPos val="r"/>
              <c:showLegendKey val="0"/>
              <c:showVal val="0"/>
              <c:showCatName val="1"/>
              <c:showSerName val="1"/>
              <c:showPercent val="0"/>
              <c:showBubbleSize val="0"/>
              <c:extLst>
                <c:ext xmlns:c15="http://schemas.microsoft.com/office/drawing/2012/chart" uri="{CE6537A1-D6FC-4f65-9D91-7224C49458BB}">
                  <c15:layout>
                    <c:manualLayout>
                      <c:w val="0.27579305247262775"/>
                      <c:h val="7.4819160718253522E-2"/>
                    </c:manualLayout>
                  </c15:layout>
                  <c15:dlblFieldTable/>
                  <c15:showDataLabelsRange val="0"/>
                </c:ext>
                <c:ext xmlns:c16="http://schemas.microsoft.com/office/drawing/2014/chart" uri="{C3380CC4-5D6E-409C-BE32-E72D297353CC}">
                  <c16:uniqueId val="{00000001-EA5A-4028-8D06-0935FCC33DB7}"/>
                </c:ext>
              </c:extLst>
            </c:dLbl>
            <c:spPr>
              <a:noFill/>
              <a:ln w="25400">
                <a:noFill/>
              </a:ln>
            </c:spPr>
            <c:txPr>
              <a:bodyPr wrap="square" lIns="38100" tIns="19050" rIns="38100" bIns="19050" anchor="ctr">
                <a:spAutoFit/>
              </a:bodyPr>
              <a:lstStyle/>
              <a:p>
                <a:pPr>
                  <a:defRPr sz="1050" b="0" i="0" u="none" strike="noStrike" baseline="0">
                    <a:solidFill>
                      <a:srgbClr val="000000"/>
                    </a:solidFill>
                    <a:latin typeface="Arial"/>
                    <a:ea typeface="Arial"/>
                    <a:cs typeface="Arial"/>
                  </a:defRPr>
                </a:pPr>
                <a:endParaRPr lang="en-US"/>
              </a:p>
            </c:txPr>
            <c:dLblPos val="r"/>
            <c:showLegendKey val="0"/>
            <c:showVal val="0"/>
            <c:showCatName val="1"/>
            <c:showSerName val="1"/>
            <c:showPercent val="0"/>
            <c:showBubbleSize val="0"/>
            <c:showLeaderLines val="0"/>
            <c:extLst>
              <c:ext xmlns:c15="http://schemas.microsoft.com/office/drawing/2012/chart" uri="{CE6537A1-D6FC-4f65-9D91-7224C49458BB}">
                <c15:showLeaderLines val="0"/>
              </c:ext>
            </c:extLst>
          </c:dLbls>
          <c:xVal>
            <c:numRef>
              <c:f>Calculator!$A$87</c:f>
              <c:numCache>
                <c:formatCode>General</c:formatCode>
                <c:ptCount val="1"/>
                <c:pt idx="0">
                  <c:v>288</c:v>
                </c:pt>
              </c:numCache>
            </c:numRef>
          </c:xVal>
          <c:yVal>
            <c:numRef>
              <c:f>Calculator!$B$87</c:f>
              <c:numCache>
                <c:formatCode>General</c:formatCode>
                <c:ptCount val="1"/>
                <c:pt idx="0">
                  <c:v>36</c:v>
                </c:pt>
              </c:numCache>
            </c:numRef>
          </c:yVal>
          <c:smooth val="0"/>
          <c:extLst>
            <c:ext xmlns:c16="http://schemas.microsoft.com/office/drawing/2014/chart" uri="{C3380CC4-5D6E-409C-BE32-E72D297353CC}">
              <c16:uniqueId val="{00000002-EA5A-4028-8D06-0935FCC33DB7}"/>
            </c:ext>
          </c:extLst>
        </c:ser>
        <c:dLbls>
          <c:showLegendKey val="0"/>
          <c:showVal val="0"/>
          <c:showCatName val="0"/>
          <c:showSerName val="0"/>
          <c:showPercent val="0"/>
          <c:showBubbleSize val="0"/>
        </c:dLbls>
        <c:axId val="1020649016"/>
        <c:axId val="1020649408"/>
      </c:scatterChart>
      <c:valAx>
        <c:axId val="1020649016"/>
        <c:scaling>
          <c:orientation val="minMax"/>
          <c:max val="1024"/>
          <c:min val="0"/>
        </c:scaling>
        <c:delete val="0"/>
        <c:axPos val="b"/>
        <c:majorGridlines>
          <c:spPr>
            <a:ln w="3175">
              <a:solidFill>
                <a:srgbClr val="808080"/>
              </a:solidFill>
              <a:prstDash val="solid"/>
            </a:ln>
          </c:spPr>
        </c:majorGridlines>
        <c:title>
          <c:tx>
            <c:rich>
              <a:bodyPr/>
              <a:lstStyle/>
              <a:p>
                <a:pPr>
                  <a:defRPr sz="1050" b="1" i="0" u="none" strike="noStrike" baseline="0">
                    <a:solidFill>
                      <a:srgbClr val="000000"/>
                    </a:solidFill>
                    <a:latin typeface="Arial"/>
                    <a:ea typeface="Arial"/>
                    <a:cs typeface="Arial"/>
                  </a:defRPr>
                </a:pPr>
                <a:r>
                  <a:rPr lang="nl-NL" sz="1050"/>
                  <a:t>Threads Per Block</a:t>
                </a:r>
              </a:p>
            </c:rich>
          </c:tx>
          <c:layout>
            <c:manualLayout>
              <c:xMode val="edge"/>
              <c:yMode val="edge"/>
              <c:x val="0.43460765058829892"/>
              <c:y val="0.8978520621725257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20649408"/>
        <c:crossesAt val="0"/>
        <c:crossBetween val="midCat"/>
        <c:majorUnit val="64"/>
        <c:minorUnit val="32"/>
      </c:valAx>
      <c:valAx>
        <c:axId val="1020649408"/>
        <c:scaling>
          <c:orientation val="minMax"/>
          <c:max val="128"/>
        </c:scaling>
        <c:delete val="0"/>
        <c:axPos val="l"/>
        <c:majorGridlines>
          <c:spPr>
            <a:ln w="3175">
              <a:solidFill>
                <a:srgbClr val="000000"/>
              </a:solidFill>
              <a:prstDash val="solid"/>
            </a:ln>
          </c:spPr>
        </c:majorGridlines>
        <c:title>
          <c:tx>
            <c:rich>
              <a:bodyPr/>
              <a:lstStyle/>
              <a:p>
                <a:pPr>
                  <a:defRPr sz="1100" b="0" i="0" u="none" strike="noStrike" baseline="0">
                    <a:solidFill>
                      <a:srgbClr val="000000"/>
                    </a:solidFill>
                    <a:latin typeface="Calibri"/>
                    <a:ea typeface="Calibri"/>
                    <a:cs typeface="Calibri"/>
                  </a:defRPr>
                </a:pPr>
                <a:r>
                  <a:rPr lang="nl-NL" sz="1100" b="1" i="0" u="none" strike="noStrike" baseline="0">
                    <a:solidFill>
                      <a:srgbClr val="000000"/>
                    </a:solidFill>
                    <a:latin typeface="Arial"/>
                    <a:cs typeface="Arial"/>
                  </a:rPr>
                  <a:t>Multiprocessor Warp Occupancy</a:t>
                </a:r>
              </a:p>
              <a:p>
                <a:pPr>
                  <a:defRPr sz="1100" b="0" i="0" u="none" strike="noStrike" baseline="0">
                    <a:solidFill>
                      <a:srgbClr val="000000"/>
                    </a:solidFill>
                    <a:latin typeface="Calibri"/>
                    <a:ea typeface="Calibri"/>
                    <a:cs typeface="Calibri"/>
                  </a:defRPr>
                </a:pPr>
                <a:r>
                  <a:rPr lang="nl-NL" sz="1100" b="1" i="0" u="none" strike="noStrike" baseline="0">
                    <a:solidFill>
                      <a:srgbClr val="000000"/>
                    </a:solidFill>
                    <a:latin typeface="Arial"/>
                    <a:cs typeface="Arial"/>
                  </a:rPr>
                  <a:t>(# warps)</a:t>
                </a:r>
              </a:p>
            </c:rich>
          </c:tx>
          <c:layout>
            <c:manualLayout>
              <c:xMode val="edge"/>
              <c:yMode val="edge"/>
              <c:x val="1.6925890556586606E-2"/>
              <c:y val="0.2099733629950531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20649016"/>
        <c:crossesAt val="0"/>
        <c:crossBetween val="midCat"/>
        <c:majorUnit val="8"/>
        <c:minorUnit val="1"/>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nl-NL"/>
              <a:t>Impact of Varying Block Size</a:t>
            </a:r>
          </a:p>
        </c:rich>
      </c:tx>
      <c:layout>
        <c:manualLayout>
          <c:xMode val="edge"/>
          <c:yMode val="edge"/>
          <c:x val="0.31021766157948794"/>
          <c:y val="2.0926733600679096E-2"/>
        </c:manualLayout>
      </c:layout>
      <c:overlay val="0"/>
      <c:spPr>
        <a:noFill/>
        <a:ln w="25400">
          <a:noFill/>
        </a:ln>
      </c:spPr>
    </c:title>
    <c:autoTitleDeleted val="0"/>
    <c:plotArea>
      <c:layout>
        <c:manualLayout>
          <c:layoutTarget val="inner"/>
          <c:xMode val="edge"/>
          <c:yMode val="edge"/>
          <c:x val="0.13700006010699048"/>
          <c:y val="0.18548435789534484"/>
          <c:w val="0.81068602111758947"/>
          <c:h val="0.62903390938421277"/>
        </c:manualLayout>
      </c:layout>
      <c:scatterChart>
        <c:scatterStyle val="lineMarker"/>
        <c:varyColors val="0"/>
        <c:ser>
          <c:idx val="0"/>
          <c:order val="0"/>
          <c:tx>
            <c:v>Warp Occupancy</c:v>
          </c:tx>
          <c:spPr>
            <a:ln w="25400">
              <a:solidFill>
                <a:srgbClr val="000090"/>
              </a:solidFill>
              <a:prstDash val="solid"/>
            </a:ln>
          </c:spPr>
          <c:marker>
            <c:symbol val="none"/>
          </c:marker>
          <c:xVal>
            <c:numRef>
              <c:f>Calculator!$A$88:$A$183</c:f>
              <c:numCache>
                <c:formatCode>General</c:formatCode>
                <c:ptCount val="96"/>
                <c:pt idx="0">
                  <c:v>32</c:v>
                </c:pt>
                <c:pt idx="1">
                  <c:v>64</c:v>
                </c:pt>
                <c:pt idx="2">
                  <c:v>96</c:v>
                </c:pt>
                <c:pt idx="3">
                  <c:v>128</c:v>
                </c:pt>
                <c:pt idx="4">
                  <c:v>160</c:v>
                </c:pt>
                <c:pt idx="5">
                  <c:v>192</c:v>
                </c:pt>
                <c:pt idx="6">
                  <c:v>224</c:v>
                </c:pt>
                <c:pt idx="7">
                  <c:v>256</c:v>
                </c:pt>
                <c:pt idx="8">
                  <c:v>288</c:v>
                </c:pt>
                <c:pt idx="9">
                  <c:v>320</c:v>
                </c:pt>
                <c:pt idx="10">
                  <c:v>352</c:v>
                </c:pt>
                <c:pt idx="11">
                  <c:v>384</c:v>
                </c:pt>
                <c:pt idx="12">
                  <c:v>416</c:v>
                </c:pt>
                <c:pt idx="13">
                  <c:v>448</c:v>
                </c:pt>
                <c:pt idx="14">
                  <c:v>480</c:v>
                </c:pt>
                <c:pt idx="15">
                  <c:v>512</c:v>
                </c:pt>
                <c:pt idx="16">
                  <c:v>544</c:v>
                </c:pt>
                <c:pt idx="17">
                  <c:v>576</c:v>
                </c:pt>
                <c:pt idx="18">
                  <c:v>608</c:v>
                </c:pt>
                <c:pt idx="19">
                  <c:v>640</c:v>
                </c:pt>
                <c:pt idx="20">
                  <c:v>672</c:v>
                </c:pt>
                <c:pt idx="21">
                  <c:v>704</c:v>
                </c:pt>
                <c:pt idx="22">
                  <c:v>736</c:v>
                </c:pt>
                <c:pt idx="23">
                  <c:v>768</c:v>
                </c:pt>
                <c:pt idx="24">
                  <c:v>800</c:v>
                </c:pt>
                <c:pt idx="25">
                  <c:v>832</c:v>
                </c:pt>
                <c:pt idx="26">
                  <c:v>864</c:v>
                </c:pt>
                <c:pt idx="27">
                  <c:v>896</c:v>
                </c:pt>
                <c:pt idx="28">
                  <c:v>928</c:v>
                </c:pt>
                <c:pt idx="29">
                  <c:v>960</c:v>
                </c:pt>
                <c:pt idx="30">
                  <c:v>992</c:v>
                </c:pt>
                <c:pt idx="31">
                  <c:v>1024</c:v>
                </c:pt>
                <c:pt idx="32">
                  <c:v>1056</c:v>
                </c:pt>
                <c:pt idx="33">
                  <c:v>1088</c:v>
                </c:pt>
                <c:pt idx="34">
                  <c:v>1120</c:v>
                </c:pt>
                <c:pt idx="35">
                  <c:v>1152</c:v>
                </c:pt>
                <c:pt idx="36">
                  <c:v>1184</c:v>
                </c:pt>
                <c:pt idx="37">
                  <c:v>1216</c:v>
                </c:pt>
                <c:pt idx="38">
                  <c:v>1248</c:v>
                </c:pt>
                <c:pt idx="39">
                  <c:v>1280</c:v>
                </c:pt>
                <c:pt idx="40">
                  <c:v>1312</c:v>
                </c:pt>
                <c:pt idx="41">
                  <c:v>1344</c:v>
                </c:pt>
                <c:pt idx="42">
                  <c:v>1376</c:v>
                </c:pt>
                <c:pt idx="43">
                  <c:v>1408</c:v>
                </c:pt>
                <c:pt idx="44">
                  <c:v>1440</c:v>
                </c:pt>
                <c:pt idx="45">
                  <c:v>1472</c:v>
                </c:pt>
                <c:pt idx="46">
                  <c:v>1504</c:v>
                </c:pt>
                <c:pt idx="47">
                  <c:v>1536</c:v>
                </c:pt>
                <c:pt idx="48">
                  <c:v>1568</c:v>
                </c:pt>
                <c:pt idx="49">
                  <c:v>1600</c:v>
                </c:pt>
                <c:pt idx="50">
                  <c:v>1632</c:v>
                </c:pt>
                <c:pt idx="51">
                  <c:v>1664</c:v>
                </c:pt>
                <c:pt idx="52">
                  <c:v>1696</c:v>
                </c:pt>
                <c:pt idx="53">
                  <c:v>1728</c:v>
                </c:pt>
                <c:pt idx="54">
                  <c:v>1760</c:v>
                </c:pt>
                <c:pt idx="55">
                  <c:v>1792</c:v>
                </c:pt>
                <c:pt idx="56">
                  <c:v>1824</c:v>
                </c:pt>
                <c:pt idx="57">
                  <c:v>1856</c:v>
                </c:pt>
                <c:pt idx="58">
                  <c:v>1888</c:v>
                </c:pt>
                <c:pt idx="59">
                  <c:v>1920</c:v>
                </c:pt>
                <c:pt idx="60">
                  <c:v>1952</c:v>
                </c:pt>
                <c:pt idx="61">
                  <c:v>1984</c:v>
                </c:pt>
                <c:pt idx="62">
                  <c:v>2016</c:v>
                </c:pt>
                <c:pt idx="63">
                  <c:v>2048</c:v>
                </c:pt>
                <c:pt idx="64">
                  <c:v>2080</c:v>
                </c:pt>
                <c:pt idx="65">
                  <c:v>2112</c:v>
                </c:pt>
                <c:pt idx="66">
                  <c:v>2144</c:v>
                </c:pt>
                <c:pt idx="67">
                  <c:v>2176</c:v>
                </c:pt>
                <c:pt idx="68">
                  <c:v>2208</c:v>
                </c:pt>
                <c:pt idx="69">
                  <c:v>2240</c:v>
                </c:pt>
                <c:pt idx="70">
                  <c:v>2272</c:v>
                </c:pt>
                <c:pt idx="71">
                  <c:v>2304</c:v>
                </c:pt>
                <c:pt idx="72">
                  <c:v>2336</c:v>
                </c:pt>
                <c:pt idx="73">
                  <c:v>2368</c:v>
                </c:pt>
                <c:pt idx="74">
                  <c:v>2400</c:v>
                </c:pt>
                <c:pt idx="75">
                  <c:v>2432</c:v>
                </c:pt>
                <c:pt idx="76">
                  <c:v>2464</c:v>
                </c:pt>
                <c:pt idx="77">
                  <c:v>2496</c:v>
                </c:pt>
                <c:pt idx="78">
                  <c:v>2528</c:v>
                </c:pt>
                <c:pt idx="79">
                  <c:v>2560</c:v>
                </c:pt>
                <c:pt idx="80">
                  <c:v>2592</c:v>
                </c:pt>
                <c:pt idx="81">
                  <c:v>2624</c:v>
                </c:pt>
                <c:pt idx="82">
                  <c:v>2656</c:v>
                </c:pt>
                <c:pt idx="83">
                  <c:v>2688</c:v>
                </c:pt>
                <c:pt idx="84">
                  <c:v>2720</c:v>
                </c:pt>
                <c:pt idx="85">
                  <c:v>2752</c:v>
                </c:pt>
                <c:pt idx="86">
                  <c:v>2784</c:v>
                </c:pt>
                <c:pt idx="87">
                  <c:v>2816</c:v>
                </c:pt>
                <c:pt idx="88">
                  <c:v>2848</c:v>
                </c:pt>
                <c:pt idx="89">
                  <c:v>2880</c:v>
                </c:pt>
                <c:pt idx="90">
                  <c:v>2912</c:v>
                </c:pt>
                <c:pt idx="91">
                  <c:v>2944</c:v>
                </c:pt>
                <c:pt idx="92">
                  <c:v>2976</c:v>
                </c:pt>
                <c:pt idx="93">
                  <c:v>3008</c:v>
                </c:pt>
                <c:pt idx="94">
                  <c:v>3040</c:v>
                </c:pt>
                <c:pt idx="95">
                  <c:v>3072</c:v>
                </c:pt>
              </c:numCache>
            </c:numRef>
          </c:xVal>
          <c:yVal>
            <c:numRef>
              <c:f>Calculator!$B$88:$B$183</c:f>
              <c:numCache>
                <c:formatCode>General</c:formatCode>
                <c:ptCount val="96"/>
                <c:pt idx="0">
                  <c:v>32</c:v>
                </c:pt>
                <c:pt idx="1">
                  <c:v>40</c:v>
                </c:pt>
                <c:pt idx="2">
                  <c:v>39</c:v>
                </c:pt>
                <c:pt idx="3">
                  <c:v>40</c:v>
                </c:pt>
                <c:pt idx="4">
                  <c:v>40</c:v>
                </c:pt>
                <c:pt idx="5">
                  <c:v>36</c:v>
                </c:pt>
                <c:pt idx="6">
                  <c:v>35</c:v>
                </c:pt>
                <c:pt idx="7">
                  <c:v>40</c:v>
                </c:pt>
                <c:pt idx="8">
                  <c:v>36</c:v>
                </c:pt>
                <c:pt idx="9">
                  <c:v>40</c:v>
                </c:pt>
                <c:pt idx="10">
                  <c:v>33</c:v>
                </c:pt>
                <c:pt idx="11">
                  <c:v>36</c:v>
                </c:pt>
                <c:pt idx="12">
                  <c:v>39</c:v>
                </c:pt>
                <c:pt idx="13">
                  <c:v>28</c:v>
                </c:pt>
                <c:pt idx="14">
                  <c:v>30</c:v>
                </c:pt>
                <c:pt idx="15">
                  <c:v>32</c:v>
                </c:pt>
                <c:pt idx="16">
                  <c:v>34</c:v>
                </c:pt>
                <c:pt idx="17">
                  <c:v>36</c:v>
                </c:pt>
                <c:pt idx="18">
                  <c:v>38</c:v>
                </c:pt>
                <c:pt idx="19">
                  <c:v>40</c:v>
                </c:pt>
                <c:pt idx="20">
                  <c:v>21</c:v>
                </c:pt>
                <c:pt idx="21">
                  <c:v>22</c:v>
                </c:pt>
                <c:pt idx="22">
                  <c:v>23</c:v>
                </c:pt>
                <c:pt idx="23">
                  <c:v>24</c:v>
                </c:pt>
                <c:pt idx="24">
                  <c:v>25</c:v>
                </c:pt>
                <c:pt idx="25">
                  <c:v>26</c:v>
                </c:pt>
                <c:pt idx="26">
                  <c:v>27</c:v>
                </c:pt>
                <c:pt idx="27">
                  <c:v>28</c:v>
                </c:pt>
                <c:pt idx="28">
                  <c:v>29</c:v>
                </c:pt>
                <c:pt idx="29">
                  <c:v>30</c:v>
                </c:pt>
                <c:pt idx="30">
                  <c:v>31</c:v>
                </c:pt>
                <c:pt idx="31">
                  <c:v>32</c:v>
                </c:pt>
                <c:pt idx="32" formatCode="0">
                  <c:v>33</c:v>
                </c:pt>
                <c:pt idx="33" formatCode="0">
                  <c:v>34</c:v>
                </c:pt>
                <c:pt idx="34" formatCode="0">
                  <c:v>35</c:v>
                </c:pt>
                <c:pt idx="35">
                  <c:v>36</c:v>
                </c:pt>
                <c:pt idx="36">
                  <c:v>37</c:v>
                </c:pt>
                <c:pt idx="37" formatCode="0">
                  <c:v>38</c:v>
                </c:pt>
                <c:pt idx="38">
                  <c:v>39</c:v>
                </c:pt>
                <c:pt idx="39">
                  <c:v>40</c:v>
                </c:pt>
                <c:pt idx="40">
                  <c:v>0</c:v>
                </c:pt>
                <c:pt idx="41">
                  <c:v>0</c:v>
                </c:pt>
                <c:pt idx="42">
                  <c:v>0</c:v>
                </c:pt>
                <c:pt idx="43">
                  <c:v>0</c:v>
                </c:pt>
                <c:pt idx="44">
                  <c:v>0</c:v>
                </c:pt>
                <c:pt idx="45">
                  <c:v>0</c:v>
                </c:pt>
                <c:pt idx="46">
                  <c:v>0</c:v>
                </c:pt>
                <c:pt idx="47">
                  <c:v>0</c:v>
                </c:pt>
              </c:numCache>
            </c:numRef>
          </c:yVal>
          <c:smooth val="0"/>
          <c:extLst>
            <c:ext xmlns:c16="http://schemas.microsoft.com/office/drawing/2014/chart" uri="{C3380CC4-5D6E-409C-BE32-E72D297353CC}">
              <c16:uniqueId val="{00000000-66B5-419C-8EFB-CB0C34F08892}"/>
            </c:ext>
          </c:extLst>
        </c:ser>
        <c:ser>
          <c:idx val="1"/>
          <c:order val="1"/>
          <c:tx>
            <c:v>My Block Size</c:v>
          </c:tx>
          <c:spPr>
            <a:ln w="12700">
              <a:solidFill>
                <a:srgbClr val="DD0806"/>
              </a:solidFill>
              <a:prstDash val="solid"/>
            </a:ln>
          </c:spPr>
          <c:marker>
            <c:symbol val="triangle"/>
            <c:size val="11"/>
            <c:spPr>
              <a:solidFill>
                <a:srgbClr val="FF0000"/>
              </a:solidFill>
              <a:ln>
                <a:solidFill>
                  <a:srgbClr val="DD0806"/>
                </a:solidFill>
                <a:prstDash val="solid"/>
              </a:ln>
            </c:spPr>
          </c:marker>
          <c:dLbls>
            <c:dLbl>
              <c:idx val="0"/>
              <c:layout>
                <c:manualLayout>
                  <c:x val="-6.4386407805894524E-2"/>
                  <c:y val="-5.3792852800622439E-2"/>
                </c:manualLayout>
              </c:layout>
              <c:spPr>
                <a:noFill/>
                <a:ln w="25400">
                  <a:noFill/>
                </a:ln>
              </c:spPr>
              <c:txPr>
                <a:bodyPr/>
                <a:lstStyle/>
                <a:p>
                  <a:pPr>
                    <a:defRPr sz="800" b="0" i="0" u="none" strike="noStrike" baseline="0">
                      <a:solidFill>
                        <a:srgbClr val="000000"/>
                      </a:solidFill>
                      <a:latin typeface="Arial"/>
                      <a:ea typeface="Arial"/>
                      <a:cs typeface="Arial"/>
                    </a:defRPr>
                  </a:pPr>
                  <a:endParaRPr lang="en-US"/>
                </a:p>
              </c:txPr>
              <c:dLblPos val="r"/>
              <c:showLegendKey val="0"/>
              <c:showVal val="0"/>
              <c:showCatName val="1"/>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6B5-419C-8EFB-CB0C34F08892}"/>
                </c:ext>
              </c:extLst>
            </c:dLbl>
            <c:spPr>
              <a:noFill/>
              <a:ln w="25400">
                <a:noFill/>
              </a:ln>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r"/>
            <c:showLegendKey val="0"/>
            <c:showVal val="0"/>
            <c:showCatName val="1"/>
            <c:showSerName val="1"/>
            <c:showPercent val="0"/>
            <c:showBubbleSize val="0"/>
            <c:showLeaderLines val="0"/>
            <c:extLst>
              <c:ext xmlns:c15="http://schemas.microsoft.com/office/drawing/2012/chart" uri="{CE6537A1-D6FC-4f65-9D91-7224C49458BB}">
                <c15:showLeaderLines val="0"/>
              </c:ext>
            </c:extLst>
          </c:dLbls>
          <c:xVal>
            <c:numRef>
              <c:f>Calculator!$A$87</c:f>
              <c:numCache>
                <c:formatCode>General</c:formatCode>
                <c:ptCount val="1"/>
                <c:pt idx="0">
                  <c:v>288</c:v>
                </c:pt>
              </c:numCache>
            </c:numRef>
          </c:xVal>
          <c:yVal>
            <c:numRef>
              <c:f>Calculator!$B$87</c:f>
              <c:numCache>
                <c:formatCode>General</c:formatCode>
                <c:ptCount val="1"/>
                <c:pt idx="0">
                  <c:v>36</c:v>
                </c:pt>
              </c:numCache>
            </c:numRef>
          </c:yVal>
          <c:smooth val="0"/>
          <c:extLst>
            <c:ext xmlns:c16="http://schemas.microsoft.com/office/drawing/2014/chart" uri="{C3380CC4-5D6E-409C-BE32-E72D297353CC}">
              <c16:uniqueId val="{00000002-66B5-419C-8EFB-CB0C34F08892}"/>
            </c:ext>
          </c:extLst>
        </c:ser>
        <c:dLbls>
          <c:showLegendKey val="0"/>
          <c:showVal val="0"/>
          <c:showCatName val="0"/>
          <c:showSerName val="0"/>
          <c:showPercent val="0"/>
          <c:showBubbleSize val="0"/>
        </c:dLbls>
        <c:axId val="1020654504"/>
        <c:axId val="1020656856"/>
      </c:scatterChart>
      <c:valAx>
        <c:axId val="1020654504"/>
        <c:scaling>
          <c:orientation val="minMax"/>
          <c:max val="1024"/>
          <c:min val="0"/>
        </c:scaling>
        <c:delete val="0"/>
        <c:axPos val="b"/>
        <c:majorGridlines>
          <c:spPr>
            <a:ln w="3175">
              <a:solidFill>
                <a:srgbClr val="808080"/>
              </a:solidFill>
              <a:prstDash val="solid"/>
            </a:ln>
          </c:spPr>
        </c:majorGridlines>
        <c:title>
          <c:tx>
            <c:rich>
              <a:bodyPr/>
              <a:lstStyle/>
              <a:p>
                <a:pPr>
                  <a:defRPr sz="950" b="1" i="0" u="none" strike="noStrike" baseline="0">
                    <a:solidFill>
                      <a:srgbClr val="000000"/>
                    </a:solidFill>
                    <a:latin typeface="Arial"/>
                    <a:ea typeface="Arial"/>
                    <a:cs typeface="Arial"/>
                  </a:defRPr>
                </a:pPr>
                <a:r>
                  <a:rPr lang="nl-NL"/>
                  <a:t>Threads Per Block</a:t>
                </a:r>
              </a:p>
            </c:rich>
          </c:tx>
          <c:layout>
            <c:manualLayout>
              <c:xMode val="edge"/>
              <c:yMode val="edge"/>
              <c:x val="0.43460765058829892"/>
              <c:y val="0.8978520621725257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20656856"/>
        <c:crossesAt val="0"/>
        <c:crossBetween val="midCat"/>
        <c:majorUnit val="64"/>
        <c:minorUnit val="32"/>
      </c:valAx>
      <c:valAx>
        <c:axId val="1020656856"/>
        <c:scaling>
          <c:orientation val="minMax"/>
          <c:max val="128"/>
        </c:scaling>
        <c:delete val="0"/>
        <c:axPos val="l"/>
        <c:majorGridlines>
          <c:spPr>
            <a:ln w="3175">
              <a:solidFill>
                <a:srgbClr val="000000"/>
              </a:solidFill>
              <a:prstDash val="solid"/>
            </a:ln>
          </c:spPr>
        </c:majorGridlines>
        <c:title>
          <c:tx>
            <c:rich>
              <a:bodyPr/>
              <a:lstStyle/>
              <a:p>
                <a:pPr>
                  <a:defRPr sz="1200" b="0" i="0" u="none" strike="noStrike" baseline="0">
                    <a:solidFill>
                      <a:srgbClr val="000000"/>
                    </a:solidFill>
                    <a:latin typeface="Calibri"/>
                    <a:ea typeface="Calibri"/>
                    <a:cs typeface="Calibri"/>
                  </a:defRPr>
                </a:pPr>
                <a:r>
                  <a:rPr lang="nl-NL" sz="950" b="1" i="0" u="none" strike="noStrike" baseline="0">
                    <a:solidFill>
                      <a:srgbClr val="000000"/>
                    </a:solidFill>
                    <a:latin typeface="Arial"/>
                    <a:cs typeface="Arial"/>
                  </a:rPr>
                  <a:t>Multiprocessor Warp Occupancy</a:t>
                </a:r>
              </a:p>
              <a:p>
                <a:pPr>
                  <a:defRPr sz="1200" b="0" i="0" u="none" strike="noStrike" baseline="0">
                    <a:solidFill>
                      <a:srgbClr val="000000"/>
                    </a:solidFill>
                    <a:latin typeface="Calibri"/>
                    <a:ea typeface="Calibri"/>
                    <a:cs typeface="Calibri"/>
                  </a:defRPr>
                </a:pPr>
                <a:r>
                  <a:rPr lang="nl-NL" sz="950" b="1" i="0" u="none" strike="noStrike" baseline="0">
                    <a:solidFill>
                      <a:srgbClr val="000000"/>
                    </a:solidFill>
                    <a:latin typeface="Arial"/>
                    <a:cs typeface="Arial"/>
                  </a:rPr>
                  <a:t>(# warps)</a:t>
                </a:r>
              </a:p>
            </c:rich>
          </c:tx>
          <c:layout>
            <c:manualLayout>
              <c:xMode val="edge"/>
              <c:yMode val="edge"/>
              <c:x val="1.6925890556586606E-2"/>
              <c:y val="0.2099733629950531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20654504"/>
        <c:crossesAt val="0"/>
        <c:crossBetween val="midCat"/>
        <c:majorUnit val="8"/>
        <c:minorUnit val="1"/>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nl-NL" sz="1400"/>
              <a:t>Impact of Varying Shared Memory Usage Per Block</a:t>
            </a:r>
          </a:p>
        </c:rich>
      </c:tx>
      <c:layout>
        <c:manualLayout>
          <c:xMode val="edge"/>
          <c:yMode val="edge"/>
          <c:x val="0.1608654193455176"/>
          <c:y val="2.3589263238006027E-2"/>
        </c:manualLayout>
      </c:layout>
      <c:overlay val="0"/>
      <c:spPr>
        <a:noFill/>
        <a:ln w="25400">
          <a:noFill/>
        </a:ln>
      </c:spPr>
    </c:title>
    <c:autoTitleDeleted val="0"/>
    <c:plotArea>
      <c:layout>
        <c:manualLayout>
          <c:layoutTarget val="inner"/>
          <c:xMode val="edge"/>
          <c:yMode val="edge"/>
          <c:x val="0.13647111859109221"/>
          <c:y val="0.18730216797547122"/>
          <c:w val="0.81514275410230197"/>
          <c:h val="0.55254474210553706"/>
        </c:manualLayout>
      </c:layout>
      <c:scatterChart>
        <c:scatterStyle val="lineMarker"/>
        <c:varyColors val="0"/>
        <c:ser>
          <c:idx val="3"/>
          <c:order val="0"/>
          <c:tx>
            <c:strRef>
              <c:f>Calculator!$M$85</c:f>
              <c:strCache>
                <c:ptCount val="1"/>
                <c:pt idx="0">
                  <c:v>0</c:v>
                </c:pt>
              </c:strCache>
            </c:strRef>
          </c:tx>
          <c:spPr>
            <a:ln w="25400">
              <a:solidFill>
                <a:srgbClr val="666699"/>
              </a:solidFill>
              <a:prstDash val="solid"/>
            </a:ln>
          </c:spPr>
          <c:marker>
            <c:symbol val="none"/>
          </c:marker>
          <c:xVal>
            <c:numRef>
              <c:f>Calculator!$J$87:$J$182</c:f>
              <c:numCache>
                <c:formatCode>General</c:formatCode>
                <c:ptCount val="96"/>
                <c:pt idx="0">
                  <c:v>512</c:v>
                </c:pt>
                <c:pt idx="1">
                  <c:v>1024</c:v>
                </c:pt>
                <c:pt idx="2">
                  <c:v>1536</c:v>
                </c:pt>
                <c:pt idx="3">
                  <c:v>2048</c:v>
                </c:pt>
                <c:pt idx="4">
                  <c:v>2560</c:v>
                </c:pt>
                <c:pt idx="5">
                  <c:v>3072</c:v>
                </c:pt>
                <c:pt idx="6">
                  <c:v>3584</c:v>
                </c:pt>
                <c:pt idx="7">
                  <c:v>4096</c:v>
                </c:pt>
                <c:pt idx="8">
                  <c:v>4608</c:v>
                </c:pt>
                <c:pt idx="9">
                  <c:v>5120</c:v>
                </c:pt>
                <c:pt idx="10">
                  <c:v>5632</c:v>
                </c:pt>
                <c:pt idx="11">
                  <c:v>6144</c:v>
                </c:pt>
                <c:pt idx="12">
                  <c:v>6656</c:v>
                </c:pt>
                <c:pt idx="13">
                  <c:v>7168</c:v>
                </c:pt>
                <c:pt idx="14">
                  <c:v>7680</c:v>
                </c:pt>
                <c:pt idx="15">
                  <c:v>8192</c:v>
                </c:pt>
                <c:pt idx="16">
                  <c:v>8704</c:v>
                </c:pt>
                <c:pt idx="17">
                  <c:v>9216</c:v>
                </c:pt>
                <c:pt idx="18">
                  <c:v>9728</c:v>
                </c:pt>
                <c:pt idx="19">
                  <c:v>10240</c:v>
                </c:pt>
                <c:pt idx="20">
                  <c:v>10752</c:v>
                </c:pt>
                <c:pt idx="21">
                  <c:v>11264</c:v>
                </c:pt>
                <c:pt idx="22">
                  <c:v>11776</c:v>
                </c:pt>
                <c:pt idx="23">
                  <c:v>12288</c:v>
                </c:pt>
                <c:pt idx="24">
                  <c:v>12800</c:v>
                </c:pt>
                <c:pt idx="25">
                  <c:v>13312</c:v>
                </c:pt>
                <c:pt idx="26">
                  <c:v>13824</c:v>
                </c:pt>
                <c:pt idx="27">
                  <c:v>14336</c:v>
                </c:pt>
                <c:pt idx="28">
                  <c:v>14848</c:v>
                </c:pt>
                <c:pt idx="29">
                  <c:v>15360</c:v>
                </c:pt>
                <c:pt idx="30">
                  <c:v>15872</c:v>
                </c:pt>
                <c:pt idx="31">
                  <c:v>16384</c:v>
                </c:pt>
                <c:pt idx="32">
                  <c:v>16896</c:v>
                </c:pt>
                <c:pt idx="33">
                  <c:v>17408</c:v>
                </c:pt>
                <c:pt idx="34">
                  <c:v>17920</c:v>
                </c:pt>
                <c:pt idx="35">
                  <c:v>18432</c:v>
                </c:pt>
                <c:pt idx="36">
                  <c:v>18944</c:v>
                </c:pt>
                <c:pt idx="37">
                  <c:v>19456</c:v>
                </c:pt>
                <c:pt idx="38">
                  <c:v>19968</c:v>
                </c:pt>
                <c:pt idx="39">
                  <c:v>20480</c:v>
                </c:pt>
                <c:pt idx="40">
                  <c:v>20992</c:v>
                </c:pt>
                <c:pt idx="41">
                  <c:v>21504</c:v>
                </c:pt>
                <c:pt idx="42">
                  <c:v>22016</c:v>
                </c:pt>
                <c:pt idx="43">
                  <c:v>22528</c:v>
                </c:pt>
                <c:pt idx="44">
                  <c:v>23040</c:v>
                </c:pt>
                <c:pt idx="45">
                  <c:v>23552</c:v>
                </c:pt>
                <c:pt idx="46">
                  <c:v>24064</c:v>
                </c:pt>
                <c:pt idx="47">
                  <c:v>24576</c:v>
                </c:pt>
                <c:pt idx="48">
                  <c:v>25088</c:v>
                </c:pt>
                <c:pt idx="49">
                  <c:v>25600</c:v>
                </c:pt>
                <c:pt idx="50">
                  <c:v>26112</c:v>
                </c:pt>
                <c:pt idx="51">
                  <c:v>26624</c:v>
                </c:pt>
                <c:pt idx="52">
                  <c:v>27136</c:v>
                </c:pt>
                <c:pt idx="53">
                  <c:v>27648</c:v>
                </c:pt>
                <c:pt idx="54">
                  <c:v>28160</c:v>
                </c:pt>
                <c:pt idx="55">
                  <c:v>28672</c:v>
                </c:pt>
                <c:pt idx="56">
                  <c:v>29184</c:v>
                </c:pt>
                <c:pt idx="57">
                  <c:v>29696</c:v>
                </c:pt>
                <c:pt idx="58">
                  <c:v>30208</c:v>
                </c:pt>
                <c:pt idx="59">
                  <c:v>30720</c:v>
                </c:pt>
                <c:pt idx="60">
                  <c:v>31232</c:v>
                </c:pt>
                <c:pt idx="61">
                  <c:v>31744</c:v>
                </c:pt>
                <c:pt idx="62">
                  <c:v>32256</c:v>
                </c:pt>
                <c:pt idx="63">
                  <c:v>32768</c:v>
                </c:pt>
                <c:pt idx="64">
                  <c:v>33280</c:v>
                </c:pt>
                <c:pt idx="65">
                  <c:v>33792</c:v>
                </c:pt>
                <c:pt idx="66">
                  <c:v>34304</c:v>
                </c:pt>
                <c:pt idx="67">
                  <c:v>34816</c:v>
                </c:pt>
                <c:pt idx="68">
                  <c:v>35328</c:v>
                </c:pt>
                <c:pt idx="69">
                  <c:v>35840</c:v>
                </c:pt>
                <c:pt idx="70">
                  <c:v>36352</c:v>
                </c:pt>
                <c:pt idx="71">
                  <c:v>36864</c:v>
                </c:pt>
                <c:pt idx="72">
                  <c:v>37376</c:v>
                </c:pt>
                <c:pt idx="73">
                  <c:v>37888</c:v>
                </c:pt>
                <c:pt idx="74">
                  <c:v>38400</c:v>
                </c:pt>
                <c:pt idx="75">
                  <c:v>38912</c:v>
                </c:pt>
                <c:pt idx="76">
                  <c:v>39424</c:v>
                </c:pt>
                <c:pt idx="77">
                  <c:v>39936</c:v>
                </c:pt>
                <c:pt idx="78">
                  <c:v>40448</c:v>
                </c:pt>
                <c:pt idx="79">
                  <c:v>40960</c:v>
                </c:pt>
                <c:pt idx="80">
                  <c:v>41472</c:v>
                </c:pt>
                <c:pt idx="81">
                  <c:v>41984</c:v>
                </c:pt>
                <c:pt idx="82">
                  <c:v>42496</c:v>
                </c:pt>
                <c:pt idx="83">
                  <c:v>43008</c:v>
                </c:pt>
                <c:pt idx="84">
                  <c:v>43520</c:v>
                </c:pt>
                <c:pt idx="85">
                  <c:v>44032</c:v>
                </c:pt>
                <c:pt idx="86">
                  <c:v>44544</c:v>
                </c:pt>
                <c:pt idx="87">
                  <c:v>45056</c:v>
                </c:pt>
                <c:pt idx="88">
                  <c:v>45568</c:v>
                </c:pt>
                <c:pt idx="89">
                  <c:v>46080</c:v>
                </c:pt>
                <c:pt idx="90">
                  <c:v>46592</c:v>
                </c:pt>
                <c:pt idx="91">
                  <c:v>47104</c:v>
                </c:pt>
                <c:pt idx="92">
                  <c:v>47616</c:v>
                </c:pt>
                <c:pt idx="93">
                  <c:v>48128</c:v>
                </c:pt>
                <c:pt idx="94">
                  <c:v>48640</c:v>
                </c:pt>
                <c:pt idx="95">
                  <c:v>49152</c:v>
                </c:pt>
              </c:numCache>
            </c:numRef>
          </c:xVal>
          <c:yVal>
            <c:numRef>
              <c:f>Calculator!$M$87:$M$182</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formatCode="0">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numCache>
            </c:numRef>
          </c:yVal>
          <c:smooth val="0"/>
          <c:extLst>
            <c:ext xmlns:c16="http://schemas.microsoft.com/office/drawing/2014/chart" uri="{C3380CC4-5D6E-409C-BE32-E72D297353CC}">
              <c16:uniqueId val="{00000000-8570-4015-A470-9D5EB901CCCC}"/>
            </c:ext>
          </c:extLst>
        </c:ser>
        <c:ser>
          <c:idx val="2"/>
          <c:order val="1"/>
          <c:tx>
            <c:strRef>
              <c:f>Calculator!$L$85</c:f>
              <c:strCache>
                <c:ptCount val="1"/>
                <c:pt idx="0">
                  <c:v>0</c:v>
                </c:pt>
              </c:strCache>
            </c:strRef>
          </c:tx>
          <c:spPr>
            <a:ln w="25400">
              <a:solidFill>
                <a:srgbClr val="90713A"/>
              </a:solidFill>
              <a:prstDash val="solid"/>
            </a:ln>
          </c:spPr>
          <c:marker>
            <c:symbol val="none"/>
          </c:marker>
          <c:xVal>
            <c:numRef>
              <c:f>Calculator!$J$87:$J$182</c:f>
              <c:numCache>
                <c:formatCode>General</c:formatCode>
                <c:ptCount val="96"/>
                <c:pt idx="0">
                  <c:v>512</c:v>
                </c:pt>
                <c:pt idx="1">
                  <c:v>1024</c:v>
                </c:pt>
                <c:pt idx="2">
                  <c:v>1536</c:v>
                </c:pt>
                <c:pt idx="3">
                  <c:v>2048</c:v>
                </c:pt>
                <c:pt idx="4">
                  <c:v>2560</c:v>
                </c:pt>
                <c:pt idx="5">
                  <c:v>3072</c:v>
                </c:pt>
                <c:pt idx="6">
                  <c:v>3584</c:v>
                </c:pt>
                <c:pt idx="7">
                  <c:v>4096</c:v>
                </c:pt>
                <c:pt idx="8">
                  <c:v>4608</c:v>
                </c:pt>
                <c:pt idx="9">
                  <c:v>5120</c:v>
                </c:pt>
                <c:pt idx="10">
                  <c:v>5632</c:v>
                </c:pt>
                <c:pt idx="11">
                  <c:v>6144</c:v>
                </c:pt>
                <c:pt idx="12">
                  <c:v>6656</c:v>
                </c:pt>
                <c:pt idx="13">
                  <c:v>7168</c:v>
                </c:pt>
                <c:pt idx="14">
                  <c:v>7680</c:v>
                </c:pt>
                <c:pt idx="15">
                  <c:v>8192</c:v>
                </c:pt>
                <c:pt idx="16">
                  <c:v>8704</c:v>
                </c:pt>
                <c:pt idx="17">
                  <c:v>9216</c:v>
                </c:pt>
                <c:pt idx="18">
                  <c:v>9728</c:v>
                </c:pt>
                <c:pt idx="19">
                  <c:v>10240</c:v>
                </c:pt>
                <c:pt idx="20">
                  <c:v>10752</c:v>
                </c:pt>
                <c:pt idx="21">
                  <c:v>11264</c:v>
                </c:pt>
                <c:pt idx="22">
                  <c:v>11776</c:v>
                </c:pt>
                <c:pt idx="23">
                  <c:v>12288</c:v>
                </c:pt>
                <c:pt idx="24">
                  <c:v>12800</c:v>
                </c:pt>
                <c:pt idx="25">
                  <c:v>13312</c:v>
                </c:pt>
                <c:pt idx="26">
                  <c:v>13824</c:v>
                </c:pt>
                <c:pt idx="27">
                  <c:v>14336</c:v>
                </c:pt>
                <c:pt idx="28">
                  <c:v>14848</c:v>
                </c:pt>
                <c:pt idx="29">
                  <c:v>15360</c:v>
                </c:pt>
                <c:pt idx="30">
                  <c:v>15872</c:v>
                </c:pt>
                <c:pt idx="31">
                  <c:v>16384</c:v>
                </c:pt>
                <c:pt idx="32">
                  <c:v>16896</c:v>
                </c:pt>
                <c:pt idx="33">
                  <c:v>17408</c:v>
                </c:pt>
                <c:pt idx="34">
                  <c:v>17920</c:v>
                </c:pt>
                <c:pt idx="35">
                  <c:v>18432</c:v>
                </c:pt>
                <c:pt idx="36">
                  <c:v>18944</c:v>
                </c:pt>
                <c:pt idx="37">
                  <c:v>19456</c:v>
                </c:pt>
                <c:pt idx="38">
                  <c:v>19968</c:v>
                </c:pt>
                <c:pt idx="39">
                  <c:v>20480</c:v>
                </c:pt>
                <c:pt idx="40">
                  <c:v>20992</c:v>
                </c:pt>
                <c:pt idx="41">
                  <c:v>21504</c:v>
                </c:pt>
                <c:pt idx="42">
                  <c:v>22016</c:v>
                </c:pt>
                <c:pt idx="43">
                  <c:v>22528</c:v>
                </c:pt>
                <c:pt idx="44">
                  <c:v>23040</c:v>
                </c:pt>
                <c:pt idx="45">
                  <c:v>23552</c:v>
                </c:pt>
                <c:pt idx="46">
                  <c:v>24064</c:v>
                </c:pt>
                <c:pt idx="47">
                  <c:v>24576</c:v>
                </c:pt>
                <c:pt idx="48">
                  <c:v>25088</c:v>
                </c:pt>
                <c:pt idx="49">
                  <c:v>25600</c:v>
                </c:pt>
                <c:pt idx="50">
                  <c:v>26112</c:v>
                </c:pt>
                <c:pt idx="51">
                  <c:v>26624</c:v>
                </c:pt>
                <c:pt idx="52">
                  <c:v>27136</c:v>
                </c:pt>
                <c:pt idx="53">
                  <c:v>27648</c:v>
                </c:pt>
                <c:pt idx="54">
                  <c:v>28160</c:v>
                </c:pt>
                <c:pt idx="55">
                  <c:v>28672</c:v>
                </c:pt>
                <c:pt idx="56">
                  <c:v>29184</c:v>
                </c:pt>
                <c:pt idx="57">
                  <c:v>29696</c:v>
                </c:pt>
                <c:pt idx="58">
                  <c:v>30208</c:v>
                </c:pt>
                <c:pt idx="59">
                  <c:v>30720</c:v>
                </c:pt>
                <c:pt idx="60">
                  <c:v>31232</c:v>
                </c:pt>
                <c:pt idx="61">
                  <c:v>31744</c:v>
                </c:pt>
                <c:pt idx="62">
                  <c:v>32256</c:v>
                </c:pt>
                <c:pt idx="63">
                  <c:v>32768</c:v>
                </c:pt>
                <c:pt idx="64">
                  <c:v>33280</c:v>
                </c:pt>
                <c:pt idx="65">
                  <c:v>33792</c:v>
                </c:pt>
                <c:pt idx="66">
                  <c:v>34304</c:v>
                </c:pt>
                <c:pt idx="67">
                  <c:v>34816</c:v>
                </c:pt>
                <c:pt idx="68">
                  <c:v>35328</c:v>
                </c:pt>
                <c:pt idx="69">
                  <c:v>35840</c:v>
                </c:pt>
                <c:pt idx="70">
                  <c:v>36352</c:v>
                </c:pt>
                <c:pt idx="71">
                  <c:v>36864</c:v>
                </c:pt>
                <c:pt idx="72">
                  <c:v>37376</c:v>
                </c:pt>
                <c:pt idx="73">
                  <c:v>37888</c:v>
                </c:pt>
                <c:pt idx="74">
                  <c:v>38400</c:v>
                </c:pt>
                <c:pt idx="75">
                  <c:v>38912</c:v>
                </c:pt>
                <c:pt idx="76">
                  <c:v>39424</c:v>
                </c:pt>
                <c:pt idx="77">
                  <c:v>39936</c:v>
                </c:pt>
                <c:pt idx="78">
                  <c:v>40448</c:v>
                </c:pt>
                <c:pt idx="79">
                  <c:v>40960</c:v>
                </c:pt>
                <c:pt idx="80">
                  <c:v>41472</c:v>
                </c:pt>
                <c:pt idx="81">
                  <c:v>41984</c:v>
                </c:pt>
                <c:pt idx="82">
                  <c:v>42496</c:v>
                </c:pt>
                <c:pt idx="83">
                  <c:v>43008</c:v>
                </c:pt>
                <c:pt idx="84">
                  <c:v>43520</c:v>
                </c:pt>
                <c:pt idx="85">
                  <c:v>44032</c:v>
                </c:pt>
                <c:pt idx="86">
                  <c:v>44544</c:v>
                </c:pt>
                <c:pt idx="87">
                  <c:v>45056</c:v>
                </c:pt>
                <c:pt idx="88">
                  <c:v>45568</c:v>
                </c:pt>
                <c:pt idx="89">
                  <c:v>46080</c:v>
                </c:pt>
                <c:pt idx="90">
                  <c:v>46592</c:v>
                </c:pt>
                <c:pt idx="91">
                  <c:v>47104</c:v>
                </c:pt>
                <c:pt idx="92">
                  <c:v>47616</c:v>
                </c:pt>
                <c:pt idx="93">
                  <c:v>48128</c:v>
                </c:pt>
                <c:pt idx="94">
                  <c:v>48640</c:v>
                </c:pt>
                <c:pt idx="95">
                  <c:v>49152</c:v>
                </c:pt>
              </c:numCache>
            </c:numRef>
          </c:xVal>
          <c:yVal>
            <c:numRef>
              <c:f>Calculator!$L$87:$L$182</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formatCode="0">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numCache>
            </c:numRef>
          </c:yVal>
          <c:smooth val="0"/>
          <c:extLst>
            <c:ext xmlns:c16="http://schemas.microsoft.com/office/drawing/2014/chart" uri="{C3380CC4-5D6E-409C-BE32-E72D297353CC}">
              <c16:uniqueId val="{00000001-8570-4015-A470-9D5EB901CCCC}"/>
            </c:ext>
          </c:extLst>
        </c:ser>
        <c:ser>
          <c:idx val="0"/>
          <c:order val="2"/>
          <c:tx>
            <c:strRef>
              <c:f>Calculator!$K$85</c:f>
              <c:strCache>
                <c:ptCount val="1"/>
                <c:pt idx="0">
                  <c:v>65536</c:v>
                </c:pt>
              </c:strCache>
            </c:strRef>
          </c:tx>
          <c:spPr>
            <a:ln w="25400">
              <a:solidFill>
                <a:srgbClr val="000090"/>
              </a:solidFill>
              <a:prstDash val="solid"/>
            </a:ln>
          </c:spPr>
          <c:marker>
            <c:symbol val="none"/>
          </c:marker>
          <c:xVal>
            <c:numRef>
              <c:f>Calculator!$J$87:$J$182</c:f>
              <c:numCache>
                <c:formatCode>General</c:formatCode>
                <c:ptCount val="96"/>
                <c:pt idx="0">
                  <c:v>512</c:v>
                </c:pt>
                <c:pt idx="1">
                  <c:v>1024</c:v>
                </c:pt>
                <c:pt idx="2">
                  <c:v>1536</c:v>
                </c:pt>
                <c:pt idx="3">
                  <c:v>2048</c:v>
                </c:pt>
                <c:pt idx="4">
                  <c:v>2560</c:v>
                </c:pt>
                <c:pt idx="5">
                  <c:v>3072</c:v>
                </c:pt>
                <c:pt idx="6">
                  <c:v>3584</c:v>
                </c:pt>
                <c:pt idx="7">
                  <c:v>4096</c:v>
                </c:pt>
                <c:pt idx="8">
                  <c:v>4608</c:v>
                </c:pt>
                <c:pt idx="9">
                  <c:v>5120</c:v>
                </c:pt>
                <c:pt idx="10">
                  <c:v>5632</c:v>
                </c:pt>
                <c:pt idx="11">
                  <c:v>6144</c:v>
                </c:pt>
                <c:pt idx="12">
                  <c:v>6656</c:v>
                </c:pt>
                <c:pt idx="13">
                  <c:v>7168</c:v>
                </c:pt>
                <c:pt idx="14">
                  <c:v>7680</c:v>
                </c:pt>
                <c:pt idx="15">
                  <c:v>8192</c:v>
                </c:pt>
                <c:pt idx="16">
                  <c:v>8704</c:v>
                </c:pt>
                <c:pt idx="17">
                  <c:v>9216</c:v>
                </c:pt>
                <c:pt idx="18">
                  <c:v>9728</c:v>
                </c:pt>
                <c:pt idx="19">
                  <c:v>10240</c:v>
                </c:pt>
                <c:pt idx="20">
                  <c:v>10752</c:v>
                </c:pt>
                <c:pt idx="21">
                  <c:v>11264</c:v>
                </c:pt>
                <c:pt idx="22">
                  <c:v>11776</c:v>
                </c:pt>
                <c:pt idx="23">
                  <c:v>12288</c:v>
                </c:pt>
                <c:pt idx="24">
                  <c:v>12800</c:v>
                </c:pt>
                <c:pt idx="25">
                  <c:v>13312</c:v>
                </c:pt>
                <c:pt idx="26">
                  <c:v>13824</c:v>
                </c:pt>
                <c:pt idx="27">
                  <c:v>14336</c:v>
                </c:pt>
                <c:pt idx="28">
                  <c:v>14848</c:v>
                </c:pt>
                <c:pt idx="29">
                  <c:v>15360</c:v>
                </c:pt>
                <c:pt idx="30">
                  <c:v>15872</c:v>
                </c:pt>
                <c:pt idx="31">
                  <c:v>16384</c:v>
                </c:pt>
                <c:pt idx="32">
                  <c:v>16896</c:v>
                </c:pt>
                <c:pt idx="33">
                  <c:v>17408</c:v>
                </c:pt>
                <c:pt idx="34">
                  <c:v>17920</c:v>
                </c:pt>
                <c:pt idx="35">
                  <c:v>18432</c:v>
                </c:pt>
                <c:pt idx="36">
                  <c:v>18944</c:v>
                </c:pt>
                <c:pt idx="37">
                  <c:v>19456</c:v>
                </c:pt>
                <c:pt idx="38">
                  <c:v>19968</c:v>
                </c:pt>
                <c:pt idx="39">
                  <c:v>20480</c:v>
                </c:pt>
                <c:pt idx="40">
                  <c:v>20992</c:v>
                </c:pt>
                <c:pt idx="41">
                  <c:v>21504</c:v>
                </c:pt>
                <c:pt idx="42">
                  <c:v>22016</c:v>
                </c:pt>
                <c:pt idx="43">
                  <c:v>22528</c:v>
                </c:pt>
                <c:pt idx="44">
                  <c:v>23040</c:v>
                </c:pt>
                <c:pt idx="45">
                  <c:v>23552</c:v>
                </c:pt>
                <c:pt idx="46">
                  <c:v>24064</c:v>
                </c:pt>
                <c:pt idx="47">
                  <c:v>24576</c:v>
                </c:pt>
                <c:pt idx="48">
                  <c:v>25088</c:v>
                </c:pt>
                <c:pt idx="49">
                  <c:v>25600</c:v>
                </c:pt>
                <c:pt idx="50">
                  <c:v>26112</c:v>
                </c:pt>
                <c:pt idx="51">
                  <c:v>26624</c:v>
                </c:pt>
                <c:pt idx="52">
                  <c:v>27136</c:v>
                </c:pt>
                <c:pt idx="53">
                  <c:v>27648</c:v>
                </c:pt>
                <c:pt idx="54">
                  <c:v>28160</c:v>
                </c:pt>
                <c:pt idx="55">
                  <c:v>28672</c:v>
                </c:pt>
                <c:pt idx="56">
                  <c:v>29184</c:v>
                </c:pt>
                <c:pt idx="57">
                  <c:v>29696</c:v>
                </c:pt>
                <c:pt idx="58">
                  <c:v>30208</c:v>
                </c:pt>
                <c:pt idx="59">
                  <c:v>30720</c:v>
                </c:pt>
                <c:pt idx="60">
                  <c:v>31232</c:v>
                </c:pt>
                <c:pt idx="61">
                  <c:v>31744</c:v>
                </c:pt>
                <c:pt idx="62">
                  <c:v>32256</c:v>
                </c:pt>
                <c:pt idx="63">
                  <c:v>32768</c:v>
                </c:pt>
                <c:pt idx="64">
                  <c:v>33280</c:v>
                </c:pt>
                <c:pt idx="65">
                  <c:v>33792</c:v>
                </c:pt>
                <c:pt idx="66">
                  <c:v>34304</c:v>
                </c:pt>
                <c:pt idx="67">
                  <c:v>34816</c:v>
                </c:pt>
                <c:pt idx="68">
                  <c:v>35328</c:v>
                </c:pt>
                <c:pt idx="69">
                  <c:v>35840</c:v>
                </c:pt>
                <c:pt idx="70">
                  <c:v>36352</c:v>
                </c:pt>
                <c:pt idx="71">
                  <c:v>36864</c:v>
                </c:pt>
                <c:pt idx="72">
                  <c:v>37376</c:v>
                </c:pt>
                <c:pt idx="73">
                  <c:v>37888</c:v>
                </c:pt>
                <c:pt idx="74">
                  <c:v>38400</c:v>
                </c:pt>
                <c:pt idx="75">
                  <c:v>38912</c:v>
                </c:pt>
                <c:pt idx="76">
                  <c:v>39424</c:v>
                </c:pt>
                <c:pt idx="77">
                  <c:v>39936</c:v>
                </c:pt>
                <c:pt idx="78">
                  <c:v>40448</c:v>
                </c:pt>
                <c:pt idx="79">
                  <c:v>40960</c:v>
                </c:pt>
                <c:pt idx="80">
                  <c:v>41472</c:v>
                </c:pt>
                <c:pt idx="81">
                  <c:v>41984</c:v>
                </c:pt>
                <c:pt idx="82">
                  <c:v>42496</c:v>
                </c:pt>
                <c:pt idx="83">
                  <c:v>43008</c:v>
                </c:pt>
                <c:pt idx="84">
                  <c:v>43520</c:v>
                </c:pt>
                <c:pt idx="85">
                  <c:v>44032</c:v>
                </c:pt>
                <c:pt idx="86">
                  <c:v>44544</c:v>
                </c:pt>
                <c:pt idx="87">
                  <c:v>45056</c:v>
                </c:pt>
                <c:pt idx="88">
                  <c:v>45568</c:v>
                </c:pt>
                <c:pt idx="89">
                  <c:v>46080</c:v>
                </c:pt>
                <c:pt idx="90">
                  <c:v>46592</c:v>
                </c:pt>
                <c:pt idx="91">
                  <c:v>47104</c:v>
                </c:pt>
                <c:pt idx="92">
                  <c:v>47616</c:v>
                </c:pt>
                <c:pt idx="93">
                  <c:v>48128</c:v>
                </c:pt>
                <c:pt idx="94">
                  <c:v>48640</c:v>
                </c:pt>
                <c:pt idx="95">
                  <c:v>49152</c:v>
                </c:pt>
              </c:numCache>
            </c:numRef>
          </c:xVal>
          <c:yVal>
            <c:numRef>
              <c:f>Calculator!$K$87:$K$182</c:f>
              <c:numCache>
                <c:formatCode>General</c:formatCode>
                <c:ptCount val="96"/>
                <c:pt idx="0">
                  <c:v>36</c:v>
                </c:pt>
                <c:pt idx="1">
                  <c:v>36</c:v>
                </c:pt>
                <c:pt idx="2">
                  <c:v>36</c:v>
                </c:pt>
                <c:pt idx="3">
                  <c:v>36</c:v>
                </c:pt>
                <c:pt idx="4">
                  <c:v>36</c:v>
                </c:pt>
                <c:pt idx="5">
                  <c:v>36</c:v>
                </c:pt>
                <c:pt idx="6">
                  <c:v>36</c:v>
                </c:pt>
                <c:pt idx="7">
                  <c:v>36</c:v>
                </c:pt>
                <c:pt idx="8">
                  <c:v>36</c:v>
                </c:pt>
                <c:pt idx="9">
                  <c:v>36</c:v>
                </c:pt>
                <c:pt idx="10">
                  <c:v>36</c:v>
                </c:pt>
                <c:pt idx="11">
                  <c:v>36</c:v>
                </c:pt>
                <c:pt idx="12">
                  <c:v>36</c:v>
                </c:pt>
                <c:pt idx="13">
                  <c:v>36</c:v>
                </c:pt>
                <c:pt idx="14">
                  <c:v>36</c:v>
                </c:pt>
                <c:pt idx="15">
                  <c:v>36</c:v>
                </c:pt>
                <c:pt idx="16">
                  <c:v>36</c:v>
                </c:pt>
                <c:pt idx="17">
                  <c:v>36</c:v>
                </c:pt>
                <c:pt idx="18">
                  <c:v>36</c:v>
                </c:pt>
                <c:pt idx="19">
                  <c:v>36</c:v>
                </c:pt>
                <c:pt idx="20">
                  <c:v>36</c:v>
                </c:pt>
                <c:pt idx="21">
                  <c:v>36</c:v>
                </c:pt>
                <c:pt idx="22">
                  <c:v>36</c:v>
                </c:pt>
                <c:pt idx="23">
                  <c:v>36</c:v>
                </c:pt>
                <c:pt idx="24">
                  <c:v>36</c:v>
                </c:pt>
                <c:pt idx="25">
                  <c:v>36</c:v>
                </c:pt>
                <c:pt idx="26">
                  <c:v>36</c:v>
                </c:pt>
                <c:pt idx="27">
                  <c:v>36</c:v>
                </c:pt>
                <c:pt idx="28">
                  <c:v>36</c:v>
                </c:pt>
                <c:pt idx="29">
                  <c:v>36</c:v>
                </c:pt>
                <c:pt idx="30">
                  <c:v>36</c:v>
                </c:pt>
                <c:pt idx="31">
                  <c:v>36</c:v>
                </c:pt>
                <c:pt idx="32">
                  <c:v>27</c:v>
                </c:pt>
                <c:pt idx="33">
                  <c:v>27</c:v>
                </c:pt>
                <c:pt idx="34">
                  <c:v>27</c:v>
                </c:pt>
                <c:pt idx="35">
                  <c:v>27</c:v>
                </c:pt>
                <c:pt idx="36" formatCode="0">
                  <c:v>27</c:v>
                </c:pt>
                <c:pt idx="37">
                  <c:v>27</c:v>
                </c:pt>
                <c:pt idx="38">
                  <c:v>27</c:v>
                </c:pt>
                <c:pt idx="39">
                  <c:v>27</c:v>
                </c:pt>
                <c:pt idx="40">
                  <c:v>27</c:v>
                </c:pt>
                <c:pt idx="41">
                  <c:v>27</c:v>
                </c:pt>
                <c:pt idx="42">
                  <c:v>18</c:v>
                </c:pt>
                <c:pt idx="43">
                  <c:v>18</c:v>
                </c:pt>
                <c:pt idx="44">
                  <c:v>18</c:v>
                </c:pt>
                <c:pt idx="45">
                  <c:v>18</c:v>
                </c:pt>
                <c:pt idx="46">
                  <c:v>18</c:v>
                </c:pt>
                <c:pt idx="47">
                  <c:v>18</c:v>
                </c:pt>
                <c:pt idx="48">
                  <c:v>18</c:v>
                </c:pt>
                <c:pt idx="49">
                  <c:v>18</c:v>
                </c:pt>
                <c:pt idx="50">
                  <c:v>18</c:v>
                </c:pt>
                <c:pt idx="51">
                  <c:v>18</c:v>
                </c:pt>
                <c:pt idx="52">
                  <c:v>18</c:v>
                </c:pt>
                <c:pt idx="53">
                  <c:v>18</c:v>
                </c:pt>
                <c:pt idx="54">
                  <c:v>18</c:v>
                </c:pt>
                <c:pt idx="55">
                  <c:v>18</c:v>
                </c:pt>
                <c:pt idx="56">
                  <c:v>18</c:v>
                </c:pt>
                <c:pt idx="57">
                  <c:v>18</c:v>
                </c:pt>
                <c:pt idx="58">
                  <c:v>18</c:v>
                </c:pt>
                <c:pt idx="59">
                  <c:v>18</c:v>
                </c:pt>
                <c:pt idx="60">
                  <c:v>18</c:v>
                </c:pt>
                <c:pt idx="61">
                  <c:v>18</c:v>
                </c:pt>
                <c:pt idx="62">
                  <c:v>18</c:v>
                </c:pt>
                <c:pt idx="63">
                  <c:v>18</c:v>
                </c:pt>
                <c:pt idx="64">
                  <c:v>9</c:v>
                </c:pt>
                <c:pt idx="65">
                  <c:v>9</c:v>
                </c:pt>
                <c:pt idx="66">
                  <c:v>9</c:v>
                </c:pt>
                <c:pt idx="67">
                  <c:v>9</c:v>
                </c:pt>
                <c:pt idx="68">
                  <c:v>9</c:v>
                </c:pt>
                <c:pt idx="69">
                  <c:v>9</c:v>
                </c:pt>
                <c:pt idx="70">
                  <c:v>9</c:v>
                </c:pt>
                <c:pt idx="71">
                  <c:v>9</c:v>
                </c:pt>
                <c:pt idx="72">
                  <c:v>9</c:v>
                </c:pt>
                <c:pt idx="73">
                  <c:v>9</c:v>
                </c:pt>
                <c:pt idx="74">
                  <c:v>9</c:v>
                </c:pt>
                <c:pt idx="75">
                  <c:v>9</c:v>
                </c:pt>
                <c:pt idx="76">
                  <c:v>9</c:v>
                </c:pt>
                <c:pt idx="77">
                  <c:v>9</c:v>
                </c:pt>
                <c:pt idx="78">
                  <c:v>9</c:v>
                </c:pt>
                <c:pt idx="79">
                  <c:v>9</c:v>
                </c:pt>
                <c:pt idx="80">
                  <c:v>9</c:v>
                </c:pt>
                <c:pt idx="81">
                  <c:v>9</c:v>
                </c:pt>
                <c:pt idx="82">
                  <c:v>9</c:v>
                </c:pt>
                <c:pt idx="83">
                  <c:v>9</c:v>
                </c:pt>
                <c:pt idx="84">
                  <c:v>9</c:v>
                </c:pt>
                <c:pt idx="85">
                  <c:v>9</c:v>
                </c:pt>
                <c:pt idx="86">
                  <c:v>9</c:v>
                </c:pt>
                <c:pt idx="87">
                  <c:v>9</c:v>
                </c:pt>
                <c:pt idx="88">
                  <c:v>9</c:v>
                </c:pt>
                <c:pt idx="89">
                  <c:v>9</c:v>
                </c:pt>
                <c:pt idx="90">
                  <c:v>9</c:v>
                </c:pt>
                <c:pt idx="91">
                  <c:v>9</c:v>
                </c:pt>
                <c:pt idx="92">
                  <c:v>9</c:v>
                </c:pt>
                <c:pt idx="93">
                  <c:v>9</c:v>
                </c:pt>
                <c:pt idx="94">
                  <c:v>9</c:v>
                </c:pt>
                <c:pt idx="95">
                  <c:v>9</c:v>
                </c:pt>
              </c:numCache>
            </c:numRef>
          </c:yVal>
          <c:smooth val="0"/>
          <c:extLst>
            <c:ext xmlns:c16="http://schemas.microsoft.com/office/drawing/2014/chart" uri="{C3380CC4-5D6E-409C-BE32-E72D297353CC}">
              <c16:uniqueId val="{00000002-8570-4015-A470-9D5EB901CCCC}"/>
            </c:ext>
          </c:extLst>
        </c:ser>
        <c:ser>
          <c:idx val="1"/>
          <c:order val="3"/>
          <c:tx>
            <c:v>My Shared Memory</c:v>
          </c:tx>
          <c:spPr>
            <a:ln w="12700">
              <a:solidFill>
                <a:srgbClr val="DD0806"/>
              </a:solidFill>
              <a:prstDash val="solid"/>
            </a:ln>
          </c:spPr>
          <c:marker>
            <c:symbol val="triangle"/>
            <c:size val="11"/>
            <c:spPr>
              <a:solidFill>
                <a:srgbClr val="FF0000"/>
              </a:solidFill>
              <a:ln>
                <a:solidFill>
                  <a:srgbClr val="DD0806"/>
                </a:solidFill>
                <a:prstDash val="solid"/>
              </a:ln>
            </c:spPr>
          </c:marker>
          <c:dLbls>
            <c:dLbl>
              <c:idx val="0"/>
              <c:layout>
                <c:manualLayout>
                  <c:x val="-3.7520214846848809E-2"/>
                  <c:y val="-4.9515077976364064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1"/>
              <c:showSerName val="1"/>
              <c:showPercent val="0"/>
              <c:showBubbleSize val="0"/>
              <c:extLst>
                <c:ext xmlns:c15="http://schemas.microsoft.com/office/drawing/2012/chart" uri="{CE6537A1-D6FC-4f65-9D91-7224C49458BB}">
                  <c15:layout>
                    <c:manualLayout>
                      <c:w val="0.25370610247553249"/>
                      <c:h val="7.1649029982363319E-2"/>
                    </c:manualLayout>
                  </c15:layout>
                </c:ext>
                <c:ext xmlns:c16="http://schemas.microsoft.com/office/drawing/2014/chart" uri="{C3380CC4-5D6E-409C-BE32-E72D297353CC}">
                  <c16:uniqueId val="{00000003-8570-4015-A470-9D5EB901CCCC}"/>
                </c:ext>
              </c:extLst>
            </c:dLbl>
            <c:spPr>
              <a:noFill/>
              <a:ln w="25400">
                <a:noFill/>
              </a:ln>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r"/>
            <c:showLegendKey val="0"/>
            <c:showVal val="0"/>
            <c:showCatName val="1"/>
            <c:showSerName val="1"/>
            <c:showPercent val="0"/>
            <c:showBubbleSize val="0"/>
            <c:showLeaderLines val="0"/>
            <c:extLst>
              <c:ext xmlns:c15="http://schemas.microsoft.com/office/drawing/2012/chart" uri="{CE6537A1-D6FC-4f65-9D91-7224C49458BB}">
                <c15:showLeaderLines val="0"/>
              </c:ext>
            </c:extLst>
          </c:dLbls>
          <c:xVal>
            <c:numRef>
              <c:f>Calculator!$B$13</c:f>
              <c:numCache>
                <c:formatCode>General</c:formatCode>
                <c:ptCount val="1"/>
                <c:pt idx="0">
                  <c:v>1152</c:v>
                </c:pt>
              </c:numCache>
            </c:numRef>
          </c:xVal>
          <c:yVal>
            <c:numRef>
              <c:f>Calculator!$B$19</c:f>
              <c:numCache>
                <c:formatCode>General</c:formatCode>
                <c:ptCount val="1"/>
                <c:pt idx="0">
                  <c:v>36</c:v>
                </c:pt>
              </c:numCache>
            </c:numRef>
          </c:yVal>
          <c:smooth val="0"/>
          <c:extLst>
            <c:ext xmlns:c16="http://schemas.microsoft.com/office/drawing/2014/chart" uri="{C3380CC4-5D6E-409C-BE32-E72D297353CC}">
              <c16:uniqueId val="{00000004-8570-4015-A470-9D5EB901CCCC}"/>
            </c:ext>
          </c:extLst>
        </c:ser>
        <c:dLbls>
          <c:showLegendKey val="0"/>
          <c:showVal val="0"/>
          <c:showCatName val="0"/>
          <c:showSerName val="0"/>
          <c:showPercent val="0"/>
          <c:showBubbleSize val="0"/>
        </c:dLbls>
        <c:axId val="581637328"/>
        <c:axId val="581634976"/>
      </c:scatterChart>
      <c:valAx>
        <c:axId val="581637328"/>
        <c:scaling>
          <c:orientation val="minMax"/>
          <c:max val="49152"/>
          <c:min val="0"/>
        </c:scaling>
        <c:delete val="0"/>
        <c:axPos val="b"/>
        <c:majorGridlines>
          <c:spPr>
            <a:ln w="3175">
              <a:solidFill>
                <a:srgbClr val="808080"/>
              </a:solidFill>
              <a:prstDash val="solid"/>
            </a:ln>
          </c:spPr>
        </c:majorGridlines>
        <c:title>
          <c:tx>
            <c:rich>
              <a:bodyPr/>
              <a:lstStyle/>
              <a:p>
                <a:pPr>
                  <a:defRPr sz="1050" b="1" i="0" u="none" strike="noStrike" baseline="0">
                    <a:solidFill>
                      <a:srgbClr val="000000"/>
                    </a:solidFill>
                    <a:latin typeface="Arial"/>
                    <a:ea typeface="Arial"/>
                    <a:cs typeface="Arial"/>
                  </a:defRPr>
                </a:pPr>
                <a:r>
                  <a:rPr lang="nl-NL" sz="1050"/>
                  <a:t>Shared Memory Per Block</a:t>
                </a:r>
              </a:p>
            </c:rich>
          </c:tx>
          <c:layout>
            <c:manualLayout>
              <c:xMode val="edge"/>
              <c:yMode val="edge"/>
              <c:x val="0.39314563317200024"/>
              <c:y val="0.8630541814243479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581634976"/>
        <c:crossesAt val="0"/>
        <c:crossBetween val="midCat"/>
        <c:majorUnit val="2048"/>
      </c:valAx>
      <c:valAx>
        <c:axId val="581634976"/>
        <c:scaling>
          <c:orientation val="minMax"/>
          <c:max val="128"/>
        </c:scaling>
        <c:delete val="0"/>
        <c:axPos val="l"/>
        <c:majorGridlines>
          <c:spPr>
            <a:ln w="3175">
              <a:solidFill>
                <a:srgbClr val="000000"/>
              </a:solidFill>
              <a:prstDash val="solid"/>
            </a:ln>
          </c:spPr>
        </c:majorGridlines>
        <c:title>
          <c:tx>
            <c:rich>
              <a:bodyPr/>
              <a:lstStyle/>
              <a:p>
                <a:pPr>
                  <a:defRPr sz="1100" b="0" i="0" u="none" strike="noStrike" baseline="0">
                    <a:solidFill>
                      <a:srgbClr val="000000"/>
                    </a:solidFill>
                    <a:latin typeface="Calibri"/>
                    <a:ea typeface="Calibri"/>
                    <a:cs typeface="Calibri"/>
                  </a:defRPr>
                </a:pPr>
                <a:r>
                  <a:rPr lang="nl-NL" sz="1100" b="1" i="0" u="none" strike="noStrike" baseline="0">
                    <a:solidFill>
                      <a:srgbClr val="000000"/>
                    </a:solidFill>
                    <a:latin typeface="Arial"/>
                    <a:cs typeface="Arial"/>
                  </a:rPr>
                  <a:t>Multiprocessor Warp Occupancy</a:t>
                </a:r>
              </a:p>
              <a:p>
                <a:pPr>
                  <a:defRPr sz="1100" b="0" i="0" u="none" strike="noStrike" baseline="0">
                    <a:solidFill>
                      <a:srgbClr val="000000"/>
                    </a:solidFill>
                    <a:latin typeface="Calibri"/>
                    <a:ea typeface="Calibri"/>
                    <a:cs typeface="Calibri"/>
                  </a:defRPr>
                </a:pPr>
                <a:r>
                  <a:rPr lang="nl-NL" sz="1100" b="1" i="0" u="none" strike="noStrike" baseline="0">
                    <a:solidFill>
                      <a:srgbClr val="000000"/>
                    </a:solidFill>
                    <a:latin typeface="Arial"/>
                    <a:cs typeface="Arial"/>
                  </a:rPr>
                  <a:t>(#warps)</a:t>
                </a:r>
              </a:p>
            </c:rich>
          </c:tx>
          <c:layout>
            <c:manualLayout>
              <c:xMode val="edge"/>
              <c:yMode val="edge"/>
              <c:x val="2.2006790435599222E-2"/>
              <c:y val="0.1754158007200772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581637328"/>
        <c:crossesAt val="0"/>
        <c:crossBetween val="midCat"/>
        <c:majorUnit val="8"/>
        <c:minorUnit val="1"/>
      </c:valAx>
      <c:spPr>
        <a:solidFill>
          <a:srgbClr val="C0C0C0"/>
        </a:solidFill>
        <a:ln w="12700">
          <a:solidFill>
            <a:srgbClr val="808080"/>
          </a:solidFill>
          <a:prstDash val="solid"/>
        </a:ln>
      </c:spPr>
    </c:plotArea>
    <c:legend>
      <c:legendPos val="r"/>
      <c:legendEntry>
        <c:idx val="3"/>
        <c:delete val="1"/>
      </c:legendEntry>
      <c:layout>
        <c:manualLayout>
          <c:xMode val="edge"/>
          <c:yMode val="edge"/>
          <c:x val="0.30122346648588799"/>
          <c:y val="0.92046809909199667"/>
          <c:w val="0.38226328234249746"/>
          <c:h val="5.1462002998790148E-2"/>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BB8DDCF9-5D43-48E4-AC4F-E6E8F4AA24CA}" type="datetimeFigureOut">
              <a:rPr lang="en-US" smtClean="0"/>
              <a:t>3/2/2021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67CF83A-18C1-4F1E-8423-17194C034E3A}" type="slidenum">
              <a:rPr lang="en-US" smtClean="0"/>
              <a:t>‹#›</a:t>
            </a:fld>
            <a:endParaRPr lang="en-US"/>
          </a:p>
        </p:txBody>
      </p:sp>
    </p:spTree>
    <p:extLst>
      <p:ext uri="{BB962C8B-B14F-4D97-AF65-F5344CB8AC3E}">
        <p14:creationId xmlns:p14="http://schemas.microsoft.com/office/powerpoint/2010/main" val="4206065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8E2982-C997-4CB7-89B0-E5BE16B60B66}" type="datetimeFigureOut">
              <a:rPr lang="nl-NL" smtClean="0"/>
              <a:t>2-3-2021</a:t>
            </a:fld>
            <a:endParaRPr lang="nl-NL"/>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DFEAE59-5879-472C-8567-F7288EA1D153}" type="slidenum">
              <a:rPr lang="nl-NL" smtClean="0"/>
              <a:t>‹#›</a:t>
            </a:fld>
            <a:endParaRPr lang="nl-NL"/>
          </a:p>
        </p:txBody>
      </p:sp>
    </p:spTree>
    <p:extLst>
      <p:ext uri="{BB962C8B-B14F-4D97-AF65-F5344CB8AC3E}">
        <p14:creationId xmlns:p14="http://schemas.microsoft.com/office/powerpoint/2010/main" val="287540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6C7C73FD-B77F-4819-BE4F-94E8194CC694}" type="slidenum">
              <a:rPr lang="en-US" smtClean="0"/>
              <a:pPr/>
              <a:t>1</a:t>
            </a:fld>
            <a:endParaRPr lang="en-US"/>
          </a:p>
        </p:txBody>
      </p:sp>
      <p:sp>
        <p:nvSpPr>
          <p:cNvPr id="11267" name="Rectangle 2"/>
          <p:cNvSpPr>
            <a:spLocks noGrp="1" noRot="1" noChangeAspect="1" noChangeArrowheads="1" noTextEdit="1"/>
          </p:cNvSpPr>
          <p:nvPr>
            <p:ph type="sldImg"/>
          </p:nvPr>
        </p:nvSpPr>
        <p:spPr>
          <a:xfrm>
            <a:off x="90488" y="744538"/>
            <a:ext cx="6616700" cy="3722687"/>
          </a:xfrm>
          <a:ln/>
        </p:spPr>
      </p:sp>
      <p:sp>
        <p:nvSpPr>
          <p:cNvPr id="11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9909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err="1">
                <a:solidFill>
                  <a:srgbClr val="0070C0"/>
                </a:solidFill>
              </a:rPr>
              <a:t>hblur</a:t>
            </a:r>
            <a:r>
              <a:rPr lang="en-US" err="1"/>
              <a:t>.</a:t>
            </a:r>
            <a:r>
              <a:rPr lang="en-US" b="1" err="1"/>
              <a:t>compute_at</a:t>
            </a:r>
            <a:r>
              <a:rPr lang="en-US"/>
              <a:t>(</a:t>
            </a:r>
            <a:r>
              <a:rPr lang="en-US">
                <a:solidFill>
                  <a:srgbClr val="00B050"/>
                </a:solidFill>
              </a:rPr>
              <a:t>out</a:t>
            </a:r>
            <a:r>
              <a:rPr lang="en-US"/>
              <a:t>, </a:t>
            </a:r>
            <a:r>
              <a:rPr lang="en-US">
                <a:solidFill>
                  <a:srgbClr val="7030A0"/>
                </a:solidFill>
              </a:rPr>
              <a:t>y</a:t>
            </a:r>
            <a:r>
              <a:rPr lang="en-US"/>
              <a:t>) means: </a:t>
            </a:r>
            <a:r>
              <a:rPr lang="en-US" b="1" i="1"/>
              <a:t>“Whenever stage </a:t>
            </a:r>
            <a:r>
              <a:rPr lang="en-US" b="1" i="1">
                <a:solidFill>
                  <a:srgbClr val="00B050"/>
                </a:solidFill>
              </a:rPr>
              <a:t>out</a:t>
            </a:r>
            <a:r>
              <a:rPr lang="en-US" b="1" i="1"/>
              <a:t> starts an </a:t>
            </a:r>
            <a:r>
              <a:rPr lang="en-US" b="1" i="1">
                <a:solidFill>
                  <a:srgbClr val="7030A0"/>
                </a:solidFill>
              </a:rPr>
              <a:t>iteration of the y</a:t>
            </a:r>
            <a:r>
              <a:rPr lang="en-US" b="1" i="1"/>
              <a:t> </a:t>
            </a:r>
            <a:r>
              <a:rPr lang="en-US" b="1" i="1">
                <a:solidFill>
                  <a:srgbClr val="7030A0"/>
                </a:solidFill>
              </a:rPr>
              <a:t>loop</a:t>
            </a:r>
            <a:r>
              <a:rPr lang="en-US" b="1" i="1"/>
              <a:t>, first </a:t>
            </a:r>
            <a:r>
              <a:rPr lang="en-US" b="1" i="1">
                <a:solidFill>
                  <a:srgbClr val="0070C0"/>
                </a:solidFill>
              </a:rPr>
              <a:t>calculate the pixels of stage </a:t>
            </a:r>
            <a:r>
              <a:rPr lang="en-US" b="1" i="1" err="1">
                <a:solidFill>
                  <a:srgbClr val="0070C0"/>
                </a:solidFill>
              </a:rPr>
              <a:t>hblur</a:t>
            </a:r>
            <a:r>
              <a:rPr lang="en-US" b="1" i="1"/>
              <a:t> that will be consumed.”</a:t>
            </a:r>
          </a:p>
          <a:p>
            <a:pPr marL="285750" indent="-285750">
              <a:buFont typeface="Arial" panose="020B0604020202020204" pitchFamily="34" charset="0"/>
              <a:buChar char="•"/>
            </a:pPr>
            <a:endParaRPr lang="en-US"/>
          </a:p>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35</a:t>
            </a:fld>
            <a:endParaRPr lang="nl-NL"/>
          </a:p>
        </p:txBody>
      </p:sp>
    </p:spTree>
    <p:extLst>
      <p:ext uri="{BB962C8B-B14F-4D97-AF65-F5344CB8AC3E}">
        <p14:creationId xmlns:p14="http://schemas.microsoft.com/office/powerpoint/2010/main" val="251416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err="1">
                <a:solidFill>
                  <a:srgbClr val="0070C0"/>
                </a:solidFill>
              </a:rPr>
              <a:t>hblur</a:t>
            </a:r>
            <a:r>
              <a:rPr lang="en-US" err="1"/>
              <a:t>.</a:t>
            </a:r>
            <a:r>
              <a:rPr lang="en-US" b="1" err="1"/>
              <a:t>compute_at</a:t>
            </a:r>
            <a:r>
              <a:rPr lang="en-US"/>
              <a:t>(</a:t>
            </a:r>
            <a:r>
              <a:rPr lang="en-US">
                <a:solidFill>
                  <a:srgbClr val="00B050"/>
                </a:solidFill>
              </a:rPr>
              <a:t>out</a:t>
            </a:r>
            <a:r>
              <a:rPr lang="en-US"/>
              <a:t>, </a:t>
            </a:r>
            <a:r>
              <a:rPr lang="en-US">
                <a:solidFill>
                  <a:srgbClr val="7030A0"/>
                </a:solidFill>
              </a:rPr>
              <a:t>y</a:t>
            </a:r>
            <a:r>
              <a:rPr lang="en-US"/>
              <a:t>) means: </a:t>
            </a:r>
            <a:r>
              <a:rPr lang="en-US" b="1" i="1"/>
              <a:t>“Whenever stage </a:t>
            </a:r>
            <a:r>
              <a:rPr lang="en-US" b="1" i="1">
                <a:solidFill>
                  <a:srgbClr val="00B050"/>
                </a:solidFill>
              </a:rPr>
              <a:t>out</a:t>
            </a:r>
            <a:r>
              <a:rPr lang="en-US" b="1" i="1"/>
              <a:t> starts an </a:t>
            </a:r>
            <a:r>
              <a:rPr lang="en-US" b="1" i="1">
                <a:solidFill>
                  <a:srgbClr val="7030A0"/>
                </a:solidFill>
              </a:rPr>
              <a:t>iteration of the y</a:t>
            </a:r>
            <a:r>
              <a:rPr lang="en-US" b="1" i="1"/>
              <a:t> </a:t>
            </a:r>
            <a:r>
              <a:rPr lang="en-US" b="1" i="1">
                <a:solidFill>
                  <a:srgbClr val="7030A0"/>
                </a:solidFill>
              </a:rPr>
              <a:t>loop</a:t>
            </a:r>
            <a:r>
              <a:rPr lang="en-US" b="1" i="1"/>
              <a:t>, first </a:t>
            </a:r>
            <a:r>
              <a:rPr lang="en-US" b="1" i="1">
                <a:solidFill>
                  <a:srgbClr val="0070C0"/>
                </a:solidFill>
              </a:rPr>
              <a:t>calculate the pixels of stage </a:t>
            </a:r>
            <a:r>
              <a:rPr lang="en-US" b="1" i="1" err="1">
                <a:solidFill>
                  <a:srgbClr val="0070C0"/>
                </a:solidFill>
              </a:rPr>
              <a:t>hblur</a:t>
            </a:r>
            <a:r>
              <a:rPr lang="en-US" b="1" i="1"/>
              <a:t> that will be consumed.”</a:t>
            </a:r>
          </a:p>
          <a:p>
            <a:pPr marL="285750" indent="-285750">
              <a:buFont typeface="Arial" panose="020B0604020202020204" pitchFamily="34" charset="0"/>
              <a:buChar char="•"/>
            </a:pPr>
            <a:endParaRPr lang="en-US"/>
          </a:p>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36</a:t>
            </a:fld>
            <a:endParaRPr lang="nl-NL"/>
          </a:p>
        </p:txBody>
      </p:sp>
    </p:spTree>
    <p:extLst>
      <p:ext uri="{BB962C8B-B14F-4D97-AF65-F5344CB8AC3E}">
        <p14:creationId xmlns:p14="http://schemas.microsoft.com/office/powerpoint/2010/main" val="247214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err="1">
                <a:solidFill>
                  <a:srgbClr val="0070C0"/>
                </a:solidFill>
              </a:rPr>
              <a:t>hblur</a:t>
            </a:r>
            <a:r>
              <a:rPr lang="en-US" err="1"/>
              <a:t>.</a:t>
            </a:r>
            <a:r>
              <a:rPr lang="en-US" b="1" err="1"/>
              <a:t>compute_at</a:t>
            </a:r>
            <a:r>
              <a:rPr lang="en-US"/>
              <a:t>(</a:t>
            </a:r>
            <a:r>
              <a:rPr lang="en-US">
                <a:solidFill>
                  <a:srgbClr val="00B050"/>
                </a:solidFill>
              </a:rPr>
              <a:t>out</a:t>
            </a:r>
            <a:r>
              <a:rPr lang="en-US"/>
              <a:t>, </a:t>
            </a:r>
            <a:r>
              <a:rPr lang="en-US">
                <a:solidFill>
                  <a:srgbClr val="7030A0"/>
                </a:solidFill>
              </a:rPr>
              <a:t>y</a:t>
            </a:r>
            <a:r>
              <a:rPr lang="en-US"/>
              <a:t>) means: </a:t>
            </a:r>
            <a:r>
              <a:rPr lang="en-US" b="1" i="1"/>
              <a:t>“Whenever stage </a:t>
            </a:r>
            <a:r>
              <a:rPr lang="en-US" b="1" i="1">
                <a:solidFill>
                  <a:srgbClr val="00B050"/>
                </a:solidFill>
              </a:rPr>
              <a:t>out</a:t>
            </a:r>
            <a:r>
              <a:rPr lang="en-US" b="1" i="1"/>
              <a:t> starts an </a:t>
            </a:r>
            <a:r>
              <a:rPr lang="en-US" b="1" i="1">
                <a:solidFill>
                  <a:srgbClr val="7030A0"/>
                </a:solidFill>
              </a:rPr>
              <a:t>iteration of the y</a:t>
            </a:r>
            <a:r>
              <a:rPr lang="en-US" b="1" i="1"/>
              <a:t> </a:t>
            </a:r>
            <a:r>
              <a:rPr lang="en-US" b="1" i="1">
                <a:solidFill>
                  <a:srgbClr val="7030A0"/>
                </a:solidFill>
              </a:rPr>
              <a:t>loop</a:t>
            </a:r>
            <a:r>
              <a:rPr lang="en-US" b="1" i="1"/>
              <a:t>, first </a:t>
            </a:r>
            <a:r>
              <a:rPr lang="en-US" b="1" i="1">
                <a:solidFill>
                  <a:srgbClr val="0070C0"/>
                </a:solidFill>
              </a:rPr>
              <a:t>calculate the pixels of stage </a:t>
            </a:r>
            <a:r>
              <a:rPr lang="en-US" b="1" i="1" err="1">
                <a:solidFill>
                  <a:srgbClr val="0070C0"/>
                </a:solidFill>
              </a:rPr>
              <a:t>hblur</a:t>
            </a:r>
            <a:r>
              <a:rPr lang="en-US" b="1" i="1"/>
              <a:t> that will be consumed.”</a:t>
            </a:r>
          </a:p>
          <a:p>
            <a:pPr marL="285750" indent="-285750">
              <a:buFont typeface="Arial" panose="020B0604020202020204" pitchFamily="34" charset="0"/>
              <a:buChar char="•"/>
            </a:pPr>
            <a:endParaRPr lang="en-US"/>
          </a:p>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37</a:t>
            </a:fld>
            <a:endParaRPr lang="nl-NL"/>
          </a:p>
        </p:txBody>
      </p:sp>
    </p:spTree>
    <p:extLst>
      <p:ext uri="{BB962C8B-B14F-4D97-AF65-F5344CB8AC3E}">
        <p14:creationId xmlns:p14="http://schemas.microsoft.com/office/powerpoint/2010/main" val="72719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39</a:t>
            </a:fld>
            <a:endParaRPr lang="nl-NL"/>
          </a:p>
        </p:txBody>
      </p:sp>
    </p:spTree>
    <p:extLst>
      <p:ext uri="{BB962C8B-B14F-4D97-AF65-F5344CB8AC3E}">
        <p14:creationId xmlns:p14="http://schemas.microsoft.com/office/powerpoint/2010/main" val="35520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40</a:t>
            </a:fld>
            <a:endParaRPr lang="nl-NL"/>
          </a:p>
        </p:txBody>
      </p:sp>
    </p:spTree>
    <p:extLst>
      <p:ext uri="{BB962C8B-B14F-4D97-AF65-F5344CB8AC3E}">
        <p14:creationId xmlns:p14="http://schemas.microsoft.com/office/powerpoint/2010/main" val="73506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41</a:t>
            </a:fld>
            <a:endParaRPr lang="nl-NL"/>
          </a:p>
        </p:txBody>
      </p:sp>
    </p:spTree>
    <p:extLst>
      <p:ext uri="{BB962C8B-B14F-4D97-AF65-F5344CB8AC3E}">
        <p14:creationId xmlns:p14="http://schemas.microsoft.com/office/powerpoint/2010/main" val="1897645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42</a:t>
            </a:fld>
            <a:endParaRPr lang="nl-NL"/>
          </a:p>
        </p:txBody>
      </p:sp>
    </p:spTree>
    <p:extLst>
      <p:ext uri="{BB962C8B-B14F-4D97-AF65-F5344CB8AC3E}">
        <p14:creationId xmlns:p14="http://schemas.microsoft.com/office/powerpoint/2010/main" val="193802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52</a:t>
            </a:fld>
            <a:endParaRPr lang="nl-NL"/>
          </a:p>
        </p:txBody>
      </p:sp>
    </p:spTree>
    <p:extLst>
      <p:ext uri="{BB962C8B-B14F-4D97-AF65-F5344CB8AC3E}">
        <p14:creationId xmlns:p14="http://schemas.microsoft.com/office/powerpoint/2010/main" val="1075991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54</a:t>
            </a:fld>
            <a:endParaRPr lang="nl-NL"/>
          </a:p>
        </p:txBody>
      </p:sp>
    </p:spTree>
    <p:extLst>
      <p:ext uri="{BB962C8B-B14F-4D97-AF65-F5344CB8AC3E}">
        <p14:creationId xmlns:p14="http://schemas.microsoft.com/office/powerpoint/2010/main" val="2615810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Programmers explicitly express the available parallelism into threads. In this example, there are two thread blocks, each with four threads.</a:t>
            </a:r>
          </a:p>
          <a:p>
            <a:pPr rtl="0">
              <a:spcBef>
                <a:spcPts val="0"/>
              </a:spcBef>
              <a:buNone/>
            </a:pPr>
            <a:endParaRPr/>
          </a:p>
          <a:p>
            <a:pPr>
              <a:spcBef>
                <a:spcPts val="0"/>
              </a:spcBef>
              <a:buNone/>
            </a:pPr>
            <a:endParaRPr/>
          </a:p>
        </p:txBody>
      </p:sp>
    </p:spTree>
    <p:extLst>
      <p:ext uri="{BB962C8B-B14F-4D97-AF65-F5344CB8AC3E}">
        <p14:creationId xmlns:p14="http://schemas.microsoft.com/office/powerpoint/2010/main" val="338834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050">
                <a:effectLst/>
              </a:rPr>
              <a:t>Its current front end is embedded in C++. </a:t>
            </a:r>
          </a:p>
          <a:p>
            <a:r>
              <a:rPr lang="en-US" sz="1050">
                <a:effectLst/>
              </a:rPr>
              <a:t>Should have divided</a:t>
            </a:r>
            <a:r>
              <a:rPr lang="en-US" sz="1050" baseline="0">
                <a:effectLst/>
              </a:rPr>
              <a:t> by 3 but removed for simplicity (not important)</a:t>
            </a:r>
            <a:endParaRPr lang="nl-NL" sz="1050"/>
          </a:p>
        </p:txBody>
      </p:sp>
      <p:sp>
        <p:nvSpPr>
          <p:cNvPr id="4" name="Slide Number Placeholder 3"/>
          <p:cNvSpPr>
            <a:spLocks noGrp="1"/>
          </p:cNvSpPr>
          <p:nvPr>
            <p:ph type="sldNum" sz="quarter" idx="10"/>
          </p:nvPr>
        </p:nvSpPr>
        <p:spPr/>
        <p:txBody>
          <a:bodyPr/>
          <a:lstStyle/>
          <a:p>
            <a:fld id="{4DFEAE59-5879-472C-8567-F7288EA1D153}" type="slidenum">
              <a:rPr lang="nl-NL" smtClean="0"/>
              <a:t>4</a:t>
            </a:fld>
            <a:endParaRPr lang="nl-NL"/>
          </a:p>
        </p:txBody>
      </p:sp>
    </p:spTree>
    <p:extLst>
      <p:ext uri="{BB962C8B-B14F-4D97-AF65-F5344CB8AC3E}">
        <p14:creationId xmlns:p14="http://schemas.microsoft.com/office/powerpoint/2010/main" val="1583932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syntax of declaring the thread hierarchy is &lt;&lt;&lt;(a,b,c),(d,e,f)&gt;&gt;&gt;, in which</a:t>
            </a:r>
          </a:p>
          <a:p>
            <a:pPr marL="457200" lvl="0" indent="-317500" rtl="0">
              <a:spcBef>
                <a:spcPts val="0"/>
              </a:spcBef>
              <a:buClr>
                <a:schemeClr val="dk1"/>
              </a:buClr>
              <a:buSzPct val="127272"/>
              <a:buFont typeface="Arial"/>
              <a:buAutoNum type="arabicPeriod"/>
            </a:pPr>
            <a:r>
              <a:rPr lang="en">
                <a:solidFill>
                  <a:schemeClr val="dk1"/>
                </a:solidFill>
              </a:rPr>
              <a:t>a,b,c are the three dimensions of the grid, which has (a*b*c) blocks</a:t>
            </a:r>
          </a:p>
          <a:p>
            <a:pPr marL="457200" lvl="0" indent="-317500" rtl="0">
              <a:spcBef>
                <a:spcPts val="0"/>
              </a:spcBef>
              <a:buClr>
                <a:schemeClr val="dk1"/>
              </a:buClr>
              <a:buSzPct val="127272"/>
              <a:buFont typeface="Arial"/>
              <a:buAutoNum type="arabicPeriod"/>
            </a:pPr>
            <a:r>
              <a:rPr lang="en">
                <a:solidFill>
                  <a:schemeClr val="dk1"/>
                </a:solidFill>
              </a:rPr>
              <a:t>d,e,f, are the three dimensions of the block, which has (d*e*f) threads</a:t>
            </a:r>
          </a:p>
          <a:p>
            <a:pPr lvl="0" rtl="0">
              <a:spcBef>
                <a:spcPts val="0"/>
              </a:spcBef>
              <a:buNone/>
            </a:pPr>
            <a:r>
              <a:rPr lang="en">
                <a:solidFill>
                  <a:schemeClr val="dk1"/>
                </a:solidFill>
              </a:rPr>
              <a:t>If the a dimension is not specified, the default size of that dimension is one.</a:t>
            </a:r>
          </a:p>
          <a:p>
            <a:pPr lvl="0" rtl="0">
              <a:spcBef>
                <a:spcPts val="0"/>
              </a:spcBef>
              <a:buNone/>
            </a:pPr>
            <a:endParaRPr/>
          </a:p>
        </p:txBody>
      </p:sp>
    </p:spTree>
    <p:extLst>
      <p:ext uri="{BB962C8B-B14F-4D97-AF65-F5344CB8AC3E}">
        <p14:creationId xmlns:p14="http://schemas.microsoft.com/office/powerpoint/2010/main" val="3628303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Each thread block can only run on one SIMD cluster.</a:t>
            </a:r>
          </a:p>
          <a:p>
            <a:pPr rtl="0">
              <a:spcBef>
                <a:spcPts val="0"/>
              </a:spcBef>
              <a:buNone/>
            </a:pPr>
            <a:r>
              <a:rPr lang="en"/>
              <a:t>Threads within the same thread block can share data via the same shared memory.</a:t>
            </a:r>
          </a:p>
          <a:p>
            <a:pPr rtl="0">
              <a:spcBef>
                <a:spcPts val="0"/>
              </a:spcBef>
              <a:buNone/>
            </a:pPr>
            <a:r>
              <a:rPr lang="en"/>
              <a:t>Threads in different blocks can only share data via global memory.</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spTree>
    <p:extLst>
      <p:ext uri="{BB962C8B-B14F-4D97-AF65-F5344CB8AC3E}">
        <p14:creationId xmlns:p14="http://schemas.microsoft.com/office/powerpoint/2010/main" val="2667540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58</a:t>
            </a:fld>
            <a:endParaRPr lang="nl-NL"/>
          </a:p>
        </p:txBody>
      </p:sp>
    </p:spTree>
    <p:extLst>
      <p:ext uri="{BB962C8B-B14F-4D97-AF65-F5344CB8AC3E}">
        <p14:creationId xmlns:p14="http://schemas.microsoft.com/office/powerpoint/2010/main" val="1309128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59</a:t>
            </a:fld>
            <a:endParaRPr lang="nl-NL"/>
          </a:p>
        </p:txBody>
      </p:sp>
    </p:spTree>
    <p:extLst>
      <p:ext uri="{BB962C8B-B14F-4D97-AF65-F5344CB8AC3E}">
        <p14:creationId xmlns:p14="http://schemas.microsoft.com/office/powerpoint/2010/main" val="1791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60</a:t>
            </a:fld>
            <a:endParaRPr lang="nl-NL"/>
          </a:p>
        </p:txBody>
      </p:sp>
    </p:spTree>
    <p:extLst>
      <p:ext uri="{BB962C8B-B14F-4D97-AF65-F5344CB8AC3E}">
        <p14:creationId xmlns:p14="http://schemas.microsoft.com/office/powerpoint/2010/main" val="2637197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61</a:t>
            </a:fld>
            <a:endParaRPr lang="nl-NL"/>
          </a:p>
        </p:txBody>
      </p:sp>
    </p:spTree>
    <p:extLst>
      <p:ext uri="{BB962C8B-B14F-4D97-AF65-F5344CB8AC3E}">
        <p14:creationId xmlns:p14="http://schemas.microsoft.com/office/powerpoint/2010/main" val="206076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62</a:t>
            </a:fld>
            <a:endParaRPr lang="nl-NL"/>
          </a:p>
        </p:txBody>
      </p:sp>
    </p:spTree>
    <p:extLst>
      <p:ext uri="{BB962C8B-B14F-4D97-AF65-F5344CB8AC3E}">
        <p14:creationId xmlns:p14="http://schemas.microsoft.com/office/powerpoint/2010/main" val="1772705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63</a:t>
            </a:fld>
            <a:endParaRPr lang="nl-NL"/>
          </a:p>
        </p:txBody>
      </p:sp>
    </p:spTree>
    <p:extLst>
      <p:ext uri="{BB962C8B-B14F-4D97-AF65-F5344CB8AC3E}">
        <p14:creationId xmlns:p14="http://schemas.microsoft.com/office/powerpoint/2010/main" val="1533026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64</a:t>
            </a:fld>
            <a:endParaRPr lang="nl-NL"/>
          </a:p>
        </p:txBody>
      </p:sp>
    </p:spTree>
    <p:extLst>
      <p:ext uri="{BB962C8B-B14F-4D97-AF65-F5344CB8AC3E}">
        <p14:creationId xmlns:p14="http://schemas.microsoft.com/office/powerpoint/2010/main" val="4089827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65</a:t>
            </a:fld>
            <a:endParaRPr lang="nl-NL"/>
          </a:p>
        </p:txBody>
      </p:sp>
    </p:spTree>
    <p:extLst>
      <p:ext uri="{BB962C8B-B14F-4D97-AF65-F5344CB8AC3E}">
        <p14:creationId xmlns:p14="http://schemas.microsoft.com/office/powerpoint/2010/main" val="33074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effectLst/>
              </a:rPr>
              <a:t>Halide is a new programming language designed to make it easier to write high-performance image processing code on modern machines.</a:t>
            </a:r>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21</a:t>
            </a:fld>
            <a:endParaRPr lang="nl-NL"/>
          </a:p>
        </p:txBody>
      </p:sp>
    </p:spTree>
    <p:extLst>
      <p:ext uri="{BB962C8B-B14F-4D97-AF65-F5344CB8AC3E}">
        <p14:creationId xmlns:p14="http://schemas.microsoft.com/office/powerpoint/2010/main" val="249922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Occupancy = f(required shared mem, required registers, threads)</a:t>
            </a:r>
          </a:p>
          <a:p>
            <a:r>
              <a:rPr lang="en-US"/>
              <a:t>The figures for 71-72 were generated using NVIDIA's occupancy calculator for that example, it's an excel sheet provided online (there used to be a link to it in the slides as well).</a:t>
            </a:r>
          </a:p>
          <a:p>
            <a:r>
              <a:rPr lang="en-US"/>
              <a:t>It's basically a function of the required shared memory, registers and threads to calculate the amount of active threads/warps per block based on which of these three "resources" becomes the limiting factor.</a:t>
            </a:r>
          </a:p>
          <a:p>
            <a:r>
              <a:rPr lang="en-US"/>
              <a:t>In many cases, the limiting factor will change (e.g. shared memory might become the reason if it grows while the number of registers and threads remain the same, same for the other two).</a:t>
            </a:r>
          </a:p>
          <a:p>
            <a:br>
              <a:rPr lang="en-US"/>
            </a:br>
            <a:endParaRPr lang="en-US"/>
          </a:p>
          <a:p>
            <a:endParaRPr lang="nl-NL"/>
          </a:p>
        </p:txBody>
      </p:sp>
      <p:sp>
        <p:nvSpPr>
          <p:cNvPr id="4" name="Slide Number Placeholder 3"/>
          <p:cNvSpPr>
            <a:spLocks noGrp="1"/>
          </p:cNvSpPr>
          <p:nvPr>
            <p:ph type="sldNum" sz="quarter" idx="5"/>
          </p:nvPr>
        </p:nvSpPr>
        <p:spPr/>
        <p:txBody>
          <a:bodyPr/>
          <a:lstStyle/>
          <a:p>
            <a:fld id="{4DFEAE59-5879-472C-8567-F7288EA1D153}" type="slidenum">
              <a:rPr lang="nl-NL" smtClean="0"/>
              <a:t>73</a:t>
            </a:fld>
            <a:endParaRPr lang="nl-NL"/>
          </a:p>
        </p:txBody>
      </p:sp>
    </p:spTree>
    <p:extLst>
      <p:ext uri="{BB962C8B-B14F-4D97-AF65-F5344CB8AC3E}">
        <p14:creationId xmlns:p14="http://schemas.microsoft.com/office/powerpoint/2010/main" val="1385863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 '</a:t>
            </a:r>
            <a:r>
              <a:rPr lang="en-US" sz="1200" kern="1200" err="1">
                <a:solidFill>
                  <a:schemeClr val="tx1"/>
                </a:solidFill>
                <a:effectLst/>
                <a:latin typeface="+mn-lt"/>
                <a:ea typeface="+mn-ea"/>
                <a:cs typeface="+mn-cs"/>
              </a:rPr>
              <a:t>Func</a:t>
            </a:r>
            <a:r>
              <a:rPr lang="en-US" sz="1200" kern="1200">
                <a:solidFill>
                  <a:schemeClr val="tx1"/>
                </a:solidFill>
                <a:effectLst/>
                <a:latin typeface="+mn-lt"/>
                <a:ea typeface="+mn-ea"/>
                <a:cs typeface="+mn-cs"/>
              </a:rPr>
              <a:t>' object represents a pipeline stage. It's a pure</a:t>
            </a:r>
            <a:r>
              <a:rPr lang="en-US"/>
              <a:t> </a:t>
            </a:r>
            <a:r>
              <a:rPr lang="en-US" sz="1200" kern="1200">
                <a:solidFill>
                  <a:schemeClr val="tx1"/>
                </a:solidFill>
                <a:effectLst/>
                <a:latin typeface="+mn-lt"/>
                <a:ea typeface="+mn-ea"/>
                <a:cs typeface="+mn-cs"/>
              </a:rPr>
              <a:t>// function that defines what value each pixel should have. </a:t>
            </a:r>
          </a:p>
          <a:p>
            <a:r>
              <a:rPr lang="en-US" sz="1200" kern="1200">
                <a:solidFill>
                  <a:schemeClr val="tx1"/>
                </a:solidFill>
                <a:effectLst/>
                <a:latin typeface="+mn-lt"/>
                <a:ea typeface="+mn-ea"/>
                <a:cs typeface="+mn-cs"/>
              </a:rPr>
              <a:t>You</a:t>
            </a:r>
            <a:r>
              <a:rPr lang="en-US"/>
              <a:t> </a:t>
            </a:r>
            <a:r>
              <a:rPr lang="en-US" sz="1200" kern="1200">
                <a:solidFill>
                  <a:schemeClr val="tx1"/>
                </a:solidFill>
                <a:effectLst/>
                <a:latin typeface="+mn-lt"/>
                <a:ea typeface="+mn-ea"/>
                <a:cs typeface="+mn-cs"/>
              </a:rPr>
              <a:t>// can think of it as a computed image.</a:t>
            </a:r>
            <a:r>
              <a:rPr lang="en-US"/>
              <a:t> </a:t>
            </a:r>
          </a:p>
          <a:p>
            <a:r>
              <a:rPr lang="en-US"/>
              <a:t>Halide</a:t>
            </a:r>
            <a:r>
              <a:rPr lang="en-US" sz="1200" kern="1200">
                <a:solidFill>
                  <a:schemeClr val="tx1"/>
                </a:solidFill>
                <a:effectLst/>
                <a:latin typeface="+mn-lt"/>
                <a:ea typeface="+mn-ea"/>
                <a:cs typeface="+mn-cs"/>
              </a:rPr>
              <a:t>::</a:t>
            </a:r>
            <a:r>
              <a:rPr lang="en-US" err="1"/>
              <a:t>Func</a:t>
            </a:r>
            <a:r>
              <a:rPr lang="en-US"/>
              <a:t> gradient</a:t>
            </a:r>
            <a:r>
              <a:rPr lang="en-US" sz="1200" kern="1200">
                <a:solidFill>
                  <a:schemeClr val="tx1"/>
                </a:solidFill>
                <a:effectLst/>
                <a:latin typeface="+mn-lt"/>
                <a:ea typeface="+mn-ea"/>
                <a:cs typeface="+mn-cs"/>
              </a:rPr>
              <a:t>;</a:t>
            </a:r>
            <a:r>
              <a:rPr lang="en-US"/>
              <a:t> </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Var</a:t>
            </a:r>
            <a:r>
              <a:rPr lang="en-US" sz="1200" kern="1200">
                <a:solidFill>
                  <a:schemeClr val="tx1"/>
                </a:solidFill>
                <a:effectLst/>
                <a:latin typeface="+mn-lt"/>
                <a:ea typeface="+mn-ea"/>
                <a:cs typeface="+mn-cs"/>
              </a:rPr>
              <a:t> objects are names to use as variables in the definition of</a:t>
            </a:r>
            <a:r>
              <a:rPr lang="en-US"/>
              <a:t> </a:t>
            </a:r>
            <a:r>
              <a:rPr lang="en-US" sz="1200" kern="1200">
                <a:solidFill>
                  <a:schemeClr val="tx1"/>
                </a:solidFill>
                <a:effectLst/>
                <a:latin typeface="+mn-lt"/>
                <a:ea typeface="+mn-ea"/>
                <a:cs typeface="+mn-cs"/>
              </a:rPr>
              <a:t>// a </a:t>
            </a:r>
            <a:r>
              <a:rPr lang="en-US" sz="1200" kern="1200" err="1">
                <a:solidFill>
                  <a:schemeClr val="tx1"/>
                </a:solidFill>
                <a:effectLst/>
                <a:latin typeface="+mn-lt"/>
                <a:ea typeface="+mn-ea"/>
                <a:cs typeface="+mn-cs"/>
              </a:rPr>
              <a:t>Func</a:t>
            </a:r>
            <a:r>
              <a:rPr lang="en-US" sz="1200" kern="1200">
                <a:solidFill>
                  <a:schemeClr val="tx1"/>
                </a:solidFill>
                <a:effectLst/>
                <a:latin typeface="+mn-lt"/>
                <a:ea typeface="+mn-ea"/>
                <a:cs typeface="+mn-cs"/>
              </a:rPr>
              <a:t>. They have no meaning by themselves.</a:t>
            </a:r>
            <a:r>
              <a:rPr lang="en-US"/>
              <a:t> Halide</a:t>
            </a:r>
            <a:r>
              <a:rPr lang="en-US" sz="1200" kern="1200">
                <a:solidFill>
                  <a:schemeClr val="tx1"/>
                </a:solidFill>
                <a:effectLst/>
                <a:latin typeface="+mn-lt"/>
                <a:ea typeface="+mn-ea"/>
                <a:cs typeface="+mn-cs"/>
              </a:rPr>
              <a:t>::</a:t>
            </a:r>
            <a:r>
              <a:rPr lang="en-US" err="1"/>
              <a:t>Var</a:t>
            </a:r>
            <a:r>
              <a:rPr lang="en-US"/>
              <a:t> x</a:t>
            </a:r>
            <a:r>
              <a:rPr lang="en-US" sz="1200" kern="1200">
                <a:solidFill>
                  <a:schemeClr val="tx1"/>
                </a:solidFill>
                <a:effectLst/>
                <a:latin typeface="+mn-lt"/>
                <a:ea typeface="+mn-ea"/>
                <a:cs typeface="+mn-cs"/>
              </a:rPr>
              <a:t>,</a:t>
            </a:r>
            <a:r>
              <a:rPr lang="en-US"/>
              <a:t> y</a:t>
            </a:r>
            <a:r>
              <a:rPr lang="en-US" sz="1200" kern="1200">
                <a:solidFill>
                  <a:schemeClr val="tx1"/>
                </a:solidFill>
                <a:effectLst/>
                <a:latin typeface="+mn-lt"/>
                <a:ea typeface="+mn-ea"/>
                <a:cs typeface="+mn-cs"/>
              </a:rPr>
              <a:t>;</a:t>
            </a:r>
            <a:r>
              <a:rPr lang="en-US"/>
              <a:t> </a:t>
            </a:r>
            <a:r>
              <a:rPr lang="en-US" sz="1200" kern="1200">
                <a:solidFill>
                  <a:schemeClr val="tx1"/>
                </a:solidFill>
                <a:effectLst/>
                <a:latin typeface="+mn-lt"/>
                <a:ea typeface="+mn-ea"/>
                <a:cs typeface="+mn-cs"/>
              </a:rPr>
              <a:t>// We typically use </a:t>
            </a:r>
            <a:r>
              <a:rPr lang="en-US" sz="1200" kern="1200" err="1">
                <a:solidFill>
                  <a:schemeClr val="tx1"/>
                </a:solidFill>
                <a:effectLst/>
                <a:latin typeface="+mn-lt"/>
                <a:ea typeface="+mn-ea"/>
                <a:cs typeface="+mn-cs"/>
              </a:rPr>
              <a:t>Vars</a:t>
            </a:r>
            <a:r>
              <a:rPr lang="en-US" sz="1200" kern="1200">
                <a:solidFill>
                  <a:schemeClr val="tx1"/>
                </a:solidFill>
                <a:effectLst/>
                <a:latin typeface="+mn-lt"/>
                <a:ea typeface="+mn-ea"/>
                <a:cs typeface="+mn-cs"/>
              </a:rPr>
              <a:t> named 'x' and 'y' to correspond to the x</a:t>
            </a:r>
            <a:r>
              <a:rPr lang="en-US"/>
              <a:t> </a:t>
            </a:r>
            <a:r>
              <a:rPr lang="en-US" sz="1200" kern="1200">
                <a:solidFill>
                  <a:schemeClr val="tx1"/>
                </a:solidFill>
                <a:effectLst/>
                <a:latin typeface="+mn-lt"/>
                <a:ea typeface="+mn-ea"/>
                <a:cs typeface="+mn-cs"/>
              </a:rPr>
              <a:t>// and y axes of an image, and we write them in that order. If</a:t>
            </a:r>
            <a:r>
              <a:rPr lang="en-US"/>
              <a:t> </a:t>
            </a:r>
            <a:r>
              <a:rPr lang="en-US" sz="1200" kern="1200">
                <a:solidFill>
                  <a:schemeClr val="tx1"/>
                </a:solidFill>
                <a:effectLst/>
                <a:latin typeface="+mn-lt"/>
                <a:ea typeface="+mn-ea"/>
                <a:cs typeface="+mn-cs"/>
              </a:rPr>
              <a:t>// you're used to thinking of images as having rows and columns,</a:t>
            </a:r>
            <a:r>
              <a:rPr lang="en-US"/>
              <a:t> </a:t>
            </a:r>
            <a:r>
              <a:rPr lang="en-US" sz="1200" kern="1200">
                <a:solidFill>
                  <a:schemeClr val="tx1"/>
                </a:solidFill>
                <a:effectLst/>
                <a:latin typeface="+mn-lt"/>
                <a:ea typeface="+mn-ea"/>
                <a:cs typeface="+mn-cs"/>
              </a:rPr>
              <a:t>// then x is the column index, and y is the row index.</a:t>
            </a:r>
            <a:r>
              <a:rPr lang="en-US"/>
              <a:t> </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Funcs</a:t>
            </a:r>
            <a:r>
              <a:rPr lang="en-US" sz="1200" kern="1200">
                <a:solidFill>
                  <a:schemeClr val="tx1"/>
                </a:solidFill>
                <a:effectLst/>
                <a:latin typeface="+mn-lt"/>
                <a:ea typeface="+mn-ea"/>
                <a:cs typeface="+mn-cs"/>
              </a:rPr>
              <a:t> are defined at any integer coordinate of its variables as</a:t>
            </a:r>
            <a:r>
              <a:rPr lang="en-US"/>
              <a:t> </a:t>
            </a:r>
            <a:r>
              <a:rPr lang="en-US" sz="1200" kern="1200">
                <a:solidFill>
                  <a:schemeClr val="tx1"/>
                </a:solidFill>
                <a:effectLst/>
                <a:latin typeface="+mn-lt"/>
                <a:ea typeface="+mn-ea"/>
                <a:cs typeface="+mn-cs"/>
              </a:rPr>
              <a:t>// an Expr in terms of those variables and other functions.</a:t>
            </a:r>
            <a:r>
              <a:rPr lang="en-US"/>
              <a:t> </a:t>
            </a:r>
            <a:r>
              <a:rPr lang="en-US" sz="1200" kern="1200">
                <a:solidFill>
                  <a:schemeClr val="tx1"/>
                </a:solidFill>
                <a:effectLst/>
                <a:latin typeface="+mn-lt"/>
                <a:ea typeface="+mn-ea"/>
                <a:cs typeface="+mn-cs"/>
              </a:rPr>
              <a:t>// Here, we'll define an Expr which has the value x + y. </a:t>
            </a:r>
            <a:r>
              <a:rPr lang="en-US" sz="1200" kern="1200" err="1">
                <a:solidFill>
                  <a:schemeClr val="tx1"/>
                </a:solidFill>
                <a:effectLst/>
                <a:latin typeface="+mn-lt"/>
                <a:ea typeface="+mn-ea"/>
                <a:cs typeface="+mn-cs"/>
              </a:rPr>
              <a:t>Vars</a:t>
            </a:r>
            <a:r>
              <a:rPr lang="en-US" sz="1200" kern="1200">
                <a:solidFill>
                  <a:schemeClr val="tx1"/>
                </a:solidFill>
                <a:effectLst/>
                <a:latin typeface="+mn-lt"/>
                <a:ea typeface="+mn-ea"/>
                <a:cs typeface="+mn-cs"/>
              </a:rPr>
              <a:t> have</a:t>
            </a:r>
            <a:r>
              <a:rPr lang="en-US"/>
              <a:t> </a:t>
            </a:r>
            <a:r>
              <a:rPr lang="en-US" sz="1200" kern="1200">
                <a:solidFill>
                  <a:schemeClr val="tx1"/>
                </a:solidFill>
                <a:effectLst/>
                <a:latin typeface="+mn-lt"/>
                <a:ea typeface="+mn-ea"/>
                <a:cs typeface="+mn-cs"/>
              </a:rPr>
              <a:t>// appropriate operator overloading so that expressions like</a:t>
            </a:r>
            <a:r>
              <a:rPr lang="en-US"/>
              <a:t> </a:t>
            </a:r>
            <a:r>
              <a:rPr lang="en-US" sz="1200" kern="1200">
                <a:solidFill>
                  <a:schemeClr val="tx1"/>
                </a:solidFill>
                <a:effectLst/>
                <a:latin typeface="+mn-lt"/>
                <a:ea typeface="+mn-ea"/>
                <a:cs typeface="+mn-cs"/>
              </a:rPr>
              <a:t>// 'x + y' become 'Expr' objects.</a:t>
            </a:r>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25</a:t>
            </a:fld>
            <a:endParaRPr lang="nl-NL"/>
          </a:p>
        </p:txBody>
      </p:sp>
    </p:spTree>
    <p:extLst>
      <p:ext uri="{BB962C8B-B14F-4D97-AF65-F5344CB8AC3E}">
        <p14:creationId xmlns:p14="http://schemas.microsoft.com/office/powerpoint/2010/main" val="186559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effectLst/>
              </a:rPr>
              <a:t>Halide is a new programming language designed to make it easier to write high-performance image processing code on modern machines.</a:t>
            </a:r>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22</a:t>
            </a:fld>
            <a:endParaRPr lang="nl-NL"/>
          </a:p>
        </p:txBody>
      </p:sp>
    </p:spTree>
    <p:extLst>
      <p:ext uri="{BB962C8B-B14F-4D97-AF65-F5344CB8AC3E}">
        <p14:creationId xmlns:p14="http://schemas.microsoft.com/office/powerpoint/2010/main" val="105618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effectLst/>
              </a:rPr>
              <a:t>Halide is a new programming language designed to make it easier to write high-performance image processing code on modern machines.</a:t>
            </a:r>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23</a:t>
            </a:fld>
            <a:endParaRPr lang="nl-NL"/>
          </a:p>
        </p:txBody>
      </p:sp>
    </p:spTree>
    <p:extLst>
      <p:ext uri="{BB962C8B-B14F-4D97-AF65-F5344CB8AC3E}">
        <p14:creationId xmlns:p14="http://schemas.microsoft.com/office/powerpoint/2010/main" val="362427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 '</a:t>
            </a:r>
            <a:r>
              <a:rPr lang="en-US" sz="1200" kern="1200" err="1">
                <a:solidFill>
                  <a:schemeClr val="tx1"/>
                </a:solidFill>
                <a:effectLst/>
                <a:latin typeface="+mn-lt"/>
                <a:ea typeface="+mn-ea"/>
                <a:cs typeface="+mn-cs"/>
              </a:rPr>
              <a:t>Func</a:t>
            </a:r>
            <a:r>
              <a:rPr lang="en-US" sz="1200" kern="1200">
                <a:solidFill>
                  <a:schemeClr val="tx1"/>
                </a:solidFill>
                <a:effectLst/>
                <a:latin typeface="+mn-lt"/>
                <a:ea typeface="+mn-ea"/>
                <a:cs typeface="+mn-cs"/>
              </a:rPr>
              <a:t>' object represents a pipeline stage. It's a pure</a:t>
            </a:r>
            <a:r>
              <a:rPr lang="en-US"/>
              <a:t> </a:t>
            </a:r>
            <a:r>
              <a:rPr lang="en-US" sz="1200" kern="1200">
                <a:solidFill>
                  <a:schemeClr val="tx1"/>
                </a:solidFill>
                <a:effectLst/>
                <a:latin typeface="+mn-lt"/>
                <a:ea typeface="+mn-ea"/>
                <a:cs typeface="+mn-cs"/>
              </a:rPr>
              <a:t>// function that defines what value each pixel should have. </a:t>
            </a:r>
          </a:p>
          <a:p>
            <a:r>
              <a:rPr lang="en-US" sz="1200" kern="1200">
                <a:solidFill>
                  <a:schemeClr val="tx1"/>
                </a:solidFill>
                <a:effectLst/>
                <a:latin typeface="+mn-lt"/>
                <a:ea typeface="+mn-ea"/>
                <a:cs typeface="+mn-cs"/>
              </a:rPr>
              <a:t>You</a:t>
            </a:r>
            <a:r>
              <a:rPr lang="en-US"/>
              <a:t> </a:t>
            </a:r>
            <a:r>
              <a:rPr lang="en-US" sz="1200" kern="1200">
                <a:solidFill>
                  <a:schemeClr val="tx1"/>
                </a:solidFill>
                <a:effectLst/>
                <a:latin typeface="+mn-lt"/>
                <a:ea typeface="+mn-ea"/>
                <a:cs typeface="+mn-cs"/>
              </a:rPr>
              <a:t>// can think of it as a computed image.</a:t>
            </a:r>
            <a:r>
              <a:rPr lang="en-US"/>
              <a:t> </a:t>
            </a:r>
          </a:p>
          <a:p>
            <a:r>
              <a:rPr lang="en-US"/>
              <a:t>Halide</a:t>
            </a:r>
            <a:r>
              <a:rPr lang="en-US" sz="1200" kern="1200">
                <a:solidFill>
                  <a:schemeClr val="tx1"/>
                </a:solidFill>
                <a:effectLst/>
                <a:latin typeface="+mn-lt"/>
                <a:ea typeface="+mn-ea"/>
                <a:cs typeface="+mn-cs"/>
              </a:rPr>
              <a:t>::</a:t>
            </a:r>
            <a:r>
              <a:rPr lang="en-US" err="1"/>
              <a:t>Func</a:t>
            </a:r>
            <a:r>
              <a:rPr lang="en-US"/>
              <a:t> gradient</a:t>
            </a:r>
            <a:r>
              <a:rPr lang="en-US" sz="1200" kern="1200">
                <a:solidFill>
                  <a:schemeClr val="tx1"/>
                </a:solidFill>
                <a:effectLst/>
                <a:latin typeface="+mn-lt"/>
                <a:ea typeface="+mn-ea"/>
                <a:cs typeface="+mn-cs"/>
              </a:rPr>
              <a:t>;</a:t>
            </a:r>
            <a:r>
              <a:rPr lang="en-US"/>
              <a:t> </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Var</a:t>
            </a:r>
            <a:r>
              <a:rPr lang="en-US" sz="1200" kern="1200">
                <a:solidFill>
                  <a:schemeClr val="tx1"/>
                </a:solidFill>
                <a:effectLst/>
                <a:latin typeface="+mn-lt"/>
                <a:ea typeface="+mn-ea"/>
                <a:cs typeface="+mn-cs"/>
              </a:rPr>
              <a:t> objects are names to use as variables in the definition of</a:t>
            </a:r>
            <a:r>
              <a:rPr lang="en-US"/>
              <a:t> </a:t>
            </a:r>
            <a:r>
              <a:rPr lang="en-US" sz="1200" kern="1200">
                <a:solidFill>
                  <a:schemeClr val="tx1"/>
                </a:solidFill>
                <a:effectLst/>
                <a:latin typeface="+mn-lt"/>
                <a:ea typeface="+mn-ea"/>
                <a:cs typeface="+mn-cs"/>
              </a:rPr>
              <a:t>// a </a:t>
            </a:r>
            <a:r>
              <a:rPr lang="en-US" sz="1200" kern="1200" err="1">
                <a:solidFill>
                  <a:schemeClr val="tx1"/>
                </a:solidFill>
                <a:effectLst/>
                <a:latin typeface="+mn-lt"/>
                <a:ea typeface="+mn-ea"/>
                <a:cs typeface="+mn-cs"/>
              </a:rPr>
              <a:t>Func</a:t>
            </a:r>
            <a:r>
              <a:rPr lang="en-US" sz="1200" kern="1200">
                <a:solidFill>
                  <a:schemeClr val="tx1"/>
                </a:solidFill>
                <a:effectLst/>
                <a:latin typeface="+mn-lt"/>
                <a:ea typeface="+mn-ea"/>
                <a:cs typeface="+mn-cs"/>
              </a:rPr>
              <a:t>. They have no meaning by themselves.</a:t>
            </a:r>
            <a:r>
              <a:rPr lang="en-US"/>
              <a:t> Halide</a:t>
            </a:r>
            <a:r>
              <a:rPr lang="en-US" sz="1200" kern="1200">
                <a:solidFill>
                  <a:schemeClr val="tx1"/>
                </a:solidFill>
                <a:effectLst/>
                <a:latin typeface="+mn-lt"/>
                <a:ea typeface="+mn-ea"/>
                <a:cs typeface="+mn-cs"/>
              </a:rPr>
              <a:t>::</a:t>
            </a:r>
            <a:r>
              <a:rPr lang="en-US" err="1"/>
              <a:t>Var</a:t>
            </a:r>
            <a:r>
              <a:rPr lang="en-US"/>
              <a:t> x</a:t>
            </a:r>
            <a:r>
              <a:rPr lang="en-US" sz="1200" kern="1200">
                <a:solidFill>
                  <a:schemeClr val="tx1"/>
                </a:solidFill>
                <a:effectLst/>
                <a:latin typeface="+mn-lt"/>
                <a:ea typeface="+mn-ea"/>
                <a:cs typeface="+mn-cs"/>
              </a:rPr>
              <a:t>,</a:t>
            </a:r>
            <a:r>
              <a:rPr lang="en-US"/>
              <a:t> y</a:t>
            </a:r>
            <a:r>
              <a:rPr lang="en-US" sz="1200" kern="1200">
                <a:solidFill>
                  <a:schemeClr val="tx1"/>
                </a:solidFill>
                <a:effectLst/>
                <a:latin typeface="+mn-lt"/>
                <a:ea typeface="+mn-ea"/>
                <a:cs typeface="+mn-cs"/>
              </a:rPr>
              <a:t>;</a:t>
            </a:r>
            <a:r>
              <a:rPr lang="en-US"/>
              <a:t> </a:t>
            </a:r>
            <a:r>
              <a:rPr lang="en-US" sz="1200" kern="1200">
                <a:solidFill>
                  <a:schemeClr val="tx1"/>
                </a:solidFill>
                <a:effectLst/>
                <a:latin typeface="+mn-lt"/>
                <a:ea typeface="+mn-ea"/>
                <a:cs typeface="+mn-cs"/>
              </a:rPr>
              <a:t>// We typically use </a:t>
            </a:r>
            <a:r>
              <a:rPr lang="en-US" sz="1200" kern="1200" err="1">
                <a:solidFill>
                  <a:schemeClr val="tx1"/>
                </a:solidFill>
                <a:effectLst/>
                <a:latin typeface="+mn-lt"/>
                <a:ea typeface="+mn-ea"/>
                <a:cs typeface="+mn-cs"/>
              </a:rPr>
              <a:t>Vars</a:t>
            </a:r>
            <a:r>
              <a:rPr lang="en-US" sz="1200" kern="1200">
                <a:solidFill>
                  <a:schemeClr val="tx1"/>
                </a:solidFill>
                <a:effectLst/>
                <a:latin typeface="+mn-lt"/>
                <a:ea typeface="+mn-ea"/>
                <a:cs typeface="+mn-cs"/>
              </a:rPr>
              <a:t> named 'x' and 'y' to correspond to the x</a:t>
            </a:r>
            <a:r>
              <a:rPr lang="en-US"/>
              <a:t> </a:t>
            </a:r>
            <a:r>
              <a:rPr lang="en-US" sz="1200" kern="1200">
                <a:solidFill>
                  <a:schemeClr val="tx1"/>
                </a:solidFill>
                <a:effectLst/>
                <a:latin typeface="+mn-lt"/>
                <a:ea typeface="+mn-ea"/>
                <a:cs typeface="+mn-cs"/>
              </a:rPr>
              <a:t>// and y axes of an image, and we write them in that order. If</a:t>
            </a:r>
            <a:r>
              <a:rPr lang="en-US"/>
              <a:t> </a:t>
            </a:r>
            <a:r>
              <a:rPr lang="en-US" sz="1200" kern="1200">
                <a:solidFill>
                  <a:schemeClr val="tx1"/>
                </a:solidFill>
                <a:effectLst/>
                <a:latin typeface="+mn-lt"/>
                <a:ea typeface="+mn-ea"/>
                <a:cs typeface="+mn-cs"/>
              </a:rPr>
              <a:t>// you're used to thinking of images as having rows and columns,</a:t>
            </a:r>
            <a:r>
              <a:rPr lang="en-US"/>
              <a:t> </a:t>
            </a:r>
            <a:r>
              <a:rPr lang="en-US" sz="1200" kern="1200">
                <a:solidFill>
                  <a:schemeClr val="tx1"/>
                </a:solidFill>
                <a:effectLst/>
                <a:latin typeface="+mn-lt"/>
                <a:ea typeface="+mn-ea"/>
                <a:cs typeface="+mn-cs"/>
              </a:rPr>
              <a:t>// then x is the column index, and y is the row index.</a:t>
            </a:r>
            <a:r>
              <a:rPr lang="en-US"/>
              <a:t> </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Funcs</a:t>
            </a:r>
            <a:r>
              <a:rPr lang="en-US" sz="1200" kern="1200">
                <a:solidFill>
                  <a:schemeClr val="tx1"/>
                </a:solidFill>
                <a:effectLst/>
                <a:latin typeface="+mn-lt"/>
                <a:ea typeface="+mn-ea"/>
                <a:cs typeface="+mn-cs"/>
              </a:rPr>
              <a:t> are defined at any integer coordinate of its variables as</a:t>
            </a:r>
            <a:r>
              <a:rPr lang="en-US"/>
              <a:t> </a:t>
            </a:r>
            <a:r>
              <a:rPr lang="en-US" sz="1200" kern="1200">
                <a:solidFill>
                  <a:schemeClr val="tx1"/>
                </a:solidFill>
                <a:effectLst/>
                <a:latin typeface="+mn-lt"/>
                <a:ea typeface="+mn-ea"/>
                <a:cs typeface="+mn-cs"/>
              </a:rPr>
              <a:t>// an Expr in terms of those variables and other functions.</a:t>
            </a:r>
            <a:r>
              <a:rPr lang="en-US"/>
              <a:t> </a:t>
            </a:r>
            <a:r>
              <a:rPr lang="en-US" sz="1200" kern="1200">
                <a:solidFill>
                  <a:schemeClr val="tx1"/>
                </a:solidFill>
                <a:effectLst/>
                <a:latin typeface="+mn-lt"/>
                <a:ea typeface="+mn-ea"/>
                <a:cs typeface="+mn-cs"/>
              </a:rPr>
              <a:t>// Here, we'll define an Expr which has the value x + y. </a:t>
            </a:r>
            <a:r>
              <a:rPr lang="en-US" sz="1200" kern="1200" err="1">
                <a:solidFill>
                  <a:schemeClr val="tx1"/>
                </a:solidFill>
                <a:effectLst/>
                <a:latin typeface="+mn-lt"/>
                <a:ea typeface="+mn-ea"/>
                <a:cs typeface="+mn-cs"/>
              </a:rPr>
              <a:t>Vars</a:t>
            </a:r>
            <a:r>
              <a:rPr lang="en-US" sz="1200" kern="1200">
                <a:solidFill>
                  <a:schemeClr val="tx1"/>
                </a:solidFill>
                <a:effectLst/>
                <a:latin typeface="+mn-lt"/>
                <a:ea typeface="+mn-ea"/>
                <a:cs typeface="+mn-cs"/>
              </a:rPr>
              <a:t> have</a:t>
            </a:r>
            <a:r>
              <a:rPr lang="en-US"/>
              <a:t> </a:t>
            </a:r>
            <a:r>
              <a:rPr lang="en-US" sz="1200" kern="1200">
                <a:solidFill>
                  <a:schemeClr val="tx1"/>
                </a:solidFill>
                <a:effectLst/>
                <a:latin typeface="+mn-lt"/>
                <a:ea typeface="+mn-ea"/>
                <a:cs typeface="+mn-cs"/>
              </a:rPr>
              <a:t>// appropriate operator overloading so that expressions like</a:t>
            </a:r>
            <a:r>
              <a:rPr lang="en-US"/>
              <a:t> </a:t>
            </a:r>
            <a:r>
              <a:rPr lang="en-US" sz="1200" kern="1200">
                <a:solidFill>
                  <a:schemeClr val="tx1"/>
                </a:solidFill>
                <a:effectLst/>
                <a:latin typeface="+mn-lt"/>
                <a:ea typeface="+mn-ea"/>
                <a:cs typeface="+mn-cs"/>
              </a:rPr>
              <a:t>// 'x + y' become 'Expr' objects.</a:t>
            </a:r>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24</a:t>
            </a:fld>
            <a:endParaRPr lang="nl-NL"/>
          </a:p>
        </p:txBody>
      </p:sp>
    </p:spTree>
    <p:extLst>
      <p:ext uri="{BB962C8B-B14F-4D97-AF65-F5344CB8AC3E}">
        <p14:creationId xmlns:p14="http://schemas.microsoft.com/office/powerpoint/2010/main" val="254891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 '</a:t>
            </a:r>
            <a:r>
              <a:rPr lang="en-US" sz="1200" kern="1200" err="1">
                <a:solidFill>
                  <a:schemeClr val="tx1"/>
                </a:solidFill>
                <a:effectLst/>
                <a:latin typeface="+mn-lt"/>
                <a:ea typeface="+mn-ea"/>
                <a:cs typeface="+mn-cs"/>
              </a:rPr>
              <a:t>Func</a:t>
            </a:r>
            <a:r>
              <a:rPr lang="en-US" sz="1200" kern="1200">
                <a:solidFill>
                  <a:schemeClr val="tx1"/>
                </a:solidFill>
                <a:effectLst/>
                <a:latin typeface="+mn-lt"/>
                <a:ea typeface="+mn-ea"/>
                <a:cs typeface="+mn-cs"/>
              </a:rPr>
              <a:t>' object represents a pipeline stage. It's a pure</a:t>
            </a:r>
            <a:r>
              <a:rPr lang="en-US"/>
              <a:t> </a:t>
            </a:r>
            <a:r>
              <a:rPr lang="en-US" sz="1200" kern="1200">
                <a:solidFill>
                  <a:schemeClr val="tx1"/>
                </a:solidFill>
                <a:effectLst/>
                <a:latin typeface="+mn-lt"/>
                <a:ea typeface="+mn-ea"/>
                <a:cs typeface="+mn-cs"/>
              </a:rPr>
              <a:t>// function that defines what value each pixel should have. </a:t>
            </a:r>
          </a:p>
          <a:p>
            <a:r>
              <a:rPr lang="en-US" sz="1200" kern="1200">
                <a:solidFill>
                  <a:schemeClr val="tx1"/>
                </a:solidFill>
                <a:effectLst/>
                <a:latin typeface="+mn-lt"/>
                <a:ea typeface="+mn-ea"/>
                <a:cs typeface="+mn-cs"/>
              </a:rPr>
              <a:t>You</a:t>
            </a:r>
            <a:r>
              <a:rPr lang="en-US"/>
              <a:t> </a:t>
            </a:r>
            <a:r>
              <a:rPr lang="en-US" sz="1200" kern="1200">
                <a:solidFill>
                  <a:schemeClr val="tx1"/>
                </a:solidFill>
                <a:effectLst/>
                <a:latin typeface="+mn-lt"/>
                <a:ea typeface="+mn-ea"/>
                <a:cs typeface="+mn-cs"/>
              </a:rPr>
              <a:t>// can think of it as a computed image.</a:t>
            </a:r>
            <a:r>
              <a:rPr lang="en-US"/>
              <a:t> </a:t>
            </a:r>
          </a:p>
          <a:p>
            <a:r>
              <a:rPr lang="en-US"/>
              <a:t>Halide</a:t>
            </a:r>
            <a:r>
              <a:rPr lang="en-US" sz="1200" kern="1200">
                <a:solidFill>
                  <a:schemeClr val="tx1"/>
                </a:solidFill>
                <a:effectLst/>
                <a:latin typeface="+mn-lt"/>
                <a:ea typeface="+mn-ea"/>
                <a:cs typeface="+mn-cs"/>
              </a:rPr>
              <a:t>::</a:t>
            </a:r>
            <a:r>
              <a:rPr lang="en-US" err="1"/>
              <a:t>Func</a:t>
            </a:r>
            <a:r>
              <a:rPr lang="en-US"/>
              <a:t> gradient</a:t>
            </a:r>
            <a:r>
              <a:rPr lang="en-US" sz="1200" kern="1200">
                <a:solidFill>
                  <a:schemeClr val="tx1"/>
                </a:solidFill>
                <a:effectLst/>
                <a:latin typeface="+mn-lt"/>
                <a:ea typeface="+mn-ea"/>
                <a:cs typeface="+mn-cs"/>
              </a:rPr>
              <a:t>;</a:t>
            </a:r>
            <a:r>
              <a:rPr lang="en-US"/>
              <a:t> </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Var</a:t>
            </a:r>
            <a:r>
              <a:rPr lang="en-US" sz="1200" kern="1200">
                <a:solidFill>
                  <a:schemeClr val="tx1"/>
                </a:solidFill>
                <a:effectLst/>
                <a:latin typeface="+mn-lt"/>
                <a:ea typeface="+mn-ea"/>
                <a:cs typeface="+mn-cs"/>
              </a:rPr>
              <a:t> objects are names to use as variables in the definition of</a:t>
            </a:r>
            <a:r>
              <a:rPr lang="en-US"/>
              <a:t> </a:t>
            </a:r>
            <a:r>
              <a:rPr lang="en-US" sz="1200" kern="1200">
                <a:solidFill>
                  <a:schemeClr val="tx1"/>
                </a:solidFill>
                <a:effectLst/>
                <a:latin typeface="+mn-lt"/>
                <a:ea typeface="+mn-ea"/>
                <a:cs typeface="+mn-cs"/>
              </a:rPr>
              <a:t>// a </a:t>
            </a:r>
            <a:r>
              <a:rPr lang="en-US" sz="1200" kern="1200" err="1">
                <a:solidFill>
                  <a:schemeClr val="tx1"/>
                </a:solidFill>
                <a:effectLst/>
                <a:latin typeface="+mn-lt"/>
                <a:ea typeface="+mn-ea"/>
                <a:cs typeface="+mn-cs"/>
              </a:rPr>
              <a:t>Func</a:t>
            </a:r>
            <a:r>
              <a:rPr lang="en-US" sz="1200" kern="1200">
                <a:solidFill>
                  <a:schemeClr val="tx1"/>
                </a:solidFill>
                <a:effectLst/>
                <a:latin typeface="+mn-lt"/>
                <a:ea typeface="+mn-ea"/>
                <a:cs typeface="+mn-cs"/>
              </a:rPr>
              <a:t>. They have no meaning by themselves.</a:t>
            </a:r>
            <a:r>
              <a:rPr lang="en-US"/>
              <a:t> Halide</a:t>
            </a:r>
            <a:r>
              <a:rPr lang="en-US" sz="1200" kern="1200">
                <a:solidFill>
                  <a:schemeClr val="tx1"/>
                </a:solidFill>
                <a:effectLst/>
                <a:latin typeface="+mn-lt"/>
                <a:ea typeface="+mn-ea"/>
                <a:cs typeface="+mn-cs"/>
              </a:rPr>
              <a:t>::</a:t>
            </a:r>
            <a:r>
              <a:rPr lang="en-US" err="1"/>
              <a:t>Var</a:t>
            </a:r>
            <a:r>
              <a:rPr lang="en-US"/>
              <a:t> x</a:t>
            </a:r>
            <a:r>
              <a:rPr lang="en-US" sz="1200" kern="1200">
                <a:solidFill>
                  <a:schemeClr val="tx1"/>
                </a:solidFill>
                <a:effectLst/>
                <a:latin typeface="+mn-lt"/>
                <a:ea typeface="+mn-ea"/>
                <a:cs typeface="+mn-cs"/>
              </a:rPr>
              <a:t>,</a:t>
            </a:r>
            <a:r>
              <a:rPr lang="en-US"/>
              <a:t> y</a:t>
            </a:r>
            <a:r>
              <a:rPr lang="en-US" sz="1200" kern="1200">
                <a:solidFill>
                  <a:schemeClr val="tx1"/>
                </a:solidFill>
                <a:effectLst/>
                <a:latin typeface="+mn-lt"/>
                <a:ea typeface="+mn-ea"/>
                <a:cs typeface="+mn-cs"/>
              </a:rPr>
              <a:t>;</a:t>
            </a:r>
            <a:r>
              <a:rPr lang="en-US"/>
              <a:t> </a:t>
            </a:r>
            <a:r>
              <a:rPr lang="en-US" sz="1200" kern="1200">
                <a:solidFill>
                  <a:schemeClr val="tx1"/>
                </a:solidFill>
                <a:effectLst/>
                <a:latin typeface="+mn-lt"/>
                <a:ea typeface="+mn-ea"/>
                <a:cs typeface="+mn-cs"/>
              </a:rPr>
              <a:t>// We typically use </a:t>
            </a:r>
            <a:r>
              <a:rPr lang="en-US" sz="1200" kern="1200" err="1">
                <a:solidFill>
                  <a:schemeClr val="tx1"/>
                </a:solidFill>
                <a:effectLst/>
                <a:latin typeface="+mn-lt"/>
                <a:ea typeface="+mn-ea"/>
                <a:cs typeface="+mn-cs"/>
              </a:rPr>
              <a:t>Vars</a:t>
            </a:r>
            <a:r>
              <a:rPr lang="en-US" sz="1200" kern="1200">
                <a:solidFill>
                  <a:schemeClr val="tx1"/>
                </a:solidFill>
                <a:effectLst/>
                <a:latin typeface="+mn-lt"/>
                <a:ea typeface="+mn-ea"/>
                <a:cs typeface="+mn-cs"/>
              </a:rPr>
              <a:t> named 'x' and 'y' to correspond to the x</a:t>
            </a:r>
            <a:r>
              <a:rPr lang="en-US"/>
              <a:t> </a:t>
            </a:r>
            <a:r>
              <a:rPr lang="en-US" sz="1200" kern="1200">
                <a:solidFill>
                  <a:schemeClr val="tx1"/>
                </a:solidFill>
                <a:effectLst/>
                <a:latin typeface="+mn-lt"/>
                <a:ea typeface="+mn-ea"/>
                <a:cs typeface="+mn-cs"/>
              </a:rPr>
              <a:t>// and y axes of an image, and we write them in that order. If</a:t>
            </a:r>
            <a:r>
              <a:rPr lang="en-US"/>
              <a:t> </a:t>
            </a:r>
            <a:r>
              <a:rPr lang="en-US" sz="1200" kern="1200">
                <a:solidFill>
                  <a:schemeClr val="tx1"/>
                </a:solidFill>
                <a:effectLst/>
                <a:latin typeface="+mn-lt"/>
                <a:ea typeface="+mn-ea"/>
                <a:cs typeface="+mn-cs"/>
              </a:rPr>
              <a:t>// you're used to thinking of images as having rows and columns,</a:t>
            </a:r>
            <a:r>
              <a:rPr lang="en-US"/>
              <a:t> </a:t>
            </a:r>
            <a:r>
              <a:rPr lang="en-US" sz="1200" kern="1200">
                <a:solidFill>
                  <a:schemeClr val="tx1"/>
                </a:solidFill>
                <a:effectLst/>
                <a:latin typeface="+mn-lt"/>
                <a:ea typeface="+mn-ea"/>
                <a:cs typeface="+mn-cs"/>
              </a:rPr>
              <a:t>// then x is the column index, and y is the row index.</a:t>
            </a:r>
            <a:r>
              <a:rPr lang="en-US"/>
              <a:t> </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Funcs</a:t>
            </a:r>
            <a:r>
              <a:rPr lang="en-US" sz="1200" kern="1200">
                <a:solidFill>
                  <a:schemeClr val="tx1"/>
                </a:solidFill>
                <a:effectLst/>
                <a:latin typeface="+mn-lt"/>
                <a:ea typeface="+mn-ea"/>
                <a:cs typeface="+mn-cs"/>
              </a:rPr>
              <a:t> are defined at any integer coordinate of its variables as</a:t>
            </a:r>
            <a:r>
              <a:rPr lang="en-US"/>
              <a:t> </a:t>
            </a:r>
            <a:r>
              <a:rPr lang="en-US" sz="1200" kern="1200">
                <a:solidFill>
                  <a:schemeClr val="tx1"/>
                </a:solidFill>
                <a:effectLst/>
                <a:latin typeface="+mn-lt"/>
                <a:ea typeface="+mn-ea"/>
                <a:cs typeface="+mn-cs"/>
              </a:rPr>
              <a:t>// an Expr in terms of those variables and other functions.</a:t>
            </a:r>
            <a:r>
              <a:rPr lang="en-US"/>
              <a:t> </a:t>
            </a:r>
            <a:r>
              <a:rPr lang="en-US" sz="1200" kern="1200">
                <a:solidFill>
                  <a:schemeClr val="tx1"/>
                </a:solidFill>
                <a:effectLst/>
                <a:latin typeface="+mn-lt"/>
                <a:ea typeface="+mn-ea"/>
                <a:cs typeface="+mn-cs"/>
              </a:rPr>
              <a:t>// Here, we'll define an Expr which has the value x + y. </a:t>
            </a:r>
            <a:r>
              <a:rPr lang="en-US" sz="1200" kern="1200" err="1">
                <a:solidFill>
                  <a:schemeClr val="tx1"/>
                </a:solidFill>
                <a:effectLst/>
                <a:latin typeface="+mn-lt"/>
                <a:ea typeface="+mn-ea"/>
                <a:cs typeface="+mn-cs"/>
              </a:rPr>
              <a:t>Vars</a:t>
            </a:r>
            <a:r>
              <a:rPr lang="en-US" sz="1200" kern="1200">
                <a:solidFill>
                  <a:schemeClr val="tx1"/>
                </a:solidFill>
                <a:effectLst/>
                <a:latin typeface="+mn-lt"/>
                <a:ea typeface="+mn-ea"/>
                <a:cs typeface="+mn-cs"/>
              </a:rPr>
              <a:t> have</a:t>
            </a:r>
            <a:r>
              <a:rPr lang="en-US"/>
              <a:t> </a:t>
            </a:r>
            <a:r>
              <a:rPr lang="en-US" sz="1200" kern="1200">
                <a:solidFill>
                  <a:schemeClr val="tx1"/>
                </a:solidFill>
                <a:effectLst/>
                <a:latin typeface="+mn-lt"/>
                <a:ea typeface="+mn-ea"/>
                <a:cs typeface="+mn-cs"/>
              </a:rPr>
              <a:t>// appropriate operator overloading so that expressions like</a:t>
            </a:r>
            <a:r>
              <a:rPr lang="en-US"/>
              <a:t> </a:t>
            </a:r>
            <a:r>
              <a:rPr lang="en-US" sz="1200" kern="1200">
                <a:solidFill>
                  <a:schemeClr val="tx1"/>
                </a:solidFill>
                <a:effectLst/>
                <a:latin typeface="+mn-lt"/>
                <a:ea typeface="+mn-ea"/>
                <a:cs typeface="+mn-cs"/>
              </a:rPr>
              <a:t>// 'x + y' become 'Expr' objects.</a:t>
            </a:r>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25</a:t>
            </a:fld>
            <a:endParaRPr lang="nl-NL"/>
          </a:p>
        </p:txBody>
      </p:sp>
    </p:spTree>
    <p:extLst>
      <p:ext uri="{BB962C8B-B14F-4D97-AF65-F5344CB8AC3E}">
        <p14:creationId xmlns:p14="http://schemas.microsoft.com/office/powerpoint/2010/main" val="38173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err="1">
                <a:solidFill>
                  <a:srgbClr val="0070C0"/>
                </a:solidFill>
              </a:rPr>
              <a:t>hblur</a:t>
            </a:r>
            <a:r>
              <a:rPr lang="en-US" err="1"/>
              <a:t>.</a:t>
            </a:r>
            <a:r>
              <a:rPr lang="en-US" b="1" err="1"/>
              <a:t>compute_at</a:t>
            </a:r>
            <a:r>
              <a:rPr lang="en-US"/>
              <a:t>(</a:t>
            </a:r>
            <a:r>
              <a:rPr lang="en-US">
                <a:solidFill>
                  <a:srgbClr val="00B050"/>
                </a:solidFill>
              </a:rPr>
              <a:t>out</a:t>
            </a:r>
            <a:r>
              <a:rPr lang="en-US"/>
              <a:t>, </a:t>
            </a:r>
            <a:r>
              <a:rPr lang="en-US">
                <a:solidFill>
                  <a:srgbClr val="7030A0"/>
                </a:solidFill>
              </a:rPr>
              <a:t>y</a:t>
            </a:r>
            <a:r>
              <a:rPr lang="en-US"/>
              <a:t>) means: </a:t>
            </a:r>
            <a:r>
              <a:rPr lang="en-US" b="1" i="1"/>
              <a:t>“Whenever stage </a:t>
            </a:r>
            <a:r>
              <a:rPr lang="en-US" b="1" i="1">
                <a:solidFill>
                  <a:srgbClr val="00B050"/>
                </a:solidFill>
              </a:rPr>
              <a:t>out</a:t>
            </a:r>
            <a:r>
              <a:rPr lang="en-US" b="1" i="1"/>
              <a:t> starts an </a:t>
            </a:r>
            <a:r>
              <a:rPr lang="en-US" b="1" i="1">
                <a:solidFill>
                  <a:srgbClr val="7030A0"/>
                </a:solidFill>
              </a:rPr>
              <a:t>iteration of the y</a:t>
            </a:r>
            <a:r>
              <a:rPr lang="en-US" b="1" i="1"/>
              <a:t> </a:t>
            </a:r>
            <a:r>
              <a:rPr lang="en-US" b="1" i="1">
                <a:solidFill>
                  <a:srgbClr val="7030A0"/>
                </a:solidFill>
              </a:rPr>
              <a:t>loop</a:t>
            </a:r>
            <a:r>
              <a:rPr lang="en-US" b="1" i="1"/>
              <a:t>, first </a:t>
            </a:r>
            <a:r>
              <a:rPr lang="en-US" b="1" i="1">
                <a:solidFill>
                  <a:srgbClr val="0070C0"/>
                </a:solidFill>
              </a:rPr>
              <a:t>calculate the pixels of stage </a:t>
            </a:r>
            <a:r>
              <a:rPr lang="en-US" b="1" i="1" err="1">
                <a:solidFill>
                  <a:srgbClr val="0070C0"/>
                </a:solidFill>
              </a:rPr>
              <a:t>hblur</a:t>
            </a:r>
            <a:r>
              <a:rPr lang="en-US" b="1" i="1"/>
              <a:t> that will be consumed.”</a:t>
            </a:r>
          </a:p>
          <a:p>
            <a:pPr marL="285750" indent="-285750">
              <a:buFont typeface="Arial" panose="020B0604020202020204" pitchFamily="34" charset="0"/>
              <a:buChar char="•"/>
            </a:pPr>
            <a:endParaRPr lang="en-US"/>
          </a:p>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33</a:t>
            </a:fld>
            <a:endParaRPr lang="nl-NL"/>
          </a:p>
        </p:txBody>
      </p:sp>
    </p:spTree>
    <p:extLst>
      <p:ext uri="{BB962C8B-B14F-4D97-AF65-F5344CB8AC3E}">
        <p14:creationId xmlns:p14="http://schemas.microsoft.com/office/powerpoint/2010/main" val="14582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err="1">
                <a:solidFill>
                  <a:srgbClr val="0070C0"/>
                </a:solidFill>
              </a:rPr>
              <a:t>hblur</a:t>
            </a:r>
            <a:r>
              <a:rPr lang="en-US" err="1"/>
              <a:t>.</a:t>
            </a:r>
            <a:r>
              <a:rPr lang="en-US" b="1" err="1"/>
              <a:t>compute_at</a:t>
            </a:r>
            <a:r>
              <a:rPr lang="en-US"/>
              <a:t>(</a:t>
            </a:r>
            <a:r>
              <a:rPr lang="en-US">
                <a:solidFill>
                  <a:srgbClr val="00B050"/>
                </a:solidFill>
              </a:rPr>
              <a:t>out</a:t>
            </a:r>
            <a:r>
              <a:rPr lang="en-US"/>
              <a:t>, </a:t>
            </a:r>
            <a:r>
              <a:rPr lang="en-US">
                <a:solidFill>
                  <a:srgbClr val="7030A0"/>
                </a:solidFill>
              </a:rPr>
              <a:t>y</a:t>
            </a:r>
            <a:r>
              <a:rPr lang="en-US"/>
              <a:t>) means: </a:t>
            </a:r>
            <a:r>
              <a:rPr lang="en-US" b="1" i="1"/>
              <a:t>“Whenever stage </a:t>
            </a:r>
            <a:r>
              <a:rPr lang="en-US" b="1" i="1">
                <a:solidFill>
                  <a:srgbClr val="00B050"/>
                </a:solidFill>
              </a:rPr>
              <a:t>out</a:t>
            </a:r>
            <a:r>
              <a:rPr lang="en-US" b="1" i="1"/>
              <a:t> starts an </a:t>
            </a:r>
            <a:r>
              <a:rPr lang="en-US" b="1" i="1">
                <a:solidFill>
                  <a:srgbClr val="7030A0"/>
                </a:solidFill>
              </a:rPr>
              <a:t>iteration of the y</a:t>
            </a:r>
            <a:r>
              <a:rPr lang="en-US" b="1" i="1"/>
              <a:t> </a:t>
            </a:r>
            <a:r>
              <a:rPr lang="en-US" b="1" i="1">
                <a:solidFill>
                  <a:srgbClr val="7030A0"/>
                </a:solidFill>
              </a:rPr>
              <a:t>loop</a:t>
            </a:r>
            <a:r>
              <a:rPr lang="en-US" b="1" i="1"/>
              <a:t>, first </a:t>
            </a:r>
            <a:r>
              <a:rPr lang="en-US" b="1" i="1">
                <a:solidFill>
                  <a:srgbClr val="0070C0"/>
                </a:solidFill>
              </a:rPr>
              <a:t>calculate the pixels of stage </a:t>
            </a:r>
            <a:r>
              <a:rPr lang="en-US" b="1" i="1" err="1">
                <a:solidFill>
                  <a:srgbClr val="0070C0"/>
                </a:solidFill>
              </a:rPr>
              <a:t>hblur</a:t>
            </a:r>
            <a:r>
              <a:rPr lang="en-US" b="1" i="1"/>
              <a:t> that will be consumed.”</a:t>
            </a:r>
          </a:p>
          <a:p>
            <a:pPr marL="285750" indent="-285750">
              <a:buFont typeface="Arial" panose="020B0604020202020204" pitchFamily="34" charset="0"/>
              <a:buChar char="•"/>
            </a:pPr>
            <a:endParaRPr lang="en-US"/>
          </a:p>
          <a:p>
            <a:endParaRPr lang="nl-NL"/>
          </a:p>
        </p:txBody>
      </p:sp>
      <p:sp>
        <p:nvSpPr>
          <p:cNvPr id="4" name="Slide Number Placeholder 3"/>
          <p:cNvSpPr>
            <a:spLocks noGrp="1"/>
          </p:cNvSpPr>
          <p:nvPr>
            <p:ph type="sldNum" sz="quarter" idx="10"/>
          </p:nvPr>
        </p:nvSpPr>
        <p:spPr/>
        <p:txBody>
          <a:bodyPr/>
          <a:lstStyle/>
          <a:p>
            <a:fld id="{4DFEAE59-5879-472C-8567-F7288EA1D153}" type="slidenum">
              <a:rPr lang="nl-NL" smtClean="0"/>
              <a:t>34</a:t>
            </a:fld>
            <a:endParaRPr lang="nl-NL"/>
          </a:p>
        </p:txBody>
      </p:sp>
    </p:spTree>
    <p:extLst>
      <p:ext uri="{BB962C8B-B14F-4D97-AF65-F5344CB8AC3E}">
        <p14:creationId xmlns:p14="http://schemas.microsoft.com/office/powerpoint/2010/main" val="152342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16200000">
            <a:off x="10609624" y="1584960"/>
            <a:ext cx="2438399" cy="487680"/>
          </a:xfrm>
          <a:prstGeom prst="rect">
            <a:avLst/>
          </a:prstGeom>
        </p:spPr>
        <p:txBody>
          <a:bodyPr/>
          <a:lstStyle/>
          <a:p>
            <a:fld id="{815E56ED-82E6-4D20-AC43-F3EBC0B8FB5D}" type="datetime1">
              <a:rPr lang="nl-NL" smtClean="0"/>
              <a:t>2-3-2021</a:t>
            </a:fld>
            <a:endParaRPr lang="nl-NL"/>
          </a:p>
        </p:txBody>
      </p:sp>
      <p:sp>
        <p:nvSpPr>
          <p:cNvPr id="5" name="Footer Placeholder 4"/>
          <p:cNvSpPr>
            <a:spLocks noGrp="1"/>
          </p:cNvSpPr>
          <p:nvPr>
            <p:ph type="ftr" sz="quarter" idx="11"/>
          </p:nvPr>
        </p:nvSpPr>
        <p:spPr>
          <a:xfrm rot="16200000">
            <a:off x="10645183" y="3987800"/>
            <a:ext cx="2367281" cy="487680"/>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877FDDCF-C3FC-4F1C-9BBB-16CED0CB6D76}" type="slidenum">
              <a:rPr lang="nl-NL" smtClean="0"/>
              <a:t>‹#›</a:t>
            </a:fld>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10609624" y="1584960"/>
            <a:ext cx="2438399" cy="487680"/>
          </a:xfrm>
          <a:prstGeom prst="rect">
            <a:avLst/>
          </a:prstGeom>
        </p:spPr>
        <p:txBody>
          <a:bodyPr/>
          <a:lstStyle/>
          <a:p>
            <a:fld id="{9F76BCEB-A50B-492A-8817-120C7A6E5DE5}" type="datetime1">
              <a:rPr lang="nl-NL" smtClean="0"/>
              <a:t>2-3-2021</a:t>
            </a:fld>
            <a:endParaRPr lang="nl-NL"/>
          </a:p>
        </p:txBody>
      </p:sp>
      <p:sp>
        <p:nvSpPr>
          <p:cNvPr id="5" name="Footer Placeholder 4"/>
          <p:cNvSpPr>
            <a:spLocks noGrp="1"/>
          </p:cNvSpPr>
          <p:nvPr>
            <p:ph type="ftr" sz="quarter" idx="11"/>
          </p:nvPr>
        </p:nvSpPr>
        <p:spPr>
          <a:xfrm rot="16200000">
            <a:off x="10645183" y="3987800"/>
            <a:ext cx="2367281" cy="487680"/>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877FDDCF-C3FC-4F1C-9BBB-16CED0CB6D76}" type="slidenum">
              <a:rPr lang="nl-NL" smtClean="0"/>
              <a:t>‹#›</a:t>
            </a:fld>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200"/>
          </a:xfrm>
          <a:prstGeom prst="rect">
            <a:avLst/>
          </a:prstGeom>
          <a:noFill/>
          <a:ln>
            <a:noFill/>
          </a:ln>
        </p:spPr>
        <p:txBody>
          <a:bodyPr lIns="91425" tIns="91425" rIns="91425" bIns="91425" anchor="b" anchorCtr="0"/>
          <a:lstStyle>
            <a:lvl1pPr algn="l" rtl="0">
              <a:spcBef>
                <a:spcPts val="0"/>
              </a:spcBef>
              <a:buSzPct val="100000"/>
              <a:buFont typeface="Arial"/>
              <a:buNone/>
              <a:defRPr sz="4800" b="1">
                <a:solidFill>
                  <a:schemeClr val="dk1"/>
                </a:solidFill>
                <a:latin typeface="Arial"/>
                <a:ea typeface="Arial"/>
                <a:cs typeface="Arial"/>
                <a:sym typeface="Arial"/>
              </a:defRPr>
            </a:lvl1pPr>
            <a:lvl2pPr algn="l" rtl="0">
              <a:spcBef>
                <a:spcPts val="0"/>
              </a:spcBef>
              <a:buSzPct val="100000"/>
              <a:buFont typeface="Arial"/>
              <a:buNone/>
              <a:defRPr sz="4800" b="1">
                <a:solidFill>
                  <a:schemeClr val="dk1"/>
                </a:solidFill>
                <a:latin typeface="Arial"/>
                <a:ea typeface="Arial"/>
                <a:cs typeface="Arial"/>
                <a:sym typeface="Arial"/>
              </a:defRPr>
            </a:lvl2pPr>
            <a:lvl3pPr algn="l" rtl="0">
              <a:spcBef>
                <a:spcPts val="0"/>
              </a:spcBef>
              <a:buSzPct val="100000"/>
              <a:buFont typeface="Arial"/>
              <a:buNone/>
              <a:defRPr sz="4800" b="1">
                <a:solidFill>
                  <a:schemeClr val="dk1"/>
                </a:solidFill>
                <a:latin typeface="Arial"/>
                <a:ea typeface="Arial"/>
                <a:cs typeface="Arial"/>
                <a:sym typeface="Arial"/>
              </a:defRPr>
            </a:lvl3pPr>
            <a:lvl4pPr algn="l" rtl="0">
              <a:spcBef>
                <a:spcPts val="0"/>
              </a:spcBef>
              <a:buSzPct val="100000"/>
              <a:buFont typeface="Arial"/>
              <a:buNone/>
              <a:defRPr sz="4800" b="1">
                <a:solidFill>
                  <a:schemeClr val="dk1"/>
                </a:solidFill>
                <a:latin typeface="Arial"/>
                <a:ea typeface="Arial"/>
                <a:cs typeface="Arial"/>
                <a:sym typeface="Arial"/>
              </a:defRPr>
            </a:lvl4pPr>
            <a:lvl5pPr algn="l" rtl="0">
              <a:spcBef>
                <a:spcPts val="0"/>
              </a:spcBef>
              <a:buSzPct val="100000"/>
              <a:buFont typeface="Arial"/>
              <a:buNone/>
              <a:defRPr sz="4800" b="1">
                <a:solidFill>
                  <a:schemeClr val="dk1"/>
                </a:solidFill>
                <a:latin typeface="Arial"/>
                <a:ea typeface="Arial"/>
                <a:cs typeface="Arial"/>
                <a:sym typeface="Arial"/>
              </a:defRPr>
            </a:lvl5pPr>
            <a:lvl6pPr algn="l" rtl="0">
              <a:spcBef>
                <a:spcPts val="0"/>
              </a:spcBef>
              <a:buSzPct val="100000"/>
              <a:buFont typeface="Arial"/>
              <a:buNone/>
              <a:defRPr sz="4800" b="1">
                <a:solidFill>
                  <a:schemeClr val="dk1"/>
                </a:solidFill>
                <a:latin typeface="Arial"/>
                <a:ea typeface="Arial"/>
                <a:cs typeface="Arial"/>
                <a:sym typeface="Arial"/>
              </a:defRPr>
            </a:lvl6pPr>
            <a:lvl7pPr algn="l" rtl="0">
              <a:spcBef>
                <a:spcPts val="0"/>
              </a:spcBef>
              <a:buSzPct val="100000"/>
              <a:buFont typeface="Arial"/>
              <a:buNone/>
              <a:defRPr sz="4800" b="1">
                <a:solidFill>
                  <a:schemeClr val="dk1"/>
                </a:solidFill>
                <a:latin typeface="Arial"/>
                <a:ea typeface="Arial"/>
                <a:cs typeface="Arial"/>
                <a:sym typeface="Arial"/>
              </a:defRPr>
            </a:lvl7pPr>
            <a:lvl8pPr algn="l" rtl="0">
              <a:spcBef>
                <a:spcPts val="0"/>
              </a:spcBef>
              <a:buSzPct val="100000"/>
              <a:buFont typeface="Arial"/>
              <a:buNone/>
              <a:defRPr sz="4800" b="1">
                <a:solidFill>
                  <a:schemeClr val="dk1"/>
                </a:solidFill>
                <a:latin typeface="Arial"/>
                <a:ea typeface="Arial"/>
                <a:cs typeface="Arial"/>
                <a:sym typeface="Arial"/>
              </a:defRPr>
            </a:lvl8pPr>
            <a:lvl9pPr algn="l" rtl="0">
              <a:spcBef>
                <a:spcPts val="0"/>
              </a:spcBef>
              <a:buSzPct val="100000"/>
              <a:buFont typeface="Arial"/>
              <a:buNone/>
              <a:defRPr sz="48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609600" y="1600201"/>
            <a:ext cx="10972800" cy="4967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2400"/>
            </a:lvl5pPr>
            <a:lvl6pPr rtl="0">
              <a:spcBef>
                <a:spcPts val="0"/>
              </a:spcBef>
              <a:defRPr sz="2400"/>
            </a:lvl6pPr>
            <a:lvl7pPr rtl="0">
              <a:spcBef>
                <a:spcPts val="0"/>
              </a:spcBef>
              <a:defRPr sz="2400"/>
            </a:lvl7pPr>
            <a:lvl8pPr rtl="0">
              <a:spcBef>
                <a:spcPts val="0"/>
              </a:spcBef>
              <a:defRPr sz="2400"/>
            </a:lvl8pPr>
            <a:lvl9pPr rtl="0">
              <a:spcBef>
                <a:spcPts val="0"/>
              </a:spcBef>
              <a:defRPr sz="2400"/>
            </a:lvl9pPr>
          </a:lstStyle>
          <a:p>
            <a:endParaRPr/>
          </a:p>
        </p:txBody>
      </p:sp>
      <p:sp>
        <p:nvSpPr>
          <p:cNvPr id="2" name="Footer Placeholder 1"/>
          <p:cNvSpPr>
            <a:spLocks noGrp="1"/>
          </p:cNvSpPr>
          <p:nvPr>
            <p:ph type="ftr" sz="quarter" idx="10"/>
          </p:nvPr>
        </p:nvSpPr>
        <p:spPr>
          <a:xfrm>
            <a:off x="4165600" y="6356351"/>
            <a:ext cx="3860800" cy="366183"/>
          </a:xfrm>
          <a:prstGeom prst="rect">
            <a:avLst/>
          </a:prstGeom>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extLst>
      <p:ext uri="{BB962C8B-B14F-4D97-AF65-F5344CB8AC3E}">
        <p14:creationId xmlns:p14="http://schemas.microsoft.com/office/powerpoint/2010/main" val="1330547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
        <p:nvSpPr>
          <p:cNvPr id="92" name="PlaceHolder 2"/>
          <p:cNvSpPr>
            <a:spLocks noGrp="1"/>
          </p:cNvSpPr>
          <p:nvPr>
            <p:ph type="subTitle"/>
          </p:nvPr>
        </p:nvSpPr>
        <p:spPr>
          <a:xfrm>
            <a:off x="263520" y="1268640"/>
            <a:ext cx="11665080" cy="5400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
        <p:nvSpPr>
          <p:cNvPr id="94" name="PlaceHolder 2"/>
          <p:cNvSpPr>
            <a:spLocks noGrp="1"/>
          </p:cNvSpPr>
          <p:nvPr>
            <p:ph type="body"/>
          </p:nvPr>
        </p:nvSpPr>
        <p:spPr>
          <a:xfrm>
            <a:off x="263520" y="1268640"/>
            <a:ext cx="11665080" cy="5400360"/>
          </a:xfrm>
          <a:prstGeom prst="rect">
            <a:avLst/>
          </a:prstGeom>
        </p:spPr>
        <p:txBody>
          <a:bodyPr lIns="0" tIns="0" rIns="0" bIns="0">
            <a:normAutofit/>
          </a:bodyPr>
          <a:lstStyle/>
          <a:p>
            <a:endParaRPr lang="nl-NL" sz="2200" b="0" strike="noStrike" spc="-1">
              <a:solidFill>
                <a:srgbClr val="000000"/>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
        <p:nvSpPr>
          <p:cNvPr id="96" name="PlaceHolder 2"/>
          <p:cNvSpPr>
            <a:spLocks noGrp="1"/>
          </p:cNvSpPr>
          <p:nvPr>
            <p:ph type="body"/>
          </p:nvPr>
        </p:nvSpPr>
        <p:spPr>
          <a:xfrm>
            <a:off x="263520" y="1268640"/>
            <a:ext cx="5692320" cy="540036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97" name="PlaceHolder 3"/>
          <p:cNvSpPr>
            <a:spLocks noGrp="1"/>
          </p:cNvSpPr>
          <p:nvPr>
            <p:ph type="body"/>
          </p:nvPr>
        </p:nvSpPr>
        <p:spPr>
          <a:xfrm>
            <a:off x="6240960" y="1268640"/>
            <a:ext cx="5692320" cy="5400360"/>
          </a:xfrm>
          <a:prstGeom prst="rect">
            <a:avLst/>
          </a:prstGeom>
        </p:spPr>
        <p:txBody>
          <a:bodyPr lIns="0" tIns="0" rIns="0" bIns="0">
            <a:normAutofit/>
          </a:bodyPr>
          <a:lstStyle/>
          <a:p>
            <a:endParaRPr lang="nl-NL" sz="2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263520" y="274680"/>
            <a:ext cx="11665080" cy="44967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
        <p:nvSpPr>
          <p:cNvPr id="101" name="PlaceHolder 2"/>
          <p:cNvSpPr>
            <a:spLocks noGrp="1"/>
          </p:cNvSpPr>
          <p:nvPr>
            <p:ph type="body"/>
          </p:nvPr>
        </p:nvSpPr>
        <p:spPr>
          <a:xfrm>
            <a:off x="263520" y="126864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02" name="PlaceHolder 3"/>
          <p:cNvSpPr>
            <a:spLocks noGrp="1"/>
          </p:cNvSpPr>
          <p:nvPr>
            <p:ph type="body"/>
          </p:nvPr>
        </p:nvSpPr>
        <p:spPr>
          <a:xfrm>
            <a:off x="6240960" y="1268640"/>
            <a:ext cx="5692320" cy="540036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03" name="PlaceHolder 4"/>
          <p:cNvSpPr>
            <a:spLocks noGrp="1"/>
          </p:cNvSpPr>
          <p:nvPr>
            <p:ph type="body"/>
          </p:nvPr>
        </p:nvSpPr>
        <p:spPr>
          <a:xfrm>
            <a:off x="263520" y="408960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
        <p:nvSpPr>
          <p:cNvPr id="105" name="PlaceHolder 2"/>
          <p:cNvSpPr>
            <a:spLocks noGrp="1"/>
          </p:cNvSpPr>
          <p:nvPr>
            <p:ph type="body"/>
          </p:nvPr>
        </p:nvSpPr>
        <p:spPr>
          <a:xfrm>
            <a:off x="263520" y="1268640"/>
            <a:ext cx="5692320" cy="540036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06" name="PlaceHolder 3"/>
          <p:cNvSpPr>
            <a:spLocks noGrp="1"/>
          </p:cNvSpPr>
          <p:nvPr>
            <p:ph type="body"/>
          </p:nvPr>
        </p:nvSpPr>
        <p:spPr>
          <a:xfrm>
            <a:off x="6240960" y="126864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07" name="PlaceHolder 4"/>
          <p:cNvSpPr>
            <a:spLocks noGrp="1"/>
          </p:cNvSpPr>
          <p:nvPr>
            <p:ph type="body"/>
          </p:nvPr>
        </p:nvSpPr>
        <p:spPr>
          <a:xfrm>
            <a:off x="6240960" y="408960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10609624" y="1584960"/>
            <a:ext cx="2438399" cy="487680"/>
          </a:xfrm>
          <a:prstGeom prst="rect">
            <a:avLst/>
          </a:prstGeom>
        </p:spPr>
        <p:txBody>
          <a:bodyPr/>
          <a:lstStyle/>
          <a:p>
            <a:fld id="{E7AAACC2-DE2D-4D86-ABDA-CB21E4219DF6}" type="datetime1">
              <a:rPr lang="nl-NL" smtClean="0"/>
              <a:t>2-3-2021</a:t>
            </a:fld>
            <a:endParaRPr lang="nl-NL"/>
          </a:p>
        </p:txBody>
      </p:sp>
      <p:sp>
        <p:nvSpPr>
          <p:cNvPr id="5" name="Footer Placeholder 4"/>
          <p:cNvSpPr>
            <a:spLocks noGrp="1"/>
          </p:cNvSpPr>
          <p:nvPr>
            <p:ph type="ftr" sz="quarter" idx="11"/>
          </p:nvPr>
        </p:nvSpPr>
        <p:spPr>
          <a:xfrm rot="16200000">
            <a:off x="10645183" y="3987800"/>
            <a:ext cx="2367281" cy="487680"/>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877FDDCF-C3FC-4F1C-9BBB-16CED0CB6D76}" type="slidenum">
              <a:rPr lang="nl-NL" smtClean="0"/>
              <a:t>‹#›</a:t>
            </a:fld>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
        <p:nvSpPr>
          <p:cNvPr id="109" name="PlaceHolder 2"/>
          <p:cNvSpPr>
            <a:spLocks noGrp="1"/>
          </p:cNvSpPr>
          <p:nvPr>
            <p:ph type="body"/>
          </p:nvPr>
        </p:nvSpPr>
        <p:spPr>
          <a:xfrm>
            <a:off x="263520" y="126864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10" name="PlaceHolder 3"/>
          <p:cNvSpPr>
            <a:spLocks noGrp="1"/>
          </p:cNvSpPr>
          <p:nvPr>
            <p:ph type="body"/>
          </p:nvPr>
        </p:nvSpPr>
        <p:spPr>
          <a:xfrm>
            <a:off x="6240960" y="126864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11" name="PlaceHolder 4"/>
          <p:cNvSpPr>
            <a:spLocks noGrp="1"/>
          </p:cNvSpPr>
          <p:nvPr>
            <p:ph type="body"/>
          </p:nvPr>
        </p:nvSpPr>
        <p:spPr>
          <a:xfrm>
            <a:off x="263520" y="4089600"/>
            <a:ext cx="11665080" cy="2575800"/>
          </a:xfrm>
          <a:prstGeom prst="rect">
            <a:avLst/>
          </a:prstGeom>
        </p:spPr>
        <p:txBody>
          <a:bodyPr lIns="0" tIns="0" rIns="0" bIns="0">
            <a:normAutofit/>
          </a:bodyPr>
          <a:lstStyle/>
          <a:p>
            <a:endParaRPr lang="nl-NL" sz="2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
        <p:nvSpPr>
          <p:cNvPr id="113" name="PlaceHolder 2"/>
          <p:cNvSpPr>
            <a:spLocks noGrp="1"/>
          </p:cNvSpPr>
          <p:nvPr>
            <p:ph type="body"/>
          </p:nvPr>
        </p:nvSpPr>
        <p:spPr>
          <a:xfrm>
            <a:off x="263520" y="1268640"/>
            <a:ext cx="1166508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14" name="PlaceHolder 3"/>
          <p:cNvSpPr>
            <a:spLocks noGrp="1"/>
          </p:cNvSpPr>
          <p:nvPr>
            <p:ph type="body"/>
          </p:nvPr>
        </p:nvSpPr>
        <p:spPr>
          <a:xfrm>
            <a:off x="263520" y="4089600"/>
            <a:ext cx="11665080" cy="2575800"/>
          </a:xfrm>
          <a:prstGeom prst="rect">
            <a:avLst/>
          </a:prstGeom>
        </p:spPr>
        <p:txBody>
          <a:bodyPr lIns="0" tIns="0" rIns="0" bIns="0">
            <a:normAutofit/>
          </a:bodyPr>
          <a:lstStyle/>
          <a:p>
            <a:endParaRPr lang="nl-NL" sz="2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
        <p:nvSpPr>
          <p:cNvPr id="116" name="PlaceHolder 2"/>
          <p:cNvSpPr>
            <a:spLocks noGrp="1"/>
          </p:cNvSpPr>
          <p:nvPr>
            <p:ph type="body"/>
          </p:nvPr>
        </p:nvSpPr>
        <p:spPr>
          <a:xfrm>
            <a:off x="263520" y="126864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17" name="PlaceHolder 3"/>
          <p:cNvSpPr>
            <a:spLocks noGrp="1"/>
          </p:cNvSpPr>
          <p:nvPr>
            <p:ph type="body"/>
          </p:nvPr>
        </p:nvSpPr>
        <p:spPr>
          <a:xfrm>
            <a:off x="6240960" y="126864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18" name="PlaceHolder 4"/>
          <p:cNvSpPr>
            <a:spLocks noGrp="1"/>
          </p:cNvSpPr>
          <p:nvPr>
            <p:ph type="body"/>
          </p:nvPr>
        </p:nvSpPr>
        <p:spPr>
          <a:xfrm>
            <a:off x="263520" y="408960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19" name="PlaceHolder 5"/>
          <p:cNvSpPr>
            <a:spLocks noGrp="1"/>
          </p:cNvSpPr>
          <p:nvPr>
            <p:ph type="body"/>
          </p:nvPr>
        </p:nvSpPr>
        <p:spPr>
          <a:xfrm>
            <a:off x="6240960" y="4089600"/>
            <a:ext cx="5692320" cy="2575800"/>
          </a:xfrm>
          <a:prstGeom prst="rect">
            <a:avLst/>
          </a:prstGeom>
        </p:spPr>
        <p:txBody>
          <a:bodyPr lIns="0" tIns="0" rIns="0" bIns="0">
            <a:normAutofit/>
          </a:bodyPr>
          <a:lstStyle/>
          <a:p>
            <a:endParaRPr lang="nl-NL" sz="2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263520" y="274680"/>
            <a:ext cx="11665080" cy="969840"/>
          </a:xfrm>
          <a:prstGeom prst="rect">
            <a:avLst/>
          </a:prstGeom>
        </p:spPr>
        <p:txBody>
          <a:bodyPr lIns="0" tIns="0" rIns="0" bIns="0" anchor="ctr"/>
          <a:lstStyle/>
          <a:p>
            <a:endParaRPr lang="nl-NL" sz="1800" b="0" strike="noStrike" spc="-1">
              <a:solidFill>
                <a:srgbClr val="000000"/>
              </a:solidFill>
              <a:latin typeface="Calibri"/>
            </a:endParaRPr>
          </a:p>
        </p:txBody>
      </p:sp>
      <p:sp>
        <p:nvSpPr>
          <p:cNvPr id="121" name="PlaceHolder 2"/>
          <p:cNvSpPr>
            <a:spLocks noGrp="1"/>
          </p:cNvSpPr>
          <p:nvPr>
            <p:ph type="body"/>
          </p:nvPr>
        </p:nvSpPr>
        <p:spPr>
          <a:xfrm>
            <a:off x="263520" y="1268640"/>
            <a:ext cx="375588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22" name="PlaceHolder 3"/>
          <p:cNvSpPr>
            <a:spLocks noGrp="1"/>
          </p:cNvSpPr>
          <p:nvPr>
            <p:ph type="body"/>
          </p:nvPr>
        </p:nvSpPr>
        <p:spPr>
          <a:xfrm>
            <a:off x="4207680" y="1268640"/>
            <a:ext cx="375588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23" name="PlaceHolder 4"/>
          <p:cNvSpPr>
            <a:spLocks noGrp="1"/>
          </p:cNvSpPr>
          <p:nvPr>
            <p:ph type="body"/>
          </p:nvPr>
        </p:nvSpPr>
        <p:spPr>
          <a:xfrm>
            <a:off x="8151480" y="1268640"/>
            <a:ext cx="375588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24" name="PlaceHolder 5"/>
          <p:cNvSpPr>
            <a:spLocks noGrp="1"/>
          </p:cNvSpPr>
          <p:nvPr>
            <p:ph type="body"/>
          </p:nvPr>
        </p:nvSpPr>
        <p:spPr>
          <a:xfrm>
            <a:off x="263520" y="4089600"/>
            <a:ext cx="375588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25" name="PlaceHolder 6"/>
          <p:cNvSpPr>
            <a:spLocks noGrp="1"/>
          </p:cNvSpPr>
          <p:nvPr>
            <p:ph type="body"/>
          </p:nvPr>
        </p:nvSpPr>
        <p:spPr>
          <a:xfrm>
            <a:off x="4207680" y="4089600"/>
            <a:ext cx="3755880" cy="2575800"/>
          </a:xfrm>
          <a:prstGeom prst="rect">
            <a:avLst/>
          </a:prstGeom>
        </p:spPr>
        <p:txBody>
          <a:bodyPr lIns="0" tIns="0" rIns="0" bIns="0">
            <a:normAutofit/>
          </a:bodyPr>
          <a:lstStyle/>
          <a:p>
            <a:endParaRPr lang="nl-NL" sz="2200" b="0" strike="noStrike" spc="-1">
              <a:solidFill>
                <a:srgbClr val="000000"/>
              </a:solidFill>
              <a:latin typeface="Calibri"/>
            </a:endParaRPr>
          </a:p>
        </p:txBody>
      </p:sp>
      <p:sp>
        <p:nvSpPr>
          <p:cNvPr id="126" name="PlaceHolder 7"/>
          <p:cNvSpPr>
            <a:spLocks noGrp="1"/>
          </p:cNvSpPr>
          <p:nvPr>
            <p:ph type="body"/>
          </p:nvPr>
        </p:nvSpPr>
        <p:spPr>
          <a:xfrm>
            <a:off x="8151480" y="4089600"/>
            <a:ext cx="3755880" cy="2575800"/>
          </a:xfrm>
          <a:prstGeom prst="rect">
            <a:avLst/>
          </a:prstGeom>
        </p:spPr>
        <p:txBody>
          <a:bodyPr lIns="0" tIns="0" rIns="0" bIns="0">
            <a:normAutofit/>
          </a:bodyPr>
          <a:lstStyle/>
          <a:p>
            <a:endParaRPr lang="nl-NL" sz="2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16200000">
            <a:off x="10609624" y="1584960"/>
            <a:ext cx="2438399" cy="487680"/>
          </a:xfrm>
          <a:prstGeom prst="rect">
            <a:avLst/>
          </a:prstGeom>
        </p:spPr>
        <p:txBody>
          <a:bodyPr/>
          <a:lstStyle/>
          <a:p>
            <a:fld id="{9E9052E5-F17F-4A77-892C-9F803457A4FC}" type="datetime1">
              <a:rPr lang="nl-NL" smtClean="0"/>
              <a:t>2-3-2021</a:t>
            </a:fld>
            <a:endParaRPr lang="nl-NL"/>
          </a:p>
        </p:txBody>
      </p:sp>
      <p:sp>
        <p:nvSpPr>
          <p:cNvPr id="5" name="Footer Placeholder 4"/>
          <p:cNvSpPr>
            <a:spLocks noGrp="1"/>
          </p:cNvSpPr>
          <p:nvPr>
            <p:ph type="ftr" sz="quarter" idx="11"/>
          </p:nvPr>
        </p:nvSpPr>
        <p:spPr>
          <a:xfrm rot="16200000">
            <a:off x="10645183" y="3987800"/>
            <a:ext cx="2367281" cy="487680"/>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877FDDCF-C3FC-4F1C-9BBB-16CED0CB6D76}" type="slidenum">
              <a:rPr lang="nl-NL" smtClean="0"/>
              <a:t>‹#›</a:t>
            </a:fld>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rot="16200000">
            <a:off x="10609624" y="1584960"/>
            <a:ext cx="2438399" cy="487680"/>
          </a:xfrm>
          <a:prstGeom prst="rect">
            <a:avLst/>
          </a:prstGeom>
        </p:spPr>
        <p:txBody>
          <a:bodyPr/>
          <a:lstStyle/>
          <a:p>
            <a:fld id="{A501BBA6-C457-4AA6-AF50-128B14AE9EC3}" type="datetime1">
              <a:rPr lang="nl-NL" smtClean="0"/>
              <a:t>2-3-2021</a:t>
            </a:fld>
            <a:endParaRPr lang="nl-NL"/>
          </a:p>
        </p:txBody>
      </p:sp>
      <p:sp>
        <p:nvSpPr>
          <p:cNvPr id="6" name="Footer Placeholder 5"/>
          <p:cNvSpPr>
            <a:spLocks noGrp="1"/>
          </p:cNvSpPr>
          <p:nvPr>
            <p:ph type="ftr" sz="quarter" idx="11"/>
          </p:nvPr>
        </p:nvSpPr>
        <p:spPr>
          <a:xfrm rot="16200000">
            <a:off x="10645183" y="3987800"/>
            <a:ext cx="2367281" cy="487680"/>
          </a:xfrm>
          <a:prstGeom prst="rect">
            <a:avLst/>
          </a:prstGeom>
        </p:spPr>
        <p:txBody>
          <a:bodyPr/>
          <a:lstStyle/>
          <a:p>
            <a:endParaRPr lang="nl-NL"/>
          </a:p>
        </p:txBody>
      </p:sp>
      <p:sp>
        <p:nvSpPr>
          <p:cNvPr id="7" name="Slide Number Placeholder 6"/>
          <p:cNvSpPr>
            <a:spLocks noGrp="1"/>
          </p:cNvSpPr>
          <p:nvPr>
            <p:ph type="sldNum" sz="quarter" idx="12"/>
          </p:nvPr>
        </p:nvSpPr>
        <p:spPr/>
        <p:txBody>
          <a:bodyPr/>
          <a:lstStyle/>
          <a:p>
            <a:fld id="{877FDDCF-C3FC-4F1C-9BBB-16CED0CB6D76}" type="slidenum">
              <a:rPr lang="nl-NL" smtClean="0"/>
              <a:t>‹#›</a:t>
            </a:fld>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10609624" y="1584960"/>
            <a:ext cx="2438399" cy="487680"/>
          </a:xfrm>
          <a:prstGeom prst="rect">
            <a:avLst/>
          </a:prstGeom>
        </p:spPr>
        <p:txBody>
          <a:bodyPr/>
          <a:lstStyle/>
          <a:p>
            <a:fld id="{B2402030-AA3D-4FCB-97D9-4214944AB636}" type="datetime1">
              <a:rPr lang="nl-NL" smtClean="0"/>
              <a:t>2-3-2021</a:t>
            </a:fld>
            <a:endParaRPr lang="nl-NL"/>
          </a:p>
        </p:txBody>
      </p:sp>
      <p:sp>
        <p:nvSpPr>
          <p:cNvPr id="8" name="Footer Placeholder 7"/>
          <p:cNvSpPr>
            <a:spLocks noGrp="1"/>
          </p:cNvSpPr>
          <p:nvPr>
            <p:ph type="ftr" sz="quarter" idx="11"/>
          </p:nvPr>
        </p:nvSpPr>
        <p:spPr>
          <a:xfrm rot="16200000">
            <a:off x="10645183" y="3987800"/>
            <a:ext cx="2367281" cy="487680"/>
          </a:xfrm>
          <a:prstGeom prst="rect">
            <a:avLst/>
          </a:prstGeom>
        </p:spPr>
        <p:txBody>
          <a:bodyPr/>
          <a:lstStyle/>
          <a:p>
            <a:endParaRPr lang="nl-NL"/>
          </a:p>
        </p:txBody>
      </p:sp>
      <p:sp>
        <p:nvSpPr>
          <p:cNvPr id="9" name="Slide Number Placeholder 8"/>
          <p:cNvSpPr>
            <a:spLocks noGrp="1"/>
          </p:cNvSpPr>
          <p:nvPr>
            <p:ph type="sldNum" sz="quarter" idx="12"/>
          </p:nvPr>
        </p:nvSpPr>
        <p:spPr/>
        <p:txBody>
          <a:bodyPr/>
          <a:lstStyle/>
          <a:p>
            <a:fld id="{877FDDCF-C3FC-4F1C-9BBB-16CED0CB6D76}" type="slidenum">
              <a:rPr lang="nl-NL" smtClean="0"/>
              <a:t>‹#›</a:t>
            </a:fld>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6200000">
            <a:off x="10609624" y="1584960"/>
            <a:ext cx="2438399" cy="487680"/>
          </a:xfrm>
          <a:prstGeom prst="rect">
            <a:avLst/>
          </a:prstGeom>
        </p:spPr>
        <p:txBody>
          <a:bodyPr/>
          <a:lstStyle/>
          <a:p>
            <a:fld id="{85D6A54E-6633-463E-8203-37CE007FF7C4}" type="datetime1">
              <a:rPr lang="nl-NL" smtClean="0"/>
              <a:t>2-3-2021</a:t>
            </a:fld>
            <a:endParaRPr lang="nl-NL"/>
          </a:p>
        </p:txBody>
      </p:sp>
      <p:sp>
        <p:nvSpPr>
          <p:cNvPr id="4" name="Footer Placeholder 3"/>
          <p:cNvSpPr>
            <a:spLocks noGrp="1"/>
          </p:cNvSpPr>
          <p:nvPr>
            <p:ph type="ftr" sz="quarter" idx="11"/>
          </p:nvPr>
        </p:nvSpPr>
        <p:spPr>
          <a:xfrm rot="16200000">
            <a:off x="10645183" y="3987800"/>
            <a:ext cx="2367281" cy="487680"/>
          </a:xfrm>
          <a:prstGeom prst="rect">
            <a:avLst/>
          </a:prstGeom>
        </p:spPr>
        <p:txBody>
          <a:bodyPr/>
          <a:lstStyle/>
          <a:p>
            <a:endParaRPr lang="nl-NL"/>
          </a:p>
        </p:txBody>
      </p:sp>
      <p:sp>
        <p:nvSpPr>
          <p:cNvPr id="5" name="Slide Number Placeholder 4"/>
          <p:cNvSpPr>
            <a:spLocks noGrp="1"/>
          </p:cNvSpPr>
          <p:nvPr>
            <p:ph type="sldNum" sz="quarter" idx="12"/>
          </p:nvPr>
        </p:nvSpPr>
        <p:spPr/>
        <p:txBody>
          <a:bodyPr/>
          <a:lstStyle/>
          <a:p>
            <a:fld id="{877FDDCF-C3FC-4F1C-9BBB-16CED0CB6D76}" type="slidenum">
              <a:rPr lang="nl-NL" smtClean="0"/>
              <a:t>‹#›</a:t>
            </a:fld>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0609624" y="1584960"/>
            <a:ext cx="2438399" cy="487680"/>
          </a:xfrm>
          <a:prstGeom prst="rect">
            <a:avLst/>
          </a:prstGeom>
        </p:spPr>
        <p:txBody>
          <a:bodyPr/>
          <a:lstStyle/>
          <a:p>
            <a:fld id="{EF064319-15FC-44B9-B0E9-DA5DC8853690}" type="datetime1">
              <a:rPr lang="nl-NL" smtClean="0"/>
              <a:t>2-3-2021</a:t>
            </a:fld>
            <a:endParaRPr lang="nl-NL"/>
          </a:p>
        </p:txBody>
      </p:sp>
      <p:sp>
        <p:nvSpPr>
          <p:cNvPr id="3" name="Footer Placeholder 2"/>
          <p:cNvSpPr>
            <a:spLocks noGrp="1"/>
          </p:cNvSpPr>
          <p:nvPr>
            <p:ph type="ftr" sz="quarter" idx="11"/>
          </p:nvPr>
        </p:nvSpPr>
        <p:spPr>
          <a:xfrm rot="16200000">
            <a:off x="10645183" y="3987800"/>
            <a:ext cx="2367281" cy="487680"/>
          </a:xfrm>
          <a:prstGeom prst="rect">
            <a:avLst/>
          </a:prstGeom>
        </p:spPr>
        <p:txBody>
          <a:bodyPr/>
          <a:lstStyle/>
          <a:p>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a:t>
            </a:fld>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6200000">
            <a:off x="10609624" y="1584960"/>
            <a:ext cx="2438399" cy="487680"/>
          </a:xfrm>
          <a:prstGeom prst="rect">
            <a:avLst/>
          </a:prstGeom>
        </p:spPr>
        <p:txBody>
          <a:bodyPr/>
          <a:lstStyle/>
          <a:p>
            <a:fld id="{64A5055E-3CDE-446D-B240-8D42938DECC6}" type="datetime1">
              <a:rPr lang="nl-NL" smtClean="0"/>
              <a:t>2-3-2021</a:t>
            </a:fld>
            <a:endParaRPr lang="nl-NL"/>
          </a:p>
        </p:txBody>
      </p:sp>
      <p:sp>
        <p:nvSpPr>
          <p:cNvPr id="6" name="Footer Placeholder 5"/>
          <p:cNvSpPr>
            <a:spLocks noGrp="1"/>
          </p:cNvSpPr>
          <p:nvPr>
            <p:ph type="ftr" sz="quarter" idx="11"/>
          </p:nvPr>
        </p:nvSpPr>
        <p:spPr>
          <a:xfrm rot="16200000">
            <a:off x="10645183" y="3987800"/>
            <a:ext cx="2367281" cy="487680"/>
          </a:xfrm>
          <a:prstGeom prst="rect">
            <a:avLst/>
          </a:prstGeom>
        </p:spPr>
        <p:txBody>
          <a:bodyPr/>
          <a:lstStyle/>
          <a:p>
            <a:endParaRPr lang="nl-NL"/>
          </a:p>
        </p:txBody>
      </p:sp>
      <p:sp>
        <p:nvSpPr>
          <p:cNvPr id="7" name="Slide Number Placeholder 6"/>
          <p:cNvSpPr>
            <a:spLocks noGrp="1"/>
          </p:cNvSpPr>
          <p:nvPr>
            <p:ph type="sldNum" sz="quarter" idx="12"/>
          </p:nvPr>
        </p:nvSpPr>
        <p:spPr/>
        <p:txBody>
          <a:bodyPr/>
          <a:lstStyle/>
          <a:p>
            <a:fld id="{877FDDCF-C3FC-4F1C-9BBB-16CED0CB6D76}" type="slidenum">
              <a:rPr lang="nl-NL" smtClean="0"/>
              <a:t>‹#›</a:t>
            </a:fld>
            <a:endParaRPr lang="nl-NL"/>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rot="16200000">
            <a:off x="10609624" y="1584960"/>
            <a:ext cx="2438399" cy="487680"/>
          </a:xfrm>
          <a:prstGeom prst="rect">
            <a:avLst/>
          </a:prstGeom>
        </p:spPr>
        <p:txBody>
          <a:bodyPr/>
          <a:lstStyle/>
          <a:p>
            <a:fld id="{A9F7DCC4-1D9B-4E06-ABA1-156D5B024750}" type="datetime1">
              <a:rPr lang="nl-NL" smtClean="0"/>
              <a:t>2-3-2021</a:t>
            </a:fld>
            <a:endParaRPr lang="nl-NL"/>
          </a:p>
        </p:txBody>
      </p:sp>
      <p:sp>
        <p:nvSpPr>
          <p:cNvPr id="9" name="Slide Number Placeholder 8"/>
          <p:cNvSpPr>
            <a:spLocks noGrp="1"/>
          </p:cNvSpPr>
          <p:nvPr>
            <p:ph type="sldNum" sz="quarter" idx="11"/>
          </p:nvPr>
        </p:nvSpPr>
        <p:spPr/>
        <p:txBody>
          <a:bodyPr/>
          <a:lstStyle/>
          <a:p>
            <a:fld id="{877FDDCF-C3FC-4F1C-9BBB-16CED0CB6D76}" type="slidenum">
              <a:rPr lang="nl-NL" smtClean="0"/>
              <a:t>‹#›</a:t>
            </a:fld>
            <a:endParaRPr lang="nl-NL"/>
          </a:p>
        </p:txBody>
      </p:sp>
      <p:sp>
        <p:nvSpPr>
          <p:cNvPr id="10" name="Footer Placeholder 9"/>
          <p:cNvSpPr>
            <a:spLocks noGrp="1"/>
          </p:cNvSpPr>
          <p:nvPr>
            <p:ph type="ftr" sz="quarter" idx="12"/>
          </p:nvPr>
        </p:nvSpPr>
        <p:spPr>
          <a:xfrm rot="16200000">
            <a:off x="10645183" y="3987800"/>
            <a:ext cx="2367281" cy="487680"/>
          </a:xfrm>
          <a:prstGeom prst="rect">
            <a:avLst/>
          </a:prstGeom>
        </p:spPr>
        <p:txBody>
          <a:bodyPr/>
          <a:lstStyle/>
          <a:p>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352" y="274638"/>
            <a:ext cx="11665296" cy="97036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63352" y="1268760"/>
            <a:ext cx="11665296" cy="54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11496600" y="6271555"/>
            <a:ext cx="695400" cy="582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Slide Number Placeholder 5"/>
          <p:cNvSpPr>
            <a:spLocks noGrp="1"/>
          </p:cNvSpPr>
          <p:nvPr>
            <p:ph type="sldNum" sz="quarter" idx="4"/>
          </p:nvPr>
        </p:nvSpPr>
        <p:spPr>
          <a:xfrm>
            <a:off x="11640616" y="6453336"/>
            <a:ext cx="442959" cy="239936"/>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77FDDCF-C3FC-4F1C-9BBB-16CED0CB6D76}" type="slidenum">
              <a:rPr lang="nl-NL" smtClean="0"/>
              <a:t>‹#›</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CustomShape 1"/>
          <p:cNvSpPr/>
          <p:nvPr/>
        </p:nvSpPr>
        <p:spPr>
          <a:xfrm>
            <a:off x="11496600" y="6271560"/>
            <a:ext cx="695160" cy="582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6" name="PlaceHolder 2"/>
          <p:cNvSpPr>
            <a:spLocks noGrp="1"/>
          </p:cNvSpPr>
          <p:nvPr>
            <p:ph type="title"/>
          </p:nvPr>
        </p:nvSpPr>
        <p:spPr>
          <a:xfrm>
            <a:off x="263520" y="274680"/>
            <a:ext cx="11665080" cy="969840"/>
          </a:xfrm>
          <a:prstGeom prst="rect">
            <a:avLst/>
          </a:prstGeom>
        </p:spPr>
        <p:txBody>
          <a:bodyPr anchor="ctr"/>
          <a:lstStyle/>
          <a:p>
            <a:pPr>
              <a:lnSpc>
                <a:spcPct val="100000"/>
              </a:lnSpc>
            </a:pPr>
            <a:r>
              <a:rPr lang="nl-NL" sz="4600" b="0" strike="noStrike" spc="-97">
                <a:solidFill>
                  <a:srgbClr val="434342"/>
                </a:solidFill>
                <a:latin typeface="Calibri"/>
              </a:rPr>
              <a:t>Click to edit Master title style</a:t>
            </a:r>
            <a:endParaRPr lang="nl-NL" sz="4600" b="0" strike="noStrike" spc="-1">
              <a:solidFill>
                <a:srgbClr val="000000"/>
              </a:solidFill>
              <a:latin typeface="Calibri"/>
            </a:endParaRPr>
          </a:p>
        </p:txBody>
      </p:sp>
      <p:sp>
        <p:nvSpPr>
          <p:cNvPr id="87" name="PlaceHolder 3"/>
          <p:cNvSpPr>
            <a:spLocks noGrp="1"/>
          </p:cNvSpPr>
          <p:nvPr>
            <p:ph type="body"/>
          </p:nvPr>
        </p:nvSpPr>
        <p:spPr>
          <a:xfrm>
            <a:off x="263520" y="1268640"/>
            <a:ext cx="11665080" cy="5400360"/>
          </a:xfrm>
          <a:prstGeom prst="rect">
            <a:avLst/>
          </a:prstGeom>
        </p:spPr>
        <p:txBody>
          <a:bodyPr/>
          <a:lstStyle/>
          <a:p>
            <a:pPr marL="343080" indent="-228240">
              <a:lnSpc>
                <a:spcPct val="100000"/>
              </a:lnSpc>
              <a:spcBef>
                <a:spcPts val="439"/>
              </a:spcBef>
              <a:buClr>
                <a:srgbClr val="797B7E"/>
              </a:buClr>
              <a:buFont typeface="Arial"/>
              <a:buChar char="•"/>
            </a:pPr>
            <a:r>
              <a:rPr lang="nl-NL" sz="2200" b="0" strike="noStrike" spc="-1">
                <a:solidFill>
                  <a:srgbClr val="000000"/>
                </a:solidFill>
                <a:latin typeface="Calibri"/>
              </a:rPr>
              <a:t>Click to edit Master text styles</a:t>
            </a:r>
          </a:p>
          <a:p>
            <a:pPr marL="640080" lvl="1" indent="-228240">
              <a:lnSpc>
                <a:spcPct val="100000"/>
              </a:lnSpc>
              <a:spcBef>
                <a:spcPts val="400"/>
              </a:spcBef>
              <a:buClr>
                <a:srgbClr val="F96A1B"/>
              </a:buClr>
              <a:buFont typeface="Arial"/>
              <a:buChar char="•"/>
            </a:pPr>
            <a:r>
              <a:rPr lang="nl-NL" sz="2000" b="0" strike="noStrike" spc="-1">
                <a:solidFill>
                  <a:srgbClr val="000000"/>
                </a:solidFill>
                <a:latin typeface="Calibri"/>
              </a:rPr>
              <a:t>Second level</a:t>
            </a:r>
          </a:p>
          <a:p>
            <a:pPr marL="1005840" lvl="2" indent="-228240">
              <a:lnSpc>
                <a:spcPct val="100000"/>
              </a:lnSpc>
              <a:spcBef>
                <a:spcPts val="360"/>
              </a:spcBef>
              <a:buClr>
                <a:srgbClr val="08A1D9"/>
              </a:buClr>
              <a:buFont typeface="Arial"/>
              <a:buChar char="•"/>
            </a:pPr>
            <a:r>
              <a:rPr lang="nl-NL" sz="1800" b="0" strike="noStrike" spc="-1">
                <a:solidFill>
                  <a:srgbClr val="000000"/>
                </a:solidFill>
                <a:latin typeface="Calibri"/>
              </a:rPr>
              <a:t>Third level</a:t>
            </a:r>
          </a:p>
          <a:p>
            <a:pPr marL="1280160" lvl="3" indent="-228240">
              <a:lnSpc>
                <a:spcPct val="100000"/>
              </a:lnSpc>
              <a:spcBef>
                <a:spcPts val="320"/>
              </a:spcBef>
              <a:buClr>
                <a:srgbClr val="7C984A"/>
              </a:buClr>
              <a:buFont typeface="Arial"/>
              <a:buChar char="•"/>
            </a:pPr>
            <a:r>
              <a:rPr lang="nl-NL" sz="1600" b="0" strike="noStrike" spc="-1">
                <a:solidFill>
                  <a:srgbClr val="000000"/>
                </a:solidFill>
                <a:latin typeface="Calibri"/>
              </a:rPr>
              <a:t>Fourth level</a:t>
            </a:r>
          </a:p>
          <a:p>
            <a:pPr marL="1554480" lvl="4" indent="-228240">
              <a:lnSpc>
                <a:spcPct val="100000"/>
              </a:lnSpc>
              <a:spcBef>
                <a:spcPts val="281"/>
              </a:spcBef>
              <a:buClr>
                <a:srgbClr val="C2AD8D"/>
              </a:buClr>
              <a:buFont typeface="Arial"/>
              <a:buChar char="•"/>
            </a:pPr>
            <a:r>
              <a:rPr lang="nl-NL" sz="1400" b="0" strike="noStrike" spc="-1">
                <a:solidFill>
                  <a:srgbClr val="000000"/>
                </a:solidFill>
                <a:latin typeface="Calibri"/>
              </a:rPr>
              <a:t>Fifth level</a:t>
            </a:r>
          </a:p>
        </p:txBody>
      </p:sp>
      <p:sp>
        <p:nvSpPr>
          <p:cNvPr id="88" name="PlaceHolder 4"/>
          <p:cNvSpPr>
            <a:spLocks noGrp="1"/>
          </p:cNvSpPr>
          <p:nvPr>
            <p:ph type="dt"/>
          </p:nvPr>
        </p:nvSpPr>
        <p:spPr>
          <a:xfrm rot="16200000">
            <a:off x="10609920" y="1585440"/>
            <a:ext cx="2437920" cy="487440"/>
          </a:xfrm>
          <a:prstGeom prst="rect">
            <a:avLst/>
          </a:prstGeom>
        </p:spPr>
        <p:txBody>
          <a:bodyPr lIns="90000" tIns="45000" rIns="90000" bIns="45000" anchor="ctr"/>
          <a:lstStyle/>
          <a:p>
            <a:pPr>
              <a:lnSpc>
                <a:spcPct val="100000"/>
              </a:lnSpc>
            </a:pPr>
            <a:fld id="{FDB3C855-13C7-4B15-97FD-4E35DADA03C1}" type="datetime1">
              <a:rPr lang="en-US" sz="1800" b="0" strike="noStrike" spc="-1">
                <a:solidFill>
                  <a:srgbClr val="000000"/>
                </a:solidFill>
                <a:latin typeface="Calibri"/>
              </a:rPr>
              <a:t>3/2/2021</a:t>
            </a:fld>
            <a:endParaRPr lang="en-US" sz="1800" b="0" strike="noStrike" spc="-1">
              <a:latin typeface="Times New Roman"/>
            </a:endParaRPr>
          </a:p>
        </p:txBody>
      </p:sp>
      <p:sp>
        <p:nvSpPr>
          <p:cNvPr id="89" name="PlaceHolder 5"/>
          <p:cNvSpPr>
            <a:spLocks noGrp="1"/>
          </p:cNvSpPr>
          <p:nvPr>
            <p:ph type="ftr"/>
          </p:nvPr>
        </p:nvSpPr>
        <p:spPr>
          <a:xfrm rot="16200000">
            <a:off x="10645200" y="3987720"/>
            <a:ext cx="2367000" cy="487440"/>
          </a:xfrm>
          <a:prstGeom prst="rect">
            <a:avLst/>
          </a:prstGeom>
        </p:spPr>
        <p:txBody>
          <a:bodyPr lIns="90000" tIns="45000" rIns="90000" bIns="45000" anchor="ctr"/>
          <a:lstStyle/>
          <a:p>
            <a:endParaRPr lang="en-US" sz="2400" b="0" strike="noStrike" spc="-1">
              <a:latin typeface="Times New Roman"/>
            </a:endParaRPr>
          </a:p>
        </p:txBody>
      </p:sp>
      <p:sp>
        <p:nvSpPr>
          <p:cNvPr id="90" name="PlaceHolder 6"/>
          <p:cNvSpPr>
            <a:spLocks noGrp="1"/>
          </p:cNvSpPr>
          <p:nvPr>
            <p:ph type="sldNum"/>
          </p:nvPr>
        </p:nvSpPr>
        <p:spPr>
          <a:xfrm>
            <a:off x="11640600" y="6453360"/>
            <a:ext cx="442440" cy="239400"/>
          </a:xfrm>
          <a:prstGeom prst="rect">
            <a:avLst/>
          </a:prstGeom>
        </p:spPr>
        <p:txBody>
          <a:bodyPr lIns="0" tIns="0" rIns="0" bIns="0" anchor="ctr"/>
          <a:lstStyle/>
          <a:p>
            <a:pPr algn="ctr">
              <a:lnSpc>
                <a:spcPct val="100000"/>
              </a:lnSpc>
            </a:pPr>
            <a:fld id="{A29D1DFC-65A7-404D-A135-F320FD360196}" type="slidenum">
              <a:rPr lang="en-US" sz="1800" b="0" strike="noStrike" spc="-1">
                <a:solidFill>
                  <a:srgbClr val="FFFFFF"/>
                </a:solidFill>
                <a:latin typeface="Calibri"/>
              </a:rPr>
              <a:t>‹#›</a:t>
            </a:fld>
            <a:endParaRPr lang="en-U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683" r:id="rId9"/>
    <p:sldLayoutId id="214748372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halide-lang.org/tutorials/tutorial_lesson_08_scheduling_2.html" TargetMode="External"/><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halide-lang.org/tutorials/tutorial_lesson_08_scheduling_2.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halide-lang.org/tutorials/tutorial_lesson_08_scheduling_2.html" TargetMode="External"/><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hyperlink" Target="https://halide-lang.org/tutorials/tutorial_lesson_05_scheduling_1.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halide-lang.org/tutorials/tutorial_lesson_05_scheduling_1.html"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hyperlink" Target="https://halide-lang.org/tutorials/tutorial_lesson_12_using_the_gpu.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halide-lang.org/tutorials/tutorial_lesson_19_wrapper_funcs.html" TargetMode="External"/><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halide-lang.org/tutorials/tutorial_lesson_03_debugging_1.html" TargetMode="External"/><Relationship Id="rId2" Type="http://schemas.openxmlformats.org/officeDocument/2006/relationships/hyperlink" Target="https://halide-lang.org/tutorials/tutorial_lesson_04_debugging_2.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xmartlabs.github.io/cuda-calculator/" TargetMode="External"/><Relationship Id="rId2" Type="http://schemas.openxmlformats.org/officeDocument/2006/relationships/hyperlink" Target="http://halide-lang.org/tutorial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halide-lang.org/tutorials/tutorial_lesson_02_input_image.html" TargetMode="Externa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ove"/>
          <p:cNvPicPr>
            <a:picLocks noChangeAspect="1" noChangeArrowheads="1"/>
          </p:cNvPicPr>
          <p:nvPr/>
        </p:nvPicPr>
        <p:blipFill>
          <a:blip r:embed="rId3" cstate="print">
            <a:lum bright="70000" contrast="-60000"/>
          </a:blip>
          <a:srcRect/>
          <a:stretch>
            <a:fillRect/>
          </a:stretch>
        </p:blipFill>
        <p:spPr bwMode="auto">
          <a:xfrm>
            <a:off x="0" y="-35446"/>
            <a:ext cx="12192000" cy="6870700"/>
          </a:xfrm>
          <a:prstGeom prst="rect">
            <a:avLst/>
          </a:prstGeom>
          <a:noFill/>
          <a:ln w="9525">
            <a:noFill/>
            <a:miter lim="800000"/>
            <a:headEnd/>
            <a:tailEnd/>
          </a:ln>
        </p:spPr>
      </p:pic>
      <p:sp>
        <p:nvSpPr>
          <p:cNvPr id="2051" name="Rectangle 3"/>
          <p:cNvSpPr>
            <a:spLocks noGrp="1" noChangeArrowheads="1"/>
          </p:cNvSpPr>
          <p:nvPr>
            <p:ph type="subTitle" idx="1"/>
          </p:nvPr>
        </p:nvSpPr>
        <p:spPr>
          <a:xfrm>
            <a:off x="6672064" y="4581128"/>
            <a:ext cx="5112296" cy="2040632"/>
          </a:xfrm>
        </p:spPr>
        <p:txBody>
          <a:bodyPr>
            <a:normAutofit/>
          </a:bodyPr>
          <a:lstStyle/>
          <a:p>
            <a:pPr algn="r"/>
            <a:r>
              <a:rPr lang="en-US" sz="2400" b="1" noProof="0">
                <a:solidFill>
                  <a:schemeClr val="tx1"/>
                </a:solidFill>
              </a:rPr>
              <a:t> Henk </a:t>
            </a:r>
            <a:r>
              <a:rPr lang="en-US" sz="2400" b="1" noProof="0" err="1">
                <a:solidFill>
                  <a:schemeClr val="tx1"/>
                </a:solidFill>
              </a:rPr>
              <a:t>Corporaal</a:t>
            </a:r>
            <a:endParaRPr lang="en-US" sz="2400" b="1" noProof="0" err="1">
              <a:solidFill>
                <a:schemeClr val="tx1"/>
              </a:solidFill>
              <a:cs typeface="Calibri"/>
            </a:endParaRPr>
          </a:p>
          <a:p>
            <a:pPr algn="r"/>
            <a:r>
              <a:rPr lang="en-US" noProof="0">
                <a:solidFill>
                  <a:schemeClr val="tx1"/>
                </a:solidFill>
              </a:rPr>
              <a:t>www.ics.ele.tue.nl/~heco/courses/IA</a:t>
            </a:r>
          </a:p>
          <a:p>
            <a:pPr algn="r"/>
            <a:r>
              <a:rPr lang="en-US" noProof="0">
                <a:solidFill>
                  <a:schemeClr val="tx1"/>
                </a:solidFill>
              </a:rPr>
              <a:t>h.corporaal@tue.nl</a:t>
            </a:r>
          </a:p>
          <a:p>
            <a:pPr algn="r"/>
            <a:r>
              <a:rPr lang="en-US" noProof="0">
                <a:solidFill>
                  <a:schemeClr val="tx1"/>
                </a:solidFill>
              </a:rPr>
              <a:t>TUEindhoven</a:t>
            </a:r>
          </a:p>
          <a:p>
            <a:pPr algn="r"/>
            <a:r>
              <a:rPr lang="en-US">
                <a:solidFill>
                  <a:schemeClr val="tx1"/>
                </a:solidFill>
              </a:rPr>
              <a:t>2021</a:t>
            </a:r>
            <a:endParaRPr lang="en-US" noProof="0">
              <a:solidFill>
                <a:schemeClr val="tx1"/>
              </a:solidFill>
              <a:cs typeface="Calibri"/>
            </a:endParaRPr>
          </a:p>
        </p:txBody>
      </p:sp>
      <p:sp>
        <p:nvSpPr>
          <p:cNvPr id="2050" name="Rectangle 2"/>
          <p:cNvSpPr>
            <a:spLocks noGrp="1" noChangeArrowheads="1"/>
          </p:cNvSpPr>
          <p:nvPr>
            <p:ph type="ctrTitle"/>
          </p:nvPr>
        </p:nvSpPr>
        <p:spPr>
          <a:xfrm>
            <a:off x="381000" y="304800"/>
            <a:ext cx="10363200" cy="3276600"/>
          </a:xfrm>
        </p:spPr>
        <p:txBody>
          <a:bodyPr/>
          <a:lstStyle/>
          <a:p>
            <a:r>
              <a:rPr lang="en-US" sz="4400" b="1" noProof="0">
                <a:solidFill>
                  <a:schemeClr val="tx1"/>
                </a:solidFill>
              </a:rPr>
              <a:t>Intelligent Architectures</a:t>
            </a:r>
            <a:br>
              <a:rPr lang="en-US" sz="4400" b="1" noProof="0">
                <a:solidFill>
                  <a:schemeClr val="tx1"/>
                </a:solidFill>
              </a:rPr>
            </a:br>
            <a:r>
              <a:rPr lang="en-US" sz="3600" noProof="0">
                <a:solidFill>
                  <a:schemeClr val="tx1"/>
                </a:solidFill>
              </a:rPr>
              <a:t>5LIL0</a:t>
            </a:r>
            <a:br>
              <a:rPr lang="en-US" sz="4800" noProof="0">
                <a:solidFill>
                  <a:schemeClr val="accent2"/>
                </a:solidFill>
              </a:rPr>
            </a:br>
            <a:br>
              <a:rPr lang="en-US" sz="4800" noProof="0">
                <a:solidFill>
                  <a:schemeClr val="accent2"/>
                </a:solidFill>
              </a:rPr>
            </a:br>
            <a:r>
              <a:rPr lang="nl-NL" sz="4800" b="1">
                <a:solidFill>
                  <a:srgbClr val="0000FF"/>
                </a:solidFill>
              </a:rPr>
              <a:t>Introduction to Halide</a:t>
            </a:r>
            <a:endParaRPr lang="en-US" sz="4800" b="1" noProof="0">
              <a:solidFill>
                <a:srgbClr val="0000FF"/>
              </a:solidFill>
            </a:endParaRPr>
          </a:p>
        </p:txBody>
      </p:sp>
      <p:pic>
        <p:nvPicPr>
          <p:cNvPr id="3" name="Picture 2"/>
          <p:cNvPicPr>
            <a:picLocks noChangeAspect="1"/>
          </p:cNvPicPr>
          <p:nvPr/>
        </p:nvPicPr>
        <p:blipFill>
          <a:blip r:embed="rId4"/>
          <a:stretch>
            <a:fillRect/>
          </a:stretch>
        </p:blipFill>
        <p:spPr>
          <a:xfrm>
            <a:off x="228600" y="4246984"/>
            <a:ext cx="4822958" cy="2667000"/>
          </a:xfrm>
          <a:prstGeom prst="rect">
            <a:avLst/>
          </a:prstGeom>
        </p:spPr>
      </p:pic>
      <p:sp>
        <p:nvSpPr>
          <p:cNvPr id="9" name="AutoShape 6" descr="Image result for google tpu datash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096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a:t>
            </a:r>
            <a:br>
              <a:rPr lang="nl-NL" sz="2800"/>
            </a:br>
            <a:r>
              <a:rPr lang="nl-NL" sz="2400" err="1"/>
              <a:t>Fusion</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10</a:t>
            </a:fld>
            <a:endParaRPr lang="nl-NL"/>
          </a:p>
        </p:txBody>
      </p:sp>
      <p:sp>
        <p:nvSpPr>
          <p:cNvPr id="10" name="TextBox 9"/>
          <p:cNvSpPr txBox="1"/>
          <p:nvPr/>
        </p:nvSpPr>
        <p:spPr>
          <a:xfrm>
            <a:off x="5591944" y="4523636"/>
            <a:ext cx="6264696" cy="1200329"/>
          </a:xfrm>
          <a:prstGeom prst="rect">
            <a:avLst/>
          </a:prstGeom>
          <a:noFill/>
        </p:spPr>
        <p:txBody>
          <a:bodyPr wrap="square" rtlCol="0">
            <a:spAutoFit/>
          </a:bodyPr>
          <a:lstStyle/>
          <a:p>
            <a:pPr marL="285750" indent="-285750">
              <a:buFontTx/>
              <a:buChar char="-"/>
            </a:pPr>
            <a:r>
              <a:rPr lang="en-US">
                <a:solidFill>
                  <a:srgbClr val="FF0000"/>
                </a:solidFill>
              </a:rPr>
              <a:t>Not as easily parallelizable</a:t>
            </a:r>
            <a:endParaRPr lang="en-US"/>
          </a:p>
          <a:p>
            <a:pPr marL="285750" indent="-285750">
              <a:buFontTx/>
              <a:buChar char="-"/>
            </a:pPr>
            <a:r>
              <a:rPr lang="en-US">
                <a:solidFill>
                  <a:srgbClr val="00B050"/>
                </a:solidFill>
              </a:rPr>
              <a:t>High locality </a:t>
            </a:r>
          </a:p>
          <a:p>
            <a:pPr marL="742950" lvl="1" indent="-285750">
              <a:buFontTx/>
              <a:buChar char="-"/>
            </a:pPr>
            <a:r>
              <a:rPr lang="en-US">
                <a:solidFill>
                  <a:srgbClr val="00B050"/>
                </a:solidFill>
              </a:rPr>
              <a:t>producer bx &amp; consumer by moved close together</a:t>
            </a:r>
          </a:p>
          <a:p>
            <a:pPr marL="285750" indent="-285750">
              <a:buFontTx/>
              <a:buChar char="-"/>
            </a:pPr>
            <a:r>
              <a:rPr lang="en-US">
                <a:solidFill>
                  <a:srgbClr val="00B050"/>
                </a:solidFill>
              </a:rPr>
              <a:t>No recomputation</a:t>
            </a:r>
          </a:p>
        </p:txBody>
      </p:sp>
      <p:sp>
        <p:nvSpPr>
          <p:cNvPr id="6" name="TextBox 5"/>
          <p:cNvSpPr txBox="1"/>
          <p:nvPr/>
        </p:nvSpPr>
        <p:spPr>
          <a:xfrm>
            <a:off x="1993392" y="118872"/>
            <a:ext cx="9793088" cy="4647426"/>
          </a:xfrm>
          <a:prstGeom prst="rect">
            <a:avLst/>
          </a:prstGeom>
          <a:noFill/>
        </p:spPr>
        <p:txBody>
          <a:bodyPr wrap="square" rtlCol="0">
            <a:spAutoFit/>
          </a:bodyPr>
          <a:lstStyle/>
          <a:p>
            <a:pPr lvl="0"/>
            <a:r>
              <a:rPr lang="nl-NL" sz="2400" b="1" i="1">
                <a:solidFill>
                  <a:srgbClr val="000000"/>
                </a:solidFill>
                <a:highlight>
                  <a:srgbClr val="FFFFFF"/>
                </a:highlight>
                <a:latin typeface="Courier New"/>
                <a:ea typeface="Times New Roman"/>
                <a:cs typeface="Times New Roman"/>
              </a:rPr>
              <a:t>C code</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&lt;2;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6495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a:t>
            </a:r>
            <a:br>
              <a:rPr lang="nl-NL" sz="2800"/>
            </a:br>
            <a:r>
              <a:rPr lang="nl-NL" sz="2400" err="1"/>
              <a:t>Fusion</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11</a:t>
            </a:fld>
            <a:endParaRPr lang="nl-NL"/>
          </a:p>
        </p:txBody>
      </p:sp>
      <p:sp>
        <p:nvSpPr>
          <p:cNvPr id="7" name="TextBox 6"/>
          <p:cNvSpPr txBox="1"/>
          <p:nvPr/>
        </p:nvSpPr>
        <p:spPr>
          <a:xfrm>
            <a:off x="1993392" y="118872"/>
            <a:ext cx="9793088" cy="4647426"/>
          </a:xfrm>
          <a:prstGeom prst="rect">
            <a:avLst/>
          </a:prstGeom>
          <a:noFill/>
        </p:spPr>
        <p:txBody>
          <a:bodyPr wrap="square" rtlCol="0">
            <a:spAutoFit/>
          </a:bodyPr>
          <a:lstStyle/>
          <a:p>
            <a:pPr lvl="0"/>
            <a:r>
              <a:rPr lang="nl-NL" sz="2400" b="1" i="1">
                <a:solidFill>
                  <a:srgbClr val="000000"/>
                </a:solidFill>
                <a:highlight>
                  <a:srgbClr val="FFFFFF"/>
                </a:highlight>
                <a:latin typeface="Courier New"/>
                <a:ea typeface="Times New Roman"/>
                <a:cs typeface="Times New Roman"/>
              </a:rPr>
              <a:t>C code</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&lt;2;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b="1" i="1">
                <a:latin typeface="Courier New" panose="02070309020205020404" pitchFamily="49" charset="0"/>
                <a:ea typeface="Arial Unicode MS" panose="020B0604020202020204" pitchFamily="34" charset="-128"/>
                <a:cs typeface="Courier New" panose="02070309020205020404" pitchFamily="49" charset="0"/>
              </a:rPr>
              <a:t>calculate 2 lines of </a:t>
            </a:r>
            <a:r>
              <a:rPr lang="en-US" sz="1600" b="1" i="1">
                <a:solidFill>
                  <a:srgbClr val="0000FF"/>
                </a:solidFill>
                <a:latin typeface="Courier New" panose="02070309020205020404" pitchFamily="49" charset="0"/>
                <a:ea typeface="Arial Unicode MS" panose="020B0604020202020204" pitchFamily="34" charset="-128"/>
                <a:cs typeface="Courier New" panose="02070309020205020404" pitchFamily="49" charset="0"/>
              </a:rPr>
              <a:t>bx</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b="1" i="1">
                <a:latin typeface="Courier New" panose="02070309020205020404" pitchFamily="49" charset="0"/>
                <a:ea typeface="Arial Unicode MS" panose="020B0604020202020204" pitchFamily="34" charset="-128"/>
                <a:cs typeface="Courier New" panose="02070309020205020404" pitchFamily="49" charset="0"/>
              </a:rPr>
              <a:t>repeat calculating, line by line</a:t>
            </a:r>
            <a:endParaRPr lang="en-US" sz="1600" b="1" i="1">
              <a:solidFill>
                <a:srgbClr val="00B050"/>
              </a:solidFill>
              <a:latin typeface="Courier New" panose="02070309020205020404" pitchFamily="49" charset="0"/>
              <a:ea typeface="Arial Unicode MS" panose="020B0604020202020204" pitchFamily="34" charset="-128"/>
              <a:cs typeface="Courier New" panose="02070309020205020404" pitchFamily="49" charset="0"/>
            </a:endParaRP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   1 line of </a:t>
            </a:r>
            <a:r>
              <a:rPr lang="en-US" sz="1600">
                <a:solidFill>
                  <a:srgbClr val="0000FF"/>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and 1 line of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cs typeface="Courier New" panose="02070309020205020404" pitchFamily="49"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4509120"/>
            <a:ext cx="4956048" cy="2233712"/>
          </a:xfrm>
          <a:prstGeom prst="rect">
            <a:avLst/>
          </a:prstGeom>
          <a:ln>
            <a:noFill/>
          </a:ln>
          <a:effectLst>
            <a:outerShdw blurRad="190500" algn="tl" rotWithShape="0">
              <a:srgbClr val="000000">
                <a:alpha val="70000"/>
              </a:srgbClr>
            </a:outerShdw>
          </a:effectLst>
        </p:spPr>
      </p:pic>
      <p:sp>
        <p:nvSpPr>
          <p:cNvPr id="9" name="TextBox 8"/>
          <p:cNvSpPr txBox="1"/>
          <p:nvPr/>
        </p:nvSpPr>
        <p:spPr>
          <a:xfrm>
            <a:off x="5591944" y="4523636"/>
            <a:ext cx="6264696" cy="1200329"/>
          </a:xfrm>
          <a:prstGeom prst="rect">
            <a:avLst/>
          </a:prstGeom>
          <a:noFill/>
        </p:spPr>
        <p:txBody>
          <a:bodyPr wrap="square" rtlCol="0">
            <a:spAutoFit/>
          </a:bodyPr>
          <a:lstStyle/>
          <a:p>
            <a:pPr marL="285750" indent="-285750">
              <a:buFontTx/>
              <a:buChar char="-"/>
            </a:pPr>
            <a:r>
              <a:rPr lang="en-US">
                <a:solidFill>
                  <a:srgbClr val="FF0000"/>
                </a:solidFill>
              </a:rPr>
              <a:t>Not as easily parallelizable</a:t>
            </a:r>
            <a:endParaRPr lang="en-US"/>
          </a:p>
          <a:p>
            <a:pPr marL="285750" indent="-285750">
              <a:buFontTx/>
              <a:buChar char="-"/>
            </a:pPr>
            <a:r>
              <a:rPr lang="en-US">
                <a:solidFill>
                  <a:srgbClr val="00B050"/>
                </a:solidFill>
              </a:rPr>
              <a:t>High locality </a:t>
            </a:r>
          </a:p>
          <a:p>
            <a:pPr marL="742950" lvl="1" indent="-285750">
              <a:buFontTx/>
              <a:buChar char="-"/>
            </a:pPr>
            <a:r>
              <a:rPr lang="en-US">
                <a:solidFill>
                  <a:srgbClr val="00B050"/>
                </a:solidFill>
              </a:rPr>
              <a:t>producer bx &amp; consumer by moved close together</a:t>
            </a:r>
          </a:p>
          <a:p>
            <a:pPr marL="285750" indent="-285750">
              <a:buFontTx/>
              <a:buChar char="-"/>
            </a:pPr>
            <a:r>
              <a:rPr lang="en-US">
                <a:solidFill>
                  <a:srgbClr val="00B050"/>
                </a:solidFill>
              </a:rPr>
              <a:t>No </a:t>
            </a:r>
            <a:r>
              <a:rPr lang="en-US" err="1">
                <a:solidFill>
                  <a:srgbClr val="00B050"/>
                </a:solidFill>
              </a:rPr>
              <a:t>recomputation</a:t>
            </a:r>
            <a:endParaRPr lang="en-US">
              <a:solidFill>
                <a:srgbClr val="00B050"/>
              </a:solidFill>
            </a:endParaRPr>
          </a:p>
        </p:txBody>
      </p:sp>
    </p:spTree>
    <p:extLst>
      <p:ext uri="{BB962C8B-B14F-4D97-AF65-F5344CB8AC3E}">
        <p14:creationId xmlns:p14="http://schemas.microsoft.com/office/powerpoint/2010/main" val="263510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a:t>
            </a:r>
            <a:br>
              <a:rPr lang="nl-NL" sz="2800"/>
            </a:br>
            <a:r>
              <a:rPr lang="nl-NL" sz="2400" err="1"/>
              <a:t>Fusion</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12</a:t>
            </a:fld>
            <a:endParaRPr lang="nl-NL"/>
          </a:p>
        </p:txBody>
      </p:sp>
      <p:sp>
        <p:nvSpPr>
          <p:cNvPr id="7" name="TextBox 6"/>
          <p:cNvSpPr txBox="1"/>
          <p:nvPr/>
        </p:nvSpPr>
        <p:spPr>
          <a:xfrm>
            <a:off x="1993392" y="118872"/>
            <a:ext cx="9793088" cy="4647426"/>
          </a:xfrm>
          <a:prstGeom prst="rect">
            <a:avLst/>
          </a:prstGeom>
          <a:noFill/>
        </p:spPr>
        <p:txBody>
          <a:bodyPr wrap="square" rtlCol="0">
            <a:spAutoFit/>
          </a:bodyPr>
          <a:lstStyle/>
          <a:p>
            <a:pPr lvl="0"/>
            <a:r>
              <a:rPr lang="nl-NL" sz="2400" b="1" i="1">
                <a:solidFill>
                  <a:srgbClr val="000000"/>
                </a:solidFill>
                <a:highlight>
                  <a:srgbClr val="FFFFFF"/>
                </a:highlight>
                <a:latin typeface="Courier New"/>
                <a:ea typeface="Times New Roman"/>
                <a:cs typeface="Times New Roman"/>
              </a:rPr>
              <a:t>C code</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&lt;2;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cs typeface="Courier New" panose="02070309020205020404" pitchFamily="49"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4509120"/>
            <a:ext cx="4956048" cy="2233711"/>
          </a:xfrm>
          <a:prstGeom prst="rect">
            <a:avLst/>
          </a:prstGeom>
          <a:ln>
            <a:noFill/>
          </a:ln>
          <a:effectLst>
            <a:outerShdw blurRad="190500" algn="tl" rotWithShape="0">
              <a:srgbClr val="000000">
                <a:alpha val="70000"/>
              </a:srgbClr>
            </a:outerShdw>
          </a:effectLst>
        </p:spPr>
      </p:pic>
      <p:sp>
        <p:nvSpPr>
          <p:cNvPr id="9" name="TextBox 8"/>
          <p:cNvSpPr txBox="1"/>
          <p:nvPr/>
        </p:nvSpPr>
        <p:spPr>
          <a:xfrm>
            <a:off x="5591944" y="4523636"/>
            <a:ext cx="5976664" cy="1200329"/>
          </a:xfrm>
          <a:prstGeom prst="rect">
            <a:avLst/>
          </a:prstGeom>
          <a:noFill/>
        </p:spPr>
        <p:txBody>
          <a:bodyPr wrap="square" rtlCol="0">
            <a:spAutoFit/>
          </a:bodyPr>
          <a:lstStyle/>
          <a:p>
            <a:pPr marL="285750" indent="-285750">
              <a:buFontTx/>
              <a:buChar char="-"/>
            </a:pPr>
            <a:r>
              <a:rPr lang="en-US">
                <a:solidFill>
                  <a:srgbClr val="FF0000"/>
                </a:solidFill>
              </a:rPr>
              <a:t>Not as easily parallelizable</a:t>
            </a:r>
            <a:endParaRPr lang="en-US"/>
          </a:p>
          <a:p>
            <a:pPr marL="285750" indent="-285750">
              <a:buFontTx/>
              <a:buChar char="-"/>
            </a:pPr>
            <a:r>
              <a:rPr lang="en-US">
                <a:solidFill>
                  <a:srgbClr val="00B050"/>
                </a:solidFill>
              </a:rPr>
              <a:t>High locality </a:t>
            </a:r>
          </a:p>
          <a:p>
            <a:pPr marL="742950" lvl="1" indent="-285750">
              <a:buFontTx/>
              <a:buChar char="-"/>
            </a:pPr>
            <a:r>
              <a:rPr lang="en-US">
                <a:solidFill>
                  <a:srgbClr val="00B050"/>
                </a:solidFill>
              </a:rPr>
              <a:t>producer bx &amp; consumer by moved close together</a:t>
            </a:r>
          </a:p>
          <a:p>
            <a:pPr marL="285750" indent="-285750">
              <a:buFontTx/>
              <a:buChar char="-"/>
            </a:pPr>
            <a:r>
              <a:rPr lang="en-US">
                <a:solidFill>
                  <a:srgbClr val="00B050"/>
                </a:solidFill>
              </a:rPr>
              <a:t>No recomputation</a:t>
            </a:r>
          </a:p>
        </p:txBody>
      </p:sp>
    </p:spTree>
    <p:extLst>
      <p:ext uri="{BB962C8B-B14F-4D97-AF65-F5344CB8AC3E}">
        <p14:creationId xmlns:p14="http://schemas.microsoft.com/office/powerpoint/2010/main" val="327356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74638"/>
            <a:ext cx="11665296" cy="1426170"/>
          </a:xfrm>
        </p:spPr>
        <p:txBody>
          <a:bodyPr>
            <a:noAutofit/>
          </a:bodyPr>
          <a:lstStyle/>
          <a:p>
            <a:r>
              <a:rPr lang="nl-NL"/>
              <a:t>Blur</a:t>
            </a:r>
            <a:br>
              <a:rPr lang="nl-NL" sz="2800"/>
            </a:br>
            <a:r>
              <a:rPr lang="nl-NL" sz="2400"/>
              <a:t>Fusion</a:t>
            </a:r>
            <a:br>
              <a:rPr lang="nl-NL" sz="2400"/>
            </a:br>
            <a:r>
              <a:rPr lang="nl-NL" sz="2400"/>
              <a:t>– Folded </a:t>
            </a:r>
            <a:br>
              <a:rPr lang="nl-NL" sz="2400"/>
            </a:br>
            <a:r>
              <a:rPr lang="nl-NL" sz="2400"/>
              <a:t>   storage</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13</a:t>
            </a:fld>
            <a:endParaRPr lang="nl-NL"/>
          </a:p>
        </p:txBody>
      </p:sp>
      <p:sp>
        <p:nvSpPr>
          <p:cNvPr id="8" name="TextBox 7"/>
          <p:cNvSpPr txBox="1"/>
          <p:nvPr/>
        </p:nvSpPr>
        <p:spPr>
          <a:xfrm>
            <a:off x="1991544" y="116632"/>
            <a:ext cx="10513168" cy="4401205"/>
          </a:xfrm>
          <a:prstGeom prst="rect">
            <a:avLst/>
          </a:prstGeom>
          <a:noFill/>
        </p:spPr>
        <p:txBody>
          <a:bodyPr wrap="square" rtlCol="0">
            <a:spAutoFit/>
          </a:bodyPr>
          <a:lstStyle/>
          <a:p>
            <a:pPr lvl="0"/>
            <a:r>
              <a:rPr lang="en-US" sz="2400" b="1" i="1">
                <a:solidFill>
                  <a:srgbClr val="000000"/>
                </a:solidFill>
                <a:highlight>
                  <a:srgbClr val="FFFFFF"/>
                </a:highlight>
                <a:latin typeface="Courier New"/>
                <a:ea typeface="Times New Roman"/>
                <a:cs typeface="Times New Roman"/>
              </a:rPr>
              <a:t>C code</a:t>
            </a:r>
          </a:p>
          <a:p>
            <a:pPr lvl="0"/>
            <a:r>
              <a:rPr lang="en-US" sz="1600" err="1">
                <a:solidFill>
                  <a:srgbClr val="FFFFFF">
                    <a:lumMod val="50000"/>
                  </a:srgb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[W*H];</a:t>
            </a:r>
          </a:p>
          <a:p>
            <a:pPr lvl="0"/>
            <a:r>
              <a:rPr lang="en-US" sz="1600" err="1">
                <a:solidFill>
                  <a:srgbClr val="FFFFFF">
                    <a:lumMod val="50000"/>
                  </a:srgb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[W*</a:t>
            </a:r>
            <a:r>
              <a:rPr lang="en-US" sz="1600" b="1">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lvl="0"/>
            <a:r>
              <a:rPr lang="en-US" sz="1600" err="1">
                <a:solidFill>
                  <a:srgbClr val="FFFFFF">
                    <a:lumMod val="50000"/>
                  </a:srgb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[W*H];</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for(</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&lt;2;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*W];</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for(</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+1)*W</a:t>
            </a:r>
            <a:r>
              <a:rPr lang="en-US" sz="1600">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b="1">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 +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+1)*W];</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lvl="0"/>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-1)*W</a:t>
            </a:r>
            <a:r>
              <a:rPr lang="en-US" sz="1600">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b="1">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*W</a:t>
            </a:r>
            <a:r>
              <a:rPr lang="en-US" sz="1600">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b="1">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+1)*W</a:t>
            </a:r>
            <a:r>
              <a:rPr lang="en-US" sz="1600">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b="1">
                <a:solidFill>
                  <a:srgbClr val="FFC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p>
          <a:p>
            <a:pPr lvl="0"/>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10" name="TextBox 9"/>
          <p:cNvSpPr txBox="1"/>
          <p:nvPr/>
        </p:nvSpPr>
        <p:spPr>
          <a:xfrm>
            <a:off x="6960096" y="4437112"/>
            <a:ext cx="3431220" cy="1200329"/>
          </a:xfrm>
          <a:prstGeom prst="rect">
            <a:avLst/>
          </a:prstGeom>
          <a:noFill/>
        </p:spPr>
        <p:txBody>
          <a:bodyPr wrap="square" rtlCol="0">
            <a:spAutoFit/>
          </a:bodyPr>
          <a:lstStyle/>
          <a:p>
            <a:pPr marL="285750" indent="-285750">
              <a:buFontTx/>
              <a:buChar char="-"/>
            </a:pPr>
            <a:r>
              <a:rPr lang="en-US"/>
              <a:t>Same results as last slide, </a:t>
            </a:r>
            <a:br>
              <a:rPr lang="en-US"/>
            </a:br>
            <a:r>
              <a:rPr lang="en-US"/>
              <a:t>but:</a:t>
            </a:r>
          </a:p>
          <a:p>
            <a:pPr marL="285750" indent="-285750">
              <a:buFontTx/>
              <a:buChar char="-"/>
            </a:pPr>
            <a:r>
              <a:rPr lang="en-US">
                <a:solidFill>
                  <a:srgbClr val="00B050"/>
                </a:solidFill>
              </a:rPr>
              <a:t>With a smaller intermediate buffer (W*3 instead of W*H)</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4509120"/>
            <a:ext cx="4956048" cy="22337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318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Some Remarks</a:t>
            </a:r>
          </a:p>
        </p:txBody>
      </p:sp>
      <p:sp>
        <p:nvSpPr>
          <p:cNvPr id="3" name="Content Placeholder 2"/>
          <p:cNvSpPr>
            <a:spLocks noGrp="1"/>
          </p:cNvSpPr>
          <p:nvPr>
            <p:ph idx="1"/>
          </p:nvPr>
        </p:nvSpPr>
        <p:spPr/>
        <p:txBody>
          <a:bodyPr>
            <a:noAutofit/>
          </a:bodyPr>
          <a:lstStyle/>
          <a:p>
            <a:r>
              <a:rPr lang="en-US" sz="1800"/>
              <a:t>C allows us to very specifically program the </a:t>
            </a:r>
            <a:r>
              <a:rPr lang="en-US" sz="1800">
                <a:solidFill>
                  <a:srgbClr val="0000FF"/>
                </a:solidFill>
              </a:rPr>
              <a:t>execution order</a:t>
            </a:r>
            <a:r>
              <a:rPr lang="en-US" sz="1800"/>
              <a:t> (= ''the </a:t>
            </a:r>
            <a:r>
              <a:rPr lang="en-US" sz="1800">
                <a:solidFill>
                  <a:srgbClr val="0000FF"/>
                </a:solidFill>
              </a:rPr>
              <a:t>schedule</a:t>
            </a:r>
            <a:r>
              <a:rPr lang="en-US" sz="1800"/>
              <a:t>'').</a:t>
            </a:r>
          </a:p>
        </p:txBody>
      </p:sp>
      <p:sp>
        <p:nvSpPr>
          <p:cNvPr id="4" name="Slide Number Placeholder 3"/>
          <p:cNvSpPr>
            <a:spLocks noGrp="1"/>
          </p:cNvSpPr>
          <p:nvPr>
            <p:ph type="sldNum" sz="quarter" idx="12"/>
          </p:nvPr>
        </p:nvSpPr>
        <p:spPr/>
        <p:txBody>
          <a:bodyPr/>
          <a:lstStyle/>
          <a:p>
            <a:fld id="{CFC59D83-C30D-4695-A568-57AA346D0058}" type="slidenum">
              <a:rPr lang="en-US" smtClean="0"/>
              <a:t>14</a:t>
            </a:fld>
            <a:endParaRPr lang="en-US"/>
          </a:p>
        </p:txBody>
      </p:sp>
    </p:spTree>
    <p:extLst>
      <p:ext uri="{BB962C8B-B14F-4D97-AF65-F5344CB8AC3E}">
        <p14:creationId xmlns:p14="http://schemas.microsoft.com/office/powerpoint/2010/main" val="233808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a:t>C allows us to very specifically program the execution order.</a:t>
            </a:r>
          </a:p>
          <a:p>
            <a:pPr marL="114300" indent="0">
              <a:buNone/>
            </a:pPr>
            <a:endParaRPr lang="en-US" sz="1800"/>
          </a:p>
          <a:p>
            <a:endParaRPr lang="en-US" sz="1800"/>
          </a:p>
          <a:p>
            <a:endParaRPr lang="en-US" sz="1800"/>
          </a:p>
          <a:p>
            <a:r>
              <a:rPr lang="en-US" sz="1800"/>
              <a:t>Basically </a:t>
            </a:r>
            <a:r>
              <a:rPr lang="en-US" sz="1800" b="1"/>
              <a:t>trade-off space :</a:t>
            </a:r>
            <a:endParaRPr lang="en-US" sz="1800"/>
          </a:p>
          <a:p>
            <a:endParaRPr lang="en-US" sz="1800"/>
          </a:p>
          <a:p>
            <a:pPr marL="114300" indent="0">
              <a:buNone/>
            </a:pPr>
            <a:endParaRPr lang="en-US" sz="1800"/>
          </a:p>
          <a:p>
            <a:pPr marL="114300" indent="0">
              <a:buNone/>
            </a:pPr>
            <a:endParaRPr lang="en-US" sz="1800"/>
          </a:p>
        </p:txBody>
      </p:sp>
      <p:pic>
        <p:nvPicPr>
          <p:cNvPr id="5" name="Picture 4"/>
          <p:cNvPicPr>
            <a:picLocks noChangeAspect="1"/>
          </p:cNvPicPr>
          <p:nvPr/>
        </p:nvPicPr>
        <p:blipFill>
          <a:blip r:embed="rId2"/>
          <a:stretch>
            <a:fillRect/>
          </a:stretch>
        </p:blipFill>
        <p:spPr>
          <a:xfrm>
            <a:off x="3794760" y="1847088"/>
            <a:ext cx="2366429" cy="1980153"/>
          </a:xfrm>
          <a:prstGeom prst="rect">
            <a:avLst/>
          </a:prstGeom>
        </p:spPr>
      </p:pic>
      <p:sp>
        <p:nvSpPr>
          <p:cNvPr id="2" name="Title 1"/>
          <p:cNvSpPr>
            <a:spLocks noGrp="1"/>
          </p:cNvSpPr>
          <p:nvPr>
            <p:ph type="title"/>
          </p:nvPr>
        </p:nvSpPr>
        <p:spPr/>
        <p:txBody>
          <a:bodyPr/>
          <a:lstStyle/>
          <a:p>
            <a:r>
              <a:rPr lang="en-US" sz="3200"/>
              <a:t>Some Remarks</a:t>
            </a:r>
          </a:p>
        </p:txBody>
      </p:sp>
      <p:sp>
        <p:nvSpPr>
          <p:cNvPr id="4" name="Slide Number Placeholder 3"/>
          <p:cNvSpPr>
            <a:spLocks noGrp="1"/>
          </p:cNvSpPr>
          <p:nvPr>
            <p:ph type="sldNum" sz="quarter" idx="12"/>
          </p:nvPr>
        </p:nvSpPr>
        <p:spPr/>
        <p:txBody>
          <a:bodyPr/>
          <a:lstStyle/>
          <a:p>
            <a:fld id="{CFC59D83-C30D-4695-A568-57AA346D0058}" type="slidenum">
              <a:rPr lang="en-US" smtClean="0"/>
              <a:t>15</a:t>
            </a:fld>
            <a:endParaRPr lang="en-US"/>
          </a:p>
        </p:txBody>
      </p:sp>
    </p:spTree>
    <p:extLst>
      <p:ext uri="{BB962C8B-B14F-4D97-AF65-F5344CB8AC3E}">
        <p14:creationId xmlns:p14="http://schemas.microsoft.com/office/powerpoint/2010/main" val="41073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91744" y="1844824"/>
            <a:ext cx="2366429" cy="1980153"/>
          </a:xfrm>
          <a:prstGeom prst="rect">
            <a:avLst/>
          </a:prstGeom>
        </p:spPr>
      </p:pic>
      <p:sp>
        <p:nvSpPr>
          <p:cNvPr id="2" name="Title 1"/>
          <p:cNvSpPr>
            <a:spLocks noGrp="1"/>
          </p:cNvSpPr>
          <p:nvPr>
            <p:ph type="title"/>
          </p:nvPr>
        </p:nvSpPr>
        <p:spPr/>
        <p:txBody>
          <a:bodyPr/>
          <a:lstStyle/>
          <a:p>
            <a:r>
              <a:rPr lang="en-US" sz="3200"/>
              <a:t>Some Remarks</a:t>
            </a:r>
          </a:p>
        </p:txBody>
      </p:sp>
      <p:sp>
        <p:nvSpPr>
          <p:cNvPr id="3" name="Content Placeholder 2"/>
          <p:cNvSpPr>
            <a:spLocks noGrp="1"/>
          </p:cNvSpPr>
          <p:nvPr>
            <p:ph idx="1"/>
          </p:nvPr>
        </p:nvSpPr>
        <p:spPr/>
        <p:txBody>
          <a:bodyPr>
            <a:noAutofit/>
          </a:bodyPr>
          <a:lstStyle/>
          <a:p>
            <a:r>
              <a:rPr lang="en-US" sz="1800"/>
              <a:t>C allows us to very specifically program the execution order.</a:t>
            </a:r>
          </a:p>
          <a:p>
            <a:pPr marL="114300" indent="0">
              <a:buNone/>
            </a:pPr>
            <a:endParaRPr lang="en-US" sz="1800"/>
          </a:p>
          <a:p>
            <a:endParaRPr lang="en-US" sz="1800"/>
          </a:p>
          <a:p>
            <a:endParaRPr lang="en-US" sz="1800"/>
          </a:p>
          <a:p>
            <a:r>
              <a:rPr lang="en-US" sz="1800"/>
              <a:t>Basically </a:t>
            </a:r>
            <a:r>
              <a:rPr lang="en-US" sz="1800" b="1"/>
              <a:t>trade-off space :</a:t>
            </a:r>
            <a:endParaRPr lang="en-US" sz="1800"/>
          </a:p>
          <a:p>
            <a:endParaRPr lang="en-US" sz="1800"/>
          </a:p>
          <a:p>
            <a:pPr marL="114300" indent="0">
              <a:buNone/>
            </a:pPr>
            <a:endParaRPr lang="en-US" sz="1800"/>
          </a:p>
          <a:p>
            <a:pPr marL="114300" indent="0">
              <a:buNone/>
            </a:pPr>
            <a:endParaRPr lang="en-US" sz="1800"/>
          </a:p>
          <a:p>
            <a:r>
              <a:rPr lang="en-US" sz="1800"/>
              <a:t>Loop fusion, storage folding can give us performance and storage size advantages.</a:t>
            </a:r>
          </a:p>
          <a:p>
            <a:pPr lvl="1"/>
            <a:r>
              <a:rPr lang="en-US" sz="1600"/>
              <a:t>(Many more possibilities: re-ordering, tiling, multithreading, </a:t>
            </a:r>
            <a:r>
              <a:rPr lang="en-US" sz="1600" err="1"/>
              <a:t>vectorizing</a:t>
            </a:r>
            <a:r>
              <a:rPr lang="en-US" sz="1600"/>
              <a:t>…)</a:t>
            </a:r>
          </a:p>
        </p:txBody>
      </p:sp>
      <p:sp>
        <p:nvSpPr>
          <p:cNvPr id="4" name="Slide Number Placeholder 3"/>
          <p:cNvSpPr>
            <a:spLocks noGrp="1"/>
          </p:cNvSpPr>
          <p:nvPr>
            <p:ph type="sldNum" sz="quarter" idx="12"/>
          </p:nvPr>
        </p:nvSpPr>
        <p:spPr/>
        <p:txBody>
          <a:bodyPr/>
          <a:lstStyle/>
          <a:p>
            <a:fld id="{CFC59D83-C30D-4695-A568-57AA346D0058}" type="slidenum">
              <a:rPr lang="en-US" smtClean="0"/>
              <a:t>16</a:t>
            </a:fld>
            <a:endParaRPr lang="en-US"/>
          </a:p>
        </p:txBody>
      </p:sp>
    </p:spTree>
    <p:extLst>
      <p:ext uri="{BB962C8B-B14F-4D97-AF65-F5344CB8AC3E}">
        <p14:creationId xmlns:p14="http://schemas.microsoft.com/office/powerpoint/2010/main" val="5586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a:t>C allows us to very specifically program the execution order.</a:t>
            </a:r>
          </a:p>
          <a:p>
            <a:pPr marL="114300" indent="0">
              <a:buNone/>
            </a:pPr>
            <a:endParaRPr lang="en-US" sz="1800"/>
          </a:p>
          <a:p>
            <a:endParaRPr lang="en-US" sz="1800"/>
          </a:p>
          <a:p>
            <a:endParaRPr lang="en-US" sz="1800"/>
          </a:p>
          <a:p>
            <a:r>
              <a:rPr lang="en-US" sz="1800"/>
              <a:t>Basically </a:t>
            </a:r>
            <a:r>
              <a:rPr lang="en-US" sz="1800" b="1"/>
              <a:t>trade-off space :</a:t>
            </a:r>
            <a:endParaRPr lang="en-US" sz="1800"/>
          </a:p>
          <a:p>
            <a:endParaRPr lang="en-US" sz="1800"/>
          </a:p>
          <a:p>
            <a:pPr marL="114300" indent="0">
              <a:buNone/>
            </a:pPr>
            <a:endParaRPr lang="en-US" sz="1800"/>
          </a:p>
          <a:p>
            <a:pPr marL="114300" indent="0">
              <a:buNone/>
            </a:pPr>
            <a:endParaRPr lang="en-US" sz="1800"/>
          </a:p>
          <a:p>
            <a:r>
              <a:rPr lang="en-US" sz="1800"/>
              <a:t>Loop fusion, storage folding can give us performance and storage size advantages.</a:t>
            </a:r>
          </a:p>
          <a:p>
            <a:pPr lvl="1"/>
            <a:r>
              <a:rPr lang="en-US" sz="1600"/>
              <a:t>(Many more possibilities: re-ordering, tiling, multithreading, </a:t>
            </a:r>
            <a:r>
              <a:rPr lang="en-US" sz="1600" err="1"/>
              <a:t>vectorizing</a:t>
            </a:r>
            <a:r>
              <a:rPr lang="en-US" sz="1600"/>
              <a:t>…)</a:t>
            </a:r>
          </a:p>
          <a:p>
            <a:pPr lvl="1"/>
            <a:r>
              <a:rPr lang="en-US" sz="1600">
                <a:solidFill>
                  <a:srgbClr val="FF0000"/>
                </a:solidFill>
              </a:rPr>
              <a:t>Most of them </a:t>
            </a:r>
            <a:r>
              <a:rPr lang="en-US" sz="1600" b="1">
                <a:solidFill>
                  <a:srgbClr val="FF0000"/>
                </a:solidFill>
              </a:rPr>
              <a:t>obscure the functionality</a:t>
            </a:r>
            <a:r>
              <a:rPr lang="en-US" sz="1600">
                <a:solidFill>
                  <a:srgbClr val="FF0000"/>
                </a:solidFill>
              </a:rPr>
              <a:t>.</a:t>
            </a:r>
          </a:p>
          <a:p>
            <a:pPr lvl="1"/>
            <a:r>
              <a:rPr lang="en-US" sz="1600">
                <a:solidFill>
                  <a:srgbClr val="FF0000"/>
                </a:solidFill>
              </a:rPr>
              <a:t>Most of them are </a:t>
            </a:r>
            <a:r>
              <a:rPr lang="en-US" sz="1600" b="1">
                <a:solidFill>
                  <a:srgbClr val="FF0000"/>
                </a:solidFill>
              </a:rPr>
              <a:t>architecture specific</a:t>
            </a:r>
          </a:p>
          <a:p>
            <a:pPr lvl="1"/>
            <a:r>
              <a:rPr lang="en-US" sz="1600" b="1">
                <a:solidFill>
                  <a:srgbClr val="FF0000"/>
                </a:solidFill>
              </a:rPr>
              <a:t>Rewriting and debugging </a:t>
            </a:r>
            <a:r>
              <a:rPr lang="en-US" sz="1600">
                <a:solidFill>
                  <a:srgbClr val="FF0000"/>
                </a:solidFill>
              </a:rPr>
              <a:t>to efficiently optimize</a:t>
            </a:r>
          </a:p>
          <a:p>
            <a:pPr lvl="1"/>
            <a:r>
              <a:rPr lang="en-US" sz="1600" b="1">
                <a:solidFill>
                  <a:srgbClr val="FF0000"/>
                </a:solidFill>
              </a:rPr>
              <a:t>High-level design-space exploration </a:t>
            </a:r>
            <a:r>
              <a:rPr lang="en-US" sz="1600">
                <a:solidFill>
                  <a:srgbClr val="FF0000"/>
                </a:solidFill>
              </a:rPr>
              <a:t>is discouraged by increasingly complex code.</a:t>
            </a:r>
          </a:p>
        </p:txBody>
      </p:sp>
      <p:pic>
        <p:nvPicPr>
          <p:cNvPr id="5" name="Picture 4"/>
          <p:cNvPicPr>
            <a:picLocks noChangeAspect="1"/>
          </p:cNvPicPr>
          <p:nvPr/>
        </p:nvPicPr>
        <p:blipFill>
          <a:blip r:embed="rId2"/>
          <a:stretch>
            <a:fillRect/>
          </a:stretch>
        </p:blipFill>
        <p:spPr>
          <a:xfrm>
            <a:off x="3791744" y="1844824"/>
            <a:ext cx="2366429" cy="1980153"/>
          </a:xfrm>
          <a:prstGeom prst="rect">
            <a:avLst/>
          </a:prstGeom>
        </p:spPr>
      </p:pic>
      <p:sp>
        <p:nvSpPr>
          <p:cNvPr id="2" name="Title 1"/>
          <p:cNvSpPr>
            <a:spLocks noGrp="1"/>
          </p:cNvSpPr>
          <p:nvPr>
            <p:ph type="title"/>
          </p:nvPr>
        </p:nvSpPr>
        <p:spPr/>
        <p:txBody>
          <a:bodyPr/>
          <a:lstStyle/>
          <a:p>
            <a:r>
              <a:rPr lang="en-US" sz="3200"/>
              <a:t>Some Remarks</a:t>
            </a:r>
          </a:p>
        </p:txBody>
      </p:sp>
      <p:sp>
        <p:nvSpPr>
          <p:cNvPr id="4" name="Slide Number Placeholder 3"/>
          <p:cNvSpPr>
            <a:spLocks noGrp="1"/>
          </p:cNvSpPr>
          <p:nvPr>
            <p:ph type="sldNum" sz="quarter" idx="12"/>
          </p:nvPr>
        </p:nvSpPr>
        <p:spPr/>
        <p:txBody>
          <a:bodyPr/>
          <a:lstStyle/>
          <a:p>
            <a:fld id="{CFC59D83-C30D-4695-A568-57AA346D0058}" type="slidenum">
              <a:rPr lang="en-US" smtClean="0"/>
              <a:t>17</a:t>
            </a:fld>
            <a:endParaRPr lang="en-US"/>
          </a:p>
        </p:txBody>
      </p:sp>
    </p:spTree>
    <p:extLst>
      <p:ext uri="{BB962C8B-B14F-4D97-AF65-F5344CB8AC3E}">
        <p14:creationId xmlns:p14="http://schemas.microsoft.com/office/powerpoint/2010/main" val="10121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r>
              <a:rPr lang="en-US" sz="1800"/>
              <a:t>C allows us to very specifically program the execution order.</a:t>
            </a:r>
          </a:p>
          <a:p>
            <a:pPr marL="114300" indent="0">
              <a:buNone/>
            </a:pPr>
            <a:endParaRPr lang="en-US" sz="1800"/>
          </a:p>
          <a:p>
            <a:endParaRPr lang="en-US" sz="1800"/>
          </a:p>
          <a:p>
            <a:endParaRPr lang="en-US" sz="1800"/>
          </a:p>
          <a:p>
            <a:r>
              <a:rPr lang="en-US" sz="1800"/>
              <a:t>Basically </a:t>
            </a:r>
            <a:r>
              <a:rPr lang="en-US" sz="1800" b="1"/>
              <a:t>trade-off space :</a:t>
            </a:r>
            <a:endParaRPr lang="en-US" sz="1800"/>
          </a:p>
          <a:p>
            <a:endParaRPr lang="en-US" sz="1800"/>
          </a:p>
          <a:p>
            <a:pPr marL="114300" indent="0">
              <a:buNone/>
            </a:pPr>
            <a:endParaRPr lang="en-US" sz="1800"/>
          </a:p>
          <a:p>
            <a:pPr marL="114300" indent="0">
              <a:buNone/>
            </a:pPr>
            <a:endParaRPr lang="en-US" sz="1800"/>
          </a:p>
          <a:p>
            <a:r>
              <a:rPr lang="en-US" sz="1800"/>
              <a:t>Loop fusion, storage folding can give us performance and storage size advantages.</a:t>
            </a:r>
          </a:p>
          <a:p>
            <a:pPr lvl="1"/>
            <a:r>
              <a:rPr lang="en-US" sz="1600"/>
              <a:t>(Many more possibilities: re-ordering, tiling, multithreading, </a:t>
            </a:r>
            <a:r>
              <a:rPr lang="en-US" sz="1600" err="1"/>
              <a:t>vectorizing</a:t>
            </a:r>
            <a:r>
              <a:rPr lang="en-US" sz="1600"/>
              <a:t>…)</a:t>
            </a:r>
          </a:p>
          <a:p>
            <a:pPr lvl="1"/>
            <a:r>
              <a:rPr lang="en-US" sz="1600">
                <a:solidFill>
                  <a:srgbClr val="FF0000"/>
                </a:solidFill>
              </a:rPr>
              <a:t>Most of them </a:t>
            </a:r>
            <a:r>
              <a:rPr lang="en-US" sz="1600" b="1">
                <a:solidFill>
                  <a:srgbClr val="FF0000"/>
                </a:solidFill>
              </a:rPr>
              <a:t>obscure the functionality</a:t>
            </a:r>
            <a:endParaRPr lang="en-US" sz="1600">
              <a:solidFill>
                <a:srgbClr val="FF0000"/>
              </a:solidFill>
            </a:endParaRPr>
          </a:p>
          <a:p>
            <a:pPr lvl="1"/>
            <a:r>
              <a:rPr lang="en-US" sz="1600">
                <a:solidFill>
                  <a:srgbClr val="FF0000"/>
                </a:solidFill>
              </a:rPr>
              <a:t>Most of them are </a:t>
            </a:r>
            <a:r>
              <a:rPr lang="en-US" sz="1600" b="1">
                <a:solidFill>
                  <a:srgbClr val="FF0000"/>
                </a:solidFill>
              </a:rPr>
              <a:t>architecture specific</a:t>
            </a:r>
          </a:p>
          <a:p>
            <a:pPr lvl="1"/>
            <a:r>
              <a:rPr lang="en-US" sz="1600" b="1">
                <a:solidFill>
                  <a:srgbClr val="FF0000"/>
                </a:solidFill>
              </a:rPr>
              <a:t>Rewriting and debugging </a:t>
            </a:r>
            <a:r>
              <a:rPr lang="en-US" sz="1600">
                <a:solidFill>
                  <a:srgbClr val="FF0000"/>
                </a:solidFill>
              </a:rPr>
              <a:t>to efficiently optimize</a:t>
            </a:r>
          </a:p>
          <a:p>
            <a:pPr lvl="1"/>
            <a:r>
              <a:rPr lang="en-US" sz="1600" b="1">
                <a:solidFill>
                  <a:srgbClr val="FF0000"/>
                </a:solidFill>
              </a:rPr>
              <a:t>High-level design-space exploration </a:t>
            </a:r>
            <a:r>
              <a:rPr lang="en-US" sz="1600">
                <a:solidFill>
                  <a:srgbClr val="FF0000"/>
                </a:solidFill>
              </a:rPr>
              <a:t>is discouraged by increasingly complex code.</a:t>
            </a:r>
          </a:p>
          <a:p>
            <a:r>
              <a:rPr lang="en-US" sz="1800"/>
              <a:t>More stages </a:t>
            </a:r>
            <a:r>
              <a:rPr lang="en-US" sz="1800">
                <a:sym typeface="Wingdings" panose="05000000000000000000" pitchFamily="2" charset="2"/>
              </a:rPr>
              <a:t> </a:t>
            </a:r>
            <a:r>
              <a:rPr lang="en-US" sz="1800" b="1">
                <a:sym typeface="Wingdings" panose="05000000000000000000" pitchFamily="2" charset="2"/>
              </a:rPr>
              <a:t>even more complex, unreadable code</a:t>
            </a:r>
            <a:endParaRPr lang="en-US" sz="1800"/>
          </a:p>
        </p:txBody>
      </p:sp>
      <p:sp>
        <p:nvSpPr>
          <p:cNvPr id="2" name="Title 1"/>
          <p:cNvSpPr>
            <a:spLocks noGrp="1"/>
          </p:cNvSpPr>
          <p:nvPr>
            <p:ph type="title"/>
          </p:nvPr>
        </p:nvSpPr>
        <p:spPr/>
        <p:txBody>
          <a:bodyPr/>
          <a:lstStyle/>
          <a:p>
            <a:r>
              <a:rPr lang="en-US" sz="3200"/>
              <a:t>Some Remarks</a:t>
            </a:r>
          </a:p>
        </p:txBody>
      </p:sp>
      <p:pic>
        <p:nvPicPr>
          <p:cNvPr id="5" name="Picture 4"/>
          <p:cNvPicPr>
            <a:picLocks noChangeAspect="1"/>
          </p:cNvPicPr>
          <p:nvPr/>
        </p:nvPicPr>
        <p:blipFill>
          <a:blip r:embed="rId2"/>
          <a:stretch>
            <a:fillRect/>
          </a:stretch>
        </p:blipFill>
        <p:spPr>
          <a:xfrm>
            <a:off x="3794760" y="1844824"/>
            <a:ext cx="2366429" cy="1980153"/>
          </a:xfrm>
          <a:prstGeom prst="rect">
            <a:avLst/>
          </a:prstGeom>
        </p:spPr>
      </p:pic>
      <p:sp>
        <p:nvSpPr>
          <p:cNvPr id="4" name="Slide Number Placeholder 3"/>
          <p:cNvSpPr>
            <a:spLocks noGrp="1"/>
          </p:cNvSpPr>
          <p:nvPr>
            <p:ph type="sldNum" sz="quarter" idx="12"/>
          </p:nvPr>
        </p:nvSpPr>
        <p:spPr/>
        <p:txBody>
          <a:bodyPr/>
          <a:lstStyle/>
          <a:p>
            <a:fld id="{CFC59D83-C30D-4695-A568-57AA346D0058}" type="slidenum">
              <a:rPr lang="en-US" smtClean="0"/>
              <a:t>18</a:t>
            </a:fld>
            <a:endParaRPr lang="en-US"/>
          </a:p>
        </p:txBody>
      </p:sp>
    </p:spTree>
    <p:extLst>
      <p:ext uri="{BB962C8B-B14F-4D97-AF65-F5344CB8AC3E}">
        <p14:creationId xmlns:p14="http://schemas.microsoft.com/office/powerpoint/2010/main" val="163265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FDDCF-C3FC-4F1C-9BBB-16CED0CB6D76}" type="slidenum">
              <a:rPr lang="nl-NL" smtClean="0"/>
              <a:t>19</a:t>
            </a:fld>
            <a:endParaRPr lang="nl-NL"/>
          </a:p>
        </p:txBody>
      </p:sp>
      <p:sp>
        <p:nvSpPr>
          <p:cNvPr id="5" name="Content Placeholder 2"/>
          <p:cNvSpPr txBox="1">
            <a:spLocks/>
          </p:cNvSpPr>
          <p:nvPr/>
        </p:nvSpPr>
        <p:spPr>
          <a:xfrm>
            <a:off x="263352" y="188640"/>
            <a:ext cx="6048672" cy="6480720"/>
          </a:xfrm>
          <a:prstGeom prst="rect">
            <a:avLst/>
          </a:prstGeom>
          <a:noFill/>
          <a:ln>
            <a:solidFill>
              <a:srgbClr val="0000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dk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indent="0">
              <a:buNone/>
            </a:pPr>
            <a:r>
              <a:rPr lang="nl-NL" sz="1100">
                <a:solidFill>
                  <a:srgbClr val="804000"/>
                </a:solidFill>
                <a:highlight>
                  <a:srgbClr val="FFFFFF"/>
                </a:highlight>
                <a:latin typeface="Courier New" panose="02070309020205020404" pitchFamily="49" charset="0"/>
              </a:rPr>
              <a:t>#</a:t>
            </a:r>
            <a:r>
              <a:rPr lang="nl-NL" sz="1100" err="1">
                <a:solidFill>
                  <a:srgbClr val="804000"/>
                </a:solidFill>
                <a:highlight>
                  <a:srgbClr val="FFFFFF"/>
                </a:highlight>
                <a:latin typeface="Courier New" panose="02070309020205020404" pitchFamily="49" charset="0"/>
              </a:rPr>
              <a:t>pragma</a:t>
            </a:r>
            <a:r>
              <a:rPr lang="nl-NL" sz="1100">
                <a:solidFill>
                  <a:srgbClr val="804000"/>
                </a:solidFill>
                <a:highlight>
                  <a:srgbClr val="FFFFFF"/>
                </a:highlight>
                <a:latin typeface="Courier New" panose="02070309020205020404" pitchFamily="49" charset="0"/>
              </a:rPr>
              <a:t> </a:t>
            </a:r>
            <a:r>
              <a:rPr lang="nl-NL" sz="1100" err="1">
                <a:solidFill>
                  <a:srgbClr val="804000"/>
                </a:solidFill>
                <a:highlight>
                  <a:srgbClr val="FFFFFF"/>
                </a:highlight>
                <a:latin typeface="Courier New" panose="02070309020205020404" pitchFamily="49" charset="0"/>
              </a:rPr>
              <a:t>omp</a:t>
            </a:r>
            <a:r>
              <a:rPr lang="nl-NL" sz="1100">
                <a:solidFill>
                  <a:srgbClr val="804000"/>
                </a:solidFill>
                <a:highlight>
                  <a:srgbClr val="FFFFFF"/>
                </a:highlight>
                <a:latin typeface="Courier New" panose="02070309020205020404" pitchFamily="49" charset="0"/>
              </a:rPr>
              <a:t> parallel </a:t>
            </a:r>
            <a:r>
              <a:rPr lang="nl-NL" sz="1100" err="1">
                <a:solidFill>
                  <a:srgbClr val="804000"/>
                </a:solidFill>
                <a:highlight>
                  <a:srgbClr val="FFFFFF"/>
                </a:highlight>
                <a:latin typeface="Courier New" panose="02070309020205020404" pitchFamily="49" charset="0"/>
              </a:rPr>
              <a:t>for</a:t>
            </a:r>
            <a:endParaRPr lang="nl-NL" sz="1100">
              <a:solidFill>
                <a:srgbClr val="804000"/>
              </a:solidFill>
              <a:highlight>
                <a:srgbClr val="FFFFFF"/>
              </a:highlight>
              <a:latin typeface="Courier New" panose="02070309020205020404" pitchFamily="49" charset="0"/>
            </a:endParaRPr>
          </a:p>
          <a:p>
            <a:pPr marL="114300" indent="0">
              <a:buNone/>
            </a:pPr>
            <a:r>
              <a:rPr lang="nl-NL" sz="1100" b="1" err="1">
                <a:solidFill>
                  <a:srgbClr val="0000FF"/>
                </a:solidFill>
                <a:highlight>
                  <a:srgbClr val="FFFFFF"/>
                </a:highlight>
                <a:latin typeface="Courier New" panose="02070309020205020404" pitchFamily="49" charset="0"/>
              </a:rPr>
              <a:t>for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8000FF"/>
                </a:solidFill>
                <a:highlight>
                  <a:srgbClr val="FFFFFF"/>
                </a:highlight>
                <a:latin typeface="Courier New" panose="02070309020205020404" pitchFamily="49" charset="0"/>
              </a:rPr>
              <a:t>int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yTile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0</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yTile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&lt;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out</a:t>
            </a:r>
            <a:r>
              <a:rPr lang="nl-NL" sz="1100" b="1" err="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height</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yTile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32</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__m128i a</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b</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c</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sum</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__m128i </a:t>
            </a:r>
            <a:r>
              <a:rPr lang="nl-NL" sz="1100" err="1">
                <a:solidFill>
                  <a:srgbClr val="000000"/>
                </a:solidFill>
                <a:highlight>
                  <a:srgbClr val="FFFFFF"/>
                </a:highlight>
                <a:latin typeface="Courier New" panose="02070309020205020404" pitchFamily="49" charset="0"/>
              </a:rPr>
              <a:t>tmp</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32</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2</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b="1">
                <a:solidFill>
                  <a:srgbClr val="0000FF"/>
                </a:solidFill>
                <a:highlight>
                  <a:srgbClr val="FFFFFF"/>
                </a:highlight>
                <a:latin typeface="Courier New" panose="02070309020205020404" pitchFamily="49" charset="0"/>
              </a:rPr>
              <a:t>  </a:t>
            </a:r>
            <a:r>
              <a:rPr lang="nl-NL" sz="1100" b="1" err="1">
                <a:solidFill>
                  <a:srgbClr val="0000FF"/>
                </a:solidFill>
                <a:highlight>
                  <a:srgbClr val="FFFFFF"/>
                </a:highlight>
                <a:latin typeface="Courier New" panose="02070309020205020404" pitchFamily="49" charset="0"/>
              </a:rPr>
              <a:t>for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8000FF"/>
                </a:solidFill>
                <a:highlight>
                  <a:srgbClr val="FFFFFF"/>
                </a:highlight>
                <a:latin typeface="Courier New" panose="02070309020205020404" pitchFamily="49" charset="0"/>
              </a:rPr>
              <a:t>int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xTile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0</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xTile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&lt;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out</a:t>
            </a:r>
            <a:r>
              <a:rPr lang="nl-NL" sz="1100" b="1" err="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width</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xTile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__m128i </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tmpPtr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tmp</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es-ES" sz="1100">
                <a:solidFill>
                  <a:srgbClr val="000000"/>
                </a:solidFill>
                <a:highlight>
                  <a:srgbClr val="FFFFFF"/>
                </a:highlight>
                <a:latin typeface="Courier New" panose="02070309020205020404" pitchFamily="49" charset="0"/>
              </a:rPr>
              <a:t>    </a:t>
            </a:r>
            <a:r>
              <a:rPr lang="es-ES" sz="1100" b="1" err="1">
                <a:solidFill>
                  <a:srgbClr val="0000FF"/>
                </a:solidFill>
                <a:highlight>
                  <a:srgbClr val="FFFFFF"/>
                </a:highlight>
                <a:latin typeface="Courier New" panose="02070309020205020404" pitchFamily="49" charset="0"/>
              </a:rPr>
              <a:t>for</a:t>
            </a:r>
            <a:r>
              <a:rPr lang="es-ES" sz="1100">
                <a:solidFill>
                  <a:srgbClr val="000000"/>
                </a:solidFill>
                <a:highlight>
                  <a:srgbClr val="FFFFFF"/>
                </a:highlight>
                <a:latin typeface="Courier New" panose="02070309020205020404" pitchFamily="49" charset="0"/>
              </a:rPr>
              <a:t> </a:t>
            </a:r>
            <a:r>
              <a:rPr lang="es-ES" sz="1100" b="1">
                <a:solidFill>
                  <a:srgbClr val="000080"/>
                </a:solidFill>
                <a:highlight>
                  <a:srgbClr val="FFFFFF"/>
                </a:highlight>
                <a:latin typeface="Courier New" panose="02070309020205020404" pitchFamily="49" charset="0"/>
              </a:rPr>
              <a:t>(</a:t>
            </a:r>
            <a:r>
              <a:rPr lang="es-ES" sz="1100" err="1">
                <a:solidFill>
                  <a:srgbClr val="8000FF"/>
                </a:solidFill>
                <a:highlight>
                  <a:srgbClr val="FFFFFF"/>
                </a:highlight>
                <a:latin typeface="Courier New" panose="02070309020205020404" pitchFamily="49" charset="0"/>
              </a:rPr>
              <a:t>int</a:t>
            </a:r>
            <a:r>
              <a:rPr lang="es-ES" sz="1100">
                <a:solidFill>
                  <a:srgbClr val="000000"/>
                </a:solidFill>
                <a:highlight>
                  <a:srgbClr val="FFFFFF"/>
                </a:highlight>
                <a:latin typeface="Courier New" panose="02070309020205020404" pitchFamily="49" charset="0"/>
              </a:rPr>
              <a:t> y </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a:t>
            </a:r>
            <a:r>
              <a:rPr lang="es-ES" sz="1100">
                <a:solidFill>
                  <a:srgbClr val="FF8000"/>
                </a:solidFill>
                <a:highlight>
                  <a:srgbClr val="FFFFFF"/>
                </a:highlight>
                <a:latin typeface="Courier New" panose="02070309020205020404" pitchFamily="49" charset="0"/>
              </a:rPr>
              <a:t>0</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y </a:t>
            </a:r>
            <a:r>
              <a:rPr lang="es-ES" sz="1100" b="1">
                <a:solidFill>
                  <a:srgbClr val="000080"/>
                </a:solidFill>
                <a:highlight>
                  <a:srgbClr val="FFFFFF"/>
                </a:highlight>
                <a:latin typeface="Courier New" panose="02070309020205020404" pitchFamily="49" charset="0"/>
              </a:rPr>
              <a:t>&lt;</a:t>
            </a:r>
            <a:r>
              <a:rPr lang="es-ES" sz="1100">
                <a:solidFill>
                  <a:srgbClr val="000000"/>
                </a:solidFill>
                <a:highlight>
                  <a:srgbClr val="FFFFFF"/>
                </a:highlight>
                <a:latin typeface="Courier New" panose="02070309020205020404" pitchFamily="49" charset="0"/>
              </a:rPr>
              <a:t> </a:t>
            </a:r>
            <a:r>
              <a:rPr lang="es-ES" sz="1100">
                <a:solidFill>
                  <a:srgbClr val="FF8000"/>
                </a:solidFill>
                <a:highlight>
                  <a:srgbClr val="FFFFFF"/>
                </a:highlight>
                <a:latin typeface="Courier New" panose="02070309020205020404" pitchFamily="49" charset="0"/>
              </a:rPr>
              <a:t>32</a:t>
            </a:r>
            <a:r>
              <a:rPr lang="es-ES" sz="1100" b="1">
                <a:solidFill>
                  <a:srgbClr val="000080"/>
                </a:solidFill>
                <a:highlight>
                  <a:srgbClr val="FFFFFF"/>
                </a:highlight>
                <a:latin typeface="Courier New" panose="02070309020205020404" pitchFamily="49" charset="0"/>
              </a:rPr>
              <a:t>+</a:t>
            </a:r>
            <a:r>
              <a:rPr lang="es-ES" sz="1100">
                <a:solidFill>
                  <a:srgbClr val="FF8000"/>
                </a:solidFill>
                <a:highlight>
                  <a:srgbClr val="FFFFFF"/>
                </a:highlight>
                <a:latin typeface="Courier New" panose="02070309020205020404" pitchFamily="49" charset="0"/>
              </a:rPr>
              <a:t>2</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y</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a:t>
            </a:r>
            <a:r>
              <a:rPr lang="es-ES" sz="1100" b="1">
                <a:solidFill>
                  <a:srgbClr val="000080"/>
                </a:solidFill>
                <a:highlight>
                  <a:srgbClr val="FFFFFF"/>
                </a:highlight>
                <a:latin typeface="Courier New" panose="02070309020205020404" pitchFamily="49" charset="0"/>
              </a:rPr>
              <a:t>{</a:t>
            </a:r>
            <a:endParaRPr lang="es-ES" sz="1100">
              <a:solidFill>
                <a:srgbClr val="000000"/>
              </a:solidFill>
              <a:highlight>
                <a:srgbClr val="FFFFFF"/>
              </a:highlight>
              <a:latin typeface="Courier New" panose="02070309020205020404" pitchFamily="49" charset="0"/>
            </a:endParaRPr>
          </a:p>
          <a:p>
            <a:pPr marL="114300" indent="0">
              <a:buNone/>
            </a:pPr>
            <a:r>
              <a:rPr lang="fr-FR" sz="1100">
                <a:solidFill>
                  <a:srgbClr val="000000"/>
                </a:solidFill>
                <a:highlight>
                  <a:srgbClr val="FFFFFF"/>
                </a:highlight>
                <a:latin typeface="Courier New" panose="02070309020205020404" pitchFamily="49" charset="0"/>
              </a:rPr>
              <a:t>      </a:t>
            </a:r>
            <a:r>
              <a:rPr lang="fr-FR" sz="1100" err="1">
                <a:solidFill>
                  <a:srgbClr val="8000FF"/>
                </a:solidFill>
                <a:highlight>
                  <a:srgbClr val="FFFFFF"/>
                </a:highlight>
                <a:latin typeface="Courier New" panose="02070309020205020404" pitchFamily="49" charset="0"/>
              </a:rPr>
              <a:t>const</a:t>
            </a:r>
            <a:r>
              <a:rPr lang="fr-FR" sz="1100">
                <a:solidFill>
                  <a:srgbClr val="000000"/>
                </a:solidFill>
                <a:highlight>
                  <a:srgbClr val="FFFFFF"/>
                </a:highlight>
                <a:latin typeface="Courier New" panose="02070309020205020404" pitchFamily="49" charset="0"/>
              </a:rPr>
              <a:t> </a:t>
            </a:r>
            <a:r>
              <a:rPr lang="fr-FR" sz="1100">
                <a:solidFill>
                  <a:srgbClr val="8000FF"/>
                </a:solidFill>
                <a:highlight>
                  <a:srgbClr val="FFFFFF"/>
                </a:highlight>
                <a:latin typeface="Courier New" panose="02070309020205020404" pitchFamily="49" charset="0"/>
              </a:rPr>
              <a:t>uint16_t</a:t>
            </a:r>
            <a:r>
              <a:rPr lang="fr-FR" sz="1100">
                <a:solidFill>
                  <a:srgbClr val="000000"/>
                </a:solidFill>
                <a:highlight>
                  <a:srgbClr val="FFFFFF"/>
                </a:highlight>
                <a:latin typeface="Courier New" panose="02070309020205020404" pitchFamily="49" charset="0"/>
              </a:rPr>
              <a:t> </a:t>
            </a:r>
            <a:r>
              <a:rPr lang="fr-FR" sz="1100" b="1">
                <a:solidFill>
                  <a:srgbClr val="000080"/>
                </a:solidFill>
                <a:highlight>
                  <a:srgbClr val="FFFFFF"/>
                </a:highlight>
                <a:latin typeface="Courier New" panose="02070309020205020404" pitchFamily="49" charset="0"/>
              </a:rPr>
              <a:t>*</a:t>
            </a:r>
            <a:r>
              <a:rPr lang="fr-FR" sz="1100" err="1">
                <a:solidFill>
                  <a:srgbClr val="000000"/>
                </a:solidFill>
                <a:highlight>
                  <a:srgbClr val="FFFFFF"/>
                </a:highlight>
                <a:latin typeface="Courier New" panose="02070309020205020404" pitchFamily="49" charset="0"/>
              </a:rPr>
              <a:t>inPtr</a:t>
            </a:r>
            <a:r>
              <a:rPr lang="fr-FR" sz="1100">
                <a:solidFill>
                  <a:srgbClr val="000000"/>
                </a:solidFill>
                <a:highlight>
                  <a:srgbClr val="FFFFFF"/>
                </a:highlight>
                <a:latin typeface="Courier New" panose="02070309020205020404" pitchFamily="49" charset="0"/>
              </a:rPr>
              <a:t> </a:t>
            </a:r>
            <a:r>
              <a:rPr lang="fr-FR" sz="1100" b="1">
                <a:solidFill>
                  <a:srgbClr val="000080"/>
                </a:solidFill>
                <a:highlight>
                  <a:srgbClr val="FFFFFF"/>
                </a:highlight>
                <a:latin typeface="Courier New" panose="02070309020205020404" pitchFamily="49" charset="0"/>
              </a:rPr>
              <a:t>=</a:t>
            </a:r>
            <a:r>
              <a:rPr lang="fr-FR" sz="1100">
                <a:solidFill>
                  <a:srgbClr val="000000"/>
                </a:solidFill>
                <a:highlight>
                  <a:srgbClr val="FFFFFF"/>
                </a:highlight>
                <a:latin typeface="Courier New" panose="02070309020205020404" pitchFamily="49" charset="0"/>
              </a:rPr>
              <a:t> </a:t>
            </a:r>
            <a:r>
              <a:rPr lang="fr-FR" sz="1100" b="1">
                <a:solidFill>
                  <a:srgbClr val="000080"/>
                </a:solidFill>
                <a:highlight>
                  <a:srgbClr val="FFFFFF"/>
                </a:highlight>
                <a:latin typeface="Courier New" panose="02070309020205020404" pitchFamily="49" charset="0"/>
              </a:rPr>
              <a:t>&amp;(</a:t>
            </a:r>
            <a:r>
              <a:rPr lang="fr-FR" sz="1100">
                <a:solidFill>
                  <a:srgbClr val="000000"/>
                </a:solidFill>
                <a:highlight>
                  <a:srgbClr val="FFFFFF"/>
                </a:highlight>
                <a:latin typeface="Courier New" panose="02070309020205020404" pitchFamily="49" charset="0"/>
              </a:rPr>
              <a:t>in</a:t>
            </a:r>
            <a:r>
              <a:rPr lang="fr-FR" sz="1100" b="1">
                <a:solidFill>
                  <a:srgbClr val="000080"/>
                </a:solidFill>
                <a:highlight>
                  <a:srgbClr val="FFFFFF"/>
                </a:highlight>
                <a:latin typeface="Courier New" panose="02070309020205020404" pitchFamily="49" charset="0"/>
              </a:rPr>
              <a:t>(</a:t>
            </a:r>
            <a:r>
              <a:rPr lang="fr-FR" sz="1100" err="1">
                <a:solidFill>
                  <a:srgbClr val="000000"/>
                </a:solidFill>
                <a:highlight>
                  <a:srgbClr val="FFFFFF"/>
                </a:highlight>
                <a:latin typeface="Courier New" panose="02070309020205020404" pitchFamily="49" charset="0"/>
              </a:rPr>
              <a:t>xTile</a:t>
            </a:r>
            <a:r>
              <a:rPr lang="fr-FR" sz="1100" b="1">
                <a:solidFill>
                  <a:srgbClr val="000080"/>
                </a:solidFill>
                <a:highlight>
                  <a:srgbClr val="FFFFFF"/>
                </a:highlight>
                <a:latin typeface="Courier New" panose="02070309020205020404" pitchFamily="49" charset="0"/>
              </a:rPr>
              <a:t>,</a:t>
            </a:r>
            <a:r>
              <a:rPr lang="fr-FR" sz="1100">
                <a:solidFill>
                  <a:srgbClr val="000000"/>
                </a:solidFill>
                <a:highlight>
                  <a:srgbClr val="FFFFFF"/>
                </a:highlight>
                <a:latin typeface="Courier New" panose="02070309020205020404" pitchFamily="49" charset="0"/>
              </a:rPr>
              <a:t> </a:t>
            </a:r>
            <a:r>
              <a:rPr lang="fr-FR" sz="1100" err="1">
                <a:solidFill>
                  <a:srgbClr val="000000"/>
                </a:solidFill>
                <a:highlight>
                  <a:srgbClr val="FFFFFF"/>
                </a:highlight>
                <a:latin typeface="Courier New" panose="02070309020205020404" pitchFamily="49" charset="0"/>
              </a:rPr>
              <a:t>yTile</a:t>
            </a:r>
            <a:r>
              <a:rPr lang="fr-FR" sz="1100" b="1" err="1">
                <a:solidFill>
                  <a:srgbClr val="000080"/>
                </a:solidFill>
                <a:highlight>
                  <a:srgbClr val="FFFFFF"/>
                </a:highlight>
                <a:latin typeface="Courier New" panose="02070309020205020404" pitchFamily="49" charset="0"/>
              </a:rPr>
              <a:t>+</a:t>
            </a:r>
            <a:r>
              <a:rPr lang="fr-FR" sz="1100" err="1">
                <a:solidFill>
                  <a:srgbClr val="000000"/>
                </a:solidFill>
                <a:highlight>
                  <a:srgbClr val="FFFFFF"/>
                </a:highlight>
                <a:latin typeface="Courier New" panose="02070309020205020404" pitchFamily="49" charset="0"/>
              </a:rPr>
              <a:t>y</a:t>
            </a:r>
            <a:r>
              <a:rPr lang="fr-FR" sz="1100" b="1">
                <a:solidFill>
                  <a:srgbClr val="000080"/>
                </a:solidFill>
                <a:highlight>
                  <a:srgbClr val="FFFFFF"/>
                </a:highlight>
                <a:latin typeface="Courier New" panose="02070309020205020404" pitchFamily="49" charset="0"/>
              </a:rPr>
              <a:t>));</a:t>
            </a:r>
            <a:endParaRPr lang="fr-FR"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err="1">
                <a:solidFill>
                  <a:srgbClr val="0000FF"/>
                </a:solidFill>
                <a:highlight>
                  <a:srgbClr val="FFFFFF"/>
                </a:highlight>
                <a:latin typeface="Courier New" panose="02070309020205020404" pitchFamily="49" charset="0"/>
              </a:rPr>
              <a:t>for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8000FF"/>
                </a:solidFill>
                <a:highlight>
                  <a:srgbClr val="FFFFFF"/>
                </a:highlight>
                <a:latin typeface="Courier New" panose="02070309020205020404" pitchFamily="49" charset="0"/>
              </a:rPr>
              <a:t>int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0</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&lt;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it-IT" sz="1100">
                <a:solidFill>
                  <a:srgbClr val="000000"/>
                </a:solidFill>
                <a:highlight>
                  <a:srgbClr val="FFFFFF"/>
                </a:highlight>
                <a:latin typeface="Courier New" panose="02070309020205020404" pitchFamily="49" charset="0"/>
              </a:rPr>
              <a:t>        a </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 _mm_load_si128</a:t>
            </a:r>
            <a:r>
              <a:rPr lang="it-IT" sz="1100" b="1">
                <a:solidFill>
                  <a:srgbClr val="000080"/>
                </a:solidFill>
                <a:highlight>
                  <a:srgbClr val="FFFFFF"/>
                </a:highlight>
                <a:latin typeface="Courier New" panose="02070309020205020404" pitchFamily="49" charset="0"/>
              </a:rPr>
              <a:t>((</a:t>
            </a:r>
            <a:r>
              <a:rPr lang="it-IT" sz="1100">
                <a:solidFill>
                  <a:srgbClr val="8000FF"/>
                </a:solidFill>
                <a:highlight>
                  <a:srgbClr val="FFFFFF"/>
                </a:highlight>
                <a:latin typeface="Courier New" panose="02070309020205020404" pitchFamily="49" charset="0"/>
              </a:rPr>
              <a:t>const</a:t>
            </a:r>
            <a:r>
              <a:rPr lang="it-IT" sz="1100">
                <a:solidFill>
                  <a:srgbClr val="000000"/>
                </a:solidFill>
                <a:highlight>
                  <a:srgbClr val="FFFFFF"/>
                </a:highlight>
                <a:latin typeface="Courier New" panose="02070309020205020404" pitchFamily="49" charset="0"/>
              </a:rPr>
              <a:t> __m128i</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inPtr</a:t>
            </a:r>
            <a:r>
              <a:rPr lang="it-IT" sz="1100" b="1">
                <a:solidFill>
                  <a:srgbClr val="000080"/>
                </a:solidFill>
                <a:highlight>
                  <a:srgbClr val="FFFFFF"/>
                </a:highlight>
                <a:latin typeface="Courier New" panose="02070309020205020404" pitchFamily="49" charset="0"/>
              </a:rPr>
              <a:t>));</a:t>
            </a:r>
            <a:endParaRPr lang="it-IT" sz="1100">
              <a:solidFill>
                <a:srgbClr val="000000"/>
              </a:solidFill>
              <a:highlight>
                <a:srgbClr val="FFFFFF"/>
              </a:highlight>
              <a:latin typeface="Courier New" panose="02070309020205020404" pitchFamily="49" charset="0"/>
            </a:endParaRPr>
          </a:p>
          <a:p>
            <a:pPr marL="114300" indent="0">
              <a:buNone/>
            </a:pPr>
            <a:r>
              <a:rPr lang="it-IT" sz="1100">
                <a:solidFill>
                  <a:srgbClr val="000000"/>
                </a:solidFill>
                <a:highlight>
                  <a:srgbClr val="FFFFFF"/>
                </a:highlight>
                <a:latin typeface="Courier New" panose="02070309020205020404" pitchFamily="49" charset="0"/>
              </a:rPr>
              <a:t>        b </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 _mm_loadu_si128</a:t>
            </a:r>
            <a:r>
              <a:rPr lang="it-IT" sz="1100" b="1">
                <a:solidFill>
                  <a:srgbClr val="000080"/>
                </a:solidFill>
                <a:highlight>
                  <a:srgbClr val="FFFFFF"/>
                </a:highlight>
                <a:latin typeface="Courier New" panose="02070309020205020404" pitchFamily="49" charset="0"/>
              </a:rPr>
              <a:t>((</a:t>
            </a:r>
            <a:r>
              <a:rPr lang="it-IT" sz="1100">
                <a:solidFill>
                  <a:srgbClr val="8000FF"/>
                </a:solidFill>
                <a:highlight>
                  <a:srgbClr val="FFFFFF"/>
                </a:highlight>
                <a:latin typeface="Courier New" panose="02070309020205020404" pitchFamily="49" charset="0"/>
              </a:rPr>
              <a:t>const</a:t>
            </a:r>
            <a:r>
              <a:rPr lang="it-IT" sz="1100">
                <a:solidFill>
                  <a:srgbClr val="000000"/>
                </a:solidFill>
                <a:highlight>
                  <a:srgbClr val="FFFFFF"/>
                </a:highlight>
                <a:latin typeface="Courier New" panose="02070309020205020404" pitchFamily="49" charset="0"/>
              </a:rPr>
              <a:t> __m128i</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inPtr</a:t>
            </a:r>
            <a:r>
              <a:rPr lang="it-IT" sz="1100" b="1">
                <a:solidFill>
                  <a:srgbClr val="000080"/>
                </a:solidFill>
                <a:highlight>
                  <a:srgbClr val="FFFFFF"/>
                </a:highlight>
                <a:latin typeface="Courier New" panose="02070309020205020404" pitchFamily="49" charset="0"/>
              </a:rPr>
              <a:t>+</a:t>
            </a:r>
            <a:r>
              <a:rPr lang="it-IT" sz="1100">
                <a:solidFill>
                  <a:srgbClr val="FF8000"/>
                </a:solidFill>
                <a:highlight>
                  <a:srgbClr val="FFFFFF"/>
                </a:highlight>
                <a:latin typeface="Courier New" panose="02070309020205020404" pitchFamily="49" charset="0"/>
              </a:rPr>
              <a:t>1</a:t>
            </a:r>
            <a:r>
              <a:rPr lang="it-IT" sz="1100" b="1">
                <a:solidFill>
                  <a:srgbClr val="000080"/>
                </a:solidFill>
                <a:highlight>
                  <a:srgbClr val="FFFFFF"/>
                </a:highlight>
                <a:latin typeface="Courier New" panose="02070309020205020404" pitchFamily="49" charset="0"/>
              </a:rPr>
              <a:t>));</a:t>
            </a:r>
            <a:endParaRPr lang="it-IT" sz="1100">
              <a:solidFill>
                <a:srgbClr val="000000"/>
              </a:solidFill>
              <a:highlight>
                <a:srgbClr val="FFFFFF"/>
              </a:highlight>
              <a:latin typeface="Courier New" panose="02070309020205020404" pitchFamily="49" charset="0"/>
            </a:endParaRPr>
          </a:p>
          <a:p>
            <a:pPr marL="114300" indent="0">
              <a:buNone/>
            </a:pPr>
            <a:r>
              <a:rPr lang="it-IT" sz="1100">
                <a:solidFill>
                  <a:srgbClr val="000000"/>
                </a:solidFill>
                <a:highlight>
                  <a:srgbClr val="FFFFFF"/>
                </a:highlight>
                <a:latin typeface="Courier New" panose="02070309020205020404" pitchFamily="49" charset="0"/>
              </a:rPr>
              <a:t>        c </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 _mm_loadu_si128</a:t>
            </a:r>
            <a:r>
              <a:rPr lang="it-IT" sz="1100" b="1">
                <a:solidFill>
                  <a:srgbClr val="000080"/>
                </a:solidFill>
                <a:highlight>
                  <a:srgbClr val="FFFFFF"/>
                </a:highlight>
                <a:latin typeface="Courier New" panose="02070309020205020404" pitchFamily="49" charset="0"/>
              </a:rPr>
              <a:t>((</a:t>
            </a:r>
            <a:r>
              <a:rPr lang="it-IT" sz="1100">
                <a:solidFill>
                  <a:srgbClr val="8000FF"/>
                </a:solidFill>
                <a:highlight>
                  <a:srgbClr val="FFFFFF"/>
                </a:highlight>
                <a:latin typeface="Courier New" panose="02070309020205020404" pitchFamily="49" charset="0"/>
              </a:rPr>
              <a:t>const</a:t>
            </a:r>
            <a:r>
              <a:rPr lang="it-IT" sz="1100">
                <a:solidFill>
                  <a:srgbClr val="000000"/>
                </a:solidFill>
                <a:highlight>
                  <a:srgbClr val="FFFFFF"/>
                </a:highlight>
                <a:latin typeface="Courier New" panose="02070309020205020404" pitchFamily="49" charset="0"/>
              </a:rPr>
              <a:t> __m128i</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inPtr</a:t>
            </a:r>
            <a:r>
              <a:rPr lang="it-IT" sz="1100" b="1">
                <a:solidFill>
                  <a:srgbClr val="000080"/>
                </a:solidFill>
                <a:highlight>
                  <a:srgbClr val="FFFFFF"/>
                </a:highlight>
                <a:latin typeface="Courier New" panose="02070309020205020404" pitchFamily="49" charset="0"/>
              </a:rPr>
              <a:t>+</a:t>
            </a:r>
            <a:r>
              <a:rPr lang="it-IT" sz="1100">
                <a:solidFill>
                  <a:srgbClr val="FF8000"/>
                </a:solidFill>
                <a:highlight>
                  <a:srgbClr val="FFFFFF"/>
                </a:highlight>
                <a:latin typeface="Courier New" panose="02070309020205020404" pitchFamily="49" charset="0"/>
              </a:rPr>
              <a:t>2</a:t>
            </a:r>
            <a:r>
              <a:rPr lang="it-IT" sz="1100" b="1">
                <a:solidFill>
                  <a:srgbClr val="000080"/>
                </a:solidFill>
                <a:highlight>
                  <a:srgbClr val="FFFFFF"/>
                </a:highlight>
                <a:latin typeface="Courier New" panose="02070309020205020404" pitchFamily="49" charset="0"/>
              </a:rPr>
              <a:t>));</a:t>
            </a:r>
            <a:endParaRPr lang="it-IT"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sum</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_mm_add_epi16</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_mm_add_epi16</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a</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b</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c</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_mm_mulhi_epi16</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sum</a:t>
            </a:r>
            <a:r>
              <a:rPr lang="nl-NL" sz="1100" b="1" err="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one_third</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_mm_store_si128</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tmpPtr</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inPtr</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tmpPtr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tmp</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es-ES" sz="1100">
                <a:solidFill>
                  <a:srgbClr val="000000"/>
                </a:solidFill>
                <a:highlight>
                  <a:srgbClr val="FFFFFF"/>
                </a:highlight>
                <a:latin typeface="Courier New" panose="02070309020205020404" pitchFamily="49" charset="0"/>
              </a:rPr>
              <a:t>    </a:t>
            </a:r>
            <a:r>
              <a:rPr lang="es-ES" sz="1100" b="1" err="1">
                <a:solidFill>
                  <a:srgbClr val="0000FF"/>
                </a:solidFill>
                <a:highlight>
                  <a:srgbClr val="FFFFFF"/>
                </a:highlight>
                <a:latin typeface="Courier New" panose="02070309020205020404" pitchFamily="49" charset="0"/>
              </a:rPr>
              <a:t>for</a:t>
            </a:r>
            <a:r>
              <a:rPr lang="es-ES" sz="1100">
                <a:solidFill>
                  <a:srgbClr val="000000"/>
                </a:solidFill>
                <a:highlight>
                  <a:srgbClr val="FFFFFF"/>
                </a:highlight>
                <a:latin typeface="Courier New" panose="02070309020205020404" pitchFamily="49" charset="0"/>
              </a:rPr>
              <a:t> </a:t>
            </a:r>
            <a:r>
              <a:rPr lang="es-ES" sz="1100" b="1">
                <a:solidFill>
                  <a:srgbClr val="000080"/>
                </a:solidFill>
                <a:highlight>
                  <a:srgbClr val="FFFFFF"/>
                </a:highlight>
                <a:latin typeface="Courier New" panose="02070309020205020404" pitchFamily="49" charset="0"/>
              </a:rPr>
              <a:t>(</a:t>
            </a:r>
            <a:r>
              <a:rPr lang="es-ES" sz="1100" err="1">
                <a:solidFill>
                  <a:srgbClr val="8000FF"/>
                </a:solidFill>
                <a:highlight>
                  <a:srgbClr val="FFFFFF"/>
                </a:highlight>
                <a:latin typeface="Courier New" panose="02070309020205020404" pitchFamily="49" charset="0"/>
              </a:rPr>
              <a:t>int</a:t>
            </a:r>
            <a:r>
              <a:rPr lang="es-ES" sz="1100">
                <a:solidFill>
                  <a:srgbClr val="000000"/>
                </a:solidFill>
                <a:highlight>
                  <a:srgbClr val="FFFFFF"/>
                </a:highlight>
                <a:latin typeface="Courier New" panose="02070309020205020404" pitchFamily="49" charset="0"/>
              </a:rPr>
              <a:t> y </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a:t>
            </a:r>
            <a:r>
              <a:rPr lang="es-ES" sz="1100">
                <a:solidFill>
                  <a:srgbClr val="FF8000"/>
                </a:solidFill>
                <a:highlight>
                  <a:srgbClr val="FFFFFF"/>
                </a:highlight>
                <a:latin typeface="Courier New" panose="02070309020205020404" pitchFamily="49" charset="0"/>
              </a:rPr>
              <a:t>0</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y </a:t>
            </a:r>
            <a:r>
              <a:rPr lang="es-ES" sz="1100" b="1">
                <a:solidFill>
                  <a:srgbClr val="000080"/>
                </a:solidFill>
                <a:highlight>
                  <a:srgbClr val="FFFFFF"/>
                </a:highlight>
                <a:latin typeface="Courier New" panose="02070309020205020404" pitchFamily="49" charset="0"/>
              </a:rPr>
              <a:t>&lt;</a:t>
            </a:r>
            <a:r>
              <a:rPr lang="es-ES" sz="1100">
                <a:solidFill>
                  <a:srgbClr val="000000"/>
                </a:solidFill>
                <a:highlight>
                  <a:srgbClr val="FFFFFF"/>
                </a:highlight>
                <a:latin typeface="Courier New" panose="02070309020205020404" pitchFamily="49" charset="0"/>
              </a:rPr>
              <a:t> </a:t>
            </a:r>
            <a:r>
              <a:rPr lang="es-ES" sz="1100">
                <a:solidFill>
                  <a:srgbClr val="FF8000"/>
                </a:solidFill>
                <a:highlight>
                  <a:srgbClr val="FFFFFF"/>
                </a:highlight>
                <a:latin typeface="Courier New" panose="02070309020205020404" pitchFamily="49" charset="0"/>
              </a:rPr>
              <a:t>32</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y</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a:t>
            </a:r>
            <a:r>
              <a:rPr lang="es-ES" sz="1100" b="1">
                <a:solidFill>
                  <a:srgbClr val="000080"/>
                </a:solidFill>
                <a:highlight>
                  <a:srgbClr val="FFFFFF"/>
                </a:highlight>
                <a:latin typeface="Courier New" panose="02070309020205020404" pitchFamily="49" charset="0"/>
              </a:rPr>
              <a:t>{</a:t>
            </a:r>
            <a:endParaRPr lang="es-ES"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__m128i </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outPtr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__m128i </a:t>
            </a:r>
            <a:r>
              <a:rPr lang="nl-NL" sz="1100" b="1">
                <a:solidFill>
                  <a:srgbClr val="000080"/>
                </a:solidFill>
                <a:highlight>
                  <a:srgbClr val="FFFFFF"/>
                </a:highlight>
                <a:latin typeface="Courier New" panose="02070309020205020404" pitchFamily="49" charset="0"/>
              </a:rPr>
              <a:t>*)(&amp;(</a:t>
            </a:r>
            <a:r>
              <a:rPr lang="nl-NL" sz="1100">
                <a:solidFill>
                  <a:srgbClr val="000000"/>
                </a:solidFill>
                <a:highlight>
                  <a:srgbClr val="FFFFFF"/>
                </a:highlight>
                <a:latin typeface="Courier New" panose="02070309020205020404" pitchFamily="49" charset="0"/>
              </a:rPr>
              <a:t>out</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xTile</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yTile</a:t>
            </a:r>
            <a:r>
              <a:rPr lang="nl-NL" sz="1100" b="1" err="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y</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err="1">
                <a:solidFill>
                  <a:srgbClr val="0000FF"/>
                </a:solidFill>
                <a:highlight>
                  <a:srgbClr val="FFFFFF"/>
                </a:highlight>
                <a:latin typeface="Courier New" panose="02070309020205020404" pitchFamily="49" charset="0"/>
              </a:rPr>
              <a:t>for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8000FF"/>
                </a:solidFill>
                <a:highlight>
                  <a:srgbClr val="FFFFFF"/>
                </a:highlight>
                <a:latin typeface="Courier New" panose="02070309020205020404" pitchFamily="49" charset="0"/>
              </a:rPr>
              <a:t>int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0</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&lt;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_mm_load_si128</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tmpPtr</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2</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b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_mm_load_si128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tmpPtr</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c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_mm_load_si128</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tmpPtr</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sum</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_mm_add_epi16</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_mm_add_epi16</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a</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b</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c</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_mm_mulhi_epi16</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sum</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one_third</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_mm_store_si128</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outPtr</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b="1">
                <a:solidFill>
                  <a:srgbClr val="000080"/>
                </a:solidFill>
                <a:highlight>
                  <a:srgbClr val="FFFFFF"/>
                </a:highlight>
                <a:latin typeface="Courier New" panose="02070309020205020404" pitchFamily="49" charset="0"/>
              </a:rPr>
              <a:t>  }</a:t>
            </a:r>
            <a:endParaRPr lang="nl-NL" sz="1100">
              <a:solidFill>
                <a:srgbClr val="000000"/>
              </a:solidFill>
              <a:highlight>
                <a:srgbClr val="FFFFFF"/>
              </a:highlight>
              <a:latin typeface="Courier New" panose="02070309020205020404" pitchFamily="49" charset="0"/>
            </a:endParaRPr>
          </a:p>
          <a:p>
            <a:pPr marL="114300" indent="0">
              <a:buNone/>
            </a:pP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endParaRPr lang="nl-NL" sz="1100"/>
          </a:p>
        </p:txBody>
      </p:sp>
      <p:sp>
        <p:nvSpPr>
          <p:cNvPr id="2" name="TextBox 1">
            <a:extLst>
              <a:ext uri="{FF2B5EF4-FFF2-40B4-BE49-F238E27FC236}">
                <a16:creationId xmlns:a16="http://schemas.microsoft.com/office/drawing/2014/main" id="{E7D2AD15-8736-4270-85E7-F3205C09F485}"/>
              </a:ext>
            </a:extLst>
          </p:cNvPr>
          <p:cNvSpPr txBox="1"/>
          <p:nvPr/>
        </p:nvSpPr>
        <p:spPr>
          <a:xfrm>
            <a:off x="6421901" y="337624"/>
            <a:ext cx="4174348" cy="954107"/>
          </a:xfrm>
          <a:prstGeom prst="rect">
            <a:avLst/>
          </a:prstGeom>
          <a:noFill/>
        </p:spPr>
        <p:txBody>
          <a:bodyPr wrap="none" rtlCol="0">
            <a:spAutoFit/>
          </a:bodyPr>
          <a:lstStyle/>
          <a:p>
            <a:r>
              <a:rPr lang="en-US" sz="2800" i="1"/>
              <a:t>Code can become complex </a:t>
            </a:r>
            <a:br>
              <a:rPr lang="en-US" sz="2800" i="1"/>
            </a:br>
            <a:r>
              <a:rPr lang="en-US" sz="2800" i="1"/>
              <a:t>after some transformations</a:t>
            </a:r>
            <a:endParaRPr lang="nl-NL" sz="2800" i="1"/>
          </a:p>
        </p:txBody>
      </p:sp>
    </p:spTree>
    <p:extLst>
      <p:ext uri="{BB962C8B-B14F-4D97-AF65-F5344CB8AC3E}">
        <p14:creationId xmlns:p14="http://schemas.microsoft.com/office/powerpoint/2010/main" val="25498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From the previous lecture</a:t>
            </a:r>
            <a:endParaRPr lang="en-US" dirty="0"/>
          </a:p>
        </p:txBody>
      </p:sp>
      <p:sp>
        <p:nvSpPr>
          <p:cNvPr id="3" name="Content Placeholder 2"/>
          <p:cNvSpPr>
            <a:spLocks noGrp="1"/>
          </p:cNvSpPr>
          <p:nvPr>
            <p:ph idx="1"/>
          </p:nvPr>
        </p:nvSpPr>
        <p:spPr/>
        <p:txBody>
          <a:bodyPr/>
          <a:lstStyle/>
          <a:p>
            <a:r>
              <a:rPr lang="en-US"/>
              <a:t>Data-Flow-Based Transformations</a:t>
            </a:r>
          </a:p>
          <a:p>
            <a:pPr lvl="1"/>
            <a:r>
              <a:rPr lang="en-US"/>
              <a:t>Good compilers can help</a:t>
            </a:r>
          </a:p>
          <a:p>
            <a:r>
              <a:rPr lang="en-US"/>
              <a:t>Iteration Reordering Transformations</a:t>
            </a:r>
          </a:p>
          <a:p>
            <a:pPr lvl="1"/>
            <a:r>
              <a:rPr lang="en-US"/>
              <a:t>High-level transformations</a:t>
            </a:r>
          </a:p>
          <a:p>
            <a:pPr lvl="1"/>
            <a:r>
              <a:rPr lang="en-US"/>
              <a:t>Compilers are often not enough</a:t>
            </a:r>
          </a:p>
          <a:p>
            <a:pPr lvl="1"/>
            <a:r>
              <a:rPr lang="en-US"/>
              <a:t>Huge gains for parallelims and locality/data reuse</a:t>
            </a:r>
          </a:p>
          <a:p>
            <a:pPr lvl="1"/>
            <a:r>
              <a:rPr lang="en-US"/>
              <a:t>Be carefull with dependencies</a:t>
            </a:r>
          </a:p>
          <a:p>
            <a:r>
              <a:rPr lang="en-US"/>
              <a:t>Loop Restructuring Transformations</a:t>
            </a:r>
          </a:p>
          <a:p>
            <a:pPr lvl="1"/>
            <a:r>
              <a:rPr lang="en-US"/>
              <a:t>Similar to reordering</a:t>
            </a:r>
          </a:p>
          <a:p>
            <a:endParaRPr lang="en-US"/>
          </a:p>
          <a:p>
            <a:r>
              <a:rPr lang="en-US" sz="4400">
                <a:solidFill>
                  <a:srgbClr val="0000FF"/>
                </a:solidFill>
              </a:rPr>
              <a:t>Halide can help you !!!</a:t>
            </a:r>
            <a:endParaRPr lang="en-US">
              <a:solidFill>
                <a:srgbClr val="0000FF"/>
              </a:solidFill>
            </a:endParaRPr>
          </a:p>
        </p:txBody>
      </p:sp>
      <p:pic>
        <p:nvPicPr>
          <p:cNvPr id="6" name="Picture 5" descr="http://3.bp.blogspot.com/-Fyyo92Ouo14/USoRPb90tOI/AAAAAAAABXU/poSOCn2msZ0/s1600/summary.jpg"/>
          <p:cNvPicPr>
            <a:picLocks noChangeAspect="1" noChangeArrowheads="1"/>
          </p:cNvPicPr>
          <p:nvPr/>
        </p:nvPicPr>
        <p:blipFill>
          <a:blip r:embed="rId2" cstate="print"/>
          <a:srcRect/>
          <a:stretch>
            <a:fillRect/>
          </a:stretch>
        </p:blipFill>
        <p:spPr bwMode="auto">
          <a:xfrm>
            <a:off x="9792676" y="76201"/>
            <a:ext cx="2399323" cy="1802666"/>
          </a:xfrm>
          <a:prstGeom prst="rect">
            <a:avLst/>
          </a:prstGeom>
          <a:noFill/>
        </p:spPr>
      </p:pic>
      <p:sp>
        <p:nvSpPr>
          <p:cNvPr id="8" name="Slide Number Placeholder 7">
            <a:extLst>
              <a:ext uri="{FF2B5EF4-FFF2-40B4-BE49-F238E27FC236}">
                <a16:creationId xmlns:a16="http://schemas.microsoft.com/office/drawing/2014/main" id="{3A4F3780-21E4-4C75-92CA-1B62A73085AA}"/>
              </a:ext>
            </a:extLst>
          </p:cNvPr>
          <p:cNvSpPr>
            <a:spLocks noGrp="1"/>
          </p:cNvSpPr>
          <p:nvPr>
            <p:ph type="sldNum" sz="quarter" idx="12"/>
          </p:nvPr>
        </p:nvSpPr>
        <p:spPr/>
        <p:txBody>
          <a:bodyPr/>
          <a:lstStyle/>
          <a:p>
            <a:pPr>
              <a:defRPr/>
            </a:pPr>
            <a:fld id="{57380175-9699-4BBE-9FAB-57FE2DBF8243}" type="slidenum">
              <a:rPr lang="en-US" smtClean="0"/>
              <a:pPr>
                <a:defRPr/>
              </a:pPr>
              <a:t>2</a:t>
            </a:fld>
            <a:endParaRPr lang="en-US"/>
          </a:p>
        </p:txBody>
      </p:sp>
    </p:spTree>
    <p:extLst>
      <p:ext uri="{BB962C8B-B14F-4D97-AF65-F5344CB8AC3E}">
        <p14:creationId xmlns:p14="http://schemas.microsoft.com/office/powerpoint/2010/main" val="97352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FDDCF-C3FC-4F1C-9BBB-16CED0CB6D76}" type="slidenum">
              <a:rPr lang="nl-NL" smtClean="0"/>
              <a:t>20</a:t>
            </a:fld>
            <a:endParaRPr lang="nl-NL"/>
          </a:p>
        </p:txBody>
      </p:sp>
      <p:sp>
        <p:nvSpPr>
          <p:cNvPr id="5" name="Content Placeholder 2"/>
          <p:cNvSpPr txBox="1">
            <a:spLocks/>
          </p:cNvSpPr>
          <p:nvPr/>
        </p:nvSpPr>
        <p:spPr>
          <a:xfrm>
            <a:off x="263352" y="188640"/>
            <a:ext cx="6048672" cy="6480720"/>
          </a:xfrm>
          <a:prstGeom prst="rect">
            <a:avLst/>
          </a:prstGeom>
          <a:noFill/>
          <a:ln>
            <a:solidFill>
              <a:srgbClr val="0000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dk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indent="0">
              <a:buNone/>
            </a:pPr>
            <a:r>
              <a:rPr lang="nl-NL" sz="1100">
                <a:solidFill>
                  <a:srgbClr val="804000"/>
                </a:solidFill>
                <a:highlight>
                  <a:srgbClr val="FFFFFF"/>
                </a:highlight>
                <a:latin typeface="Courier New" panose="02070309020205020404" pitchFamily="49" charset="0"/>
              </a:rPr>
              <a:t>#</a:t>
            </a:r>
            <a:r>
              <a:rPr lang="nl-NL" sz="1100" err="1">
                <a:solidFill>
                  <a:srgbClr val="804000"/>
                </a:solidFill>
                <a:highlight>
                  <a:srgbClr val="FFFFFF"/>
                </a:highlight>
                <a:latin typeface="Courier New" panose="02070309020205020404" pitchFamily="49" charset="0"/>
              </a:rPr>
              <a:t>pragma</a:t>
            </a:r>
            <a:r>
              <a:rPr lang="nl-NL" sz="1100">
                <a:solidFill>
                  <a:srgbClr val="804000"/>
                </a:solidFill>
                <a:highlight>
                  <a:srgbClr val="FFFFFF"/>
                </a:highlight>
                <a:latin typeface="Courier New" panose="02070309020205020404" pitchFamily="49" charset="0"/>
              </a:rPr>
              <a:t> </a:t>
            </a:r>
            <a:r>
              <a:rPr lang="nl-NL" sz="1100" err="1">
                <a:solidFill>
                  <a:srgbClr val="804000"/>
                </a:solidFill>
                <a:highlight>
                  <a:srgbClr val="FFFFFF"/>
                </a:highlight>
                <a:latin typeface="Courier New" panose="02070309020205020404" pitchFamily="49" charset="0"/>
              </a:rPr>
              <a:t>omp</a:t>
            </a:r>
            <a:r>
              <a:rPr lang="nl-NL" sz="1100">
                <a:solidFill>
                  <a:srgbClr val="804000"/>
                </a:solidFill>
                <a:highlight>
                  <a:srgbClr val="FFFFFF"/>
                </a:highlight>
                <a:latin typeface="Courier New" panose="02070309020205020404" pitchFamily="49" charset="0"/>
              </a:rPr>
              <a:t> parallel </a:t>
            </a:r>
            <a:r>
              <a:rPr lang="nl-NL" sz="1100" err="1">
                <a:solidFill>
                  <a:srgbClr val="804000"/>
                </a:solidFill>
                <a:highlight>
                  <a:srgbClr val="FFFFFF"/>
                </a:highlight>
                <a:latin typeface="Courier New" panose="02070309020205020404" pitchFamily="49" charset="0"/>
              </a:rPr>
              <a:t>for</a:t>
            </a:r>
            <a:endParaRPr lang="nl-NL" sz="1100">
              <a:solidFill>
                <a:srgbClr val="804000"/>
              </a:solidFill>
              <a:highlight>
                <a:srgbClr val="FFFFFF"/>
              </a:highlight>
              <a:latin typeface="Courier New" panose="02070309020205020404" pitchFamily="49" charset="0"/>
            </a:endParaRPr>
          </a:p>
          <a:p>
            <a:pPr marL="114300" indent="0">
              <a:buNone/>
            </a:pPr>
            <a:r>
              <a:rPr lang="nl-NL" sz="1100" b="1" err="1">
                <a:solidFill>
                  <a:srgbClr val="0000FF"/>
                </a:solidFill>
                <a:highlight>
                  <a:srgbClr val="FFFFFF"/>
                </a:highlight>
                <a:latin typeface="Courier New" panose="02070309020205020404" pitchFamily="49" charset="0"/>
              </a:rPr>
              <a:t>for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8000FF"/>
                </a:solidFill>
                <a:highlight>
                  <a:srgbClr val="FFFFFF"/>
                </a:highlight>
                <a:latin typeface="Courier New" panose="02070309020205020404" pitchFamily="49" charset="0"/>
              </a:rPr>
              <a:t>int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yTile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0</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yTile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&lt;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out</a:t>
            </a:r>
            <a:r>
              <a:rPr lang="nl-NL" sz="1100" b="1" err="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height</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yTile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32</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__m128i a</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b</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c</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sum</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__m128i </a:t>
            </a:r>
            <a:r>
              <a:rPr lang="nl-NL" sz="1100" err="1">
                <a:solidFill>
                  <a:srgbClr val="000000"/>
                </a:solidFill>
                <a:highlight>
                  <a:srgbClr val="FFFFFF"/>
                </a:highlight>
                <a:latin typeface="Courier New" panose="02070309020205020404" pitchFamily="49" charset="0"/>
              </a:rPr>
              <a:t>tmp</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32</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2</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b="1">
                <a:solidFill>
                  <a:srgbClr val="0000FF"/>
                </a:solidFill>
                <a:highlight>
                  <a:srgbClr val="FFFFFF"/>
                </a:highlight>
                <a:latin typeface="Courier New" panose="02070309020205020404" pitchFamily="49" charset="0"/>
              </a:rPr>
              <a:t>  </a:t>
            </a:r>
            <a:r>
              <a:rPr lang="nl-NL" sz="1100" b="1" err="1">
                <a:solidFill>
                  <a:srgbClr val="0000FF"/>
                </a:solidFill>
                <a:highlight>
                  <a:srgbClr val="FFFFFF"/>
                </a:highlight>
                <a:latin typeface="Courier New" panose="02070309020205020404" pitchFamily="49" charset="0"/>
              </a:rPr>
              <a:t>for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8000FF"/>
                </a:solidFill>
                <a:highlight>
                  <a:srgbClr val="FFFFFF"/>
                </a:highlight>
                <a:latin typeface="Courier New" panose="02070309020205020404" pitchFamily="49" charset="0"/>
              </a:rPr>
              <a:t>int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xTile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0</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xTile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&lt;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out</a:t>
            </a:r>
            <a:r>
              <a:rPr lang="nl-NL" sz="1100" b="1" err="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width</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xTile</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__m128i </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tmpPtr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tmp</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es-ES" sz="1100">
                <a:solidFill>
                  <a:srgbClr val="000000"/>
                </a:solidFill>
                <a:highlight>
                  <a:srgbClr val="FFFFFF"/>
                </a:highlight>
                <a:latin typeface="Courier New" panose="02070309020205020404" pitchFamily="49" charset="0"/>
              </a:rPr>
              <a:t>    </a:t>
            </a:r>
            <a:r>
              <a:rPr lang="es-ES" sz="1100" b="1" err="1">
                <a:solidFill>
                  <a:srgbClr val="0000FF"/>
                </a:solidFill>
                <a:highlight>
                  <a:srgbClr val="FFFFFF"/>
                </a:highlight>
                <a:latin typeface="Courier New" panose="02070309020205020404" pitchFamily="49" charset="0"/>
              </a:rPr>
              <a:t>for</a:t>
            </a:r>
            <a:r>
              <a:rPr lang="es-ES" sz="1100">
                <a:solidFill>
                  <a:srgbClr val="000000"/>
                </a:solidFill>
                <a:highlight>
                  <a:srgbClr val="FFFFFF"/>
                </a:highlight>
                <a:latin typeface="Courier New" panose="02070309020205020404" pitchFamily="49" charset="0"/>
              </a:rPr>
              <a:t> </a:t>
            </a:r>
            <a:r>
              <a:rPr lang="es-ES" sz="1100" b="1">
                <a:solidFill>
                  <a:srgbClr val="000080"/>
                </a:solidFill>
                <a:highlight>
                  <a:srgbClr val="FFFFFF"/>
                </a:highlight>
                <a:latin typeface="Courier New" panose="02070309020205020404" pitchFamily="49" charset="0"/>
              </a:rPr>
              <a:t>(</a:t>
            </a:r>
            <a:r>
              <a:rPr lang="es-ES" sz="1100" err="1">
                <a:solidFill>
                  <a:srgbClr val="8000FF"/>
                </a:solidFill>
                <a:highlight>
                  <a:srgbClr val="FFFFFF"/>
                </a:highlight>
                <a:latin typeface="Courier New" panose="02070309020205020404" pitchFamily="49" charset="0"/>
              </a:rPr>
              <a:t>int</a:t>
            </a:r>
            <a:r>
              <a:rPr lang="es-ES" sz="1100">
                <a:solidFill>
                  <a:srgbClr val="000000"/>
                </a:solidFill>
                <a:highlight>
                  <a:srgbClr val="FFFFFF"/>
                </a:highlight>
                <a:latin typeface="Courier New" panose="02070309020205020404" pitchFamily="49" charset="0"/>
              </a:rPr>
              <a:t> y </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a:t>
            </a:r>
            <a:r>
              <a:rPr lang="es-ES" sz="1100">
                <a:solidFill>
                  <a:srgbClr val="FF8000"/>
                </a:solidFill>
                <a:highlight>
                  <a:srgbClr val="FFFFFF"/>
                </a:highlight>
                <a:latin typeface="Courier New" panose="02070309020205020404" pitchFamily="49" charset="0"/>
              </a:rPr>
              <a:t>0</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y </a:t>
            </a:r>
            <a:r>
              <a:rPr lang="es-ES" sz="1100" b="1">
                <a:solidFill>
                  <a:srgbClr val="000080"/>
                </a:solidFill>
                <a:highlight>
                  <a:srgbClr val="FFFFFF"/>
                </a:highlight>
                <a:latin typeface="Courier New" panose="02070309020205020404" pitchFamily="49" charset="0"/>
              </a:rPr>
              <a:t>&lt;</a:t>
            </a:r>
            <a:r>
              <a:rPr lang="es-ES" sz="1100">
                <a:solidFill>
                  <a:srgbClr val="000000"/>
                </a:solidFill>
                <a:highlight>
                  <a:srgbClr val="FFFFFF"/>
                </a:highlight>
                <a:latin typeface="Courier New" panose="02070309020205020404" pitchFamily="49" charset="0"/>
              </a:rPr>
              <a:t> </a:t>
            </a:r>
            <a:r>
              <a:rPr lang="es-ES" sz="1100">
                <a:solidFill>
                  <a:srgbClr val="FF8000"/>
                </a:solidFill>
                <a:highlight>
                  <a:srgbClr val="FFFFFF"/>
                </a:highlight>
                <a:latin typeface="Courier New" panose="02070309020205020404" pitchFamily="49" charset="0"/>
              </a:rPr>
              <a:t>32</a:t>
            </a:r>
            <a:r>
              <a:rPr lang="es-ES" sz="1100" b="1">
                <a:solidFill>
                  <a:srgbClr val="000080"/>
                </a:solidFill>
                <a:highlight>
                  <a:srgbClr val="FFFFFF"/>
                </a:highlight>
                <a:latin typeface="Courier New" panose="02070309020205020404" pitchFamily="49" charset="0"/>
              </a:rPr>
              <a:t>+</a:t>
            </a:r>
            <a:r>
              <a:rPr lang="es-ES" sz="1100">
                <a:solidFill>
                  <a:srgbClr val="FF8000"/>
                </a:solidFill>
                <a:highlight>
                  <a:srgbClr val="FFFFFF"/>
                </a:highlight>
                <a:latin typeface="Courier New" panose="02070309020205020404" pitchFamily="49" charset="0"/>
              </a:rPr>
              <a:t>2</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y</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a:t>
            </a:r>
            <a:r>
              <a:rPr lang="es-ES" sz="1100" b="1">
                <a:solidFill>
                  <a:srgbClr val="000080"/>
                </a:solidFill>
                <a:highlight>
                  <a:srgbClr val="FFFFFF"/>
                </a:highlight>
                <a:latin typeface="Courier New" panose="02070309020205020404" pitchFamily="49" charset="0"/>
              </a:rPr>
              <a:t>{</a:t>
            </a:r>
            <a:endParaRPr lang="es-ES" sz="1100">
              <a:solidFill>
                <a:srgbClr val="000000"/>
              </a:solidFill>
              <a:highlight>
                <a:srgbClr val="FFFFFF"/>
              </a:highlight>
              <a:latin typeface="Courier New" panose="02070309020205020404" pitchFamily="49" charset="0"/>
            </a:endParaRPr>
          </a:p>
          <a:p>
            <a:pPr marL="114300" indent="0">
              <a:buNone/>
            </a:pPr>
            <a:r>
              <a:rPr lang="fr-FR" sz="1100">
                <a:solidFill>
                  <a:srgbClr val="000000"/>
                </a:solidFill>
                <a:highlight>
                  <a:srgbClr val="FFFFFF"/>
                </a:highlight>
                <a:latin typeface="Courier New" panose="02070309020205020404" pitchFamily="49" charset="0"/>
              </a:rPr>
              <a:t>      </a:t>
            </a:r>
            <a:r>
              <a:rPr lang="fr-FR" sz="1100" err="1">
                <a:solidFill>
                  <a:srgbClr val="8000FF"/>
                </a:solidFill>
                <a:highlight>
                  <a:srgbClr val="FFFFFF"/>
                </a:highlight>
                <a:latin typeface="Courier New" panose="02070309020205020404" pitchFamily="49" charset="0"/>
              </a:rPr>
              <a:t>const</a:t>
            </a:r>
            <a:r>
              <a:rPr lang="fr-FR" sz="1100">
                <a:solidFill>
                  <a:srgbClr val="000000"/>
                </a:solidFill>
                <a:highlight>
                  <a:srgbClr val="FFFFFF"/>
                </a:highlight>
                <a:latin typeface="Courier New" panose="02070309020205020404" pitchFamily="49" charset="0"/>
              </a:rPr>
              <a:t> </a:t>
            </a:r>
            <a:r>
              <a:rPr lang="fr-FR" sz="1100">
                <a:solidFill>
                  <a:srgbClr val="8000FF"/>
                </a:solidFill>
                <a:highlight>
                  <a:srgbClr val="FFFFFF"/>
                </a:highlight>
                <a:latin typeface="Courier New" panose="02070309020205020404" pitchFamily="49" charset="0"/>
              </a:rPr>
              <a:t>uint16_t</a:t>
            </a:r>
            <a:r>
              <a:rPr lang="fr-FR" sz="1100">
                <a:solidFill>
                  <a:srgbClr val="000000"/>
                </a:solidFill>
                <a:highlight>
                  <a:srgbClr val="FFFFFF"/>
                </a:highlight>
                <a:latin typeface="Courier New" panose="02070309020205020404" pitchFamily="49" charset="0"/>
              </a:rPr>
              <a:t> </a:t>
            </a:r>
            <a:r>
              <a:rPr lang="fr-FR" sz="1100" b="1">
                <a:solidFill>
                  <a:srgbClr val="000080"/>
                </a:solidFill>
                <a:highlight>
                  <a:srgbClr val="FFFFFF"/>
                </a:highlight>
                <a:latin typeface="Courier New" panose="02070309020205020404" pitchFamily="49" charset="0"/>
              </a:rPr>
              <a:t>*</a:t>
            </a:r>
            <a:r>
              <a:rPr lang="fr-FR" sz="1100" err="1">
                <a:solidFill>
                  <a:srgbClr val="000000"/>
                </a:solidFill>
                <a:highlight>
                  <a:srgbClr val="FFFFFF"/>
                </a:highlight>
                <a:latin typeface="Courier New" panose="02070309020205020404" pitchFamily="49" charset="0"/>
              </a:rPr>
              <a:t>inPtr</a:t>
            </a:r>
            <a:r>
              <a:rPr lang="fr-FR" sz="1100">
                <a:solidFill>
                  <a:srgbClr val="000000"/>
                </a:solidFill>
                <a:highlight>
                  <a:srgbClr val="FFFFFF"/>
                </a:highlight>
                <a:latin typeface="Courier New" panose="02070309020205020404" pitchFamily="49" charset="0"/>
              </a:rPr>
              <a:t> </a:t>
            </a:r>
            <a:r>
              <a:rPr lang="fr-FR" sz="1100" b="1">
                <a:solidFill>
                  <a:srgbClr val="000080"/>
                </a:solidFill>
                <a:highlight>
                  <a:srgbClr val="FFFFFF"/>
                </a:highlight>
                <a:latin typeface="Courier New" panose="02070309020205020404" pitchFamily="49" charset="0"/>
              </a:rPr>
              <a:t>=</a:t>
            </a:r>
            <a:r>
              <a:rPr lang="fr-FR" sz="1100">
                <a:solidFill>
                  <a:srgbClr val="000000"/>
                </a:solidFill>
                <a:highlight>
                  <a:srgbClr val="FFFFFF"/>
                </a:highlight>
                <a:latin typeface="Courier New" panose="02070309020205020404" pitchFamily="49" charset="0"/>
              </a:rPr>
              <a:t> </a:t>
            </a:r>
            <a:r>
              <a:rPr lang="fr-FR" sz="1100" b="1">
                <a:solidFill>
                  <a:srgbClr val="000080"/>
                </a:solidFill>
                <a:highlight>
                  <a:srgbClr val="FFFFFF"/>
                </a:highlight>
                <a:latin typeface="Courier New" panose="02070309020205020404" pitchFamily="49" charset="0"/>
              </a:rPr>
              <a:t>&amp;(</a:t>
            </a:r>
            <a:r>
              <a:rPr lang="fr-FR" sz="1100">
                <a:solidFill>
                  <a:srgbClr val="000000"/>
                </a:solidFill>
                <a:highlight>
                  <a:srgbClr val="FFFFFF"/>
                </a:highlight>
                <a:latin typeface="Courier New" panose="02070309020205020404" pitchFamily="49" charset="0"/>
              </a:rPr>
              <a:t>in</a:t>
            </a:r>
            <a:r>
              <a:rPr lang="fr-FR" sz="1100" b="1">
                <a:solidFill>
                  <a:srgbClr val="000080"/>
                </a:solidFill>
                <a:highlight>
                  <a:srgbClr val="FFFFFF"/>
                </a:highlight>
                <a:latin typeface="Courier New" panose="02070309020205020404" pitchFamily="49" charset="0"/>
              </a:rPr>
              <a:t>(</a:t>
            </a:r>
            <a:r>
              <a:rPr lang="fr-FR" sz="1100" err="1">
                <a:solidFill>
                  <a:srgbClr val="000000"/>
                </a:solidFill>
                <a:highlight>
                  <a:srgbClr val="FFFFFF"/>
                </a:highlight>
                <a:latin typeface="Courier New" panose="02070309020205020404" pitchFamily="49" charset="0"/>
              </a:rPr>
              <a:t>xTile</a:t>
            </a:r>
            <a:r>
              <a:rPr lang="fr-FR" sz="1100" b="1">
                <a:solidFill>
                  <a:srgbClr val="000080"/>
                </a:solidFill>
                <a:highlight>
                  <a:srgbClr val="FFFFFF"/>
                </a:highlight>
                <a:latin typeface="Courier New" panose="02070309020205020404" pitchFamily="49" charset="0"/>
              </a:rPr>
              <a:t>,</a:t>
            </a:r>
            <a:r>
              <a:rPr lang="fr-FR" sz="1100">
                <a:solidFill>
                  <a:srgbClr val="000000"/>
                </a:solidFill>
                <a:highlight>
                  <a:srgbClr val="FFFFFF"/>
                </a:highlight>
                <a:latin typeface="Courier New" panose="02070309020205020404" pitchFamily="49" charset="0"/>
              </a:rPr>
              <a:t> </a:t>
            </a:r>
            <a:r>
              <a:rPr lang="fr-FR" sz="1100" err="1">
                <a:solidFill>
                  <a:srgbClr val="000000"/>
                </a:solidFill>
                <a:highlight>
                  <a:srgbClr val="FFFFFF"/>
                </a:highlight>
                <a:latin typeface="Courier New" panose="02070309020205020404" pitchFamily="49" charset="0"/>
              </a:rPr>
              <a:t>yTile</a:t>
            </a:r>
            <a:r>
              <a:rPr lang="fr-FR" sz="1100" b="1" err="1">
                <a:solidFill>
                  <a:srgbClr val="000080"/>
                </a:solidFill>
                <a:highlight>
                  <a:srgbClr val="FFFFFF"/>
                </a:highlight>
                <a:latin typeface="Courier New" panose="02070309020205020404" pitchFamily="49" charset="0"/>
              </a:rPr>
              <a:t>+</a:t>
            </a:r>
            <a:r>
              <a:rPr lang="fr-FR" sz="1100" err="1">
                <a:solidFill>
                  <a:srgbClr val="000000"/>
                </a:solidFill>
                <a:highlight>
                  <a:srgbClr val="FFFFFF"/>
                </a:highlight>
                <a:latin typeface="Courier New" panose="02070309020205020404" pitchFamily="49" charset="0"/>
              </a:rPr>
              <a:t>y</a:t>
            </a:r>
            <a:r>
              <a:rPr lang="fr-FR" sz="1100" b="1">
                <a:solidFill>
                  <a:srgbClr val="000080"/>
                </a:solidFill>
                <a:highlight>
                  <a:srgbClr val="FFFFFF"/>
                </a:highlight>
                <a:latin typeface="Courier New" panose="02070309020205020404" pitchFamily="49" charset="0"/>
              </a:rPr>
              <a:t>));</a:t>
            </a:r>
            <a:endParaRPr lang="fr-FR"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err="1">
                <a:solidFill>
                  <a:srgbClr val="0000FF"/>
                </a:solidFill>
                <a:highlight>
                  <a:srgbClr val="FFFFFF"/>
                </a:highlight>
                <a:latin typeface="Courier New" panose="02070309020205020404" pitchFamily="49" charset="0"/>
              </a:rPr>
              <a:t>for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8000FF"/>
                </a:solidFill>
                <a:highlight>
                  <a:srgbClr val="FFFFFF"/>
                </a:highlight>
                <a:latin typeface="Courier New" panose="02070309020205020404" pitchFamily="49" charset="0"/>
              </a:rPr>
              <a:t>int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0</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&lt;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it-IT" sz="1100">
                <a:solidFill>
                  <a:srgbClr val="000000"/>
                </a:solidFill>
                <a:highlight>
                  <a:srgbClr val="FFFFFF"/>
                </a:highlight>
                <a:latin typeface="Courier New" panose="02070309020205020404" pitchFamily="49" charset="0"/>
              </a:rPr>
              <a:t>        a </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 _mm_load_si128</a:t>
            </a:r>
            <a:r>
              <a:rPr lang="it-IT" sz="1100" b="1">
                <a:solidFill>
                  <a:srgbClr val="000080"/>
                </a:solidFill>
                <a:highlight>
                  <a:srgbClr val="FFFFFF"/>
                </a:highlight>
                <a:latin typeface="Courier New" panose="02070309020205020404" pitchFamily="49" charset="0"/>
              </a:rPr>
              <a:t>((</a:t>
            </a:r>
            <a:r>
              <a:rPr lang="it-IT" sz="1100">
                <a:solidFill>
                  <a:srgbClr val="8000FF"/>
                </a:solidFill>
                <a:highlight>
                  <a:srgbClr val="FFFFFF"/>
                </a:highlight>
                <a:latin typeface="Courier New" panose="02070309020205020404" pitchFamily="49" charset="0"/>
              </a:rPr>
              <a:t>const</a:t>
            </a:r>
            <a:r>
              <a:rPr lang="it-IT" sz="1100">
                <a:solidFill>
                  <a:srgbClr val="000000"/>
                </a:solidFill>
                <a:highlight>
                  <a:srgbClr val="FFFFFF"/>
                </a:highlight>
                <a:latin typeface="Courier New" panose="02070309020205020404" pitchFamily="49" charset="0"/>
              </a:rPr>
              <a:t> __m128i</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inPtr</a:t>
            </a:r>
            <a:r>
              <a:rPr lang="it-IT" sz="1100" b="1">
                <a:solidFill>
                  <a:srgbClr val="000080"/>
                </a:solidFill>
                <a:highlight>
                  <a:srgbClr val="FFFFFF"/>
                </a:highlight>
                <a:latin typeface="Courier New" panose="02070309020205020404" pitchFamily="49" charset="0"/>
              </a:rPr>
              <a:t>));</a:t>
            </a:r>
            <a:endParaRPr lang="it-IT" sz="1100">
              <a:solidFill>
                <a:srgbClr val="000000"/>
              </a:solidFill>
              <a:highlight>
                <a:srgbClr val="FFFFFF"/>
              </a:highlight>
              <a:latin typeface="Courier New" panose="02070309020205020404" pitchFamily="49" charset="0"/>
            </a:endParaRPr>
          </a:p>
          <a:p>
            <a:pPr marL="114300" indent="0">
              <a:buNone/>
            </a:pPr>
            <a:r>
              <a:rPr lang="it-IT" sz="1100">
                <a:solidFill>
                  <a:srgbClr val="000000"/>
                </a:solidFill>
                <a:highlight>
                  <a:srgbClr val="FFFFFF"/>
                </a:highlight>
                <a:latin typeface="Courier New" panose="02070309020205020404" pitchFamily="49" charset="0"/>
              </a:rPr>
              <a:t>        b </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 _mm_loadu_si128</a:t>
            </a:r>
            <a:r>
              <a:rPr lang="it-IT" sz="1100" b="1">
                <a:solidFill>
                  <a:srgbClr val="000080"/>
                </a:solidFill>
                <a:highlight>
                  <a:srgbClr val="FFFFFF"/>
                </a:highlight>
                <a:latin typeface="Courier New" panose="02070309020205020404" pitchFamily="49" charset="0"/>
              </a:rPr>
              <a:t>((</a:t>
            </a:r>
            <a:r>
              <a:rPr lang="it-IT" sz="1100">
                <a:solidFill>
                  <a:srgbClr val="8000FF"/>
                </a:solidFill>
                <a:highlight>
                  <a:srgbClr val="FFFFFF"/>
                </a:highlight>
                <a:latin typeface="Courier New" panose="02070309020205020404" pitchFamily="49" charset="0"/>
              </a:rPr>
              <a:t>const</a:t>
            </a:r>
            <a:r>
              <a:rPr lang="it-IT" sz="1100">
                <a:solidFill>
                  <a:srgbClr val="000000"/>
                </a:solidFill>
                <a:highlight>
                  <a:srgbClr val="FFFFFF"/>
                </a:highlight>
                <a:latin typeface="Courier New" panose="02070309020205020404" pitchFamily="49" charset="0"/>
              </a:rPr>
              <a:t> __m128i</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inPtr</a:t>
            </a:r>
            <a:r>
              <a:rPr lang="it-IT" sz="1100" b="1">
                <a:solidFill>
                  <a:srgbClr val="000080"/>
                </a:solidFill>
                <a:highlight>
                  <a:srgbClr val="FFFFFF"/>
                </a:highlight>
                <a:latin typeface="Courier New" panose="02070309020205020404" pitchFamily="49" charset="0"/>
              </a:rPr>
              <a:t>+</a:t>
            </a:r>
            <a:r>
              <a:rPr lang="it-IT" sz="1100">
                <a:solidFill>
                  <a:srgbClr val="FF8000"/>
                </a:solidFill>
                <a:highlight>
                  <a:srgbClr val="FFFFFF"/>
                </a:highlight>
                <a:latin typeface="Courier New" panose="02070309020205020404" pitchFamily="49" charset="0"/>
              </a:rPr>
              <a:t>1</a:t>
            </a:r>
            <a:r>
              <a:rPr lang="it-IT" sz="1100" b="1">
                <a:solidFill>
                  <a:srgbClr val="000080"/>
                </a:solidFill>
                <a:highlight>
                  <a:srgbClr val="FFFFFF"/>
                </a:highlight>
                <a:latin typeface="Courier New" panose="02070309020205020404" pitchFamily="49" charset="0"/>
              </a:rPr>
              <a:t>));</a:t>
            </a:r>
            <a:endParaRPr lang="it-IT" sz="1100">
              <a:solidFill>
                <a:srgbClr val="000000"/>
              </a:solidFill>
              <a:highlight>
                <a:srgbClr val="FFFFFF"/>
              </a:highlight>
              <a:latin typeface="Courier New" panose="02070309020205020404" pitchFamily="49" charset="0"/>
            </a:endParaRPr>
          </a:p>
          <a:p>
            <a:pPr marL="114300" indent="0">
              <a:buNone/>
            </a:pPr>
            <a:r>
              <a:rPr lang="it-IT" sz="1100">
                <a:solidFill>
                  <a:srgbClr val="000000"/>
                </a:solidFill>
                <a:highlight>
                  <a:srgbClr val="FFFFFF"/>
                </a:highlight>
                <a:latin typeface="Courier New" panose="02070309020205020404" pitchFamily="49" charset="0"/>
              </a:rPr>
              <a:t>        c </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 _mm_loadu_si128</a:t>
            </a:r>
            <a:r>
              <a:rPr lang="it-IT" sz="1100" b="1">
                <a:solidFill>
                  <a:srgbClr val="000080"/>
                </a:solidFill>
                <a:highlight>
                  <a:srgbClr val="FFFFFF"/>
                </a:highlight>
                <a:latin typeface="Courier New" panose="02070309020205020404" pitchFamily="49" charset="0"/>
              </a:rPr>
              <a:t>((</a:t>
            </a:r>
            <a:r>
              <a:rPr lang="it-IT" sz="1100">
                <a:solidFill>
                  <a:srgbClr val="8000FF"/>
                </a:solidFill>
                <a:highlight>
                  <a:srgbClr val="FFFFFF"/>
                </a:highlight>
                <a:latin typeface="Courier New" panose="02070309020205020404" pitchFamily="49" charset="0"/>
              </a:rPr>
              <a:t>const</a:t>
            </a:r>
            <a:r>
              <a:rPr lang="it-IT" sz="1100">
                <a:solidFill>
                  <a:srgbClr val="000000"/>
                </a:solidFill>
                <a:highlight>
                  <a:srgbClr val="FFFFFF"/>
                </a:highlight>
                <a:latin typeface="Courier New" panose="02070309020205020404" pitchFamily="49" charset="0"/>
              </a:rPr>
              <a:t> __m128i</a:t>
            </a:r>
            <a:r>
              <a:rPr lang="it-IT" sz="1100" b="1">
                <a:solidFill>
                  <a:srgbClr val="000080"/>
                </a:solidFill>
                <a:highlight>
                  <a:srgbClr val="FFFFFF"/>
                </a:highlight>
                <a:latin typeface="Courier New" panose="02070309020205020404" pitchFamily="49" charset="0"/>
              </a:rPr>
              <a:t>*)(</a:t>
            </a:r>
            <a:r>
              <a:rPr lang="it-IT" sz="1100">
                <a:solidFill>
                  <a:srgbClr val="000000"/>
                </a:solidFill>
                <a:highlight>
                  <a:srgbClr val="FFFFFF"/>
                </a:highlight>
                <a:latin typeface="Courier New" panose="02070309020205020404" pitchFamily="49" charset="0"/>
              </a:rPr>
              <a:t>inPtr</a:t>
            </a:r>
            <a:r>
              <a:rPr lang="it-IT" sz="1100" b="1">
                <a:solidFill>
                  <a:srgbClr val="000080"/>
                </a:solidFill>
                <a:highlight>
                  <a:srgbClr val="FFFFFF"/>
                </a:highlight>
                <a:latin typeface="Courier New" panose="02070309020205020404" pitchFamily="49" charset="0"/>
              </a:rPr>
              <a:t>+</a:t>
            </a:r>
            <a:r>
              <a:rPr lang="it-IT" sz="1100">
                <a:solidFill>
                  <a:srgbClr val="FF8000"/>
                </a:solidFill>
                <a:highlight>
                  <a:srgbClr val="FFFFFF"/>
                </a:highlight>
                <a:latin typeface="Courier New" panose="02070309020205020404" pitchFamily="49" charset="0"/>
              </a:rPr>
              <a:t>2</a:t>
            </a:r>
            <a:r>
              <a:rPr lang="it-IT" sz="1100" b="1">
                <a:solidFill>
                  <a:srgbClr val="000080"/>
                </a:solidFill>
                <a:highlight>
                  <a:srgbClr val="FFFFFF"/>
                </a:highlight>
                <a:latin typeface="Courier New" panose="02070309020205020404" pitchFamily="49" charset="0"/>
              </a:rPr>
              <a:t>));</a:t>
            </a:r>
            <a:endParaRPr lang="it-IT"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sum</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_mm_add_epi16</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_mm_add_epi16</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a</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b</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c</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_mm_mulhi_epi16</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sum</a:t>
            </a:r>
            <a:r>
              <a:rPr lang="nl-NL" sz="1100" b="1" err="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one_third</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_mm_store_si128</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tmpPtr</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inPtr</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tmpPtr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tmp</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es-ES" sz="1100">
                <a:solidFill>
                  <a:srgbClr val="000000"/>
                </a:solidFill>
                <a:highlight>
                  <a:srgbClr val="FFFFFF"/>
                </a:highlight>
                <a:latin typeface="Courier New" panose="02070309020205020404" pitchFamily="49" charset="0"/>
              </a:rPr>
              <a:t>    </a:t>
            </a:r>
            <a:r>
              <a:rPr lang="es-ES" sz="1100" b="1" err="1">
                <a:solidFill>
                  <a:srgbClr val="0000FF"/>
                </a:solidFill>
                <a:highlight>
                  <a:srgbClr val="FFFFFF"/>
                </a:highlight>
                <a:latin typeface="Courier New" panose="02070309020205020404" pitchFamily="49" charset="0"/>
              </a:rPr>
              <a:t>for</a:t>
            </a:r>
            <a:r>
              <a:rPr lang="es-ES" sz="1100">
                <a:solidFill>
                  <a:srgbClr val="000000"/>
                </a:solidFill>
                <a:highlight>
                  <a:srgbClr val="FFFFFF"/>
                </a:highlight>
                <a:latin typeface="Courier New" panose="02070309020205020404" pitchFamily="49" charset="0"/>
              </a:rPr>
              <a:t> </a:t>
            </a:r>
            <a:r>
              <a:rPr lang="es-ES" sz="1100" b="1">
                <a:solidFill>
                  <a:srgbClr val="000080"/>
                </a:solidFill>
                <a:highlight>
                  <a:srgbClr val="FFFFFF"/>
                </a:highlight>
                <a:latin typeface="Courier New" panose="02070309020205020404" pitchFamily="49" charset="0"/>
              </a:rPr>
              <a:t>(</a:t>
            </a:r>
            <a:r>
              <a:rPr lang="es-ES" sz="1100" err="1">
                <a:solidFill>
                  <a:srgbClr val="8000FF"/>
                </a:solidFill>
                <a:highlight>
                  <a:srgbClr val="FFFFFF"/>
                </a:highlight>
                <a:latin typeface="Courier New" panose="02070309020205020404" pitchFamily="49" charset="0"/>
              </a:rPr>
              <a:t>int</a:t>
            </a:r>
            <a:r>
              <a:rPr lang="es-ES" sz="1100">
                <a:solidFill>
                  <a:srgbClr val="000000"/>
                </a:solidFill>
                <a:highlight>
                  <a:srgbClr val="FFFFFF"/>
                </a:highlight>
                <a:latin typeface="Courier New" panose="02070309020205020404" pitchFamily="49" charset="0"/>
              </a:rPr>
              <a:t> y </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a:t>
            </a:r>
            <a:r>
              <a:rPr lang="es-ES" sz="1100">
                <a:solidFill>
                  <a:srgbClr val="FF8000"/>
                </a:solidFill>
                <a:highlight>
                  <a:srgbClr val="FFFFFF"/>
                </a:highlight>
                <a:latin typeface="Courier New" panose="02070309020205020404" pitchFamily="49" charset="0"/>
              </a:rPr>
              <a:t>0</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y </a:t>
            </a:r>
            <a:r>
              <a:rPr lang="es-ES" sz="1100" b="1">
                <a:solidFill>
                  <a:srgbClr val="000080"/>
                </a:solidFill>
                <a:highlight>
                  <a:srgbClr val="FFFFFF"/>
                </a:highlight>
                <a:latin typeface="Courier New" panose="02070309020205020404" pitchFamily="49" charset="0"/>
              </a:rPr>
              <a:t>&lt;</a:t>
            </a:r>
            <a:r>
              <a:rPr lang="es-ES" sz="1100">
                <a:solidFill>
                  <a:srgbClr val="000000"/>
                </a:solidFill>
                <a:highlight>
                  <a:srgbClr val="FFFFFF"/>
                </a:highlight>
                <a:latin typeface="Courier New" panose="02070309020205020404" pitchFamily="49" charset="0"/>
              </a:rPr>
              <a:t> </a:t>
            </a:r>
            <a:r>
              <a:rPr lang="es-ES" sz="1100">
                <a:solidFill>
                  <a:srgbClr val="FF8000"/>
                </a:solidFill>
                <a:highlight>
                  <a:srgbClr val="FFFFFF"/>
                </a:highlight>
                <a:latin typeface="Courier New" panose="02070309020205020404" pitchFamily="49" charset="0"/>
              </a:rPr>
              <a:t>32</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y</a:t>
            </a:r>
            <a:r>
              <a:rPr lang="es-ES" sz="1100" b="1">
                <a:solidFill>
                  <a:srgbClr val="000080"/>
                </a:solidFill>
                <a:highlight>
                  <a:srgbClr val="FFFFFF"/>
                </a:highlight>
                <a:latin typeface="Courier New" panose="02070309020205020404" pitchFamily="49" charset="0"/>
              </a:rPr>
              <a:t>++)</a:t>
            </a:r>
            <a:r>
              <a:rPr lang="es-ES" sz="1100">
                <a:solidFill>
                  <a:srgbClr val="000000"/>
                </a:solidFill>
                <a:highlight>
                  <a:srgbClr val="FFFFFF"/>
                </a:highlight>
                <a:latin typeface="Courier New" panose="02070309020205020404" pitchFamily="49" charset="0"/>
              </a:rPr>
              <a:t> </a:t>
            </a:r>
            <a:r>
              <a:rPr lang="es-ES" sz="1100" b="1">
                <a:solidFill>
                  <a:srgbClr val="000080"/>
                </a:solidFill>
                <a:highlight>
                  <a:srgbClr val="FFFFFF"/>
                </a:highlight>
                <a:latin typeface="Courier New" panose="02070309020205020404" pitchFamily="49" charset="0"/>
              </a:rPr>
              <a:t>{</a:t>
            </a:r>
            <a:endParaRPr lang="es-ES"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__m128i </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outPtr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__m128i </a:t>
            </a:r>
            <a:r>
              <a:rPr lang="nl-NL" sz="1100" b="1">
                <a:solidFill>
                  <a:srgbClr val="000080"/>
                </a:solidFill>
                <a:highlight>
                  <a:srgbClr val="FFFFFF"/>
                </a:highlight>
                <a:latin typeface="Courier New" panose="02070309020205020404" pitchFamily="49" charset="0"/>
              </a:rPr>
              <a:t>*)(&amp;(</a:t>
            </a:r>
            <a:r>
              <a:rPr lang="nl-NL" sz="1100">
                <a:solidFill>
                  <a:srgbClr val="000000"/>
                </a:solidFill>
                <a:highlight>
                  <a:srgbClr val="FFFFFF"/>
                </a:highlight>
                <a:latin typeface="Courier New" panose="02070309020205020404" pitchFamily="49" charset="0"/>
              </a:rPr>
              <a:t>out</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xTile</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yTile</a:t>
            </a:r>
            <a:r>
              <a:rPr lang="nl-NL" sz="1100" b="1" err="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y</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err="1">
                <a:solidFill>
                  <a:srgbClr val="0000FF"/>
                </a:solidFill>
                <a:highlight>
                  <a:srgbClr val="FFFFFF"/>
                </a:highlight>
                <a:latin typeface="Courier New" panose="02070309020205020404" pitchFamily="49" charset="0"/>
              </a:rPr>
              <a:t>for</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8000FF"/>
                </a:solidFill>
                <a:highlight>
                  <a:srgbClr val="FFFFFF"/>
                </a:highlight>
                <a:latin typeface="Courier New" panose="02070309020205020404" pitchFamily="49" charset="0"/>
              </a:rPr>
              <a:t>int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0</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&lt;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x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_mm_load_si128</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tmpPtr</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2</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b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_mm_load_si128</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tmpPtr</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128</a:t>
            </a:r>
            <a:r>
              <a:rPr lang="nl-NL" sz="1100" b="1">
                <a:solidFill>
                  <a:srgbClr val="000080"/>
                </a:solidFill>
                <a:highlight>
                  <a:srgbClr val="FFFFFF"/>
                </a:highlight>
                <a:latin typeface="Courier New" panose="02070309020205020404" pitchFamily="49" charset="0"/>
              </a:rPr>
              <a:t>/</a:t>
            </a:r>
            <a:r>
              <a:rPr lang="nl-NL" sz="1100">
                <a:solidFill>
                  <a:srgbClr val="FF8000"/>
                </a:solidFill>
                <a:highlight>
                  <a:srgbClr val="FFFFFF"/>
                </a:highlight>
                <a:latin typeface="Courier New" panose="02070309020205020404" pitchFamily="49" charset="0"/>
              </a:rPr>
              <a:t>8</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c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_mm_load_si128</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tmpPtr</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sum</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_mm_add_epi16</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_mm_add_epi16</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a</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b</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c</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_mm_mulhi_epi16</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sum</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one_third</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_mm_store_si128</a:t>
            </a:r>
            <a:r>
              <a:rPr lang="nl-NL" sz="1100" b="1">
                <a:solidFill>
                  <a:srgbClr val="000080"/>
                </a:solidFill>
                <a:highlight>
                  <a:srgbClr val="FFFFFF"/>
                </a:highlight>
                <a:latin typeface="Courier New" panose="02070309020205020404" pitchFamily="49" charset="0"/>
              </a:rPr>
              <a:t>(</a:t>
            </a:r>
            <a:r>
              <a:rPr lang="nl-NL" sz="1100" err="1">
                <a:solidFill>
                  <a:srgbClr val="000000"/>
                </a:solidFill>
                <a:highlight>
                  <a:srgbClr val="FFFFFF"/>
                </a:highlight>
                <a:latin typeface="Courier New" panose="02070309020205020404" pitchFamily="49" charset="0"/>
              </a:rPr>
              <a:t>outPtr</a:t>
            </a:r>
            <a:r>
              <a:rPr lang="nl-NL" sz="1100" b="1">
                <a:solidFill>
                  <a:srgbClr val="000080"/>
                </a:solidFill>
                <a:highlight>
                  <a:srgbClr val="FFFFFF"/>
                </a:highlight>
                <a:latin typeface="Courier New" panose="02070309020205020404" pitchFamily="49" charset="0"/>
              </a:rPr>
              <a:t>++,</a:t>
            </a:r>
            <a:r>
              <a:rPr lang="nl-NL" sz="1100">
                <a:solidFill>
                  <a:srgbClr val="000000"/>
                </a:solidFill>
                <a:highlight>
                  <a:srgbClr val="FFFFFF"/>
                </a:highlight>
                <a:latin typeface="Courier New" panose="02070309020205020404" pitchFamily="49" charset="0"/>
              </a:rPr>
              <a:t> </a:t>
            </a:r>
            <a:r>
              <a:rPr lang="nl-NL" sz="1100" err="1">
                <a:solidFill>
                  <a:srgbClr val="000000"/>
                </a:solidFill>
                <a:highlight>
                  <a:srgbClr val="FFFFFF"/>
                </a:highlight>
                <a:latin typeface="Courier New" panose="02070309020205020404" pitchFamily="49" charset="0"/>
              </a:rPr>
              <a:t>avg</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a:solidFill>
                  <a:srgbClr val="000000"/>
                </a:solidFill>
                <a:highlight>
                  <a:srgbClr val="FFFFFF"/>
                </a:highlight>
                <a:latin typeface="Courier New" panose="02070309020205020404" pitchFamily="49" charset="0"/>
              </a:rPr>
              <a:t>    </a:t>
            </a: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r>
              <a:rPr lang="nl-NL" sz="1100" b="1">
                <a:solidFill>
                  <a:srgbClr val="000080"/>
                </a:solidFill>
                <a:highlight>
                  <a:srgbClr val="FFFFFF"/>
                </a:highlight>
                <a:latin typeface="Courier New" panose="02070309020205020404" pitchFamily="49" charset="0"/>
              </a:rPr>
              <a:t>  }</a:t>
            </a:r>
            <a:endParaRPr lang="nl-NL" sz="1100">
              <a:solidFill>
                <a:srgbClr val="000000"/>
              </a:solidFill>
              <a:highlight>
                <a:srgbClr val="FFFFFF"/>
              </a:highlight>
              <a:latin typeface="Courier New" panose="02070309020205020404" pitchFamily="49" charset="0"/>
            </a:endParaRPr>
          </a:p>
          <a:p>
            <a:pPr marL="114300" indent="0">
              <a:buNone/>
            </a:pPr>
            <a:r>
              <a:rPr lang="nl-NL" sz="1100" b="1">
                <a:solidFill>
                  <a:srgbClr val="000080"/>
                </a:solidFill>
                <a:highlight>
                  <a:srgbClr val="FFFFFF"/>
                </a:highlight>
                <a:latin typeface="Courier New" panose="02070309020205020404" pitchFamily="49" charset="0"/>
              </a:rPr>
              <a:t>}</a:t>
            </a:r>
            <a:endParaRPr lang="nl-NL" sz="1100">
              <a:solidFill>
                <a:srgbClr val="000000"/>
              </a:solidFill>
              <a:highlight>
                <a:srgbClr val="FFFFFF"/>
              </a:highlight>
              <a:latin typeface="Courier New" panose="02070309020205020404" pitchFamily="49" charset="0"/>
            </a:endParaRPr>
          </a:p>
          <a:p>
            <a:pPr marL="114300" indent="0">
              <a:buNone/>
            </a:pPr>
            <a:endParaRPr lang="nl-NL" sz="1100"/>
          </a:p>
        </p:txBody>
      </p:sp>
      <p:sp>
        <p:nvSpPr>
          <p:cNvPr id="6" name="Rectangle 5"/>
          <p:cNvSpPr/>
          <p:nvPr/>
        </p:nvSpPr>
        <p:spPr>
          <a:xfrm>
            <a:off x="5879976" y="2204864"/>
            <a:ext cx="6048672" cy="2862322"/>
          </a:xfrm>
          <a:prstGeom prst="rect">
            <a:avLst/>
          </a:prstGeom>
          <a:solidFill>
            <a:schemeClr val="bg1"/>
          </a:solidFill>
          <a:ln>
            <a:solidFill>
              <a:srgbClr val="00B050"/>
            </a:solidFill>
          </a:ln>
        </p:spPr>
        <p:txBody>
          <a:bodyPr wrap="square">
            <a:spAutoFit/>
          </a:bodyPr>
          <a:lstStyle/>
          <a:p>
            <a:r>
              <a:rPr lang="nl-NL" sz="1200" err="1">
                <a:solidFill>
                  <a:srgbClr val="000000"/>
                </a:solidFill>
                <a:highlight>
                  <a:srgbClr val="FFFFFF"/>
                </a:highlight>
                <a:latin typeface="Courier New" panose="02070309020205020404" pitchFamily="49" charset="0"/>
              </a:rPr>
              <a:t>Func</a:t>
            </a:r>
            <a:r>
              <a:rPr lang="nl-NL" sz="1200">
                <a:solidFill>
                  <a:srgbClr val="000000"/>
                </a:solidFill>
                <a:highlight>
                  <a:srgbClr val="FFFFFF"/>
                </a:highlight>
                <a:latin typeface="Courier New" panose="02070309020205020404" pitchFamily="49" charset="0"/>
              </a:rPr>
              <a:t> blur_3x3</a:t>
            </a:r>
            <a:r>
              <a:rPr lang="nl-NL" sz="1200" b="1">
                <a:solidFill>
                  <a:srgbClr val="000080"/>
                </a:solidFill>
                <a:highlight>
                  <a:srgbClr val="FFFFFF"/>
                </a:highlight>
                <a:latin typeface="Courier New" panose="02070309020205020404" pitchFamily="49" charset="0"/>
              </a:rPr>
              <a:t>(</a:t>
            </a:r>
            <a:r>
              <a:rPr lang="nl-NL" sz="1200" err="1">
                <a:solidFill>
                  <a:srgbClr val="000000"/>
                </a:solidFill>
                <a:highlight>
                  <a:srgbClr val="FFFFFF"/>
                </a:highlight>
                <a:latin typeface="Courier New" panose="02070309020205020404" pitchFamily="49" charset="0"/>
              </a:rPr>
              <a:t>Func</a:t>
            </a:r>
            <a:r>
              <a:rPr lang="nl-NL" sz="1200">
                <a:solidFill>
                  <a:srgbClr val="000000"/>
                </a:solidFill>
                <a:highlight>
                  <a:srgbClr val="FFFFFF"/>
                </a:highlight>
                <a:latin typeface="Courier New" panose="02070309020205020404" pitchFamily="49" charset="0"/>
              </a:rPr>
              <a:t> in</a:t>
            </a:r>
            <a:r>
              <a:rPr lang="nl-NL" sz="1200" b="1">
                <a:solidFill>
                  <a:srgbClr val="000080"/>
                </a:solidFill>
                <a:highlight>
                  <a:srgbClr val="FFFFFF"/>
                </a:highlight>
                <a:latin typeface="Courier New" panose="02070309020205020404" pitchFamily="49" charset="0"/>
              </a:rPr>
              <a:t>)</a:t>
            </a:r>
            <a:r>
              <a:rPr lang="nl-NL" sz="1200">
                <a:solidFill>
                  <a:srgbClr val="000000"/>
                </a:solidFill>
                <a:highlight>
                  <a:srgbClr val="FFFFFF"/>
                </a:highlight>
                <a:latin typeface="Courier New" panose="02070309020205020404" pitchFamily="49" charset="0"/>
              </a:rPr>
              <a:t> </a:t>
            </a:r>
            <a:r>
              <a:rPr lang="nl-NL" sz="1200" b="1">
                <a:solidFill>
                  <a:srgbClr val="000080"/>
                </a:solidFill>
                <a:highlight>
                  <a:srgbClr val="FFFFFF"/>
                </a:highlight>
                <a:latin typeface="Courier New" panose="02070309020205020404" pitchFamily="49" charset="0"/>
              </a:rPr>
              <a:t>{</a:t>
            </a:r>
            <a:endParaRPr lang="nl-NL" sz="1200">
              <a:solidFill>
                <a:srgbClr val="000000"/>
              </a:solidFill>
              <a:highlight>
                <a:srgbClr val="FFFFFF"/>
              </a:highlight>
              <a:latin typeface="Courier New" panose="02070309020205020404" pitchFamily="49" charset="0"/>
            </a:endParaRPr>
          </a:p>
          <a:p>
            <a:r>
              <a:rPr lang="nl-NL" sz="1200">
                <a:solidFill>
                  <a:srgbClr val="000000"/>
                </a:solidFill>
                <a:highlight>
                  <a:srgbClr val="FFFFFF"/>
                </a:highlight>
                <a:latin typeface="Courier New" panose="02070309020205020404" pitchFamily="49" charset="0"/>
              </a:rPr>
              <a:t>  </a:t>
            </a:r>
            <a:r>
              <a:rPr lang="nl-NL" sz="1200" err="1">
                <a:solidFill>
                  <a:srgbClr val="000000"/>
                </a:solidFill>
                <a:highlight>
                  <a:srgbClr val="FFFFFF"/>
                </a:highlight>
                <a:latin typeface="Courier New" panose="02070309020205020404" pitchFamily="49" charset="0"/>
              </a:rPr>
              <a:t>Func</a:t>
            </a:r>
            <a:r>
              <a:rPr lang="nl-NL" sz="1200">
                <a:solidFill>
                  <a:srgbClr val="000000"/>
                </a:solidFill>
                <a:highlight>
                  <a:srgbClr val="FFFFFF"/>
                </a:highlight>
                <a:latin typeface="Courier New" panose="02070309020205020404" pitchFamily="49" charset="0"/>
              </a:rPr>
              <a:t> </a:t>
            </a:r>
            <a:r>
              <a:rPr lang="nl-NL" sz="1200" err="1">
                <a:solidFill>
                  <a:srgbClr val="000000"/>
                </a:solidFill>
                <a:highlight>
                  <a:srgbClr val="FFFFFF"/>
                </a:highlight>
                <a:latin typeface="Courier New" panose="02070309020205020404" pitchFamily="49" charset="0"/>
              </a:rPr>
              <a:t>bx</a:t>
            </a:r>
            <a:r>
              <a:rPr lang="nl-NL" sz="1200" b="1">
                <a:solidFill>
                  <a:srgbClr val="000080"/>
                </a:solidFill>
                <a:highlight>
                  <a:srgbClr val="FFFFFF"/>
                </a:highlight>
                <a:latin typeface="Courier New" panose="02070309020205020404" pitchFamily="49" charset="0"/>
              </a:rPr>
              <a:t>,</a:t>
            </a:r>
            <a:r>
              <a:rPr lang="nl-NL" sz="1200">
                <a:solidFill>
                  <a:srgbClr val="000000"/>
                </a:solidFill>
                <a:highlight>
                  <a:srgbClr val="FFFFFF"/>
                </a:highlight>
                <a:latin typeface="Courier New" panose="02070309020205020404" pitchFamily="49" charset="0"/>
              </a:rPr>
              <a:t> </a:t>
            </a:r>
            <a:r>
              <a:rPr lang="nl-NL" sz="1200" err="1">
                <a:solidFill>
                  <a:srgbClr val="000000"/>
                </a:solidFill>
                <a:highlight>
                  <a:srgbClr val="FFFFFF"/>
                </a:highlight>
                <a:latin typeface="Courier New" panose="02070309020205020404" pitchFamily="49" charset="0"/>
              </a:rPr>
              <a:t>by</a:t>
            </a:r>
            <a:r>
              <a:rPr lang="nl-NL" sz="1200" b="1">
                <a:solidFill>
                  <a:srgbClr val="000080"/>
                </a:solidFill>
                <a:highlight>
                  <a:srgbClr val="FFFFFF"/>
                </a:highlight>
                <a:latin typeface="Courier New" panose="02070309020205020404" pitchFamily="49" charset="0"/>
              </a:rPr>
              <a:t>;</a:t>
            </a:r>
            <a:endParaRPr lang="nl-NL" sz="1200">
              <a:solidFill>
                <a:srgbClr val="000000"/>
              </a:solidFill>
              <a:highlight>
                <a:srgbClr val="FFFFFF"/>
              </a:highlight>
              <a:latin typeface="Courier New" panose="02070309020205020404" pitchFamily="49" charset="0"/>
            </a:endParaRPr>
          </a:p>
          <a:p>
            <a:r>
              <a:rPr lang="es-ES" sz="1200">
                <a:solidFill>
                  <a:srgbClr val="000000"/>
                </a:solidFill>
                <a:highlight>
                  <a:srgbClr val="FFFFFF"/>
                </a:highlight>
                <a:latin typeface="Courier New" panose="02070309020205020404" pitchFamily="49" charset="0"/>
              </a:rPr>
              <a:t>  Var 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xi</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err="1">
                <a:solidFill>
                  <a:srgbClr val="000000"/>
                </a:solidFill>
                <a:highlight>
                  <a:srgbClr val="FFFFFF"/>
                </a:highlight>
                <a:latin typeface="Courier New" panose="02070309020205020404" pitchFamily="49" charset="0"/>
              </a:rPr>
              <a:t>yi</a:t>
            </a:r>
            <a:r>
              <a:rPr lang="es-ES" sz="1200" b="1">
                <a:solidFill>
                  <a:srgbClr val="000080"/>
                </a:solidFill>
                <a:highlight>
                  <a:srgbClr val="FFFFFF"/>
                </a:highlight>
                <a:latin typeface="Courier New" panose="02070309020205020404" pitchFamily="49" charset="0"/>
              </a:rPr>
              <a:t>;</a:t>
            </a:r>
            <a:endParaRPr lang="es-ES" sz="1200">
              <a:solidFill>
                <a:srgbClr val="000000"/>
              </a:solidFill>
              <a:highlight>
                <a:srgbClr val="FFFFFF"/>
              </a:highlight>
              <a:latin typeface="Courier New" panose="02070309020205020404" pitchFamily="49" charset="0"/>
            </a:endParaRPr>
          </a:p>
          <a:p>
            <a:endParaRPr lang="nl-NL" sz="1200">
              <a:solidFill>
                <a:srgbClr val="000000"/>
              </a:solidFill>
              <a:highlight>
                <a:srgbClr val="FFFFFF"/>
              </a:highlight>
              <a:latin typeface="Courier New" panose="02070309020205020404" pitchFamily="49" charset="0"/>
            </a:endParaRPr>
          </a:p>
          <a:p>
            <a:r>
              <a:rPr lang="en-US" sz="1200">
                <a:solidFill>
                  <a:srgbClr val="000000"/>
                </a:solidFill>
                <a:highlight>
                  <a:srgbClr val="FFFFFF"/>
                </a:highlight>
                <a:latin typeface="Courier New" panose="02070309020205020404" pitchFamily="49" charset="0"/>
              </a:rPr>
              <a:t>  </a:t>
            </a:r>
            <a:r>
              <a:rPr lang="en-US" sz="1200">
                <a:solidFill>
                  <a:srgbClr val="008000"/>
                </a:solidFill>
                <a:highlight>
                  <a:srgbClr val="FFFFFF"/>
                </a:highlight>
                <a:latin typeface="Courier New" panose="02070309020205020404" pitchFamily="49" charset="0"/>
              </a:rPr>
              <a:t>// The algorithm - no storage or order</a:t>
            </a:r>
          </a:p>
          <a:p>
            <a:r>
              <a:rPr lang="es-ES" sz="1200">
                <a:solidFill>
                  <a:srgbClr val="000000"/>
                </a:solidFill>
                <a:highlight>
                  <a:srgbClr val="FFFFFF"/>
                </a:highlight>
                <a:latin typeface="Courier New" panose="02070309020205020404" pitchFamily="49" charset="0"/>
              </a:rPr>
              <a:t>  </a:t>
            </a:r>
            <a:r>
              <a:rPr lang="es-ES" sz="1200" err="1">
                <a:solidFill>
                  <a:srgbClr val="000000"/>
                </a:solidFill>
                <a:highlight>
                  <a:srgbClr val="FFFFFF"/>
                </a:highlight>
                <a:latin typeface="Courier New" panose="02070309020205020404" pitchFamily="49" charset="0"/>
              </a:rPr>
              <a:t>bx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in</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x</a:t>
            </a:r>
            <a:r>
              <a:rPr lang="es-ES" sz="1200" b="1">
                <a:solidFill>
                  <a:srgbClr val="000080"/>
                </a:solidFill>
                <a:highlight>
                  <a:srgbClr val="FFFFFF"/>
                </a:highlight>
                <a:latin typeface="Courier New" panose="02070309020205020404" pitchFamily="49" charset="0"/>
              </a:rPr>
              <a:t>-</a:t>
            </a:r>
            <a:r>
              <a:rPr lang="es-ES" sz="1200">
                <a:solidFill>
                  <a:srgbClr val="FF8000"/>
                </a:solidFill>
                <a:highlight>
                  <a:srgbClr val="FFFFFF"/>
                </a:highlight>
                <a:latin typeface="Courier New" panose="02070309020205020404" pitchFamily="49" charset="0"/>
              </a:rPr>
              <a:t>1</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in</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in</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x</a:t>
            </a:r>
            <a:r>
              <a:rPr lang="es-ES" sz="1200" b="1">
                <a:solidFill>
                  <a:srgbClr val="000080"/>
                </a:solidFill>
                <a:highlight>
                  <a:srgbClr val="FFFFFF"/>
                </a:highlight>
                <a:latin typeface="Courier New" panose="02070309020205020404" pitchFamily="49" charset="0"/>
              </a:rPr>
              <a:t>+</a:t>
            </a:r>
            <a:r>
              <a:rPr lang="es-ES" sz="1200">
                <a:solidFill>
                  <a:srgbClr val="FF8000"/>
                </a:solidFill>
                <a:highlight>
                  <a:srgbClr val="FFFFFF"/>
                </a:highlight>
                <a:latin typeface="Courier New" panose="02070309020205020404" pitchFamily="49" charset="0"/>
              </a:rPr>
              <a:t>1</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endParaRPr lang="es-ES" sz="1200">
              <a:solidFill>
                <a:srgbClr val="000000"/>
              </a:solidFill>
              <a:highlight>
                <a:srgbClr val="FFFFFF"/>
              </a:highlight>
              <a:latin typeface="Courier New" panose="02070309020205020404" pitchFamily="49" charset="0"/>
            </a:endParaRPr>
          </a:p>
          <a:p>
            <a:r>
              <a:rPr lang="es-ES" sz="1200">
                <a:solidFill>
                  <a:srgbClr val="000000"/>
                </a:solidFill>
                <a:highlight>
                  <a:srgbClr val="FFFFFF"/>
                </a:highlight>
                <a:latin typeface="Courier New" panose="02070309020205020404" pitchFamily="49" charset="0"/>
              </a:rPr>
              <a:t>  </a:t>
            </a:r>
            <a:r>
              <a:rPr lang="es-ES" sz="1200" err="1">
                <a:solidFill>
                  <a:srgbClr val="000000"/>
                </a:solidFill>
                <a:highlight>
                  <a:srgbClr val="FFFFFF"/>
                </a:highlight>
                <a:latin typeface="Courier New" panose="02070309020205020404" pitchFamily="49" charset="0"/>
              </a:rPr>
              <a:t>by</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b="1">
                <a:solidFill>
                  <a:srgbClr val="000080"/>
                </a:solidFill>
                <a:highlight>
                  <a:srgbClr val="FFFFFF"/>
                </a:highlight>
                <a:latin typeface="Courier New" panose="02070309020205020404" pitchFamily="49" charset="0"/>
              </a:rPr>
              <a:t>(</a:t>
            </a:r>
            <a:r>
              <a:rPr lang="es-ES" sz="1200" err="1">
                <a:solidFill>
                  <a:srgbClr val="000000"/>
                </a:solidFill>
                <a:highlight>
                  <a:srgbClr val="FFFFFF"/>
                </a:highlight>
                <a:latin typeface="Courier New" panose="02070309020205020404" pitchFamily="49" charset="0"/>
              </a:rPr>
              <a:t>bx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r>
              <a:rPr lang="es-ES" sz="1200">
                <a:solidFill>
                  <a:srgbClr val="FF8000"/>
                </a:solidFill>
                <a:highlight>
                  <a:srgbClr val="FFFFFF"/>
                </a:highlight>
                <a:latin typeface="Courier New" panose="02070309020205020404" pitchFamily="49" charset="0"/>
              </a:rPr>
              <a:t>1</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err="1">
                <a:solidFill>
                  <a:srgbClr val="000000"/>
                </a:solidFill>
                <a:highlight>
                  <a:srgbClr val="FFFFFF"/>
                </a:highlight>
                <a:latin typeface="Courier New" panose="02070309020205020404" pitchFamily="49" charset="0"/>
              </a:rPr>
              <a:t>bx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err="1">
                <a:solidFill>
                  <a:srgbClr val="000000"/>
                </a:solidFill>
                <a:highlight>
                  <a:srgbClr val="FFFFFF"/>
                </a:highlight>
                <a:latin typeface="Courier New" panose="02070309020205020404" pitchFamily="49" charset="0"/>
              </a:rPr>
              <a:t>bx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r>
              <a:rPr lang="es-ES" sz="1200">
                <a:solidFill>
                  <a:srgbClr val="FF8000"/>
                </a:solidFill>
                <a:highlight>
                  <a:srgbClr val="FFFFFF"/>
                </a:highlight>
                <a:latin typeface="Courier New" panose="02070309020205020404" pitchFamily="49" charset="0"/>
              </a:rPr>
              <a:t>1</a:t>
            </a:r>
            <a:r>
              <a:rPr lang="es-ES" sz="1200" b="1">
                <a:solidFill>
                  <a:srgbClr val="000080"/>
                </a:solidFill>
                <a:highlight>
                  <a:srgbClr val="FFFFFF"/>
                </a:highlight>
                <a:latin typeface="Courier New" panose="02070309020205020404" pitchFamily="49" charset="0"/>
              </a:rPr>
              <a:t>));</a:t>
            </a:r>
            <a:endParaRPr lang="es-ES" sz="1200">
              <a:solidFill>
                <a:srgbClr val="000000"/>
              </a:solidFill>
              <a:highlight>
                <a:srgbClr val="FFFFFF"/>
              </a:highlight>
              <a:latin typeface="Courier New" panose="02070309020205020404" pitchFamily="49" charset="0"/>
            </a:endParaRPr>
          </a:p>
          <a:p>
            <a:endParaRPr lang="nl-NL" sz="1200">
              <a:solidFill>
                <a:srgbClr val="000000"/>
              </a:solidFill>
              <a:highlight>
                <a:srgbClr val="FFFFFF"/>
              </a:highlight>
              <a:latin typeface="Courier New" panose="02070309020205020404" pitchFamily="49" charset="0"/>
            </a:endParaRPr>
          </a:p>
          <a:p>
            <a:r>
              <a:rPr lang="en-US" sz="1200">
                <a:solidFill>
                  <a:srgbClr val="000000"/>
                </a:solidFill>
                <a:highlight>
                  <a:srgbClr val="FFFFFF"/>
                </a:highlight>
                <a:latin typeface="Courier New" panose="02070309020205020404" pitchFamily="49" charset="0"/>
              </a:rPr>
              <a:t>  </a:t>
            </a:r>
            <a:r>
              <a:rPr lang="en-US" sz="1200">
                <a:solidFill>
                  <a:srgbClr val="008000"/>
                </a:solidFill>
                <a:highlight>
                  <a:srgbClr val="FFFFFF"/>
                </a:highlight>
                <a:latin typeface="Courier New" panose="02070309020205020404" pitchFamily="49" charset="0"/>
              </a:rPr>
              <a:t>// The schedule - defines order, locality; implies storage</a:t>
            </a:r>
          </a:p>
          <a:p>
            <a:r>
              <a:rPr lang="es-ES" sz="1200">
                <a:solidFill>
                  <a:srgbClr val="000000"/>
                </a:solidFill>
                <a:highlight>
                  <a:srgbClr val="FFFFFF"/>
                </a:highlight>
                <a:latin typeface="Courier New" panose="02070309020205020404" pitchFamily="49" charset="0"/>
              </a:rPr>
              <a:t>  </a:t>
            </a:r>
            <a:r>
              <a:rPr lang="es-ES" sz="1200" err="1">
                <a:solidFill>
                  <a:srgbClr val="000000"/>
                </a:solidFill>
                <a:highlight>
                  <a:srgbClr val="FFFFFF"/>
                </a:highlight>
                <a:latin typeface="Courier New" panose="02070309020205020404" pitchFamily="49" charset="0"/>
              </a:rPr>
              <a:t>by</a:t>
            </a:r>
            <a:r>
              <a:rPr lang="es-ES" sz="1200" b="1" err="1">
                <a:solidFill>
                  <a:srgbClr val="000080"/>
                </a:solidFill>
                <a:highlight>
                  <a:srgbClr val="FFFFFF"/>
                </a:highlight>
                <a:latin typeface="Courier New" panose="02070309020205020404" pitchFamily="49" charset="0"/>
              </a:rPr>
              <a:t>.</a:t>
            </a:r>
            <a:r>
              <a:rPr lang="es-ES" sz="1200" err="1">
                <a:solidFill>
                  <a:srgbClr val="000000"/>
                </a:solidFill>
                <a:highlight>
                  <a:srgbClr val="FFFFFF"/>
                </a:highlight>
                <a:latin typeface="Courier New" panose="02070309020205020404" pitchFamily="49" charset="0"/>
              </a:rPr>
              <a:t>tile</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x</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y</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xi</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err="1">
                <a:solidFill>
                  <a:srgbClr val="000000"/>
                </a:solidFill>
                <a:highlight>
                  <a:srgbClr val="FFFFFF"/>
                </a:highlight>
                <a:latin typeface="Courier New" panose="02070309020205020404" pitchFamily="49" charset="0"/>
              </a:rPr>
              <a:t>yi</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a:solidFill>
                  <a:srgbClr val="FF8000"/>
                </a:solidFill>
                <a:highlight>
                  <a:srgbClr val="FFFFFF"/>
                </a:highlight>
                <a:latin typeface="Courier New" panose="02070309020205020404" pitchFamily="49" charset="0"/>
              </a:rPr>
              <a:t>128</a:t>
            </a:r>
            <a:r>
              <a:rPr lang="es-ES" sz="1200" b="1">
                <a:solidFill>
                  <a:srgbClr val="000080"/>
                </a:solidFill>
                <a:highlight>
                  <a:srgbClr val="FFFFFF"/>
                </a:highlight>
                <a:latin typeface="Courier New" panose="02070309020205020404" pitchFamily="49" charset="0"/>
              </a:rPr>
              <a:t>,</a:t>
            </a:r>
            <a:r>
              <a:rPr lang="es-ES" sz="1200">
                <a:solidFill>
                  <a:srgbClr val="000000"/>
                </a:solidFill>
                <a:highlight>
                  <a:srgbClr val="FFFFFF"/>
                </a:highlight>
                <a:latin typeface="Courier New" panose="02070309020205020404" pitchFamily="49" charset="0"/>
              </a:rPr>
              <a:t> </a:t>
            </a:r>
            <a:r>
              <a:rPr lang="es-ES" sz="1200">
                <a:solidFill>
                  <a:srgbClr val="FF8000"/>
                </a:solidFill>
                <a:highlight>
                  <a:srgbClr val="FFFFFF"/>
                </a:highlight>
                <a:latin typeface="Courier New" panose="02070309020205020404" pitchFamily="49" charset="0"/>
              </a:rPr>
              <a:t>32</a:t>
            </a:r>
            <a:r>
              <a:rPr lang="es-ES" sz="1200" b="1">
                <a:solidFill>
                  <a:srgbClr val="000080"/>
                </a:solidFill>
                <a:highlight>
                  <a:srgbClr val="FFFFFF"/>
                </a:highlight>
                <a:latin typeface="Courier New" panose="02070309020205020404" pitchFamily="49" charset="0"/>
              </a:rPr>
              <a:t>)</a:t>
            </a:r>
            <a:endParaRPr lang="es-ES" sz="1200">
              <a:solidFill>
                <a:srgbClr val="000000"/>
              </a:solidFill>
              <a:highlight>
                <a:srgbClr val="FFFFFF"/>
              </a:highlight>
              <a:latin typeface="Courier New" panose="02070309020205020404" pitchFamily="49" charset="0"/>
            </a:endParaRPr>
          </a:p>
          <a:p>
            <a:r>
              <a:rPr lang="nl-NL" sz="1200">
                <a:solidFill>
                  <a:srgbClr val="000000"/>
                </a:solidFill>
                <a:highlight>
                  <a:srgbClr val="FFFFFF"/>
                </a:highlight>
                <a:latin typeface="Courier New" panose="02070309020205020404" pitchFamily="49" charset="0"/>
              </a:rPr>
              <a:t>        </a:t>
            </a:r>
            <a:r>
              <a:rPr lang="nl-NL" sz="1200" b="1">
                <a:solidFill>
                  <a:srgbClr val="000080"/>
                </a:solidFill>
                <a:highlight>
                  <a:srgbClr val="FFFFFF"/>
                </a:highlight>
                <a:latin typeface="Courier New" panose="02070309020205020404" pitchFamily="49" charset="0"/>
              </a:rPr>
              <a:t>.</a:t>
            </a:r>
            <a:r>
              <a:rPr lang="nl-NL" sz="1200" err="1">
                <a:solidFill>
                  <a:srgbClr val="000000"/>
                </a:solidFill>
                <a:highlight>
                  <a:srgbClr val="FFFFFF"/>
                </a:highlight>
                <a:latin typeface="Courier New" panose="02070309020205020404" pitchFamily="49" charset="0"/>
              </a:rPr>
              <a:t>vectorize</a:t>
            </a:r>
            <a:r>
              <a:rPr lang="nl-NL" sz="1200" b="1">
                <a:solidFill>
                  <a:srgbClr val="000080"/>
                </a:solidFill>
                <a:highlight>
                  <a:srgbClr val="FFFFFF"/>
                </a:highlight>
                <a:latin typeface="Courier New" panose="02070309020205020404" pitchFamily="49" charset="0"/>
              </a:rPr>
              <a:t>(</a:t>
            </a:r>
            <a:r>
              <a:rPr lang="nl-NL" sz="1200">
                <a:solidFill>
                  <a:srgbClr val="000000"/>
                </a:solidFill>
                <a:highlight>
                  <a:srgbClr val="FFFFFF"/>
                </a:highlight>
                <a:latin typeface="Courier New" panose="02070309020205020404" pitchFamily="49" charset="0"/>
              </a:rPr>
              <a:t>xi</a:t>
            </a:r>
            <a:r>
              <a:rPr lang="nl-NL" sz="1200" b="1">
                <a:solidFill>
                  <a:srgbClr val="000080"/>
                </a:solidFill>
                <a:highlight>
                  <a:srgbClr val="FFFFFF"/>
                </a:highlight>
                <a:latin typeface="Courier New" panose="02070309020205020404" pitchFamily="49" charset="0"/>
              </a:rPr>
              <a:t>,</a:t>
            </a:r>
            <a:r>
              <a:rPr lang="nl-NL" sz="1200">
                <a:solidFill>
                  <a:srgbClr val="000000"/>
                </a:solidFill>
                <a:highlight>
                  <a:srgbClr val="FFFFFF"/>
                </a:highlight>
                <a:latin typeface="Courier New" panose="02070309020205020404" pitchFamily="49" charset="0"/>
              </a:rPr>
              <a:t> </a:t>
            </a:r>
            <a:r>
              <a:rPr lang="nl-NL" sz="1200">
                <a:solidFill>
                  <a:srgbClr val="FF8000"/>
                </a:solidFill>
                <a:highlight>
                  <a:srgbClr val="FFFFFF"/>
                </a:highlight>
                <a:latin typeface="Courier New" panose="02070309020205020404" pitchFamily="49" charset="0"/>
              </a:rPr>
              <a:t>8</a:t>
            </a:r>
            <a:r>
              <a:rPr lang="nl-NL" sz="1200" b="1">
                <a:solidFill>
                  <a:srgbClr val="000080"/>
                </a:solidFill>
                <a:highlight>
                  <a:srgbClr val="FFFFFF"/>
                </a:highlight>
                <a:latin typeface="Courier New" panose="02070309020205020404" pitchFamily="49" charset="0"/>
              </a:rPr>
              <a:t>).</a:t>
            </a:r>
            <a:r>
              <a:rPr lang="nl-NL" sz="1200">
                <a:solidFill>
                  <a:srgbClr val="000000"/>
                </a:solidFill>
                <a:highlight>
                  <a:srgbClr val="FFFFFF"/>
                </a:highlight>
                <a:latin typeface="Courier New" panose="02070309020205020404" pitchFamily="49" charset="0"/>
              </a:rPr>
              <a:t>parallel</a:t>
            </a:r>
            <a:r>
              <a:rPr lang="nl-NL" sz="1200" b="1">
                <a:solidFill>
                  <a:srgbClr val="000080"/>
                </a:solidFill>
                <a:highlight>
                  <a:srgbClr val="FFFFFF"/>
                </a:highlight>
                <a:latin typeface="Courier New" panose="02070309020205020404" pitchFamily="49" charset="0"/>
              </a:rPr>
              <a:t>(</a:t>
            </a:r>
            <a:r>
              <a:rPr lang="nl-NL" sz="1200">
                <a:solidFill>
                  <a:srgbClr val="000000"/>
                </a:solidFill>
                <a:highlight>
                  <a:srgbClr val="FFFFFF"/>
                </a:highlight>
                <a:latin typeface="Courier New" panose="02070309020205020404" pitchFamily="49" charset="0"/>
              </a:rPr>
              <a:t>y</a:t>
            </a:r>
            <a:r>
              <a:rPr lang="nl-NL" sz="1200" b="1">
                <a:solidFill>
                  <a:srgbClr val="000080"/>
                </a:solidFill>
                <a:highlight>
                  <a:srgbClr val="FFFFFF"/>
                </a:highlight>
                <a:latin typeface="Courier New" panose="02070309020205020404" pitchFamily="49" charset="0"/>
              </a:rPr>
              <a:t>);</a:t>
            </a:r>
            <a:endParaRPr lang="nl-NL" sz="1200">
              <a:solidFill>
                <a:srgbClr val="000000"/>
              </a:solidFill>
              <a:highlight>
                <a:srgbClr val="FFFFFF"/>
              </a:highlight>
              <a:latin typeface="Courier New" panose="02070309020205020404" pitchFamily="49" charset="0"/>
            </a:endParaRPr>
          </a:p>
          <a:p>
            <a:r>
              <a:rPr lang="nl-NL" sz="1200">
                <a:solidFill>
                  <a:srgbClr val="000000"/>
                </a:solidFill>
                <a:highlight>
                  <a:srgbClr val="FFFFFF"/>
                </a:highlight>
                <a:latin typeface="Courier New" panose="02070309020205020404" pitchFamily="49" charset="0"/>
              </a:rPr>
              <a:t>  </a:t>
            </a:r>
            <a:r>
              <a:rPr lang="nl-NL" sz="1200" err="1">
                <a:solidFill>
                  <a:srgbClr val="000000"/>
                </a:solidFill>
                <a:highlight>
                  <a:srgbClr val="FFFFFF"/>
                </a:highlight>
                <a:latin typeface="Courier New" panose="02070309020205020404" pitchFamily="49" charset="0"/>
              </a:rPr>
              <a:t>bx</a:t>
            </a:r>
            <a:r>
              <a:rPr lang="nl-NL" sz="1200" b="1" err="1">
                <a:solidFill>
                  <a:srgbClr val="000080"/>
                </a:solidFill>
                <a:highlight>
                  <a:srgbClr val="FFFFFF"/>
                </a:highlight>
                <a:latin typeface="Courier New" panose="02070309020205020404" pitchFamily="49" charset="0"/>
              </a:rPr>
              <a:t>.</a:t>
            </a:r>
            <a:r>
              <a:rPr lang="nl-NL" sz="1200" err="1">
                <a:solidFill>
                  <a:srgbClr val="000000"/>
                </a:solidFill>
                <a:highlight>
                  <a:srgbClr val="FFFFFF"/>
                </a:highlight>
                <a:latin typeface="Courier New" panose="02070309020205020404" pitchFamily="49" charset="0"/>
              </a:rPr>
              <a:t>compute_at</a:t>
            </a:r>
            <a:r>
              <a:rPr lang="nl-NL" sz="1200" b="1">
                <a:solidFill>
                  <a:srgbClr val="000080"/>
                </a:solidFill>
                <a:highlight>
                  <a:srgbClr val="FFFFFF"/>
                </a:highlight>
                <a:latin typeface="Courier New" panose="02070309020205020404" pitchFamily="49" charset="0"/>
              </a:rPr>
              <a:t>(</a:t>
            </a:r>
            <a:r>
              <a:rPr lang="nl-NL" sz="1200" err="1">
                <a:solidFill>
                  <a:srgbClr val="000000"/>
                </a:solidFill>
                <a:highlight>
                  <a:srgbClr val="FFFFFF"/>
                </a:highlight>
                <a:latin typeface="Courier New" panose="02070309020205020404" pitchFamily="49" charset="0"/>
              </a:rPr>
              <a:t>by</a:t>
            </a:r>
            <a:r>
              <a:rPr lang="nl-NL" sz="1200" b="1">
                <a:solidFill>
                  <a:srgbClr val="000080"/>
                </a:solidFill>
                <a:highlight>
                  <a:srgbClr val="FFFFFF"/>
                </a:highlight>
                <a:latin typeface="Courier New" panose="02070309020205020404" pitchFamily="49" charset="0"/>
              </a:rPr>
              <a:t>,</a:t>
            </a:r>
            <a:r>
              <a:rPr lang="nl-NL" sz="1200">
                <a:solidFill>
                  <a:srgbClr val="000000"/>
                </a:solidFill>
                <a:highlight>
                  <a:srgbClr val="FFFFFF"/>
                </a:highlight>
                <a:latin typeface="Courier New" panose="02070309020205020404" pitchFamily="49" charset="0"/>
              </a:rPr>
              <a:t> x</a:t>
            </a:r>
            <a:r>
              <a:rPr lang="nl-NL" sz="1200" b="1">
                <a:solidFill>
                  <a:srgbClr val="000080"/>
                </a:solidFill>
                <a:highlight>
                  <a:srgbClr val="FFFFFF"/>
                </a:highlight>
                <a:latin typeface="Courier New" panose="02070309020205020404" pitchFamily="49" charset="0"/>
              </a:rPr>
              <a:t>).</a:t>
            </a:r>
            <a:r>
              <a:rPr lang="nl-NL" sz="1200" err="1">
                <a:solidFill>
                  <a:srgbClr val="000000"/>
                </a:solidFill>
                <a:highlight>
                  <a:srgbClr val="FFFFFF"/>
                </a:highlight>
                <a:latin typeface="Courier New" panose="02070309020205020404" pitchFamily="49" charset="0"/>
              </a:rPr>
              <a:t>vectorize</a:t>
            </a:r>
            <a:r>
              <a:rPr lang="nl-NL" sz="1200" b="1">
                <a:solidFill>
                  <a:srgbClr val="000080"/>
                </a:solidFill>
                <a:highlight>
                  <a:srgbClr val="FFFFFF"/>
                </a:highlight>
                <a:latin typeface="Courier New" panose="02070309020205020404" pitchFamily="49" charset="0"/>
              </a:rPr>
              <a:t>(</a:t>
            </a:r>
            <a:r>
              <a:rPr lang="nl-NL" sz="1200">
                <a:solidFill>
                  <a:srgbClr val="000000"/>
                </a:solidFill>
                <a:highlight>
                  <a:srgbClr val="FFFFFF"/>
                </a:highlight>
                <a:latin typeface="Courier New" panose="02070309020205020404" pitchFamily="49" charset="0"/>
              </a:rPr>
              <a:t>x</a:t>
            </a:r>
            <a:r>
              <a:rPr lang="nl-NL" sz="1200" b="1">
                <a:solidFill>
                  <a:srgbClr val="000080"/>
                </a:solidFill>
                <a:highlight>
                  <a:srgbClr val="FFFFFF"/>
                </a:highlight>
                <a:latin typeface="Courier New" panose="02070309020205020404" pitchFamily="49" charset="0"/>
              </a:rPr>
              <a:t>,</a:t>
            </a:r>
            <a:r>
              <a:rPr lang="nl-NL" sz="1200">
                <a:solidFill>
                  <a:srgbClr val="000000"/>
                </a:solidFill>
                <a:highlight>
                  <a:srgbClr val="FFFFFF"/>
                </a:highlight>
                <a:latin typeface="Courier New" panose="02070309020205020404" pitchFamily="49" charset="0"/>
              </a:rPr>
              <a:t> </a:t>
            </a:r>
            <a:r>
              <a:rPr lang="nl-NL" sz="1200">
                <a:solidFill>
                  <a:srgbClr val="FF8000"/>
                </a:solidFill>
                <a:highlight>
                  <a:srgbClr val="FFFFFF"/>
                </a:highlight>
                <a:latin typeface="Courier New" panose="02070309020205020404" pitchFamily="49" charset="0"/>
              </a:rPr>
              <a:t>8</a:t>
            </a:r>
            <a:r>
              <a:rPr lang="nl-NL" sz="1200" b="1">
                <a:solidFill>
                  <a:srgbClr val="000080"/>
                </a:solidFill>
                <a:highlight>
                  <a:srgbClr val="FFFFFF"/>
                </a:highlight>
                <a:latin typeface="Courier New" panose="02070309020205020404" pitchFamily="49" charset="0"/>
              </a:rPr>
              <a:t>);</a:t>
            </a:r>
            <a:endParaRPr lang="nl-NL" sz="1200">
              <a:solidFill>
                <a:srgbClr val="000000"/>
              </a:solidFill>
              <a:highlight>
                <a:srgbClr val="FFFFFF"/>
              </a:highlight>
              <a:latin typeface="Courier New" panose="02070309020205020404" pitchFamily="49" charset="0"/>
            </a:endParaRPr>
          </a:p>
          <a:p>
            <a:endParaRPr lang="nl-NL" sz="1200">
              <a:solidFill>
                <a:srgbClr val="000000"/>
              </a:solidFill>
              <a:highlight>
                <a:srgbClr val="FFFFFF"/>
              </a:highlight>
              <a:latin typeface="Courier New" panose="02070309020205020404" pitchFamily="49" charset="0"/>
            </a:endParaRPr>
          </a:p>
          <a:p>
            <a:r>
              <a:rPr lang="nl-NL" sz="1200">
                <a:solidFill>
                  <a:srgbClr val="000000"/>
                </a:solidFill>
                <a:highlight>
                  <a:srgbClr val="FFFFFF"/>
                </a:highlight>
                <a:latin typeface="Courier New" panose="02070309020205020404" pitchFamily="49" charset="0"/>
              </a:rPr>
              <a:t>  </a:t>
            </a:r>
            <a:r>
              <a:rPr lang="nl-NL" sz="1200" b="1">
                <a:solidFill>
                  <a:srgbClr val="0000FF"/>
                </a:solidFill>
                <a:highlight>
                  <a:srgbClr val="FFFFFF"/>
                </a:highlight>
                <a:latin typeface="Courier New" panose="02070309020205020404" pitchFamily="49" charset="0"/>
              </a:rPr>
              <a:t>return</a:t>
            </a:r>
            <a:r>
              <a:rPr lang="nl-NL" sz="1200">
                <a:solidFill>
                  <a:srgbClr val="000000"/>
                </a:solidFill>
                <a:highlight>
                  <a:srgbClr val="FFFFFF"/>
                </a:highlight>
                <a:latin typeface="Courier New" panose="02070309020205020404" pitchFamily="49" charset="0"/>
              </a:rPr>
              <a:t> </a:t>
            </a:r>
            <a:r>
              <a:rPr lang="nl-NL" sz="1200" err="1">
                <a:solidFill>
                  <a:srgbClr val="000000"/>
                </a:solidFill>
                <a:highlight>
                  <a:srgbClr val="FFFFFF"/>
                </a:highlight>
                <a:latin typeface="Courier New" panose="02070309020205020404" pitchFamily="49" charset="0"/>
              </a:rPr>
              <a:t>by</a:t>
            </a:r>
            <a:r>
              <a:rPr lang="nl-NL" sz="1200" b="1">
                <a:solidFill>
                  <a:srgbClr val="000080"/>
                </a:solidFill>
                <a:highlight>
                  <a:srgbClr val="FFFFFF"/>
                </a:highlight>
                <a:latin typeface="Courier New" panose="02070309020205020404" pitchFamily="49" charset="0"/>
              </a:rPr>
              <a:t>;</a:t>
            </a:r>
            <a:endParaRPr lang="nl-NL" sz="1200">
              <a:solidFill>
                <a:srgbClr val="000000"/>
              </a:solidFill>
              <a:highlight>
                <a:srgbClr val="FFFFFF"/>
              </a:highlight>
              <a:latin typeface="Courier New" panose="02070309020205020404" pitchFamily="49" charset="0"/>
            </a:endParaRPr>
          </a:p>
          <a:p>
            <a:r>
              <a:rPr lang="nl-NL" sz="1200" b="1">
                <a:solidFill>
                  <a:srgbClr val="000080"/>
                </a:solidFill>
                <a:highlight>
                  <a:srgbClr val="FFFFFF"/>
                </a:highlight>
                <a:latin typeface="Courier New" panose="02070309020205020404" pitchFamily="49" charset="0"/>
              </a:rPr>
              <a:t>}</a:t>
            </a:r>
            <a:endParaRPr lang="en-US" sz="1200" b="1">
              <a:solidFill>
                <a:srgbClr val="000080"/>
              </a:solidFill>
              <a:highlight>
                <a:srgbClr val="FFFFFF"/>
              </a:highlight>
              <a:latin typeface="Courier New"/>
              <a:ea typeface="Times New Roman"/>
              <a:cs typeface="Times New Roman"/>
            </a:endParaRPr>
          </a:p>
        </p:txBody>
      </p:sp>
      <p:sp>
        <p:nvSpPr>
          <p:cNvPr id="7" name="TextBox 6">
            <a:extLst>
              <a:ext uri="{FF2B5EF4-FFF2-40B4-BE49-F238E27FC236}">
                <a16:creationId xmlns:a16="http://schemas.microsoft.com/office/drawing/2014/main" id="{148A8B52-37B0-434A-81E3-5D0C625D15DB}"/>
              </a:ext>
            </a:extLst>
          </p:cNvPr>
          <p:cNvSpPr txBox="1"/>
          <p:nvPr/>
        </p:nvSpPr>
        <p:spPr>
          <a:xfrm>
            <a:off x="8904312" y="5221941"/>
            <a:ext cx="2803332" cy="523220"/>
          </a:xfrm>
          <a:prstGeom prst="rect">
            <a:avLst/>
          </a:prstGeom>
          <a:noFill/>
        </p:spPr>
        <p:txBody>
          <a:bodyPr wrap="none" rtlCol="0">
            <a:spAutoFit/>
          </a:bodyPr>
          <a:lstStyle/>
          <a:p>
            <a:r>
              <a:rPr lang="en-US" sz="2800" b="1" i="1">
                <a:solidFill>
                  <a:srgbClr val="00B050"/>
                </a:solidFill>
              </a:rPr>
              <a:t>Halide</a:t>
            </a:r>
            <a:r>
              <a:rPr lang="en-US" sz="2800" i="1"/>
              <a:t> alternative</a:t>
            </a:r>
            <a:endParaRPr lang="nl-NL" sz="2800" i="1"/>
          </a:p>
        </p:txBody>
      </p:sp>
    </p:spTree>
    <p:extLst>
      <p:ext uri="{BB962C8B-B14F-4D97-AF65-F5344CB8AC3E}">
        <p14:creationId xmlns:p14="http://schemas.microsoft.com/office/powerpoint/2010/main" val="7168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a:t>Halide</a:t>
            </a:r>
            <a:endParaRPr lang="nl-NL" sz="3200" baseline="-25000"/>
          </a:p>
        </p:txBody>
      </p:sp>
      <p:sp>
        <p:nvSpPr>
          <p:cNvPr id="3" name="Content Placeholder 2"/>
          <p:cNvSpPr>
            <a:spLocks noGrp="1"/>
          </p:cNvSpPr>
          <p:nvPr>
            <p:ph idx="1"/>
          </p:nvPr>
        </p:nvSpPr>
        <p:spPr/>
        <p:txBody>
          <a:bodyPr>
            <a:normAutofit/>
          </a:bodyPr>
          <a:lstStyle/>
          <a:p>
            <a:pPr marL="0" indent="0">
              <a:buNone/>
            </a:pPr>
            <a:r>
              <a:rPr lang="nl-NL" sz="1800">
                <a:ea typeface="Times New Roman"/>
                <a:cs typeface="Arial" panose="020B0604020202020204" pitchFamily="34" charset="0"/>
              </a:rPr>
              <a:t>Halide DSL and compiler for image processing pipelines:</a:t>
            </a:r>
          </a:p>
          <a:p>
            <a:r>
              <a:rPr lang="nl-NL" sz="1800">
                <a:ea typeface="Times New Roman"/>
                <a:cs typeface="Arial" panose="020B0604020202020204" pitchFamily="34" charset="0"/>
              </a:rPr>
              <a:t>Front-end </a:t>
            </a:r>
            <a:r>
              <a:rPr lang="nl-NL" sz="1800" err="1">
                <a:ea typeface="Times New Roman"/>
                <a:cs typeface="Arial" panose="020B0604020202020204" pitchFamily="34" charset="0"/>
              </a:rPr>
              <a:t>embedded</a:t>
            </a:r>
            <a:r>
              <a:rPr lang="nl-NL" sz="1800">
                <a:ea typeface="Times New Roman"/>
                <a:cs typeface="Arial" panose="020B0604020202020204" pitchFamily="34" charset="0"/>
              </a:rPr>
              <a:t> in C++</a:t>
            </a:r>
          </a:p>
          <a:p>
            <a:r>
              <a:rPr lang="en-US" sz="1800">
                <a:cs typeface="Arial" panose="020B0604020202020204" pitchFamily="34" charset="0"/>
              </a:rPr>
              <a:t>Compiler can target many back-ends</a:t>
            </a:r>
          </a:p>
          <a:p>
            <a:pPr lvl="1"/>
            <a:r>
              <a:rPr lang="en-US" sz="1400">
                <a:cs typeface="Arial" panose="020B0604020202020204" pitchFamily="34" charset="0"/>
              </a:rPr>
              <a:t>Including x86/SSE, ARM v7/NEON, CUDA, Native Client, and OpenCL, WASM, Hexagon DSP </a:t>
            </a:r>
          </a:p>
          <a:p>
            <a:r>
              <a:rPr lang="en-US" sz="1600">
                <a:cs typeface="Arial" panose="020B0604020202020204" pitchFamily="34" charset="0"/>
              </a:rPr>
              <a:t>Support from industry (Google, Adobe)</a:t>
            </a:r>
          </a:p>
          <a:p>
            <a:pPr lvl="1"/>
            <a:r>
              <a:rPr lang="en-US" sz="1400">
                <a:cs typeface="Arial" panose="020B0604020202020204" pitchFamily="34" charset="0"/>
              </a:rPr>
              <a:t>Google Pixel camera / Pixel Core</a:t>
            </a:r>
          </a:p>
          <a:p>
            <a:pPr lvl="1"/>
            <a:endParaRPr lang="en-US" sz="1400">
              <a:cs typeface="Arial" panose="020B0604020202020204" pitchFamily="34" charset="0"/>
            </a:endParaRPr>
          </a:p>
          <a:p>
            <a:endParaRPr lang="en-US" sz="1800">
              <a:cs typeface="Arial" panose="020B0604020202020204" pitchFamily="34" charset="0"/>
            </a:endParaRPr>
          </a:p>
          <a:p>
            <a:endParaRPr lang="nl-NL" sz="1800">
              <a:ea typeface="Times New Roman"/>
              <a:cs typeface="Arial" panose="020B0604020202020204" pitchFamily="34" charset="0"/>
            </a:endParaRPr>
          </a:p>
          <a:p>
            <a:endParaRPr lang="nl-NL" sz="1800">
              <a:ea typeface="Times New Roman"/>
              <a:cs typeface="Arial" panose="020B0604020202020204" pitchFamily="34" charset="0"/>
            </a:endParaRPr>
          </a:p>
          <a:p>
            <a:endParaRPr lang="nl-NL" sz="1800">
              <a:ea typeface="Times New Roman"/>
              <a:cs typeface="Arial" panose="020B0604020202020204" pitchFamily="34" charset="0"/>
            </a:endParaRPr>
          </a:p>
        </p:txBody>
      </p:sp>
      <p:sp>
        <p:nvSpPr>
          <p:cNvPr id="4" name="Slide Number Placeholder 3"/>
          <p:cNvSpPr>
            <a:spLocks noGrp="1"/>
          </p:cNvSpPr>
          <p:nvPr>
            <p:ph type="sldNum" sz="quarter" idx="12"/>
          </p:nvPr>
        </p:nvSpPr>
        <p:spPr/>
        <p:txBody>
          <a:bodyPr/>
          <a:lstStyle/>
          <a:p>
            <a:fld id="{877FDDCF-C3FC-4F1C-9BBB-16CED0CB6D76}" type="slidenum">
              <a:rPr lang="nl-NL" smtClean="0"/>
              <a:t>21</a:t>
            </a:fld>
            <a:endParaRPr lang="nl-NL"/>
          </a:p>
        </p:txBody>
      </p:sp>
    </p:spTree>
    <p:extLst>
      <p:ext uri="{BB962C8B-B14F-4D97-AF65-F5344CB8AC3E}">
        <p14:creationId xmlns:p14="http://schemas.microsoft.com/office/powerpoint/2010/main" val="342867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a:t>Halide</a:t>
            </a:r>
            <a:endParaRPr lang="nl-NL" sz="3200" baseline="-25000"/>
          </a:p>
        </p:txBody>
      </p:sp>
      <p:sp>
        <p:nvSpPr>
          <p:cNvPr id="3" name="Content Placeholder 2"/>
          <p:cNvSpPr>
            <a:spLocks noGrp="1"/>
          </p:cNvSpPr>
          <p:nvPr>
            <p:ph idx="1"/>
          </p:nvPr>
        </p:nvSpPr>
        <p:spPr/>
        <p:txBody>
          <a:bodyPr>
            <a:normAutofit/>
          </a:bodyPr>
          <a:lstStyle/>
          <a:p>
            <a:pPr marL="0" indent="0">
              <a:buNone/>
            </a:pPr>
            <a:r>
              <a:rPr lang="nl-NL" sz="1800" err="1">
                <a:ea typeface="Times New Roman"/>
                <a:cs typeface="Arial" panose="020B0604020202020204" pitchFamily="34" charset="0"/>
              </a:rPr>
              <a:t>Halide</a:t>
            </a:r>
            <a:r>
              <a:rPr lang="nl-NL" sz="1800">
                <a:ea typeface="Times New Roman"/>
                <a:cs typeface="Arial" panose="020B0604020202020204" pitchFamily="34" charset="0"/>
              </a:rPr>
              <a:t> DSL </a:t>
            </a:r>
            <a:r>
              <a:rPr lang="nl-NL" sz="1800" err="1">
                <a:ea typeface="Times New Roman"/>
                <a:cs typeface="Arial" panose="020B0604020202020204" pitchFamily="34" charset="0"/>
              </a:rPr>
              <a:t>and</a:t>
            </a:r>
            <a:r>
              <a:rPr lang="nl-NL" sz="1800">
                <a:ea typeface="Times New Roman"/>
                <a:cs typeface="Arial" panose="020B0604020202020204" pitchFamily="34" charset="0"/>
              </a:rPr>
              <a:t> compiler </a:t>
            </a:r>
            <a:r>
              <a:rPr lang="nl-NL" sz="1800" err="1">
                <a:ea typeface="Times New Roman"/>
                <a:cs typeface="Arial" panose="020B0604020202020204" pitchFamily="34" charset="0"/>
              </a:rPr>
              <a:t>for</a:t>
            </a:r>
            <a:r>
              <a:rPr lang="nl-NL" sz="1800">
                <a:ea typeface="Times New Roman"/>
                <a:cs typeface="Arial" panose="020B0604020202020204" pitchFamily="34" charset="0"/>
              </a:rPr>
              <a:t> image processing </a:t>
            </a:r>
            <a:r>
              <a:rPr lang="nl-NL" sz="1800" err="1">
                <a:ea typeface="Times New Roman"/>
                <a:cs typeface="Arial" panose="020B0604020202020204" pitchFamily="34" charset="0"/>
              </a:rPr>
              <a:t>pipelines</a:t>
            </a:r>
            <a:r>
              <a:rPr lang="nl-NL" sz="1800">
                <a:ea typeface="Times New Roman"/>
                <a:cs typeface="Arial" panose="020B0604020202020204" pitchFamily="34" charset="0"/>
              </a:rPr>
              <a:t>:</a:t>
            </a:r>
          </a:p>
          <a:p>
            <a:r>
              <a:rPr lang="nl-NL" sz="1800">
                <a:ea typeface="Times New Roman"/>
                <a:cs typeface="Arial" panose="020B0604020202020204" pitchFamily="34" charset="0"/>
              </a:rPr>
              <a:t>Front-end </a:t>
            </a:r>
            <a:r>
              <a:rPr lang="nl-NL" sz="1800" err="1">
                <a:ea typeface="Times New Roman"/>
                <a:cs typeface="Arial" panose="020B0604020202020204" pitchFamily="34" charset="0"/>
              </a:rPr>
              <a:t>embedded</a:t>
            </a:r>
            <a:r>
              <a:rPr lang="nl-NL" sz="1800">
                <a:ea typeface="Times New Roman"/>
                <a:cs typeface="Arial" panose="020B0604020202020204" pitchFamily="34" charset="0"/>
              </a:rPr>
              <a:t> in C++</a:t>
            </a:r>
          </a:p>
          <a:p>
            <a:r>
              <a:rPr lang="en-US" sz="1800">
                <a:cs typeface="Arial" panose="020B0604020202020204" pitchFamily="34" charset="0"/>
              </a:rPr>
              <a:t>Compiler can target many back-ends</a:t>
            </a:r>
          </a:p>
          <a:p>
            <a:pPr lvl="1"/>
            <a:r>
              <a:rPr lang="en-US" sz="1400">
                <a:cs typeface="Arial" panose="020B0604020202020204" pitchFamily="34" charset="0"/>
              </a:rPr>
              <a:t>Including x86/SSE, ARM v7/NEON, CUDA, Native Client, and OpenCL, WASM, Hexagon DSP </a:t>
            </a:r>
          </a:p>
          <a:p>
            <a:r>
              <a:rPr lang="en-US" sz="1600">
                <a:cs typeface="Arial" panose="020B0604020202020204" pitchFamily="34" charset="0"/>
              </a:rPr>
              <a:t>Support from industry (Google, Adobe)</a:t>
            </a:r>
          </a:p>
          <a:p>
            <a:pPr lvl="1"/>
            <a:r>
              <a:rPr lang="en-US" sz="1400">
                <a:cs typeface="Arial" panose="020B0604020202020204" pitchFamily="34" charset="0"/>
              </a:rPr>
              <a:t>Google Pixel camera / Pixel Core</a:t>
            </a:r>
          </a:p>
          <a:p>
            <a:pPr marL="0" indent="0">
              <a:buNone/>
            </a:pPr>
            <a:endParaRPr lang="en-US" sz="1800">
              <a:ea typeface="Times New Roman"/>
              <a:cs typeface="Arial" panose="020B0604020202020204" pitchFamily="34" charset="0"/>
            </a:endParaRPr>
          </a:p>
          <a:p>
            <a:pPr marL="0" indent="0">
              <a:buNone/>
            </a:pPr>
            <a:endParaRPr lang="en-US" sz="1800">
              <a:ea typeface="Times New Roman"/>
              <a:cs typeface="Arial" panose="020B0604020202020204" pitchFamily="34" charset="0"/>
            </a:endParaRPr>
          </a:p>
          <a:p>
            <a:pPr marL="0" indent="0">
              <a:buNone/>
            </a:pPr>
            <a:r>
              <a:rPr lang="en-US" sz="1800">
                <a:ea typeface="Times New Roman"/>
                <a:cs typeface="Arial" panose="020B0604020202020204" pitchFamily="34" charset="0"/>
              </a:rPr>
              <a:t>Main idea:</a:t>
            </a:r>
            <a:endParaRPr lang="nl-NL" sz="1800">
              <a:ea typeface="Times New Roman"/>
              <a:cs typeface="Arial" panose="020B0604020202020204" pitchFamily="34" charset="0"/>
            </a:endParaRPr>
          </a:p>
          <a:p>
            <a:r>
              <a:rPr lang="nl-NL" sz="1800">
                <a:ea typeface="Times New Roman"/>
                <a:cs typeface="Arial" panose="020B0604020202020204" pitchFamily="34" charset="0"/>
              </a:rPr>
              <a:t>Decouples algorithm definition from optimization schedule</a:t>
            </a:r>
          </a:p>
          <a:p>
            <a:pPr lvl="1"/>
            <a:r>
              <a:rPr lang="nl-NL" sz="1400">
                <a:ea typeface="Times New Roman"/>
                <a:cs typeface="Arial" panose="020B0604020202020204" pitchFamily="34" charset="0"/>
              </a:rPr>
              <a:t>Apply optimizations without complicating </a:t>
            </a:r>
            <a:r>
              <a:rPr lang="nl-NL" sz="1400" err="1">
                <a:ea typeface="Times New Roman"/>
                <a:cs typeface="Arial" panose="020B0604020202020204" pitchFamily="34" charset="0"/>
              </a:rPr>
              <a:t>the</a:t>
            </a:r>
            <a:r>
              <a:rPr lang="nl-NL" sz="1400">
                <a:ea typeface="Times New Roman"/>
                <a:cs typeface="Arial" panose="020B0604020202020204" pitchFamily="34" charset="0"/>
              </a:rPr>
              <a:t> code</a:t>
            </a:r>
            <a:endParaRPr lang="en-US" sz="1400">
              <a:cs typeface="Arial" panose="020B0604020202020204" pitchFamily="34" charset="0"/>
            </a:endParaRPr>
          </a:p>
          <a:p>
            <a:pPr lvl="1"/>
            <a:endParaRPr lang="en-US" sz="1400">
              <a:cs typeface="Arial" panose="020B0604020202020204" pitchFamily="34" charset="0"/>
            </a:endParaRPr>
          </a:p>
          <a:p>
            <a:endParaRPr lang="en-US" sz="1800">
              <a:cs typeface="Arial" panose="020B0604020202020204" pitchFamily="34" charset="0"/>
            </a:endParaRPr>
          </a:p>
          <a:p>
            <a:endParaRPr lang="nl-NL" sz="1800">
              <a:ea typeface="Times New Roman"/>
              <a:cs typeface="Arial" panose="020B0604020202020204" pitchFamily="34" charset="0"/>
            </a:endParaRPr>
          </a:p>
          <a:p>
            <a:endParaRPr lang="nl-NL" sz="1800">
              <a:ea typeface="Times New Roman"/>
              <a:cs typeface="Arial" panose="020B0604020202020204" pitchFamily="34" charset="0"/>
            </a:endParaRPr>
          </a:p>
          <a:p>
            <a:endParaRPr lang="nl-NL" sz="1800">
              <a:ea typeface="Times New Roman"/>
              <a:cs typeface="Arial" panose="020B0604020202020204" pitchFamily="34" charset="0"/>
            </a:endParaRPr>
          </a:p>
        </p:txBody>
      </p:sp>
      <p:sp>
        <p:nvSpPr>
          <p:cNvPr id="4" name="Slide Number Placeholder 3"/>
          <p:cNvSpPr>
            <a:spLocks noGrp="1"/>
          </p:cNvSpPr>
          <p:nvPr>
            <p:ph type="sldNum" sz="quarter" idx="12"/>
          </p:nvPr>
        </p:nvSpPr>
        <p:spPr/>
        <p:txBody>
          <a:bodyPr/>
          <a:lstStyle/>
          <a:p>
            <a:fld id="{877FDDCF-C3FC-4F1C-9BBB-16CED0CB6D76}" type="slidenum">
              <a:rPr lang="nl-NL" smtClean="0"/>
              <a:t>22</a:t>
            </a:fld>
            <a:endParaRPr lang="nl-NL"/>
          </a:p>
        </p:txBody>
      </p:sp>
    </p:spTree>
    <p:extLst>
      <p:ext uri="{BB962C8B-B14F-4D97-AF65-F5344CB8AC3E}">
        <p14:creationId xmlns:p14="http://schemas.microsoft.com/office/powerpoint/2010/main" val="204887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a:t>Halide</a:t>
            </a:r>
            <a:endParaRPr lang="nl-NL" sz="3200" baseline="-25000"/>
          </a:p>
        </p:txBody>
      </p:sp>
      <p:sp>
        <p:nvSpPr>
          <p:cNvPr id="3" name="Content Placeholder 2"/>
          <p:cNvSpPr>
            <a:spLocks noGrp="1"/>
          </p:cNvSpPr>
          <p:nvPr>
            <p:ph idx="1"/>
          </p:nvPr>
        </p:nvSpPr>
        <p:spPr/>
        <p:txBody>
          <a:bodyPr>
            <a:normAutofit/>
          </a:bodyPr>
          <a:lstStyle/>
          <a:p>
            <a:pPr marL="0" indent="0">
              <a:buNone/>
            </a:pPr>
            <a:r>
              <a:rPr lang="nl-NL" sz="1800" err="1">
                <a:ea typeface="Times New Roman"/>
                <a:cs typeface="Arial" panose="020B0604020202020204" pitchFamily="34" charset="0"/>
              </a:rPr>
              <a:t>Halide</a:t>
            </a:r>
            <a:r>
              <a:rPr lang="nl-NL" sz="1800">
                <a:ea typeface="Times New Roman"/>
                <a:cs typeface="Arial" panose="020B0604020202020204" pitchFamily="34" charset="0"/>
              </a:rPr>
              <a:t> DSL </a:t>
            </a:r>
            <a:r>
              <a:rPr lang="nl-NL" sz="1800" err="1">
                <a:ea typeface="Times New Roman"/>
                <a:cs typeface="Arial" panose="020B0604020202020204" pitchFamily="34" charset="0"/>
              </a:rPr>
              <a:t>and</a:t>
            </a:r>
            <a:r>
              <a:rPr lang="nl-NL" sz="1800">
                <a:ea typeface="Times New Roman"/>
                <a:cs typeface="Arial" panose="020B0604020202020204" pitchFamily="34" charset="0"/>
              </a:rPr>
              <a:t> compiler </a:t>
            </a:r>
            <a:r>
              <a:rPr lang="nl-NL" sz="1800" err="1">
                <a:ea typeface="Times New Roman"/>
                <a:cs typeface="Arial" panose="020B0604020202020204" pitchFamily="34" charset="0"/>
              </a:rPr>
              <a:t>for</a:t>
            </a:r>
            <a:r>
              <a:rPr lang="nl-NL" sz="1800">
                <a:ea typeface="Times New Roman"/>
                <a:cs typeface="Arial" panose="020B0604020202020204" pitchFamily="34" charset="0"/>
              </a:rPr>
              <a:t> image processing </a:t>
            </a:r>
            <a:r>
              <a:rPr lang="nl-NL" sz="1800" err="1">
                <a:ea typeface="Times New Roman"/>
                <a:cs typeface="Arial" panose="020B0604020202020204" pitchFamily="34" charset="0"/>
              </a:rPr>
              <a:t>pipelines</a:t>
            </a:r>
            <a:r>
              <a:rPr lang="nl-NL" sz="1800">
                <a:ea typeface="Times New Roman"/>
                <a:cs typeface="Arial" panose="020B0604020202020204" pitchFamily="34" charset="0"/>
              </a:rPr>
              <a:t>:</a:t>
            </a:r>
          </a:p>
          <a:p>
            <a:r>
              <a:rPr lang="nl-NL" sz="1800">
                <a:ea typeface="Times New Roman"/>
                <a:cs typeface="Arial" panose="020B0604020202020204" pitchFamily="34" charset="0"/>
              </a:rPr>
              <a:t>Front-end </a:t>
            </a:r>
            <a:r>
              <a:rPr lang="nl-NL" sz="1800" err="1">
                <a:ea typeface="Times New Roman"/>
                <a:cs typeface="Arial" panose="020B0604020202020204" pitchFamily="34" charset="0"/>
              </a:rPr>
              <a:t>embedded</a:t>
            </a:r>
            <a:r>
              <a:rPr lang="nl-NL" sz="1800">
                <a:ea typeface="Times New Roman"/>
                <a:cs typeface="Arial" panose="020B0604020202020204" pitchFamily="34" charset="0"/>
              </a:rPr>
              <a:t> in C++</a:t>
            </a:r>
          </a:p>
          <a:p>
            <a:r>
              <a:rPr lang="en-US" sz="1800">
                <a:cs typeface="Arial" panose="020B0604020202020204" pitchFamily="34" charset="0"/>
              </a:rPr>
              <a:t>Compiler can target many back-ends</a:t>
            </a:r>
          </a:p>
          <a:p>
            <a:pPr lvl="1"/>
            <a:r>
              <a:rPr lang="en-US" sz="1400">
                <a:cs typeface="Arial" panose="020B0604020202020204" pitchFamily="34" charset="0"/>
              </a:rPr>
              <a:t>Including x86/SSE, ARM v7/NEON, CUDA, Native Client, and OpenCL, WASM, The Qaulcomm Hexagon DSP </a:t>
            </a:r>
          </a:p>
          <a:p>
            <a:r>
              <a:rPr lang="en-US" sz="1600">
                <a:cs typeface="Arial" panose="020B0604020202020204" pitchFamily="34" charset="0"/>
              </a:rPr>
              <a:t>Support from industry (Google, Adobe)</a:t>
            </a:r>
          </a:p>
          <a:p>
            <a:pPr lvl="1"/>
            <a:r>
              <a:rPr lang="en-US" sz="1400">
                <a:cs typeface="Arial" panose="020B0604020202020204" pitchFamily="34" charset="0"/>
              </a:rPr>
              <a:t>Google Pixel camera / Pixel Core</a:t>
            </a:r>
          </a:p>
          <a:p>
            <a:pPr marL="0" indent="0">
              <a:buNone/>
            </a:pPr>
            <a:endParaRPr lang="en-US" sz="1800">
              <a:ea typeface="Times New Roman"/>
              <a:cs typeface="Arial" panose="020B0604020202020204" pitchFamily="34" charset="0"/>
            </a:endParaRPr>
          </a:p>
          <a:p>
            <a:pPr marL="0" indent="0">
              <a:buNone/>
            </a:pPr>
            <a:endParaRPr lang="en-US" sz="1800">
              <a:ea typeface="Times New Roman"/>
              <a:cs typeface="Arial" panose="020B0604020202020204" pitchFamily="34" charset="0"/>
            </a:endParaRPr>
          </a:p>
          <a:p>
            <a:pPr marL="0" indent="0">
              <a:buNone/>
            </a:pPr>
            <a:r>
              <a:rPr lang="en-US" sz="1800">
                <a:ea typeface="Times New Roman"/>
                <a:cs typeface="Arial" panose="020B0604020202020204" pitchFamily="34" charset="0"/>
              </a:rPr>
              <a:t>Main idea:</a:t>
            </a:r>
            <a:endParaRPr lang="nl-NL" sz="1800">
              <a:ea typeface="Times New Roman"/>
              <a:cs typeface="Arial" panose="020B0604020202020204" pitchFamily="34" charset="0"/>
            </a:endParaRPr>
          </a:p>
          <a:p>
            <a:r>
              <a:rPr lang="nl-NL" sz="1800">
                <a:ea typeface="Times New Roman"/>
                <a:cs typeface="Arial" panose="020B0604020202020204" pitchFamily="34" charset="0"/>
              </a:rPr>
              <a:t>Decouples algorithm definition from optimization schedule</a:t>
            </a:r>
          </a:p>
          <a:p>
            <a:pPr lvl="1"/>
            <a:r>
              <a:rPr lang="nl-NL" sz="1400">
                <a:ea typeface="Times New Roman"/>
                <a:cs typeface="Arial" panose="020B0604020202020204" pitchFamily="34" charset="0"/>
              </a:rPr>
              <a:t>Apply optimizations without complicating </a:t>
            </a:r>
            <a:r>
              <a:rPr lang="nl-NL" sz="1400" err="1">
                <a:ea typeface="Times New Roman"/>
                <a:cs typeface="Arial" panose="020B0604020202020204" pitchFamily="34" charset="0"/>
              </a:rPr>
              <a:t>the</a:t>
            </a:r>
            <a:r>
              <a:rPr lang="nl-NL" sz="1400">
                <a:ea typeface="Times New Roman"/>
                <a:cs typeface="Arial" panose="020B0604020202020204" pitchFamily="34" charset="0"/>
              </a:rPr>
              <a:t> code</a:t>
            </a:r>
            <a:endParaRPr lang="en-US" sz="1400">
              <a:cs typeface="Arial" panose="020B0604020202020204" pitchFamily="34" charset="0"/>
            </a:endParaRPr>
          </a:p>
          <a:p>
            <a:pPr marL="0" indent="0">
              <a:buNone/>
            </a:pPr>
            <a:r>
              <a:rPr lang="en-US" sz="1800">
                <a:cs typeface="Arial" panose="020B0604020202020204" pitchFamily="34" charset="0"/>
              </a:rPr>
              <a:t>Result:</a:t>
            </a:r>
          </a:p>
          <a:p>
            <a:r>
              <a:rPr lang="en-US" sz="1800">
                <a:cs typeface="Arial" panose="020B0604020202020204" pitchFamily="34" charset="0"/>
              </a:rPr>
              <a:t>Easier and faster design space exploration</a:t>
            </a:r>
          </a:p>
          <a:p>
            <a:r>
              <a:rPr lang="en-US" sz="1800">
                <a:cs typeface="Arial" panose="020B0604020202020204" pitchFamily="34" charset="0"/>
              </a:rPr>
              <a:t>Improved code readability and portability</a:t>
            </a:r>
          </a:p>
          <a:p>
            <a:pPr lvl="1"/>
            <a:r>
              <a:rPr lang="en-US" sz="1400">
                <a:cs typeface="Arial" panose="020B0604020202020204" pitchFamily="34" charset="0"/>
              </a:rPr>
              <a:t>For a new architecture we should only change/rewrite the schedule</a:t>
            </a:r>
          </a:p>
          <a:p>
            <a:pPr lvl="1"/>
            <a:endParaRPr lang="en-US" sz="1400">
              <a:cs typeface="Arial" panose="020B0604020202020204" pitchFamily="34" charset="0"/>
            </a:endParaRPr>
          </a:p>
          <a:p>
            <a:endParaRPr lang="en-US" sz="1800">
              <a:cs typeface="Arial" panose="020B0604020202020204" pitchFamily="34" charset="0"/>
            </a:endParaRPr>
          </a:p>
          <a:p>
            <a:endParaRPr lang="nl-NL" sz="1800">
              <a:ea typeface="Times New Roman"/>
              <a:cs typeface="Arial" panose="020B0604020202020204" pitchFamily="34" charset="0"/>
            </a:endParaRPr>
          </a:p>
          <a:p>
            <a:endParaRPr lang="nl-NL" sz="1800">
              <a:ea typeface="Times New Roman"/>
              <a:cs typeface="Arial" panose="020B0604020202020204" pitchFamily="34" charset="0"/>
            </a:endParaRPr>
          </a:p>
          <a:p>
            <a:endParaRPr lang="nl-NL" sz="1800">
              <a:ea typeface="Times New Roman"/>
              <a:cs typeface="Arial" panose="020B0604020202020204" pitchFamily="34" charset="0"/>
            </a:endParaRPr>
          </a:p>
        </p:txBody>
      </p:sp>
      <p:sp>
        <p:nvSpPr>
          <p:cNvPr id="4" name="Slide Number Placeholder 3"/>
          <p:cNvSpPr>
            <a:spLocks noGrp="1"/>
          </p:cNvSpPr>
          <p:nvPr>
            <p:ph type="sldNum" sz="quarter" idx="12"/>
          </p:nvPr>
        </p:nvSpPr>
        <p:spPr/>
        <p:txBody>
          <a:bodyPr/>
          <a:lstStyle/>
          <a:p>
            <a:fld id="{877FDDCF-C3FC-4F1C-9BBB-16CED0CB6D76}" type="slidenum">
              <a:rPr lang="nl-NL" smtClean="0"/>
              <a:t>23</a:t>
            </a:fld>
            <a:endParaRPr lang="nl-NL"/>
          </a:p>
        </p:txBody>
      </p:sp>
    </p:spTree>
    <p:extLst>
      <p:ext uri="{BB962C8B-B14F-4D97-AF65-F5344CB8AC3E}">
        <p14:creationId xmlns:p14="http://schemas.microsoft.com/office/powerpoint/2010/main" val="201596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Blur </a:t>
            </a:r>
            <a:r>
              <a:rPr lang="nl-NL" err="1"/>
              <a:t>Example</a:t>
            </a:r>
            <a:br>
              <a:rPr lang="nl-NL"/>
            </a:br>
            <a:r>
              <a:rPr lang="nl-NL" sz="2400" err="1"/>
              <a:t>Halide</a:t>
            </a: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24</a:t>
            </a:fld>
            <a:endParaRPr lang="nl-NL"/>
          </a:p>
        </p:txBody>
      </p:sp>
      <p:grpSp>
        <p:nvGrpSpPr>
          <p:cNvPr id="23" name="Group 22"/>
          <p:cNvGrpSpPr/>
          <p:nvPr/>
        </p:nvGrpSpPr>
        <p:grpSpPr>
          <a:xfrm>
            <a:off x="1984310" y="1607621"/>
            <a:ext cx="6240780" cy="693420"/>
            <a:chOff x="397919" y="2034570"/>
            <a:chExt cx="6240780" cy="693420"/>
          </a:xfrm>
        </p:grpSpPr>
        <p:sp>
          <p:nvSpPr>
            <p:cNvPr id="7" name="Rectangle 6"/>
            <p:cNvSpPr/>
            <p:nvPr/>
          </p:nvSpPr>
          <p:spPr>
            <a:xfrm>
              <a:off x="1609499" y="2034570"/>
              <a:ext cx="1409700" cy="6934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Horizontal </a:t>
              </a:r>
            </a:p>
            <a:p>
              <a:pPr algn="ctr"/>
              <a:r>
                <a:rPr lang="en-US"/>
                <a:t>blur</a:t>
              </a:r>
            </a:p>
          </p:txBody>
        </p:sp>
        <p:sp>
          <p:nvSpPr>
            <p:cNvPr id="8" name="Rectangle 7"/>
            <p:cNvSpPr/>
            <p:nvPr/>
          </p:nvSpPr>
          <p:spPr>
            <a:xfrm>
              <a:off x="4124099" y="2034570"/>
              <a:ext cx="1409700" cy="69342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Vertical</a:t>
              </a:r>
            </a:p>
            <a:p>
              <a:pPr algn="ctr"/>
              <a:r>
                <a:rPr lang="en-US"/>
                <a:t>blur</a:t>
              </a:r>
            </a:p>
          </p:txBody>
        </p:sp>
        <p:sp>
          <p:nvSpPr>
            <p:cNvPr id="9" name="Right Arrow 8"/>
            <p:cNvSpPr/>
            <p:nvPr/>
          </p:nvSpPr>
          <p:spPr>
            <a:xfrm>
              <a:off x="397919" y="2240310"/>
              <a:ext cx="1211580" cy="25146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ight Arrow 9"/>
            <p:cNvSpPr/>
            <p:nvPr/>
          </p:nvSpPr>
          <p:spPr>
            <a:xfrm>
              <a:off x="3019199" y="2255550"/>
              <a:ext cx="1104900" cy="25146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ight Arrow 10"/>
            <p:cNvSpPr/>
            <p:nvPr/>
          </p:nvSpPr>
          <p:spPr>
            <a:xfrm>
              <a:off x="5533799" y="2240310"/>
              <a:ext cx="1104900" cy="25146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aphicFrame>
        <p:nvGraphicFramePr>
          <p:cNvPr id="12" name="Table 11"/>
          <p:cNvGraphicFramePr>
            <a:graphicFrameLocks noGrp="1"/>
          </p:cNvGraphicFramePr>
          <p:nvPr/>
        </p:nvGraphicFramePr>
        <p:xfrm>
          <a:off x="8472264" y="3740112"/>
          <a:ext cx="1310640" cy="1112520"/>
        </p:xfrm>
        <a:graphic>
          <a:graphicData uri="http://schemas.openxmlformats.org/drawingml/2006/table">
            <a:tbl>
              <a:tblPr>
                <a:tableStyleId>{5C22544A-7EE6-4342-B048-85BDC9FD1C3A}</a:tableStyleId>
              </a:tblPr>
              <a:tblGrid>
                <a:gridCol w="436880">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tblGrid>
              <a:tr h="370840">
                <a:tc>
                  <a:txBody>
                    <a:bodyPr/>
                    <a:lstStyle/>
                    <a:p>
                      <a:endParaRPr lang="en-US">
                        <a:solidFill>
                          <a:srgbClr val="00B050"/>
                        </a:solidFill>
                      </a:endParaRPr>
                    </a:p>
                  </a:txBody>
                  <a:tcPr>
                    <a:solidFill>
                      <a:srgbClr val="00B05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0"/>
                  </a:ext>
                </a:extLst>
              </a:tr>
              <a:tr h="370840">
                <a:tc>
                  <a:txBody>
                    <a:bodyPr/>
                    <a:lstStyle/>
                    <a:p>
                      <a:endParaRPr lang="en-US"/>
                    </a:p>
                  </a:txBody>
                  <a:tcPr>
                    <a:solidFill>
                      <a:srgbClr val="00B05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1"/>
                  </a:ext>
                </a:extLst>
              </a:tr>
              <a:tr h="370840">
                <a:tc>
                  <a:txBody>
                    <a:bodyPr/>
                    <a:lstStyle/>
                    <a:p>
                      <a:endParaRPr lang="en-US"/>
                    </a:p>
                  </a:txBody>
                  <a:tcPr>
                    <a:solidFill>
                      <a:srgbClr val="00B05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nvGraphicFramePr>
        <p:xfrm>
          <a:off x="8472264" y="2371028"/>
          <a:ext cx="1310640" cy="1112520"/>
        </p:xfrm>
        <a:graphic>
          <a:graphicData uri="http://schemas.openxmlformats.org/drawingml/2006/table">
            <a:tbl>
              <a:tblPr>
                <a:tableStyleId>{5C22544A-7EE6-4342-B048-85BDC9FD1C3A}</a:tableStyleId>
              </a:tblPr>
              <a:tblGrid>
                <a:gridCol w="436880">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tblGrid>
              <a:tr h="370840">
                <a:tc>
                  <a:txBody>
                    <a:bodyPr/>
                    <a:lstStyle/>
                    <a:p>
                      <a:endParaRPr lang="en-US"/>
                    </a:p>
                  </a:txBody>
                  <a:tcPr>
                    <a:solidFill>
                      <a:srgbClr val="0070C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bl>
          </a:graphicData>
        </a:graphic>
      </p:graphicFrame>
      <p:sp>
        <p:nvSpPr>
          <p:cNvPr id="14" name="Down Arrow 13"/>
          <p:cNvSpPr/>
          <p:nvPr/>
        </p:nvSpPr>
        <p:spPr>
          <a:xfrm>
            <a:off x="8976320" y="2769418"/>
            <a:ext cx="331470" cy="609723"/>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5" name="Right Arrow 14"/>
          <p:cNvSpPr/>
          <p:nvPr/>
        </p:nvSpPr>
        <p:spPr>
          <a:xfrm>
            <a:off x="8971732" y="4099220"/>
            <a:ext cx="763905" cy="327794"/>
          </a:xfrm>
          <a:prstGeom prst="rightArrow">
            <a:avLst/>
          </a:prstGeom>
          <a:solidFill>
            <a:srgbClr val="00B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4" name="Group 23"/>
          <p:cNvGrpSpPr/>
          <p:nvPr/>
        </p:nvGrpSpPr>
        <p:grpSpPr>
          <a:xfrm>
            <a:off x="1415481" y="2650289"/>
            <a:ext cx="5544615" cy="589646"/>
            <a:chOff x="334903" y="3114755"/>
            <a:chExt cx="5544615" cy="589646"/>
          </a:xfrm>
        </p:grpSpPr>
        <mc:AlternateContent xmlns:mc="http://schemas.openxmlformats.org/markup-compatibility/2006" xmlns:a14="http://schemas.microsoft.com/office/drawing/2010/main">
          <mc:Choice Requires="a14">
            <p:sp>
              <p:nvSpPr>
                <p:cNvPr id="21" name="TextBox 20"/>
                <p:cNvSpPr txBox="1"/>
                <p:nvPr/>
              </p:nvSpPr>
              <p:spPr>
                <a:xfrm>
                  <a:off x="611560" y="3114755"/>
                  <a:ext cx="49913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FF0000"/>
                            </a:solidFill>
                            <a:latin typeface="Cambria Math" panose="02040503050406030204" pitchFamily="18" charset="0"/>
                          </a:rPr>
                          <m:t>𝑖𝑛</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−1, </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FF0000"/>
                            </a:solidFill>
                            <a:latin typeface="Cambria Math" panose="02040503050406030204" pitchFamily="18" charset="0"/>
                          </a:rPr>
                          <m:t>𝑖𝑛</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FF0000"/>
                            </a:solidFill>
                            <a:latin typeface="Cambria Math" panose="02040503050406030204" pitchFamily="18" charset="0"/>
                          </a:rPr>
                          <m:t>𝑖𝑛</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+1,</m:t>
                        </m:r>
                        <m:r>
                          <a:rPr lang="en-US" i="1">
                            <a:latin typeface="Cambria Math" panose="02040503050406030204" pitchFamily="18" charset="0"/>
                          </a:rPr>
                          <m:t>𝑦</m:t>
                        </m:r>
                        <m:r>
                          <a:rPr lang="en-US" i="1">
                            <a:latin typeface="Cambria Math" panose="02040503050406030204" pitchFamily="18" charset="0"/>
                          </a:rPr>
                          <m:t>)</m:t>
                        </m:r>
                      </m:oMath>
                    </m:oMathPara>
                  </a14:m>
                  <a:endParaRPr lang="en-US"/>
                </a:p>
              </p:txBody>
            </p:sp>
          </mc:Choice>
          <mc:Fallback xmlns="">
            <p:sp>
              <p:nvSpPr>
                <p:cNvPr id="21" name="TextBox 20"/>
                <p:cNvSpPr txBox="1">
                  <a:spLocks noRot="1" noChangeAspect="1" noMove="1" noResize="1" noEditPoints="1" noAdjustHandles="1" noChangeArrowheads="1" noChangeShapeType="1" noTextEdit="1"/>
                </p:cNvSpPr>
                <p:nvPr/>
              </p:nvSpPr>
              <p:spPr>
                <a:xfrm>
                  <a:off x="611560" y="3114755"/>
                  <a:ext cx="4991302" cy="276999"/>
                </a:xfrm>
                <a:prstGeom prst="rect">
                  <a:avLst/>
                </a:prstGeom>
                <a:blipFill>
                  <a:blip r:embed="rId3"/>
                  <a:stretch>
                    <a:fillRect t="-2222" r="-73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4903" y="3427402"/>
                  <a:ext cx="5544615" cy="276999"/>
                </a:xfrm>
                <a:prstGeom prst="rect">
                  <a:avLst/>
                </a:prstGeom>
                <a:noFill/>
              </p:spPr>
              <p:txBody>
                <a:bodyPr wrap="square" lIns="0" tIns="0" rIns="0" bIns="0" rtlCol="0">
                  <a:spAutoFit/>
                </a:bodyPr>
                <a:lstStyle/>
                <a:p>
                  <a:pPr/>
                  <a14:m>
                    <m:oMathPara xmlns:m="http://schemas.openxmlformats.org/officeDocument/2006/math">
                      <m:oMathParaPr>
                        <m:jc m:val="right"/>
                      </m:oMathParaPr>
                      <m:oMath xmlns:m="http://schemas.openxmlformats.org/officeDocument/2006/math">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𝑏𝑦</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−1</m:t>
                            </m:r>
                          </m:e>
                        </m:d>
                        <m:r>
                          <a:rPr lang="en-US" i="1">
                            <a:latin typeface="Cambria Math" panose="02040503050406030204" pitchFamily="18" charset="0"/>
                          </a:rPr>
                          <m:t>+</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+1</m:t>
                            </m:r>
                          </m:e>
                        </m:d>
                        <m:r>
                          <a:rPr lang="en-US" i="1">
                            <a:latin typeface="Cambria Math" panose="02040503050406030204" pitchFamily="18" charset="0"/>
                          </a:rPr>
                          <m:t>     </m:t>
                        </m:r>
                      </m:oMath>
                    </m:oMathPara>
                  </a14:m>
                  <a:endParaRPr lang="en-US"/>
                </a:p>
              </p:txBody>
            </p:sp>
          </mc:Choice>
          <mc:Fallback xmlns="">
            <p:sp>
              <p:nvSpPr>
                <p:cNvPr id="22" name="TextBox 21"/>
                <p:cNvSpPr txBox="1">
                  <a:spLocks noRot="1" noChangeAspect="1" noMove="1" noResize="1" noEditPoints="1" noAdjustHandles="1" noChangeArrowheads="1" noChangeShapeType="1" noTextEdit="1"/>
                </p:cNvSpPr>
                <p:nvPr/>
              </p:nvSpPr>
              <p:spPr>
                <a:xfrm>
                  <a:off x="334903" y="3427402"/>
                  <a:ext cx="5544615" cy="276999"/>
                </a:xfrm>
                <a:prstGeom prst="rect">
                  <a:avLst/>
                </a:prstGeom>
                <a:blipFill>
                  <a:blip r:embed="rId4"/>
                  <a:stretch>
                    <a:fillRect t="-2222" b="-35556"/>
                  </a:stretch>
                </a:blipFill>
              </p:spPr>
              <p:txBody>
                <a:bodyPr/>
                <a:lstStyle/>
                <a:p>
                  <a:r>
                    <a:rPr lang="en-US">
                      <a:noFill/>
                    </a:rPr>
                    <a:t> </a:t>
                  </a:r>
                </a:p>
              </p:txBody>
            </p:sp>
          </mc:Fallback>
        </mc:AlternateContent>
      </p:grpSp>
    </p:spTree>
    <p:extLst>
      <p:ext uri="{BB962C8B-B14F-4D97-AF65-F5344CB8AC3E}">
        <p14:creationId xmlns:p14="http://schemas.microsoft.com/office/powerpoint/2010/main" val="146451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Blur </a:t>
            </a:r>
            <a:r>
              <a:rPr lang="nl-NL" err="1"/>
              <a:t>Example</a:t>
            </a:r>
            <a:br>
              <a:rPr lang="nl-NL"/>
            </a:br>
            <a:r>
              <a:rPr lang="nl-NL" sz="2400" err="1"/>
              <a:t>Halide</a:t>
            </a: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25</a:t>
            </a:fld>
            <a:endParaRPr lang="nl-NL"/>
          </a:p>
        </p:txBody>
      </p:sp>
      <p:grpSp>
        <p:nvGrpSpPr>
          <p:cNvPr id="23" name="Group 22"/>
          <p:cNvGrpSpPr/>
          <p:nvPr/>
        </p:nvGrpSpPr>
        <p:grpSpPr>
          <a:xfrm>
            <a:off x="1984310" y="1607621"/>
            <a:ext cx="6240780" cy="693420"/>
            <a:chOff x="397919" y="2034570"/>
            <a:chExt cx="6240780" cy="693420"/>
          </a:xfrm>
        </p:grpSpPr>
        <p:sp>
          <p:nvSpPr>
            <p:cNvPr id="7" name="Rectangle 6"/>
            <p:cNvSpPr/>
            <p:nvPr/>
          </p:nvSpPr>
          <p:spPr>
            <a:xfrm>
              <a:off x="1609499" y="2034570"/>
              <a:ext cx="1409700" cy="6934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Horizontal </a:t>
              </a:r>
            </a:p>
            <a:p>
              <a:pPr algn="ctr"/>
              <a:r>
                <a:rPr lang="en-US"/>
                <a:t>blur</a:t>
              </a:r>
            </a:p>
          </p:txBody>
        </p:sp>
        <p:sp>
          <p:nvSpPr>
            <p:cNvPr id="8" name="Rectangle 7"/>
            <p:cNvSpPr/>
            <p:nvPr/>
          </p:nvSpPr>
          <p:spPr>
            <a:xfrm>
              <a:off x="4124099" y="2034570"/>
              <a:ext cx="1409700" cy="69342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Vertical</a:t>
              </a:r>
            </a:p>
            <a:p>
              <a:pPr algn="ctr"/>
              <a:r>
                <a:rPr lang="en-US"/>
                <a:t>blur</a:t>
              </a:r>
            </a:p>
          </p:txBody>
        </p:sp>
        <p:sp>
          <p:nvSpPr>
            <p:cNvPr id="9" name="Right Arrow 8"/>
            <p:cNvSpPr/>
            <p:nvPr/>
          </p:nvSpPr>
          <p:spPr>
            <a:xfrm>
              <a:off x="397919" y="2240310"/>
              <a:ext cx="1211580" cy="25146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ight Arrow 9"/>
            <p:cNvSpPr/>
            <p:nvPr/>
          </p:nvSpPr>
          <p:spPr>
            <a:xfrm>
              <a:off x="3019199" y="2255550"/>
              <a:ext cx="1104900" cy="25146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ight Arrow 10"/>
            <p:cNvSpPr/>
            <p:nvPr/>
          </p:nvSpPr>
          <p:spPr>
            <a:xfrm>
              <a:off x="5533799" y="2240310"/>
              <a:ext cx="1104900" cy="25146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aphicFrame>
        <p:nvGraphicFramePr>
          <p:cNvPr id="12" name="Table 11"/>
          <p:cNvGraphicFramePr>
            <a:graphicFrameLocks noGrp="1"/>
          </p:cNvGraphicFramePr>
          <p:nvPr>
            <p:extLst>
              <p:ext uri="{D42A27DB-BD31-4B8C-83A1-F6EECF244321}">
                <p14:modId xmlns:p14="http://schemas.microsoft.com/office/powerpoint/2010/main" val="2933013575"/>
              </p:ext>
            </p:extLst>
          </p:nvPr>
        </p:nvGraphicFramePr>
        <p:xfrm>
          <a:off x="8472264" y="3740112"/>
          <a:ext cx="1310640" cy="1112520"/>
        </p:xfrm>
        <a:graphic>
          <a:graphicData uri="http://schemas.openxmlformats.org/drawingml/2006/table">
            <a:tbl>
              <a:tblPr>
                <a:tableStyleId>{5C22544A-7EE6-4342-B048-85BDC9FD1C3A}</a:tableStyleId>
              </a:tblPr>
              <a:tblGrid>
                <a:gridCol w="436880">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tblGrid>
              <a:tr h="370840">
                <a:tc>
                  <a:txBody>
                    <a:bodyPr/>
                    <a:lstStyle/>
                    <a:p>
                      <a:endParaRPr lang="en-US">
                        <a:solidFill>
                          <a:srgbClr val="00B050"/>
                        </a:solidFill>
                      </a:endParaRPr>
                    </a:p>
                  </a:txBody>
                  <a:tcPr>
                    <a:solidFill>
                      <a:srgbClr val="00B05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0"/>
                  </a:ext>
                </a:extLst>
              </a:tr>
              <a:tr h="370840">
                <a:tc>
                  <a:txBody>
                    <a:bodyPr/>
                    <a:lstStyle/>
                    <a:p>
                      <a:endParaRPr lang="en-US"/>
                    </a:p>
                  </a:txBody>
                  <a:tcPr>
                    <a:solidFill>
                      <a:srgbClr val="00B05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1"/>
                  </a:ext>
                </a:extLst>
              </a:tr>
              <a:tr h="370840">
                <a:tc>
                  <a:txBody>
                    <a:bodyPr/>
                    <a:lstStyle/>
                    <a:p>
                      <a:endParaRPr lang="en-US"/>
                    </a:p>
                  </a:txBody>
                  <a:tcPr>
                    <a:solidFill>
                      <a:srgbClr val="00B05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91116976"/>
              </p:ext>
            </p:extLst>
          </p:nvPr>
        </p:nvGraphicFramePr>
        <p:xfrm>
          <a:off x="8472264" y="2371028"/>
          <a:ext cx="1310640" cy="1112520"/>
        </p:xfrm>
        <a:graphic>
          <a:graphicData uri="http://schemas.openxmlformats.org/drawingml/2006/table">
            <a:tbl>
              <a:tblPr>
                <a:tableStyleId>{5C22544A-7EE6-4342-B048-85BDC9FD1C3A}</a:tableStyleId>
              </a:tblPr>
              <a:tblGrid>
                <a:gridCol w="436880">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tblGrid>
              <a:tr h="370840">
                <a:tc>
                  <a:txBody>
                    <a:bodyPr/>
                    <a:lstStyle/>
                    <a:p>
                      <a:endParaRPr lang="en-US"/>
                    </a:p>
                  </a:txBody>
                  <a:tcPr>
                    <a:solidFill>
                      <a:srgbClr val="0070C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bl>
          </a:graphicData>
        </a:graphic>
      </p:graphicFrame>
      <p:sp>
        <p:nvSpPr>
          <p:cNvPr id="14" name="Down Arrow 13"/>
          <p:cNvSpPr/>
          <p:nvPr/>
        </p:nvSpPr>
        <p:spPr>
          <a:xfrm>
            <a:off x="8976320" y="2769418"/>
            <a:ext cx="331470" cy="609723"/>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5" name="Right Arrow 14"/>
          <p:cNvSpPr/>
          <p:nvPr/>
        </p:nvSpPr>
        <p:spPr>
          <a:xfrm>
            <a:off x="8971732" y="4099220"/>
            <a:ext cx="763905" cy="327794"/>
          </a:xfrm>
          <a:prstGeom prst="rightArrow">
            <a:avLst/>
          </a:prstGeom>
          <a:solidFill>
            <a:srgbClr val="00B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4" name="Group 23"/>
          <p:cNvGrpSpPr/>
          <p:nvPr/>
        </p:nvGrpSpPr>
        <p:grpSpPr>
          <a:xfrm>
            <a:off x="1415481" y="2650289"/>
            <a:ext cx="5544615" cy="589646"/>
            <a:chOff x="334903" y="3114755"/>
            <a:chExt cx="5544615" cy="589646"/>
          </a:xfrm>
        </p:grpSpPr>
        <mc:AlternateContent xmlns:mc="http://schemas.openxmlformats.org/markup-compatibility/2006" xmlns:a14="http://schemas.microsoft.com/office/drawing/2010/main">
          <mc:Choice Requires="a14">
            <p:sp>
              <p:nvSpPr>
                <p:cNvPr id="21" name="TextBox 20"/>
                <p:cNvSpPr txBox="1"/>
                <p:nvPr/>
              </p:nvSpPr>
              <p:spPr>
                <a:xfrm>
                  <a:off x="611560" y="3114755"/>
                  <a:ext cx="49913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FF0000"/>
                            </a:solidFill>
                            <a:latin typeface="Cambria Math" panose="02040503050406030204" pitchFamily="18" charset="0"/>
                          </a:rPr>
                          <m:t>𝑖𝑛</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−1, </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FF0000"/>
                            </a:solidFill>
                            <a:latin typeface="Cambria Math" panose="02040503050406030204" pitchFamily="18" charset="0"/>
                          </a:rPr>
                          <m:t>𝑖𝑛</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FF0000"/>
                            </a:solidFill>
                            <a:latin typeface="Cambria Math" panose="02040503050406030204" pitchFamily="18" charset="0"/>
                          </a:rPr>
                          <m:t>𝑖𝑛</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+1,</m:t>
                        </m:r>
                        <m:r>
                          <a:rPr lang="en-US" i="1">
                            <a:latin typeface="Cambria Math" panose="02040503050406030204" pitchFamily="18" charset="0"/>
                          </a:rPr>
                          <m:t>𝑦</m:t>
                        </m:r>
                        <m:r>
                          <a:rPr lang="en-US" i="1">
                            <a:latin typeface="Cambria Math" panose="02040503050406030204" pitchFamily="18" charset="0"/>
                          </a:rPr>
                          <m:t>)</m:t>
                        </m:r>
                      </m:oMath>
                    </m:oMathPara>
                  </a14:m>
                  <a:endParaRPr lang="en-US"/>
                </a:p>
              </p:txBody>
            </p:sp>
          </mc:Choice>
          <mc:Fallback xmlns="">
            <p:sp>
              <p:nvSpPr>
                <p:cNvPr id="21" name="TextBox 20"/>
                <p:cNvSpPr txBox="1">
                  <a:spLocks noRot="1" noChangeAspect="1" noMove="1" noResize="1" noEditPoints="1" noAdjustHandles="1" noChangeArrowheads="1" noChangeShapeType="1" noTextEdit="1"/>
                </p:cNvSpPr>
                <p:nvPr/>
              </p:nvSpPr>
              <p:spPr>
                <a:xfrm>
                  <a:off x="611560" y="3114755"/>
                  <a:ext cx="4991302" cy="276999"/>
                </a:xfrm>
                <a:prstGeom prst="rect">
                  <a:avLst/>
                </a:prstGeom>
                <a:blipFill>
                  <a:blip r:embed="rId3"/>
                  <a:stretch>
                    <a:fillRect t="-2222" r="-73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4903" y="3427402"/>
                  <a:ext cx="5544615" cy="276999"/>
                </a:xfrm>
                <a:prstGeom prst="rect">
                  <a:avLst/>
                </a:prstGeom>
                <a:noFill/>
              </p:spPr>
              <p:txBody>
                <a:bodyPr wrap="square" lIns="0" tIns="0" rIns="0" bIns="0" rtlCol="0">
                  <a:spAutoFit/>
                </a:bodyPr>
                <a:lstStyle/>
                <a:p>
                  <a:pPr/>
                  <a14:m>
                    <m:oMathPara xmlns:m="http://schemas.openxmlformats.org/officeDocument/2006/math">
                      <m:oMathParaPr>
                        <m:jc m:val="right"/>
                      </m:oMathParaPr>
                      <m:oMath xmlns:m="http://schemas.openxmlformats.org/officeDocument/2006/math">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𝑏𝑦</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−1</m:t>
                            </m:r>
                          </m:e>
                        </m:d>
                        <m:r>
                          <a:rPr lang="en-US" i="1">
                            <a:latin typeface="Cambria Math" panose="02040503050406030204" pitchFamily="18" charset="0"/>
                          </a:rPr>
                          <m:t>+</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+1</m:t>
                            </m:r>
                          </m:e>
                        </m:d>
                        <m:r>
                          <a:rPr lang="en-US" i="1">
                            <a:latin typeface="Cambria Math" panose="02040503050406030204" pitchFamily="18" charset="0"/>
                          </a:rPr>
                          <m:t>     </m:t>
                        </m:r>
                      </m:oMath>
                    </m:oMathPara>
                  </a14:m>
                  <a:endParaRPr lang="en-US"/>
                </a:p>
              </p:txBody>
            </p:sp>
          </mc:Choice>
          <mc:Fallback xmlns="">
            <p:sp>
              <p:nvSpPr>
                <p:cNvPr id="22" name="TextBox 21"/>
                <p:cNvSpPr txBox="1">
                  <a:spLocks noRot="1" noChangeAspect="1" noMove="1" noResize="1" noEditPoints="1" noAdjustHandles="1" noChangeArrowheads="1" noChangeShapeType="1" noTextEdit="1"/>
                </p:cNvSpPr>
                <p:nvPr/>
              </p:nvSpPr>
              <p:spPr>
                <a:xfrm>
                  <a:off x="334903" y="3427402"/>
                  <a:ext cx="5544615" cy="276999"/>
                </a:xfrm>
                <a:prstGeom prst="rect">
                  <a:avLst/>
                </a:prstGeom>
                <a:blipFill>
                  <a:blip r:embed="rId4"/>
                  <a:stretch>
                    <a:fillRect t="-2222" b="-35556"/>
                  </a:stretch>
                </a:blipFill>
              </p:spPr>
              <p:txBody>
                <a:bodyPr/>
                <a:lstStyle/>
                <a:p>
                  <a:r>
                    <a:rPr lang="en-US">
                      <a:noFill/>
                    </a:rPr>
                    <a:t> </a:t>
                  </a:r>
                </a:p>
              </p:txBody>
            </p:sp>
          </mc:Fallback>
        </mc:AlternateContent>
      </p:grpSp>
      <p:sp>
        <p:nvSpPr>
          <p:cNvPr id="17" name="Rectangle 16"/>
          <p:cNvSpPr/>
          <p:nvPr/>
        </p:nvSpPr>
        <p:spPr>
          <a:xfrm>
            <a:off x="1790147" y="4704639"/>
            <a:ext cx="7200449" cy="2062103"/>
          </a:xfrm>
          <a:prstGeom prst="rect">
            <a:avLst/>
          </a:prstGeom>
        </p:spPr>
        <p:txBody>
          <a:bodyPr wrap="square" lIns="91440" tIns="45720" rIns="91440" bIns="45720" anchor="t">
            <a:spAutoFit/>
          </a:bodyPr>
          <a:lstStyle/>
          <a:p>
            <a:r>
              <a:rPr lang="en-US" sz="1600" err="1">
                <a:latin typeface="Courier New"/>
                <a:ea typeface="Arial Unicode MS"/>
                <a:cs typeface="Courier New"/>
              </a:rPr>
              <a:t>Func</a:t>
            </a:r>
            <a:r>
              <a:rPr lang="en-US" sz="1600">
                <a:latin typeface="Courier New"/>
                <a:ea typeface="Arial Unicode MS"/>
                <a:cs typeface="Courier New"/>
              </a:rPr>
              <a:t> </a:t>
            </a:r>
            <a:r>
              <a:rPr lang="en-US" sz="1600">
                <a:solidFill>
                  <a:srgbClr val="FF0000"/>
                </a:solidFill>
                <a:latin typeface="Courier New"/>
                <a:cs typeface="Courier New"/>
              </a:rPr>
              <a:t>in</a:t>
            </a:r>
            <a:r>
              <a:rPr lang="en-US" sz="1600">
                <a:latin typeface="Courier New"/>
                <a:ea typeface="Arial Unicode MS"/>
                <a:cs typeface="Courier New"/>
              </a:rPr>
              <a:t>, </a:t>
            </a:r>
            <a:r>
              <a:rPr lang="en-US" sz="1600" err="1">
                <a:solidFill>
                  <a:srgbClr val="0070C0"/>
                </a:solidFill>
                <a:latin typeface="Courier New"/>
                <a:ea typeface="Arial Unicode MS"/>
                <a:cs typeface="Courier New"/>
              </a:rPr>
              <a:t>bx</a:t>
            </a:r>
            <a:r>
              <a:rPr lang="en-US" sz="1600">
                <a:latin typeface="Courier New"/>
                <a:ea typeface="Arial Unicode MS"/>
                <a:cs typeface="Courier New"/>
              </a:rPr>
              <a:t>, </a:t>
            </a:r>
            <a:r>
              <a:rPr lang="en-US" sz="1600">
                <a:solidFill>
                  <a:srgbClr val="00B050"/>
                </a:solidFill>
                <a:latin typeface="Courier New"/>
                <a:ea typeface="Arial Unicode MS"/>
                <a:cs typeface="Courier New"/>
              </a:rPr>
              <a:t>by</a:t>
            </a:r>
            <a:r>
              <a:rPr lang="en-US" sz="1600">
                <a:latin typeface="Courier New"/>
                <a:ea typeface="Arial Unicode MS"/>
                <a:cs typeface="Courier New"/>
              </a:rPr>
              <a:t>;</a:t>
            </a:r>
          </a:p>
          <a:p>
            <a:r>
              <a:rPr lang="en-US" sz="1600" err="1">
                <a:latin typeface="Courier New"/>
                <a:ea typeface="Arial Unicode MS"/>
                <a:cs typeface="Courier New"/>
              </a:rPr>
              <a:t>Var</a:t>
            </a:r>
            <a:r>
              <a:rPr lang="en-US" sz="1600">
                <a:latin typeface="Courier New"/>
                <a:ea typeface="Arial Unicode MS"/>
                <a:cs typeface="Courier New"/>
              </a:rPr>
              <a:t> </a:t>
            </a:r>
            <a:r>
              <a:rPr lang="en-US" sz="1600">
                <a:solidFill>
                  <a:srgbClr val="7030A0"/>
                </a:solidFill>
                <a:latin typeface="Courier New"/>
                <a:ea typeface="Arial Unicode MS"/>
                <a:cs typeface="Courier New"/>
              </a:rPr>
              <a:t>x</a:t>
            </a:r>
            <a:r>
              <a:rPr lang="en-US" sz="1600">
                <a:latin typeface="Courier New"/>
                <a:ea typeface="Arial Unicode MS"/>
                <a:cs typeface="Courier New"/>
              </a:rPr>
              <a:t>, </a:t>
            </a:r>
            <a:r>
              <a:rPr lang="en-US" sz="1600">
                <a:solidFill>
                  <a:srgbClr val="7030A0"/>
                </a:solidFill>
                <a:latin typeface="Courier New"/>
                <a:ea typeface="Arial Unicode MS"/>
                <a:cs typeface="Courier New"/>
              </a:rPr>
              <a:t>y</a:t>
            </a:r>
            <a:r>
              <a:rPr lang="en-US" sz="1600">
                <a:latin typeface="Courier New"/>
                <a:ea typeface="Arial Unicode MS"/>
                <a:cs typeface="Courier New"/>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a:ea typeface="Arial Unicode MS"/>
                <a:cs typeface="Courier New"/>
              </a:rPr>
              <a:t>bx</a:t>
            </a:r>
            <a:r>
              <a:rPr lang="en-US" sz="1600">
                <a:latin typeface="Courier New"/>
                <a:ea typeface="Arial Unicode MS"/>
                <a:cs typeface="Courier New"/>
              </a:rPr>
              <a:t>(</a:t>
            </a:r>
            <a:r>
              <a:rPr lang="en-US" sz="1600" err="1">
                <a:solidFill>
                  <a:srgbClr val="7030A0"/>
                </a:solidFill>
                <a:latin typeface="Courier New"/>
                <a:ea typeface="Arial Unicode MS"/>
                <a:cs typeface="Courier New"/>
              </a:rPr>
              <a:t>x</a:t>
            </a:r>
            <a:r>
              <a:rPr lang="en-US" sz="1600" err="1">
                <a:latin typeface="Courier New"/>
                <a:ea typeface="Arial Unicode MS"/>
                <a:cs typeface="Courier New"/>
              </a:rPr>
              <a:t>,</a:t>
            </a:r>
            <a:r>
              <a:rPr lang="en-US" sz="1600" err="1">
                <a:solidFill>
                  <a:srgbClr val="7030A0"/>
                </a:solidFill>
                <a:latin typeface="Courier New"/>
                <a:ea typeface="Arial Unicode MS"/>
                <a:cs typeface="Courier New"/>
              </a:rPr>
              <a:t>y</a:t>
            </a:r>
            <a:r>
              <a:rPr lang="en-US" sz="1600">
                <a:latin typeface="Courier New"/>
                <a:ea typeface="Arial Unicode MS"/>
                <a:cs typeface="Courier New"/>
              </a:rPr>
              <a:t>) = </a:t>
            </a:r>
            <a:r>
              <a:rPr lang="en-US" sz="1600">
                <a:solidFill>
                  <a:srgbClr val="FF0000"/>
                </a:solidFill>
                <a:latin typeface="Courier New"/>
                <a:ea typeface="Arial Unicode MS"/>
                <a:cs typeface="Courier New"/>
              </a:rPr>
              <a:t>in</a:t>
            </a:r>
            <a:r>
              <a:rPr lang="en-US" sz="1600">
                <a:latin typeface="Courier New"/>
                <a:ea typeface="Arial Unicode MS"/>
                <a:cs typeface="Courier New"/>
              </a:rPr>
              <a:t>(</a:t>
            </a:r>
            <a:r>
              <a:rPr lang="en-US" sz="1600">
                <a:solidFill>
                  <a:srgbClr val="7030A0"/>
                </a:solidFill>
                <a:latin typeface="Courier New"/>
                <a:ea typeface="Arial Unicode MS"/>
                <a:cs typeface="Courier New"/>
              </a:rPr>
              <a:t>x</a:t>
            </a:r>
            <a:r>
              <a:rPr lang="en-US" sz="1600">
                <a:latin typeface="Courier New"/>
                <a:ea typeface="Arial Unicode MS"/>
                <a:cs typeface="Courier New"/>
              </a:rPr>
              <a:t>-1,</a:t>
            </a:r>
            <a:r>
              <a:rPr lang="en-US" sz="1600">
                <a:solidFill>
                  <a:srgbClr val="7030A0"/>
                </a:solidFill>
                <a:latin typeface="Courier New"/>
                <a:ea typeface="Arial Unicode MS"/>
                <a:cs typeface="Courier New"/>
              </a:rPr>
              <a:t>y</a:t>
            </a:r>
            <a:r>
              <a:rPr lang="en-US" sz="1600">
                <a:latin typeface="Courier New"/>
                <a:ea typeface="Arial Unicode MS"/>
                <a:cs typeface="Courier New"/>
              </a:rPr>
              <a:t>) + </a:t>
            </a:r>
            <a:r>
              <a:rPr lang="en-US" sz="1600">
                <a:solidFill>
                  <a:srgbClr val="FF0000"/>
                </a:solidFill>
                <a:latin typeface="Courier New"/>
                <a:ea typeface="Arial Unicode MS"/>
                <a:cs typeface="Courier New"/>
              </a:rPr>
              <a:t>in</a:t>
            </a:r>
            <a:r>
              <a:rPr lang="en-US" sz="1600">
                <a:latin typeface="Courier New"/>
                <a:ea typeface="Arial Unicode MS"/>
                <a:cs typeface="Courier New"/>
              </a:rPr>
              <a:t>(</a:t>
            </a:r>
            <a:r>
              <a:rPr lang="en-US" sz="1600" err="1">
                <a:solidFill>
                  <a:srgbClr val="7030A0"/>
                </a:solidFill>
                <a:latin typeface="Courier New"/>
                <a:ea typeface="Arial Unicode MS"/>
                <a:cs typeface="Courier New"/>
              </a:rPr>
              <a:t>x</a:t>
            </a:r>
            <a:r>
              <a:rPr lang="en-US" sz="1600" err="1">
                <a:latin typeface="Courier New"/>
                <a:ea typeface="Arial Unicode MS"/>
                <a:cs typeface="Courier New"/>
              </a:rPr>
              <a:t>,</a:t>
            </a:r>
            <a:r>
              <a:rPr lang="en-US" sz="1600" err="1">
                <a:solidFill>
                  <a:srgbClr val="7030A0"/>
                </a:solidFill>
                <a:latin typeface="Courier New"/>
                <a:ea typeface="Arial Unicode MS"/>
                <a:cs typeface="Courier New"/>
              </a:rPr>
              <a:t>y</a:t>
            </a:r>
            <a:r>
              <a:rPr lang="en-US" sz="1600">
                <a:latin typeface="Courier New"/>
                <a:ea typeface="Arial Unicode MS"/>
                <a:cs typeface="Courier New"/>
              </a:rPr>
              <a:t>), + </a:t>
            </a:r>
            <a:r>
              <a:rPr lang="en-US" sz="1600">
                <a:solidFill>
                  <a:srgbClr val="FF0000"/>
                </a:solidFill>
                <a:latin typeface="Courier New"/>
                <a:ea typeface="Arial Unicode MS"/>
                <a:cs typeface="Courier New"/>
              </a:rPr>
              <a:t>in</a:t>
            </a:r>
            <a:r>
              <a:rPr lang="en-US" sz="1600">
                <a:latin typeface="Courier New"/>
                <a:ea typeface="Arial Unicode MS"/>
                <a:cs typeface="Courier New"/>
              </a:rPr>
              <a:t>(</a:t>
            </a:r>
            <a:r>
              <a:rPr lang="en-US" sz="1600">
                <a:solidFill>
                  <a:srgbClr val="7030A0"/>
                </a:solidFill>
                <a:latin typeface="Courier New"/>
                <a:ea typeface="Arial Unicode MS"/>
                <a:cs typeface="Courier New"/>
              </a:rPr>
              <a:t>x</a:t>
            </a:r>
            <a:r>
              <a:rPr lang="en-US" sz="1600">
                <a:latin typeface="Courier New"/>
                <a:ea typeface="Arial Unicode MS"/>
                <a:cs typeface="Courier New"/>
              </a:rPr>
              <a:t>+1,</a:t>
            </a:r>
            <a:r>
              <a:rPr lang="en-US" sz="1600">
                <a:solidFill>
                  <a:srgbClr val="7030A0"/>
                </a:solidFill>
                <a:latin typeface="Courier New"/>
                <a:ea typeface="Arial Unicode MS"/>
                <a:cs typeface="Courier New"/>
              </a:rPr>
              <a:t>y</a:t>
            </a:r>
            <a:r>
              <a:rPr lang="en-US" sz="1600">
                <a:latin typeface="Courier New"/>
                <a:ea typeface="Arial Unicode MS"/>
                <a:cs typeface="Courier New"/>
              </a:rPr>
              <a:t>);</a:t>
            </a:r>
          </a:p>
          <a:p>
            <a:r>
              <a:rPr lang="en-US" sz="1600">
                <a:solidFill>
                  <a:srgbClr val="00B050"/>
                </a:solidFill>
                <a:latin typeface="Courier New"/>
                <a:ea typeface="Arial Unicode MS"/>
                <a:cs typeface="Courier New"/>
              </a:rPr>
              <a:t>by</a:t>
            </a:r>
            <a:r>
              <a:rPr lang="en-US" sz="1600">
                <a:latin typeface="Courier New"/>
                <a:ea typeface="Arial Unicode MS"/>
                <a:cs typeface="Courier New"/>
              </a:rPr>
              <a:t>(</a:t>
            </a:r>
            <a:r>
              <a:rPr lang="en-US" sz="1600">
                <a:solidFill>
                  <a:srgbClr val="7030A0"/>
                </a:solidFill>
                <a:latin typeface="Courier New"/>
                <a:ea typeface="Arial Unicode MS"/>
                <a:cs typeface="Courier New"/>
              </a:rPr>
              <a:t>x</a:t>
            </a:r>
            <a:r>
              <a:rPr lang="en-US" sz="1600">
                <a:latin typeface="Courier New"/>
                <a:ea typeface="Arial Unicode MS"/>
                <a:cs typeface="Courier New"/>
              </a:rPr>
              <a:t>,</a:t>
            </a:r>
            <a:r>
              <a:rPr lang="en-US" sz="1600">
                <a:solidFill>
                  <a:srgbClr val="7030A0"/>
                </a:solidFill>
                <a:latin typeface="Courier New"/>
                <a:ea typeface="Arial Unicode MS"/>
                <a:cs typeface="Courier New"/>
              </a:rPr>
              <a:t>y</a:t>
            </a:r>
            <a:r>
              <a:rPr lang="en-US" sz="1600">
                <a:latin typeface="Courier New"/>
                <a:ea typeface="Arial Unicode MS"/>
                <a:cs typeface="Courier New"/>
              </a:rPr>
              <a:t>) = </a:t>
            </a:r>
            <a:r>
              <a:rPr lang="en-US" sz="1600" err="1">
                <a:solidFill>
                  <a:srgbClr val="0070C0"/>
                </a:solidFill>
                <a:latin typeface="Courier New"/>
                <a:ea typeface="Arial Unicode MS"/>
                <a:cs typeface="Courier New"/>
              </a:rPr>
              <a:t>bx</a:t>
            </a:r>
            <a:r>
              <a:rPr lang="en-US" sz="1600">
                <a:latin typeface="Courier New"/>
                <a:ea typeface="Arial Unicode MS"/>
                <a:cs typeface="Courier New"/>
              </a:rPr>
              <a:t>(</a:t>
            </a:r>
            <a:r>
              <a:rPr lang="en-US" sz="1600">
                <a:solidFill>
                  <a:srgbClr val="7030A0"/>
                </a:solidFill>
                <a:latin typeface="Courier New"/>
                <a:ea typeface="Arial Unicode MS"/>
                <a:cs typeface="Courier New"/>
              </a:rPr>
              <a:t>x</a:t>
            </a:r>
            <a:r>
              <a:rPr lang="en-US" sz="1600">
                <a:latin typeface="Courier New"/>
                <a:ea typeface="Arial Unicode MS"/>
                <a:cs typeface="Courier New"/>
              </a:rPr>
              <a:t>,</a:t>
            </a:r>
            <a:r>
              <a:rPr lang="en-US" sz="1600">
                <a:solidFill>
                  <a:srgbClr val="7030A0"/>
                </a:solidFill>
                <a:latin typeface="Courier New"/>
                <a:ea typeface="Arial Unicode MS"/>
                <a:cs typeface="Courier New"/>
              </a:rPr>
              <a:t>y</a:t>
            </a:r>
            <a:r>
              <a:rPr lang="en-US" sz="1600">
                <a:latin typeface="Courier New"/>
                <a:ea typeface="Arial Unicode MS"/>
                <a:cs typeface="Courier New"/>
              </a:rPr>
              <a:t>-1) + </a:t>
            </a:r>
            <a:r>
              <a:rPr lang="en-US" sz="1600" err="1">
                <a:solidFill>
                  <a:srgbClr val="0070C0"/>
                </a:solidFill>
                <a:latin typeface="Courier New"/>
                <a:ea typeface="Arial Unicode MS"/>
                <a:cs typeface="Courier New"/>
              </a:rPr>
              <a:t>bx</a:t>
            </a:r>
            <a:r>
              <a:rPr lang="en-US" sz="1600">
                <a:latin typeface="Courier New"/>
                <a:ea typeface="Arial Unicode MS"/>
                <a:cs typeface="Courier New"/>
              </a:rPr>
              <a:t>(</a:t>
            </a:r>
            <a:r>
              <a:rPr lang="en-US" sz="1600" err="1">
                <a:solidFill>
                  <a:srgbClr val="7030A0"/>
                </a:solidFill>
                <a:latin typeface="Courier New"/>
                <a:ea typeface="Arial Unicode MS"/>
                <a:cs typeface="Courier New"/>
              </a:rPr>
              <a:t>x</a:t>
            </a:r>
            <a:r>
              <a:rPr lang="en-US" sz="1600" err="1">
                <a:latin typeface="Courier New"/>
                <a:ea typeface="Arial Unicode MS"/>
                <a:cs typeface="Courier New"/>
              </a:rPr>
              <a:t>,</a:t>
            </a:r>
            <a:r>
              <a:rPr lang="en-US" sz="1600" err="1">
                <a:solidFill>
                  <a:srgbClr val="7030A0"/>
                </a:solidFill>
                <a:latin typeface="Courier New"/>
                <a:ea typeface="Arial Unicode MS"/>
                <a:cs typeface="Courier New"/>
              </a:rPr>
              <a:t>y</a:t>
            </a:r>
            <a:r>
              <a:rPr lang="en-US" sz="1600">
                <a:latin typeface="Courier New"/>
                <a:ea typeface="Arial Unicode MS"/>
                <a:cs typeface="Courier New"/>
              </a:rPr>
              <a:t>)  + </a:t>
            </a:r>
            <a:r>
              <a:rPr lang="en-US" sz="1600" err="1">
                <a:solidFill>
                  <a:srgbClr val="0070C0"/>
                </a:solidFill>
                <a:latin typeface="Courier New"/>
                <a:ea typeface="Arial Unicode MS"/>
                <a:cs typeface="Courier New"/>
              </a:rPr>
              <a:t>bx</a:t>
            </a:r>
            <a:r>
              <a:rPr lang="en-US" sz="1600">
                <a:latin typeface="Courier New"/>
                <a:ea typeface="Arial Unicode MS"/>
                <a:cs typeface="Courier New"/>
              </a:rPr>
              <a:t>(</a:t>
            </a:r>
            <a:r>
              <a:rPr lang="en-US" sz="1600">
                <a:solidFill>
                  <a:srgbClr val="7030A0"/>
                </a:solidFill>
                <a:latin typeface="Courier New"/>
                <a:ea typeface="Arial Unicode MS"/>
                <a:cs typeface="Courier New"/>
              </a:rPr>
              <a:t>x</a:t>
            </a:r>
            <a:r>
              <a:rPr lang="en-US" sz="1600">
                <a:latin typeface="Courier New"/>
                <a:ea typeface="Arial Unicode MS"/>
                <a:cs typeface="Courier New"/>
              </a:rPr>
              <a:t>,</a:t>
            </a:r>
            <a:r>
              <a:rPr lang="en-US" sz="1600">
                <a:solidFill>
                  <a:srgbClr val="7030A0"/>
                </a:solidFill>
                <a:latin typeface="Courier New"/>
                <a:ea typeface="Arial Unicode MS"/>
                <a:cs typeface="Courier New"/>
              </a:rPr>
              <a:t>y</a:t>
            </a:r>
            <a:r>
              <a:rPr lang="en-US" sz="1600">
                <a:latin typeface="Courier New"/>
                <a:ea typeface="Arial Unicode MS"/>
                <a:cs typeface="Courier New"/>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b="1">
                <a:solidFill>
                  <a:srgbClr val="00B050"/>
                </a:solidFill>
                <a:latin typeface="Courier New"/>
                <a:ea typeface="Arial Unicode MS"/>
                <a:cs typeface="Courier New"/>
              </a:rPr>
              <a:t>by</a:t>
            </a:r>
            <a:r>
              <a:rPr lang="en-US" sz="1600" b="1">
                <a:latin typeface="Courier New"/>
                <a:ea typeface="Arial Unicode MS"/>
                <a:cs typeface="Courier New"/>
              </a:rPr>
              <a:t>.realize(10,10)</a:t>
            </a:r>
            <a:r>
              <a:rPr lang="en-US" sz="1600">
                <a:latin typeface="Courier New"/>
                <a:ea typeface="Arial Unicode MS"/>
                <a:cs typeface="Courier New"/>
              </a:rPr>
              <a:t>;   </a:t>
            </a:r>
            <a:r>
              <a:rPr lang="en-US" sz="1600">
                <a:solidFill>
                  <a:schemeClr val="accent6">
                    <a:lumMod val="75000"/>
                  </a:schemeClr>
                </a:solidFill>
                <a:latin typeface="Courier New"/>
                <a:ea typeface="Arial Unicode MS"/>
                <a:cs typeface="Courier New"/>
              </a:rPr>
              <a:t>//</a:t>
            </a:r>
            <a:r>
              <a:rPr lang="en-US" sz="1600">
                <a:solidFill>
                  <a:schemeClr val="accent6">
                    <a:lumMod val="75000"/>
                  </a:schemeClr>
                </a:solidFill>
                <a:latin typeface="Courier New"/>
                <a:ea typeface="Arial Unicode MS"/>
                <a:cs typeface="Courier New"/>
                <a:sym typeface="Wingdings" panose="05000000000000000000" pitchFamily="2" charset="2"/>
              </a:rPr>
              <a:t> build and execute the loop nest </a:t>
            </a:r>
            <a:endParaRPr lang="en-US" sz="1600">
              <a:solidFill>
                <a:schemeClr val="accent6">
                  <a:lumMod val="75000"/>
                </a:schemeClr>
              </a:solidFill>
              <a:latin typeface="Courier New" panose="02070309020205020404" pitchFamily="49" charset="0"/>
              <a:ea typeface="Arial Unicode MS" panose="020B0604020202020204" pitchFamily="34" charset="-128"/>
              <a:cs typeface="Courier New" panose="02070309020205020404" pitchFamily="49" charset="0"/>
            </a:endParaRPr>
          </a:p>
          <a:p>
            <a:r>
              <a:rPr lang="en-US" sz="1600">
                <a:solidFill>
                  <a:schemeClr val="accent6">
                    <a:lumMod val="75000"/>
                  </a:schemeClr>
                </a:solidFill>
                <a:latin typeface="Courier New" panose="02070309020205020404" pitchFamily="49" charset="0"/>
                <a:ea typeface="Arial Unicode MS" panose="020B0604020202020204" pitchFamily="34" charset="-128"/>
                <a:cs typeface="Courier New" panose="02070309020205020404" pitchFamily="49" charset="0"/>
                <a:sym typeface="Wingdings" panose="05000000000000000000" pitchFamily="2" charset="2"/>
              </a:rPr>
              <a:t>                          over a 10x10 area</a:t>
            </a:r>
            <a:endParaRPr lang="en-US" sz="1600">
              <a:solidFill>
                <a:schemeClr val="accent6">
                  <a:lumMod val="75000"/>
                </a:schemeClr>
              </a:solidFill>
              <a:latin typeface="Courier New" panose="02070309020205020404" pitchFamily="49" charset="0"/>
              <a:cs typeface="Courier New" panose="02070309020205020404" pitchFamily="49" charset="0"/>
            </a:endParaRPr>
          </a:p>
        </p:txBody>
      </p:sp>
      <p:cxnSp>
        <p:nvCxnSpPr>
          <p:cNvPr id="20" name="Straight Arrow Connector 19"/>
          <p:cNvCxnSpPr/>
          <p:nvPr/>
        </p:nvCxnSpPr>
        <p:spPr>
          <a:xfrm>
            <a:off x="4295800" y="3379141"/>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1891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 </a:t>
            </a:r>
            <a:r>
              <a:rPr lang="nl-NL" err="1"/>
              <a:t>Example</a:t>
            </a:r>
            <a:br>
              <a:rPr lang="nl-NL" sz="2800"/>
            </a:br>
            <a:r>
              <a:rPr lang="nl-NL" sz="2400" err="1"/>
              <a:t>Halide</a:t>
            </a:r>
            <a:endParaRPr lang="nl-NL" sz="2800"/>
          </a:p>
        </p:txBody>
      </p:sp>
      <p:sp>
        <p:nvSpPr>
          <p:cNvPr id="12" name="Rectangle 11"/>
          <p:cNvSpPr/>
          <p:nvPr/>
        </p:nvSpPr>
        <p:spPr>
          <a:xfrm>
            <a:off x="2190800" y="1122640"/>
            <a:ext cx="7200800" cy="1323439"/>
          </a:xfrm>
          <a:prstGeom prst="rect">
            <a:avLst/>
          </a:prstGeom>
        </p:spPr>
        <p:txBody>
          <a:bodyPr wrap="square">
            <a:spAutoFit/>
          </a:bodyPr>
          <a:lstStyle/>
          <a:p>
            <a:endParaRPr lang="en-US" sz="16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p:txBody>
      </p:sp>
      <p:sp>
        <p:nvSpPr>
          <p:cNvPr id="5" name="Slide Number Placeholder 4"/>
          <p:cNvSpPr>
            <a:spLocks noGrp="1"/>
          </p:cNvSpPr>
          <p:nvPr>
            <p:ph type="sldNum" sz="quarter" idx="12"/>
          </p:nvPr>
        </p:nvSpPr>
        <p:spPr/>
        <p:txBody>
          <a:bodyPr/>
          <a:lstStyle/>
          <a:p>
            <a:fld id="{877FDDCF-C3FC-4F1C-9BBB-16CED0CB6D76}" type="slidenum">
              <a:rPr lang="nl-NL" smtClean="0"/>
              <a:t>26</a:t>
            </a:fld>
            <a:endParaRPr lang="nl-NL"/>
          </a:p>
        </p:txBody>
      </p:sp>
    </p:spTree>
    <p:extLst>
      <p:ext uri="{BB962C8B-B14F-4D97-AF65-F5344CB8AC3E}">
        <p14:creationId xmlns:p14="http://schemas.microsoft.com/office/powerpoint/2010/main" val="173451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 </a:t>
            </a:r>
            <a:r>
              <a:rPr lang="nl-NL" err="1"/>
              <a:t>Example</a:t>
            </a:r>
            <a:br>
              <a:rPr lang="nl-NL" sz="2800"/>
            </a:br>
            <a:r>
              <a:rPr lang="nl-NL" sz="2400" err="1"/>
              <a:t>Halide</a:t>
            </a:r>
            <a:endParaRPr lang="nl-NL" sz="2800"/>
          </a:p>
        </p:txBody>
      </p:sp>
      <p:sp>
        <p:nvSpPr>
          <p:cNvPr id="12" name="Rectangle 11"/>
          <p:cNvSpPr/>
          <p:nvPr/>
        </p:nvSpPr>
        <p:spPr>
          <a:xfrm>
            <a:off x="2190800" y="1122640"/>
            <a:ext cx="7200800" cy="2062103"/>
          </a:xfrm>
          <a:prstGeom prst="rect">
            <a:avLst/>
          </a:prstGeom>
        </p:spPr>
        <p:txBody>
          <a:bodyPr wrap="square">
            <a:spAutoFit/>
          </a:bodyPr>
          <a:lstStyle/>
          <a:p>
            <a:endParaRPr lang="en-US" sz="16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endParaRPr lang="en-US" sz="1600" b="1">
              <a:solidFill>
                <a:srgbClr val="000080"/>
              </a:solidFill>
              <a:highlight>
                <a:srgbClr val="FFFFFF"/>
              </a:highlight>
              <a:latin typeface="Courier New"/>
              <a:ea typeface="Times New Roman"/>
              <a:cs typeface="Times New Roman"/>
            </a:endParaRPr>
          </a:p>
          <a:p>
            <a:endParaRPr lang="en-US" sz="1600" b="1">
              <a:solidFill>
                <a:srgbClr val="000080"/>
              </a:solidFill>
              <a:highlight>
                <a:srgbClr val="FFFFFF"/>
              </a:highlight>
              <a:latin typeface="Courier New"/>
              <a:ea typeface="Times New Roman"/>
              <a:cs typeface="Times New Roman"/>
            </a:endParaRPr>
          </a:p>
        </p:txBody>
      </p:sp>
      <p:cxnSp>
        <p:nvCxnSpPr>
          <p:cNvPr id="13" name="Straight Arrow Connector 12"/>
          <p:cNvCxnSpPr/>
          <p:nvPr/>
        </p:nvCxnSpPr>
        <p:spPr>
          <a:xfrm>
            <a:off x="4727848" y="2473708"/>
            <a:ext cx="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27</a:t>
            </a:fld>
            <a:endParaRPr lang="nl-NL"/>
          </a:p>
        </p:txBody>
      </p:sp>
      <p:sp>
        <p:nvSpPr>
          <p:cNvPr id="20" name="TextBox 19"/>
          <p:cNvSpPr txBox="1"/>
          <p:nvPr/>
        </p:nvSpPr>
        <p:spPr>
          <a:xfrm>
            <a:off x="2002611" y="3140968"/>
            <a:ext cx="8359140" cy="2308324"/>
          </a:xfrm>
          <a:prstGeom prst="rect">
            <a:avLst/>
          </a:prstGeom>
          <a:noFill/>
        </p:spPr>
        <p:txBody>
          <a:bodyPr wrap="square" rtlCol="0">
            <a:spAutoFit/>
          </a:bodyPr>
          <a:lstStyle/>
          <a:p>
            <a:r>
              <a:rPr lang="en-US"/>
              <a:t>Note that in the body, there is </a:t>
            </a:r>
            <a:r>
              <a:rPr lang="en-US" b="1"/>
              <a:t>no notion of</a:t>
            </a:r>
            <a:r>
              <a:rPr lang="en-US"/>
              <a:t>:</a:t>
            </a:r>
          </a:p>
          <a:p>
            <a:pPr marL="285750" indent="-285750">
              <a:buFont typeface="Arial" panose="020B0604020202020204" pitchFamily="34" charset="0"/>
              <a:buChar char="•"/>
            </a:pPr>
            <a:r>
              <a:rPr lang="en-US" b="1"/>
              <a:t>time</a:t>
            </a:r>
            <a:r>
              <a:rPr lang="en-US"/>
              <a:t> (execution order).</a:t>
            </a:r>
          </a:p>
          <a:p>
            <a:pPr marL="285750" indent="-285750">
              <a:buFont typeface="Arial" panose="020B0604020202020204" pitchFamily="34" charset="0"/>
              <a:buChar char="•"/>
            </a:pPr>
            <a:r>
              <a:rPr lang="en-US" b="1"/>
              <a:t>space</a:t>
            </a:r>
            <a:r>
              <a:rPr lang="en-US"/>
              <a:t> (buffer assignment, image size, memory allocation)</a:t>
            </a:r>
          </a:p>
          <a:p>
            <a:pPr marL="285750" indent="-285750">
              <a:buFont typeface="Arial" panose="020B0604020202020204" pitchFamily="34" charset="0"/>
              <a:buChar char="•"/>
            </a:pPr>
            <a:r>
              <a:rPr lang="en-US" b="1"/>
              <a:t>hardware</a:t>
            </a:r>
            <a:r>
              <a:rPr lang="en-US"/>
              <a:t> (because no time and space)</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9850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 </a:t>
            </a:r>
            <a:r>
              <a:rPr lang="nl-NL" err="1"/>
              <a:t>Example</a:t>
            </a:r>
            <a:br>
              <a:rPr lang="nl-NL" sz="2800"/>
            </a:br>
            <a:r>
              <a:rPr lang="nl-NL" sz="2400" err="1"/>
              <a:t>Halide</a:t>
            </a:r>
            <a:endParaRPr lang="nl-NL" sz="2800"/>
          </a:p>
        </p:txBody>
      </p:sp>
      <p:sp>
        <p:nvSpPr>
          <p:cNvPr id="12" name="Rectangle 11"/>
          <p:cNvSpPr/>
          <p:nvPr/>
        </p:nvSpPr>
        <p:spPr>
          <a:xfrm>
            <a:off x="2190800" y="1122640"/>
            <a:ext cx="7200800" cy="2062103"/>
          </a:xfrm>
          <a:prstGeom prst="rect">
            <a:avLst/>
          </a:prstGeom>
        </p:spPr>
        <p:txBody>
          <a:bodyPr wrap="square">
            <a:spAutoFit/>
          </a:bodyPr>
          <a:lstStyle/>
          <a:p>
            <a:endParaRPr lang="en-US" sz="16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endParaRPr lang="en-US" sz="1600" b="1">
              <a:solidFill>
                <a:srgbClr val="000080"/>
              </a:solidFill>
              <a:highlight>
                <a:srgbClr val="FFFFFF"/>
              </a:highlight>
              <a:latin typeface="Courier New"/>
              <a:ea typeface="Times New Roman"/>
              <a:cs typeface="Times New Roman"/>
            </a:endParaRPr>
          </a:p>
          <a:p>
            <a:endParaRPr lang="en-US" sz="1600" b="1">
              <a:solidFill>
                <a:srgbClr val="000080"/>
              </a:solidFill>
              <a:highlight>
                <a:srgbClr val="FFFFFF"/>
              </a:highlight>
              <a:latin typeface="Courier New"/>
              <a:ea typeface="Times New Roman"/>
              <a:cs typeface="Times New Roman"/>
            </a:endParaRPr>
          </a:p>
        </p:txBody>
      </p:sp>
      <p:cxnSp>
        <p:nvCxnSpPr>
          <p:cNvPr id="13" name="Straight Arrow Connector 12"/>
          <p:cNvCxnSpPr/>
          <p:nvPr/>
        </p:nvCxnSpPr>
        <p:spPr>
          <a:xfrm>
            <a:off x="4727848" y="2473708"/>
            <a:ext cx="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28</a:t>
            </a:fld>
            <a:endParaRPr lang="nl-NL"/>
          </a:p>
        </p:txBody>
      </p:sp>
      <p:sp>
        <p:nvSpPr>
          <p:cNvPr id="20" name="TextBox 19"/>
          <p:cNvSpPr txBox="1"/>
          <p:nvPr/>
        </p:nvSpPr>
        <p:spPr>
          <a:xfrm>
            <a:off x="2002611" y="3140968"/>
            <a:ext cx="8359140" cy="3416320"/>
          </a:xfrm>
          <a:prstGeom prst="rect">
            <a:avLst/>
          </a:prstGeom>
          <a:noFill/>
        </p:spPr>
        <p:txBody>
          <a:bodyPr wrap="square" rtlCol="0">
            <a:spAutoFit/>
          </a:bodyPr>
          <a:lstStyle/>
          <a:p>
            <a:r>
              <a:rPr lang="en-US"/>
              <a:t>Note that in the body, there is </a:t>
            </a:r>
            <a:r>
              <a:rPr lang="en-US" b="1"/>
              <a:t>no notion of</a:t>
            </a:r>
            <a:r>
              <a:rPr lang="en-US"/>
              <a:t>:</a:t>
            </a:r>
          </a:p>
          <a:p>
            <a:pPr marL="285750" indent="-285750">
              <a:buFont typeface="Arial" panose="020B0604020202020204" pitchFamily="34" charset="0"/>
              <a:buChar char="•"/>
            </a:pPr>
            <a:r>
              <a:rPr lang="en-US" b="1"/>
              <a:t>time</a:t>
            </a:r>
            <a:r>
              <a:rPr lang="en-US"/>
              <a:t> (execution order).</a:t>
            </a:r>
          </a:p>
          <a:p>
            <a:pPr marL="285750" indent="-285750">
              <a:buFont typeface="Arial" panose="020B0604020202020204" pitchFamily="34" charset="0"/>
              <a:buChar char="•"/>
            </a:pPr>
            <a:r>
              <a:rPr lang="en-US" b="1"/>
              <a:t>space</a:t>
            </a:r>
            <a:r>
              <a:rPr lang="en-US"/>
              <a:t> (buffer assignment, image size, memory allocation)</a:t>
            </a:r>
          </a:p>
          <a:p>
            <a:pPr marL="285750" indent="-285750">
              <a:buFont typeface="Arial" panose="020B0604020202020204" pitchFamily="34" charset="0"/>
              <a:buChar char="•"/>
            </a:pPr>
            <a:r>
              <a:rPr lang="en-US" b="1"/>
              <a:t>hardware</a:t>
            </a:r>
            <a:r>
              <a:rPr lang="en-US"/>
              <a:t> (because no time and space)</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 very </a:t>
            </a:r>
            <a:r>
              <a:rPr lang="en-US" b="1"/>
              <a:t>clear</a:t>
            </a:r>
            <a:r>
              <a:rPr lang="en-US"/>
              <a:t>, </a:t>
            </a:r>
            <a:r>
              <a:rPr lang="en-US" b="1"/>
              <a:t>concise</a:t>
            </a:r>
            <a:r>
              <a:rPr lang="en-US"/>
              <a:t> and </a:t>
            </a:r>
            <a:r>
              <a:rPr lang="en-US" b="1"/>
              <a:t>readable</a:t>
            </a:r>
            <a:r>
              <a:rPr lang="en-US"/>
              <a:t> algorithm.</a:t>
            </a:r>
          </a:p>
          <a:p>
            <a:pPr marL="285750" indent="-285750">
              <a:buFont typeface="Arial" panose="020B0604020202020204" pitchFamily="34" charset="0"/>
              <a:buChar char="•"/>
            </a:pPr>
            <a:r>
              <a:rPr lang="en-US"/>
              <a:t>we have </a:t>
            </a:r>
            <a:r>
              <a:rPr lang="en-US" b="1"/>
              <a:t>not chosen any optimization strategy </a:t>
            </a:r>
            <a:r>
              <a:rPr lang="en-US"/>
              <a:t>yet.</a:t>
            </a:r>
          </a:p>
          <a:p>
            <a:pPr marL="742950" lvl="1" indent="-285750">
              <a:buFont typeface="Arial" panose="020B0604020202020204" pitchFamily="34" charset="0"/>
              <a:buChar char="•"/>
            </a:pPr>
            <a:r>
              <a:rPr lang="en-US" err="1"/>
              <a:t>eg</a:t>
            </a:r>
            <a:r>
              <a:rPr lang="en-US"/>
              <a:t>. </a:t>
            </a:r>
            <a:r>
              <a:rPr lang="en-US" b="1"/>
              <a:t>we can use this same starting point </a:t>
            </a:r>
            <a:r>
              <a:rPr lang="en-US"/>
              <a:t>on any target architecture.</a:t>
            </a:r>
          </a:p>
          <a:p>
            <a:pPr marL="742950" lvl="1" indent="-285750">
              <a:buFont typeface="Arial" panose="020B0604020202020204" pitchFamily="34" charset="0"/>
              <a:buChar char="•"/>
            </a:pPr>
            <a:r>
              <a:rPr lang="en-US" i="1"/>
              <a:t>(in C, a naïve implementation would already require scheduling decisions)</a:t>
            </a:r>
          </a:p>
        </p:txBody>
      </p:sp>
      <p:cxnSp>
        <p:nvCxnSpPr>
          <p:cNvPr id="21" name="Straight Arrow Connector 20"/>
          <p:cNvCxnSpPr/>
          <p:nvPr/>
        </p:nvCxnSpPr>
        <p:spPr>
          <a:xfrm>
            <a:off x="4727848" y="4509120"/>
            <a:ext cx="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609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07368" y="2815338"/>
            <a:ext cx="2354923" cy="3612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0" name="Rectangle 9"/>
          <p:cNvSpPr/>
          <p:nvPr/>
        </p:nvSpPr>
        <p:spPr>
          <a:xfrm>
            <a:off x="407368" y="1337862"/>
            <a:ext cx="5886400" cy="1815882"/>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2" name="Title 1"/>
          <p:cNvSpPr>
            <a:spLocks noGrp="1"/>
          </p:cNvSpPr>
          <p:nvPr>
            <p:ph type="title"/>
          </p:nvPr>
        </p:nvSpPr>
        <p:spPr/>
        <p:txBody>
          <a:bodyPr>
            <a:noAutofit/>
          </a:bodyPr>
          <a:lstStyle/>
          <a:p>
            <a:r>
              <a:rPr lang="nl-NL" err="1"/>
              <a:t>Scheduling</a:t>
            </a:r>
            <a:br>
              <a:rPr lang="nl-NL" sz="2800"/>
            </a:br>
            <a:r>
              <a:rPr lang="nl-NL" sz="2400"/>
              <a:t>Inter-stage scheduling - inline</a:t>
            </a:r>
            <a:endParaRPr lang="nl-NL" sz="2800"/>
          </a:p>
        </p:txBody>
      </p:sp>
      <p:cxnSp>
        <p:nvCxnSpPr>
          <p:cNvPr id="13" name="Straight Arrow Connector 12"/>
          <p:cNvCxnSpPr/>
          <p:nvPr/>
        </p:nvCxnSpPr>
        <p:spPr>
          <a:xfrm>
            <a:off x="3975598" y="2815338"/>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29</a:t>
            </a:fld>
            <a:endParaRPr lang="nl-NL"/>
          </a:p>
        </p:txBody>
      </p:sp>
      <p:sp>
        <p:nvSpPr>
          <p:cNvPr id="4" name="Rectangle 3"/>
          <p:cNvSpPr/>
          <p:nvPr/>
        </p:nvSpPr>
        <p:spPr>
          <a:xfrm>
            <a:off x="1721768" y="4448632"/>
            <a:ext cx="7974632" cy="646331"/>
          </a:xfrm>
          <a:prstGeom prst="rect">
            <a:avLst/>
          </a:prstGeom>
        </p:spPr>
        <p:txBody>
          <a:bodyPr wrap="square">
            <a:spAutoFit/>
          </a:bodyPr>
          <a:lstStyle/>
          <a:p>
            <a:pPr marL="285750" indent="-285750">
              <a:buFont typeface="Arial" panose="020B0604020202020204" pitchFamily="34" charset="0"/>
              <a:buChar char="•"/>
            </a:pPr>
            <a:r>
              <a:rPr lang="en-US"/>
              <a:t>Internally, Halide converts this functional representation to a C-like loop nest.</a:t>
            </a:r>
          </a:p>
          <a:p>
            <a:pPr marL="285750" indent="-285750">
              <a:buFont typeface="Arial" panose="020B0604020202020204" pitchFamily="34" charset="0"/>
              <a:buChar char="•"/>
            </a:pPr>
            <a:r>
              <a:rPr lang="en-US"/>
              <a:t>By default, if nothing else is done, everything is </a:t>
            </a:r>
            <a:r>
              <a:rPr lang="en-US" b="1" err="1"/>
              <a:t>inlined</a:t>
            </a:r>
            <a:r>
              <a:rPr lang="en-US" b="1"/>
              <a:t>.</a:t>
            </a: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214" y="651402"/>
            <a:ext cx="3307290" cy="3281654"/>
          </a:xfrm>
          <a:prstGeom prst="rect">
            <a:avLst/>
          </a:prstGeom>
        </p:spPr>
      </p:pic>
      <p:cxnSp>
        <p:nvCxnSpPr>
          <p:cNvPr id="9" name="Straight Arrow Connector 8"/>
          <p:cNvCxnSpPr/>
          <p:nvPr/>
        </p:nvCxnSpPr>
        <p:spPr>
          <a:xfrm>
            <a:off x="7176120" y="476672"/>
            <a:ext cx="36004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8328248" y="89972"/>
            <a:ext cx="2664296" cy="369332"/>
          </a:xfrm>
          <a:prstGeom prst="rect">
            <a:avLst/>
          </a:prstGeom>
          <a:noFill/>
        </p:spPr>
        <p:txBody>
          <a:bodyPr wrap="square" rtlCol="0">
            <a:spAutoFit/>
          </a:bodyPr>
          <a:lstStyle/>
          <a:p>
            <a:r>
              <a:rPr lang="en-US"/>
              <a:t>x dimension</a:t>
            </a:r>
            <a:endParaRPr lang="nl-NL"/>
          </a:p>
        </p:txBody>
      </p:sp>
      <p:cxnSp>
        <p:nvCxnSpPr>
          <p:cNvPr id="15" name="Straight Arrow Connector 14"/>
          <p:cNvCxnSpPr/>
          <p:nvPr/>
        </p:nvCxnSpPr>
        <p:spPr>
          <a:xfrm>
            <a:off x="7104112" y="651402"/>
            <a:ext cx="0" cy="3281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5771964" y="1497249"/>
            <a:ext cx="2664296" cy="369332"/>
          </a:xfrm>
          <a:prstGeom prst="rect">
            <a:avLst/>
          </a:prstGeom>
          <a:noFill/>
        </p:spPr>
        <p:txBody>
          <a:bodyPr wrap="square" rtlCol="0">
            <a:spAutoFit/>
          </a:bodyPr>
          <a:lstStyle/>
          <a:p>
            <a:r>
              <a:rPr lang="en-US"/>
              <a:t>y dimension</a:t>
            </a:r>
            <a:endParaRPr lang="nl-NL"/>
          </a:p>
        </p:txBody>
      </p:sp>
    </p:spTree>
    <p:extLst>
      <p:ext uri="{BB962C8B-B14F-4D97-AF65-F5344CB8AC3E}">
        <p14:creationId xmlns:p14="http://schemas.microsoft.com/office/powerpoint/2010/main" val="47737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C78-BC1A-405F-AD3D-FDF0C07E71D8}"/>
              </a:ext>
            </a:extLst>
          </p:cNvPr>
          <p:cNvSpPr>
            <a:spLocks noGrp="1"/>
          </p:cNvSpPr>
          <p:nvPr>
            <p:ph type="title"/>
          </p:nvPr>
        </p:nvSpPr>
        <p:spPr/>
        <p:txBody>
          <a:bodyPr/>
          <a:lstStyle/>
          <a:p>
            <a:r>
              <a:rPr lang="en-US"/>
              <a:t>Overview</a:t>
            </a:r>
            <a:endParaRPr lang="nl-NL"/>
          </a:p>
        </p:txBody>
      </p:sp>
      <p:sp>
        <p:nvSpPr>
          <p:cNvPr id="3" name="Content Placeholder 2">
            <a:extLst>
              <a:ext uri="{FF2B5EF4-FFF2-40B4-BE49-F238E27FC236}">
                <a16:creationId xmlns:a16="http://schemas.microsoft.com/office/drawing/2014/main" id="{17A66B22-324C-4A59-A043-303968EC458D}"/>
              </a:ext>
            </a:extLst>
          </p:cNvPr>
          <p:cNvSpPr>
            <a:spLocks noGrp="1"/>
          </p:cNvSpPr>
          <p:nvPr>
            <p:ph idx="1"/>
          </p:nvPr>
        </p:nvSpPr>
        <p:spPr/>
        <p:txBody>
          <a:bodyPr/>
          <a:lstStyle/>
          <a:p>
            <a:r>
              <a:rPr lang="en-US"/>
              <a:t>Motivating example (2 blur filters cascaded)</a:t>
            </a:r>
          </a:p>
          <a:p>
            <a:r>
              <a:rPr lang="en-US"/>
              <a:t>Halide general scheduling and storage directives</a:t>
            </a:r>
          </a:p>
          <a:p>
            <a:r>
              <a:rPr lang="nl-NL"/>
              <a:t>GPU intermezzo</a:t>
            </a:r>
          </a:p>
          <a:p>
            <a:r>
              <a:rPr lang="nl-NL"/>
              <a:t>Halide GPU specific directives</a:t>
            </a:r>
          </a:p>
          <a:p>
            <a:r>
              <a:rPr lang="nl-NL"/>
              <a:t>Debugging</a:t>
            </a:r>
          </a:p>
          <a:p>
            <a:endParaRPr lang="nl-NL"/>
          </a:p>
        </p:txBody>
      </p:sp>
      <p:sp>
        <p:nvSpPr>
          <p:cNvPr id="4" name="Slide Number Placeholder 3">
            <a:extLst>
              <a:ext uri="{FF2B5EF4-FFF2-40B4-BE49-F238E27FC236}">
                <a16:creationId xmlns:a16="http://schemas.microsoft.com/office/drawing/2014/main" id="{B6F5CC9E-C25D-429A-A4CE-803448B6D0FA}"/>
              </a:ext>
            </a:extLst>
          </p:cNvPr>
          <p:cNvSpPr>
            <a:spLocks noGrp="1"/>
          </p:cNvSpPr>
          <p:nvPr>
            <p:ph type="sldNum" sz="quarter" idx="12"/>
          </p:nvPr>
        </p:nvSpPr>
        <p:spPr/>
        <p:txBody>
          <a:bodyPr/>
          <a:lstStyle/>
          <a:p>
            <a:fld id="{877FDDCF-C3FC-4F1C-9BBB-16CED0CB6D76}" type="slidenum">
              <a:rPr lang="nl-NL" smtClean="0"/>
              <a:t>3</a:t>
            </a:fld>
            <a:endParaRPr lang="nl-NL"/>
          </a:p>
        </p:txBody>
      </p:sp>
      <p:pic>
        <p:nvPicPr>
          <p:cNvPr id="6" name="Picture 5">
            <a:extLst>
              <a:ext uri="{FF2B5EF4-FFF2-40B4-BE49-F238E27FC236}">
                <a16:creationId xmlns:a16="http://schemas.microsoft.com/office/drawing/2014/main" id="{00D266EE-B800-49ED-9E25-02DC4A5D9CC0}"/>
              </a:ext>
            </a:extLst>
          </p:cNvPr>
          <p:cNvPicPr>
            <a:picLocks noChangeAspect="1"/>
          </p:cNvPicPr>
          <p:nvPr/>
        </p:nvPicPr>
        <p:blipFill>
          <a:blip r:embed="rId2"/>
          <a:stretch>
            <a:fillRect/>
          </a:stretch>
        </p:blipFill>
        <p:spPr>
          <a:xfrm>
            <a:off x="8343140" y="17934"/>
            <a:ext cx="2235200" cy="2235200"/>
          </a:xfrm>
          <a:prstGeom prst="rect">
            <a:avLst/>
          </a:prstGeom>
        </p:spPr>
      </p:pic>
    </p:spTree>
    <p:extLst>
      <p:ext uri="{BB962C8B-B14F-4D97-AF65-F5344CB8AC3E}">
        <p14:creationId xmlns:p14="http://schemas.microsoft.com/office/powerpoint/2010/main" val="357768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07368" y="1337862"/>
            <a:ext cx="5886400" cy="1815882"/>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2" name="Title 1"/>
          <p:cNvSpPr>
            <a:spLocks noGrp="1"/>
          </p:cNvSpPr>
          <p:nvPr>
            <p:ph type="title"/>
          </p:nvPr>
        </p:nvSpPr>
        <p:spPr/>
        <p:txBody>
          <a:bodyPr>
            <a:noAutofit/>
          </a:bodyPr>
          <a:lstStyle/>
          <a:p>
            <a:r>
              <a:rPr lang="nl-NL" err="1"/>
              <a:t>Scheduling</a:t>
            </a:r>
            <a:br>
              <a:rPr lang="nl-NL" sz="2800"/>
            </a:br>
            <a:r>
              <a:rPr lang="nl-NL" sz="2400"/>
              <a:t>Inter-stage scheduling - inline</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30</a:t>
            </a:fld>
            <a:endParaRPr lang="nl-NL"/>
          </a:p>
        </p:txBody>
      </p:sp>
      <p:sp>
        <p:nvSpPr>
          <p:cNvPr id="8" name="TextBox 7"/>
          <p:cNvSpPr txBox="1"/>
          <p:nvPr/>
        </p:nvSpPr>
        <p:spPr>
          <a:xfrm>
            <a:off x="911425" y="3931602"/>
            <a:ext cx="10873208" cy="2523768"/>
          </a:xfrm>
          <a:prstGeom prst="rect">
            <a:avLst/>
          </a:prstGeom>
          <a:noFill/>
        </p:spPr>
        <p:txBody>
          <a:bodyPr wrap="square" rtlCol="0">
            <a:spAutoFit/>
          </a:bodyPr>
          <a:lstStyle/>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out</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out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          	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400">
              <a:latin typeface="Courier New" panose="02070309020205020404" pitchFamily="49" charset="0"/>
              <a:cs typeface="Courier New" panose="02070309020205020404" pitchFamily="49"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214" y="651403"/>
            <a:ext cx="3307290" cy="3281652"/>
          </a:xfrm>
          <a:prstGeom prst="rect">
            <a:avLst/>
          </a:prstGeom>
        </p:spPr>
      </p:pic>
      <p:cxnSp>
        <p:nvCxnSpPr>
          <p:cNvPr id="12" name="Straight Arrow Connector 11"/>
          <p:cNvCxnSpPr/>
          <p:nvPr/>
        </p:nvCxnSpPr>
        <p:spPr>
          <a:xfrm>
            <a:off x="3975598" y="2815338"/>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407368" y="2780928"/>
            <a:ext cx="2354923" cy="36120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0" name="Rectangle 9"/>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spTree>
    <p:extLst>
      <p:ext uri="{BB962C8B-B14F-4D97-AF65-F5344CB8AC3E}">
        <p14:creationId xmlns:p14="http://schemas.microsoft.com/office/powerpoint/2010/main" val="62029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07368" y="1337862"/>
            <a:ext cx="5886400" cy="2062103"/>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.compute_root</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2" name="Title 1"/>
          <p:cNvSpPr>
            <a:spLocks noGrp="1"/>
          </p:cNvSpPr>
          <p:nvPr>
            <p:ph type="title"/>
          </p:nvPr>
        </p:nvSpPr>
        <p:spPr/>
        <p:txBody>
          <a:bodyPr>
            <a:noAutofit/>
          </a:bodyPr>
          <a:lstStyle/>
          <a:p>
            <a:r>
              <a:rPr lang="nl-NL" err="1"/>
              <a:t>Scheduling</a:t>
            </a:r>
            <a:br>
              <a:rPr lang="nl-NL" sz="2800"/>
            </a:br>
            <a:r>
              <a:rPr lang="nl-NL" sz="2400"/>
              <a:t>Inter-stage scheduling</a:t>
            </a:r>
            <a:endParaRPr lang="nl-NL" sz="280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032" y="1275450"/>
            <a:ext cx="5417262" cy="2441582"/>
          </a:xfrm>
          <a:prstGeom prst="rect">
            <a:avLst/>
          </a:prstGeom>
          <a:ln>
            <a:noFill/>
          </a:ln>
          <a:effectLst>
            <a:outerShdw blurRad="190500" algn="tl" rotWithShape="0">
              <a:srgbClr val="000000">
                <a:alpha val="70000"/>
              </a:srgbClr>
            </a:outerShdw>
          </a:effectLst>
        </p:spPr>
      </p:pic>
      <p:cxnSp>
        <p:nvCxnSpPr>
          <p:cNvPr id="13" name="Straight Arrow Connector 12"/>
          <p:cNvCxnSpPr/>
          <p:nvPr/>
        </p:nvCxnSpPr>
        <p:spPr>
          <a:xfrm>
            <a:off x="3975598" y="2815338"/>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31</a:t>
            </a:fld>
            <a:endParaRPr lang="nl-NL"/>
          </a:p>
        </p:txBody>
      </p:sp>
      <p:sp>
        <p:nvSpPr>
          <p:cNvPr id="9" name="Rectangle 8"/>
          <p:cNvSpPr/>
          <p:nvPr/>
        </p:nvSpPr>
        <p:spPr>
          <a:xfrm>
            <a:off x="399821" y="2815338"/>
            <a:ext cx="2356345"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4" name="Rectangle 3"/>
          <p:cNvSpPr/>
          <p:nvPr/>
        </p:nvSpPr>
        <p:spPr>
          <a:xfrm>
            <a:off x="1775520" y="4822543"/>
            <a:ext cx="7632848" cy="646331"/>
          </a:xfrm>
          <a:prstGeom prst="rect">
            <a:avLst/>
          </a:prstGeom>
        </p:spPr>
        <p:txBody>
          <a:bodyPr wrap="square">
            <a:spAutoFit/>
          </a:bodyPr>
          <a:lstStyle/>
          <a:p>
            <a:r>
              <a:rPr lang="en-US" b="1" err="1">
                <a:latin typeface="Courier New" panose="02070309020205020404" pitchFamily="49" charset="0"/>
                <a:cs typeface="Courier New" panose="02070309020205020404" pitchFamily="49" charset="0"/>
              </a:rPr>
              <a:t>compute_root</a:t>
            </a:r>
            <a:r>
              <a:rPr lang="en-US" b="1">
                <a:latin typeface="Courier New" panose="02070309020205020404" pitchFamily="49" charset="0"/>
                <a:cs typeface="Courier New" panose="02070309020205020404" pitchFamily="49" charset="0"/>
              </a:rPr>
              <a:t>()</a:t>
            </a:r>
            <a:r>
              <a:rPr lang="en-US"/>
              <a:t>: compute and store all outputs of a (producer) function  </a:t>
            </a:r>
          </a:p>
          <a:p>
            <a:r>
              <a:rPr lang="en-US"/>
              <a:t>		    before starting computation of the next</a:t>
            </a:r>
          </a:p>
        </p:txBody>
      </p:sp>
      <p:sp>
        <p:nvSpPr>
          <p:cNvPr id="10" name="TextShape 8">
            <a:extLst>
              <a:ext uri="{FF2B5EF4-FFF2-40B4-BE49-F238E27FC236}">
                <a16:creationId xmlns:a16="http://schemas.microsoft.com/office/drawing/2014/main" id="{3E149D46-2EBD-46E6-8894-F43C5D750E6B}"/>
              </a:ext>
            </a:extLst>
          </p:cNvPr>
          <p:cNvSpPr txBox="1"/>
          <p:nvPr/>
        </p:nvSpPr>
        <p:spPr>
          <a:xfrm>
            <a:off x="70200" y="6400800"/>
            <a:ext cx="10376820" cy="426600"/>
          </a:xfrm>
          <a:prstGeom prst="rect">
            <a:avLst/>
          </a:prstGeom>
          <a:noFill/>
          <a:ln>
            <a:noFill/>
          </a:ln>
        </p:spPr>
        <p:txBody>
          <a:bodyPr lIns="90000" tIns="45000" rIns="90000" bIns="45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0" strike="noStrike" spc="-1">
                <a:latin typeface="Arial"/>
                <a:hlinkClick r:id="rId3"/>
              </a:rPr>
              <a:t>More info on compute_root()</a:t>
            </a:r>
            <a:r>
              <a:rPr lang="en-US" sz="1800" b="0" strike="noStrike" spc="-1">
                <a:latin typeface="Arial"/>
              </a:rPr>
              <a:t> : </a:t>
            </a:r>
            <a:r>
              <a:rPr lang="nl-NL">
                <a:hlinkClick r:id="rId3"/>
              </a:rPr>
              <a:t>https://halide-lang.org/tutorials/tutorial_lesson_08_scheduling_2.html</a:t>
            </a:r>
            <a:endParaRPr lang="en-US" sz="1800" b="0" strike="noStrike" spc="-1">
              <a:latin typeface="Arial"/>
            </a:endParaRPr>
          </a:p>
        </p:txBody>
      </p:sp>
    </p:spTree>
    <p:extLst>
      <p:ext uri="{BB962C8B-B14F-4D97-AF65-F5344CB8AC3E}">
        <p14:creationId xmlns:p14="http://schemas.microsoft.com/office/powerpoint/2010/main" val="429455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07368" y="1337862"/>
            <a:ext cx="5886400" cy="2062103"/>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.compute_root</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2" name="Title 1"/>
          <p:cNvSpPr>
            <a:spLocks noGrp="1"/>
          </p:cNvSpPr>
          <p:nvPr>
            <p:ph type="title"/>
          </p:nvPr>
        </p:nvSpPr>
        <p:spPr/>
        <p:txBody>
          <a:bodyPr>
            <a:noAutofit/>
          </a:bodyPr>
          <a:lstStyle/>
          <a:p>
            <a:r>
              <a:rPr lang="nl-NL" err="1"/>
              <a:t>Scheduling</a:t>
            </a:r>
            <a:br>
              <a:rPr lang="nl-NL" sz="2800"/>
            </a:br>
            <a:r>
              <a:rPr lang="nl-NL" sz="2400"/>
              <a:t>Inter-stage scheduling</a:t>
            </a:r>
            <a:endParaRPr lang="nl-NL" sz="280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513" y="1280160"/>
            <a:ext cx="5416962" cy="2441448"/>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895516" y="3397056"/>
            <a:ext cx="8954120" cy="3416320"/>
          </a:xfrm>
          <a:prstGeom prst="rect">
            <a:avLst/>
          </a:prstGeom>
          <a:noFill/>
        </p:spPr>
        <p:txBody>
          <a:bodyPr wrap="square" rtlCol="0">
            <a:spAutoFit/>
          </a:bodyPr>
          <a:lstStyle/>
          <a:p>
            <a:r>
              <a:rPr lang="nl-NL" sz="1600">
                <a:solidFill>
                  <a:srgbClr val="818181"/>
                </a:solidFill>
                <a:latin typeface="Courier New" panose="02070309020205020404" pitchFamily="49" charset="0"/>
                <a:cs typeface="Courier New" panose="02070309020205020404" pitchFamily="49" charset="0"/>
              </a:rPr>
              <a:t>int </a:t>
            </a:r>
            <a:r>
              <a:rPr lang="nl-NL" sz="1600">
                <a:solidFill>
                  <a:srgbClr val="FF0000"/>
                </a:solidFill>
                <a:latin typeface="Courier New" panose="02070309020205020404" pitchFamily="49" charset="0"/>
                <a:cs typeface="Courier New" panose="02070309020205020404" pitchFamily="49" charset="0"/>
              </a:rPr>
              <a:t>in</a:t>
            </a:r>
            <a:r>
              <a:rPr lang="nl-NL" sz="1600">
                <a:solidFill>
                  <a:srgbClr val="000000"/>
                </a:solidFill>
                <a:latin typeface="Courier New" panose="02070309020205020404" pitchFamily="49" charset="0"/>
                <a:cs typeface="Courier New" panose="02070309020205020404" pitchFamily="49" charset="0"/>
              </a:rPr>
              <a:t>[W*H];</a:t>
            </a:r>
          </a:p>
          <a:p>
            <a:r>
              <a:rPr lang="nl-NL" sz="1600">
                <a:solidFill>
                  <a:srgbClr val="818181"/>
                </a:solidFill>
                <a:latin typeface="Courier New" panose="02070309020205020404" pitchFamily="49" charset="0"/>
                <a:cs typeface="Courier New" panose="02070309020205020404" pitchFamily="49" charset="0"/>
              </a:rPr>
              <a:t>int </a:t>
            </a:r>
            <a:r>
              <a:rPr lang="nl-NL" sz="1600">
                <a:solidFill>
                  <a:srgbClr val="0070C1"/>
                </a:solidFill>
                <a:latin typeface="Courier New" panose="02070309020205020404" pitchFamily="49" charset="0"/>
                <a:cs typeface="Courier New" panose="02070309020205020404" pitchFamily="49" charset="0"/>
              </a:rPr>
              <a:t>bx</a:t>
            </a:r>
            <a:r>
              <a:rPr lang="nl-NL" sz="1600">
                <a:solidFill>
                  <a:srgbClr val="000000"/>
                </a:solidFill>
                <a:latin typeface="Courier New" panose="02070309020205020404" pitchFamily="49" charset="0"/>
                <a:cs typeface="Courier New" panose="02070309020205020404" pitchFamily="49" charset="0"/>
              </a:rPr>
              <a:t>[W*H];</a:t>
            </a:r>
          </a:p>
          <a:p>
            <a:r>
              <a:rPr lang="nl-NL" sz="1600">
                <a:solidFill>
                  <a:srgbClr val="818181"/>
                </a:solidFill>
                <a:latin typeface="Courier New" panose="02070309020205020404" pitchFamily="49" charset="0"/>
                <a:cs typeface="Courier New" panose="02070309020205020404" pitchFamily="49" charset="0"/>
              </a:rPr>
              <a:t>int </a:t>
            </a:r>
            <a:r>
              <a:rPr lang="nl-NL" sz="1600" err="1">
                <a:solidFill>
                  <a:srgbClr val="00B150"/>
                </a:solidFill>
                <a:latin typeface="Courier New" panose="02070309020205020404" pitchFamily="49" charset="0"/>
                <a:cs typeface="Courier New" panose="02070309020205020404" pitchFamily="49" charset="0"/>
              </a:rPr>
              <a:t>by</a:t>
            </a:r>
            <a:r>
              <a:rPr lang="nl-NL" sz="1600">
                <a:solidFill>
                  <a:srgbClr val="000000"/>
                </a:solidFill>
                <a:latin typeface="Courier New" panose="02070309020205020404" pitchFamily="49" charset="0"/>
                <a:cs typeface="Courier New" panose="02070309020205020404" pitchFamily="49" charset="0"/>
              </a:rPr>
              <a:t>[W*H];</a:t>
            </a:r>
          </a:p>
          <a:p>
            <a:r>
              <a:rPr lang="nl-NL" sz="1600">
                <a:solidFill>
                  <a:srgbClr val="000000"/>
                </a:solidFill>
                <a:latin typeface="Courier New" panose="02070309020205020404" pitchFamily="49" charset="0"/>
                <a:cs typeface="Courier New" panose="02070309020205020404" pitchFamily="49" charset="0"/>
              </a:rPr>
              <a:t>for(int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=0;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&lt;H;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a:t>
            </a:r>
          </a:p>
          <a:p>
            <a:r>
              <a:rPr lang="nl-NL" sz="1600">
                <a:solidFill>
                  <a:srgbClr val="000000"/>
                </a:solidFill>
                <a:latin typeface="Courier New" panose="02070309020205020404" pitchFamily="49" charset="0"/>
                <a:cs typeface="Courier New" panose="02070309020205020404" pitchFamily="49" charset="0"/>
              </a:rPr>
              <a:t>  for(int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&lt;(W-1);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a:t>
            </a:r>
          </a:p>
          <a:p>
            <a:r>
              <a:rPr lang="nl-NL" sz="1600">
                <a:solidFill>
                  <a:srgbClr val="0070C1"/>
                </a:solidFill>
                <a:latin typeface="Courier New" panose="02070309020205020404" pitchFamily="49" charset="0"/>
                <a:cs typeface="Courier New" panose="02070309020205020404" pitchFamily="49" charset="0"/>
              </a:rPr>
              <a:t>    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pl-PL" sz="1600">
                <a:solidFill>
                  <a:srgbClr val="000000"/>
                </a:solidFill>
                <a:latin typeface="Courier New" panose="02070309020205020404" pitchFamily="49" charset="0"/>
                <a:cs typeface="Courier New" panose="02070309020205020404" pitchFamily="49" charset="0"/>
              </a:rPr>
              <a:t>-1 +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pl-P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*W];</a:t>
            </a:r>
          </a:p>
          <a:p>
            <a:r>
              <a:rPr lang="nl-NL" sz="1600">
                <a:solidFill>
                  <a:srgbClr val="000000"/>
                </a:solidFill>
                <a:latin typeface="Courier New" panose="02070309020205020404" pitchFamily="49" charset="0"/>
                <a:cs typeface="Courier New" panose="02070309020205020404" pitchFamily="49" charset="0"/>
              </a:rPr>
              <a:t>  }</a:t>
            </a:r>
          </a:p>
          <a:p>
            <a:r>
              <a:rPr lang="es-ES" sz="1600">
                <a:solidFill>
                  <a:srgbClr val="000000"/>
                </a:solidFill>
                <a:latin typeface="Courier New" panose="02070309020205020404" pitchFamily="49" charset="0"/>
                <a:cs typeface="Courier New" panose="02070309020205020404" pitchFamily="49" charset="0"/>
              </a:rPr>
              <a:t>} </a:t>
            </a:r>
          </a:p>
          <a:p>
            <a:r>
              <a:rPr lang="es-ES" sz="1600" err="1">
                <a:solidFill>
                  <a:srgbClr val="000000"/>
                </a:solidFill>
                <a:latin typeface="Courier New" panose="02070309020205020404" pitchFamily="49" charset="0"/>
                <a:cs typeface="Courier New" panose="02070309020205020404" pitchFamily="49" charset="0"/>
              </a:rPr>
              <a:t>for</a:t>
            </a:r>
            <a:r>
              <a:rPr lang="es-ES" sz="1600">
                <a:solidFill>
                  <a:srgbClr val="000000"/>
                </a:solidFill>
                <a:latin typeface="Courier New" panose="02070309020205020404" pitchFamily="49" charset="0"/>
                <a:cs typeface="Courier New" panose="02070309020205020404" pitchFamily="49" charset="0"/>
              </a:rPr>
              <a:t>(</a:t>
            </a:r>
            <a:r>
              <a:rPr lang="es-ES" sz="1600" err="1">
                <a:solidFill>
                  <a:srgbClr val="000000"/>
                </a:solidFill>
                <a:latin typeface="Courier New" panose="02070309020205020404" pitchFamily="49" charset="0"/>
                <a:cs typeface="Courier New" panose="02070309020205020404" pitchFamily="49" charset="0"/>
              </a:rPr>
              <a:t>int</a:t>
            </a:r>
            <a:r>
              <a:rPr lang="es-ES" sz="1600">
                <a:solidFill>
                  <a:srgbClr val="000000"/>
                </a:solidFill>
                <a:latin typeface="Courier New" panose="02070309020205020404" pitchFamily="49" charset="0"/>
                <a:cs typeface="Courier New" panose="02070309020205020404" pitchFamily="49" charset="0"/>
              </a:rPr>
              <a:t>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=1;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&lt;(H-1);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a:t>
            </a:r>
          </a:p>
          <a:p>
            <a:r>
              <a:rPr lang="nl-NL" sz="1600">
                <a:solidFill>
                  <a:srgbClr val="000000"/>
                </a:solidFill>
                <a:latin typeface="Courier New" panose="02070309020205020404" pitchFamily="49" charset="0"/>
                <a:cs typeface="Courier New" panose="02070309020205020404" pitchFamily="49" charset="0"/>
              </a:rPr>
              <a:t>  for(int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&lt;(W-1);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a:t>
            </a:r>
          </a:p>
          <a:p>
            <a:r>
              <a:rPr lang="nl-NL" sz="1600">
                <a:solidFill>
                  <a:srgbClr val="00B150"/>
                </a:solidFill>
                <a:latin typeface="Courier New" panose="02070309020205020404" pitchFamily="49" charset="0"/>
                <a:cs typeface="Courier New" panose="02070309020205020404" pitchFamily="49" charset="0"/>
              </a:rPr>
              <a:t>    </a:t>
            </a:r>
            <a:r>
              <a:rPr lang="nl-NL" sz="1600" err="1">
                <a:solidFill>
                  <a:srgbClr val="00B150"/>
                </a:solidFill>
                <a:latin typeface="Courier New" panose="02070309020205020404" pitchFamily="49" charset="0"/>
                <a:cs typeface="Courier New" panose="02070309020205020404" pitchFamily="49" charset="0"/>
              </a:rPr>
              <a:t>by</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nl-NL" sz="1600">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-1)*W] + </a:t>
            </a:r>
            <a:r>
              <a:rPr lang="nl-NL" sz="1600">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nl-NL" sz="1600">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+1)*W];</a:t>
            </a:r>
          </a:p>
          <a:p>
            <a:r>
              <a:rPr lang="nl-NL" sz="1600">
                <a:solidFill>
                  <a:srgbClr val="000000"/>
                </a:solidFill>
                <a:latin typeface="Courier New" panose="02070309020205020404" pitchFamily="49" charset="0"/>
                <a:cs typeface="Courier New" panose="02070309020205020404" pitchFamily="49" charset="0"/>
              </a:rPr>
              <a:t>  }</a:t>
            </a:r>
          </a:p>
          <a:p>
            <a:r>
              <a:rPr lang="nl-NL" sz="1600">
                <a:solidFill>
                  <a:srgbClr val="000000"/>
                </a:solidFill>
                <a:latin typeface="Courier New" panose="02070309020205020404" pitchFamily="49" charset="0"/>
                <a:cs typeface="Courier New" panose="02070309020205020404" pitchFamily="49" charset="0"/>
              </a:rPr>
              <a:t>}</a:t>
            </a:r>
            <a:endParaRPr lang="nl-NL" sz="1600">
              <a:latin typeface="Courier New" panose="02070309020205020404" pitchFamily="49" charset="0"/>
              <a:ea typeface="Times New Roman"/>
              <a:cs typeface="Courier New" panose="02070309020205020404" pitchFamily="49" charset="0"/>
            </a:endParaRPr>
          </a:p>
          <a:p>
            <a:pPr>
              <a:defRPr/>
            </a:pPr>
            <a:endParaRPr lang="en-US" sz="800" kern="0">
              <a:solidFill>
                <a:prstClr val="black"/>
              </a:solidFill>
            </a:endParaRPr>
          </a:p>
        </p:txBody>
      </p:sp>
      <p:cxnSp>
        <p:nvCxnSpPr>
          <p:cNvPr id="13" name="Straight Arrow Connector 12"/>
          <p:cNvCxnSpPr/>
          <p:nvPr/>
        </p:nvCxnSpPr>
        <p:spPr>
          <a:xfrm>
            <a:off x="3975598" y="2815338"/>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32</a:t>
            </a:fld>
            <a:endParaRPr lang="nl-NL"/>
          </a:p>
        </p:txBody>
      </p:sp>
      <p:sp>
        <p:nvSpPr>
          <p:cNvPr id="16" name="Rectangle 15"/>
          <p:cNvSpPr/>
          <p:nvPr/>
        </p:nvSpPr>
        <p:spPr>
          <a:xfrm>
            <a:off x="399821" y="2815338"/>
            <a:ext cx="2356345"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9" name="Rectangle 8"/>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cxnSp>
        <p:nvCxnSpPr>
          <p:cNvPr id="10" name="Straight Connector 9"/>
          <p:cNvCxnSpPr/>
          <p:nvPr/>
        </p:nvCxnSpPr>
        <p:spPr>
          <a:xfrm>
            <a:off x="119336" y="3399965"/>
            <a:ext cx="3600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8798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7368" y="1337862"/>
            <a:ext cx="5886400" cy="2062103"/>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3" name="Rectangle 2"/>
          <p:cNvSpPr/>
          <p:nvPr/>
        </p:nvSpPr>
        <p:spPr>
          <a:xfrm>
            <a:off x="418498" y="2780928"/>
            <a:ext cx="2581158" cy="3270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2" name="Title 1"/>
          <p:cNvSpPr>
            <a:spLocks noGrp="1"/>
          </p:cNvSpPr>
          <p:nvPr>
            <p:ph type="title"/>
          </p:nvPr>
        </p:nvSpPr>
        <p:spPr>
          <a:xfrm>
            <a:off x="263352" y="256708"/>
            <a:ext cx="11665296" cy="970368"/>
          </a:xfrm>
        </p:spPr>
        <p:txBody>
          <a:bodyPr>
            <a:noAutofit/>
          </a:bodyPr>
          <a:lstStyle/>
          <a:p>
            <a:r>
              <a:rPr lang="nl-NL" err="1"/>
              <a:t>Scheduling</a:t>
            </a:r>
            <a:br>
              <a:rPr lang="nl-NL"/>
            </a:br>
            <a:r>
              <a:rPr lang="nl-NL" sz="2400" err="1"/>
              <a:t>Fusion</a:t>
            </a:r>
            <a:endParaRPr lang="nl-NL" sz="2400"/>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33</a:t>
            </a:fld>
            <a:endParaRPr lang="nl-NL"/>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2512" y="1280160"/>
            <a:ext cx="5416965" cy="2441448"/>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407368" y="4694022"/>
            <a:ext cx="11665296" cy="1754326"/>
          </a:xfrm>
          <a:prstGeom prst="rect">
            <a:avLst/>
          </a:prstGeom>
          <a:noFill/>
        </p:spPr>
        <p:txBody>
          <a:bodyPr wrap="square" rtlCol="0">
            <a:spAutoFit/>
          </a:bodyPr>
          <a:lstStyle/>
          <a:p>
            <a:pPr marL="285750" indent="-285750">
              <a:buFont typeface="Arial" panose="020B0604020202020204" pitchFamily="34" charset="0"/>
              <a:buChar char="•"/>
            </a:pPr>
            <a:r>
              <a:rPr lang="en-US" b="1" err="1">
                <a:latin typeface="Courier New" panose="02070309020205020404" pitchFamily="49" charset="0"/>
                <a:cs typeface="Courier New" panose="02070309020205020404" pitchFamily="49" charset="0"/>
              </a:rPr>
              <a:t>compute_root</a:t>
            </a:r>
            <a:r>
              <a:rPr lang="en-US" b="1">
                <a:latin typeface="Courier New" panose="02070309020205020404" pitchFamily="49" charset="0"/>
                <a:cs typeface="Courier New" panose="02070309020205020404" pitchFamily="49" charset="0"/>
              </a:rPr>
              <a:t>()</a:t>
            </a:r>
            <a:r>
              <a:rPr lang="en-US" b="1"/>
              <a:t> </a:t>
            </a:r>
            <a:r>
              <a:rPr lang="en-US"/>
              <a:t>is actually a special case of </a:t>
            </a:r>
            <a:r>
              <a:rPr lang="en-US" b="1" err="1">
                <a:latin typeface="Courier New" panose="02070309020205020404" pitchFamily="49" charset="0"/>
                <a:cs typeface="Courier New" panose="02070309020205020404" pitchFamily="49" charset="0"/>
              </a:rPr>
              <a:t>compute_at</a:t>
            </a:r>
            <a:r>
              <a:rPr lang="en-US" b="1">
                <a:latin typeface="Courier New" panose="02070309020205020404" pitchFamily="49" charset="0"/>
                <a:cs typeface="Courier New" panose="02070309020205020404" pitchFamily="49" charset="0"/>
              </a:rPr>
              <a:t>()</a:t>
            </a:r>
            <a:r>
              <a:rPr lang="en-US" b="1"/>
              <a:t>.</a:t>
            </a:r>
          </a:p>
          <a:p>
            <a:pPr marL="285750" indent="-285750">
              <a:buFont typeface="Arial" panose="020B0604020202020204" pitchFamily="34" charset="0"/>
              <a:buChar char="•"/>
            </a:pPr>
            <a:endParaRPr lang="en-US" b="1"/>
          </a:p>
          <a:p>
            <a:pPr marL="285750" indent="-285750">
              <a:buFont typeface="Arial" panose="020B0604020202020204" pitchFamily="34" charset="0"/>
              <a:buChar char="•"/>
            </a:pPr>
            <a:r>
              <a:rPr lang="en-US" b="1">
                <a:solidFill>
                  <a:srgbClr val="0000FF"/>
                </a:solidFill>
                <a:latin typeface="Courier New" panose="02070309020205020404" pitchFamily="49" charset="0"/>
                <a:cs typeface="Courier New" panose="02070309020205020404" pitchFamily="49" charset="0"/>
              </a:rPr>
              <a:t>bx</a:t>
            </a:r>
            <a:r>
              <a:rPr lang="en-US" b="1">
                <a:latin typeface="Courier New" panose="02070309020205020404" pitchFamily="49" charset="0"/>
                <a:cs typeface="Courier New" panose="02070309020205020404" pitchFamily="49" charset="0"/>
              </a:rPr>
              <a:t>.compute_at(</a:t>
            </a:r>
            <a:r>
              <a:rPr lang="en-US" b="1">
                <a:solidFill>
                  <a:srgbClr val="00B050"/>
                </a:solidFill>
                <a:latin typeface="Courier New" panose="02070309020205020404" pitchFamily="49" charset="0"/>
                <a:cs typeface="Courier New" panose="02070309020205020404" pitchFamily="49" charset="0"/>
              </a:rPr>
              <a:t>by</a:t>
            </a:r>
            <a:r>
              <a:rPr lang="en-US" b="1">
                <a:latin typeface="Courier New" panose="02070309020205020404" pitchFamily="49" charset="0"/>
                <a:cs typeface="Courier New" panose="02070309020205020404" pitchFamily="49" charset="0"/>
              </a:rPr>
              <a:t>, </a:t>
            </a:r>
            <a:r>
              <a:rPr lang="en-US" b="1">
                <a:solidFill>
                  <a:srgbClr val="7030A0"/>
                </a:solidFill>
                <a:latin typeface="Courier New" panose="02070309020205020404" pitchFamily="49" charset="0"/>
                <a:cs typeface="Courier New" panose="02070309020205020404" pitchFamily="49" charset="0"/>
              </a:rPr>
              <a:t>y</a:t>
            </a:r>
            <a:r>
              <a:rPr lang="en-US" b="1">
                <a:latin typeface="Courier New" panose="02070309020205020404" pitchFamily="49" charset="0"/>
                <a:cs typeface="Courier New" panose="02070309020205020404" pitchFamily="49" charset="0"/>
              </a:rPr>
              <a:t>)</a:t>
            </a:r>
            <a:r>
              <a:rPr lang="en-US"/>
              <a:t>  means:  </a:t>
            </a:r>
            <a:br>
              <a:rPr lang="en-US"/>
            </a:br>
            <a:r>
              <a:rPr lang="en-US" b="1" i="1"/>
              <a:t>“Whenever stage </a:t>
            </a:r>
            <a:r>
              <a:rPr lang="en-US" b="1" i="1">
                <a:solidFill>
                  <a:srgbClr val="00B050"/>
                </a:solidFill>
              </a:rPr>
              <a:t>by </a:t>
            </a:r>
            <a:r>
              <a:rPr lang="en-US" b="1" i="1"/>
              <a:t>starts an </a:t>
            </a:r>
            <a:r>
              <a:rPr lang="en-US" b="1" i="1">
                <a:solidFill>
                  <a:srgbClr val="7030A0"/>
                </a:solidFill>
              </a:rPr>
              <a:t>iteration of the y</a:t>
            </a:r>
            <a:r>
              <a:rPr lang="en-US" b="1" i="1"/>
              <a:t> </a:t>
            </a:r>
            <a:r>
              <a:rPr lang="en-US" b="1" i="1">
                <a:solidFill>
                  <a:srgbClr val="7030A0"/>
                </a:solidFill>
              </a:rPr>
              <a:t>loop</a:t>
            </a:r>
            <a:r>
              <a:rPr lang="en-US" b="1" i="1"/>
              <a:t>, first </a:t>
            </a:r>
            <a:r>
              <a:rPr lang="en-US" b="1" i="1">
                <a:solidFill>
                  <a:srgbClr val="0070C0"/>
                </a:solidFill>
              </a:rPr>
              <a:t>calculate those pixels of stage </a:t>
            </a:r>
            <a:r>
              <a:rPr lang="en-US" b="1" i="1" err="1">
                <a:solidFill>
                  <a:srgbClr val="0070C0"/>
                </a:solidFill>
              </a:rPr>
              <a:t>bx</a:t>
            </a:r>
            <a:r>
              <a:rPr lang="en-US" b="1" i="1"/>
              <a:t> </a:t>
            </a:r>
            <a:r>
              <a:rPr lang="en-US" b="1" i="1">
                <a:solidFill>
                  <a:srgbClr val="0070C0"/>
                </a:solidFill>
              </a:rPr>
              <a:t>that will be consumed</a:t>
            </a:r>
            <a:r>
              <a:rPr lang="en-US" b="1" i="1"/>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 other words: computation of</a:t>
            </a:r>
            <a:r>
              <a:rPr lang="en-US">
                <a:solidFill>
                  <a:srgbClr val="0070C0"/>
                </a:solidFill>
              </a:rPr>
              <a:t> </a:t>
            </a:r>
            <a:r>
              <a:rPr lang="en-US" b="1" err="1">
                <a:solidFill>
                  <a:srgbClr val="0070C0"/>
                </a:solidFill>
              </a:rPr>
              <a:t>bx</a:t>
            </a:r>
            <a:r>
              <a:rPr lang="en-US" b="1">
                <a:solidFill>
                  <a:srgbClr val="0070C0"/>
                </a:solidFill>
              </a:rPr>
              <a:t> </a:t>
            </a:r>
            <a:r>
              <a:rPr lang="en-US" b="1"/>
              <a:t>is fused at the </a:t>
            </a:r>
            <a:r>
              <a:rPr lang="en-US" b="1">
                <a:solidFill>
                  <a:srgbClr val="7030A0"/>
                </a:solidFill>
              </a:rPr>
              <a:t>loop over y </a:t>
            </a:r>
            <a:r>
              <a:rPr lang="en-US" b="1"/>
              <a:t>of </a:t>
            </a:r>
            <a:r>
              <a:rPr lang="en-US" b="1">
                <a:solidFill>
                  <a:srgbClr val="00B050"/>
                </a:solidFill>
              </a:rPr>
              <a:t>by</a:t>
            </a:r>
            <a:r>
              <a:rPr lang="en-US"/>
              <a:t>.</a:t>
            </a:r>
          </a:p>
        </p:txBody>
      </p:sp>
      <p:sp>
        <p:nvSpPr>
          <p:cNvPr id="10" name="TextShape 7">
            <a:extLst>
              <a:ext uri="{FF2B5EF4-FFF2-40B4-BE49-F238E27FC236}">
                <a16:creationId xmlns:a16="http://schemas.microsoft.com/office/drawing/2014/main" id="{50ED8916-308B-453E-89C0-8AFA31DE0C61}"/>
              </a:ext>
            </a:extLst>
          </p:cNvPr>
          <p:cNvSpPr txBox="1"/>
          <p:nvPr/>
        </p:nvSpPr>
        <p:spPr>
          <a:xfrm>
            <a:off x="22680" y="6431400"/>
            <a:ext cx="10660560" cy="426600"/>
          </a:xfrm>
          <a:prstGeom prst="rect">
            <a:avLst/>
          </a:prstGeom>
          <a:noFill/>
          <a:ln>
            <a:noFill/>
          </a:ln>
        </p:spPr>
        <p:txBody>
          <a:bodyPr lIns="90000" tIns="45000" rIns="90000" bIns="45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0" strike="noStrike" spc="-1">
                <a:latin typeface="Arial"/>
                <a:hlinkClick r:id="rId4"/>
              </a:rPr>
              <a:t>More info on compuate_at()</a:t>
            </a:r>
            <a:r>
              <a:rPr lang="en-US" spc="-1">
                <a:latin typeface="Arial"/>
              </a:rPr>
              <a:t> : https://halide-lang.org/tutorials/tutorial_lesson_08_scheduling_2.html</a:t>
            </a:r>
            <a:endParaRPr lang="en-US" sz="1800" b="0" strike="noStrike" spc="-1">
              <a:latin typeface="Arial"/>
            </a:endParaRPr>
          </a:p>
        </p:txBody>
      </p:sp>
    </p:spTree>
    <p:extLst>
      <p:ext uri="{BB962C8B-B14F-4D97-AF65-F5344CB8AC3E}">
        <p14:creationId xmlns:p14="http://schemas.microsoft.com/office/powerpoint/2010/main" val="148693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18498" y="3224007"/>
            <a:ext cx="10309991" cy="3631763"/>
          </a:xfrm>
          <a:prstGeom prst="rect">
            <a:avLst/>
          </a:prstGeom>
          <a:noFill/>
        </p:spPr>
        <p:txBody>
          <a:bodyPr wrap="square" rtlCol="0">
            <a:spAutoFit/>
          </a:bodyPr>
          <a:lstStyle/>
          <a:p>
            <a:pPr lvl="0"/>
            <a:endParaRPr lang="en-US" sz="1100" b="1" i="1">
              <a:solidFill>
                <a:srgbClr val="000000"/>
              </a:solidFill>
              <a:highlight>
                <a:srgbClr val="FFFFFF"/>
              </a:highlight>
              <a:latin typeface="Courier New"/>
              <a:ea typeface="Times New Roman"/>
              <a:cs typeface="Times New Roman"/>
            </a:endParaRP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[W*3];</a:t>
            </a:r>
          </a:p>
          <a:p>
            <a:r>
              <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 y-1;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&lt;y+2;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 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hx</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hy-y+1)</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+ 2*W];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100">
              <a:latin typeface="Courier New" panose="02070309020205020404" pitchFamily="49" charset="0"/>
              <a:cs typeface="Courier New" panose="02070309020205020404" pitchFamily="49" charset="0"/>
            </a:endParaRPr>
          </a:p>
        </p:txBody>
      </p:sp>
      <p:sp>
        <p:nvSpPr>
          <p:cNvPr id="4" name="Rectangle 3"/>
          <p:cNvSpPr/>
          <p:nvPr/>
        </p:nvSpPr>
        <p:spPr>
          <a:xfrm>
            <a:off x="682376" y="4397903"/>
            <a:ext cx="9158040" cy="102089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2" name="Title 1"/>
          <p:cNvSpPr>
            <a:spLocks noGrp="1"/>
          </p:cNvSpPr>
          <p:nvPr>
            <p:ph type="title"/>
          </p:nvPr>
        </p:nvSpPr>
        <p:spPr/>
        <p:txBody>
          <a:bodyPr>
            <a:noAutofit/>
          </a:bodyPr>
          <a:lstStyle/>
          <a:p>
            <a:r>
              <a:rPr lang="nl-NL" err="1"/>
              <a:t>Scheduling</a:t>
            </a:r>
            <a:br>
              <a:rPr lang="nl-NL"/>
            </a:br>
            <a:r>
              <a:rPr lang="nl-NL" sz="2400" err="1"/>
              <a:t>Fusion</a:t>
            </a:r>
            <a:endParaRPr lang="nl-NL" sz="2400"/>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34</a:t>
            </a:fld>
            <a:endParaRPr lang="nl-NL"/>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2513" y="1280160"/>
            <a:ext cx="5413246" cy="2439773"/>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5447928" y="3933056"/>
            <a:ext cx="3024336" cy="817245"/>
          </a:xfrm>
          <a:prstGeom prst="wedgeRoundRectCallout">
            <a:avLst>
              <a:gd name="adj1" fmla="val -99247"/>
              <a:gd name="adj2" fmla="val -9094"/>
              <a:gd name="adj3" fmla="val 16667"/>
            </a:avLst>
          </a:prstGeom>
          <a:solidFill>
            <a:srgbClr val="FFFFCC"/>
          </a:solidFill>
          <a:ln w="28575">
            <a:solidFill>
              <a:srgbClr val="FFC000"/>
            </a:solidFill>
          </a:ln>
        </p:spPr>
        <p:txBody>
          <a:bodyPr wrap="square" rtlCol="0">
            <a:spAutoFit/>
          </a:bodyPr>
          <a:lstStyle/>
          <a:p>
            <a:r>
              <a:rPr lang="en-US" sz="1400" b="1">
                <a:solidFill>
                  <a:srgbClr val="FF0000"/>
                </a:solidFill>
              </a:rPr>
              <a:t>At this point in the nest:</a:t>
            </a:r>
          </a:p>
          <a:p>
            <a:pPr marL="285750" indent="-285750">
              <a:buFontTx/>
              <a:buChar char="-"/>
            </a:pPr>
            <a:r>
              <a:rPr lang="en-US" sz="1400" b="1">
                <a:solidFill>
                  <a:srgbClr val="FF0000"/>
                </a:solidFill>
              </a:rPr>
              <a:t>Allocate a buffer </a:t>
            </a:r>
            <a:r>
              <a:rPr lang="en-US" sz="1400">
                <a:solidFill>
                  <a:srgbClr val="FF0000"/>
                </a:solidFill>
              </a:rPr>
              <a:t>for </a:t>
            </a:r>
            <a:r>
              <a:rPr lang="en-US" sz="1400" err="1">
                <a:solidFill>
                  <a:schemeClr val="accent3"/>
                </a:solidFill>
              </a:rPr>
              <a:t>bx</a:t>
            </a:r>
            <a:endParaRPr lang="en-US" sz="1400">
              <a:solidFill>
                <a:schemeClr val="accent3"/>
              </a:solidFill>
            </a:endParaRPr>
          </a:p>
          <a:p>
            <a:pPr marL="285750" indent="-285750">
              <a:buFontTx/>
              <a:buChar char="-"/>
            </a:pPr>
            <a:r>
              <a:rPr lang="en-US" sz="1400">
                <a:solidFill>
                  <a:srgbClr val="FF0000"/>
                </a:solidFill>
              </a:rPr>
              <a:t>Fill it with the required </a:t>
            </a:r>
            <a:r>
              <a:rPr lang="en-US" sz="1400" b="1">
                <a:solidFill>
                  <a:srgbClr val="FF0000"/>
                </a:solidFill>
              </a:rPr>
              <a:t>3 lines</a:t>
            </a:r>
            <a:r>
              <a:rPr lang="en-US" sz="1400">
                <a:solidFill>
                  <a:srgbClr val="FF0000"/>
                </a:solidFill>
              </a:rPr>
              <a:t>.</a:t>
            </a:r>
            <a:endParaRPr lang="en-US" sz="1400" b="1">
              <a:solidFill>
                <a:srgbClr val="FF0000"/>
              </a:solidFill>
            </a:endParaRPr>
          </a:p>
        </p:txBody>
      </p:sp>
      <p:sp>
        <p:nvSpPr>
          <p:cNvPr id="10" name="Rectangle 9"/>
          <p:cNvSpPr/>
          <p:nvPr/>
        </p:nvSpPr>
        <p:spPr>
          <a:xfrm>
            <a:off x="407368" y="1337862"/>
            <a:ext cx="5886400" cy="2062103"/>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12" name="Rectangle 11"/>
          <p:cNvSpPr/>
          <p:nvPr/>
        </p:nvSpPr>
        <p:spPr>
          <a:xfrm>
            <a:off x="418498" y="2780928"/>
            <a:ext cx="2581158" cy="3270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3" name="Rectangle 2"/>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cxnSp>
        <p:nvCxnSpPr>
          <p:cNvPr id="7" name="Straight Connector 6"/>
          <p:cNvCxnSpPr/>
          <p:nvPr/>
        </p:nvCxnSpPr>
        <p:spPr>
          <a:xfrm>
            <a:off x="119336" y="3399965"/>
            <a:ext cx="3600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4444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376" y="4397903"/>
            <a:ext cx="9158040" cy="102089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2" name="Title 1"/>
          <p:cNvSpPr>
            <a:spLocks noGrp="1"/>
          </p:cNvSpPr>
          <p:nvPr>
            <p:ph type="title"/>
          </p:nvPr>
        </p:nvSpPr>
        <p:spPr/>
        <p:txBody>
          <a:bodyPr>
            <a:noAutofit/>
          </a:bodyPr>
          <a:lstStyle/>
          <a:p>
            <a:r>
              <a:rPr lang="nl-NL" err="1"/>
              <a:t>Scheduling</a:t>
            </a:r>
            <a:br>
              <a:rPr lang="nl-NL"/>
            </a:br>
            <a:r>
              <a:rPr lang="nl-NL" sz="2400" err="1"/>
              <a:t>Fusion</a:t>
            </a:r>
            <a:endParaRPr lang="nl-NL" sz="2400"/>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35</a:t>
            </a:fld>
            <a:endParaRPr lang="nl-NL"/>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2513" y="1280160"/>
            <a:ext cx="5413246" cy="2439772"/>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4132401" y="239484"/>
            <a:ext cx="4654473" cy="830997"/>
          </a:xfrm>
          <a:prstGeom prst="wedgeRectCallout">
            <a:avLst>
              <a:gd name="adj1" fmla="val -1572"/>
              <a:gd name="adj2" fmla="val 86952"/>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a:t>This is not equivalent to our initial fused C implementation yet, because the </a:t>
            </a:r>
            <a:r>
              <a:rPr lang="en-US" sz="1600" err="1">
                <a:solidFill>
                  <a:srgbClr val="0070C0"/>
                </a:solidFill>
              </a:rPr>
              <a:t>bx</a:t>
            </a:r>
            <a:r>
              <a:rPr lang="en-US" sz="1600">
                <a:solidFill>
                  <a:srgbClr val="0070C0"/>
                </a:solidFill>
              </a:rPr>
              <a:t> </a:t>
            </a:r>
            <a:r>
              <a:rPr lang="en-US" sz="1600"/>
              <a:t>pixels are </a:t>
            </a:r>
            <a:r>
              <a:rPr lang="en-US" sz="1600" b="1"/>
              <a:t>not being re-used but instead re-calculated</a:t>
            </a:r>
            <a:r>
              <a:rPr lang="en-US" sz="1600"/>
              <a:t>.</a:t>
            </a:r>
          </a:p>
        </p:txBody>
      </p:sp>
      <p:sp>
        <p:nvSpPr>
          <p:cNvPr id="10" name="Rectangle 9"/>
          <p:cNvSpPr/>
          <p:nvPr/>
        </p:nvSpPr>
        <p:spPr>
          <a:xfrm>
            <a:off x="407368" y="1337862"/>
            <a:ext cx="5886400" cy="2062103"/>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12" name="Rectangle 11"/>
          <p:cNvSpPr/>
          <p:nvPr/>
        </p:nvSpPr>
        <p:spPr>
          <a:xfrm>
            <a:off x="418498" y="2780928"/>
            <a:ext cx="2581158" cy="3270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3" name="Rectangle 2"/>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cxnSp>
        <p:nvCxnSpPr>
          <p:cNvPr id="7" name="Straight Connector 6"/>
          <p:cNvCxnSpPr/>
          <p:nvPr/>
        </p:nvCxnSpPr>
        <p:spPr>
          <a:xfrm>
            <a:off x="119336" y="3399965"/>
            <a:ext cx="36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418498" y="3224007"/>
            <a:ext cx="10309991" cy="3631763"/>
          </a:xfrm>
          <a:prstGeom prst="rect">
            <a:avLst/>
          </a:prstGeom>
          <a:noFill/>
        </p:spPr>
        <p:txBody>
          <a:bodyPr wrap="square" rtlCol="0">
            <a:spAutoFit/>
          </a:bodyPr>
          <a:lstStyle/>
          <a:p>
            <a:pPr lvl="0"/>
            <a:endParaRPr lang="en-US" sz="1100" b="1" i="1">
              <a:solidFill>
                <a:srgbClr val="000000"/>
              </a:solidFill>
              <a:highlight>
                <a:srgbClr val="FFFFFF"/>
              </a:highlight>
              <a:latin typeface="Courier New"/>
              <a:ea typeface="Times New Roman"/>
              <a:cs typeface="Times New Roman"/>
            </a:endParaRP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[W*3];</a:t>
            </a:r>
          </a:p>
          <a:p>
            <a:r>
              <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 y-1;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&lt;y+2;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 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hx</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hy-y+1)</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+ 2*W];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1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192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376" y="4397903"/>
            <a:ext cx="9158040" cy="102089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2" name="Title 1"/>
          <p:cNvSpPr>
            <a:spLocks noGrp="1"/>
          </p:cNvSpPr>
          <p:nvPr>
            <p:ph type="title"/>
          </p:nvPr>
        </p:nvSpPr>
        <p:spPr/>
        <p:txBody>
          <a:bodyPr>
            <a:noAutofit/>
          </a:bodyPr>
          <a:lstStyle/>
          <a:p>
            <a:r>
              <a:rPr lang="nl-NL" err="1"/>
              <a:t>Scheduling</a:t>
            </a:r>
            <a:br>
              <a:rPr lang="nl-NL"/>
            </a:br>
            <a:r>
              <a:rPr lang="nl-NL" sz="2400" err="1"/>
              <a:t>Fusion</a:t>
            </a:r>
            <a:endParaRPr lang="nl-NL" sz="2400"/>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36</a:t>
            </a:fld>
            <a:endParaRPr lang="nl-NL"/>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2513" y="1280160"/>
            <a:ext cx="5413246" cy="2439772"/>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2829352" y="186690"/>
            <a:ext cx="4654473" cy="830997"/>
          </a:xfrm>
          <a:prstGeom prst="wedgeRectCallout">
            <a:avLst>
              <a:gd name="adj1" fmla="val 31132"/>
              <a:gd name="adj2" fmla="val 74726"/>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a:t>This is not equivalent to our initial fused C implementation yet, because the </a:t>
            </a:r>
            <a:r>
              <a:rPr lang="en-US" sz="1600" err="1">
                <a:solidFill>
                  <a:srgbClr val="0070C0"/>
                </a:solidFill>
              </a:rPr>
              <a:t>bx</a:t>
            </a:r>
            <a:r>
              <a:rPr lang="en-US" sz="1600">
                <a:solidFill>
                  <a:srgbClr val="0070C0"/>
                </a:solidFill>
              </a:rPr>
              <a:t> </a:t>
            </a:r>
            <a:r>
              <a:rPr lang="en-US" sz="1600"/>
              <a:t>pixels are </a:t>
            </a:r>
            <a:r>
              <a:rPr lang="en-US" sz="1600" b="1"/>
              <a:t>not being re-used but instead re-calculated</a:t>
            </a:r>
            <a:r>
              <a:rPr lang="en-US" sz="1600"/>
              <a:t>.</a:t>
            </a:r>
          </a:p>
        </p:txBody>
      </p:sp>
      <p:sp>
        <p:nvSpPr>
          <p:cNvPr id="10" name="Rectangle 9"/>
          <p:cNvSpPr/>
          <p:nvPr/>
        </p:nvSpPr>
        <p:spPr>
          <a:xfrm>
            <a:off x="407368" y="1337862"/>
            <a:ext cx="5886400" cy="2062103"/>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12" name="Rectangle 11"/>
          <p:cNvSpPr/>
          <p:nvPr/>
        </p:nvSpPr>
        <p:spPr>
          <a:xfrm>
            <a:off x="418498" y="2780928"/>
            <a:ext cx="2581158" cy="3270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3" name="Rectangle 2"/>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cxnSp>
        <p:nvCxnSpPr>
          <p:cNvPr id="7" name="Straight Connector 6"/>
          <p:cNvCxnSpPr/>
          <p:nvPr/>
        </p:nvCxnSpPr>
        <p:spPr>
          <a:xfrm>
            <a:off x="119336" y="3399965"/>
            <a:ext cx="36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418498" y="3224007"/>
            <a:ext cx="10309991" cy="3631763"/>
          </a:xfrm>
          <a:prstGeom prst="rect">
            <a:avLst/>
          </a:prstGeom>
          <a:noFill/>
        </p:spPr>
        <p:txBody>
          <a:bodyPr wrap="square" rtlCol="0">
            <a:spAutoFit/>
          </a:bodyPr>
          <a:lstStyle/>
          <a:p>
            <a:pPr lvl="0"/>
            <a:endParaRPr lang="en-US" sz="1100" b="1" i="1">
              <a:solidFill>
                <a:srgbClr val="000000"/>
              </a:solidFill>
              <a:highlight>
                <a:srgbClr val="FFFFFF"/>
              </a:highlight>
              <a:latin typeface="Courier New"/>
              <a:ea typeface="Times New Roman"/>
              <a:cs typeface="Times New Roman"/>
            </a:endParaRP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[W*3];</a:t>
            </a:r>
          </a:p>
          <a:p>
            <a:r>
              <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 y-1;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&lt;y+2;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 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hx</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hy-y+1)</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+ 2*W];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1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2231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376" y="4397903"/>
            <a:ext cx="9158040" cy="102089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2" name="Title 1"/>
          <p:cNvSpPr>
            <a:spLocks noGrp="1"/>
          </p:cNvSpPr>
          <p:nvPr>
            <p:ph type="title"/>
          </p:nvPr>
        </p:nvSpPr>
        <p:spPr/>
        <p:txBody>
          <a:bodyPr>
            <a:noAutofit/>
          </a:bodyPr>
          <a:lstStyle/>
          <a:p>
            <a:r>
              <a:rPr lang="nl-NL" err="1"/>
              <a:t>Scheduling</a:t>
            </a:r>
            <a:br>
              <a:rPr lang="nl-NL"/>
            </a:br>
            <a:r>
              <a:rPr lang="nl-NL" sz="2400" err="1"/>
              <a:t>Fusion</a:t>
            </a:r>
            <a:endParaRPr lang="nl-NL" sz="2400"/>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37</a:t>
            </a:fld>
            <a:endParaRPr lang="nl-NL"/>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2513" y="1280160"/>
            <a:ext cx="5413246" cy="2439772"/>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2783632" y="414009"/>
            <a:ext cx="4654473" cy="830997"/>
          </a:xfrm>
          <a:prstGeom prst="wedgeRectCallout">
            <a:avLst>
              <a:gd name="adj1" fmla="val -6195"/>
              <a:gd name="adj2" fmla="val 74726"/>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a:t>This is not equivalent to our initial fused C implementation yet, because the </a:t>
            </a:r>
            <a:r>
              <a:rPr lang="en-US" sz="1600" err="1">
                <a:solidFill>
                  <a:srgbClr val="0070C0"/>
                </a:solidFill>
              </a:rPr>
              <a:t>bx</a:t>
            </a:r>
            <a:r>
              <a:rPr lang="en-US" sz="1600">
                <a:solidFill>
                  <a:srgbClr val="0070C0"/>
                </a:solidFill>
              </a:rPr>
              <a:t> </a:t>
            </a:r>
            <a:r>
              <a:rPr lang="en-US" sz="1600"/>
              <a:t>pixels are </a:t>
            </a:r>
            <a:r>
              <a:rPr lang="en-US" sz="1600" b="1"/>
              <a:t>not being re-used but instead re-calculated</a:t>
            </a:r>
            <a:r>
              <a:rPr lang="en-US" sz="1600"/>
              <a:t>.</a:t>
            </a:r>
          </a:p>
        </p:txBody>
      </p:sp>
      <p:sp>
        <p:nvSpPr>
          <p:cNvPr id="10" name="Rectangle 9"/>
          <p:cNvSpPr/>
          <p:nvPr/>
        </p:nvSpPr>
        <p:spPr>
          <a:xfrm>
            <a:off x="407368" y="1337862"/>
            <a:ext cx="5886400" cy="2062103"/>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12" name="Rectangle 11"/>
          <p:cNvSpPr/>
          <p:nvPr/>
        </p:nvSpPr>
        <p:spPr>
          <a:xfrm>
            <a:off x="418498" y="2780928"/>
            <a:ext cx="2581158" cy="3270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3" name="Rectangle 2"/>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cxnSp>
        <p:nvCxnSpPr>
          <p:cNvPr id="7" name="Straight Connector 6"/>
          <p:cNvCxnSpPr/>
          <p:nvPr/>
        </p:nvCxnSpPr>
        <p:spPr>
          <a:xfrm>
            <a:off x="119336" y="3399965"/>
            <a:ext cx="36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418498" y="3224007"/>
            <a:ext cx="10309991" cy="3631763"/>
          </a:xfrm>
          <a:prstGeom prst="rect">
            <a:avLst/>
          </a:prstGeom>
          <a:noFill/>
        </p:spPr>
        <p:txBody>
          <a:bodyPr wrap="square" rtlCol="0">
            <a:spAutoFit/>
          </a:bodyPr>
          <a:lstStyle/>
          <a:p>
            <a:pPr lvl="0"/>
            <a:endParaRPr lang="en-US" sz="1100" b="1" i="1">
              <a:solidFill>
                <a:srgbClr val="000000"/>
              </a:solidFill>
              <a:highlight>
                <a:srgbClr val="FFFFFF"/>
              </a:highlight>
              <a:latin typeface="Courier New"/>
              <a:ea typeface="Times New Roman"/>
              <a:cs typeface="Times New Roman"/>
            </a:endParaRP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[W*3];</a:t>
            </a:r>
          </a:p>
          <a:p>
            <a:r>
              <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 y-1;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&lt;y+2;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 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hx</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hy-y+1)</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+ 2*W];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1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218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err="1"/>
              <a:t>Scheduling</a:t>
            </a:r>
            <a:br>
              <a:rPr lang="nl-NL"/>
            </a:br>
            <a:r>
              <a:rPr lang="nl-NL" sz="2400" err="1"/>
              <a:t>Fusion-Folded</a:t>
            </a:r>
            <a:r>
              <a:rPr lang="nl-NL" sz="2400"/>
              <a:t> storage</a:t>
            </a:r>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Slide Number Placeholder 4"/>
          <p:cNvSpPr>
            <a:spLocks noGrp="1"/>
          </p:cNvSpPr>
          <p:nvPr>
            <p:ph type="sldNum" sz="quarter" idx="12"/>
          </p:nvPr>
        </p:nvSpPr>
        <p:spPr/>
        <p:txBody>
          <a:bodyPr/>
          <a:lstStyle/>
          <a:p>
            <a:fld id="{877FDDCF-C3FC-4F1C-9BBB-16CED0CB6D76}" type="slidenum">
              <a:rPr lang="nl-NL" smtClean="0"/>
              <a:t>38</a:t>
            </a:fld>
            <a:endParaRPr lang="nl-NL"/>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512" y="1280160"/>
            <a:ext cx="5416964" cy="2441448"/>
          </a:xfrm>
          <a:prstGeom prst="rect">
            <a:avLst/>
          </a:prstGeom>
          <a:ln>
            <a:noFill/>
          </a:ln>
          <a:effectLst>
            <a:outerShdw blurRad="190500" algn="tl" rotWithShape="0">
              <a:srgbClr val="000000">
                <a:alpha val="70000"/>
              </a:srgbClr>
            </a:outerShdw>
          </a:effectLst>
        </p:spPr>
      </p:pic>
      <p:sp>
        <p:nvSpPr>
          <p:cNvPr id="3" name="Rectangle 2"/>
          <p:cNvSpPr/>
          <p:nvPr/>
        </p:nvSpPr>
        <p:spPr>
          <a:xfrm>
            <a:off x="1524000" y="4639358"/>
            <a:ext cx="9468544" cy="646331"/>
          </a:xfrm>
          <a:prstGeom prst="rect">
            <a:avLst/>
          </a:prstGeom>
        </p:spPr>
        <p:txBody>
          <a:bodyPr wrap="square">
            <a:spAutoFit/>
          </a:bodyPr>
          <a:lstStyle/>
          <a:p>
            <a:pPr marL="285750" indent="-285750">
              <a:buFont typeface="Arial" panose="020B0604020202020204" pitchFamily="34" charset="0"/>
              <a:buChar char="•"/>
            </a:pPr>
            <a:r>
              <a:rPr lang="en-US"/>
              <a:t>For this, we can separate computation from storage using </a:t>
            </a:r>
            <a:r>
              <a:rPr lang="en-US" b="1" err="1">
                <a:latin typeface="Courier New" panose="02070309020205020404" pitchFamily="49" charset="0"/>
                <a:cs typeface="Courier New" panose="02070309020205020404" pitchFamily="49" charset="0"/>
              </a:rPr>
              <a:t>store_at</a:t>
            </a:r>
            <a:r>
              <a:rPr lang="en-US" b="1">
                <a:latin typeface="Courier New" panose="02070309020205020404" pitchFamily="49" charset="0"/>
                <a:cs typeface="Courier New" panose="02070309020205020404" pitchFamily="49" charset="0"/>
              </a:rPr>
              <a:t>()</a:t>
            </a:r>
            <a:r>
              <a:rPr lang="en-US" b="1"/>
              <a:t> </a:t>
            </a:r>
            <a:r>
              <a:rPr lang="en-US"/>
              <a:t>and </a:t>
            </a:r>
            <a:r>
              <a:rPr lang="en-US" b="1" err="1">
                <a:latin typeface="Courier New" panose="02070309020205020404" pitchFamily="49" charset="0"/>
                <a:cs typeface="Courier New" panose="02070309020205020404" pitchFamily="49" charset="0"/>
              </a:rPr>
              <a:t>store_root</a:t>
            </a:r>
            <a:r>
              <a:rPr lang="en-US" b="1">
                <a:latin typeface="Courier New" panose="02070309020205020404" pitchFamily="49" charset="0"/>
                <a:cs typeface="Courier New" panose="02070309020205020404" pitchFamily="49" charset="0"/>
              </a:rPr>
              <a:t>()</a:t>
            </a:r>
            <a:r>
              <a:rPr lang="en-US"/>
              <a:t>.</a:t>
            </a:r>
          </a:p>
          <a:p>
            <a:pPr marL="285750" indent="-285750">
              <a:buFont typeface="Arial" panose="020B0604020202020204" pitchFamily="34" charset="0"/>
              <a:buChar char="•"/>
            </a:pPr>
            <a:r>
              <a:rPr lang="en-US" b="1" err="1">
                <a:solidFill>
                  <a:srgbClr val="0070C0"/>
                </a:solidFill>
                <a:latin typeface="Courier New" panose="02070309020205020404" pitchFamily="49" charset="0"/>
                <a:cs typeface="Courier New" panose="02070309020205020404" pitchFamily="49" charset="0"/>
              </a:rPr>
              <a:t>bx</a:t>
            </a:r>
            <a:r>
              <a:rPr lang="en-US" b="1" err="1">
                <a:latin typeface="Courier New" panose="02070309020205020404" pitchFamily="49" charset="0"/>
                <a:cs typeface="Courier New" panose="02070309020205020404" pitchFamily="49" charset="0"/>
              </a:rPr>
              <a:t>.store_root</a:t>
            </a:r>
            <a:r>
              <a:rPr lang="en-US" b="1">
                <a:latin typeface="Courier New" panose="02070309020205020404" pitchFamily="49" charset="0"/>
                <a:cs typeface="Courier New" panose="02070309020205020404" pitchFamily="49" charset="0"/>
              </a:rPr>
              <a:t>()</a:t>
            </a:r>
            <a:r>
              <a:rPr lang="en-US" b="1"/>
              <a:t> </a:t>
            </a:r>
            <a:r>
              <a:rPr lang="en-US"/>
              <a:t>means: </a:t>
            </a:r>
            <a:r>
              <a:rPr lang="en-US" i="1"/>
              <a:t>“Allocate the buffer for </a:t>
            </a:r>
            <a:r>
              <a:rPr lang="en-US" i="1" err="1">
                <a:solidFill>
                  <a:srgbClr val="0070C0"/>
                </a:solidFill>
              </a:rPr>
              <a:t>bx</a:t>
            </a:r>
            <a:r>
              <a:rPr lang="en-US" i="1">
                <a:solidFill>
                  <a:srgbClr val="0070C0"/>
                </a:solidFill>
              </a:rPr>
              <a:t> </a:t>
            </a:r>
            <a:r>
              <a:rPr lang="en-US" i="1"/>
              <a:t>outside the loop nest.”</a:t>
            </a:r>
            <a:endParaRPr lang="en-US"/>
          </a:p>
        </p:txBody>
      </p:sp>
      <p:sp>
        <p:nvSpPr>
          <p:cNvPr id="11" name="Rectangle 10"/>
          <p:cNvSpPr/>
          <p:nvPr/>
        </p:nvSpPr>
        <p:spPr>
          <a:xfrm>
            <a:off x="407368" y="1337862"/>
            <a:ext cx="5886400" cy="2308324"/>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.store_root</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12" name="Rectangle 11"/>
          <p:cNvSpPr/>
          <p:nvPr/>
        </p:nvSpPr>
        <p:spPr>
          <a:xfrm>
            <a:off x="407368" y="2852936"/>
            <a:ext cx="2581158" cy="47062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9" name="TextShape 8">
            <a:extLst>
              <a:ext uri="{FF2B5EF4-FFF2-40B4-BE49-F238E27FC236}">
                <a16:creationId xmlns:a16="http://schemas.microsoft.com/office/drawing/2014/main" id="{CF345C39-9EA1-4C9B-AFF9-3F311702AB89}"/>
              </a:ext>
            </a:extLst>
          </p:cNvPr>
          <p:cNvSpPr txBox="1"/>
          <p:nvPr/>
        </p:nvSpPr>
        <p:spPr>
          <a:xfrm>
            <a:off x="0" y="6431400"/>
            <a:ext cx="3130200" cy="426600"/>
          </a:xfrm>
          <a:prstGeom prst="rect">
            <a:avLst/>
          </a:prstGeom>
          <a:noFill/>
          <a:ln>
            <a:noFill/>
          </a:ln>
        </p:spPr>
        <p:txBody>
          <a:bodyPr lIns="90000" tIns="45000" rIns="90000" bIns="45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0" strike="noStrike" spc="-1">
                <a:latin typeface="Arial"/>
                <a:hlinkClick r:id="rId3"/>
              </a:rPr>
              <a:t>More info on store_root()</a:t>
            </a:r>
            <a:endParaRPr lang="en-US" sz="1800" b="0" strike="noStrike" spc="-1">
              <a:latin typeface="Arial"/>
            </a:endParaRPr>
          </a:p>
        </p:txBody>
      </p:sp>
    </p:spTree>
    <p:extLst>
      <p:ext uri="{BB962C8B-B14F-4D97-AF65-F5344CB8AC3E}">
        <p14:creationId xmlns:p14="http://schemas.microsoft.com/office/powerpoint/2010/main" val="11973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err="1"/>
              <a:t>Scheduling</a:t>
            </a:r>
            <a:br>
              <a:rPr lang="nl-NL"/>
            </a:br>
            <a:r>
              <a:rPr lang="nl-NL" sz="2400" err="1"/>
              <a:t>Fusion-Folded</a:t>
            </a:r>
            <a:r>
              <a:rPr lang="nl-NL" sz="2400"/>
              <a:t> storage</a:t>
            </a:r>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513" y="1280160"/>
            <a:ext cx="5416962" cy="2441448"/>
          </a:xfrm>
          <a:prstGeom prst="rect">
            <a:avLst/>
          </a:prstGeom>
          <a:ln>
            <a:noFill/>
          </a:ln>
          <a:effectLst>
            <a:outerShdw blurRad="190500" algn="tl" rotWithShape="0">
              <a:srgbClr val="000000">
                <a:alpha val="70000"/>
              </a:srgbClr>
            </a:outerShdw>
          </a:effectLst>
        </p:spPr>
      </p:pic>
      <p:sp>
        <p:nvSpPr>
          <p:cNvPr id="9" name="Rectangle 8"/>
          <p:cNvSpPr/>
          <p:nvPr/>
        </p:nvSpPr>
        <p:spPr>
          <a:xfrm>
            <a:off x="407368" y="1337862"/>
            <a:ext cx="5886400" cy="2308324"/>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.store_root</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11" name="Rectangle 10"/>
          <p:cNvSpPr/>
          <p:nvPr/>
        </p:nvSpPr>
        <p:spPr>
          <a:xfrm>
            <a:off x="407368" y="2852936"/>
            <a:ext cx="2581158" cy="47062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4" name="Rectangle 13"/>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cxnSp>
        <p:nvCxnSpPr>
          <p:cNvPr id="15" name="Straight Connector 14"/>
          <p:cNvCxnSpPr/>
          <p:nvPr/>
        </p:nvCxnSpPr>
        <p:spPr>
          <a:xfrm>
            <a:off x="181016" y="3646186"/>
            <a:ext cx="36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Slide Number Placeholder 2"/>
          <p:cNvSpPr>
            <a:spLocks noGrp="1"/>
          </p:cNvSpPr>
          <p:nvPr>
            <p:ph type="sldNum" sz="quarter" idx="12"/>
          </p:nvPr>
        </p:nvSpPr>
        <p:spPr/>
        <p:txBody>
          <a:bodyPr/>
          <a:lstStyle/>
          <a:p>
            <a:fld id="{877FDDCF-C3FC-4F1C-9BBB-16CED0CB6D76}" type="slidenum">
              <a:rPr lang="nl-NL" smtClean="0"/>
              <a:t>39</a:t>
            </a:fld>
            <a:endParaRPr lang="nl-NL"/>
          </a:p>
        </p:txBody>
      </p:sp>
      <p:sp>
        <p:nvSpPr>
          <p:cNvPr id="16" name="TextBox 15"/>
          <p:cNvSpPr txBox="1"/>
          <p:nvPr/>
        </p:nvSpPr>
        <p:spPr>
          <a:xfrm>
            <a:off x="407368" y="3721608"/>
            <a:ext cx="9649072" cy="3539430"/>
          </a:xfrm>
          <a:prstGeom prst="rect">
            <a:avLst/>
          </a:prstGeom>
          <a:noFill/>
        </p:spPr>
        <p:txBody>
          <a:bodyPr wrap="square" rtlCol="0">
            <a:spAutoFit/>
          </a:bodyPr>
          <a:lstStyle/>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W*3</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 y + ((y&gt;1) ? 1 : -1) ;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&lt; y -((y&gt;1) ? 1 : -1) +3 ;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0870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Example</a:t>
            </a:r>
            <a:br>
              <a:rPr lang="nl-NL"/>
            </a:br>
            <a:r>
              <a:rPr lang="nl-NL" sz="2400"/>
              <a:t>3x3 box filter</a:t>
            </a: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4</a:t>
            </a:fld>
            <a:endParaRPr lang="nl-NL"/>
          </a:p>
        </p:txBody>
      </p:sp>
      <p:grpSp>
        <p:nvGrpSpPr>
          <p:cNvPr id="23" name="Group 22"/>
          <p:cNvGrpSpPr/>
          <p:nvPr/>
        </p:nvGrpSpPr>
        <p:grpSpPr>
          <a:xfrm>
            <a:off x="1984310" y="1607621"/>
            <a:ext cx="6240780" cy="693420"/>
            <a:chOff x="397919" y="2034570"/>
            <a:chExt cx="6240780" cy="693420"/>
          </a:xfrm>
        </p:grpSpPr>
        <p:sp>
          <p:nvSpPr>
            <p:cNvPr id="7" name="Rectangle 6"/>
            <p:cNvSpPr/>
            <p:nvPr/>
          </p:nvSpPr>
          <p:spPr>
            <a:xfrm>
              <a:off x="1609499" y="2034570"/>
              <a:ext cx="1409700" cy="6934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Horizontal </a:t>
              </a:r>
            </a:p>
            <a:p>
              <a:pPr algn="ctr"/>
              <a:r>
                <a:rPr lang="en-US"/>
                <a:t>blur</a:t>
              </a:r>
            </a:p>
          </p:txBody>
        </p:sp>
        <p:sp>
          <p:nvSpPr>
            <p:cNvPr id="8" name="Rectangle 7"/>
            <p:cNvSpPr/>
            <p:nvPr/>
          </p:nvSpPr>
          <p:spPr>
            <a:xfrm>
              <a:off x="4124099" y="2034570"/>
              <a:ext cx="1409700" cy="69342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Vertical</a:t>
              </a:r>
            </a:p>
            <a:p>
              <a:pPr algn="ctr"/>
              <a:r>
                <a:rPr lang="en-US"/>
                <a:t>blur</a:t>
              </a:r>
            </a:p>
          </p:txBody>
        </p:sp>
        <p:sp>
          <p:nvSpPr>
            <p:cNvPr id="9" name="Right Arrow 8"/>
            <p:cNvSpPr/>
            <p:nvPr/>
          </p:nvSpPr>
          <p:spPr>
            <a:xfrm>
              <a:off x="397919" y="2240310"/>
              <a:ext cx="1211580" cy="25146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ight Arrow 9"/>
            <p:cNvSpPr/>
            <p:nvPr/>
          </p:nvSpPr>
          <p:spPr>
            <a:xfrm>
              <a:off x="3019199" y="2255550"/>
              <a:ext cx="1104900" cy="25146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ight Arrow 10"/>
            <p:cNvSpPr/>
            <p:nvPr/>
          </p:nvSpPr>
          <p:spPr>
            <a:xfrm>
              <a:off x="5533799" y="2240310"/>
              <a:ext cx="1104900" cy="25146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aphicFrame>
        <p:nvGraphicFramePr>
          <p:cNvPr id="12" name="Table 11"/>
          <p:cNvGraphicFramePr>
            <a:graphicFrameLocks noGrp="1"/>
          </p:cNvGraphicFramePr>
          <p:nvPr>
            <p:extLst>
              <p:ext uri="{D42A27DB-BD31-4B8C-83A1-F6EECF244321}">
                <p14:modId xmlns:p14="http://schemas.microsoft.com/office/powerpoint/2010/main" val="3634980715"/>
              </p:ext>
            </p:extLst>
          </p:nvPr>
        </p:nvGraphicFramePr>
        <p:xfrm>
          <a:off x="7248128" y="4362360"/>
          <a:ext cx="1310640" cy="1112520"/>
        </p:xfrm>
        <a:graphic>
          <a:graphicData uri="http://schemas.openxmlformats.org/drawingml/2006/table">
            <a:tbl>
              <a:tblPr>
                <a:tableStyleId>{5C22544A-7EE6-4342-B048-85BDC9FD1C3A}</a:tableStyleId>
              </a:tblPr>
              <a:tblGrid>
                <a:gridCol w="436880">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tblGrid>
              <a:tr h="370840">
                <a:tc>
                  <a:txBody>
                    <a:bodyPr/>
                    <a:lstStyle/>
                    <a:p>
                      <a:endParaRPr lang="en-US">
                        <a:solidFill>
                          <a:srgbClr val="00B050"/>
                        </a:solidFill>
                      </a:endParaRPr>
                    </a:p>
                  </a:txBody>
                  <a:tcPr>
                    <a:solidFill>
                      <a:srgbClr val="00B05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0"/>
                  </a:ext>
                </a:extLst>
              </a:tr>
              <a:tr h="370840">
                <a:tc>
                  <a:txBody>
                    <a:bodyPr/>
                    <a:lstStyle/>
                    <a:p>
                      <a:endParaRPr lang="en-US"/>
                    </a:p>
                  </a:txBody>
                  <a:tcPr>
                    <a:solidFill>
                      <a:srgbClr val="00B05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1"/>
                  </a:ext>
                </a:extLst>
              </a:tr>
              <a:tr h="370840">
                <a:tc>
                  <a:txBody>
                    <a:bodyPr/>
                    <a:lstStyle/>
                    <a:p>
                      <a:endParaRPr lang="en-US"/>
                    </a:p>
                  </a:txBody>
                  <a:tcPr>
                    <a:solidFill>
                      <a:srgbClr val="00B05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22239597"/>
              </p:ext>
            </p:extLst>
          </p:nvPr>
        </p:nvGraphicFramePr>
        <p:xfrm>
          <a:off x="7248128" y="2993276"/>
          <a:ext cx="1310640" cy="1112520"/>
        </p:xfrm>
        <a:graphic>
          <a:graphicData uri="http://schemas.openxmlformats.org/drawingml/2006/table">
            <a:tbl>
              <a:tblPr>
                <a:tableStyleId>{5C22544A-7EE6-4342-B048-85BDC9FD1C3A}</a:tableStyleId>
              </a:tblPr>
              <a:tblGrid>
                <a:gridCol w="436880">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tblGrid>
              <a:tr h="370840">
                <a:tc>
                  <a:txBody>
                    <a:bodyPr/>
                    <a:lstStyle/>
                    <a:p>
                      <a:endParaRPr lang="en-US"/>
                    </a:p>
                  </a:txBody>
                  <a:tcPr>
                    <a:solidFill>
                      <a:srgbClr val="0070C0"/>
                    </a:solidFill>
                  </a:tcPr>
                </a:tc>
                <a:tc>
                  <a:txBody>
                    <a:bodyPr/>
                    <a:lstStyle/>
                    <a:p>
                      <a:endParaRPr lang="en-US"/>
                    </a:p>
                  </a:txBody>
                  <a:tcPr>
                    <a:solidFill>
                      <a:srgbClr val="0070C0"/>
                    </a:solidFill>
                  </a:tcPr>
                </a:tc>
                <a:tc>
                  <a:txBody>
                    <a:bodyPr/>
                    <a:lstStyle/>
                    <a:p>
                      <a:endParaRPr lang="en-US"/>
                    </a:p>
                  </a:txBody>
                  <a:tcPr>
                    <a:solidFill>
                      <a:srgbClr val="0070C0"/>
                    </a:solidFill>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bl>
          </a:graphicData>
        </a:graphic>
      </p:graphicFrame>
      <p:sp>
        <p:nvSpPr>
          <p:cNvPr id="14" name="Down Arrow 13"/>
          <p:cNvSpPr/>
          <p:nvPr/>
        </p:nvSpPr>
        <p:spPr>
          <a:xfrm>
            <a:off x="7752184" y="3391666"/>
            <a:ext cx="331470" cy="609723"/>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5" name="Right Arrow 14"/>
          <p:cNvSpPr/>
          <p:nvPr/>
        </p:nvSpPr>
        <p:spPr>
          <a:xfrm>
            <a:off x="7747596" y="4721468"/>
            <a:ext cx="763905" cy="327794"/>
          </a:xfrm>
          <a:prstGeom prst="rightArrow">
            <a:avLst/>
          </a:prstGeom>
          <a:solidFill>
            <a:srgbClr val="00B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4" name="Group 23"/>
          <p:cNvGrpSpPr/>
          <p:nvPr/>
        </p:nvGrpSpPr>
        <p:grpSpPr>
          <a:xfrm>
            <a:off x="1524001" y="4085361"/>
            <a:ext cx="5544615" cy="589646"/>
            <a:chOff x="334903" y="3114755"/>
            <a:chExt cx="5544615" cy="589646"/>
          </a:xfrm>
        </p:grpSpPr>
        <mc:AlternateContent xmlns:mc="http://schemas.openxmlformats.org/markup-compatibility/2006" xmlns:a14="http://schemas.microsoft.com/office/drawing/2010/main">
          <mc:Choice Requires="a14">
            <p:sp>
              <p:nvSpPr>
                <p:cNvPr id="21" name="TextBox 20"/>
                <p:cNvSpPr txBox="1"/>
                <p:nvPr/>
              </p:nvSpPr>
              <p:spPr>
                <a:xfrm>
                  <a:off x="611560" y="3114755"/>
                  <a:ext cx="49913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FF0000"/>
                            </a:solidFill>
                            <a:latin typeface="Cambria Math" panose="02040503050406030204" pitchFamily="18" charset="0"/>
                          </a:rPr>
                          <m:t>𝑖𝑛</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−1, </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FF0000"/>
                            </a:solidFill>
                            <a:latin typeface="Cambria Math" panose="02040503050406030204" pitchFamily="18" charset="0"/>
                          </a:rPr>
                          <m:t>𝑖𝑛</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FF0000"/>
                            </a:solidFill>
                            <a:latin typeface="Cambria Math" panose="02040503050406030204" pitchFamily="18" charset="0"/>
                          </a:rPr>
                          <m:t>𝑖𝑛</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+1,</m:t>
                        </m:r>
                        <m:r>
                          <a:rPr lang="en-US" i="1">
                            <a:latin typeface="Cambria Math" panose="02040503050406030204" pitchFamily="18" charset="0"/>
                          </a:rPr>
                          <m:t>𝑦</m:t>
                        </m:r>
                        <m:r>
                          <a:rPr lang="en-US" i="1">
                            <a:latin typeface="Cambria Math" panose="02040503050406030204" pitchFamily="18" charset="0"/>
                          </a:rPr>
                          <m:t>)</m:t>
                        </m:r>
                      </m:oMath>
                    </m:oMathPara>
                  </a14:m>
                  <a:endParaRPr lang="en-US"/>
                </a:p>
              </p:txBody>
            </p:sp>
          </mc:Choice>
          <mc:Fallback xmlns="">
            <p:sp>
              <p:nvSpPr>
                <p:cNvPr id="21" name="TextBox 20"/>
                <p:cNvSpPr txBox="1">
                  <a:spLocks noRot="1" noChangeAspect="1" noMove="1" noResize="1" noEditPoints="1" noAdjustHandles="1" noChangeArrowheads="1" noChangeShapeType="1" noTextEdit="1"/>
                </p:cNvSpPr>
                <p:nvPr/>
              </p:nvSpPr>
              <p:spPr>
                <a:xfrm>
                  <a:off x="611560" y="3114755"/>
                  <a:ext cx="4991302" cy="276999"/>
                </a:xfrm>
                <a:prstGeom prst="rect">
                  <a:avLst/>
                </a:prstGeom>
                <a:blipFill>
                  <a:blip r:embed="rId3"/>
                  <a:stretch>
                    <a:fillRect t="-2174" r="-611"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4903" y="3427402"/>
                  <a:ext cx="5544615" cy="276999"/>
                </a:xfrm>
                <a:prstGeom prst="rect">
                  <a:avLst/>
                </a:prstGeom>
                <a:noFill/>
              </p:spPr>
              <p:txBody>
                <a:bodyPr wrap="square" lIns="0" tIns="0" rIns="0" bIns="0" rtlCol="0">
                  <a:spAutoFit/>
                </a:bodyPr>
                <a:lstStyle/>
                <a:p>
                  <a:pPr/>
                  <a14:m>
                    <m:oMathPara xmlns:m="http://schemas.openxmlformats.org/officeDocument/2006/math">
                      <m:oMathParaPr>
                        <m:jc m:val="right"/>
                      </m:oMathParaPr>
                      <m:oMath xmlns:m="http://schemas.openxmlformats.org/officeDocument/2006/math">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𝑏𝑦</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−1</m:t>
                            </m:r>
                          </m:e>
                        </m:d>
                        <m:r>
                          <a:rPr lang="en-US" i="1">
                            <a:latin typeface="Cambria Math" panose="02040503050406030204" pitchFamily="18" charset="0"/>
                          </a:rPr>
                          <m:t>+</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e>
                        </m:d>
                        <m:r>
                          <a:rPr lang="en-US" i="1">
                            <a:latin typeface="Cambria Math" panose="02040503050406030204" pitchFamily="18" charset="0"/>
                          </a:rPr>
                          <m:t>+</m:t>
                        </m:r>
                        <m:r>
                          <a:rPr lang="en-US" i="1">
                            <a:solidFill>
                              <a:srgbClr val="0070C0"/>
                            </a:solidFill>
                            <a:latin typeface="Cambria Math" panose="02040503050406030204" pitchFamily="18" charset="0"/>
                          </a:rPr>
                          <m:t>𝑏𝑥</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+1</m:t>
                            </m:r>
                          </m:e>
                        </m:d>
                        <m:r>
                          <a:rPr lang="en-US" i="1">
                            <a:latin typeface="Cambria Math" panose="02040503050406030204" pitchFamily="18" charset="0"/>
                          </a:rPr>
                          <m:t>     </m:t>
                        </m:r>
                      </m:oMath>
                    </m:oMathPara>
                  </a14:m>
                  <a:endParaRPr lang="en-US"/>
                </a:p>
              </p:txBody>
            </p:sp>
          </mc:Choice>
          <mc:Fallback xmlns="">
            <p:sp>
              <p:nvSpPr>
                <p:cNvPr id="22" name="TextBox 21"/>
                <p:cNvSpPr txBox="1">
                  <a:spLocks noRot="1" noChangeAspect="1" noMove="1" noResize="1" noEditPoints="1" noAdjustHandles="1" noChangeArrowheads="1" noChangeShapeType="1" noTextEdit="1"/>
                </p:cNvSpPr>
                <p:nvPr/>
              </p:nvSpPr>
              <p:spPr>
                <a:xfrm>
                  <a:off x="334903" y="3427402"/>
                  <a:ext cx="5544615" cy="276999"/>
                </a:xfrm>
                <a:prstGeom prst="rect">
                  <a:avLst/>
                </a:prstGeom>
                <a:blipFill>
                  <a:blip r:embed="rId4"/>
                  <a:stretch>
                    <a:fillRect t="-2174" b="-32609"/>
                  </a:stretch>
                </a:blipFill>
              </p:spPr>
              <p:txBody>
                <a:bodyPr/>
                <a:lstStyle/>
                <a:p>
                  <a:r>
                    <a:rPr lang="en-US">
                      <a:noFill/>
                    </a:rPr>
                    <a:t> </a:t>
                  </a:r>
                </a:p>
              </p:txBody>
            </p:sp>
          </mc:Fallback>
        </mc:AlternateContent>
      </p:grpSp>
      <p:sp>
        <p:nvSpPr>
          <p:cNvPr id="3" name="Rectangle 2"/>
          <p:cNvSpPr/>
          <p:nvPr/>
        </p:nvSpPr>
        <p:spPr>
          <a:xfrm>
            <a:off x="1800658" y="2823869"/>
            <a:ext cx="4865627" cy="369332"/>
          </a:xfrm>
          <a:prstGeom prst="rect">
            <a:avLst/>
          </a:prstGeom>
        </p:spPr>
        <p:txBody>
          <a:bodyPr wrap="none">
            <a:spAutoFit/>
          </a:bodyPr>
          <a:lstStyle/>
          <a:p>
            <a:pPr marL="285750" indent="-285750">
              <a:buFont typeface="Arial" panose="020B0604020202020204" pitchFamily="34" charset="0"/>
              <a:buChar char="•"/>
            </a:pPr>
            <a:r>
              <a:rPr lang="en-US"/>
              <a:t>A simple, two-stage imaging pipeline: </a:t>
            </a:r>
            <a:r>
              <a:rPr lang="en-US" b="1"/>
              <a:t>3x3 blur</a:t>
            </a:r>
            <a:r>
              <a:rPr lang="en-US"/>
              <a:t>.</a:t>
            </a:r>
          </a:p>
        </p:txBody>
      </p:sp>
      <p:sp>
        <p:nvSpPr>
          <p:cNvPr id="6" name="Rectangle 5"/>
          <p:cNvSpPr/>
          <p:nvPr/>
        </p:nvSpPr>
        <p:spPr>
          <a:xfrm>
            <a:off x="1800658" y="3634823"/>
            <a:ext cx="4390561" cy="369332"/>
          </a:xfrm>
          <a:prstGeom prst="rect">
            <a:avLst/>
          </a:prstGeom>
        </p:spPr>
        <p:txBody>
          <a:bodyPr wrap="none">
            <a:spAutoFit/>
          </a:bodyPr>
          <a:lstStyle/>
          <a:p>
            <a:r>
              <a:rPr lang="en-US"/>
              <a:t>Basic function: a summation over a 3x3 area:</a:t>
            </a:r>
          </a:p>
        </p:txBody>
      </p:sp>
      <p:sp>
        <p:nvSpPr>
          <p:cNvPr id="16" name="Rectangle 15"/>
          <p:cNvSpPr/>
          <p:nvPr/>
        </p:nvSpPr>
        <p:spPr>
          <a:xfrm>
            <a:off x="1800657" y="5567167"/>
            <a:ext cx="5252207" cy="369332"/>
          </a:xfrm>
          <a:prstGeom prst="rect">
            <a:avLst/>
          </a:prstGeom>
        </p:spPr>
        <p:txBody>
          <a:bodyPr wrap="none">
            <a:spAutoFit/>
          </a:bodyPr>
          <a:lstStyle/>
          <a:p>
            <a:pPr marL="285750" indent="-285750">
              <a:buFont typeface="Arial" panose="020B0604020202020204" pitchFamily="34" charset="0"/>
              <a:buChar char="•"/>
            </a:pPr>
            <a:r>
              <a:rPr lang="en-US"/>
              <a:t>We leave out the averaging step (i.e. dividing by 3).</a:t>
            </a:r>
          </a:p>
        </p:txBody>
      </p:sp>
    </p:spTree>
    <p:extLst>
      <p:ext uri="{BB962C8B-B14F-4D97-AF65-F5344CB8AC3E}">
        <p14:creationId xmlns:p14="http://schemas.microsoft.com/office/powerpoint/2010/main" val="226039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err="1"/>
              <a:t>Scheduling</a:t>
            </a:r>
            <a:br>
              <a:rPr lang="nl-NL"/>
            </a:br>
            <a:r>
              <a:rPr lang="nl-NL" sz="2400" err="1"/>
              <a:t>Fusion-Folded</a:t>
            </a:r>
            <a:r>
              <a:rPr lang="nl-NL" sz="2400"/>
              <a:t> storage</a:t>
            </a:r>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513" y="1280160"/>
            <a:ext cx="5416962" cy="2441447"/>
          </a:xfrm>
          <a:prstGeom prst="rect">
            <a:avLst/>
          </a:prstGeom>
          <a:ln>
            <a:noFill/>
          </a:ln>
          <a:effectLst>
            <a:outerShdw blurRad="190500" algn="tl" rotWithShape="0">
              <a:srgbClr val="000000">
                <a:alpha val="70000"/>
              </a:srgbClr>
            </a:outerShdw>
          </a:effectLst>
        </p:spPr>
      </p:pic>
      <p:sp>
        <p:nvSpPr>
          <p:cNvPr id="9" name="Rectangle 8"/>
          <p:cNvSpPr/>
          <p:nvPr/>
        </p:nvSpPr>
        <p:spPr>
          <a:xfrm>
            <a:off x="407368" y="1337862"/>
            <a:ext cx="5886400" cy="2308324"/>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.store_root</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11" name="Rectangle 10"/>
          <p:cNvSpPr/>
          <p:nvPr/>
        </p:nvSpPr>
        <p:spPr>
          <a:xfrm>
            <a:off x="407368" y="2852936"/>
            <a:ext cx="2581158" cy="47062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4" name="Rectangle 13"/>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cxnSp>
        <p:nvCxnSpPr>
          <p:cNvPr id="15" name="Straight Connector 14"/>
          <p:cNvCxnSpPr/>
          <p:nvPr/>
        </p:nvCxnSpPr>
        <p:spPr>
          <a:xfrm>
            <a:off x="181016" y="3646186"/>
            <a:ext cx="36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Slide Number Placeholder 2"/>
          <p:cNvSpPr>
            <a:spLocks noGrp="1"/>
          </p:cNvSpPr>
          <p:nvPr>
            <p:ph type="sldNum" sz="quarter" idx="12"/>
          </p:nvPr>
        </p:nvSpPr>
        <p:spPr/>
        <p:txBody>
          <a:bodyPr/>
          <a:lstStyle/>
          <a:p>
            <a:fld id="{877FDDCF-C3FC-4F1C-9BBB-16CED0CB6D76}" type="slidenum">
              <a:rPr lang="nl-NL" smtClean="0"/>
              <a:t>40</a:t>
            </a:fld>
            <a:endParaRPr lang="nl-NL"/>
          </a:p>
        </p:txBody>
      </p:sp>
      <p:sp>
        <p:nvSpPr>
          <p:cNvPr id="18" name="TextBox 17"/>
          <p:cNvSpPr txBox="1"/>
          <p:nvPr/>
        </p:nvSpPr>
        <p:spPr>
          <a:xfrm>
            <a:off x="407368" y="3721608"/>
            <a:ext cx="9649072" cy="3539430"/>
          </a:xfrm>
          <a:prstGeom prst="rect">
            <a:avLst/>
          </a:prstGeom>
          <a:noFill/>
        </p:spPr>
        <p:txBody>
          <a:bodyPr wrap="square" rtlCol="0">
            <a:spAutoFit/>
          </a:bodyPr>
          <a:lstStyle/>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W*3</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 y + ((y&gt;1) ? 1 : -1) ;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&lt; y -((y&gt;1) ? 1 : -1) +3 ;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058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err="1"/>
              <a:t>Scheduling</a:t>
            </a:r>
            <a:br>
              <a:rPr lang="nl-NL"/>
            </a:br>
            <a:r>
              <a:rPr lang="nl-NL" sz="2400" err="1"/>
              <a:t>Fusion-Folded</a:t>
            </a:r>
            <a:r>
              <a:rPr lang="nl-NL" sz="2400"/>
              <a:t> storage</a:t>
            </a:r>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513" y="1280160"/>
            <a:ext cx="5416962" cy="2441447"/>
          </a:xfrm>
          <a:prstGeom prst="rect">
            <a:avLst/>
          </a:prstGeom>
          <a:ln>
            <a:noFill/>
          </a:ln>
          <a:effectLst>
            <a:outerShdw blurRad="190500" algn="tl" rotWithShape="0">
              <a:srgbClr val="000000">
                <a:alpha val="70000"/>
              </a:srgbClr>
            </a:outerShdw>
          </a:effectLst>
        </p:spPr>
      </p:pic>
      <p:sp>
        <p:nvSpPr>
          <p:cNvPr id="9" name="Rectangle 8"/>
          <p:cNvSpPr/>
          <p:nvPr/>
        </p:nvSpPr>
        <p:spPr>
          <a:xfrm>
            <a:off x="407368" y="1337862"/>
            <a:ext cx="5886400" cy="2308324"/>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.store_root</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11" name="Rectangle 10"/>
          <p:cNvSpPr/>
          <p:nvPr/>
        </p:nvSpPr>
        <p:spPr>
          <a:xfrm>
            <a:off x="407368" y="2852936"/>
            <a:ext cx="2581158" cy="47062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4" name="Rectangle 13"/>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cxnSp>
        <p:nvCxnSpPr>
          <p:cNvPr id="15" name="Straight Connector 14"/>
          <p:cNvCxnSpPr/>
          <p:nvPr/>
        </p:nvCxnSpPr>
        <p:spPr>
          <a:xfrm>
            <a:off x="181016" y="3646186"/>
            <a:ext cx="36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Slide Number Placeholder 2"/>
          <p:cNvSpPr>
            <a:spLocks noGrp="1"/>
          </p:cNvSpPr>
          <p:nvPr>
            <p:ph type="sldNum" sz="quarter" idx="12"/>
          </p:nvPr>
        </p:nvSpPr>
        <p:spPr/>
        <p:txBody>
          <a:bodyPr/>
          <a:lstStyle/>
          <a:p>
            <a:fld id="{877FDDCF-C3FC-4F1C-9BBB-16CED0CB6D76}" type="slidenum">
              <a:rPr lang="nl-NL" smtClean="0"/>
              <a:t>41</a:t>
            </a:fld>
            <a:endParaRPr lang="nl-NL"/>
          </a:p>
        </p:txBody>
      </p:sp>
      <p:sp>
        <p:nvSpPr>
          <p:cNvPr id="18" name="TextBox 17"/>
          <p:cNvSpPr txBox="1"/>
          <p:nvPr/>
        </p:nvSpPr>
        <p:spPr>
          <a:xfrm>
            <a:off x="407368" y="3721608"/>
            <a:ext cx="9649072" cy="3539430"/>
          </a:xfrm>
          <a:prstGeom prst="rect">
            <a:avLst/>
          </a:prstGeom>
          <a:noFill/>
        </p:spPr>
        <p:txBody>
          <a:bodyPr wrap="square" rtlCol="0">
            <a:spAutoFit/>
          </a:bodyPr>
          <a:lstStyle/>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W*3</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 y + ((y&gt;1) ? 1 : -1) ;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&lt; y -((y&gt;1) ? 1 : -1) +3 ;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972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err="1"/>
              <a:t>Scheduling</a:t>
            </a:r>
            <a:br>
              <a:rPr lang="nl-NL"/>
            </a:br>
            <a:r>
              <a:rPr lang="nl-NL" sz="2400" err="1"/>
              <a:t>Fusion-Folded</a:t>
            </a:r>
            <a:r>
              <a:rPr lang="nl-NL" sz="2400"/>
              <a:t> storage</a:t>
            </a:r>
          </a:p>
        </p:txBody>
      </p:sp>
      <p:cxnSp>
        <p:nvCxnSpPr>
          <p:cNvPr id="13" name="Straight Arrow Connector 12"/>
          <p:cNvCxnSpPr/>
          <p:nvPr/>
        </p:nvCxnSpPr>
        <p:spPr>
          <a:xfrm>
            <a:off x="3975598" y="2780929"/>
            <a:ext cx="0" cy="12617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514" y="1280160"/>
            <a:ext cx="5416960" cy="2441447"/>
          </a:xfrm>
          <a:prstGeom prst="rect">
            <a:avLst/>
          </a:prstGeom>
          <a:ln>
            <a:noFill/>
          </a:ln>
          <a:effectLst>
            <a:outerShdw blurRad="190500" algn="tl" rotWithShape="0">
              <a:srgbClr val="000000">
                <a:alpha val="70000"/>
              </a:srgbClr>
            </a:outerShdw>
          </a:effectLst>
        </p:spPr>
      </p:pic>
      <p:sp>
        <p:nvSpPr>
          <p:cNvPr id="9" name="Rectangle 8"/>
          <p:cNvSpPr/>
          <p:nvPr/>
        </p:nvSpPr>
        <p:spPr>
          <a:xfrm>
            <a:off x="407368" y="1337862"/>
            <a:ext cx="5886400" cy="2308324"/>
          </a:xfrm>
          <a:prstGeom prst="rect">
            <a:avLst/>
          </a:prstGeom>
        </p:spPr>
        <p:txBody>
          <a:bodyPr wrap="square">
            <a:spAutoFit/>
          </a:bodyPr>
          <a:lstStyle/>
          <a:p>
            <a:r>
              <a:rPr lang="en-US" sz="1600" b="1" i="1">
                <a:solidFill>
                  <a:srgbClr val="000000"/>
                </a:solidFill>
                <a:highlight>
                  <a:srgbClr val="FFFFFF"/>
                </a:highlight>
                <a:latin typeface="Courier New"/>
                <a:ea typeface="Times New Roman"/>
                <a:cs typeface="Times New Roman"/>
              </a:rPr>
              <a:t>Halide</a:t>
            </a:r>
            <a:endParaRPr lang="en-US" sz="1200" b="1" i="1">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by</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FF0000"/>
                </a:solidFill>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by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0070C1"/>
                </a:solidFill>
                <a:latin typeface="Courier New" panose="02070309020205020404" pitchFamily="49" charset="0"/>
                <a:cs typeface="Courier New" panose="02070309020205020404" pitchFamily="49" charset="0"/>
              </a:rPr>
              <a:t>bx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.compute_at</a:t>
            </a:r>
            <a:r>
              <a:rPr lang="en-US" sz="1600">
                <a:latin typeface="Courier New" panose="02070309020205020404" pitchFamily="49" charset="0"/>
                <a:cs typeface="Courier New" panose="02070309020205020404" pitchFamily="49" charset="0"/>
              </a:rPr>
              <a:t>(</a:t>
            </a:r>
            <a:r>
              <a:rPr lang="en-US" sz="1600" err="1">
                <a:solidFill>
                  <a:srgbClr val="00B150"/>
                </a:solidFill>
                <a:latin typeface="Courier New" panose="02070309020205020404" pitchFamily="49" charset="0"/>
                <a:cs typeface="Courier New" panose="02070309020205020404" pitchFamily="49" charset="0"/>
              </a:rPr>
              <a:t>by</a:t>
            </a:r>
            <a:r>
              <a:rPr lang="en-US" sz="1600" err="1">
                <a:latin typeface="Courier New" panose="02070309020205020404" pitchFamily="49" charset="0"/>
                <a:cs typeface="Courier New" panose="02070309020205020404" pitchFamily="49" charset="0"/>
              </a:rPr>
              <a:t>,y</a:t>
            </a:r>
            <a:r>
              <a:rPr lang="en-US" sz="1600">
                <a:latin typeface="Courier New" panose="02070309020205020404" pitchFamily="49" charset="0"/>
                <a:cs typeface="Courier New" panose="02070309020205020404" pitchFamily="49" charset="0"/>
              </a:rPr>
              <a:t>);</a:t>
            </a:r>
          </a:p>
          <a:p>
            <a:r>
              <a:rPr lang="en-US" sz="1600" err="1">
                <a:solidFill>
                  <a:srgbClr val="0070C1"/>
                </a:solidFill>
                <a:latin typeface="Courier New" panose="02070309020205020404" pitchFamily="49" charset="0"/>
                <a:cs typeface="Courier New" panose="02070309020205020404" pitchFamily="49" charset="0"/>
              </a:rPr>
              <a:t>bx</a:t>
            </a:r>
            <a:r>
              <a:rPr lang="en-US" sz="1600" err="1">
                <a:latin typeface="Courier New" panose="02070309020205020404" pitchFamily="49" charset="0"/>
                <a:cs typeface="Courier New" panose="02070309020205020404" pitchFamily="49" charset="0"/>
              </a:rPr>
              <a:t>.store_root</a:t>
            </a:r>
            <a:r>
              <a:rPr lang="en-US" sz="1600">
                <a:latin typeface="Courier New" panose="02070309020205020404" pitchFamily="49" charset="0"/>
                <a:cs typeface="Courier New" panose="02070309020205020404" pitchFamily="49" charset="0"/>
              </a:rPr>
              <a:t>();</a:t>
            </a:r>
            <a:endParaRPr lang="en-US" sz="1600" b="1">
              <a:solidFill>
                <a:srgbClr val="000080"/>
              </a:solidFill>
              <a:highlight>
                <a:srgbClr val="FFFFFF"/>
              </a:highlight>
              <a:latin typeface="Courier New"/>
              <a:ea typeface="Times New Roman"/>
              <a:cs typeface="Times New Roman"/>
            </a:endParaRPr>
          </a:p>
          <a:p>
            <a:r>
              <a:rPr lang="en-US" sz="1600" err="1">
                <a:solidFill>
                  <a:srgbClr val="00B150"/>
                </a:solidFill>
                <a:latin typeface="Courier New" panose="02070309020205020404" pitchFamily="49" charset="0"/>
                <a:cs typeface="Courier New" panose="02070309020205020404" pitchFamily="49" charset="0"/>
              </a:rPr>
              <a:t>by</a:t>
            </a:r>
            <a:r>
              <a:rPr lang="en-US" sz="1600" err="1">
                <a:solidFill>
                  <a:srgbClr val="000000"/>
                </a:solidFill>
                <a:highlight>
                  <a:srgbClr val="FFFFFF"/>
                </a:highlight>
                <a:latin typeface="Courier New"/>
                <a:ea typeface="Times New Roman"/>
                <a:cs typeface="Times New Roman"/>
              </a:rPr>
              <a:t>.realize</a:t>
            </a:r>
            <a:r>
              <a:rPr lang="en-US" sz="1600" b="1">
                <a:solidFill>
                  <a:srgbClr val="000080"/>
                </a:solidFill>
                <a:highlight>
                  <a:srgbClr val="FFFFFF"/>
                </a:highlight>
                <a:latin typeface="Courier New"/>
                <a:ea typeface="Times New Roman"/>
                <a:cs typeface="Times New Roman"/>
              </a:rPr>
              <a:t>(</a:t>
            </a:r>
            <a:r>
              <a:rPr lang="en-US" sz="1600">
                <a:solidFill>
                  <a:srgbClr val="FF8000"/>
                </a:solidFill>
                <a:highlight>
                  <a:srgbClr val="FFFFFF"/>
                </a:highlight>
                <a:latin typeface="Courier New"/>
                <a:ea typeface="Times New Roman"/>
                <a:cs typeface="Times New Roman"/>
              </a:rPr>
              <a:t>10,10</a:t>
            </a:r>
            <a:r>
              <a:rPr lang="en-US" sz="1600" b="1">
                <a:solidFill>
                  <a:srgbClr val="000080"/>
                </a:solidFill>
                <a:highlight>
                  <a:srgbClr val="FFFFFF"/>
                </a:highlight>
                <a:latin typeface="Courier New"/>
                <a:ea typeface="Times New Roman"/>
                <a:cs typeface="Times New Roman"/>
              </a:rPr>
              <a:t>);</a:t>
            </a:r>
          </a:p>
        </p:txBody>
      </p:sp>
      <p:sp>
        <p:nvSpPr>
          <p:cNvPr id="11" name="Rectangle 10"/>
          <p:cNvSpPr/>
          <p:nvPr/>
        </p:nvSpPr>
        <p:spPr>
          <a:xfrm>
            <a:off x="407368" y="2852936"/>
            <a:ext cx="2581158" cy="47062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4" name="Rectangle 13"/>
          <p:cNvSpPr/>
          <p:nvPr/>
        </p:nvSpPr>
        <p:spPr>
          <a:xfrm>
            <a:off x="4132401" y="3113862"/>
            <a:ext cx="1838965"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C equivalent</a:t>
            </a:r>
            <a:endParaRPr lang="nl-NL"/>
          </a:p>
        </p:txBody>
      </p:sp>
      <p:cxnSp>
        <p:nvCxnSpPr>
          <p:cNvPr id="15" name="Straight Connector 14"/>
          <p:cNvCxnSpPr/>
          <p:nvPr/>
        </p:nvCxnSpPr>
        <p:spPr>
          <a:xfrm>
            <a:off x="181016" y="3646186"/>
            <a:ext cx="36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Slide Number Placeholder 2"/>
          <p:cNvSpPr>
            <a:spLocks noGrp="1"/>
          </p:cNvSpPr>
          <p:nvPr>
            <p:ph type="sldNum" sz="quarter" idx="12"/>
          </p:nvPr>
        </p:nvSpPr>
        <p:spPr/>
        <p:txBody>
          <a:bodyPr/>
          <a:lstStyle/>
          <a:p>
            <a:fld id="{877FDDCF-C3FC-4F1C-9BBB-16CED0CB6D76}" type="slidenum">
              <a:rPr lang="nl-NL" smtClean="0"/>
              <a:t>42</a:t>
            </a:fld>
            <a:endParaRPr lang="nl-NL"/>
          </a:p>
        </p:txBody>
      </p:sp>
      <p:sp>
        <p:nvSpPr>
          <p:cNvPr id="19" name="TextBox 18"/>
          <p:cNvSpPr txBox="1"/>
          <p:nvPr/>
        </p:nvSpPr>
        <p:spPr>
          <a:xfrm>
            <a:off x="407368" y="3721608"/>
            <a:ext cx="9649072" cy="3539430"/>
          </a:xfrm>
          <a:prstGeom prst="rect">
            <a:avLst/>
          </a:prstGeom>
          <a:noFill/>
        </p:spPr>
        <p:txBody>
          <a:bodyPr wrap="square" rtlCol="0">
            <a:spAutoFit/>
          </a:bodyPr>
          <a:lstStyle/>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W*3</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 y + ((y&gt;1) ? 1 : -1) ;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 &lt; y -((y&gt;1) ? 1 : -1) +3 ; </a:t>
            </a:r>
            <a:r>
              <a:rPr lang="en-US" sz="1600" err="1">
                <a:latin typeface="Courier New" panose="02070309020205020404" pitchFamily="49" charset="0"/>
                <a:ea typeface="Arial Unicode MS" panose="020B0604020202020204" pitchFamily="34" charset="-128"/>
                <a:cs typeface="Courier New" panose="02070309020205020404" pitchFamily="49" charset="0"/>
              </a:rPr>
              <a:t>hy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latin typeface="Courier New" panose="02070309020205020404" pitchFamily="49" charset="0"/>
                <a:ea typeface="Arial Unicode MS" panose="020B0604020202020204" pitchFamily="34" charset="-128"/>
                <a:cs typeface="Courier New" panose="02070309020205020404" pitchFamily="49" charset="0"/>
              </a:rPr>
              <a:t>h</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=0;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 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%3</a:t>
            </a:r>
            <a:r>
              <a:rPr lang="en-US" sz="1600">
                <a:latin typeface="Courier New" panose="02070309020205020404" pitchFamily="49" charset="0"/>
                <a:ea typeface="Arial Unicode MS" panose="020B0604020202020204" pitchFamily="34" charset="-128"/>
                <a:cs typeface="Courier New" panose="02070309020205020404" pitchFamily="49" charset="0"/>
              </a:rPr>
              <a:t>*W];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cs typeface="Courier New" panose="02070309020205020404" pitchFamily="49" charset="0"/>
            </a:endParaRPr>
          </a:p>
        </p:txBody>
      </p:sp>
      <p:sp>
        <p:nvSpPr>
          <p:cNvPr id="18" name="TextBox 17"/>
          <p:cNvSpPr txBox="1"/>
          <p:nvPr/>
        </p:nvSpPr>
        <p:spPr>
          <a:xfrm>
            <a:off x="8328248" y="5229200"/>
            <a:ext cx="3672408" cy="715089"/>
          </a:xfrm>
          <a:prstGeom prst="wedgeRoundRectCallout">
            <a:avLst>
              <a:gd name="adj1" fmla="val -36015"/>
              <a:gd name="adj2" fmla="val 87451"/>
              <a:gd name="adj3" fmla="val 16667"/>
            </a:avLst>
          </a:prstGeom>
          <a:solidFill>
            <a:srgbClr val="FFFFCC"/>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i="1">
                <a:solidFill>
                  <a:srgbClr val="FF0000"/>
                </a:solidFill>
              </a:rPr>
              <a:t>Halide automatically applies the storage folding as well!</a:t>
            </a:r>
            <a:endParaRPr lang="nl-NL" i="1">
              <a:solidFill>
                <a:srgbClr val="FF0000"/>
              </a:solidFill>
            </a:endParaRPr>
          </a:p>
        </p:txBody>
      </p:sp>
    </p:spTree>
    <p:extLst>
      <p:ext uri="{BB962C8B-B14F-4D97-AF65-F5344CB8AC3E}">
        <p14:creationId xmlns:p14="http://schemas.microsoft.com/office/powerpoint/2010/main" val="404721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a:t>
            </a:r>
          </a:p>
        </p:txBody>
      </p:sp>
      <p:sp>
        <p:nvSpPr>
          <p:cNvPr id="7" name="TextBox 6"/>
          <p:cNvSpPr txBox="1"/>
          <p:nvPr/>
        </p:nvSpPr>
        <p:spPr>
          <a:xfrm>
            <a:off x="263352" y="1484785"/>
            <a:ext cx="10066756" cy="646331"/>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endParaRPr lang="en-US"/>
          </a:p>
        </p:txBody>
      </p:sp>
      <p:sp>
        <p:nvSpPr>
          <p:cNvPr id="3" name="Slide Number Placeholder 2"/>
          <p:cNvSpPr>
            <a:spLocks noGrp="1"/>
          </p:cNvSpPr>
          <p:nvPr>
            <p:ph type="sldNum" sz="quarter" idx="12"/>
          </p:nvPr>
        </p:nvSpPr>
        <p:spPr/>
        <p:txBody>
          <a:bodyPr/>
          <a:lstStyle/>
          <a:p>
            <a:fld id="{CFC59D83-C30D-4695-A568-57AA346D0058}" type="slidenum">
              <a:rPr lang="en-US" smtClean="0"/>
              <a:t>43</a:t>
            </a:fld>
            <a:endParaRPr lang="en-US"/>
          </a:p>
        </p:txBody>
      </p:sp>
    </p:spTree>
    <p:extLst>
      <p:ext uri="{BB962C8B-B14F-4D97-AF65-F5344CB8AC3E}">
        <p14:creationId xmlns:p14="http://schemas.microsoft.com/office/powerpoint/2010/main" val="280044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a:t>
            </a:r>
          </a:p>
        </p:txBody>
      </p:sp>
      <p:sp>
        <p:nvSpPr>
          <p:cNvPr id="7" name="TextBox 6"/>
          <p:cNvSpPr txBox="1"/>
          <p:nvPr/>
        </p:nvSpPr>
        <p:spPr>
          <a:xfrm>
            <a:off x="263352" y="1484784"/>
            <a:ext cx="10066756" cy="923330"/>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also syntax which changes the </a:t>
            </a:r>
            <a:r>
              <a:rPr lang="en-US" b="1"/>
              <a:t>order of computation within a single stage</a:t>
            </a:r>
            <a:r>
              <a:rPr lang="en-US"/>
              <a:t>:</a:t>
            </a:r>
          </a:p>
        </p:txBody>
      </p:sp>
      <p:sp>
        <p:nvSpPr>
          <p:cNvPr id="3" name="Slide Number Placeholder 2"/>
          <p:cNvSpPr>
            <a:spLocks noGrp="1"/>
          </p:cNvSpPr>
          <p:nvPr>
            <p:ph type="sldNum" sz="quarter" idx="12"/>
          </p:nvPr>
        </p:nvSpPr>
        <p:spPr/>
        <p:txBody>
          <a:bodyPr/>
          <a:lstStyle/>
          <a:p>
            <a:fld id="{CFC59D83-C30D-4695-A568-57AA346D0058}" type="slidenum">
              <a:rPr lang="en-US" smtClean="0"/>
              <a:t>44</a:t>
            </a:fld>
            <a:endParaRPr lang="en-US"/>
          </a:p>
        </p:txBody>
      </p:sp>
      <p:sp>
        <p:nvSpPr>
          <p:cNvPr id="9" name="Rectangle 8"/>
          <p:cNvSpPr/>
          <p:nvPr/>
        </p:nvSpPr>
        <p:spPr>
          <a:xfrm>
            <a:off x="1732036" y="5854171"/>
            <a:ext cx="2738122" cy="645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0" name="Rectangle 9"/>
          <p:cNvSpPr/>
          <p:nvPr/>
        </p:nvSpPr>
        <p:spPr>
          <a:xfrm>
            <a:off x="1804044" y="6165304"/>
            <a:ext cx="2666114" cy="369332"/>
          </a:xfrm>
          <a:prstGeom prst="rect">
            <a:avLst/>
          </a:prstGeom>
        </p:spPr>
        <p:txBody>
          <a:bodyPr wrap="none">
            <a:spAutoFit/>
          </a:bodyPr>
          <a:lstStyle/>
          <a:p>
            <a:r>
              <a:rPr lang="nl-NL">
                <a:solidFill>
                  <a:schemeClr val="accent3"/>
                </a:solidFill>
                <a:latin typeface="Courier New" panose="02070309020205020404" pitchFamily="49" charset="0"/>
                <a:cs typeface="Courier New" panose="02070309020205020404" pitchFamily="49" charset="0"/>
              </a:rPr>
              <a:t>gradient</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endParaRPr lang="nl-NL" sz="2400">
              <a:latin typeface="Courier New" panose="02070309020205020404" pitchFamily="49" charset="0"/>
              <a:cs typeface="Courier New" panose="02070309020205020404" pitchFamily="49" charset="0"/>
            </a:endParaRPr>
          </a:p>
        </p:txBody>
      </p:sp>
      <p:sp>
        <p:nvSpPr>
          <p:cNvPr id="11" name="Rectangle 10"/>
          <p:cNvSpPr/>
          <p:nvPr/>
        </p:nvSpPr>
        <p:spPr>
          <a:xfrm>
            <a:off x="1804045" y="5889356"/>
            <a:ext cx="1659429" cy="369332"/>
          </a:xfrm>
          <a:prstGeom prst="rect">
            <a:avLst/>
          </a:prstGeom>
        </p:spPr>
        <p:txBody>
          <a:bodyPr wrap="none">
            <a:spAutoFit/>
          </a:bodyPr>
          <a:lstStyle/>
          <a:p>
            <a:r>
              <a:rPr lang="en-US" err="1">
                <a:latin typeface="Arial Unicode MS" panose="020B0604020202020204" pitchFamily="34" charset="-128"/>
                <a:ea typeface="Arial Unicode MS" panose="020B0604020202020204" pitchFamily="34" charset="-128"/>
                <a:cs typeface="Arial Unicode MS" panose="020B0604020202020204" pitchFamily="34" charset="-128"/>
              </a:rPr>
              <a:t>Func</a:t>
            </a:r>
            <a:r>
              <a:rPr lang="en-US">
                <a:latin typeface="Arial Unicode MS" panose="020B0604020202020204" pitchFamily="34" charset="-128"/>
                <a:ea typeface="Arial Unicode MS" panose="020B0604020202020204" pitchFamily="34" charset="-128"/>
                <a:cs typeface="Arial Unicode MS" panose="020B0604020202020204" pitchFamily="34" charset="-128"/>
              </a:rPr>
              <a:t> </a:t>
            </a:r>
            <a:r>
              <a:rPr lang="en-US">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gradient</a:t>
            </a:r>
            <a:r>
              <a:rPr lang="en-US">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12" name="Content Placeholder 2"/>
          <p:cNvSpPr>
            <a:spLocks noGrp="1"/>
          </p:cNvSpPr>
          <p:nvPr>
            <p:ph sz="half" idx="1"/>
          </p:nvPr>
        </p:nvSpPr>
        <p:spPr>
          <a:xfrm>
            <a:off x="540060" y="4001321"/>
            <a:ext cx="3744416" cy="1396752"/>
          </a:xfrm>
        </p:spPr>
        <p:txBody>
          <a:bodyPr>
            <a:normAutofit/>
          </a:bodyPr>
          <a:lstStyle/>
          <a:p>
            <a:pPr marL="0" indent="0">
              <a:buNone/>
            </a:pPr>
            <a:endParaRPr lang="nl-NL" sz="1200">
              <a:latin typeface="Courier New" panose="02070309020205020404" pitchFamily="49" charset="0"/>
              <a:cs typeface="Courier New" panose="02070309020205020404" pitchFamily="49" charset="0"/>
            </a:endParaRPr>
          </a:p>
          <a:p>
            <a:pPr marL="0" indent="0">
              <a:buNone/>
            </a:pPr>
            <a:endParaRPr lang="nl-NL" sz="1200">
              <a:latin typeface="Courier New" panose="02070309020205020404" pitchFamily="49" charset="0"/>
              <a:cs typeface="Courier New" panose="02070309020205020404" pitchFamily="49" charset="0"/>
            </a:endParaRPr>
          </a:p>
          <a:p>
            <a:pPr marL="0" indent="0">
              <a:buNone/>
            </a:pPr>
            <a:r>
              <a:rPr lang="nl-NL" sz="1600">
                <a:latin typeface="Courier New" panose="02070309020205020404" pitchFamily="49" charset="0"/>
                <a:cs typeface="Courier New" panose="02070309020205020404" pitchFamily="49" charset="0"/>
              </a:rPr>
              <a:t>gradient.realize</a:t>
            </a:r>
            <a:r>
              <a:rPr lang="nl-NL" sz="1600" b="1">
                <a:solidFill>
                  <a:srgbClr val="0070C0"/>
                </a:solidFill>
                <a:latin typeface="Courier New" panose="02070309020205020404" pitchFamily="49" charset="0"/>
                <a:cs typeface="Courier New" panose="02070309020205020404" pitchFamily="49" charset="0"/>
              </a:rPr>
              <a:t>(</a:t>
            </a:r>
            <a:r>
              <a:rPr lang="nl-NL" sz="1600">
                <a:latin typeface="Courier New" panose="02070309020205020404" pitchFamily="49" charset="0"/>
                <a:cs typeface="Courier New" panose="02070309020205020404" pitchFamily="49" charset="0"/>
              </a:rPr>
              <a:t>4,4</a:t>
            </a:r>
            <a:r>
              <a:rPr lang="nl-NL" sz="1600" b="1">
                <a:solidFill>
                  <a:srgbClr val="0070C0"/>
                </a:solidFill>
                <a:latin typeface="Courier New" panose="02070309020205020404" pitchFamily="49" charset="0"/>
                <a:cs typeface="Courier New" panose="02070309020205020404" pitchFamily="49" charset="0"/>
              </a:rPr>
              <a:t>)</a:t>
            </a:r>
            <a:r>
              <a:rPr lang="nl-NL" sz="1600">
                <a:latin typeface="Courier New" panose="02070309020205020404" pitchFamily="49" charset="0"/>
                <a:cs typeface="Courier New" panose="02070309020205020404" pitchFamily="49" charset="0"/>
              </a:rPr>
              <a:t>;</a:t>
            </a:r>
          </a:p>
          <a:p>
            <a:pPr marL="0" indent="0">
              <a:buNone/>
            </a:pPr>
            <a:r>
              <a:rPr lang="nl-NL" sz="1600" b="1">
                <a:latin typeface="Courier New" panose="02070309020205020404" pitchFamily="49" charset="0"/>
                <a:cs typeface="Courier New" panose="02070309020205020404" pitchFamily="49" charset="0"/>
              </a:rPr>
              <a:t>     Default - &gt;</a:t>
            </a:r>
          </a:p>
          <a:p>
            <a:endParaRPr lang="nl-NL" sz="1600">
              <a:latin typeface="Courier New" panose="02070309020205020404" pitchFamily="49" charset="0"/>
              <a:cs typeface="Courier New" panose="02070309020205020404" pitchFamily="49" charset="0"/>
            </a:endParaRPr>
          </a:p>
          <a:p>
            <a:pPr marL="0" indent="0">
              <a:buNone/>
            </a:pPr>
            <a:endParaRPr lang="nl-NL" sz="1200">
              <a:latin typeface="Courier New" panose="02070309020205020404" pitchFamily="49" charset="0"/>
              <a:cs typeface="Courier New" panose="02070309020205020404" pitchFamily="49" charset="0"/>
            </a:endParaRPr>
          </a:p>
          <a:p>
            <a:pPr marL="0" indent="0">
              <a:buNone/>
            </a:pPr>
            <a:endParaRPr lang="nl-NL" sz="1200">
              <a:latin typeface="Courier New" panose="02070309020205020404" pitchFamily="49" charset="0"/>
              <a:cs typeface="Courier New" panose="02070309020205020404" pitchFamily="49" charset="0"/>
            </a:endParaRPr>
          </a:p>
          <a:p>
            <a:pPr marL="0" indent="0">
              <a:buNone/>
            </a:pPr>
            <a:endParaRPr lang="nl-NL" sz="1200">
              <a:latin typeface="Courier New" panose="02070309020205020404" pitchFamily="49" charset="0"/>
              <a:cs typeface="Courier New" panose="02070309020205020404" pitchFamily="49" charset="0"/>
            </a:endParaRPr>
          </a:p>
          <a:p>
            <a:pPr marL="0" indent="0">
              <a:buNone/>
            </a:pPr>
            <a:endParaRPr lang="nl-NL" sz="1200">
              <a:latin typeface="Courier New" panose="02070309020205020404" pitchFamily="49" charset="0"/>
              <a:cs typeface="Courier New" panose="02070309020205020404" pitchFamily="49" charset="0"/>
            </a:endParaRPr>
          </a:p>
          <a:p>
            <a:pPr marL="0" indent="0">
              <a:buNone/>
            </a:pPr>
            <a:endParaRPr lang="nl-NL" sz="1200">
              <a:latin typeface="Courier New" panose="02070309020205020404" pitchFamily="49" charset="0"/>
              <a:cs typeface="Courier New" panose="02070309020205020404" pitchFamily="49" charset="0"/>
            </a:endParaRPr>
          </a:p>
          <a:p>
            <a:pPr marL="0" indent="0">
              <a:buNone/>
            </a:pPr>
            <a:endParaRPr lang="nl-NL" sz="1200">
              <a:latin typeface="Courier New" panose="02070309020205020404" pitchFamily="49" charset="0"/>
              <a:cs typeface="Courier New" panose="02070309020205020404" pitchFamily="49" charset="0"/>
            </a:endParaRPr>
          </a:p>
        </p:txBody>
      </p:sp>
      <p:pic>
        <p:nvPicPr>
          <p:cNvPr id="13" name="Picture 2" descr="G:\savvas\lesson_05_row_majo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64396" y="3793935"/>
            <a:ext cx="1811524" cy="18115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38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 loop interchange</a:t>
            </a:r>
          </a:p>
        </p:txBody>
      </p:sp>
      <p:sp>
        <p:nvSpPr>
          <p:cNvPr id="7" name="TextBox 6"/>
          <p:cNvSpPr txBox="1"/>
          <p:nvPr/>
        </p:nvSpPr>
        <p:spPr>
          <a:xfrm>
            <a:off x="263352" y="1484785"/>
            <a:ext cx="10066756" cy="1200329"/>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also syntax which changes the </a:t>
            </a:r>
            <a:r>
              <a:rPr lang="en-US" b="1"/>
              <a:t>order of computation within a single stage</a:t>
            </a:r>
            <a:r>
              <a:rPr lang="en-US"/>
              <a:t>:</a:t>
            </a:r>
          </a:p>
          <a:p>
            <a:pPr marL="742950" lvl="1" indent="-285750">
              <a:buFont typeface="Arial" panose="020B0604020202020204" pitchFamily="34" charset="0"/>
              <a:buChar char="•"/>
            </a:pPr>
            <a:r>
              <a:rPr lang="en-US" b="1"/>
              <a:t>Reorder</a:t>
            </a:r>
            <a:r>
              <a:rPr lang="en-US"/>
              <a:t> loop variables  		</a:t>
            </a:r>
            <a:r>
              <a:rPr lang="en-US">
                <a:sym typeface="Wingdings" panose="05000000000000000000" pitchFamily="2" charset="2"/>
              </a:rPr>
              <a:t>  	</a:t>
            </a:r>
            <a:r>
              <a:rPr lang="en-US" b="1" err="1">
                <a:solidFill>
                  <a:srgbClr val="00B050"/>
                </a:solidFill>
                <a:sym typeface="Wingdings" panose="05000000000000000000" pitchFamily="2" charset="2"/>
              </a:rPr>
              <a:t>gradient</a:t>
            </a:r>
            <a:r>
              <a:rPr lang="en-US" b="1" err="1">
                <a:sym typeface="Wingdings" panose="05000000000000000000" pitchFamily="2" charset="2"/>
              </a:rPr>
              <a:t>.reorder</a:t>
            </a:r>
            <a:r>
              <a:rPr lang="en-US" b="1">
                <a:sym typeface="Wingdings" panose="05000000000000000000" pitchFamily="2" charset="2"/>
              </a:rPr>
              <a:t>(</a:t>
            </a:r>
            <a:r>
              <a:rPr lang="en-US" b="1" err="1">
                <a:solidFill>
                  <a:srgbClr val="7030A0"/>
                </a:solidFill>
                <a:sym typeface="Wingdings" panose="05000000000000000000" pitchFamily="2" charset="2"/>
              </a:rPr>
              <a:t>y</a:t>
            </a:r>
            <a:r>
              <a:rPr lang="en-US" b="1" err="1">
                <a:sym typeface="Wingdings" panose="05000000000000000000" pitchFamily="2" charset="2"/>
              </a:rPr>
              <a:t>,</a:t>
            </a:r>
            <a:r>
              <a:rPr lang="en-US" b="1" err="1">
                <a:solidFill>
                  <a:srgbClr val="7030A0"/>
                </a:solidFill>
                <a:sym typeface="Wingdings" panose="05000000000000000000" pitchFamily="2" charset="2"/>
              </a:rPr>
              <a:t>x</a:t>
            </a:r>
            <a:r>
              <a:rPr lang="en-US" b="1">
                <a:sym typeface="Wingdings" panose="05000000000000000000" pitchFamily="2" charset="2"/>
              </a:rPr>
              <a:t>);</a:t>
            </a:r>
          </a:p>
        </p:txBody>
      </p:sp>
      <p:sp>
        <p:nvSpPr>
          <p:cNvPr id="3" name="Slide Number Placeholder 2"/>
          <p:cNvSpPr>
            <a:spLocks noGrp="1"/>
          </p:cNvSpPr>
          <p:nvPr>
            <p:ph type="sldNum" sz="quarter" idx="12"/>
          </p:nvPr>
        </p:nvSpPr>
        <p:spPr/>
        <p:txBody>
          <a:bodyPr/>
          <a:lstStyle/>
          <a:p>
            <a:fld id="{CFC59D83-C30D-4695-A568-57AA346D0058}" type="slidenum">
              <a:rPr lang="en-US" smtClean="0"/>
              <a:t>45</a:t>
            </a:fld>
            <a:endParaRPr lang="en-US"/>
          </a:p>
        </p:txBody>
      </p:sp>
      <p:pic>
        <p:nvPicPr>
          <p:cNvPr id="11" name="Picture 3" descr="G:\savvas\lesson_05_col_majo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3793935"/>
            <a:ext cx="1810512" cy="18105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735960" y="4284658"/>
            <a:ext cx="3839616" cy="1175706"/>
          </a:xfrm>
          <a:prstGeom prst="rect">
            <a:avLst/>
          </a:prstGeom>
          <a:noFill/>
        </p:spPr>
        <p:txBody>
          <a:bodyPr wrap="square" rtlCol="0">
            <a:spAutoFit/>
          </a:bodyPr>
          <a:lstStyle/>
          <a:p>
            <a:pPr lvl="0">
              <a:spcBef>
                <a:spcPct val="20000"/>
              </a:spcBef>
              <a:buClr>
                <a:srgbClr val="9E8E5C"/>
              </a:buClr>
            </a:pPr>
            <a:r>
              <a:rPr lang="nl-NL" sz="1600">
                <a:solidFill>
                  <a:prstClr val="black"/>
                </a:solidFill>
                <a:latin typeface="Courier New" panose="02070309020205020404" pitchFamily="49" charset="0"/>
                <a:cs typeface="Courier New" panose="02070309020205020404" pitchFamily="49" charset="0"/>
              </a:rPr>
              <a:t>gradient.reorder</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y,x</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a:t>
            </a:r>
          </a:p>
          <a:p>
            <a:pPr lvl="0">
              <a:spcBef>
                <a:spcPct val="20000"/>
              </a:spcBef>
              <a:buClr>
                <a:srgbClr val="9E8E5C"/>
              </a:buClr>
            </a:pPr>
            <a:r>
              <a:rPr lang="nl-NL" sz="1600">
                <a:solidFill>
                  <a:prstClr val="black"/>
                </a:solidFill>
                <a:latin typeface="Courier New" panose="02070309020205020404" pitchFamily="49" charset="0"/>
                <a:cs typeface="Courier New" panose="02070309020205020404" pitchFamily="49" charset="0"/>
              </a:rPr>
              <a:t>gradient.realize</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4,4</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a:t>
            </a:r>
          </a:p>
          <a:p>
            <a:pPr lvl="0">
              <a:spcBef>
                <a:spcPct val="20000"/>
              </a:spcBef>
              <a:buClr>
                <a:srgbClr val="9E8E5C"/>
              </a:buClr>
            </a:pPr>
            <a:r>
              <a:rPr lang="nl-NL" sz="1600" b="1">
                <a:solidFill>
                  <a:prstClr val="black"/>
                </a:solidFill>
                <a:latin typeface="Courier New" panose="02070309020205020404" pitchFamily="49" charset="0"/>
                <a:cs typeface="Courier New" panose="02070309020205020404" pitchFamily="49" charset="0"/>
              </a:rPr>
              <a:t>  Loop interchange - &gt;</a:t>
            </a:r>
          </a:p>
          <a:p>
            <a:endParaRPr lang="nl-NL" sz="1600"/>
          </a:p>
        </p:txBody>
      </p:sp>
      <p:sp>
        <p:nvSpPr>
          <p:cNvPr id="13" name="Rectangle 12"/>
          <p:cNvSpPr/>
          <p:nvPr/>
        </p:nvSpPr>
        <p:spPr>
          <a:xfrm>
            <a:off x="1732036" y="5854171"/>
            <a:ext cx="2738122" cy="645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4" name="Rectangle 13"/>
          <p:cNvSpPr/>
          <p:nvPr/>
        </p:nvSpPr>
        <p:spPr>
          <a:xfrm>
            <a:off x="1804044" y="6165304"/>
            <a:ext cx="2666114" cy="369332"/>
          </a:xfrm>
          <a:prstGeom prst="rect">
            <a:avLst/>
          </a:prstGeom>
        </p:spPr>
        <p:txBody>
          <a:bodyPr wrap="none">
            <a:spAutoFit/>
          </a:bodyPr>
          <a:lstStyle/>
          <a:p>
            <a:r>
              <a:rPr lang="nl-NL">
                <a:solidFill>
                  <a:schemeClr val="accent3"/>
                </a:solidFill>
                <a:latin typeface="Courier New" panose="02070309020205020404" pitchFamily="49" charset="0"/>
                <a:cs typeface="Courier New" panose="02070309020205020404" pitchFamily="49" charset="0"/>
              </a:rPr>
              <a:t>gradient</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endParaRPr lang="nl-NL" sz="2400">
              <a:latin typeface="Courier New" panose="02070309020205020404" pitchFamily="49" charset="0"/>
              <a:cs typeface="Courier New" panose="02070309020205020404" pitchFamily="49" charset="0"/>
            </a:endParaRPr>
          </a:p>
        </p:txBody>
      </p:sp>
      <p:sp>
        <p:nvSpPr>
          <p:cNvPr id="15" name="Rectangle 14"/>
          <p:cNvSpPr/>
          <p:nvPr/>
        </p:nvSpPr>
        <p:spPr>
          <a:xfrm>
            <a:off x="1804045" y="5889356"/>
            <a:ext cx="1659429" cy="369332"/>
          </a:xfrm>
          <a:prstGeom prst="rect">
            <a:avLst/>
          </a:prstGeom>
        </p:spPr>
        <p:txBody>
          <a:bodyPr wrap="none">
            <a:spAutoFit/>
          </a:bodyPr>
          <a:lstStyle/>
          <a:p>
            <a:r>
              <a:rPr lang="en-US" err="1">
                <a:latin typeface="Arial Unicode MS" panose="020B0604020202020204" pitchFamily="34" charset="-128"/>
                <a:ea typeface="Arial Unicode MS" panose="020B0604020202020204" pitchFamily="34" charset="-128"/>
                <a:cs typeface="Arial Unicode MS" panose="020B0604020202020204" pitchFamily="34" charset="-128"/>
              </a:rPr>
              <a:t>Func</a:t>
            </a:r>
            <a:r>
              <a:rPr lang="en-US">
                <a:latin typeface="Arial Unicode MS" panose="020B0604020202020204" pitchFamily="34" charset="-128"/>
                <a:ea typeface="Arial Unicode MS" panose="020B0604020202020204" pitchFamily="34" charset="-128"/>
                <a:cs typeface="Arial Unicode MS" panose="020B0604020202020204" pitchFamily="34" charset="-128"/>
              </a:rPr>
              <a:t> </a:t>
            </a:r>
            <a:r>
              <a:rPr lang="en-US">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gradient</a:t>
            </a:r>
            <a:r>
              <a:rPr lang="en-US">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16" name="Content Placeholder 2"/>
          <p:cNvSpPr txBox="1">
            <a:spLocks/>
          </p:cNvSpPr>
          <p:nvPr/>
        </p:nvSpPr>
        <p:spPr>
          <a:xfrm>
            <a:off x="540060" y="4001321"/>
            <a:ext cx="3744416" cy="139675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endParaRPr lang="nl-NL" sz="1200">
              <a:latin typeface="Courier New" panose="02070309020205020404" pitchFamily="49" charset="0"/>
              <a:cs typeface="Courier New" panose="02070309020205020404" pitchFamily="49" charset="0"/>
            </a:endParaRPr>
          </a:p>
          <a:p>
            <a:pPr marL="0" indent="0">
              <a:buFont typeface="Arial" pitchFamily="34" charset="0"/>
              <a:buNone/>
            </a:pPr>
            <a:endParaRPr lang="nl-NL" sz="1200">
              <a:latin typeface="Courier New" panose="02070309020205020404" pitchFamily="49" charset="0"/>
              <a:cs typeface="Courier New" panose="02070309020205020404" pitchFamily="49" charset="0"/>
            </a:endParaRPr>
          </a:p>
          <a:p>
            <a:pPr marL="0" indent="0">
              <a:buFont typeface="Arial" pitchFamily="34" charset="0"/>
              <a:buNone/>
            </a:pPr>
            <a:r>
              <a:rPr lang="nl-NL" sz="1600" err="1">
                <a:latin typeface="Courier New" panose="02070309020205020404" pitchFamily="49" charset="0"/>
                <a:cs typeface="Courier New" panose="02070309020205020404" pitchFamily="49" charset="0"/>
              </a:rPr>
              <a:t>gradient.realize</a:t>
            </a:r>
            <a:r>
              <a:rPr lang="nl-NL" sz="1600" b="1">
                <a:solidFill>
                  <a:srgbClr val="0070C0"/>
                </a:solidFill>
                <a:latin typeface="Courier New" panose="02070309020205020404" pitchFamily="49" charset="0"/>
                <a:cs typeface="Courier New" panose="02070309020205020404" pitchFamily="49" charset="0"/>
              </a:rPr>
              <a:t>(</a:t>
            </a:r>
            <a:r>
              <a:rPr lang="nl-NL" sz="1600">
                <a:latin typeface="Courier New" panose="02070309020205020404" pitchFamily="49" charset="0"/>
                <a:cs typeface="Courier New" panose="02070309020205020404" pitchFamily="49" charset="0"/>
              </a:rPr>
              <a:t>4,4</a:t>
            </a:r>
            <a:r>
              <a:rPr lang="nl-NL" sz="1600" b="1">
                <a:solidFill>
                  <a:srgbClr val="0070C0"/>
                </a:solidFill>
                <a:latin typeface="Courier New" panose="02070309020205020404" pitchFamily="49" charset="0"/>
                <a:cs typeface="Courier New" panose="02070309020205020404" pitchFamily="49" charset="0"/>
              </a:rPr>
              <a:t>)</a:t>
            </a:r>
            <a:r>
              <a:rPr lang="nl-NL" sz="1600">
                <a:latin typeface="Courier New" panose="02070309020205020404" pitchFamily="49" charset="0"/>
                <a:cs typeface="Courier New" panose="02070309020205020404" pitchFamily="49" charset="0"/>
              </a:rPr>
              <a:t>;</a:t>
            </a:r>
          </a:p>
          <a:p>
            <a:pPr marL="0" indent="0">
              <a:buFont typeface="Arial" pitchFamily="34" charset="0"/>
              <a:buNone/>
            </a:pPr>
            <a:r>
              <a:rPr lang="nl-NL" sz="1600" b="1">
                <a:latin typeface="Courier New" panose="02070309020205020404" pitchFamily="49" charset="0"/>
                <a:cs typeface="Courier New" panose="02070309020205020404" pitchFamily="49" charset="0"/>
              </a:rPr>
              <a:t>     Default - &gt;</a:t>
            </a:r>
          </a:p>
          <a:p>
            <a:endParaRPr lang="nl-NL" sz="1600">
              <a:latin typeface="Courier New" panose="02070309020205020404" pitchFamily="49" charset="0"/>
              <a:cs typeface="Courier New" panose="02070309020205020404" pitchFamily="49" charset="0"/>
            </a:endParaRPr>
          </a:p>
          <a:p>
            <a:pPr marL="0" indent="0">
              <a:buFont typeface="Arial" pitchFamily="34" charset="0"/>
              <a:buNone/>
            </a:pPr>
            <a:endParaRPr lang="nl-NL" sz="1200">
              <a:latin typeface="Courier New" panose="02070309020205020404" pitchFamily="49" charset="0"/>
              <a:cs typeface="Courier New" panose="02070309020205020404" pitchFamily="49" charset="0"/>
            </a:endParaRPr>
          </a:p>
          <a:p>
            <a:pPr marL="0" indent="0">
              <a:buFont typeface="Arial" pitchFamily="34" charset="0"/>
              <a:buNone/>
            </a:pPr>
            <a:endParaRPr lang="nl-NL" sz="1200">
              <a:latin typeface="Courier New" panose="02070309020205020404" pitchFamily="49" charset="0"/>
              <a:cs typeface="Courier New" panose="02070309020205020404" pitchFamily="49" charset="0"/>
            </a:endParaRPr>
          </a:p>
          <a:p>
            <a:pPr marL="0" indent="0">
              <a:buFont typeface="Arial" pitchFamily="34" charset="0"/>
              <a:buNone/>
            </a:pPr>
            <a:endParaRPr lang="nl-NL" sz="1200">
              <a:latin typeface="Courier New" panose="02070309020205020404" pitchFamily="49" charset="0"/>
              <a:cs typeface="Courier New" panose="02070309020205020404" pitchFamily="49" charset="0"/>
            </a:endParaRPr>
          </a:p>
          <a:p>
            <a:pPr marL="0" indent="0">
              <a:buFont typeface="Arial" pitchFamily="34" charset="0"/>
              <a:buNone/>
            </a:pPr>
            <a:endParaRPr lang="nl-NL" sz="1200">
              <a:latin typeface="Courier New" panose="02070309020205020404" pitchFamily="49" charset="0"/>
              <a:cs typeface="Courier New" panose="02070309020205020404" pitchFamily="49" charset="0"/>
            </a:endParaRPr>
          </a:p>
          <a:p>
            <a:pPr marL="0" indent="0">
              <a:buFont typeface="Arial" pitchFamily="34" charset="0"/>
              <a:buNone/>
            </a:pPr>
            <a:endParaRPr lang="nl-NL" sz="1200">
              <a:latin typeface="Courier New" panose="02070309020205020404" pitchFamily="49" charset="0"/>
              <a:cs typeface="Courier New" panose="02070309020205020404" pitchFamily="49" charset="0"/>
            </a:endParaRPr>
          </a:p>
          <a:p>
            <a:pPr marL="0" indent="0">
              <a:buFont typeface="Arial" pitchFamily="34" charset="0"/>
              <a:buNone/>
            </a:pPr>
            <a:endParaRPr lang="nl-NL" sz="1200">
              <a:latin typeface="Courier New" panose="02070309020205020404" pitchFamily="49" charset="0"/>
              <a:cs typeface="Courier New" panose="02070309020205020404" pitchFamily="49" charset="0"/>
            </a:endParaRPr>
          </a:p>
        </p:txBody>
      </p:sp>
      <p:pic>
        <p:nvPicPr>
          <p:cNvPr id="17" name="Picture 2" descr="G:\savvas\lesson_05_row_maj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64396" y="3793935"/>
            <a:ext cx="1811524" cy="18115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8" name="TextShape 9">
            <a:extLst>
              <a:ext uri="{FF2B5EF4-FFF2-40B4-BE49-F238E27FC236}">
                <a16:creationId xmlns:a16="http://schemas.microsoft.com/office/drawing/2014/main" id="{0B2A6F29-1278-4849-BE04-39F9EE8CD3DC}"/>
              </a:ext>
            </a:extLst>
          </p:cNvPr>
          <p:cNvSpPr txBox="1"/>
          <p:nvPr/>
        </p:nvSpPr>
        <p:spPr>
          <a:xfrm>
            <a:off x="2880" y="6436800"/>
            <a:ext cx="4934880" cy="426600"/>
          </a:xfrm>
          <a:prstGeom prst="rect">
            <a:avLst/>
          </a:prstGeom>
          <a:noFill/>
          <a:ln>
            <a:noFill/>
          </a:ln>
        </p:spPr>
        <p:txBody>
          <a:bodyPr lIns="90000" tIns="45000" rIns="90000" bIns="45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0" strike="noStrike" spc="-1">
                <a:latin typeface="Arial"/>
                <a:hlinkClick r:id="rId4"/>
              </a:rPr>
              <a:t>More info on loop interchange in Halide</a:t>
            </a:r>
            <a:endParaRPr lang="en-US" sz="1800" b="0" strike="noStrike" spc="-1">
              <a:latin typeface="Arial"/>
            </a:endParaRPr>
          </a:p>
        </p:txBody>
      </p:sp>
    </p:spTree>
    <p:extLst>
      <p:ext uri="{BB962C8B-B14F-4D97-AF65-F5344CB8AC3E}">
        <p14:creationId xmlns:p14="http://schemas.microsoft.com/office/powerpoint/2010/main" val="140604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 splitting</a:t>
            </a:r>
          </a:p>
        </p:txBody>
      </p:sp>
      <p:sp>
        <p:nvSpPr>
          <p:cNvPr id="7" name="TextBox 6"/>
          <p:cNvSpPr txBox="1"/>
          <p:nvPr/>
        </p:nvSpPr>
        <p:spPr>
          <a:xfrm>
            <a:off x="263352" y="1484784"/>
            <a:ext cx="10066756" cy="2862322"/>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also syntax which changes the </a:t>
            </a:r>
            <a:r>
              <a:rPr lang="en-US" b="1"/>
              <a:t>order of computation within a single stage</a:t>
            </a:r>
            <a:r>
              <a:rPr lang="en-US"/>
              <a:t>:</a:t>
            </a:r>
          </a:p>
          <a:p>
            <a:pPr marL="742950" lvl="1" indent="-285750">
              <a:buFont typeface="Arial" panose="020B0604020202020204" pitchFamily="34" charset="0"/>
              <a:buChar char="•"/>
            </a:pPr>
            <a:r>
              <a:rPr lang="en-US" b="1"/>
              <a:t>Reorder</a:t>
            </a:r>
            <a:r>
              <a:rPr lang="en-US"/>
              <a:t> loop variables  		</a:t>
            </a:r>
            <a:r>
              <a:rPr lang="en-US">
                <a:sym typeface="Wingdings" panose="05000000000000000000" pitchFamily="2" charset="2"/>
              </a:rPr>
              <a:t>  	</a:t>
            </a:r>
            <a:r>
              <a:rPr lang="en-US" b="1" err="1">
                <a:solidFill>
                  <a:srgbClr val="00B050"/>
                </a:solidFill>
                <a:sym typeface="Wingdings" panose="05000000000000000000" pitchFamily="2" charset="2"/>
              </a:rPr>
              <a:t>gradient</a:t>
            </a:r>
            <a:r>
              <a:rPr lang="en-US" b="1" err="1">
                <a:sym typeface="Wingdings" panose="05000000000000000000" pitchFamily="2" charset="2"/>
              </a:rPr>
              <a:t>.reorder</a:t>
            </a:r>
            <a:r>
              <a:rPr lang="en-US" b="1">
                <a:sym typeface="Wingdings" panose="05000000000000000000" pitchFamily="2" charset="2"/>
              </a:rPr>
              <a:t>(</a:t>
            </a:r>
            <a:r>
              <a:rPr lang="en-US" b="1" err="1">
                <a:solidFill>
                  <a:srgbClr val="7030A0"/>
                </a:solidFill>
                <a:sym typeface="Wingdings" panose="05000000000000000000" pitchFamily="2" charset="2"/>
              </a:rPr>
              <a:t>y</a:t>
            </a:r>
            <a:r>
              <a:rPr lang="en-US" b="1" err="1">
                <a:sym typeface="Wingdings" panose="05000000000000000000" pitchFamily="2" charset="2"/>
              </a:rPr>
              <a:t>,</a:t>
            </a:r>
            <a:r>
              <a:rPr lang="en-US" b="1" err="1">
                <a:solidFill>
                  <a:srgbClr val="7030A0"/>
                </a:solidFill>
                <a:sym typeface="Wingdings" panose="05000000000000000000" pitchFamily="2" charset="2"/>
              </a:rPr>
              <a:t>x</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Split </a:t>
            </a:r>
            <a:r>
              <a:rPr lang="en-US">
                <a:sym typeface="Wingdings" panose="05000000000000000000" pitchFamily="2" charset="2"/>
              </a:rPr>
              <a:t>loop variables into inner and outer  	  	</a:t>
            </a:r>
            <a:r>
              <a:rPr lang="en-US" b="1" err="1">
                <a:solidFill>
                  <a:srgbClr val="00B050"/>
                </a:solidFill>
                <a:sym typeface="Wingdings" panose="05000000000000000000" pitchFamily="2" charset="2"/>
              </a:rPr>
              <a:t>gradient</a:t>
            </a:r>
            <a:r>
              <a:rPr lang="en-US" b="1" err="1">
                <a:sym typeface="Wingdings" panose="05000000000000000000" pitchFamily="2" charset="2"/>
              </a:rPr>
              <a:t>.split</a:t>
            </a:r>
            <a:r>
              <a:rPr lang="en-US" b="1">
                <a:sym typeface="Wingdings" panose="05000000000000000000" pitchFamily="2" charset="2"/>
              </a:rPr>
              <a:t>(</a:t>
            </a:r>
            <a:r>
              <a:rPr lang="en-US" b="1">
                <a:solidFill>
                  <a:srgbClr val="7030A0"/>
                </a:solidFill>
                <a:sym typeface="Wingdings" panose="05000000000000000000" pitchFamily="2" charset="2"/>
              </a:rPr>
              <a:t>x</a:t>
            </a:r>
            <a:r>
              <a:rPr lang="en-US" b="1">
                <a:sym typeface="Wingdings" panose="05000000000000000000" pitchFamily="2" charset="2"/>
              </a:rPr>
              <a:t>, </a:t>
            </a:r>
            <a:r>
              <a:rPr lang="en-US" b="1" err="1">
                <a:solidFill>
                  <a:srgbClr val="7030A0"/>
                </a:solidFill>
                <a:sym typeface="Wingdings" panose="05000000000000000000" pitchFamily="2" charset="2"/>
              </a:rPr>
              <a:t>xout</a:t>
            </a:r>
            <a:r>
              <a:rPr lang="en-US" b="1">
                <a:sym typeface="Wingdings" panose="05000000000000000000" pitchFamily="2" charset="2"/>
              </a:rPr>
              <a:t>, </a:t>
            </a:r>
            <a:r>
              <a:rPr lang="en-US" b="1" err="1">
                <a:solidFill>
                  <a:srgbClr val="7030A0"/>
                </a:solidFill>
                <a:sym typeface="Wingdings" panose="05000000000000000000" pitchFamily="2" charset="2"/>
              </a:rPr>
              <a:t>xin</a:t>
            </a:r>
            <a:r>
              <a:rPr lang="en-US" b="1">
                <a:sym typeface="Wingdings" panose="05000000000000000000" pitchFamily="2" charset="2"/>
              </a:rPr>
              <a:t>, 4);</a:t>
            </a:r>
          </a:p>
          <a:p>
            <a:pPr marL="742950" lvl="1" indent="-285750">
              <a:buFont typeface="Arial" panose="020B0604020202020204" pitchFamily="34" charset="0"/>
              <a:buChar char="•"/>
            </a:pPr>
            <a:r>
              <a:rPr lang="en-US" b="1">
                <a:sym typeface="Wingdings" panose="05000000000000000000" pitchFamily="2" charset="2"/>
              </a:rPr>
              <a:t>Tiling</a:t>
            </a:r>
            <a:r>
              <a:rPr lang="en-US">
                <a:sym typeface="Wingdings" panose="05000000000000000000" pitchFamily="2" charset="2"/>
              </a:rPr>
              <a:t> is a just combination of the above:</a:t>
            </a:r>
          </a:p>
          <a:p>
            <a:pPr marL="1200150" lvl="2" indent="-285750">
              <a:buFont typeface="Arial" panose="020B0604020202020204" pitchFamily="34" charset="0"/>
              <a:buChar char="•"/>
            </a:pPr>
            <a:r>
              <a:rPr lang="en-US" b="1" err="1">
                <a:solidFill>
                  <a:srgbClr val="00B050"/>
                </a:solidFill>
                <a:sym typeface="Wingdings" panose="05000000000000000000" pitchFamily="2" charset="2"/>
              </a:rPr>
              <a:t>gradient</a:t>
            </a:r>
            <a:r>
              <a:rPr lang="en-US" b="1" err="1">
                <a:sym typeface="Wingdings" panose="05000000000000000000" pitchFamily="2" charset="2"/>
              </a:rPr>
              <a:t>.split</a:t>
            </a:r>
            <a:r>
              <a:rPr lang="en-US" b="1">
                <a:sym typeface="Wingdings" panose="05000000000000000000" pitchFamily="2" charset="2"/>
              </a:rPr>
              <a:t>(</a:t>
            </a:r>
            <a:r>
              <a:rPr lang="en-US" b="1">
                <a:solidFill>
                  <a:srgbClr val="7030A0"/>
                </a:solidFill>
                <a:sym typeface="Wingdings" panose="05000000000000000000" pitchFamily="2" charset="2"/>
              </a:rPr>
              <a:t>x</a:t>
            </a:r>
            <a:r>
              <a:rPr lang="en-US" b="1">
                <a:sym typeface="Wingdings" panose="05000000000000000000" pitchFamily="2" charset="2"/>
              </a:rPr>
              <a:t>, </a:t>
            </a:r>
            <a:r>
              <a:rPr lang="en-US" b="1" err="1">
                <a:solidFill>
                  <a:srgbClr val="7030A0"/>
                </a:solidFill>
                <a:sym typeface="Wingdings" panose="05000000000000000000" pitchFamily="2" charset="2"/>
              </a:rPr>
              <a:t>xout</a:t>
            </a:r>
            <a:r>
              <a:rPr lang="en-US" b="1">
                <a:sym typeface="Wingdings" panose="05000000000000000000" pitchFamily="2" charset="2"/>
              </a:rPr>
              <a:t>, </a:t>
            </a:r>
            <a:r>
              <a:rPr lang="en-US" b="1" err="1">
                <a:solidFill>
                  <a:srgbClr val="7030A0"/>
                </a:solidFill>
                <a:sym typeface="Wingdings" panose="05000000000000000000" pitchFamily="2" charset="2"/>
              </a:rPr>
              <a:t>xin</a:t>
            </a:r>
            <a:r>
              <a:rPr lang="en-US" b="1">
                <a:sym typeface="Wingdings" panose="05000000000000000000" pitchFamily="2" charset="2"/>
              </a:rPr>
              <a:t>, 4);</a:t>
            </a:r>
          </a:p>
          <a:p>
            <a:pPr marL="1200150" lvl="2" indent="-285750">
              <a:buFont typeface="Arial" panose="020B0604020202020204" pitchFamily="34" charset="0"/>
              <a:buChar char="•"/>
            </a:pPr>
            <a:r>
              <a:rPr lang="en-US" b="1" err="1">
                <a:solidFill>
                  <a:srgbClr val="00B050"/>
                </a:solidFill>
                <a:sym typeface="Wingdings" panose="05000000000000000000" pitchFamily="2" charset="2"/>
              </a:rPr>
              <a:t>gradient</a:t>
            </a:r>
            <a:r>
              <a:rPr lang="en-US" b="1" err="1">
                <a:sym typeface="Wingdings" panose="05000000000000000000" pitchFamily="2" charset="2"/>
              </a:rPr>
              <a:t>.split</a:t>
            </a:r>
            <a:r>
              <a:rPr lang="en-US" b="1">
                <a:sym typeface="Wingdings" panose="05000000000000000000" pitchFamily="2" charset="2"/>
              </a:rPr>
              <a:t>(</a:t>
            </a:r>
            <a:r>
              <a:rPr lang="en-US" b="1">
                <a:solidFill>
                  <a:srgbClr val="7030A0"/>
                </a:solidFill>
                <a:sym typeface="Wingdings" panose="05000000000000000000" pitchFamily="2" charset="2"/>
              </a:rPr>
              <a:t>y</a:t>
            </a:r>
            <a:r>
              <a:rPr lang="en-US" b="1">
                <a:sym typeface="Wingdings" panose="05000000000000000000" pitchFamily="2" charset="2"/>
              </a:rPr>
              <a:t>, </a:t>
            </a:r>
            <a:r>
              <a:rPr lang="en-US" b="1" err="1">
                <a:solidFill>
                  <a:srgbClr val="7030A0"/>
                </a:solidFill>
                <a:sym typeface="Wingdings" panose="05000000000000000000" pitchFamily="2" charset="2"/>
              </a:rPr>
              <a:t>yout</a:t>
            </a:r>
            <a:r>
              <a:rPr lang="en-US" b="1">
                <a:sym typeface="Wingdings" panose="05000000000000000000" pitchFamily="2" charset="2"/>
              </a:rPr>
              <a:t>, </a:t>
            </a:r>
            <a:r>
              <a:rPr lang="en-US" b="1">
                <a:solidFill>
                  <a:srgbClr val="7030A0"/>
                </a:solidFill>
                <a:sym typeface="Wingdings" panose="05000000000000000000" pitchFamily="2" charset="2"/>
              </a:rPr>
              <a:t>yin</a:t>
            </a:r>
            <a:r>
              <a:rPr lang="en-US" b="1">
                <a:sym typeface="Wingdings" panose="05000000000000000000" pitchFamily="2" charset="2"/>
              </a:rPr>
              <a:t>, 4);</a:t>
            </a:r>
          </a:p>
          <a:p>
            <a:pPr marL="1200150" lvl="2" indent="-285750">
              <a:buFont typeface="Arial" panose="020B0604020202020204" pitchFamily="34" charset="0"/>
              <a:buChar char="•"/>
            </a:pPr>
            <a:r>
              <a:rPr lang="en-US" b="1" err="1">
                <a:solidFill>
                  <a:srgbClr val="00B050"/>
                </a:solidFill>
                <a:sym typeface="Wingdings" panose="05000000000000000000" pitchFamily="2" charset="2"/>
              </a:rPr>
              <a:t>gradient</a:t>
            </a:r>
            <a:r>
              <a:rPr lang="en-US" b="1" err="1">
                <a:sym typeface="Wingdings" panose="05000000000000000000" pitchFamily="2" charset="2"/>
              </a:rPr>
              <a:t>.reorder</a:t>
            </a:r>
            <a:r>
              <a:rPr lang="en-US" b="1">
                <a:sym typeface="Wingdings" panose="05000000000000000000" pitchFamily="2" charset="2"/>
              </a:rPr>
              <a:t>(</a:t>
            </a:r>
            <a:r>
              <a:rPr lang="en-US" b="1" err="1">
                <a:solidFill>
                  <a:srgbClr val="7030A0"/>
                </a:solidFill>
                <a:sym typeface="Wingdings" panose="05000000000000000000" pitchFamily="2" charset="2"/>
              </a:rPr>
              <a:t>xin</a:t>
            </a:r>
            <a:r>
              <a:rPr lang="en-US" b="1">
                <a:sym typeface="Wingdings" panose="05000000000000000000" pitchFamily="2" charset="2"/>
              </a:rPr>
              <a:t>, </a:t>
            </a:r>
            <a:r>
              <a:rPr lang="en-US" b="1">
                <a:solidFill>
                  <a:srgbClr val="7030A0"/>
                </a:solidFill>
                <a:sym typeface="Wingdings" panose="05000000000000000000" pitchFamily="2" charset="2"/>
              </a:rPr>
              <a:t>yin</a:t>
            </a:r>
            <a:r>
              <a:rPr lang="en-US" b="1">
                <a:sym typeface="Wingdings" panose="05000000000000000000" pitchFamily="2" charset="2"/>
              </a:rPr>
              <a:t>, </a:t>
            </a:r>
            <a:r>
              <a:rPr lang="en-US" b="1" err="1">
                <a:solidFill>
                  <a:srgbClr val="7030A0"/>
                </a:solidFill>
                <a:sym typeface="Wingdings" panose="05000000000000000000" pitchFamily="2" charset="2"/>
              </a:rPr>
              <a:t>xout</a:t>
            </a:r>
            <a:r>
              <a:rPr lang="en-US" b="1">
                <a:sym typeface="Wingdings" panose="05000000000000000000" pitchFamily="2" charset="2"/>
              </a:rPr>
              <a:t>, </a:t>
            </a:r>
            <a:r>
              <a:rPr lang="en-US" b="1" err="1">
                <a:solidFill>
                  <a:srgbClr val="7030A0"/>
                </a:solidFill>
                <a:sym typeface="Wingdings" panose="05000000000000000000" pitchFamily="2" charset="2"/>
              </a:rPr>
              <a:t>yout</a:t>
            </a:r>
            <a:r>
              <a:rPr lang="en-US" b="1">
                <a:sym typeface="Wingdings" panose="05000000000000000000" pitchFamily="2" charset="2"/>
              </a:rPr>
              <a:t>);</a:t>
            </a:r>
            <a:endParaRPr lang="en-US">
              <a:sym typeface="Wingdings" panose="05000000000000000000" pitchFamily="2" charset="2"/>
            </a:endParaRPr>
          </a:p>
          <a:p>
            <a:pPr marL="742950" lvl="1" indent="-285750">
              <a:buFont typeface="Arial" panose="020B0604020202020204" pitchFamily="34" charset="0"/>
              <a:buChar char="•"/>
            </a:pPr>
            <a:endParaRPr lang="en-US" b="1">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CFC59D83-C30D-4695-A568-57AA346D0058}" type="slidenum">
              <a:rPr lang="en-US" smtClean="0"/>
              <a:t>46</a:t>
            </a:fld>
            <a:endParaRPr lang="en-US"/>
          </a:p>
        </p:txBody>
      </p:sp>
      <p:sp>
        <p:nvSpPr>
          <p:cNvPr id="17" name="Rectangle 16"/>
          <p:cNvSpPr/>
          <p:nvPr/>
        </p:nvSpPr>
        <p:spPr>
          <a:xfrm>
            <a:off x="1732036" y="5854171"/>
            <a:ext cx="2738122" cy="645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8" name="Rectangle 17"/>
          <p:cNvSpPr/>
          <p:nvPr/>
        </p:nvSpPr>
        <p:spPr>
          <a:xfrm>
            <a:off x="1804044" y="6165304"/>
            <a:ext cx="2666114" cy="369332"/>
          </a:xfrm>
          <a:prstGeom prst="rect">
            <a:avLst/>
          </a:prstGeom>
        </p:spPr>
        <p:txBody>
          <a:bodyPr wrap="none">
            <a:spAutoFit/>
          </a:bodyPr>
          <a:lstStyle/>
          <a:p>
            <a:r>
              <a:rPr lang="nl-NL">
                <a:solidFill>
                  <a:schemeClr val="accent3"/>
                </a:solidFill>
                <a:latin typeface="Courier New" panose="02070309020205020404" pitchFamily="49" charset="0"/>
                <a:cs typeface="Courier New" panose="02070309020205020404" pitchFamily="49" charset="0"/>
              </a:rPr>
              <a:t>gradient</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endParaRPr lang="nl-NL" sz="2400">
              <a:latin typeface="Courier New" panose="02070309020205020404" pitchFamily="49" charset="0"/>
              <a:cs typeface="Courier New" panose="02070309020205020404" pitchFamily="49" charset="0"/>
            </a:endParaRPr>
          </a:p>
        </p:txBody>
      </p:sp>
      <p:sp>
        <p:nvSpPr>
          <p:cNvPr id="19" name="Rectangle 18"/>
          <p:cNvSpPr/>
          <p:nvPr/>
        </p:nvSpPr>
        <p:spPr>
          <a:xfrm>
            <a:off x="1804045" y="5889356"/>
            <a:ext cx="1659429" cy="369332"/>
          </a:xfrm>
          <a:prstGeom prst="rect">
            <a:avLst/>
          </a:prstGeom>
        </p:spPr>
        <p:txBody>
          <a:bodyPr wrap="none">
            <a:spAutoFit/>
          </a:bodyPr>
          <a:lstStyle/>
          <a:p>
            <a:r>
              <a:rPr lang="en-US" err="1">
                <a:latin typeface="Arial Unicode MS" panose="020B0604020202020204" pitchFamily="34" charset="-128"/>
                <a:ea typeface="Arial Unicode MS" panose="020B0604020202020204" pitchFamily="34" charset="-128"/>
                <a:cs typeface="Arial Unicode MS" panose="020B0604020202020204" pitchFamily="34" charset="-128"/>
              </a:rPr>
              <a:t>Func</a:t>
            </a:r>
            <a:r>
              <a:rPr lang="en-US">
                <a:latin typeface="Arial Unicode MS" panose="020B0604020202020204" pitchFamily="34" charset="-128"/>
                <a:ea typeface="Arial Unicode MS" panose="020B0604020202020204" pitchFamily="34" charset="-128"/>
                <a:cs typeface="Arial Unicode MS" panose="020B0604020202020204" pitchFamily="34" charset="-128"/>
              </a:rPr>
              <a:t> </a:t>
            </a:r>
            <a:r>
              <a:rPr lang="en-US">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gradient</a:t>
            </a:r>
            <a:r>
              <a:rPr lang="en-US">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17282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down)">
                                      <p:cBhvr>
                                        <p:cTn id="7" dur="500"/>
                                        <p:tgtEl>
                                          <p:spTgt spid="7">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wipe(down)">
                                      <p:cBhvr>
                                        <p:cTn id="10" dur="500"/>
                                        <p:tgtEl>
                                          <p:spTgt spid="7">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wipe(down)">
                                      <p:cBhvr>
                                        <p:cTn id="13" dur="500"/>
                                        <p:tgtEl>
                                          <p:spTgt spid="7">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8" end="8"/>
                                            </p:txEl>
                                          </p:spTgt>
                                        </p:tgtEl>
                                        <p:attrNameLst>
                                          <p:attrName>style.visibility</p:attrName>
                                        </p:attrNameLst>
                                      </p:cBhvr>
                                      <p:to>
                                        <p:strVal val="visible"/>
                                      </p:to>
                                    </p:set>
                                    <p:animEffect transition="in" filter="wipe(down)">
                                      <p:cBhvr>
                                        <p:cTn id="1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 tiling</a:t>
            </a:r>
          </a:p>
        </p:txBody>
      </p:sp>
      <p:sp>
        <p:nvSpPr>
          <p:cNvPr id="7" name="TextBox 6"/>
          <p:cNvSpPr txBox="1"/>
          <p:nvPr/>
        </p:nvSpPr>
        <p:spPr>
          <a:xfrm>
            <a:off x="263352" y="1484785"/>
            <a:ext cx="10066756" cy="3693319"/>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also syntax which changes the </a:t>
            </a:r>
            <a:r>
              <a:rPr lang="en-US" b="1"/>
              <a:t>order of computation within a single stage</a:t>
            </a:r>
            <a:r>
              <a:rPr lang="en-US"/>
              <a:t>:</a:t>
            </a:r>
          </a:p>
          <a:p>
            <a:pPr marL="742950" lvl="1" indent="-285750">
              <a:buFont typeface="Arial" panose="020B0604020202020204" pitchFamily="34" charset="0"/>
              <a:buChar char="•"/>
            </a:pPr>
            <a:r>
              <a:rPr lang="en-US" b="1"/>
              <a:t>Reorder</a:t>
            </a:r>
            <a:r>
              <a:rPr lang="en-US"/>
              <a:t> loop variables  		</a:t>
            </a:r>
            <a:r>
              <a:rPr lang="en-US">
                <a:sym typeface="Wingdings" panose="05000000000000000000" pitchFamily="2" charset="2"/>
              </a:rPr>
              <a:t>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.reorder</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err="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Split </a:t>
            </a:r>
            <a:r>
              <a:rPr lang="en-US">
                <a:sym typeface="Wingdings" panose="05000000000000000000" pitchFamily="2" charset="2"/>
              </a:rPr>
              <a:t>loop variables into inner and outer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.split</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Tiling</a:t>
            </a:r>
            <a:r>
              <a:rPr lang="en-US">
                <a:sym typeface="Wingdings" panose="05000000000000000000" pitchFamily="2" charset="2"/>
              </a:rPr>
              <a:t> is a just combination of the above:</a:t>
            </a:r>
          </a:p>
          <a:p>
            <a:pPr marL="1200150" lvl="2" indent="-285750">
              <a:buFont typeface="Arial" panose="020B0604020202020204" pitchFamily="34" charset="0"/>
              <a:buChar char="•"/>
            </a:pP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.split</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a:t>
            </a:r>
          </a:p>
          <a:p>
            <a:pPr marL="1200150" lvl="2" indent="-285750">
              <a:buFont typeface="Arial" panose="020B0604020202020204" pitchFamily="34" charset="0"/>
              <a:buChar char="•"/>
            </a:pP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.split</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yin</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a:t>
            </a:r>
          </a:p>
          <a:p>
            <a:pPr marL="1200150" lvl="2" indent="-285750">
              <a:buFont typeface="Arial" panose="020B0604020202020204" pitchFamily="34" charset="0"/>
              <a:buChar char="•"/>
            </a:pP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.reorder</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yin</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yout</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a:t>
            </a:r>
          </a:p>
          <a:p>
            <a:pPr marL="1200150" lvl="2" indent="-285750">
              <a:buFont typeface="Arial" panose="020B0604020202020204" pitchFamily="34" charset="0"/>
              <a:buChar char="•"/>
            </a:pPr>
            <a:r>
              <a:rPr lang="en-US" i="1">
                <a:sym typeface="Wingdings" panose="05000000000000000000" pitchFamily="2" charset="2"/>
              </a:rPr>
              <a:t>Because this is so common, </a:t>
            </a:r>
            <a:r>
              <a:rPr lang="en-US" b="1" i="1">
                <a:sym typeface="Wingdings" panose="05000000000000000000" pitchFamily="2" charset="2"/>
              </a:rPr>
              <a:t>syntactic sugar </a:t>
            </a:r>
            <a:r>
              <a:rPr lang="en-US" i="1">
                <a:sym typeface="Wingdings" panose="05000000000000000000" pitchFamily="2" charset="2"/>
              </a:rPr>
              <a:t>(a “shortcut”) is offered:</a:t>
            </a:r>
          </a:p>
          <a:p>
            <a:pPr marL="1657350" lvl="3" indent="-285750">
              <a:buFont typeface="Arial" panose="020B0604020202020204" pitchFamily="34" charset="0"/>
              <a:buChar char="•"/>
            </a:pP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.tile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yin</a:t>
            </a:r>
            <a:r>
              <a:rPr lang="en-US" b="1">
                <a:latin typeface="Courier New" panose="02070309020205020404" pitchFamily="49" charset="0"/>
                <a:cs typeface="Courier New" panose="02070309020205020404" pitchFamily="49" charset="0"/>
                <a:sym typeface="Wingdings" panose="05000000000000000000" pitchFamily="2" charset="2"/>
              </a:rPr>
              <a:t>, 4, 4)</a:t>
            </a:r>
            <a:r>
              <a:rPr lang="en-US" b="1">
                <a:sym typeface="Wingdings" panose="05000000000000000000" pitchFamily="2" charset="2"/>
              </a:rPr>
              <a:t>;</a:t>
            </a:r>
          </a:p>
          <a:p>
            <a:pPr marL="1657350" lvl="3" indent="-285750">
              <a:buFont typeface="Arial" panose="020B0604020202020204" pitchFamily="34" charset="0"/>
              <a:buChar char="•"/>
            </a:pPr>
            <a:endParaRPr lang="en-US">
              <a:sym typeface="Wingdings" panose="05000000000000000000" pitchFamily="2" charset="2"/>
            </a:endParaRPr>
          </a:p>
          <a:p>
            <a:pPr marL="742950" lvl="1" indent="-285750">
              <a:buFont typeface="Arial" panose="020B0604020202020204" pitchFamily="34" charset="0"/>
              <a:buChar char="•"/>
            </a:pPr>
            <a:endParaRPr lang="en-US" b="1">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CFC59D83-C30D-4695-A568-57AA346D0058}" type="slidenum">
              <a:rPr lang="en-US" smtClean="0"/>
              <a:t>47</a:t>
            </a:fld>
            <a:endParaRPr lang="en-US"/>
          </a:p>
        </p:txBody>
      </p:sp>
      <p:sp>
        <p:nvSpPr>
          <p:cNvPr id="17" name="Rectangle 16"/>
          <p:cNvSpPr/>
          <p:nvPr/>
        </p:nvSpPr>
        <p:spPr>
          <a:xfrm>
            <a:off x="1732036" y="5854171"/>
            <a:ext cx="2738122" cy="645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8" name="Rectangle 17"/>
          <p:cNvSpPr/>
          <p:nvPr/>
        </p:nvSpPr>
        <p:spPr>
          <a:xfrm>
            <a:off x="1804044" y="6165304"/>
            <a:ext cx="2666114" cy="369332"/>
          </a:xfrm>
          <a:prstGeom prst="rect">
            <a:avLst/>
          </a:prstGeom>
        </p:spPr>
        <p:txBody>
          <a:bodyPr wrap="none">
            <a:spAutoFit/>
          </a:bodyPr>
          <a:lstStyle/>
          <a:p>
            <a:r>
              <a:rPr lang="nl-NL">
                <a:solidFill>
                  <a:schemeClr val="accent3"/>
                </a:solidFill>
                <a:latin typeface="Courier New" panose="02070309020205020404" pitchFamily="49" charset="0"/>
                <a:cs typeface="Courier New" panose="02070309020205020404" pitchFamily="49" charset="0"/>
              </a:rPr>
              <a:t>gradient</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endParaRPr lang="nl-NL" sz="2400">
              <a:latin typeface="Courier New" panose="02070309020205020404" pitchFamily="49" charset="0"/>
              <a:cs typeface="Courier New" panose="02070309020205020404" pitchFamily="49" charset="0"/>
            </a:endParaRPr>
          </a:p>
        </p:txBody>
      </p:sp>
      <p:sp>
        <p:nvSpPr>
          <p:cNvPr id="19" name="Rectangle 18"/>
          <p:cNvSpPr/>
          <p:nvPr/>
        </p:nvSpPr>
        <p:spPr>
          <a:xfrm>
            <a:off x="1804045" y="5889356"/>
            <a:ext cx="1659429" cy="369332"/>
          </a:xfrm>
          <a:prstGeom prst="rect">
            <a:avLst/>
          </a:prstGeom>
        </p:spPr>
        <p:txBody>
          <a:bodyPr wrap="none">
            <a:spAutoFit/>
          </a:bodyPr>
          <a:lstStyle/>
          <a:p>
            <a:r>
              <a:rPr lang="en-US" err="1">
                <a:latin typeface="Arial Unicode MS" panose="020B0604020202020204" pitchFamily="34" charset="-128"/>
                <a:ea typeface="Arial Unicode MS" panose="020B0604020202020204" pitchFamily="34" charset="-128"/>
                <a:cs typeface="Arial Unicode MS" panose="020B0604020202020204" pitchFamily="34" charset="-128"/>
              </a:rPr>
              <a:t>Func</a:t>
            </a:r>
            <a:r>
              <a:rPr lang="en-US">
                <a:latin typeface="Arial Unicode MS" panose="020B0604020202020204" pitchFamily="34" charset="-128"/>
                <a:ea typeface="Arial Unicode MS" panose="020B0604020202020204" pitchFamily="34" charset="-128"/>
                <a:cs typeface="Arial Unicode MS" panose="020B0604020202020204" pitchFamily="34" charset="-128"/>
              </a:rPr>
              <a:t> </a:t>
            </a:r>
            <a:r>
              <a:rPr lang="en-US">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gradient</a:t>
            </a:r>
            <a:r>
              <a:rPr lang="en-US">
                <a:latin typeface="Arial Unicode MS" panose="020B0604020202020204" pitchFamily="34" charset="-128"/>
                <a:ea typeface="Arial Unicode MS" panose="020B0604020202020204" pitchFamily="34" charset="-128"/>
                <a:cs typeface="Arial Unicode MS" panose="020B0604020202020204" pitchFamily="34" charset="-128"/>
              </a:rPr>
              <a:t>;</a:t>
            </a:r>
          </a:p>
        </p:txBody>
      </p:sp>
      <p:pic>
        <p:nvPicPr>
          <p:cNvPr id="8" name="Picture 4" descr="G:\savvas\lesson_05_tiled.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3422" y="4712754"/>
            <a:ext cx="1810512" cy="18105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4840347" y="4417896"/>
            <a:ext cx="4018331" cy="1520416"/>
          </a:xfrm>
          <a:prstGeom prst="rect">
            <a:avLst/>
          </a:prstGeom>
        </p:spPr>
        <p:txBody>
          <a:bodyPr wrap="square">
            <a:spAutoFit/>
          </a:bodyPr>
          <a:lstStyle/>
          <a:p>
            <a:pPr lvl="0">
              <a:spcBef>
                <a:spcPct val="20000"/>
              </a:spcBef>
              <a:buClr>
                <a:srgbClr val="9E8E5C"/>
              </a:buClr>
            </a:pPr>
            <a:endParaRPr lang="nl-NL" sz="1600">
              <a:solidFill>
                <a:prstClr val="black"/>
              </a:solidFill>
              <a:latin typeface="Courier New" panose="02070309020205020404" pitchFamily="49" charset="0"/>
              <a:cs typeface="Courier New" panose="02070309020205020404" pitchFamily="49" charset="0"/>
            </a:endParaRPr>
          </a:p>
          <a:p>
            <a:pPr lvl="0">
              <a:spcBef>
                <a:spcPct val="20000"/>
              </a:spcBef>
              <a:buClr>
                <a:srgbClr val="9E8E5C"/>
              </a:buClr>
            </a:pPr>
            <a:endParaRPr lang="nl-NL" sz="1600">
              <a:solidFill>
                <a:prstClr val="black"/>
              </a:solidFill>
              <a:latin typeface="Courier New" panose="02070309020205020404" pitchFamily="49" charset="0"/>
              <a:cs typeface="Courier New" panose="02070309020205020404" pitchFamily="49" charset="0"/>
            </a:endParaRPr>
          </a:p>
          <a:p>
            <a:pPr lvl="0">
              <a:spcBef>
                <a:spcPct val="20000"/>
              </a:spcBef>
              <a:buClr>
                <a:srgbClr val="9E8E5C"/>
              </a:buClr>
            </a:pPr>
            <a:endParaRPr lang="nl-NL" sz="1600">
              <a:solidFill>
                <a:prstClr val="black"/>
              </a:solidFill>
              <a:latin typeface="Courier New" panose="02070309020205020404" pitchFamily="49" charset="0"/>
              <a:cs typeface="Courier New" panose="02070309020205020404" pitchFamily="49" charset="0"/>
            </a:endParaRPr>
          </a:p>
          <a:p>
            <a:pPr lvl="0">
              <a:spcBef>
                <a:spcPct val="20000"/>
              </a:spcBef>
              <a:buClr>
                <a:srgbClr val="9E8E5C"/>
              </a:buClr>
            </a:pPr>
            <a:r>
              <a:rPr lang="nl-NL" sz="1600" err="1">
                <a:solidFill>
                  <a:prstClr val="black"/>
                </a:solidFill>
                <a:latin typeface="Courier New" panose="02070309020205020404" pitchFamily="49" charset="0"/>
                <a:cs typeface="Courier New" panose="02070309020205020404" pitchFamily="49" charset="0"/>
              </a:rPr>
              <a:t>gradient.realize</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8,8</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a:t>
            </a:r>
          </a:p>
          <a:p>
            <a:pPr lvl="0">
              <a:spcBef>
                <a:spcPct val="20000"/>
              </a:spcBef>
              <a:buClr>
                <a:srgbClr val="9E8E5C"/>
              </a:buClr>
            </a:pPr>
            <a:r>
              <a:rPr lang="nl-NL" sz="1600" b="1">
                <a:solidFill>
                  <a:prstClr val="black"/>
                </a:solidFill>
                <a:latin typeface="Courier New" panose="02070309020205020404" pitchFamily="49" charset="0"/>
                <a:cs typeface="Courier New" panose="02070309020205020404" pitchFamily="49" charset="0"/>
              </a:rPr>
              <a:t>    Loop tiling - &gt;</a:t>
            </a:r>
          </a:p>
        </p:txBody>
      </p:sp>
    </p:spTree>
    <p:extLst>
      <p:ext uri="{BB962C8B-B14F-4D97-AF65-F5344CB8AC3E}">
        <p14:creationId xmlns:p14="http://schemas.microsoft.com/office/powerpoint/2010/main" val="336357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 vectorize</a:t>
            </a:r>
          </a:p>
        </p:txBody>
      </p:sp>
      <p:sp>
        <p:nvSpPr>
          <p:cNvPr id="7" name="TextBox 6"/>
          <p:cNvSpPr txBox="1"/>
          <p:nvPr/>
        </p:nvSpPr>
        <p:spPr>
          <a:xfrm>
            <a:off x="263352" y="1484784"/>
            <a:ext cx="11449272" cy="3970318"/>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also syntax which changes the </a:t>
            </a:r>
            <a:r>
              <a:rPr lang="en-US" b="1"/>
              <a:t>order of computation within a single stage</a:t>
            </a:r>
            <a:r>
              <a:rPr lang="en-US"/>
              <a:t>:</a:t>
            </a:r>
          </a:p>
          <a:p>
            <a:pPr marL="742950" lvl="1" indent="-285750">
              <a:buFont typeface="Arial" panose="020B0604020202020204" pitchFamily="34" charset="0"/>
              <a:buChar char="•"/>
            </a:pPr>
            <a:r>
              <a:rPr lang="en-US" b="1"/>
              <a:t>Reorder</a:t>
            </a:r>
            <a:r>
              <a:rPr lang="en-US"/>
              <a:t> loop variables  		</a:t>
            </a:r>
            <a:r>
              <a:rPr lang="en-US">
                <a:sym typeface="Wingdings" panose="05000000000000000000" pitchFamily="2" charset="2"/>
              </a:rPr>
              <a:t>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.reorder</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err="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Split </a:t>
            </a:r>
            <a:r>
              <a:rPr lang="en-US">
                <a:sym typeface="Wingdings" panose="05000000000000000000" pitchFamily="2" charset="2"/>
              </a:rPr>
              <a:t>loop variables into inner and outer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.split</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4);</a:t>
            </a:r>
          </a:p>
          <a:p>
            <a:pPr marL="742950" lvl="1" indent="-285750">
              <a:buFont typeface="Arial" panose="020B0604020202020204" pitchFamily="34" charset="0"/>
              <a:buChar char="•"/>
            </a:pPr>
            <a:r>
              <a:rPr lang="en-US" b="1">
                <a:sym typeface="Wingdings" panose="05000000000000000000" pitchFamily="2" charset="2"/>
              </a:rPr>
              <a:t>Tiling</a:t>
            </a:r>
            <a:r>
              <a:rPr lang="en-US">
                <a:sym typeface="Wingdings" panose="05000000000000000000" pitchFamily="2" charset="2"/>
              </a:rPr>
              <a:t> is a just combination of the above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.tile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yout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 ,</a:t>
            </a:r>
          </a:p>
          <a:p>
            <a:pPr lvl="8"/>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			       xin</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yin</a:t>
            </a:r>
            <a:r>
              <a:rPr lang="en-US" b="1">
                <a:latin typeface="Courier New" panose="02070309020205020404" pitchFamily="49" charset="0"/>
                <a:cs typeface="Courier New" panose="02070309020205020404" pitchFamily="49" charset="0"/>
                <a:sym typeface="Wingdings" panose="05000000000000000000" pitchFamily="2" charset="2"/>
              </a:rPr>
              <a:t>, 4, 4)</a:t>
            </a:r>
            <a:r>
              <a:rPr lang="en-US" b="1">
                <a:sym typeface="Wingdings" panose="05000000000000000000" pitchFamily="2" charset="2"/>
              </a:rPr>
              <a:t>;</a:t>
            </a:r>
          </a:p>
          <a:p>
            <a:pPr lvl="8"/>
            <a:endParaRPr lang="en-US" b="1">
              <a:sym typeface="Wingdings" panose="05000000000000000000" pitchFamily="2" charset="2"/>
            </a:endParaRPr>
          </a:p>
          <a:p>
            <a:pPr marL="742950" lvl="1" indent="-285750">
              <a:buFont typeface="Arial" panose="020B0604020202020204" pitchFamily="34" charset="0"/>
              <a:buChar char="•"/>
            </a:pPr>
            <a:r>
              <a:rPr lang="en-US">
                <a:sym typeface="Wingdings" panose="05000000000000000000" pitchFamily="2" charset="2"/>
              </a:rPr>
              <a:t>Turn a loop into a </a:t>
            </a:r>
            <a:r>
              <a:rPr lang="en-US" b="1">
                <a:sym typeface="Wingdings" panose="05000000000000000000" pitchFamily="2" charset="2"/>
              </a:rPr>
              <a:t>(series of) vector operation(s)</a:t>
            </a:r>
            <a:r>
              <a:rPr lang="en-US">
                <a:sym typeface="Wingdings" panose="05000000000000000000" pitchFamily="2" charset="2"/>
              </a:rPr>
              <a:t>:</a:t>
            </a:r>
          </a:p>
          <a:p>
            <a:pPr marL="1200150" lvl="2" indent="-285750">
              <a:buFont typeface="Arial" panose="020B0604020202020204" pitchFamily="34" charset="0"/>
              <a:buChar char="•"/>
            </a:pP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.vectorize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 	</a:t>
            </a:r>
            <a:r>
              <a:rPr lang="en-US">
                <a:solidFill>
                  <a:schemeClr val="accent6">
                    <a:lumMod val="75000"/>
                  </a:schemeClr>
                </a:solidFill>
                <a:sym typeface="Wingdings" panose="05000000000000000000" pitchFamily="2" charset="2"/>
              </a:rPr>
              <a:t>//loop over </a:t>
            </a:r>
            <a:r>
              <a:rPr lang="en-US" err="1">
                <a:solidFill>
                  <a:srgbClr val="7030A0"/>
                </a:solidFill>
                <a:sym typeface="Wingdings" panose="05000000000000000000" pitchFamily="2" charset="2"/>
              </a:rPr>
              <a:t>xin</a:t>
            </a:r>
            <a:r>
              <a:rPr lang="en-US">
                <a:sym typeface="Wingdings" panose="05000000000000000000" pitchFamily="2" charset="2"/>
              </a:rPr>
              <a:t>, </a:t>
            </a:r>
            <a:r>
              <a:rPr lang="en-US">
                <a:solidFill>
                  <a:schemeClr val="accent6">
                    <a:lumMod val="75000"/>
                  </a:schemeClr>
                </a:solidFill>
                <a:sym typeface="Wingdings" panose="05000000000000000000" pitchFamily="2" charset="2"/>
              </a:rPr>
              <a:t>which has 4 iterations, is </a:t>
            </a:r>
            <a:r>
              <a:rPr lang="en-US" err="1">
                <a:solidFill>
                  <a:schemeClr val="accent6">
                    <a:lumMod val="75000"/>
                  </a:schemeClr>
                </a:solidFill>
                <a:sym typeface="Wingdings" panose="05000000000000000000" pitchFamily="2" charset="2"/>
              </a:rPr>
              <a:t>vectorized</a:t>
            </a:r>
            <a:endParaRPr lang="en-US">
              <a:solidFill>
                <a:schemeClr val="accent6">
                  <a:lumMod val="75000"/>
                </a:schemeClr>
              </a:solidFill>
              <a:sym typeface="Wingdings" panose="05000000000000000000" pitchFamily="2" charset="2"/>
            </a:endParaRPr>
          </a:p>
          <a:p>
            <a:pPr marL="1200150" lvl="2" indent="-285750">
              <a:buFont typeface="Arial" panose="020B0604020202020204" pitchFamily="34" charset="0"/>
              <a:buChar char="•"/>
            </a:pPr>
            <a:r>
              <a:rPr lang="en-US" b="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a:latin typeface="Courier New" panose="02070309020205020404" pitchFamily="49" charset="0"/>
                <a:cs typeface="Courier New" panose="02070309020205020404" pitchFamily="49" charset="0"/>
                <a:sym typeface="Wingdings" panose="05000000000000000000" pitchFamily="2" charset="2"/>
              </a:rPr>
              <a:t>.vectorize(</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,4)</a:t>
            </a:r>
            <a:r>
              <a:rPr lang="en-US" b="1">
                <a:sym typeface="Wingdings" panose="05000000000000000000" pitchFamily="2" charset="2"/>
              </a:rPr>
              <a:t>; 	</a:t>
            </a:r>
            <a:r>
              <a:rPr lang="en-US">
                <a:solidFill>
                  <a:schemeClr val="accent6">
                    <a:lumMod val="75000"/>
                  </a:schemeClr>
                </a:solidFill>
                <a:sym typeface="Wingdings" panose="05000000000000000000" pitchFamily="2" charset="2"/>
              </a:rPr>
              <a:t>//shorter: split </a:t>
            </a:r>
            <a:r>
              <a:rPr lang="en-US">
                <a:solidFill>
                  <a:srgbClr val="7030A0"/>
                </a:solidFill>
                <a:sym typeface="Wingdings" panose="05000000000000000000" pitchFamily="2" charset="2"/>
              </a:rPr>
              <a:t>x</a:t>
            </a:r>
            <a:r>
              <a:rPr lang="en-US">
                <a:sym typeface="Wingdings" panose="05000000000000000000" pitchFamily="2" charset="2"/>
              </a:rPr>
              <a:t> </a:t>
            </a:r>
            <a:r>
              <a:rPr lang="en-US">
                <a:solidFill>
                  <a:schemeClr val="accent6">
                    <a:lumMod val="75000"/>
                  </a:schemeClr>
                </a:solidFill>
                <a:sym typeface="Wingdings" panose="05000000000000000000" pitchFamily="2" charset="2"/>
              </a:rPr>
              <a:t>into </a:t>
            </a:r>
            <a:r>
              <a:rPr lang="en-US">
                <a:solidFill>
                  <a:srgbClr val="7030A0"/>
                </a:solidFill>
                <a:sym typeface="Wingdings" panose="05000000000000000000" pitchFamily="2" charset="2"/>
              </a:rPr>
              <a:t>out</a:t>
            </a:r>
            <a:r>
              <a:rPr lang="en-US">
                <a:solidFill>
                  <a:schemeClr val="accent6">
                    <a:lumMod val="75000"/>
                  </a:schemeClr>
                </a:solidFill>
                <a:sym typeface="Wingdings" panose="05000000000000000000" pitchFamily="2" charset="2"/>
              </a:rPr>
              <a:t> and </a:t>
            </a:r>
            <a:r>
              <a:rPr lang="en-US">
                <a:solidFill>
                  <a:srgbClr val="7030A0"/>
                </a:solidFill>
                <a:sym typeface="Wingdings" panose="05000000000000000000" pitchFamily="2" charset="2"/>
              </a:rPr>
              <a:t>in</a:t>
            </a:r>
            <a:r>
              <a:rPr lang="en-US">
                <a:solidFill>
                  <a:schemeClr val="accent6">
                    <a:lumMod val="75000"/>
                  </a:schemeClr>
                </a:solidFill>
                <a:sym typeface="Wingdings" panose="05000000000000000000" pitchFamily="2" charset="2"/>
              </a:rPr>
              <a:t> of 4, then </a:t>
            </a:r>
            <a:r>
              <a:rPr lang="en-US" err="1">
                <a:solidFill>
                  <a:schemeClr val="accent6">
                    <a:lumMod val="75000"/>
                  </a:schemeClr>
                </a:solidFill>
                <a:sym typeface="Wingdings" panose="05000000000000000000" pitchFamily="2" charset="2"/>
              </a:rPr>
              <a:t>vectorize</a:t>
            </a:r>
            <a:endParaRPr lang="en-US">
              <a:solidFill>
                <a:srgbClr val="7030A0"/>
              </a:solidFill>
              <a:sym typeface="Wingdings" panose="05000000000000000000" pitchFamily="2" charset="2"/>
            </a:endParaRPr>
          </a:p>
          <a:p>
            <a:pPr lvl="8"/>
            <a:endParaRPr lang="en-US" b="1">
              <a:sym typeface="Wingdings" panose="05000000000000000000" pitchFamily="2" charset="2"/>
            </a:endParaRPr>
          </a:p>
          <a:p>
            <a:pPr marL="1657350" lvl="3" indent="-285750">
              <a:buFont typeface="Arial" panose="020B0604020202020204" pitchFamily="34" charset="0"/>
              <a:buChar char="•"/>
            </a:pPr>
            <a:endParaRPr lang="en-US">
              <a:sym typeface="Wingdings" panose="05000000000000000000" pitchFamily="2" charset="2"/>
            </a:endParaRPr>
          </a:p>
          <a:p>
            <a:pPr marL="742950" lvl="1" indent="-285750">
              <a:buFont typeface="Arial" panose="020B0604020202020204" pitchFamily="34" charset="0"/>
              <a:buChar char="•"/>
            </a:pPr>
            <a:endParaRPr lang="en-US" b="1">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CFC59D83-C30D-4695-A568-57AA346D0058}" type="slidenum">
              <a:rPr lang="en-US" smtClean="0"/>
              <a:t>48</a:t>
            </a:fld>
            <a:endParaRPr lang="en-US"/>
          </a:p>
        </p:txBody>
      </p:sp>
      <p:sp>
        <p:nvSpPr>
          <p:cNvPr id="17" name="Rectangle 16"/>
          <p:cNvSpPr/>
          <p:nvPr/>
        </p:nvSpPr>
        <p:spPr>
          <a:xfrm>
            <a:off x="1732036" y="5854171"/>
            <a:ext cx="2738122" cy="645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8" name="Rectangle 17"/>
          <p:cNvSpPr/>
          <p:nvPr/>
        </p:nvSpPr>
        <p:spPr>
          <a:xfrm>
            <a:off x="1804044" y="6165304"/>
            <a:ext cx="2666114" cy="369332"/>
          </a:xfrm>
          <a:prstGeom prst="rect">
            <a:avLst/>
          </a:prstGeom>
        </p:spPr>
        <p:txBody>
          <a:bodyPr wrap="none">
            <a:spAutoFit/>
          </a:bodyPr>
          <a:lstStyle/>
          <a:p>
            <a:r>
              <a:rPr lang="nl-NL">
                <a:solidFill>
                  <a:schemeClr val="accent3"/>
                </a:solidFill>
                <a:latin typeface="Courier New" panose="02070309020205020404" pitchFamily="49" charset="0"/>
                <a:cs typeface="Courier New" panose="02070309020205020404" pitchFamily="49" charset="0"/>
              </a:rPr>
              <a:t>gradient</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endParaRPr lang="nl-NL" sz="2400">
              <a:latin typeface="Courier New" panose="02070309020205020404" pitchFamily="49" charset="0"/>
              <a:cs typeface="Courier New" panose="02070309020205020404" pitchFamily="49" charset="0"/>
            </a:endParaRPr>
          </a:p>
        </p:txBody>
      </p:sp>
      <p:sp>
        <p:nvSpPr>
          <p:cNvPr id="19" name="Rectangle 18"/>
          <p:cNvSpPr/>
          <p:nvPr/>
        </p:nvSpPr>
        <p:spPr>
          <a:xfrm>
            <a:off x="1804045" y="5889356"/>
            <a:ext cx="1659429" cy="369332"/>
          </a:xfrm>
          <a:prstGeom prst="rect">
            <a:avLst/>
          </a:prstGeom>
        </p:spPr>
        <p:txBody>
          <a:bodyPr wrap="none">
            <a:spAutoFit/>
          </a:bodyPr>
          <a:lstStyle/>
          <a:p>
            <a:r>
              <a:rPr lang="en-US" err="1">
                <a:latin typeface="Arial Unicode MS" panose="020B0604020202020204" pitchFamily="34" charset="-128"/>
                <a:ea typeface="Arial Unicode MS" panose="020B0604020202020204" pitchFamily="34" charset="-128"/>
                <a:cs typeface="Arial Unicode MS" panose="020B0604020202020204" pitchFamily="34" charset="-128"/>
              </a:rPr>
              <a:t>Func</a:t>
            </a:r>
            <a:r>
              <a:rPr lang="en-US">
                <a:latin typeface="Arial Unicode MS" panose="020B0604020202020204" pitchFamily="34" charset="-128"/>
                <a:ea typeface="Arial Unicode MS" panose="020B0604020202020204" pitchFamily="34" charset="-128"/>
                <a:cs typeface="Arial Unicode MS" panose="020B0604020202020204" pitchFamily="34" charset="-128"/>
              </a:rPr>
              <a:t> </a:t>
            </a:r>
            <a:r>
              <a:rPr lang="en-US">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gradient</a:t>
            </a:r>
            <a:r>
              <a:rPr lang="en-US">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9" name="Rectangle 8"/>
          <p:cNvSpPr/>
          <p:nvPr/>
        </p:nvSpPr>
        <p:spPr>
          <a:xfrm>
            <a:off x="5604247" y="4651507"/>
            <a:ext cx="4018331" cy="720197"/>
          </a:xfrm>
          <a:prstGeom prst="rect">
            <a:avLst/>
          </a:prstGeom>
        </p:spPr>
        <p:txBody>
          <a:bodyPr wrap="square">
            <a:spAutoFit/>
          </a:bodyPr>
          <a:lstStyle/>
          <a:p>
            <a:pPr lvl="0">
              <a:spcBef>
                <a:spcPct val="20000"/>
              </a:spcBef>
              <a:buClr>
                <a:srgbClr val="9E8E5C"/>
              </a:buClr>
            </a:pPr>
            <a:endParaRPr lang="nl-NL" sz="1200">
              <a:solidFill>
                <a:prstClr val="black"/>
              </a:solidFill>
              <a:latin typeface="Courier New" panose="02070309020205020404" pitchFamily="49" charset="0"/>
              <a:cs typeface="Courier New" panose="02070309020205020404" pitchFamily="49" charset="0"/>
            </a:endParaRPr>
          </a:p>
          <a:p>
            <a:pPr lvl="0">
              <a:spcBef>
                <a:spcPct val="20000"/>
              </a:spcBef>
              <a:buClr>
                <a:srgbClr val="9E8E5C"/>
              </a:buClr>
            </a:pPr>
            <a:endParaRPr lang="nl-NL" sz="1200">
              <a:solidFill>
                <a:prstClr val="black"/>
              </a:solidFill>
              <a:latin typeface="Courier New" panose="02070309020205020404" pitchFamily="49" charset="0"/>
              <a:cs typeface="Courier New" panose="02070309020205020404" pitchFamily="49" charset="0"/>
            </a:endParaRPr>
          </a:p>
          <a:p>
            <a:pPr lvl="0">
              <a:spcBef>
                <a:spcPct val="20000"/>
              </a:spcBef>
              <a:buClr>
                <a:srgbClr val="9E8E5C"/>
              </a:buClr>
            </a:pPr>
            <a:endParaRPr lang="nl-NL" sz="1200">
              <a:solidFill>
                <a:prstClr val="black"/>
              </a:solidFill>
              <a:latin typeface="Courier New" panose="02070309020205020404" pitchFamily="49" charset="0"/>
              <a:cs typeface="Courier New" panose="02070309020205020404" pitchFamily="49" charset="0"/>
            </a:endParaRPr>
          </a:p>
        </p:txBody>
      </p:sp>
      <p:sp>
        <p:nvSpPr>
          <p:cNvPr id="10" name="Content Placeholder 2"/>
          <p:cNvSpPr>
            <a:spLocks noGrp="1"/>
          </p:cNvSpPr>
          <p:nvPr>
            <p:ph sz="half" idx="4294967295"/>
          </p:nvPr>
        </p:nvSpPr>
        <p:spPr>
          <a:xfrm>
            <a:off x="5087889" y="4602115"/>
            <a:ext cx="5242219" cy="2093690"/>
          </a:xfrm>
          <a:prstGeom prst="rect">
            <a:avLst/>
          </a:prstGeom>
        </p:spPr>
        <p:txBody>
          <a:bodyPr>
            <a:normAutofit/>
          </a:bodyPr>
          <a:lstStyle/>
          <a:p>
            <a:pPr marL="0" indent="0">
              <a:buNone/>
            </a:pPr>
            <a:endParaRPr lang="nl-NL" sz="1600">
              <a:latin typeface="Courier New" panose="02070309020205020404" pitchFamily="49" charset="0"/>
              <a:cs typeface="Courier New" panose="02070309020205020404" pitchFamily="49" charset="0"/>
            </a:endParaRPr>
          </a:p>
          <a:p>
            <a:pPr marL="0" indent="0">
              <a:buNone/>
            </a:pPr>
            <a:r>
              <a:rPr lang="nl-NL" sz="1600">
                <a:latin typeface="Courier New" panose="02070309020205020404" pitchFamily="49" charset="0"/>
                <a:cs typeface="Courier New" panose="02070309020205020404" pitchFamily="49" charset="0"/>
              </a:rPr>
              <a:t>gradient.vectorize</a:t>
            </a:r>
            <a:r>
              <a:rPr lang="nl-NL" sz="1600" b="1">
                <a:solidFill>
                  <a:srgbClr val="0070C0"/>
                </a:solidFill>
                <a:latin typeface="Courier New" panose="02070309020205020404" pitchFamily="49" charset="0"/>
                <a:cs typeface="Courier New" panose="02070309020205020404" pitchFamily="49" charset="0"/>
              </a:rPr>
              <a:t>(</a:t>
            </a:r>
            <a:r>
              <a:rPr lang="nl-NL" sz="1600">
                <a:latin typeface="Courier New" panose="02070309020205020404" pitchFamily="49" charset="0"/>
                <a:cs typeface="Courier New" panose="02070309020205020404" pitchFamily="49" charset="0"/>
              </a:rPr>
              <a:t>x,4</a:t>
            </a:r>
            <a:r>
              <a:rPr lang="nl-NL" sz="1600" b="1">
                <a:solidFill>
                  <a:srgbClr val="0070C0"/>
                </a:solidFill>
                <a:latin typeface="Courier New" panose="02070309020205020404" pitchFamily="49" charset="0"/>
                <a:cs typeface="Courier New" panose="02070309020205020404" pitchFamily="49" charset="0"/>
              </a:rPr>
              <a:t>)</a:t>
            </a:r>
          </a:p>
          <a:p>
            <a:pPr marL="0" indent="0">
              <a:buNone/>
            </a:pPr>
            <a:r>
              <a:rPr lang="nl-NL" sz="1600">
                <a:latin typeface="Courier New" panose="02070309020205020404" pitchFamily="49" charset="0"/>
                <a:cs typeface="Courier New" panose="02070309020205020404" pitchFamily="49" charset="0"/>
              </a:rPr>
              <a:t>gradient.realize</a:t>
            </a:r>
            <a:r>
              <a:rPr lang="nl-NL" sz="1600" b="1">
                <a:solidFill>
                  <a:srgbClr val="0070C0"/>
                </a:solidFill>
                <a:latin typeface="Courier New" panose="02070309020205020404" pitchFamily="49" charset="0"/>
                <a:cs typeface="Courier New" panose="02070309020205020404" pitchFamily="49" charset="0"/>
              </a:rPr>
              <a:t>(</a:t>
            </a:r>
            <a:r>
              <a:rPr lang="nl-NL" sz="1600">
                <a:latin typeface="Courier New" panose="02070309020205020404" pitchFamily="49" charset="0"/>
                <a:cs typeface="Courier New" panose="02070309020205020404" pitchFamily="49" charset="0"/>
              </a:rPr>
              <a:t>8, 4</a:t>
            </a:r>
            <a:r>
              <a:rPr lang="nl-NL" sz="1600" b="1">
                <a:solidFill>
                  <a:srgbClr val="0070C0"/>
                </a:solidFill>
                <a:latin typeface="Courier New" panose="02070309020205020404" pitchFamily="49" charset="0"/>
                <a:cs typeface="Courier New" panose="02070309020205020404" pitchFamily="49" charset="0"/>
              </a:rPr>
              <a:t>)</a:t>
            </a:r>
            <a:r>
              <a:rPr lang="nl-NL" sz="1600">
                <a:latin typeface="Courier New" panose="02070309020205020404" pitchFamily="49" charset="0"/>
                <a:cs typeface="Courier New" panose="02070309020205020404" pitchFamily="49" charset="0"/>
              </a:rPr>
              <a:t>;</a:t>
            </a:r>
          </a:p>
          <a:p>
            <a:pPr marL="0" indent="0">
              <a:buNone/>
            </a:pPr>
            <a:endParaRPr lang="nl-NL" sz="1600" b="1">
              <a:latin typeface="Courier New" panose="02070309020205020404" pitchFamily="49" charset="0"/>
              <a:cs typeface="Courier New" panose="02070309020205020404" pitchFamily="49" charset="0"/>
            </a:endParaRPr>
          </a:p>
          <a:p>
            <a:pPr marL="0" indent="0">
              <a:buNone/>
            </a:pPr>
            <a:endParaRPr lang="nl-NL" sz="1600" b="1">
              <a:latin typeface="Courier New" panose="02070309020205020404" pitchFamily="49" charset="0"/>
              <a:cs typeface="Courier New" panose="02070309020205020404" pitchFamily="49" charset="0"/>
            </a:endParaRPr>
          </a:p>
          <a:p>
            <a:pPr marL="0" indent="0">
              <a:buNone/>
            </a:pPr>
            <a:r>
              <a:rPr lang="nl-NL" sz="1600" b="1">
                <a:latin typeface="Courier New" panose="02070309020205020404" pitchFamily="49" charset="0"/>
                <a:cs typeface="Courier New" panose="02070309020205020404" pitchFamily="49" charset="0"/>
              </a:rPr>
              <a:t>    Vectorization - &gt;</a:t>
            </a:r>
          </a:p>
          <a:p>
            <a:pPr marL="0" indent="0">
              <a:buNone/>
            </a:pPr>
            <a:endParaRPr lang="nl-NL" sz="1600">
              <a:latin typeface="Courier New" panose="02070309020205020404" pitchFamily="49" charset="0"/>
              <a:cs typeface="Courier New" panose="02070309020205020404" pitchFamily="49" charset="0"/>
            </a:endParaRPr>
          </a:p>
          <a:p>
            <a:pPr marL="0" indent="0">
              <a:buNone/>
            </a:pPr>
            <a:endParaRPr lang="nl-NL" sz="1600">
              <a:latin typeface="Courier New" panose="02070309020205020404" pitchFamily="49" charset="0"/>
              <a:cs typeface="Courier New" panose="02070309020205020404" pitchFamily="49" charset="0"/>
            </a:endParaRPr>
          </a:p>
          <a:p>
            <a:pPr marL="0" indent="0">
              <a:buNone/>
            </a:pPr>
            <a:endParaRPr lang="nl-NL" sz="1600">
              <a:latin typeface="Courier New" panose="02070309020205020404" pitchFamily="49" charset="0"/>
              <a:cs typeface="Courier New" panose="02070309020205020404" pitchFamily="49" charset="0"/>
            </a:endParaRPr>
          </a:p>
        </p:txBody>
      </p:sp>
      <p:pic>
        <p:nvPicPr>
          <p:cNvPr id="11" name="Picture 5" descr="G:\savvas\lesson_05_vector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4725086"/>
            <a:ext cx="2935806" cy="17614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3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a:t>
            </a:r>
          </a:p>
        </p:txBody>
      </p:sp>
      <p:sp>
        <p:nvSpPr>
          <p:cNvPr id="7" name="TextBox 6"/>
          <p:cNvSpPr txBox="1"/>
          <p:nvPr/>
        </p:nvSpPr>
        <p:spPr>
          <a:xfrm>
            <a:off x="263352" y="1484785"/>
            <a:ext cx="11377264" cy="2585323"/>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also syntax which changes the </a:t>
            </a:r>
            <a:r>
              <a:rPr lang="en-US" b="1"/>
              <a:t>order of computation within a single stage</a:t>
            </a:r>
            <a:r>
              <a:rPr lang="en-US"/>
              <a:t>:</a:t>
            </a:r>
          </a:p>
          <a:p>
            <a:pPr marL="742950" lvl="1" indent="-285750">
              <a:buFont typeface="Arial" panose="020B0604020202020204" pitchFamily="34" charset="0"/>
              <a:buChar char="•"/>
            </a:pPr>
            <a:r>
              <a:rPr lang="en-US" b="1"/>
              <a:t>Reorder</a:t>
            </a:r>
            <a:r>
              <a:rPr lang="en-US"/>
              <a:t> loop variables  		</a:t>
            </a:r>
            <a:r>
              <a:rPr lang="en-US">
                <a:sym typeface="Wingdings" panose="05000000000000000000" pitchFamily="2" charset="2"/>
              </a:rPr>
              <a:t>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.reorder</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err="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Split </a:t>
            </a:r>
            <a:r>
              <a:rPr lang="en-US">
                <a:sym typeface="Wingdings" panose="05000000000000000000" pitchFamily="2" charset="2"/>
              </a:rPr>
              <a:t>loop variables into inner and outer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.split</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Tiling</a:t>
            </a:r>
            <a:r>
              <a:rPr lang="en-US">
                <a:sym typeface="Wingdings" panose="05000000000000000000" pitchFamily="2" charset="2"/>
              </a:rPr>
              <a:t> is a just combination of the above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.tile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yout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 ,</a:t>
            </a:r>
          </a:p>
          <a:p>
            <a:pPr lvl="8"/>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yin</a:t>
            </a:r>
            <a:r>
              <a:rPr lang="en-US" b="1">
                <a:latin typeface="Courier New" panose="02070309020205020404" pitchFamily="49" charset="0"/>
                <a:cs typeface="Courier New" panose="02070309020205020404" pitchFamily="49" charset="0"/>
                <a:sym typeface="Wingdings" panose="05000000000000000000" pitchFamily="2" charset="2"/>
              </a:rPr>
              <a:t>, 4, 4)</a:t>
            </a:r>
            <a:r>
              <a:rPr lang="en-US" b="1">
                <a:sym typeface="Wingdings" panose="05000000000000000000" pitchFamily="2" charset="2"/>
              </a:rPr>
              <a:t>;</a:t>
            </a:r>
            <a:endParaRPr lang="en-US">
              <a:sym typeface="Wingdings" panose="05000000000000000000" pitchFamily="2" charset="2"/>
            </a:endParaRPr>
          </a:p>
          <a:p>
            <a:pPr marL="742950" lvl="1" indent="-285750">
              <a:buFont typeface="Arial" panose="020B0604020202020204" pitchFamily="34" charset="0"/>
              <a:buChar char="•"/>
            </a:pPr>
            <a:r>
              <a:rPr lang="en-US" b="1" err="1">
                <a:sym typeface="Wingdings" panose="05000000000000000000" pitchFamily="2" charset="2"/>
              </a:rPr>
              <a:t>Vectorize</a:t>
            </a:r>
            <a:r>
              <a:rPr lang="en-US" b="1">
                <a:sym typeface="Wingdings" panose="05000000000000000000" pitchFamily="2" charset="2"/>
              </a:rPr>
              <a:t> </a:t>
            </a:r>
            <a:r>
              <a:rPr lang="en-US">
                <a:sym typeface="Wingdings" panose="05000000000000000000" pitchFamily="2" charset="2"/>
              </a:rPr>
              <a:t>loop iterations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.vectorize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 </a:t>
            </a:r>
          </a:p>
          <a:p>
            <a:pPr marL="742950" lvl="1" indent="-285750">
              <a:buFont typeface="Arial" panose="020B0604020202020204" pitchFamily="34" charset="0"/>
              <a:buChar char="•"/>
            </a:pPr>
            <a:endParaRPr lang="en-US" b="1">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CFC59D83-C30D-4695-A568-57AA346D0058}" type="slidenum">
              <a:rPr lang="en-US" smtClean="0"/>
              <a:t>49</a:t>
            </a:fld>
            <a:endParaRPr lang="en-US"/>
          </a:p>
        </p:txBody>
      </p:sp>
      <p:sp>
        <p:nvSpPr>
          <p:cNvPr id="17" name="Rectangle 16"/>
          <p:cNvSpPr/>
          <p:nvPr/>
        </p:nvSpPr>
        <p:spPr>
          <a:xfrm>
            <a:off x="1732036" y="5854171"/>
            <a:ext cx="2738122" cy="645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8" name="Rectangle 17"/>
          <p:cNvSpPr/>
          <p:nvPr/>
        </p:nvSpPr>
        <p:spPr>
          <a:xfrm>
            <a:off x="1804044" y="6165304"/>
            <a:ext cx="2666114" cy="369332"/>
          </a:xfrm>
          <a:prstGeom prst="rect">
            <a:avLst/>
          </a:prstGeom>
        </p:spPr>
        <p:txBody>
          <a:bodyPr wrap="none">
            <a:spAutoFit/>
          </a:bodyPr>
          <a:lstStyle/>
          <a:p>
            <a:r>
              <a:rPr lang="nl-NL">
                <a:solidFill>
                  <a:schemeClr val="accent3"/>
                </a:solidFill>
                <a:latin typeface="Courier New" panose="02070309020205020404" pitchFamily="49" charset="0"/>
                <a:cs typeface="Courier New" panose="02070309020205020404" pitchFamily="49" charset="0"/>
              </a:rPr>
              <a:t>gradient</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endParaRPr lang="nl-NL" sz="2400">
              <a:latin typeface="Courier New" panose="02070309020205020404" pitchFamily="49" charset="0"/>
              <a:cs typeface="Courier New" panose="02070309020205020404" pitchFamily="49" charset="0"/>
            </a:endParaRPr>
          </a:p>
        </p:txBody>
      </p:sp>
      <p:sp>
        <p:nvSpPr>
          <p:cNvPr id="19" name="Rectangle 18"/>
          <p:cNvSpPr/>
          <p:nvPr/>
        </p:nvSpPr>
        <p:spPr>
          <a:xfrm>
            <a:off x="1804045" y="5889356"/>
            <a:ext cx="1659429" cy="369332"/>
          </a:xfrm>
          <a:prstGeom prst="rect">
            <a:avLst/>
          </a:prstGeom>
        </p:spPr>
        <p:txBody>
          <a:bodyPr wrap="none">
            <a:spAutoFit/>
          </a:bodyPr>
          <a:lstStyle/>
          <a:p>
            <a:r>
              <a:rPr lang="en-US" err="1">
                <a:latin typeface="Arial Unicode MS" panose="020B0604020202020204" pitchFamily="34" charset="-128"/>
                <a:ea typeface="Arial Unicode MS" panose="020B0604020202020204" pitchFamily="34" charset="-128"/>
                <a:cs typeface="Arial Unicode MS" panose="020B0604020202020204" pitchFamily="34" charset="-128"/>
              </a:rPr>
              <a:t>Func</a:t>
            </a:r>
            <a:r>
              <a:rPr lang="en-US">
                <a:latin typeface="Arial Unicode MS" panose="020B0604020202020204" pitchFamily="34" charset="-128"/>
                <a:ea typeface="Arial Unicode MS" panose="020B0604020202020204" pitchFamily="34" charset="-128"/>
                <a:cs typeface="Arial Unicode MS" panose="020B0604020202020204" pitchFamily="34" charset="-128"/>
              </a:rPr>
              <a:t> </a:t>
            </a:r>
            <a:r>
              <a:rPr lang="en-US">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gradient</a:t>
            </a:r>
            <a:r>
              <a:rPr lang="en-US">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10268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a:t>
            </a:r>
            <a:br>
              <a:rPr lang="nl-NL" sz="2800"/>
            </a:br>
            <a:r>
              <a:rPr lang="nl-NL" sz="2400" err="1"/>
              <a:t>Inline</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5</a:t>
            </a:fld>
            <a:endParaRPr lang="nl-NL"/>
          </a:p>
        </p:txBody>
      </p:sp>
      <p:sp>
        <p:nvSpPr>
          <p:cNvPr id="8" name="TextBox 7"/>
          <p:cNvSpPr txBox="1"/>
          <p:nvPr/>
        </p:nvSpPr>
        <p:spPr>
          <a:xfrm>
            <a:off x="1631504" y="956915"/>
            <a:ext cx="10560496" cy="2616101"/>
          </a:xfrm>
          <a:prstGeom prst="rect">
            <a:avLst/>
          </a:prstGeom>
          <a:noFill/>
        </p:spPr>
        <p:txBody>
          <a:bodyPr wrap="square" rtlCol="0">
            <a:spAutoFit/>
          </a:bodyPr>
          <a:lstStyle/>
          <a:p>
            <a:pPr lvl="0"/>
            <a:r>
              <a:rPr lang="nl-NL" sz="2000" b="1" i="1">
                <a:solidFill>
                  <a:srgbClr val="000000"/>
                </a:solidFill>
                <a:highlight>
                  <a:srgbClr val="FFFFFF"/>
                </a:highlight>
                <a:latin typeface="Courier New"/>
                <a:ea typeface="Times New Roman"/>
                <a:cs typeface="Times New Roman"/>
              </a:rPr>
              <a:t>C code</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a:t>
            </a:r>
          </a:p>
          <a:p>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                  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p>
          <a:p>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                  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10" name="TextBox 9"/>
          <p:cNvSpPr txBox="1"/>
          <p:nvPr/>
        </p:nvSpPr>
        <p:spPr>
          <a:xfrm>
            <a:off x="3647728" y="3717032"/>
            <a:ext cx="3444240" cy="1477328"/>
          </a:xfrm>
          <a:prstGeom prst="rect">
            <a:avLst/>
          </a:prstGeom>
          <a:noFill/>
        </p:spPr>
        <p:txBody>
          <a:bodyPr wrap="square" rtlCol="0">
            <a:spAutoFit/>
          </a:bodyPr>
          <a:lstStyle/>
          <a:p>
            <a:pPr marL="285750" indent="-285750">
              <a:buFontTx/>
              <a:buChar char="-"/>
            </a:pPr>
            <a:r>
              <a:rPr lang="en-US"/>
              <a:t>9 loads per output pixel</a:t>
            </a:r>
          </a:p>
          <a:p>
            <a:pPr marL="285750" indent="-285750">
              <a:buFontTx/>
              <a:buChar char="-"/>
            </a:pPr>
            <a:r>
              <a:rPr lang="en-US"/>
              <a:t>8 additions per output pixel</a:t>
            </a:r>
          </a:p>
          <a:p>
            <a:pPr marL="285750" indent="-285750">
              <a:buFontTx/>
              <a:buChar char="-"/>
            </a:pPr>
            <a:r>
              <a:rPr lang="en-US">
                <a:solidFill>
                  <a:srgbClr val="00B050"/>
                </a:solidFill>
              </a:rPr>
              <a:t>Completely parallelizable (independent pixels)</a:t>
            </a:r>
          </a:p>
          <a:p>
            <a:pPr marL="285750" indent="-285750">
              <a:buFontTx/>
              <a:buChar char="-"/>
            </a:pPr>
            <a:r>
              <a:rPr lang="en-US">
                <a:solidFill>
                  <a:srgbClr val="FF0000"/>
                </a:solidFill>
              </a:rPr>
              <a:t>Unnecessary </a:t>
            </a:r>
            <a:r>
              <a:rPr lang="en-US" err="1">
                <a:solidFill>
                  <a:srgbClr val="FF0000"/>
                </a:solidFill>
              </a:rPr>
              <a:t>recomputation</a:t>
            </a:r>
            <a:endParaRPr lang="en-US">
              <a:solidFill>
                <a:srgbClr val="FF0000"/>
              </a:solidFill>
            </a:endParaRPr>
          </a:p>
        </p:txBody>
      </p:sp>
      <p:sp>
        <p:nvSpPr>
          <p:cNvPr id="4" name="Rounded Rectangular Callout 3"/>
          <p:cNvSpPr/>
          <p:nvPr/>
        </p:nvSpPr>
        <p:spPr>
          <a:xfrm>
            <a:off x="6888088" y="908720"/>
            <a:ext cx="4032448" cy="504056"/>
          </a:xfrm>
          <a:prstGeom prst="wedgeRoundRectCallout">
            <a:avLst>
              <a:gd name="adj1" fmla="val 25910"/>
              <a:gd name="adj2" fmla="val 201617"/>
              <a:gd name="adj3" fmla="val 16667"/>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33CC"/>
                </a:solidFill>
              </a:rPr>
              <a:t>Linearized the 2-d index into a 1-d index</a:t>
            </a:r>
          </a:p>
        </p:txBody>
      </p:sp>
    </p:spTree>
    <p:extLst>
      <p:ext uri="{BB962C8B-B14F-4D97-AF65-F5344CB8AC3E}">
        <p14:creationId xmlns:p14="http://schemas.microsoft.com/office/powerpoint/2010/main" val="179340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 multiple threads</a:t>
            </a:r>
          </a:p>
        </p:txBody>
      </p:sp>
      <p:sp>
        <p:nvSpPr>
          <p:cNvPr id="7" name="TextBox 6"/>
          <p:cNvSpPr txBox="1"/>
          <p:nvPr/>
        </p:nvSpPr>
        <p:spPr>
          <a:xfrm>
            <a:off x="263352" y="1484784"/>
            <a:ext cx="10066756" cy="3970318"/>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also syntax which changes the </a:t>
            </a:r>
            <a:r>
              <a:rPr lang="en-US" b="1"/>
              <a:t>order of computation within a single stage</a:t>
            </a:r>
            <a:r>
              <a:rPr lang="en-US"/>
              <a:t>:</a:t>
            </a:r>
          </a:p>
          <a:p>
            <a:pPr marL="742950" lvl="1" indent="-285750">
              <a:buFont typeface="Arial" panose="020B0604020202020204" pitchFamily="34" charset="0"/>
              <a:buChar char="•"/>
            </a:pPr>
            <a:r>
              <a:rPr lang="en-US" b="1"/>
              <a:t>Reorder</a:t>
            </a:r>
            <a:r>
              <a:rPr lang="en-US"/>
              <a:t> loop variables  		</a:t>
            </a:r>
            <a:r>
              <a:rPr lang="en-US">
                <a:sym typeface="Wingdings" panose="05000000000000000000" pitchFamily="2" charset="2"/>
              </a:rPr>
              <a:t>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.reorder</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err="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Split </a:t>
            </a:r>
            <a:r>
              <a:rPr lang="en-US">
                <a:sym typeface="Wingdings" panose="05000000000000000000" pitchFamily="2" charset="2"/>
              </a:rPr>
              <a:t>loop variables into inner and outer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.split</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Tiling</a:t>
            </a:r>
            <a:r>
              <a:rPr lang="en-US">
                <a:sym typeface="Wingdings" panose="05000000000000000000" pitchFamily="2" charset="2"/>
              </a:rPr>
              <a:t> is a just combination of the above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.tile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yout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 ,</a:t>
            </a:r>
          </a:p>
          <a:p>
            <a:pPr lvl="8"/>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yin</a:t>
            </a:r>
            <a:r>
              <a:rPr lang="en-US" b="1">
                <a:latin typeface="Courier New" panose="02070309020205020404" pitchFamily="49" charset="0"/>
                <a:cs typeface="Courier New" panose="02070309020205020404" pitchFamily="49" charset="0"/>
                <a:sym typeface="Wingdings" panose="05000000000000000000" pitchFamily="2" charset="2"/>
              </a:rPr>
              <a:t>, 4, 4)</a:t>
            </a:r>
            <a:r>
              <a:rPr lang="en-US" b="1">
                <a:sym typeface="Wingdings" panose="05000000000000000000" pitchFamily="2" charset="2"/>
              </a:rPr>
              <a:t>;</a:t>
            </a:r>
            <a:endParaRPr lang="en-US">
              <a:sym typeface="Wingdings" panose="05000000000000000000" pitchFamily="2" charset="2"/>
            </a:endParaRPr>
          </a:p>
          <a:p>
            <a:pPr marL="742950" lvl="1" indent="-285750">
              <a:buFont typeface="Arial" panose="020B0604020202020204" pitchFamily="34" charset="0"/>
              <a:buChar char="•"/>
            </a:pPr>
            <a:r>
              <a:rPr lang="en-US" b="1" err="1">
                <a:sym typeface="Wingdings" panose="05000000000000000000" pitchFamily="2" charset="2"/>
              </a:rPr>
              <a:t>Vectorize</a:t>
            </a:r>
            <a:r>
              <a:rPr lang="en-US" b="1">
                <a:sym typeface="Wingdings" panose="05000000000000000000" pitchFamily="2" charset="2"/>
              </a:rPr>
              <a:t> </a:t>
            </a:r>
            <a:r>
              <a:rPr lang="en-US">
                <a:sym typeface="Wingdings" panose="05000000000000000000" pitchFamily="2" charset="2"/>
              </a:rPr>
              <a:t>loop iterations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.vectorize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 </a:t>
            </a:r>
          </a:p>
          <a:p>
            <a:pPr marL="742950" lvl="1" indent="-285750">
              <a:buFont typeface="Arial" panose="020B0604020202020204" pitchFamily="34" charset="0"/>
              <a:buChar char="•"/>
            </a:pPr>
            <a:endParaRPr lang="en-US" b="1">
              <a:sym typeface="Wingdings" panose="05000000000000000000" pitchFamily="2" charset="2"/>
            </a:endParaRPr>
          </a:p>
          <a:p>
            <a:pPr marL="742950" lvl="1" indent="-285750">
              <a:buFont typeface="Arial" panose="020B0604020202020204" pitchFamily="34" charset="0"/>
              <a:buChar char="•"/>
            </a:pPr>
            <a:r>
              <a:rPr lang="en-US" b="1">
                <a:sym typeface="Wingdings" panose="05000000000000000000" pitchFamily="2" charset="2"/>
              </a:rPr>
              <a:t>Execute loop iterations in parallel </a:t>
            </a:r>
            <a:r>
              <a:rPr lang="en-US">
                <a:sym typeface="Wingdings" panose="05000000000000000000" pitchFamily="2" charset="2"/>
              </a:rPr>
              <a:t>using multi-threading:</a:t>
            </a:r>
          </a:p>
          <a:p>
            <a:pPr marL="1200150" lvl="2" indent="-285750">
              <a:buFont typeface="Arial" panose="020B0604020202020204" pitchFamily="34" charset="0"/>
              <a:buChar char="•"/>
            </a:pPr>
            <a:r>
              <a:rPr lang="en-US" b="1" err="1">
                <a:solidFill>
                  <a:srgbClr val="00B050"/>
                </a:solidFill>
                <a:sym typeface="Wingdings" panose="05000000000000000000" pitchFamily="2" charset="2"/>
              </a:rPr>
              <a:t>by</a:t>
            </a:r>
            <a:r>
              <a:rPr lang="en-US" b="1" err="1">
                <a:sym typeface="Wingdings" panose="05000000000000000000" pitchFamily="2" charset="2"/>
              </a:rPr>
              <a:t>.parallel</a:t>
            </a:r>
            <a:r>
              <a:rPr lang="en-US" b="1">
                <a:sym typeface="Wingdings" panose="05000000000000000000" pitchFamily="2" charset="2"/>
              </a:rPr>
              <a:t>(</a:t>
            </a:r>
            <a:r>
              <a:rPr lang="en-US" b="1">
                <a:solidFill>
                  <a:srgbClr val="7030A0"/>
                </a:solidFill>
                <a:sym typeface="Wingdings" panose="05000000000000000000" pitchFamily="2" charset="2"/>
              </a:rPr>
              <a:t>x</a:t>
            </a:r>
            <a:r>
              <a:rPr lang="en-US" b="1">
                <a:sym typeface="Wingdings" panose="05000000000000000000" pitchFamily="2" charset="2"/>
              </a:rPr>
              <a:t>); </a:t>
            </a:r>
            <a:r>
              <a:rPr lang="en-US">
                <a:sym typeface="Wingdings" panose="05000000000000000000" pitchFamily="2" charset="2"/>
              </a:rPr>
              <a:t>//executes each </a:t>
            </a:r>
            <a:r>
              <a:rPr lang="en-US">
                <a:solidFill>
                  <a:srgbClr val="7030A0"/>
                </a:solidFill>
                <a:sym typeface="Wingdings" panose="05000000000000000000" pitchFamily="2" charset="2"/>
              </a:rPr>
              <a:t>x </a:t>
            </a:r>
            <a:r>
              <a:rPr lang="en-US">
                <a:sym typeface="Wingdings" panose="05000000000000000000" pitchFamily="2" charset="2"/>
              </a:rPr>
              <a:t>iteration simultaneously in threads</a:t>
            </a:r>
          </a:p>
          <a:p>
            <a:pPr marL="1200150" lvl="2" indent="-285750">
              <a:buFont typeface="Arial" panose="020B0604020202020204" pitchFamily="34" charset="0"/>
              <a:buChar char="•"/>
            </a:pPr>
            <a:endParaRPr lang="en-US">
              <a:sym typeface="Wingdings" panose="05000000000000000000" pitchFamily="2" charset="2"/>
            </a:endParaRPr>
          </a:p>
          <a:p>
            <a:pPr marL="742950" lvl="1" indent="-285750">
              <a:buFont typeface="Arial" panose="020B0604020202020204" pitchFamily="34" charset="0"/>
              <a:buChar char="•"/>
            </a:pPr>
            <a:endParaRPr lang="en-US" b="1">
              <a:sym typeface="Wingdings" panose="05000000000000000000" pitchFamily="2" charset="2"/>
            </a:endParaRPr>
          </a:p>
          <a:p>
            <a:pPr marL="742950" lvl="1" indent="-285750">
              <a:buFont typeface="Arial" panose="020B0604020202020204" pitchFamily="34" charset="0"/>
              <a:buChar char="•"/>
            </a:pPr>
            <a:endParaRPr lang="en-US" b="1">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CFC59D83-C30D-4695-A568-57AA346D0058}" type="slidenum">
              <a:rPr lang="en-US" smtClean="0"/>
              <a:t>50</a:t>
            </a:fld>
            <a:endParaRPr lang="en-US"/>
          </a:p>
        </p:txBody>
      </p:sp>
      <p:sp>
        <p:nvSpPr>
          <p:cNvPr id="17" name="Rectangle 16"/>
          <p:cNvSpPr/>
          <p:nvPr/>
        </p:nvSpPr>
        <p:spPr>
          <a:xfrm>
            <a:off x="1732036" y="5854171"/>
            <a:ext cx="2738122" cy="645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8" name="Rectangle 17"/>
          <p:cNvSpPr/>
          <p:nvPr/>
        </p:nvSpPr>
        <p:spPr>
          <a:xfrm>
            <a:off x="1804044" y="6165304"/>
            <a:ext cx="2666114" cy="369332"/>
          </a:xfrm>
          <a:prstGeom prst="rect">
            <a:avLst/>
          </a:prstGeom>
        </p:spPr>
        <p:txBody>
          <a:bodyPr wrap="none">
            <a:spAutoFit/>
          </a:bodyPr>
          <a:lstStyle/>
          <a:p>
            <a:r>
              <a:rPr lang="nl-NL">
                <a:solidFill>
                  <a:schemeClr val="accent3"/>
                </a:solidFill>
                <a:latin typeface="Courier New" panose="02070309020205020404" pitchFamily="49" charset="0"/>
                <a:cs typeface="Courier New" panose="02070309020205020404" pitchFamily="49" charset="0"/>
              </a:rPr>
              <a:t>gradient</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endParaRPr lang="nl-NL" sz="2400">
              <a:latin typeface="Courier New" panose="02070309020205020404" pitchFamily="49" charset="0"/>
              <a:cs typeface="Courier New" panose="02070309020205020404" pitchFamily="49" charset="0"/>
            </a:endParaRPr>
          </a:p>
        </p:txBody>
      </p:sp>
      <p:sp>
        <p:nvSpPr>
          <p:cNvPr id="19" name="Rectangle 18"/>
          <p:cNvSpPr/>
          <p:nvPr/>
        </p:nvSpPr>
        <p:spPr>
          <a:xfrm>
            <a:off x="1804045" y="5889356"/>
            <a:ext cx="1659429" cy="369332"/>
          </a:xfrm>
          <a:prstGeom prst="rect">
            <a:avLst/>
          </a:prstGeom>
        </p:spPr>
        <p:txBody>
          <a:bodyPr wrap="none">
            <a:spAutoFit/>
          </a:bodyPr>
          <a:lstStyle/>
          <a:p>
            <a:r>
              <a:rPr lang="en-US" err="1">
                <a:latin typeface="Arial Unicode MS" panose="020B0604020202020204" pitchFamily="34" charset="-128"/>
                <a:ea typeface="Arial Unicode MS" panose="020B0604020202020204" pitchFamily="34" charset="-128"/>
                <a:cs typeface="Arial Unicode MS" panose="020B0604020202020204" pitchFamily="34" charset="-128"/>
              </a:rPr>
              <a:t>Func</a:t>
            </a:r>
            <a:r>
              <a:rPr lang="en-US">
                <a:latin typeface="Arial Unicode MS" panose="020B0604020202020204" pitchFamily="34" charset="-128"/>
                <a:ea typeface="Arial Unicode MS" panose="020B0604020202020204" pitchFamily="34" charset="-128"/>
                <a:cs typeface="Arial Unicode MS" panose="020B0604020202020204" pitchFamily="34" charset="-128"/>
              </a:rPr>
              <a:t> </a:t>
            </a:r>
            <a:r>
              <a:rPr lang="en-US">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gradient</a:t>
            </a:r>
            <a:r>
              <a:rPr lang="en-US">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273376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a:t>
            </a:r>
          </a:p>
        </p:txBody>
      </p:sp>
      <p:sp>
        <p:nvSpPr>
          <p:cNvPr id="7" name="TextBox 6"/>
          <p:cNvSpPr txBox="1"/>
          <p:nvPr/>
        </p:nvSpPr>
        <p:spPr>
          <a:xfrm>
            <a:off x="263352" y="1484784"/>
            <a:ext cx="10066756" cy="4062651"/>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also syntax which changes the </a:t>
            </a:r>
            <a:r>
              <a:rPr lang="en-US" b="1"/>
              <a:t>order of computation within a single stage</a:t>
            </a:r>
            <a:r>
              <a:rPr lang="en-US"/>
              <a:t>:</a:t>
            </a:r>
          </a:p>
          <a:p>
            <a:pPr marL="742950" lvl="1" indent="-285750">
              <a:buFont typeface="Arial" panose="020B0604020202020204" pitchFamily="34" charset="0"/>
              <a:buChar char="•"/>
            </a:pPr>
            <a:r>
              <a:rPr lang="en-US" b="1"/>
              <a:t>Reorder</a:t>
            </a:r>
            <a:r>
              <a:rPr lang="en-US"/>
              <a:t> loop variables  		</a:t>
            </a:r>
            <a:r>
              <a:rPr lang="en-US">
                <a:sym typeface="Wingdings" panose="05000000000000000000" pitchFamily="2" charset="2"/>
              </a:rPr>
              <a:t>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.reorder</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err="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Split </a:t>
            </a:r>
            <a:r>
              <a:rPr lang="en-US">
                <a:sym typeface="Wingdings" panose="05000000000000000000" pitchFamily="2" charset="2"/>
              </a:rPr>
              <a:t>loop variables into inner and outer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.split</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Tiling</a:t>
            </a:r>
            <a:r>
              <a:rPr lang="en-US">
                <a:sym typeface="Wingdings" panose="05000000000000000000" pitchFamily="2" charset="2"/>
              </a:rPr>
              <a:t> is a just combination of the above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.tile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yout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 ,</a:t>
            </a:r>
          </a:p>
          <a:p>
            <a:pPr lvl="8"/>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yin</a:t>
            </a:r>
            <a:r>
              <a:rPr lang="en-US" b="1">
                <a:latin typeface="Courier New" panose="02070309020205020404" pitchFamily="49" charset="0"/>
                <a:cs typeface="Courier New" panose="02070309020205020404" pitchFamily="49" charset="0"/>
                <a:sym typeface="Wingdings" panose="05000000000000000000" pitchFamily="2" charset="2"/>
              </a:rPr>
              <a:t>, 4, 4)</a:t>
            </a:r>
            <a:r>
              <a:rPr lang="en-US" b="1">
                <a:sym typeface="Wingdings" panose="05000000000000000000" pitchFamily="2" charset="2"/>
              </a:rPr>
              <a:t>;</a:t>
            </a:r>
            <a:endParaRPr lang="en-US">
              <a:sym typeface="Wingdings" panose="05000000000000000000" pitchFamily="2" charset="2"/>
            </a:endParaRPr>
          </a:p>
          <a:p>
            <a:pPr marL="742950" lvl="1" indent="-285750">
              <a:buFont typeface="Arial" panose="020B0604020202020204" pitchFamily="34" charset="0"/>
              <a:buChar char="•"/>
            </a:pPr>
            <a:r>
              <a:rPr lang="en-US" b="1" err="1">
                <a:sym typeface="Wingdings" panose="05000000000000000000" pitchFamily="2" charset="2"/>
              </a:rPr>
              <a:t>Vectorize</a:t>
            </a:r>
            <a:r>
              <a:rPr lang="en-US" b="1">
                <a:sym typeface="Wingdings" panose="05000000000000000000" pitchFamily="2" charset="2"/>
              </a:rPr>
              <a:t> </a:t>
            </a:r>
            <a:r>
              <a:rPr lang="en-US">
                <a:sym typeface="Wingdings" panose="05000000000000000000" pitchFamily="2" charset="2"/>
              </a:rPr>
              <a:t>loop iterations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.vectorize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 </a:t>
            </a:r>
          </a:p>
          <a:p>
            <a:pPr marL="742950" lvl="1" indent="-285750">
              <a:buFont typeface="Arial" panose="020B0604020202020204" pitchFamily="34" charset="0"/>
              <a:buChar char="•"/>
            </a:pPr>
            <a:r>
              <a:rPr lang="en-US" b="1">
                <a:sym typeface="Wingdings" panose="05000000000000000000" pitchFamily="2" charset="2"/>
              </a:rPr>
              <a:t>Parallelize </a:t>
            </a:r>
            <a:r>
              <a:rPr lang="en-US">
                <a:sym typeface="Wingdings" panose="05000000000000000000" pitchFamily="2" charset="2"/>
              </a:rPr>
              <a:t>loop iterations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.parallel</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 </a:t>
            </a:r>
          </a:p>
          <a:p>
            <a:pPr marL="742950" lvl="1" indent="-285750">
              <a:buFont typeface="Arial" panose="020B0604020202020204" pitchFamily="34" charset="0"/>
              <a:buChar char="•"/>
            </a:pPr>
            <a:r>
              <a:rPr lang="en-US" sz="2400" b="1">
                <a:sym typeface="Wingdings" panose="05000000000000000000" pitchFamily="2" charset="2"/>
              </a:rPr>
              <a:t>Many more! </a:t>
            </a:r>
            <a:r>
              <a:rPr lang="en-US" sz="2400">
                <a:sym typeface="Wingdings" panose="05000000000000000000" pitchFamily="2" charset="2"/>
              </a:rPr>
              <a:t>(unrolling,  merging, prefetching, storage ordering </a:t>
            </a:r>
            <a:r>
              <a:rPr lang="en-US" sz="2400" err="1">
                <a:sym typeface="Wingdings" panose="05000000000000000000" pitchFamily="2" charset="2"/>
              </a:rPr>
              <a:t>etc</a:t>
            </a:r>
            <a:r>
              <a:rPr lang="en-US" sz="2400">
                <a:sym typeface="Wingdings" panose="05000000000000000000" pitchFamily="2" charset="2"/>
              </a:rPr>
              <a:t>)</a:t>
            </a:r>
          </a:p>
          <a:p>
            <a:pPr marL="742950" lvl="1" indent="-285750">
              <a:buFont typeface="Arial" panose="020B0604020202020204" pitchFamily="34" charset="0"/>
              <a:buChar char="•"/>
            </a:pPr>
            <a:endParaRPr lang="en-US">
              <a:sym typeface="Wingdings" panose="05000000000000000000" pitchFamily="2" charset="2"/>
            </a:endParaRPr>
          </a:p>
          <a:p>
            <a:pPr marL="742950" lvl="1" indent="-285750">
              <a:buFont typeface="Arial" panose="020B0604020202020204" pitchFamily="34" charset="0"/>
              <a:buChar char="•"/>
            </a:pPr>
            <a:endParaRPr lang="en-US">
              <a:sym typeface="Wingdings" panose="05000000000000000000" pitchFamily="2" charset="2"/>
            </a:endParaRPr>
          </a:p>
          <a:p>
            <a:pPr marL="742950" lvl="1" indent="-285750">
              <a:buFont typeface="Arial" panose="020B0604020202020204" pitchFamily="34" charset="0"/>
              <a:buChar char="•"/>
            </a:pPr>
            <a:endParaRPr lang="en-US" b="1">
              <a:sym typeface="Wingdings" panose="05000000000000000000" pitchFamily="2" charset="2"/>
            </a:endParaRPr>
          </a:p>
          <a:p>
            <a:pPr marL="742950" lvl="1" indent="-285750">
              <a:buFont typeface="Arial" panose="020B0604020202020204" pitchFamily="34" charset="0"/>
              <a:buChar char="•"/>
            </a:pPr>
            <a:endParaRPr lang="en-US" b="1">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CFC59D83-C30D-4695-A568-57AA346D0058}" type="slidenum">
              <a:rPr lang="en-US" smtClean="0"/>
              <a:t>51</a:t>
            </a:fld>
            <a:endParaRPr lang="en-US"/>
          </a:p>
        </p:txBody>
      </p:sp>
      <p:sp>
        <p:nvSpPr>
          <p:cNvPr id="17" name="Rectangle 16"/>
          <p:cNvSpPr/>
          <p:nvPr/>
        </p:nvSpPr>
        <p:spPr>
          <a:xfrm>
            <a:off x="1732036" y="5854171"/>
            <a:ext cx="2738122" cy="645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8" name="Rectangle 17"/>
          <p:cNvSpPr/>
          <p:nvPr/>
        </p:nvSpPr>
        <p:spPr>
          <a:xfrm>
            <a:off x="1804044" y="6165304"/>
            <a:ext cx="2666114" cy="369332"/>
          </a:xfrm>
          <a:prstGeom prst="rect">
            <a:avLst/>
          </a:prstGeom>
        </p:spPr>
        <p:txBody>
          <a:bodyPr wrap="none">
            <a:spAutoFit/>
          </a:bodyPr>
          <a:lstStyle/>
          <a:p>
            <a:r>
              <a:rPr lang="nl-NL">
                <a:solidFill>
                  <a:schemeClr val="accent3"/>
                </a:solidFill>
                <a:latin typeface="Courier New" panose="02070309020205020404" pitchFamily="49" charset="0"/>
                <a:cs typeface="Courier New" panose="02070309020205020404" pitchFamily="49" charset="0"/>
              </a:rPr>
              <a:t>gradient</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endParaRPr lang="nl-NL" sz="2400">
              <a:latin typeface="Courier New" panose="02070309020205020404" pitchFamily="49" charset="0"/>
              <a:cs typeface="Courier New" panose="02070309020205020404" pitchFamily="49" charset="0"/>
            </a:endParaRPr>
          </a:p>
        </p:txBody>
      </p:sp>
      <p:sp>
        <p:nvSpPr>
          <p:cNvPr id="19" name="Rectangle 18"/>
          <p:cNvSpPr/>
          <p:nvPr/>
        </p:nvSpPr>
        <p:spPr>
          <a:xfrm>
            <a:off x="1804045" y="5889356"/>
            <a:ext cx="1659429" cy="369332"/>
          </a:xfrm>
          <a:prstGeom prst="rect">
            <a:avLst/>
          </a:prstGeom>
        </p:spPr>
        <p:txBody>
          <a:bodyPr wrap="none">
            <a:spAutoFit/>
          </a:bodyPr>
          <a:lstStyle/>
          <a:p>
            <a:r>
              <a:rPr lang="en-US" err="1">
                <a:latin typeface="Arial Unicode MS" panose="020B0604020202020204" pitchFamily="34" charset="-128"/>
                <a:ea typeface="Arial Unicode MS" panose="020B0604020202020204" pitchFamily="34" charset="-128"/>
                <a:cs typeface="Arial Unicode MS" panose="020B0604020202020204" pitchFamily="34" charset="-128"/>
              </a:rPr>
              <a:t>Func</a:t>
            </a:r>
            <a:r>
              <a:rPr lang="en-US">
                <a:latin typeface="Arial Unicode MS" panose="020B0604020202020204" pitchFamily="34" charset="-128"/>
                <a:ea typeface="Arial Unicode MS" panose="020B0604020202020204" pitchFamily="34" charset="-128"/>
                <a:cs typeface="Arial Unicode MS" panose="020B0604020202020204" pitchFamily="34" charset="-128"/>
              </a:rPr>
              <a:t> </a:t>
            </a:r>
            <a:r>
              <a:rPr lang="en-US">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gradient</a:t>
            </a:r>
            <a:r>
              <a:rPr lang="en-US">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2565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Intra-Stage Scheduling</a:t>
            </a:r>
          </a:p>
        </p:txBody>
      </p:sp>
      <p:sp>
        <p:nvSpPr>
          <p:cNvPr id="7" name="TextBox 6"/>
          <p:cNvSpPr txBox="1"/>
          <p:nvPr/>
        </p:nvSpPr>
        <p:spPr>
          <a:xfrm>
            <a:off x="335360" y="1484784"/>
            <a:ext cx="9994748" cy="3970318"/>
          </a:xfrm>
          <a:prstGeom prst="rect">
            <a:avLst/>
          </a:prstGeom>
          <a:noFill/>
        </p:spPr>
        <p:txBody>
          <a:bodyPr wrap="square" rtlCol="0">
            <a:spAutoFit/>
          </a:bodyPr>
          <a:lstStyle/>
          <a:p>
            <a:pPr marL="285750" indent="-285750">
              <a:buFont typeface="Arial" panose="020B0604020202020204" pitchFamily="34" charset="0"/>
              <a:buChar char="•"/>
            </a:pPr>
            <a:r>
              <a:rPr lang="en-US"/>
              <a:t>We looked at the syntax which </a:t>
            </a:r>
            <a:r>
              <a:rPr lang="en-US" b="1"/>
              <a:t>interleaves computation between stages</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also syntax which changes the </a:t>
            </a:r>
            <a:r>
              <a:rPr lang="en-US" b="1"/>
              <a:t>order of computation within a single stage</a:t>
            </a:r>
            <a:r>
              <a:rPr lang="en-US"/>
              <a:t>:</a:t>
            </a:r>
          </a:p>
          <a:p>
            <a:pPr marL="742950" lvl="1" indent="-285750">
              <a:buFont typeface="Arial" panose="020B0604020202020204" pitchFamily="34" charset="0"/>
              <a:buChar char="•"/>
            </a:pPr>
            <a:r>
              <a:rPr lang="en-US" b="1"/>
              <a:t>Reorder</a:t>
            </a:r>
            <a:r>
              <a:rPr lang="en-US"/>
              <a:t> loop variables  		</a:t>
            </a:r>
            <a:r>
              <a:rPr lang="en-US">
                <a:sym typeface="Wingdings" panose="05000000000000000000" pitchFamily="2" charset="2"/>
              </a:rPr>
              <a:t>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.reorder</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y</a:t>
            </a:r>
            <a:r>
              <a:rPr lang="en-US" b="1" err="1">
                <a:latin typeface="Courier New" panose="02070309020205020404" pitchFamily="49" charset="0"/>
                <a:cs typeface="Courier New" panose="02070309020205020404" pitchFamily="49" charset="0"/>
                <a:sym typeface="Wingdings" panose="05000000000000000000" pitchFamily="2" charset="2"/>
              </a:rPr>
              <a:t>,</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Split </a:t>
            </a:r>
            <a:r>
              <a:rPr lang="en-US">
                <a:sym typeface="Wingdings" panose="05000000000000000000" pitchFamily="2" charset="2"/>
              </a:rPr>
              <a:t>loop variables into inner and outer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.split</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xout</a:t>
            </a:r>
            <a:r>
              <a:rPr lang="en-US" b="1">
                <a:latin typeface="Courier New" panose="02070309020205020404" pitchFamily="49" charset="0"/>
                <a:cs typeface="Courier New" panose="02070309020205020404" pitchFamily="49" charset="0"/>
                <a:sym typeface="Wingdings" panose="05000000000000000000" pitchFamily="2" charset="2"/>
              </a:rPr>
              <a:t>, </a:t>
            </a:r>
            <a:r>
              <a:rPr lang="en-US" b="1" err="1">
                <a:solidFill>
                  <a:srgbClr val="7030A0"/>
                </a:solidFill>
                <a:latin typeface="Courier New" panose="02070309020205020404" pitchFamily="49" charset="0"/>
                <a:cs typeface="Courier New" panose="02070309020205020404" pitchFamily="49" charset="0"/>
                <a:sym typeface="Wingdings" panose="05000000000000000000" pitchFamily="2" charset="2"/>
              </a:rPr>
              <a:t>xin</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a:t>
            </a:r>
          </a:p>
          <a:p>
            <a:pPr marL="742950" lvl="1" indent="-285750">
              <a:buFont typeface="Arial" panose="020B0604020202020204" pitchFamily="34" charset="0"/>
              <a:buChar char="•"/>
            </a:pPr>
            <a:r>
              <a:rPr lang="en-US" b="1">
                <a:sym typeface="Wingdings" panose="05000000000000000000" pitchFamily="2" charset="2"/>
              </a:rPr>
              <a:t>Tiling</a:t>
            </a:r>
            <a:r>
              <a:rPr lang="en-US">
                <a:sym typeface="Wingdings" panose="05000000000000000000" pitchFamily="2" charset="2"/>
              </a:rPr>
              <a:t> is a just combination of the above	 	</a:t>
            </a:r>
            <a:r>
              <a:rPr lang="en-US" b="1" err="1">
                <a:solidFill>
                  <a:srgbClr val="00B050"/>
                </a:solidFill>
                <a:sym typeface="Wingdings" panose="05000000000000000000" pitchFamily="2" charset="2"/>
              </a:rPr>
              <a:t>gradient</a:t>
            </a:r>
            <a:r>
              <a:rPr lang="en-US" b="1" err="1">
                <a:sym typeface="Wingdings" panose="05000000000000000000" pitchFamily="2" charset="2"/>
              </a:rPr>
              <a:t>.tile</a:t>
            </a:r>
            <a:r>
              <a:rPr lang="en-US" b="1">
                <a:sym typeface="Wingdings" panose="05000000000000000000" pitchFamily="2" charset="2"/>
              </a:rPr>
              <a:t>(</a:t>
            </a:r>
            <a:r>
              <a:rPr lang="en-US" b="1">
                <a:solidFill>
                  <a:srgbClr val="7030A0"/>
                </a:solidFill>
                <a:sym typeface="Wingdings" panose="05000000000000000000" pitchFamily="2" charset="2"/>
              </a:rPr>
              <a:t>x</a:t>
            </a:r>
            <a:r>
              <a:rPr lang="en-US" b="1">
                <a:sym typeface="Wingdings" panose="05000000000000000000" pitchFamily="2" charset="2"/>
              </a:rPr>
              <a:t>, </a:t>
            </a:r>
            <a:r>
              <a:rPr lang="en-US" b="1">
                <a:solidFill>
                  <a:srgbClr val="7030A0"/>
                </a:solidFill>
                <a:sym typeface="Wingdings" panose="05000000000000000000" pitchFamily="2" charset="2"/>
              </a:rPr>
              <a:t>y</a:t>
            </a:r>
            <a:r>
              <a:rPr lang="en-US" b="1">
                <a:sym typeface="Wingdings" panose="05000000000000000000" pitchFamily="2" charset="2"/>
              </a:rPr>
              <a:t>, </a:t>
            </a:r>
            <a:r>
              <a:rPr lang="en-US" b="1" err="1">
                <a:solidFill>
                  <a:srgbClr val="7030A0"/>
                </a:solidFill>
                <a:sym typeface="Wingdings" panose="05000000000000000000" pitchFamily="2" charset="2"/>
              </a:rPr>
              <a:t>xout</a:t>
            </a:r>
            <a:r>
              <a:rPr lang="en-US" b="1">
                <a:sym typeface="Wingdings" panose="05000000000000000000" pitchFamily="2" charset="2"/>
              </a:rPr>
              <a:t>, </a:t>
            </a:r>
            <a:r>
              <a:rPr lang="en-US" b="1" err="1">
                <a:solidFill>
                  <a:srgbClr val="7030A0"/>
                </a:solidFill>
                <a:sym typeface="Wingdings" panose="05000000000000000000" pitchFamily="2" charset="2"/>
              </a:rPr>
              <a:t>yout</a:t>
            </a:r>
            <a:r>
              <a:rPr lang="en-US" b="1">
                <a:solidFill>
                  <a:srgbClr val="7030A0"/>
                </a:solidFill>
                <a:sym typeface="Wingdings" panose="05000000000000000000" pitchFamily="2" charset="2"/>
              </a:rPr>
              <a:t> ,</a:t>
            </a:r>
          </a:p>
          <a:p>
            <a:pPr lvl="8"/>
            <a:r>
              <a:rPr lang="en-US" b="1">
                <a:solidFill>
                  <a:srgbClr val="7030A0"/>
                </a:solidFill>
                <a:sym typeface="Wingdings" panose="05000000000000000000" pitchFamily="2" charset="2"/>
              </a:rPr>
              <a:t>			      </a:t>
            </a:r>
            <a:r>
              <a:rPr lang="en-US" b="1" err="1">
                <a:solidFill>
                  <a:srgbClr val="7030A0"/>
                </a:solidFill>
                <a:sym typeface="Wingdings" panose="05000000000000000000" pitchFamily="2" charset="2"/>
              </a:rPr>
              <a:t>xin</a:t>
            </a:r>
            <a:r>
              <a:rPr lang="en-US" b="1">
                <a:sym typeface="Wingdings" panose="05000000000000000000" pitchFamily="2" charset="2"/>
              </a:rPr>
              <a:t>, </a:t>
            </a:r>
            <a:r>
              <a:rPr lang="en-US" b="1">
                <a:solidFill>
                  <a:srgbClr val="7030A0"/>
                </a:solidFill>
                <a:sym typeface="Wingdings" panose="05000000000000000000" pitchFamily="2" charset="2"/>
              </a:rPr>
              <a:t>yin</a:t>
            </a:r>
            <a:r>
              <a:rPr lang="en-US" b="1">
                <a:sym typeface="Wingdings" panose="05000000000000000000" pitchFamily="2" charset="2"/>
              </a:rPr>
              <a:t>, 4, 4);</a:t>
            </a:r>
            <a:endParaRPr lang="en-US">
              <a:sym typeface="Wingdings" panose="05000000000000000000" pitchFamily="2" charset="2"/>
            </a:endParaRPr>
          </a:p>
          <a:p>
            <a:pPr marL="742950" lvl="1" indent="-285750">
              <a:buFont typeface="Arial" panose="020B0604020202020204" pitchFamily="34" charset="0"/>
              <a:buChar char="•"/>
            </a:pPr>
            <a:r>
              <a:rPr lang="en-US" b="1" err="1">
                <a:sym typeface="Wingdings" panose="05000000000000000000" pitchFamily="2" charset="2"/>
              </a:rPr>
              <a:t>Vectorize</a:t>
            </a:r>
            <a:r>
              <a:rPr lang="en-US" b="1">
                <a:sym typeface="Wingdings" panose="05000000000000000000" pitchFamily="2" charset="2"/>
              </a:rPr>
              <a:t> </a:t>
            </a:r>
            <a:r>
              <a:rPr lang="en-US">
                <a:sym typeface="Wingdings" panose="05000000000000000000" pitchFamily="2" charset="2"/>
              </a:rPr>
              <a:t>loop iterations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.vectorize</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 4)</a:t>
            </a:r>
            <a:r>
              <a:rPr lang="en-US" b="1">
                <a:sym typeface="Wingdings" panose="05000000000000000000" pitchFamily="2" charset="2"/>
              </a:rPr>
              <a:t>; </a:t>
            </a:r>
          </a:p>
          <a:p>
            <a:pPr marL="742950" lvl="1" indent="-285750">
              <a:buFont typeface="Arial" panose="020B0604020202020204" pitchFamily="34" charset="0"/>
              <a:buChar char="•"/>
            </a:pPr>
            <a:r>
              <a:rPr lang="en-US" b="1">
                <a:sym typeface="Wingdings" panose="05000000000000000000" pitchFamily="2" charset="2"/>
              </a:rPr>
              <a:t>Parallelize </a:t>
            </a:r>
            <a:r>
              <a:rPr lang="en-US">
                <a:sym typeface="Wingdings" panose="05000000000000000000" pitchFamily="2" charset="2"/>
              </a:rPr>
              <a:t>loop iterations		 	</a:t>
            </a:r>
            <a:r>
              <a:rPr lang="en-US" b="1" err="1">
                <a:solidFill>
                  <a:srgbClr val="00B050"/>
                </a:solidFill>
                <a:latin typeface="Courier New" panose="02070309020205020404" pitchFamily="49" charset="0"/>
                <a:cs typeface="Courier New" panose="02070309020205020404" pitchFamily="49" charset="0"/>
                <a:sym typeface="Wingdings" panose="05000000000000000000" pitchFamily="2" charset="2"/>
              </a:rPr>
              <a:t>gradient</a:t>
            </a:r>
            <a:r>
              <a:rPr lang="en-US" b="1" err="1">
                <a:latin typeface="Courier New" panose="02070309020205020404" pitchFamily="49" charset="0"/>
                <a:cs typeface="Courier New" panose="02070309020205020404" pitchFamily="49" charset="0"/>
                <a:sym typeface="Wingdings" panose="05000000000000000000" pitchFamily="2" charset="2"/>
              </a:rPr>
              <a:t>.parallel</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olidFill>
                  <a:srgbClr val="7030A0"/>
                </a:solidFill>
                <a:latin typeface="Courier New" panose="02070309020205020404" pitchFamily="49" charset="0"/>
                <a:cs typeface="Courier New" panose="02070309020205020404" pitchFamily="49" charset="0"/>
                <a:sym typeface="Wingdings" panose="05000000000000000000" pitchFamily="2" charset="2"/>
              </a:rPr>
              <a:t>x</a:t>
            </a:r>
            <a:r>
              <a:rPr lang="en-US" b="1">
                <a:latin typeface="Courier New" panose="02070309020205020404" pitchFamily="49" charset="0"/>
                <a:cs typeface="Courier New" panose="02070309020205020404" pitchFamily="49" charset="0"/>
                <a:sym typeface="Wingdings" panose="05000000000000000000" pitchFamily="2" charset="2"/>
              </a:rPr>
              <a:t>)</a:t>
            </a:r>
            <a:r>
              <a:rPr lang="en-US" b="1">
                <a:sym typeface="Wingdings" panose="05000000000000000000" pitchFamily="2" charset="2"/>
              </a:rPr>
              <a:t>; </a:t>
            </a:r>
          </a:p>
          <a:p>
            <a:pPr marL="742950" lvl="1" indent="-285750">
              <a:buFont typeface="Arial" panose="020B0604020202020204" pitchFamily="34" charset="0"/>
              <a:buChar char="•"/>
            </a:pPr>
            <a:r>
              <a:rPr lang="en-US" b="1">
                <a:sym typeface="Wingdings" panose="05000000000000000000" pitchFamily="2" charset="2"/>
              </a:rPr>
              <a:t>Many more! </a:t>
            </a:r>
            <a:r>
              <a:rPr lang="en-US">
                <a:sym typeface="Wingdings" panose="05000000000000000000" pitchFamily="2" charset="2"/>
              </a:rPr>
              <a:t>(unrolling,  merging, prefetching, storage ordering, </a:t>
            </a:r>
            <a:r>
              <a:rPr lang="en-US" err="1">
                <a:sym typeface="Wingdings" panose="05000000000000000000" pitchFamily="2" charset="2"/>
              </a:rPr>
              <a:t>etc</a:t>
            </a:r>
            <a:r>
              <a:rPr lang="en-US">
                <a:sym typeface="Wingdings" panose="05000000000000000000" pitchFamily="2" charset="2"/>
              </a:rPr>
              <a:t>)</a:t>
            </a:r>
          </a:p>
          <a:p>
            <a:pPr marL="742950" lvl="1" indent="-285750">
              <a:buFont typeface="Arial" panose="020B0604020202020204" pitchFamily="34" charset="0"/>
              <a:buChar char="•"/>
            </a:pPr>
            <a:endParaRPr lang="en-US">
              <a:sym typeface="Wingdings" panose="05000000000000000000" pitchFamily="2" charset="2"/>
            </a:endParaRPr>
          </a:p>
          <a:p>
            <a:pPr marL="742950" lvl="1" indent="-285750">
              <a:buFont typeface="Arial" panose="020B0604020202020204" pitchFamily="34" charset="0"/>
              <a:buChar char="•"/>
            </a:pPr>
            <a:endParaRPr lang="en-US">
              <a:sym typeface="Wingdings" panose="05000000000000000000" pitchFamily="2" charset="2"/>
            </a:endParaRPr>
          </a:p>
          <a:p>
            <a:pPr marL="742950" lvl="1" indent="-285750">
              <a:buFont typeface="Arial" panose="020B0604020202020204" pitchFamily="34" charset="0"/>
              <a:buChar char="•"/>
            </a:pPr>
            <a:endParaRPr lang="en-US" b="1">
              <a:sym typeface="Wingdings" panose="05000000000000000000" pitchFamily="2" charset="2"/>
            </a:endParaRPr>
          </a:p>
          <a:p>
            <a:pPr marL="742950" lvl="1" indent="-285750">
              <a:buFont typeface="Arial" panose="020B0604020202020204" pitchFamily="34" charset="0"/>
              <a:buChar char="•"/>
            </a:pPr>
            <a:endParaRPr lang="en-US" b="1">
              <a:sym typeface="Wingdings" panose="05000000000000000000" pitchFamily="2" charset="2"/>
            </a:endParaRPr>
          </a:p>
        </p:txBody>
      </p:sp>
      <p:sp>
        <p:nvSpPr>
          <p:cNvPr id="17" name="Rectangle 16"/>
          <p:cNvSpPr/>
          <p:nvPr/>
        </p:nvSpPr>
        <p:spPr>
          <a:xfrm>
            <a:off x="1732036" y="5854171"/>
            <a:ext cx="2738122" cy="645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8" name="Rectangle 17"/>
          <p:cNvSpPr/>
          <p:nvPr/>
        </p:nvSpPr>
        <p:spPr>
          <a:xfrm>
            <a:off x="1804044" y="6165304"/>
            <a:ext cx="2666114" cy="369332"/>
          </a:xfrm>
          <a:prstGeom prst="rect">
            <a:avLst/>
          </a:prstGeom>
        </p:spPr>
        <p:txBody>
          <a:bodyPr wrap="none">
            <a:spAutoFit/>
          </a:bodyPr>
          <a:lstStyle/>
          <a:p>
            <a:r>
              <a:rPr lang="nl-NL">
                <a:solidFill>
                  <a:schemeClr val="accent3"/>
                </a:solidFill>
                <a:latin typeface="Courier New" panose="02070309020205020404" pitchFamily="49" charset="0"/>
                <a:cs typeface="Courier New" panose="02070309020205020404" pitchFamily="49" charset="0"/>
              </a:rPr>
              <a:t>gradient</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r>
              <a:rPr lang="nl-NL" sz="1600" b="1">
                <a:solidFill>
                  <a:srgbClr val="0070C0"/>
                </a:solidFill>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=x+y;</a:t>
            </a:r>
            <a:endParaRPr lang="nl-NL" sz="2400">
              <a:latin typeface="Courier New" panose="02070309020205020404" pitchFamily="49" charset="0"/>
              <a:cs typeface="Courier New" panose="02070309020205020404" pitchFamily="49" charset="0"/>
            </a:endParaRPr>
          </a:p>
        </p:txBody>
      </p:sp>
      <p:sp>
        <p:nvSpPr>
          <p:cNvPr id="19" name="Rectangle 18"/>
          <p:cNvSpPr/>
          <p:nvPr/>
        </p:nvSpPr>
        <p:spPr>
          <a:xfrm>
            <a:off x="1804045" y="5889356"/>
            <a:ext cx="1659429" cy="369332"/>
          </a:xfrm>
          <a:prstGeom prst="rect">
            <a:avLst/>
          </a:prstGeom>
        </p:spPr>
        <p:txBody>
          <a:bodyPr wrap="none">
            <a:spAutoFit/>
          </a:bodyPr>
          <a:lstStyle/>
          <a:p>
            <a:r>
              <a:rPr lang="en-US" err="1">
                <a:latin typeface="Arial Unicode MS" panose="020B0604020202020204" pitchFamily="34" charset="-128"/>
                <a:ea typeface="Arial Unicode MS" panose="020B0604020202020204" pitchFamily="34" charset="-128"/>
                <a:cs typeface="Arial Unicode MS" panose="020B0604020202020204" pitchFamily="34" charset="-128"/>
              </a:rPr>
              <a:t>Func</a:t>
            </a:r>
            <a:r>
              <a:rPr lang="en-US">
                <a:latin typeface="Arial Unicode MS" panose="020B0604020202020204" pitchFamily="34" charset="-128"/>
                <a:ea typeface="Arial Unicode MS" panose="020B0604020202020204" pitchFamily="34" charset="-128"/>
                <a:cs typeface="Arial Unicode MS" panose="020B0604020202020204" pitchFamily="34" charset="-128"/>
              </a:rPr>
              <a:t> </a:t>
            </a:r>
            <a:r>
              <a:rPr lang="en-US">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gradient</a:t>
            </a:r>
            <a:r>
              <a:rPr lang="en-US">
                <a:latin typeface="Arial Unicode MS" panose="020B0604020202020204" pitchFamily="34" charset="-128"/>
                <a:ea typeface="Arial Unicode MS" panose="020B0604020202020204" pitchFamily="34" charset="-128"/>
                <a:cs typeface="Arial Unicode MS" panose="020B0604020202020204" pitchFamily="34" charset="-128"/>
              </a:rPr>
              <a:t>;</a:t>
            </a:r>
          </a:p>
        </p:txBody>
      </p:sp>
      <p:pic>
        <p:nvPicPr>
          <p:cNvPr id="12" name="Picture 6" descr="G:\savvas\lesson_05_parallel_tile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59020" y="4117200"/>
            <a:ext cx="2265572" cy="22655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3096079" y="4399428"/>
            <a:ext cx="6336704" cy="1520416"/>
          </a:xfrm>
          <a:prstGeom prst="rect">
            <a:avLst/>
          </a:prstGeom>
        </p:spPr>
        <p:txBody>
          <a:bodyPr wrap="square">
            <a:spAutoFit/>
          </a:bodyPr>
          <a:lstStyle/>
          <a:p>
            <a:pPr lvl="0">
              <a:spcBef>
                <a:spcPct val="20000"/>
              </a:spcBef>
              <a:buClr>
                <a:srgbClr val="9E8E5C"/>
              </a:buClr>
            </a:pPr>
            <a:r>
              <a:rPr lang="nl-NL" sz="1600">
                <a:solidFill>
                  <a:prstClr val="black"/>
                </a:solidFill>
                <a:latin typeface="Courier New" panose="02070309020205020404" pitchFamily="49" charset="0"/>
                <a:cs typeface="Courier New" panose="02070309020205020404" pitchFamily="49" charset="0"/>
              </a:rPr>
              <a:t>gradient.tile</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x, y, </a:t>
            </a:r>
            <a:r>
              <a:rPr lang="nl-NL" sz="1600" err="1">
                <a:solidFill>
                  <a:prstClr val="black"/>
                </a:solidFill>
                <a:latin typeface="Courier New" panose="02070309020205020404" pitchFamily="49" charset="0"/>
                <a:cs typeface="Courier New" panose="02070309020205020404" pitchFamily="49" charset="0"/>
              </a:rPr>
              <a:t>xout</a:t>
            </a:r>
            <a:r>
              <a:rPr lang="nl-NL" sz="1600">
                <a:solidFill>
                  <a:prstClr val="black"/>
                </a:solidFill>
                <a:latin typeface="Courier New" panose="02070309020205020404" pitchFamily="49" charset="0"/>
                <a:cs typeface="Courier New" panose="02070309020205020404" pitchFamily="49" charset="0"/>
              </a:rPr>
              <a:t>, </a:t>
            </a:r>
            <a:r>
              <a:rPr lang="nl-NL" sz="1600" err="1">
                <a:solidFill>
                  <a:prstClr val="black"/>
                </a:solidFill>
                <a:latin typeface="Courier New" panose="02070309020205020404" pitchFamily="49" charset="0"/>
                <a:cs typeface="Courier New" panose="02070309020205020404" pitchFamily="49" charset="0"/>
              </a:rPr>
              <a:t>yout</a:t>
            </a:r>
            <a:r>
              <a:rPr lang="nl-NL" sz="1600">
                <a:solidFill>
                  <a:prstClr val="black"/>
                </a:solidFill>
                <a:latin typeface="Courier New" panose="02070309020205020404" pitchFamily="49" charset="0"/>
                <a:cs typeface="Courier New" panose="02070309020205020404" pitchFamily="49" charset="0"/>
              </a:rPr>
              <a:t>, </a:t>
            </a:r>
            <a:r>
              <a:rPr lang="nl-NL" sz="1600" err="1">
                <a:solidFill>
                  <a:prstClr val="black"/>
                </a:solidFill>
                <a:latin typeface="Courier New" panose="02070309020205020404" pitchFamily="49" charset="0"/>
                <a:cs typeface="Courier New" panose="02070309020205020404" pitchFamily="49" charset="0"/>
              </a:rPr>
              <a:t>xin</a:t>
            </a:r>
            <a:r>
              <a:rPr lang="nl-NL" sz="1600">
                <a:solidFill>
                  <a:prstClr val="black"/>
                </a:solidFill>
                <a:latin typeface="Courier New" panose="02070309020205020404" pitchFamily="49" charset="0"/>
                <a:cs typeface="Courier New" panose="02070309020205020404" pitchFamily="49" charset="0"/>
              </a:rPr>
              <a:t>, yin, 2, 2</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 </a:t>
            </a:r>
          </a:p>
          <a:p>
            <a:pPr lvl="0">
              <a:spcBef>
                <a:spcPct val="20000"/>
              </a:spcBef>
              <a:buClr>
                <a:srgbClr val="9E8E5C"/>
              </a:buClr>
            </a:pPr>
            <a:r>
              <a:rPr lang="nl-NL" sz="1600">
                <a:solidFill>
                  <a:prstClr val="black"/>
                </a:solidFill>
                <a:latin typeface="Courier New" panose="02070309020205020404" pitchFamily="49" charset="0"/>
                <a:cs typeface="Courier New" panose="02070309020205020404" pitchFamily="49" charset="0"/>
              </a:rPr>
              <a:t>.</a:t>
            </a:r>
            <a:r>
              <a:rPr lang="nl-NL" sz="1600" err="1">
                <a:solidFill>
                  <a:prstClr val="black"/>
                </a:solidFill>
                <a:latin typeface="Courier New" panose="02070309020205020404" pitchFamily="49" charset="0"/>
                <a:cs typeface="Courier New" panose="02070309020205020404" pitchFamily="49" charset="0"/>
              </a:rPr>
              <a:t>fuse</a:t>
            </a:r>
            <a:r>
              <a:rPr lang="nl-NL" sz="1600" b="1">
                <a:solidFill>
                  <a:srgbClr val="0070C0"/>
                </a:solidFill>
                <a:latin typeface="Courier New" panose="02070309020205020404" pitchFamily="49" charset="0"/>
                <a:cs typeface="Courier New" panose="02070309020205020404" pitchFamily="49" charset="0"/>
              </a:rPr>
              <a:t>(</a:t>
            </a:r>
            <a:r>
              <a:rPr lang="nl-NL" sz="1600" err="1">
                <a:solidFill>
                  <a:prstClr val="black"/>
                </a:solidFill>
                <a:latin typeface="Courier New" panose="02070309020205020404" pitchFamily="49" charset="0"/>
                <a:cs typeface="Courier New" panose="02070309020205020404" pitchFamily="49" charset="0"/>
              </a:rPr>
              <a:t>xout</a:t>
            </a:r>
            <a:r>
              <a:rPr lang="nl-NL" sz="1600">
                <a:solidFill>
                  <a:prstClr val="black"/>
                </a:solidFill>
                <a:latin typeface="Courier New" panose="02070309020205020404" pitchFamily="49" charset="0"/>
                <a:cs typeface="Courier New" panose="02070309020205020404" pitchFamily="49" charset="0"/>
              </a:rPr>
              <a:t>, </a:t>
            </a:r>
            <a:r>
              <a:rPr lang="nl-NL" sz="1600" err="1">
                <a:solidFill>
                  <a:prstClr val="black"/>
                </a:solidFill>
                <a:latin typeface="Courier New" panose="02070309020205020404" pitchFamily="49" charset="0"/>
                <a:cs typeface="Courier New" panose="02070309020205020404" pitchFamily="49" charset="0"/>
              </a:rPr>
              <a:t>yout</a:t>
            </a:r>
            <a:r>
              <a:rPr lang="nl-NL" sz="1600">
                <a:solidFill>
                  <a:prstClr val="black"/>
                </a:solidFill>
                <a:latin typeface="Courier New" panose="02070309020205020404" pitchFamily="49" charset="0"/>
                <a:cs typeface="Courier New" panose="02070309020205020404" pitchFamily="49" charset="0"/>
              </a:rPr>
              <a:t>, tile_index</a:t>
            </a:r>
            <a:r>
              <a:rPr lang="nl-NL" sz="1600" b="1">
                <a:solidFill>
                  <a:srgbClr val="0070C0"/>
                </a:solidFill>
                <a:latin typeface="Courier New" panose="02070309020205020404" pitchFamily="49" charset="0"/>
                <a:cs typeface="Courier New" panose="02070309020205020404" pitchFamily="49" charset="0"/>
              </a:rPr>
              <a:t>)</a:t>
            </a:r>
          </a:p>
          <a:p>
            <a:pPr lvl="0">
              <a:spcBef>
                <a:spcPct val="20000"/>
              </a:spcBef>
              <a:buClr>
                <a:srgbClr val="9E8E5C"/>
              </a:buClr>
            </a:pPr>
            <a:r>
              <a:rPr lang="nl-NL" sz="1600">
                <a:solidFill>
                  <a:prstClr val="black"/>
                </a:solidFill>
                <a:latin typeface="Courier New" panose="02070309020205020404" pitchFamily="49" charset="0"/>
                <a:cs typeface="Courier New" panose="02070309020205020404" pitchFamily="49" charset="0"/>
              </a:rPr>
              <a:t>.parallel</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tile_index</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a:t>
            </a:r>
          </a:p>
          <a:p>
            <a:pPr lvl="0">
              <a:spcBef>
                <a:spcPct val="20000"/>
              </a:spcBef>
              <a:buClr>
                <a:srgbClr val="9E8E5C"/>
              </a:buClr>
            </a:pPr>
            <a:r>
              <a:rPr lang="nl-NL" sz="1600">
                <a:solidFill>
                  <a:prstClr val="black"/>
                </a:solidFill>
                <a:latin typeface="Courier New" panose="02070309020205020404" pitchFamily="49" charset="0"/>
                <a:cs typeface="Courier New" panose="02070309020205020404" pitchFamily="49" charset="0"/>
              </a:rPr>
              <a:t>gradient.realize</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8, 8</a:t>
            </a:r>
            <a:r>
              <a:rPr lang="nl-NL" sz="1600" b="1">
                <a:solidFill>
                  <a:srgbClr val="0070C0"/>
                </a:solidFill>
                <a:latin typeface="Courier New" panose="02070309020205020404" pitchFamily="49" charset="0"/>
                <a:cs typeface="Courier New" panose="02070309020205020404" pitchFamily="49" charset="0"/>
              </a:rPr>
              <a:t>)</a:t>
            </a:r>
            <a:r>
              <a:rPr lang="nl-NL" sz="1600">
                <a:solidFill>
                  <a:prstClr val="black"/>
                </a:solidFill>
                <a:latin typeface="Courier New" panose="02070309020205020404" pitchFamily="49" charset="0"/>
                <a:cs typeface="Courier New" panose="02070309020205020404" pitchFamily="49" charset="0"/>
              </a:rPr>
              <a:t>;</a:t>
            </a:r>
            <a:endParaRPr lang="nl-NL" sz="1600" b="1">
              <a:solidFill>
                <a:prstClr val="black"/>
              </a:solidFill>
              <a:latin typeface="Courier New" panose="02070309020205020404" pitchFamily="49" charset="0"/>
              <a:cs typeface="Courier New" panose="02070309020205020404" pitchFamily="49" charset="0"/>
            </a:endParaRPr>
          </a:p>
          <a:p>
            <a:pPr lvl="0">
              <a:spcBef>
                <a:spcPct val="20000"/>
              </a:spcBef>
              <a:buClr>
                <a:srgbClr val="9E8E5C"/>
              </a:buClr>
            </a:pPr>
            <a:r>
              <a:rPr lang="nl-NL" sz="1600" b="1">
                <a:solidFill>
                  <a:prstClr val="black"/>
                </a:solidFill>
                <a:latin typeface="Courier New" panose="02070309020205020404" pitchFamily="49" charset="0"/>
                <a:cs typeface="Courier New" panose="02070309020205020404" pitchFamily="49" charset="0"/>
              </a:rPr>
              <a:t>			Parallel tiles - &gt;</a:t>
            </a:r>
          </a:p>
        </p:txBody>
      </p:sp>
      <p:sp>
        <p:nvSpPr>
          <p:cNvPr id="4" name="Oval Callout 3"/>
          <p:cNvSpPr/>
          <p:nvPr/>
        </p:nvSpPr>
        <p:spPr>
          <a:xfrm>
            <a:off x="191344" y="4437112"/>
            <a:ext cx="2602632" cy="1081058"/>
          </a:xfrm>
          <a:prstGeom prst="wedgeEllipseCallout">
            <a:avLst>
              <a:gd name="adj1" fmla="val 57012"/>
              <a:gd name="adj2" fmla="val -58571"/>
            </a:avLst>
          </a:prstGeom>
          <a:solidFill>
            <a:srgbClr val="FFFFCC"/>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And of course combinations of the above!</a:t>
            </a:r>
            <a:endParaRPr lang="nl-NL"/>
          </a:p>
        </p:txBody>
      </p:sp>
      <p:sp>
        <p:nvSpPr>
          <p:cNvPr id="3" name="Slide Number Placeholder 2"/>
          <p:cNvSpPr>
            <a:spLocks noGrp="1"/>
          </p:cNvSpPr>
          <p:nvPr>
            <p:ph type="sldNum" sz="quarter" idx="12"/>
          </p:nvPr>
        </p:nvSpPr>
        <p:spPr/>
        <p:txBody>
          <a:bodyPr/>
          <a:lstStyle/>
          <a:p>
            <a:fld id="{877FDDCF-C3FC-4F1C-9BBB-16CED0CB6D76}" type="slidenum">
              <a:rPr lang="nl-NL" smtClean="0"/>
              <a:t>52</a:t>
            </a:fld>
            <a:endParaRPr lang="nl-NL"/>
          </a:p>
        </p:txBody>
      </p:sp>
    </p:spTree>
    <p:extLst>
      <p:ext uri="{BB962C8B-B14F-4D97-AF65-F5344CB8AC3E}">
        <p14:creationId xmlns:p14="http://schemas.microsoft.com/office/powerpoint/2010/main" val="351368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TextShape 1"/>
          <p:cNvSpPr txBox="1"/>
          <p:nvPr/>
        </p:nvSpPr>
        <p:spPr>
          <a:xfrm>
            <a:off x="263520" y="274680"/>
            <a:ext cx="11665080" cy="969840"/>
          </a:xfrm>
          <a:prstGeom prst="rect">
            <a:avLst/>
          </a:prstGeom>
          <a:noFill/>
          <a:ln>
            <a:noFill/>
          </a:ln>
        </p:spPr>
        <p:txBody>
          <a:bodyPr anchor="ctr"/>
          <a:lstStyle/>
          <a:p>
            <a:pPr>
              <a:lnSpc>
                <a:spcPct val="100000"/>
              </a:lnSpc>
            </a:pPr>
            <a:r>
              <a:rPr lang="nl-NL" sz="3200" b="0" strike="noStrike" spc="-97">
                <a:solidFill>
                  <a:srgbClr val="434342"/>
                </a:solidFill>
                <a:latin typeface="Calibri"/>
              </a:rPr>
              <a:t>Intra-Stage Scheduling</a:t>
            </a:r>
            <a:endParaRPr lang="nl-NL" sz="3200" b="0" strike="noStrike" spc="-1">
              <a:solidFill>
                <a:srgbClr val="000000"/>
              </a:solidFill>
              <a:latin typeface="Calibri"/>
            </a:endParaRPr>
          </a:p>
        </p:txBody>
      </p:sp>
      <p:sp>
        <p:nvSpPr>
          <p:cNvPr id="576" name="CustomShape 2"/>
          <p:cNvSpPr/>
          <p:nvPr/>
        </p:nvSpPr>
        <p:spPr>
          <a:xfrm>
            <a:off x="263520" y="1484640"/>
            <a:ext cx="10512720" cy="50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1800" b="0" strike="noStrike" spc="-1">
                <a:solidFill>
                  <a:srgbClr val="000000"/>
                </a:solidFill>
                <a:latin typeface="Calibri"/>
              </a:rPr>
              <a:t>We looked at the syntax which </a:t>
            </a:r>
            <a:r>
              <a:rPr lang="en-US" sz="1800" b="1" strike="noStrike" spc="-1">
                <a:solidFill>
                  <a:srgbClr val="000000"/>
                </a:solidFill>
                <a:latin typeface="Calibri"/>
              </a:rPr>
              <a:t>interleaves computation between stages</a:t>
            </a:r>
            <a:r>
              <a:rPr lang="en-US" sz="1800" b="0" strike="noStrike" spc="-1">
                <a:solidFill>
                  <a:srgbClr val="000000"/>
                </a:solidFill>
                <a:latin typeface="Calibri"/>
              </a:rPr>
              <a:t>.</a:t>
            </a:r>
            <a:endParaRPr lang="en-US" sz="1800" b="0" strike="noStrike" spc="-1">
              <a:latin typeface="Arial"/>
            </a:endParaRPr>
          </a:p>
          <a:p>
            <a:pPr>
              <a:lnSpc>
                <a:spcPct val="100000"/>
              </a:lnSpc>
            </a:pPr>
            <a:endParaRPr lang="en-US"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There is also syntax which changes the </a:t>
            </a:r>
            <a:r>
              <a:rPr lang="en-US" sz="1800" b="1" strike="noStrike" spc="-1">
                <a:solidFill>
                  <a:srgbClr val="000000"/>
                </a:solidFill>
                <a:latin typeface="Calibri"/>
              </a:rPr>
              <a:t>order of computation within a single stage</a:t>
            </a:r>
            <a:r>
              <a:rPr lang="en-US" sz="1800" b="0" strike="noStrike" spc="-1">
                <a:solidFill>
                  <a:srgbClr val="000000"/>
                </a:solidFill>
                <a:latin typeface="Calibri"/>
              </a:rPr>
              <a:t>:</a:t>
            </a:r>
            <a:endParaRPr lang="en-US" sz="1800" b="0" strike="noStrike" spc="-1">
              <a:latin typeface="Arial"/>
            </a:endParaRPr>
          </a:p>
          <a:p>
            <a:pPr marL="743040" lvl="1" indent="-285480">
              <a:lnSpc>
                <a:spcPct val="100000"/>
              </a:lnSpc>
              <a:buClr>
                <a:srgbClr val="000000"/>
              </a:buClr>
              <a:buFont typeface="Arial"/>
              <a:buChar char="•"/>
            </a:pPr>
            <a:r>
              <a:rPr lang="en-US" sz="1800" b="1" strike="noStrike" spc="-1">
                <a:solidFill>
                  <a:srgbClr val="000000"/>
                </a:solidFill>
                <a:latin typeface="Calibri"/>
              </a:rPr>
              <a:t>Reorder</a:t>
            </a:r>
            <a:r>
              <a:rPr lang="en-US" sz="1800" b="0" strike="noStrike" spc="-1">
                <a:solidFill>
                  <a:srgbClr val="000000"/>
                </a:solidFill>
                <a:latin typeface="Calibri"/>
              </a:rPr>
              <a:t> loop variables  		</a:t>
            </a:r>
            <a:r>
              <a:rPr lang="en-US" sz="1800" b="0" strike="noStrike" spc="-1">
                <a:solidFill>
                  <a:srgbClr val="000000"/>
                </a:solidFill>
                <a:latin typeface="Wingdings"/>
              </a:rPr>
              <a:t></a:t>
            </a:r>
            <a:r>
              <a:rPr lang="en-US" sz="1800" b="0" strike="noStrike" spc="-1">
                <a:solidFill>
                  <a:srgbClr val="000000"/>
                </a:solidFill>
                <a:latin typeface="Calibri"/>
              </a:rPr>
              <a:t>  	</a:t>
            </a:r>
            <a:r>
              <a:rPr lang="en-US" sz="1800" b="1" strike="noStrike" spc="-1">
                <a:solidFill>
                  <a:srgbClr val="00B050"/>
                </a:solidFill>
                <a:latin typeface="Courier New"/>
              </a:rPr>
              <a:t>gradient</a:t>
            </a:r>
            <a:r>
              <a:rPr lang="en-US" sz="1800" b="1" strike="noStrike" spc="-1">
                <a:solidFill>
                  <a:srgbClr val="000000"/>
                </a:solidFill>
                <a:latin typeface="Courier New"/>
              </a:rPr>
              <a:t>.reorder(</a:t>
            </a:r>
            <a:r>
              <a:rPr lang="en-US" sz="1800" b="1" strike="noStrike" spc="-1">
                <a:solidFill>
                  <a:srgbClr val="7030A0"/>
                </a:solidFill>
                <a:latin typeface="Courier New"/>
              </a:rPr>
              <a:t>y</a:t>
            </a:r>
            <a:r>
              <a:rPr lang="en-US" sz="1800" b="1" strike="noStrike" spc="-1">
                <a:solidFill>
                  <a:srgbClr val="000000"/>
                </a:solidFill>
                <a:latin typeface="Courier New"/>
              </a:rPr>
              <a:t>,</a:t>
            </a:r>
            <a:r>
              <a:rPr lang="en-US" sz="1800" b="1" strike="noStrike" spc="-1">
                <a:solidFill>
                  <a:srgbClr val="7030A0"/>
                </a:solidFill>
                <a:latin typeface="Courier New"/>
              </a:rPr>
              <a:t>x</a:t>
            </a:r>
            <a:r>
              <a:rPr lang="en-US" sz="1800" b="1" strike="noStrike" spc="-1">
                <a:solidFill>
                  <a:srgbClr val="000000"/>
                </a:solidFill>
                <a:latin typeface="Courier New"/>
              </a:rPr>
              <a:t>)</a:t>
            </a:r>
            <a:r>
              <a:rPr lang="en-US" sz="1800" b="1" strike="noStrike" spc="-1">
                <a:solidFill>
                  <a:srgbClr val="000000"/>
                </a:solidFill>
                <a:latin typeface="Calibri"/>
              </a:rPr>
              <a:t>;</a:t>
            </a:r>
            <a:endParaRPr lang="en-US" sz="1800" b="0" strike="noStrike" spc="-1">
              <a:latin typeface="Arial"/>
            </a:endParaRPr>
          </a:p>
          <a:p>
            <a:pPr marL="743040" lvl="1" indent="-285480">
              <a:lnSpc>
                <a:spcPct val="100000"/>
              </a:lnSpc>
              <a:buClr>
                <a:srgbClr val="000000"/>
              </a:buClr>
              <a:buFont typeface="Arial"/>
              <a:buChar char="•"/>
            </a:pPr>
            <a:r>
              <a:rPr lang="en-US" sz="1800" b="1" strike="noStrike" spc="-1">
                <a:solidFill>
                  <a:srgbClr val="000000"/>
                </a:solidFill>
                <a:latin typeface="Calibri"/>
              </a:rPr>
              <a:t>Split </a:t>
            </a:r>
            <a:r>
              <a:rPr lang="en-US" sz="1800" b="0" strike="noStrike" spc="-1">
                <a:solidFill>
                  <a:srgbClr val="000000"/>
                </a:solidFill>
                <a:latin typeface="Calibri"/>
              </a:rPr>
              <a:t>loop variables into inner and outer  	</a:t>
            </a:r>
            <a:r>
              <a:rPr lang="en-US" sz="1800" b="0" strike="noStrike" spc="-1">
                <a:solidFill>
                  <a:srgbClr val="000000"/>
                </a:solidFill>
                <a:latin typeface="Wingdings"/>
              </a:rPr>
              <a:t></a:t>
            </a:r>
            <a:r>
              <a:rPr lang="en-US" sz="1800" b="0" strike="noStrike" spc="-1">
                <a:solidFill>
                  <a:srgbClr val="000000"/>
                </a:solidFill>
                <a:latin typeface="Calibri"/>
              </a:rPr>
              <a:t>  	</a:t>
            </a:r>
            <a:r>
              <a:rPr lang="en-US" sz="1800" b="1" strike="noStrike" spc="-1">
                <a:solidFill>
                  <a:srgbClr val="00B050"/>
                </a:solidFill>
                <a:latin typeface="Courier New"/>
              </a:rPr>
              <a:t>gradient</a:t>
            </a:r>
            <a:r>
              <a:rPr lang="en-US" sz="1800" b="1" strike="noStrike" spc="-1">
                <a:solidFill>
                  <a:srgbClr val="000000"/>
                </a:solidFill>
                <a:latin typeface="Courier New"/>
              </a:rPr>
              <a:t>.split(</a:t>
            </a:r>
            <a:r>
              <a:rPr lang="en-US" sz="1800" b="1" strike="noStrike" spc="-1">
                <a:solidFill>
                  <a:srgbClr val="7030A0"/>
                </a:solidFill>
                <a:latin typeface="Courier New"/>
              </a:rPr>
              <a:t>x</a:t>
            </a:r>
            <a:r>
              <a:rPr lang="en-US" sz="1800" b="1" strike="noStrike" spc="-1">
                <a:solidFill>
                  <a:srgbClr val="000000"/>
                </a:solidFill>
                <a:latin typeface="Courier New"/>
              </a:rPr>
              <a:t>, </a:t>
            </a:r>
            <a:r>
              <a:rPr lang="en-US" sz="1800" b="1" strike="noStrike" spc="-1">
                <a:solidFill>
                  <a:srgbClr val="7030A0"/>
                </a:solidFill>
                <a:latin typeface="Courier New"/>
              </a:rPr>
              <a:t>xout</a:t>
            </a:r>
            <a:r>
              <a:rPr lang="en-US" sz="1800" b="1" strike="noStrike" spc="-1">
                <a:solidFill>
                  <a:srgbClr val="000000"/>
                </a:solidFill>
                <a:latin typeface="Courier New"/>
              </a:rPr>
              <a:t>, </a:t>
            </a:r>
            <a:r>
              <a:rPr lang="en-US" sz="1800" b="1" strike="noStrike" spc="-1">
                <a:solidFill>
                  <a:srgbClr val="7030A0"/>
                </a:solidFill>
                <a:latin typeface="Courier New"/>
              </a:rPr>
              <a:t>xin</a:t>
            </a:r>
            <a:r>
              <a:rPr lang="en-US" sz="1800" b="1" strike="noStrike" spc="-1">
                <a:solidFill>
                  <a:srgbClr val="000000"/>
                </a:solidFill>
                <a:latin typeface="Courier New"/>
              </a:rPr>
              <a:t>, 4)</a:t>
            </a:r>
            <a:r>
              <a:rPr lang="en-US" sz="1800" b="1" strike="noStrike" spc="-1">
                <a:solidFill>
                  <a:srgbClr val="000000"/>
                </a:solidFill>
                <a:latin typeface="Calibri"/>
              </a:rPr>
              <a:t>;</a:t>
            </a:r>
            <a:endParaRPr lang="en-US" sz="1800" b="0" strike="noStrike" spc="-1">
              <a:latin typeface="Arial"/>
            </a:endParaRPr>
          </a:p>
          <a:p>
            <a:pPr marL="743040" lvl="1" indent="-285480">
              <a:lnSpc>
                <a:spcPct val="100000"/>
              </a:lnSpc>
              <a:buClr>
                <a:srgbClr val="000000"/>
              </a:buClr>
              <a:buFont typeface="Arial"/>
              <a:buChar char="•"/>
            </a:pPr>
            <a:r>
              <a:rPr lang="en-US" sz="1800" b="1" strike="noStrike" spc="-1">
                <a:solidFill>
                  <a:srgbClr val="000000"/>
                </a:solidFill>
                <a:latin typeface="Calibri"/>
              </a:rPr>
              <a:t>Tiling</a:t>
            </a:r>
            <a:r>
              <a:rPr lang="en-US" sz="1800" b="0" strike="noStrike" spc="-1">
                <a:solidFill>
                  <a:srgbClr val="000000"/>
                </a:solidFill>
                <a:latin typeface="Calibri"/>
              </a:rPr>
              <a:t> is a just combination of the above	</a:t>
            </a:r>
            <a:r>
              <a:rPr lang="en-US" sz="1800" b="0" strike="noStrike" spc="-1">
                <a:solidFill>
                  <a:srgbClr val="000000"/>
                </a:solidFill>
                <a:latin typeface="Wingdings"/>
              </a:rPr>
              <a:t></a:t>
            </a:r>
            <a:r>
              <a:rPr lang="en-US" sz="1800" b="0" strike="noStrike" spc="-1">
                <a:solidFill>
                  <a:srgbClr val="000000"/>
                </a:solidFill>
                <a:latin typeface="Calibri"/>
              </a:rPr>
              <a:t> 	</a:t>
            </a:r>
            <a:r>
              <a:rPr lang="en-US" sz="1800" b="1" strike="noStrike" spc="-1">
                <a:solidFill>
                  <a:srgbClr val="00B050"/>
                </a:solidFill>
                <a:latin typeface="Courier New"/>
              </a:rPr>
              <a:t>gradient</a:t>
            </a:r>
            <a:r>
              <a:rPr lang="en-US" sz="1800" b="1" strike="noStrike" spc="-1">
                <a:solidFill>
                  <a:srgbClr val="000000"/>
                </a:solidFill>
                <a:latin typeface="Courier New"/>
              </a:rPr>
              <a:t>.tile(</a:t>
            </a:r>
            <a:r>
              <a:rPr lang="en-US" sz="1800" b="1" strike="noStrike" spc="-1">
                <a:solidFill>
                  <a:srgbClr val="7030A0"/>
                </a:solidFill>
                <a:latin typeface="Courier New"/>
              </a:rPr>
              <a:t>x</a:t>
            </a:r>
            <a:r>
              <a:rPr lang="en-US" sz="1800" b="1" strike="noStrike" spc="-1">
                <a:solidFill>
                  <a:srgbClr val="000000"/>
                </a:solidFill>
                <a:latin typeface="Courier New"/>
              </a:rPr>
              <a:t>, </a:t>
            </a:r>
            <a:r>
              <a:rPr lang="en-US" sz="1800" b="1" strike="noStrike" spc="-1">
                <a:solidFill>
                  <a:srgbClr val="7030A0"/>
                </a:solidFill>
                <a:latin typeface="Courier New"/>
              </a:rPr>
              <a:t>y</a:t>
            </a:r>
            <a:r>
              <a:rPr lang="en-US" sz="1800" b="1" strike="noStrike" spc="-1">
                <a:solidFill>
                  <a:srgbClr val="000000"/>
                </a:solidFill>
                <a:latin typeface="Courier New"/>
              </a:rPr>
              <a:t>, </a:t>
            </a:r>
            <a:r>
              <a:rPr lang="en-US" sz="1800" b="1" strike="noStrike" spc="-1">
                <a:solidFill>
                  <a:srgbClr val="7030A0"/>
                </a:solidFill>
                <a:latin typeface="Courier New"/>
              </a:rPr>
              <a:t>xout</a:t>
            </a:r>
            <a:r>
              <a:rPr lang="en-US" sz="1800" b="1" strike="noStrike" spc="-1">
                <a:solidFill>
                  <a:srgbClr val="000000"/>
                </a:solidFill>
                <a:latin typeface="Courier New"/>
              </a:rPr>
              <a:t>, </a:t>
            </a:r>
            <a:r>
              <a:rPr lang="en-US" sz="1800" b="1" strike="noStrike" spc="-1">
                <a:solidFill>
                  <a:srgbClr val="7030A0"/>
                </a:solidFill>
                <a:latin typeface="Courier New"/>
              </a:rPr>
              <a:t>yout ,</a:t>
            </a:r>
            <a:endParaRPr lang="en-US" sz="1800" b="0" strike="noStrike" spc="-1">
              <a:latin typeface="Arial"/>
            </a:endParaRPr>
          </a:p>
          <a:p>
            <a:pPr marL="3657600">
              <a:lnSpc>
                <a:spcPct val="100000"/>
              </a:lnSpc>
            </a:pPr>
            <a:r>
              <a:rPr lang="en-US" sz="1800" b="1" strike="noStrike" spc="-1">
                <a:solidFill>
                  <a:srgbClr val="7030A0"/>
                </a:solidFill>
                <a:latin typeface="Courier New"/>
              </a:rPr>
              <a:t>			      xin</a:t>
            </a:r>
            <a:r>
              <a:rPr lang="en-US" sz="1800" b="1" strike="noStrike" spc="-1">
                <a:solidFill>
                  <a:srgbClr val="000000"/>
                </a:solidFill>
                <a:latin typeface="Courier New"/>
              </a:rPr>
              <a:t>, </a:t>
            </a:r>
            <a:r>
              <a:rPr lang="en-US" sz="1800" b="1" strike="noStrike" spc="-1">
                <a:solidFill>
                  <a:srgbClr val="7030A0"/>
                </a:solidFill>
                <a:latin typeface="Courier New"/>
              </a:rPr>
              <a:t>yin</a:t>
            </a:r>
            <a:r>
              <a:rPr lang="en-US" sz="1800" b="1" strike="noStrike" spc="-1">
                <a:solidFill>
                  <a:srgbClr val="000000"/>
                </a:solidFill>
                <a:latin typeface="Courier New"/>
              </a:rPr>
              <a:t>, 4, 4)</a:t>
            </a:r>
            <a:r>
              <a:rPr lang="en-US" sz="1800" b="1" strike="noStrike" spc="-1">
                <a:solidFill>
                  <a:srgbClr val="000000"/>
                </a:solidFill>
                <a:latin typeface="Calibri"/>
              </a:rPr>
              <a:t>;</a:t>
            </a:r>
            <a:endParaRPr lang="en-US" sz="1800" b="0" strike="noStrike" spc="-1">
              <a:latin typeface="Arial"/>
            </a:endParaRPr>
          </a:p>
          <a:p>
            <a:pPr marL="743040" lvl="1" indent="-285480">
              <a:lnSpc>
                <a:spcPct val="100000"/>
              </a:lnSpc>
              <a:buClr>
                <a:srgbClr val="000000"/>
              </a:buClr>
              <a:buFont typeface="Arial"/>
              <a:buChar char="•"/>
            </a:pPr>
            <a:r>
              <a:rPr lang="en-US" sz="1800" b="1" strike="noStrike" spc="-1">
                <a:solidFill>
                  <a:srgbClr val="000000"/>
                </a:solidFill>
                <a:latin typeface="Calibri"/>
              </a:rPr>
              <a:t>Vectorize </a:t>
            </a:r>
            <a:r>
              <a:rPr lang="en-US" sz="1800" b="0" strike="noStrike" spc="-1">
                <a:solidFill>
                  <a:srgbClr val="000000"/>
                </a:solidFill>
                <a:latin typeface="Calibri"/>
              </a:rPr>
              <a:t>loop iterations 		</a:t>
            </a:r>
            <a:r>
              <a:rPr lang="en-US" sz="1800" b="0" strike="noStrike" spc="-1">
                <a:solidFill>
                  <a:srgbClr val="000000"/>
                </a:solidFill>
                <a:latin typeface="Wingdings"/>
              </a:rPr>
              <a:t></a:t>
            </a:r>
            <a:r>
              <a:rPr lang="en-US" sz="1800" b="0" strike="noStrike" spc="-1">
                <a:solidFill>
                  <a:srgbClr val="000000"/>
                </a:solidFill>
                <a:latin typeface="Calibri"/>
              </a:rPr>
              <a:t>	</a:t>
            </a:r>
            <a:r>
              <a:rPr lang="en-US" sz="1800" b="1" strike="noStrike" spc="-1">
                <a:solidFill>
                  <a:srgbClr val="00B050"/>
                </a:solidFill>
                <a:latin typeface="Courier New"/>
              </a:rPr>
              <a:t>gradient</a:t>
            </a:r>
            <a:r>
              <a:rPr lang="en-US" sz="1800" b="1" strike="noStrike" spc="-1">
                <a:solidFill>
                  <a:srgbClr val="000000"/>
                </a:solidFill>
                <a:latin typeface="Courier New"/>
              </a:rPr>
              <a:t>.vectorize(</a:t>
            </a:r>
            <a:r>
              <a:rPr lang="en-US" sz="1800" b="1" strike="noStrike" spc="-1">
                <a:solidFill>
                  <a:srgbClr val="7030A0"/>
                </a:solidFill>
                <a:latin typeface="Courier New"/>
              </a:rPr>
              <a:t>x</a:t>
            </a:r>
            <a:r>
              <a:rPr lang="en-US" sz="1800" b="1" strike="noStrike" spc="-1">
                <a:solidFill>
                  <a:srgbClr val="000000"/>
                </a:solidFill>
                <a:latin typeface="Courier New"/>
              </a:rPr>
              <a:t>, 4)</a:t>
            </a:r>
            <a:r>
              <a:rPr lang="en-US" sz="1800" b="1" strike="noStrike" spc="-1">
                <a:solidFill>
                  <a:srgbClr val="000000"/>
                </a:solidFill>
                <a:latin typeface="Calibri"/>
              </a:rPr>
              <a:t>; </a:t>
            </a:r>
            <a:endParaRPr lang="en-US" sz="1800" b="0" strike="noStrike" spc="-1">
              <a:latin typeface="Arial"/>
            </a:endParaRPr>
          </a:p>
          <a:p>
            <a:pPr marL="743040" lvl="1" indent="-285480">
              <a:lnSpc>
                <a:spcPct val="100000"/>
              </a:lnSpc>
              <a:buClr>
                <a:srgbClr val="000000"/>
              </a:buClr>
              <a:buFont typeface="Arial"/>
              <a:buChar char="•"/>
            </a:pPr>
            <a:r>
              <a:rPr lang="en-US" sz="1800" b="1" strike="noStrike" spc="-1">
                <a:solidFill>
                  <a:srgbClr val="000000"/>
                </a:solidFill>
                <a:latin typeface="Calibri"/>
              </a:rPr>
              <a:t>Parallelize </a:t>
            </a:r>
            <a:r>
              <a:rPr lang="en-US" sz="1800" b="0" strike="noStrike" spc="-1">
                <a:solidFill>
                  <a:srgbClr val="000000"/>
                </a:solidFill>
                <a:latin typeface="Calibri"/>
              </a:rPr>
              <a:t>loop iterations		</a:t>
            </a:r>
            <a:r>
              <a:rPr lang="en-US" sz="1800" b="0" strike="noStrike" spc="-1">
                <a:solidFill>
                  <a:srgbClr val="000000"/>
                </a:solidFill>
                <a:latin typeface="Wingdings"/>
              </a:rPr>
              <a:t></a:t>
            </a:r>
            <a:r>
              <a:rPr lang="en-US" sz="1800" b="0" strike="noStrike" spc="-1">
                <a:solidFill>
                  <a:srgbClr val="000000"/>
                </a:solidFill>
                <a:latin typeface="Calibri"/>
              </a:rPr>
              <a:t> 	</a:t>
            </a:r>
            <a:r>
              <a:rPr lang="en-US" sz="1800" b="1" strike="noStrike" spc="-1">
                <a:solidFill>
                  <a:srgbClr val="00B050"/>
                </a:solidFill>
                <a:latin typeface="Courier New"/>
              </a:rPr>
              <a:t>gradient</a:t>
            </a:r>
            <a:r>
              <a:rPr lang="en-US" sz="1800" b="1" strike="noStrike" spc="-1">
                <a:solidFill>
                  <a:srgbClr val="000000"/>
                </a:solidFill>
                <a:latin typeface="Courier New"/>
              </a:rPr>
              <a:t>.parallel(</a:t>
            </a:r>
            <a:r>
              <a:rPr lang="en-US" sz="1800" b="1" strike="noStrike" spc="-1">
                <a:solidFill>
                  <a:srgbClr val="7030A0"/>
                </a:solidFill>
                <a:latin typeface="Courier New"/>
              </a:rPr>
              <a:t>x</a:t>
            </a:r>
            <a:r>
              <a:rPr lang="en-US" sz="1800" b="1" strike="noStrike" spc="-1">
                <a:solidFill>
                  <a:srgbClr val="000000"/>
                </a:solidFill>
                <a:latin typeface="Courier New"/>
              </a:rPr>
              <a:t>)</a:t>
            </a:r>
            <a:r>
              <a:rPr lang="en-US" sz="1800" b="1" strike="noStrike" spc="-1">
                <a:solidFill>
                  <a:srgbClr val="000000"/>
                </a:solidFill>
                <a:latin typeface="Calibri"/>
              </a:rPr>
              <a:t>; </a:t>
            </a:r>
            <a:endParaRPr lang="en-US" sz="1800" b="0" strike="noStrike" spc="-1">
              <a:latin typeface="Arial"/>
            </a:endParaRPr>
          </a:p>
          <a:p>
            <a:pPr marL="743040" lvl="1" indent="-285480">
              <a:lnSpc>
                <a:spcPct val="100000"/>
              </a:lnSpc>
              <a:buClr>
                <a:srgbClr val="000000"/>
              </a:buClr>
              <a:buFont typeface="Arial"/>
              <a:buChar char="•"/>
            </a:pPr>
            <a:r>
              <a:rPr lang="en-US" sz="1800" b="1" strike="noStrike" spc="-1">
                <a:solidFill>
                  <a:srgbClr val="000000"/>
                </a:solidFill>
                <a:latin typeface="Calibri"/>
              </a:rPr>
              <a:t>Many more! </a:t>
            </a:r>
            <a:r>
              <a:rPr lang="en-US" sz="1800" b="0" strike="noStrike" spc="-1">
                <a:solidFill>
                  <a:srgbClr val="000000"/>
                </a:solidFill>
                <a:latin typeface="Calibri"/>
              </a:rPr>
              <a:t>(unrolling,  merging, prefetching, storage ordering etc)</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marL="743040" lvl="1" indent="-285480">
              <a:lnSpc>
                <a:spcPct val="100000"/>
              </a:lnSpc>
              <a:buClr>
                <a:srgbClr val="000000"/>
              </a:buClr>
              <a:buFont typeface="Arial"/>
              <a:buChar char="•"/>
            </a:pPr>
            <a:r>
              <a:rPr lang="en-US" sz="1800" b="0" strike="noStrike" spc="-1">
                <a:solidFill>
                  <a:srgbClr val="000000"/>
                </a:solidFill>
                <a:latin typeface="Calibri"/>
              </a:rPr>
              <a:t>For more information visit: </a:t>
            </a:r>
            <a:r>
              <a:rPr lang="en-US" sz="1800" b="0" u="sng" strike="noStrike" spc="-1">
                <a:solidFill>
                  <a:srgbClr val="5F5F5F"/>
                </a:solidFill>
                <a:uFillTx/>
                <a:latin typeface="Calibri"/>
                <a:hlinkClick r:id="rId2"/>
              </a:rPr>
              <a:t>https://halide-lang.org/tutorials/tutorial_lesson_05_scheduling_1.html</a:t>
            </a:r>
            <a:endParaRPr lang="en-US" sz="1800" b="0" strike="noStrike" spc="-1">
              <a:latin typeface="Arial"/>
            </a:endParaRPr>
          </a:p>
        </p:txBody>
      </p:sp>
      <p:sp>
        <p:nvSpPr>
          <p:cNvPr id="577" name="TextShape 3"/>
          <p:cNvSpPr txBox="1"/>
          <p:nvPr/>
        </p:nvSpPr>
        <p:spPr>
          <a:xfrm>
            <a:off x="11640600" y="6453360"/>
            <a:ext cx="442440" cy="239400"/>
          </a:xfrm>
          <a:prstGeom prst="rect">
            <a:avLst/>
          </a:prstGeom>
          <a:noFill/>
          <a:ln w="19080">
            <a:solidFill>
              <a:srgbClr val="FFFFFF"/>
            </a:solidFill>
            <a:round/>
          </a:ln>
        </p:spPr>
        <p:txBody>
          <a:bodyPr lIns="0" tIns="0" rIns="0" bIns="0" anchor="ctr"/>
          <a:lstStyle/>
          <a:p>
            <a:pPr algn="ctr">
              <a:lnSpc>
                <a:spcPct val="100000"/>
              </a:lnSpc>
            </a:pPr>
            <a:fld id="{33FA1161-85A7-435A-9B18-C104DCB1207B}" type="slidenum">
              <a:rPr lang="en-US" sz="1800" b="0" strike="noStrike" spc="-1">
                <a:solidFill>
                  <a:srgbClr val="FFFFFF"/>
                </a:solidFill>
                <a:latin typeface="Calibri"/>
              </a:rPr>
              <a:t>53</a:t>
            </a:fld>
            <a:endParaRPr lang="en-US" sz="1800" b="0" strike="noStrike" spc="-1">
              <a:latin typeface="Times New Roman"/>
            </a:endParaRPr>
          </a:p>
        </p:txBody>
      </p:sp>
    </p:spTree>
    <p:extLst>
      <p:ext uri="{BB962C8B-B14F-4D97-AF65-F5344CB8AC3E}">
        <p14:creationId xmlns:p14="http://schemas.microsoft.com/office/powerpoint/2010/main" val="1648290298"/>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GPU </a:t>
            </a:r>
            <a:r>
              <a:rPr lang="nl-NL" err="1"/>
              <a:t>example</a:t>
            </a:r>
            <a:br>
              <a:rPr lang="nl-NL"/>
            </a:b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54</a:t>
            </a:fld>
            <a:endParaRPr lang="nl-NL"/>
          </a:p>
        </p:txBody>
      </p:sp>
      <p:sp>
        <p:nvSpPr>
          <p:cNvPr id="12" name="Rectangle 11"/>
          <p:cNvSpPr/>
          <p:nvPr/>
        </p:nvSpPr>
        <p:spPr>
          <a:xfrm>
            <a:off x="1775696" y="1591635"/>
            <a:ext cx="7200449" cy="2554545"/>
          </a:xfrm>
          <a:prstGeom prst="rect">
            <a:avLst/>
          </a:prstGeom>
        </p:spPr>
        <p:txBody>
          <a:bodyPr wrap="square">
            <a:spAutoFit/>
          </a:bodyPr>
          <a:lstStyle/>
          <a:p>
            <a:r>
              <a:rPr lang="en-US" sz="1600" err="1">
                <a:latin typeface="Courier New" panose="02070309020205020404" pitchFamily="49" charset="0"/>
                <a:ea typeface="Arial Unicode MS" panose="020B0604020202020204" pitchFamily="34" charset="-128"/>
                <a:cs typeface="Courier New" panose="02070309020205020404" pitchFamily="49" charset="0"/>
              </a:rPr>
              <a:t>Func</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6" name="Oval Callout 5"/>
          <p:cNvSpPr/>
          <p:nvPr/>
        </p:nvSpPr>
        <p:spPr>
          <a:xfrm>
            <a:off x="6998568" y="1124744"/>
            <a:ext cx="2602632" cy="1081058"/>
          </a:xfrm>
          <a:prstGeom prst="wedgeEllipseCallout">
            <a:avLst>
              <a:gd name="adj1" fmla="val -42878"/>
              <a:gd name="adj2" fmla="val 64988"/>
            </a:avLst>
          </a:prstGeom>
          <a:solidFill>
            <a:srgbClr val="FFFFCC"/>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We start with the same functional definitions</a:t>
            </a:r>
            <a:endParaRPr lang="nl-NL"/>
          </a:p>
        </p:txBody>
      </p:sp>
      <p:sp>
        <p:nvSpPr>
          <p:cNvPr id="3" name="TextBox 2"/>
          <p:cNvSpPr txBox="1"/>
          <p:nvPr/>
        </p:nvSpPr>
        <p:spPr>
          <a:xfrm>
            <a:off x="551384" y="5373216"/>
            <a:ext cx="5297540" cy="523220"/>
          </a:xfrm>
          <a:prstGeom prst="rect">
            <a:avLst/>
          </a:prstGeom>
          <a:noFill/>
        </p:spPr>
        <p:txBody>
          <a:bodyPr wrap="none" rtlCol="0">
            <a:spAutoFit/>
          </a:bodyPr>
          <a:lstStyle/>
          <a:p>
            <a:r>
              <a:rPr lang="en-US" sz="2800">
                <a:solidFill>
                  <a:srgbClr val="0000FF"/>
                </a:solidFill>
              </a:rPr>
              <a:t>But first: a short GPU / CUDA recap</a:t>
            </a:r>
          </a:p>
        </p:txBody>
      </p:sp>
    </p:spTree>
    <p:extLst>
      <p:ext uri="{BB962C8B-B14F-4D97-AF65-F5344CB8AC3E}">
        <p14:creationId xmlns:p14="http://schemas.microsoft.com/office/powerpoint/2010/main" val="31952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p:spPr>
        <p:txBody>
          <a:bodyPr vert="horz" lIns="121900" tIns="121900" rIns="121900" bIns="121900" rtlCol="0" anchor="b" anchorCtr="0">
            <a:noAutofit/>
          </a:bodyPr>
          <a:lstStyle/>
          <a:p>
            <a:r>
              <a:rPr lang="en" sz="4000"/>
              <a:t>GPU recap: Let's Start Again from C</a:t>
            </a:r>
          </a:p>
        </p:txBody>
      </p:sp>
      <p:sp>
        <p:nvSpPr>
          <p:cNvPr id="2" name="Slide Number Placeholder 1"/>
          <p:cNvSpPr>
            <a:spLocks noGrp="1"/>
          </p:cNvSpPr>
          <p:nvPr>
            <p:ph type="sldNum" sz="quarter" idx="12"/>
          </p:nvPr>
        </p:nvSpPr>
        <p:spPr/>
        <p:txBody>
          <a:bodyPr/>
          <a:lstStyle/>
          <a:p>
            <a:fld id="{93A9AFAB-0B4A-894D-9A96-190B87C7197E}" type="slidenum">
              <a:rPr lang="en-US" smtClean="0"/>
              <a:t>55</a:t>
            </a:fld>
            <a:endParaRPr lang="en-US"/>
          </a:p>
        </p:txBody>
      </p:sp>
      <p:sp>
        <p:nvSpPr>
          <p:cNvPr id="231" name="Shape 231"/>
          <p:cNvSpPr txBox="1">
            <a:spLocks noGrp="1"/>
          </p:cNvSpPr>
          <p:nvPr>
            <p:ph type="body" idx="4294967295"/>
          </p:nvPr>
        </p:nvSpPr>
        <p:spPr>
          <a:xfrm>
            <a:off x="3719736" y="1268760"/>
            <a:ext cx="3168650" cy="2160240"/>
          </a:xfrm>
          <a:prstGeom prst="rect">
            <a:avLst/>
          </a:prstGeom>
          <a:solidFill>
            <a:srgbClr val="FFFFCC"/>
          </a:solidFill>
        </p:spPr>
        <p:txBody>
          <a:bodyPr vert="horz" lIns="121900" tIns="121900" rIns="121900" bIns="121900" rtlCol="0" anchor="t" anchorCtr="0">
            <a:noAutofit/>
          </a:bodyPr>
          <a:lstStyle/>
          <a:p>
            <a:pPr>
              <a:buNone/>
            </a:pPr>
            <a:r>
              <a:rPr lang="en" sz="2800"/>
              <a:t>int A[2][4];</a:t>
            </a:r>
          </a:p>
          <a:p>
            <a:pPr>
              <a:buNone/>
            </a:pPr>
            <a:r>
              <a:rPr lang="en" sz="2800"/>
              <a:t>for(i=0;i&lt;2;i++)</a:t>
            </a:r>
          </a:p>
          <a:p>
            <a:pPr>
              <a:buNone/>
            </a:pPr>
            <a:r>
              <a:rPr lang="en" sz="2800"/>
              <a:t>    for(j=0;j&lt;4;j++)</a:t>
            </a:r>
          </a:p>
          <a:p>
            <a:pPr>
              <a:buNone/>
            </a:pPr>
            <a:r>
              <a:rPr lang="en" sz="2800"/>
              <a:t>        A[i][j]++;</a:t>
            </a:r>
          </a:p>
        </p:txBody>
      </p:sp>
      <p:sp>
        <p:nvSpPr>
          <p:cNvPr id="232" name="Shape 232"/>
          <p:cNvSpPr txBox="1"/>
          <p:nvPr/>
        </p:nvSpPr>
        <p:spPr>
          <a:xfrm>
            <a:off x="263352" y="3501008"/>
            <a:ext cx="5000857" cy="2646399"/>
          </a:xfrm>
          <a:prstGeom prst="rect">
            <a:avLst/>
          </a:prstGeom>
          <a:noFill/>
          <a:ln>
            <a:noFill/>
          </a:ln>
        </p:spPr>
        <p:txBody>
          <a:bodyPr lIns="121900" tIns="121900" rIns="121900" bIns="121900" anchor="t" anchorCtr="0">
            <a:noAutofit/>
          </a:bodyPr>
          <a:lstStyle/>
          <a:p>
            <a:r>
              <a:rPr lang="en" sz="2800"/>
              <a:t>int A[2][4];  </a:t>
            </a:r>
          </a:p>
          <a:p>
            <a:r>
              <a:rPr lang="en" sz="2800"/>
              <a:t>kernelF</a:t>
            </a:r>
            <a:r>
              <a:rPr lang="en" sz="2800">
                <a:solidFill>
                  <a:srgbClr val="38761D"/>
                </a:solidFill>
              </a:rPr>
              <a:t>&lt;&lt;&lt;(2,1),(4,1)&gt;&gt;&gt;</a:t>
            </a:r>
            <a:r>
              <a:rPr lang="en" sz="2800"/>
              <a:t>(A); </a:t>
            </a:r>
          </a:p>
          <a:p>
            <a:r>
              <a:rPr lang="en" sz="2800">
                <a:solidFill>
                  <a:srgbClr val="38761D"/>
                </a:solidFill>
              </a:rPr>
              <a:t>__device__</a:t>
            </a:r>
            <a:r>
              <a:rPr lang="en" sz="2800"/>
              <a:t>    kernelF(A){ </a:t>
            </a:r>
          </a:p>
          <a:p>
            <a:r>
              <a:rPr lang="en" sz="2800"/>
              <a:t>    i = </a:t>
            </a:r>
            <a:r>
              <a:rPr lang="en" sz="2800">
                <a:solidFill>
                  <a:srgbClr val="38761D"/>
                </a:solidFill>
              </a:rPr>
              <a:t>blockIdx.x</a:t>
            </a:r>
            <a:r>
              <a:rPr lang="en" sz="2800"/>
              <a:t>; </a:t>
            </a:r>
          </a:p>
          <a:p>
            <a:r>
              <a:rPr lang="en" sz="2800"/>
              <a:t>    j = </a:t>
            </a:r>
            <a:r>
              <a:rPr lang="en" sz="2800">
                <a:solidFill>
                  <a:srgbClr val="38761D"/>
                </a:solidFill>
              </a:rPr>
              <a:t>threadIdx.x</a:t>
            </a:r>
            <a:r>
              <a:rPr lang="en" sz="2800"/>
              <a:t>; </a:t>
            </a:r>
          </a:p>
          <a:p>
            <a:r>
              <a:rPr lang="en" sz="2800"/>
              <a:t>    A[i][j]++;</a:t>
            </a:r>
          </a:p>
          <a:p>
            <a:r>
              <a:rPr lang="en" sz="2800"/>
              <a:t>}</a:t>
            </a:r>
          </a:p>
        </p:txBody>
      </p:sp>
      <p:sp>
        <p:nvSpPr>
          <p:cNvPr id="233" name="Shape 233"/>
          <p:cNvSpPr txBox="1"/>
          <p:nvPr/>
        </p:nvSpPr>
        <p:spPr>
          <a:xfrm>
            <a:off x="5735960" y="3789040"/>
            <a:ext cx="5735199" cy="572399"/>
          </a:xfrm>
          <a:prstGeom prst="rect">
            <a:avLst/>
          </a:prstGeom>
          <a:noFill/>
          <a:ln>
            <a:noFill/>
          </a:ln>
        </p:spPr>
        <p:txBody>
          <a:bodyPr lIns="121900" tIns="121900" rIns="121900" bIns="121900" anchor="t" anchorCtr="0">
            <a:noAutofit/>
          </a:bodyPr>
          <a:lstStyle/>
          <a:p>
            <a:r>
              <a:rPr lang="en" sz="2800">
                <a:solidFill>
                  <a:srgbClr val="980000"/>
                </a:solidFill>
              </a:rPr>
              <a:t>// define 2x4=8 threads</a:t>
            </a:r>
          </a:p>
        </p:txBody>
      </p:sp>
      <p:sp>
        <p:nvSpPr>
          <p:cNvPr id="234" name="Shape 234"/>
          <p:cNvSpPr txBox="1"/>
          <p:nvPr/>
        </p:nvSpPr>
        <p:spPr>
          <a:xfrm>
            <a:off x="5689601" y="4220801"/>
            <a:ext cx="5817999" cy="572399"/>
          </a:xfrm>
          <a:prstGeom prst="rect">
            <a:avLst/>
          </a:prstGeom>
          <a:noFill/>
          <a:ln>
            <a:noFill/>
          </a:ln>
        </p:spPr>
        <p:txBody>
          <a:bodyPr lIns="121900" tIns="121900" rIns="121900" bIns="121900" anchor="t" anchorCtr="0">
            <a:noAutofit/>
          </a:bodyPr>
          <a:lstStyle/>
          <a:p>
            <a:r>
              <a:rPr lang="en" sz="2800">
                <a:solidFill>
                  <a:srgbClr val="980000"/>
                </a:solidFill>
              </a:rPr>
              <a:t>// all threads run the same kernel</a:t>
            </a:r>
          </a:p>
        </p:txBody>
      </p:sp>
      <p:sp>
        <p:nvSpPr>
          <p:cNvPr id="235" name="Shape 235"/>
          <p:cNvSpPr txBox="1"/>
          <p:nvPr/>
        </p:nvSpPr>
        <p:spPr>
          <a:xfrm>
            <a:off x="5689601" y="4716866"/>
            <a:ext cx="5817999" cy="572399"/>
          </a:xfrm>
          <a:prstGeom prst="rect">
            <a:avLst/>
          </a:prstGeom>
          <a:noFill/>
          <a:ln>
            <a:noFill/>
          </a:ln>
        </p:spPr>
        <p:txBody>
          <a:bodyPr lIns="121900" tIns="121900" rIns="121900" bIns="121900" anchor="t" anchorCtr="0">
            <a:noAutofit/>
          </a:bodyPr>
          <a:lstStyle/>
          <a:p>
            <a:r>
              <a:rPr lang="en" sz="2800">
                <a:solidFill>
                  <a:srgbClr val="980000"/>
                </a:solidFill>
              </a:rPr>
              <a:t>// each </a:t>
            </a:r>
            <a:r>
              <a:rPr lang="en" sz="2800">
                <a:solidFill>
                  <a:srgbClr val="0070C0"/>
                </a:solidFill>
              </a:rPr>
              <a:t>thread block</a:t>
            </a:r>
            <a:r>
              <a:rPr lang="en" sz="2800">
                <a:solidFill>
                  <a:srgbClr val="980000"/>
                </a:solidFill>
              </a:rPr>
              <a:t> has its id</a:t>
            </a:r>
          </a:p>
        </p:txBody>
      </p:sp>
      <p:sp>
        <p:nvSpPr>
          <p:cNvPr id="236" name="Shape 236"/>
          <p:cNvSpPr txBox="1"/>
          <p:nvPr/>
        </p:nvSpPr>
        <p:spPr>
          <a:xfrm>
            <a:off x="5689601" y="5172401"/>
            <a:ext cx="5817999" cy="572399"/>
          </a:xfrm>
          <a:prstGeom prst="rect">
            <a:avLst/>
          </a:prstGeom>
          <a:noFill/>
          <a:ln>
            <a:noFill/>
          </a:ln>
        </p:spPr>
        <p:txBody>
          <a:bodyPr lIns="121900" tIns="121900" rIns="121900" bIns="121900" anchor="t" anchorCtr="0">
            <a:noAutofit/>
          </a:bodyPr>
          <a:lstStyle/>
          <a:p>
            <a:r>
              <a:rPr lang="en" sz="2800">
                <a:solidFill>
                  <a:srgbClr val="980000"/>
                </a:solidFill>
              </a:rPr>
              <a:t>// each </a:t>
            </a:r>
            <a:r>
              <a:rPr lang="en" sz="2800">
                <a:solidFill>
                  <a:srgbClr val="0070C0"/>
                </a:solidFill>
              </a:rPr>
              <a:t>thread</a:t>
            </a:r>
            <a:r>
              <a:rPr lang="en" sz="2800">
                <a:solidFill>
                  <a:srgbClr val="980000"/>
                </a:solidFill>
              </a:rPr>
              <a:t> has its id</a:t>
            </a:r>
          </a:p>
        </p:txBody>
      </p:sp>
      <p:sp>
        <p:nvSpPr>
          <p:cNvPr id="237" name="Shape 237"/>
          <p:cNvSpPr txBox="1"/>
          <p:nvPr/>
        </p:nvSpPr>
        <p:spPr>
          <a:xfrm>
            <a:off x="5689600" y="5680400"/>
            <a:ext cx="6400800" cy="609600"/>
          </a:xfrm>
          <a:prstGeom prst="rect">
            <a:avLst/>
          </a:prstGeom>
          <a:noFill/>
          <a:ln>
            <a:noFill/>
          </a:ln>
        </p:spPr>
        <p:txBody>
          <a:bodyPr lIns="121900" tIns="121900" rIns="121900" bIns="121900" anchor="t" anchorCtr="0">
            <a:noAutofit/>
          </a:bodyPr>
          <a:lstStyle/>
          <a:p>
            <a:r>
              <a:rPr lang="en" sz="2800">
                <a:solidFill>
                  <a:srgbClr val="980000"/>
                </a:solidFill>
              </a:rPr>
              <a:t>// each thread has different i and j</a:t>
            </a:r>
          </a:p>
        </p:txBody>
      </p:sp>
      <p:cxnSp>
        <p:nvCxnSpPr>
          <p:cNvPr id="238" name="Shape 238"/>
          <p:cNvCxnSpPr/>
          <p:nvPr/>
        </p:nvCxnSpPr>
        <p:spPr>
          <a:xfrm flipH="1">
            <a:off x="2495601" y="3212976"/>
            <a:ext cx="1368151" cy="508000"/>
          </a:xfrm>
          <a:prstGeom prst="straightConnector1">
            <a:avLst/>
          </a:prstGeom>
          <a:noFill/>
          <a:ln w="19050" cap="flat">
            <a:solidFill>
              <a:schemeClr val="dk2"/>
            </a:solidFill>
            <a:prstDash val="solid"/>
            <a:round/>
            <a:headEnd type="none" w="lg" len="lg"/>
            <a:tailEnd type="triangle" w="lg" len="lg"/>
          </a:ln>
        </p:spPr>
      </p:cxnSp>
      <p:sp>
        <p:nvSpPr>
          <p:cNvPr id="239" name="Shape 239"/>
          <p:cNvSpPr txBox="1"/>
          <p:nvPr/>
        </p:nvSpPr>
        <p:spPr>
          <a:xfrm>
            <a:off x="1055440" y="2924944"/>
            <a:ext cx="3064399" cy="508000"/>
          </a:xfrm>
          <a:prstGeom prst="rect">
            <a:avLst/>
          </a:prstGeom>
          <a:noFill/>
          <a:ln>
            <a:noFill/>
          </a:ln>
        </p:spPr>
        <p:txBody>
          <a:bodyPr lIns="121900" tIns="121900" rIns="121900" bIns="121900" anchor="t" anchorCtr="0">
            <a:noAutofit/>
          </a:bodyPr>
          <a:lstStyle/>
          <a:p>
            <a:r>
              <a:rPr lang="en" sz="2000" i="1"/>
              <a:t>convert into CUDA</a:t>
            </a:r>
          </a:p>
        </p:txBody>
      </p:sp>
    </p:spTree>
    <p:extLst>
      <p:ext uri="{BB962C8B-B14F-4D97-AF65-F5344CB8AC3E}">
        <p14:creationId xmlns:p14="http://schemas.microsoft.com/office/powerpoint/2010/main" val="674126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1000"/>
                                        <p:tgtEl>
                                          <p:spTgt spid="238"/>
                                        </p:tgtEl>
                                      </p:cBhvr>
                                    </p:animEffect>
                                  </p:childTnLst>
                                </p:cTn>
                              </p:par>
                              <p:par>
                                <p:cTn id="11" presetID="10" presetClass="entr" presetSubtype="0" fill="hold" nodeType="withEffect">
                                  <p:stCondLst>
                                    <p:cond delay="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1000"/>
                                        <p:tgtEl>
                                          <p:spTgt spid="2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fade">
                                      <p:cBhvr>
                                        <p:cTn id="18" dur="1000"/>
                                        <p:tgtEl>
                                          <p:spTgt spid="2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animEffect transition="in" filter="fade">
                                      <p:cBhvr>
                                        <p:cTn id="23" dur="1000"/>
                                        <p:tgtEl>
                                          <p:spTgt spid="2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5"/>
                                        </p:tgtEl>
                                        <p:attrNameLst>
                                          <p:attrName>style.visibility</p:attrName>
                                        </p:attrNameLst>
                                      </p:cBhvr>
                                      <p:to>
                                        <p:strVal val="visible"/>
                                      </p:to>
                                    </p:set>
                                    <p:animEffect transition="in" filter="fade">
                                      <p:cBhvr>
                                        <p:cTn id="28" dur="1000"/>
                                        <p:tgtEl>
                                          <p:spTgt spid="2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6"/>
                                        </p:tgtEl>
                                        <p:attrNameLst>
                                          <p:attrName>style.visibility</p:attrName>
                                        </p:attrNameLst>
                                      </p:cBhvr>
                                      <p:to>
                                        <p:strVal val="visible"/>
                                      </p:to>
                                    </p:set>
                                    <p:animEffect transition="in" filter="fade">
                                      <p:cBhvr>
                                        <p:cTn id="33" dur="1000"/>
                                        <p:tgtEl>
                                          <p:spTgt spid="2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7"/>
                                        </p:tgtEl>
                                        <p:attrNameLst>
                                          <p:attrName>style.visibility</p:attrName>
                                        </p:attrNameLst>
                                      </p:cBhvr>
                                      <p:to>
                                        <p:strVal val="visible"/>
                                      </p:to>
                                    </p:set>
                                    <p:animEffect transition="in" filter="fade">
                                      <p:cBhvr>
                                        <p:cTn id="38"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prstGeom prst="rect">
            <a:avLst/>
          </a:prstGeom>
        </p:spPr>
        <p:txBody>
          <a:bodyPr vert="horz" lIns="121900" tIns="121900" rIns="121900" bIns="121900" rtlCol="0" anchor="b" anchorCtr="0">
            <a:noAutofit/>
          </a:bodyPr>
          <a:lstStyle/>
          <a:p>
            <a:r>
              <a:rPr lang="en"/>
              <a:t>Thread Hierarchy</a:t>
            </a:r>
          </a:p>
        </p:txBody>
      </p:sp>
      <p:sp>
        <p:nvSpPr>
          <p:cNvPr id="2" name="Slide Number Placeholder 1"/>
          <p:cNvSpPr>
            <a:spLocks noGrp="1"/>
          </p:cNvSpPr>
          <p:nvPr>
            <p:ph type="sldNum" sz="quarter" idx="12"/>
          </p:nvPr>
        </p:nvSpPr>
        <p:spPr/>
        <p:txBody>
          <a:bodyPr/>
          <a:lstStyle/>
          <a:p>
            <a:fld id="{93A9AFAB-0B4A-894D-9A96-190B87C7197E}" type="slidenum">
              <a:rPr lang="en-US" smtClean="0"/>
              <a:t>56</a:t>
            </a:fld>
            <a:endParaRPr lang="en-US"/>
          </a:p>
        </p:txBody>
      </p:sp>
      <p:sp>
        <p:nvSpPr>
          <p:cNvPr id="245" name="Shape 245"/>
          <p:cNvSpPr txBox="1"/>
          <p:nvPr/>
        </p:nvSpPr>
        <p:spPr>
          <a:xfrm>
            <a:off x="609600" y="3144800"/>
            <a:ext cx="5486400" cy="3560800"/>
          </a:xfrm>
          <a:prstGeom prst="rect">
            <a:avLst/>
          </a:prstGeom>
          <a:noFill/>
          <a:ln>
            <a:noFill/>
          </a:ln>
        </p:spPr>
        <p:txBody>
          <a:bodyPr lIns="121900" tIns="121900" rIns="121900" bIns="121900" anchor="t" anchorCtr="0">
            <a:noAutofit/>
          </a:bodyPr>
          <a:lstStyle/>
          <a:p>
            <a:r>
              <a:rPr lang="en" sz="3200"/>
              <a:t>int A[2][4];  </a:t>
            </a:r>
          </a:p>
          <a:p>
            <a:r>
              <a:rPr lang="en" sz="3200"/>
              <a:t>kernelF</a:t>
            </a:r>
            <a:r>
              <a:rPr lang="en" sz="3200">
                <a:solidFill>
                  <a:srgbClr val="38761D"/>
                </a:solidFill>
              </a:rPr>
              <a:t>&lt;&lt;&lt;(2,1),(4,1)&gt;&gt;&gt;</a:t>
            </a:r>
            <a:r>
              <a:rPr lang="en" sz="3200"/>
              <a:t>(A); </a:t>
            </a:r>
          </a:p>
          <a:p>
            <a:r>
              <a:rPr lang="en" sz="3200">
                <a:solidFill>
                  <a:srgbClr val="38761D"/>
                </a:solidFill>
              </a:rPr>
              <a:t>__device__</a:t>
            </a:r>
            <a:r>
              <a:rPr lang="en" sz="3200"/>
              <a:t>    kernelF(A){ </a:t>
            </a:r>
          </a:p>
          <a:p>
            <a:r>
              <a:rPr lang="en" sz="3200"/>
              <a:t>    i = </a:t>
            </a:r>
            <a:r>
              <a:rPr lang="en" sz="3200">
                <a:solidFill>
                  <a:srgbClr val="38761D"/>
                </a:solidFill>
              </a:rPr>
              <a:t>blockIdx.x</a:t>
            </a:r>
            <a:r>
              <a:rPr lang="en" sz="3200"/>
              <a:t>; </a:t>
            </a:r>
          </a:p>
          <a:p>
            <a:r>
              <a:rPr lang="en" sz="3200"/>
              <a:t>    j = </a:t>
            </a:r>
            <a:r>
              <a:rPr lang="en" sz="3200">
                <a:solidFill>
                  <a:srgbClr val="38761D"/>
                </a:solidFill>
              </a:rPr>
              <a:t>threadIdx.x</a:t>
            </a:r>
            <a:r>
              <a:rPr lang="en" sz="3200"/>
              <a:t>; </a:t>
            </a:r>
          </a:p>
          <a:p>
            <a:r>
              <a:rPr lang="en" sz="3200"/>
              <a:t>    A[i][j]++; </a:t>
            </a:r>
          </a:p>
          <a:p>
            <a:r>
              <a:rPr lang="en" sz="3200"/>
              <a:t>}</a:t>
            </a:r>
          </a:p>
        </p:txBody>
      </p:sp>
      <p:sp>
        <p:nvSpPr>
          <p:cNvPr id="246" name="Shape 246"/>
          <p:cNvSpPr txBox="1"/>
          <p:nvPr/>
        </p:nvSpPr>
        <p:spPr>
          <a:xfrm>
            <a:off x="5948801" y="3593201"/>
            <a:ext cx="5393199" cy="572399"/>
          </a:xfrm>
          <a:prstGeom prst="rect">
            <a:avLst/>
          </a:prstGeom>
          <a:noFill/>
          <a:ln>
            <a:noFill/>
          </a:ln>
        </p:spPr>
        <p:txBody>
          <a:bodyPr lIns="121900" tIns="121900" rIns="121900" bIns="121900" anchor="t" anchorCtr="0">
            <a:noAutofit/>
          </a:bodyPr>
          <a:lstStyle/>
          <a:p>
            <a:r>
              <a:rPr lang="en" sz="3200">
                <a:solidFill>
                  <a:srgbClr val="980000"/>
                </a:solidFill>
              </a:rPr>
              <a:t>// define 2x4=8 threads</a:t>
            </a:r>
          </a:p>
        </p:txBody>
      </p:sp>
      <p:sp>
        <p:nvSpPr>
          <p:cNvPr id="247" name="Shape 247"/>
          <p:cNvSpPr txBox="1"/>
          <p:nvPr/>
        </p:nvSpPr>
        <p:spPr>
          <a:xfrm>
            <a:off x="5892801" y="4064001"/>
            <a:ext cx="5817999" cy="572399"/>
          </a:xfrm>
          <a:prstGeom prst="rect">
            <a:avLst/>
          </a:prstGeom>
          <a:noFill/>
          <a:ln>
            <a:noFill/>
          </a:ln>
        </p:spPr>
        <p:txBody>
          <a:bodyPr lIns="121900" tIns="121900" rIns="121900" bIns="121900" anchor="t" anchorCtr="0">
            <a:noAutofit/>
          </a:bodyPr>
          <a:lstStyle/>
          <a:p>
            <a:r>
              <a:rPr lang="en" sz="3200">
                <a:solidFill>
                  <a:srgbClr val="980000"/>
                </a:solidFill>
              </a:rPr>
              <a:t>// all threads run same kernel</a:t>
            </a:r>
          </a:p>
        </p:txBody>
      </p:sp>
      <p:sp>
        <p:nvSpPr>
          <p:cNvPr id="248" name="Shape 248"/>
          <p:cNvSpPr txBox="1"/>
          <p:nvPr/>
        </p:nvSpPr>
        <p:spPr>
          <a:xfrm>
            <a:off x="5892801" y="4572001"/>
            <a:ext cx="5817999" cy="572399"/>
          </a:xfrm>
          <a:prstGeom prst="rect">
            <a:avLst/>
          </a:prstGeom>
          <a:noFill/>
          <a:ln>
            <a:noFill/>
          </a:ln>
        </p:spPr>
        <p:txBody>
          <a:bodyPr lIns="121900" tIns="121900" rIns="121900" bIns="121900" anchor="t" anchorCtr="0">
            <a:noAutofit/>
          </a:bodyPr>
          <a:lstStyle/>
          <a:p>
            <a:r>
              <a:rPr lang="en" sz="3200">
                <a:solidFill>
                  <a:srgbClr val="980000"/>
                </a:solidFill>
              </a:rPr>
              <a:t>// each </a:t>
            </a:r>
            <a:r>
              <a:rPr lang="en" sz="3200">
                <a:solidFill>
                  <a:srgbClr val="0070C0"/>
                </a:solidFill>
              </a:rPr>
              <a:t>thread block</a:t>
            </a:r>
            <a:r>
              <a:rPr lang="en" sz="3200">
                <a:solidFill>
                  <a:srgbClr val="980000"/>
                </a:solidFill>
              </a:rPr>
              <a:t> has its id</a:t>
            </a:r>
          </a:p>
        </p:txBody>
      </p:sp>
      <p:sp>
        <p:nvSpPr>
          <p:cNvPr id="249" name="Shape 249"/>
          <p:cNvSpPr txBox="1"/>
          <p:nvPr/>
        </p:nvSpPr>
        <p:spPr>
          <a:xfrm>
            <a:off x="5892801" y="5080001"/>
            <a:ext cx="5817999" cy="572399"/>
          </a:xfrm>
          <a:prstGeom prst="rect">
            <a:avLst/>
          </a:prstGeom>
          <a:noFill/>
          <a:ln>
            <a:noFill/>
          </a:ln>
        </p:spPr>
        <p:txBody>
          <a:bodyPr lIns="121900" tIns="121900" rIns="121900" bIns="121900" anchor="t" anchorCtr="0">
            <a:noAutofit/>
          </a:bodyPr>
          <a:lstStyle/>
          <a:p>
            <a:r>
              <a:rPr lang="en" sz="3200">
                <a:solidFill>
                  <a:srgbClr val="980000"/>
                </a:solidFill>
              </a:rPr>
              <a:t>// each </a:t>
            </a:r>
            <a:r>
              <a:rPr lang="en" sz="3200">
                <a:solidFill>
                  <a:srgbClr val="0070C0"/>
                </a:solidFill>
              </a:rPr>
              <a:t>thread</a:t>
            </a:r>
            <a:r>
              <a:rPr lang="en" sz="3200">
                <a:solidFill>
                  <a:srgbClr val="980000"/>
                </a:solidFill>
              </a:rPr>
              <a:t> has its id</a:t>
            </a:r>
          </a:p>
        </p:txBody>
      </p:sp>
      <p:sp>
        <p:nvSpPr>
          <p:cNvPr id="250" name="Shape 250"/>
          <p:cNvSpPr txBox="1"/>
          <p:nvPr/>
        </p:nvSpPr>
        <p:spPr>
          <a:xfrm>
            <a:off x="5881200" y="5588000"/>
            <a:ext cx="6310800" cy="609600"/>
          </a:xfrm>
          <a:prstGeom prst="rect">
            <a:avLst/>
          </a:prstGeom>
          <a:noFill/>
          <a:ln>
            <a:noFill/>
          </a:ln>
        </p:spPr>
        <p:txBody>
          <a:bodyPr lIns="121900" tIns="121900" rIns="121900" bIns="121900" anchor="t" anchorCtr="0">
            <a:noAutofit/>
          </a:bodyPr>
          <a:lstStyle/>
          <a:p>
            <a:r>
              <a:rPr lang="en" sz="3200">
                <a:solidFill>
                  <a:srgbClr val="980000"/>
                </a:solidFill>
              </a:rPr>
              <a:t>// each thread has different i and j</a:t>
            </a:r>
          </a:p>
          <a:p>
            <a:endParaRPr sz="2400"/>
          </a:p>
        </p:txBody>
      </p:sp>
      <p:pic>
        <p:nvPicPr>
          <p:cNvPr id="251" name="Shape 251"/>
          <p:cNvPicPr preferRelativeResize="0"/>
          <p:nvPr/>
        </p:nvPicPr>
        <p:blipFill>
          <a:blip r:embed="rId3">
            <a:alphaModFix/>
          </a:blip>
          <a:stretch>
            <a:fillRect/>
          </a:stretch>
        </p:blipFill>
        <p:spPr>
          <a:xfrm>
            <a:off x="6120023" y="406401"/>
            <a:ext cx="4852776" cy="2781759"/>
          </a:xfrm>
          <a:prstGeom prst="rect">
            <a:avLst/>
          </a:prstGeom>
          <a:noFill/>
          <a:ln>
            <a:noFill/>
          </a:ln>
        </p:spPr>
      </p:pic>
      <p:cxnSp>
        <p:nvCxnSpPr>
          <p:cNvPr id="252" name="Shape 252"/>
          <p:cNvCxnSpPr/>
          <p:nvPr/>
        </p:nvCxnSpPr>
        <p:spPr>
          <a:xfrm rot="10800000" flipH="1">
            <a:off x="3759200" y="2438399"/>
            <a:ext cx="2032000" cy="1312000"/>
          </a:xfrm>
          <a:prstGeom prst="straightConnector1">
            <a:avLst/>
          </a:prstGeom>
          <a:noFill/>
          <a:ln w="19050" cap="flat">
            <a:solidFill>
              <a:srgbClr val="FF0000"/>
            </a:solidFill>
            <a:prstDash val="solid"/>
            <a:round/>
            <a:headEnd type="none" w="lg" len="lg"/>
            <a:tailEnd type="triangle" w="lg" len="lg"/>
          </a:ln>
        </p:spPr>
      </p:cxnSp>
      <p:sp>
        <p:nvSpPr>
          <p:cNvPr id="253" name="Shape 253"/>
          <p:cNvSpPr txBox="1"/>
          <p:nvPr/>
        </p:nvSpPr>
        <p:spPr>
          <a:xfrm>
            <a:off x="609601" y="1524001"/>
            <a:ext cx="4123199" cy="1320799"/>
          </a:xfrm>
          <a:prstGeom prst="rect">
            <a:avLst/>
          </a:prstGeom>
          <a:noFill/>
          <a:ln>
            <a:noFill/>
          </a:ln>
        </p:spPr>
        <p:txBody>
          <a:bodyPr lIns="121900" tIns="121900" rIns="121900" bIns="121900" anchor="t" anchorCtr="0">
            <a:noAutofit/>
          </a:bodyPr>
          <a:lstStyle/>
          <a:p>
            <a:r>
              <a:rPr lang="en" sz="2400">
                <a:solidFill>
                  <a:srgbClr val="0000FF"/>
                </a:solidFill>
              </a:rPr>
              <a:t>Example:</a:t>
            </a:r>
          </a:p>
          <a:p>
            <a:r>
              <a:rPr lang="en" sz="2400">
                <a:solidFill>
                  <a:srgbClr val="0000FF"/>
                </a:solidFill>
              </a:rPr>
              <a:t>thread 3 of block 1 operates</a:t>
            </a:r>
          </a:p>
          <a:p>
            <a:r>
              <a:rPr lang="en" sz="2400">
                <a:solidFill>
                  <a:srgbClr val="0000FF"/>
                </a:solidFill>
              </a:rPr>
              <a:t>on element A[1][3]</a:t>
            </a:r>
          </a:p>
        </p:txBody>
      </p:sp>
      <p:sp>
        <p:nvSpPr>
          <p:cNvPr id="254" name="Shape 254"/>
          <p:cNvSpPr/>
          <p:nvPr/>
        </p:nvSpPr>
        <p:spPr>
          <a:xfrm>
            <a:off x="2567608" y="3789040"/>
            <a:ext cx="864799" cy="505599"/>
          </a:xfrm>
          <a:prstGeom prst="ellipse">
            <a:avLst/>
          </a:prstGeom>
          <a:noFill/>
          <a:ln w="19050" cap="flat">
            <a:solidFill>
              <a:srgbClr val="FF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255" name="Shape 255"/>
          <p:cNvSpPr/>
          <p:nvPr/>
        </p:nvSpPr>
        <p:spPr>
          <a:xfrm>
            <a:off x="8140434" y="274634"/>
            <a:ext cx="773599" cy="429199"/>
          </a:xfrm>
          <a:prstGeom prst="ellipse">
            <a:avLst/>
          </a:prstGeom>
          <a:noFill/>
          <a:ln w="19050" cap="flat">
            <a:solidFill>
              <a:srgbClr val="FF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256" name="Shape 256"/>
          <p:cNvSpPr/>
          <p:nvPr/>
        </p:nvSpPr>
        <p:spPr>
          <a:xfrm>
            <a:off x="3431704" y="3789040"/>
            <a:ext cx="773599" cy="505599"/>
          </a:xfrm>
          <a:prstGeom prst="ellipse">
            <a:avLst/>
          </a:prstGeom>
          <a:noFill/>
          <a:ln w="19050" cap="flat">
            <a:solidFill>
              <a:srgbClr val="FF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257" name="Shape 257"/>
          <p:cNvSpPr/>
          <p:nvPr/>
        </p:nvSpPr>
        <p:spPr>
          <a:xfrm>
            <a:off x="9295201" y="2923601"/>
            <a:ext cx="773599" cy="429199"/>
          </a:xfrm>
          <a:prstGeom prst="ellipse">
            <a:avLst/>
          </a:prstGeom>
          <a:noFill/>
          <a:ln w="19050" cap="flat">
            <a:solidFill>
              <a:srgbClr val="FF0000"/>
            </a:solidFill>
            <a:prstDash val="solid"/>
            <a:round/>
            <a:headEnd type="none" w="med" len="med"/>
            <a:tailEnd type="none" w="med" len="med"/>
          </a:ln>
        </p:spPr>
        <p:txBody>
          <a:bodyPr lIns="121900" tIns="121900" rIns="121900" bIns="121900" anchor="ctr" anchorCtr="0">
            <a:noAutofit/>
          </a:bodyPr>
          <a:lstStyle/>
          <a:p>
            <a:endParaRPr sz="2400"/>
          </a:p>
        </p:txBody>
      </p:sp>
    </p:spTree>
    <p:extLst>
      <p:ext uri="{BB962C8B-B14F-4D97-AF65-F5344CB8AC3E}">
        <p14:creationId xmlns:p14="http://schemas.microsoft.com/office/powerpoint/2010/main" val="1826900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par>
                                <p:cTn id="8" presetID="10" presetClass="entr" presetSubtype="0" fill="hold"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1000"/>
                                        <p:tgtEl>
                                          <p:spTgt spid="2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4"/>
                                        </p:tgtEl>
                                        <p:attrNameLst>
                                          <p:attrName>style.visibility</p:attrName>
                                        </p:attrNameLst>
                                      </p:cBhvr>
                                      <p:to>
                                        <p:strVal val="visible"/>
                                      </p:to>
                                    </p:set>
                                    <p:animEffect transition="in" filter="fade">
                                      <p:cBhvr>
                                        <p:cTn id="15" dur="1000"/>
                                        <p:tgtEl>
                                          <p:spTgt spid="254"/>
                                        </p:tgtEl>
                                      </p:cBhvr>
                                    </p:animEffect>
                                  </p:childTnLst>
                                </p:cTn>
                              </p:par>
                              <p:par>
                                <p:cTn id="16" presetID="10" presetClass="entr" presetSubtype="0" fill="hold" nodeType="withEffect">
                                  <p:stCondLst>
                                    <p:cond delay="0"/>
                                  </p:stCondLst>
                                  <p:childTnLst>
                                    <p:set>
                                      <p:cBhvr>
                                        <p:cTn id="17" dur="1" fill="hold">
                                          <p:stCondLst>
                                            <p:cond delay="0"/>
                                          </p:stCondLst>
                                        </p:cTn>
                                        <p:tgtEl>
                                          <p:spTgt spid="255"/>
                                        </p:tgtEl>
                                        <p:attrNameLst>
                                          <p:attrName>style.visibility</p:attrName>
                                        </p:attrNameLst>
                                      </p:cBhvr>
                                      <p:to>
                                        <p:strVal val="visible"/>
                                      </p:to>
                                    </p:set>
                                    <p:animEffect transition="in" filter="fade">
                                      <p:cBhvr>
                                        <p:cTn id="18" dur="1000"/>
                                        <p:tgtEl>
                                          <p:spTgt spid="255"/>
                                        </p:tgtEl>
                                      </p:cBhvr>
                                    </p:animEffect>
                                  </p:childTnLst>
                                </p:cTn>
                              </p:par>
                              <p:par>
                                <p:cTn id="19" presetID="10" presetClass="entr" presetSubtype="0" fill="hold" nodeType="withEffect">
                                  <p:stCondLst>
                                    <p:cond delay="0"/>
                                  </p:stCondLst>
                                  <p:childTnLst>
                                    <p:set>
                                      <p:cBhvr>
                                        <p:cTn id="20" dur="1" fill="hold">
                                          <p:stCondLst>
                                            <p:cond delay="0"/>
                                          </p:stCondLst>
                                        </p:cTn>
                                        <p:tgtEl>
                                          <p:spTgt spid="256"/>
                                        </p:tgtEl>
                                        <p:attrNameLst>
                                          <p:attrName>style.visibility</p:attrName>
                                        </p:attrNameLst>
                                      </p:cBhvr>
                                      <p:to>
                                        <p:strVal val="visible"/>
                                      </p:to>
                                    </p:set>
                                    <p:animEffect transition="in" filter="fade">
                                      <p:cBhvr>
                                        <p:cTn id="21" dur="1000"/>
                                        <p:tgtEl>
                                          <p:spTgt spid="256"/>
                                        </p:tgtEl>
                                      </p:cBhvr>
                                    </p:animEffect>
                                  </p:childTnLst>
                                </p:cTn>
                              </p:par>
                              <p:par>
                                <p:cTn id="22" presetID="10" presetClass="entr" presetSubtype="0" fill="hold" nodeType="withEffect">
                                  <p:stCondLst>
                                    <p:cond delay="0"/>
                                  </p:stCondLst>
                                  <p:childTnLst>
                                    <p:set>
                                      <p:cBhvr>
                                        <p:cTn id="23" dur="1" fill="hold">
                                          <p:stCondLst>
                                            <p:cond delay="0"/>
                                          </p:stCondLst>
                                        </p:cTn>
                                        <p:tgtEl>
                                          <p:spTgt spid="257"/>
                                        </p:tgtEl>
                                        <p:attrNameLst>
                                          <p:attrName>style.visibility</p:attrName>
                                        </p:attrNameLst>
                                      </p:cBhvr>
                                      <p:to>
                                        <p:strVal val="visible"/>
                                      </p:to>
                                    </p:set>
                                    <p:animEffect transition="in" filter="fade">
                                      <p:cBhvr>
                                        <p:cTn id="24" dur="1000"/>
                                        <p:tgtEl>
                                          <p:spTgt spid="257"/>
                                        </p:tgtEl>
                                      </p:cBhvr>
                                    </p:animEffect>
                                  </p:childTnLst>
                                </p:cTn>
                              </p:par>
                              <p:par>
                                <p:cTn id="25" presetID="10" presetClass="entr" presetSubtype="0" fill="hold" nodeType="withEffect">
                                  <p:stCondLst>
                                    <p:cond delay="0"/>
                                  </p:stCondLst>
                                  <p:childTnLst>
                                    <p:set>
                                      <p:cBhvr>
                                        <p:cTn id="26" dur="1" fill="hold">
                                          <p:stCondLst>
                                            <p:cond delay="0"/>
                                          </p:stCondLst>
                                        </p:cTn>
                                        <p:tgtEl>
                                          <p:spTgt spid="253"/>
                                        </p:tgtEl>
                                        <p:attrNameLst>
                                          <p:attrName>style.visibility</p:attrName>
                                        </p:attrNameLst>
                                      </p:cBhvr>
                                      <p:to>
                                        <p:strVal val="visible"/>
                                      </p:to>
                                    </p:set>
                                    <p:animEffect transition="in" filter="fade">
                                      <p:cBhvr>
                                        <p:cTn id="2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prstGeom prst="rect">
            <a:avLst/>
          </a:prstGeom>
        </p:spPr>
        <p:txBody>
          <a:bodyPr vert="horz" lIns="121900" tIns="121900" rIns="121900" bIns="121900" rtlCol="0" anchor="b" anchorCtr="0">
            <a:noAutofit/>
          </a:bodyPr>
          <a:lstStyle/>
          <a:p>
            <a:r>
              <a:rPr lang="en"/>
              <a:t>How Are Threads Scheduled?</a:t>
            </a:r>
          </a:p>
        </p:txBody>
      </p:sp>
      <p:sp>
        <p:nvSpPr>
          <p:cNvPr id="2" name="Slide Number Placeholder 1"/>
          <p:cNvSpPr>
            <a:spLocks noGrp="1"/>
          </p:cNvSpPr>
          <p:nvPr>
            <p:ph type="sldNum" sz="quarter" idx="12"/>
          </p:nvPr>
        </p:nvSpPr>
        <p:spPr/>
        <p:txBody>
          <a:bodyPr/>
          <a:lstStyle/>
          <a:p>
            <a:fld id="{93A9AFAB-0B4A-894D-9A96-190B87C7197E}" type="slidenum">
              <a:rPr lang="en-US" smtClean="0"/>
              <a:t>57</a:t>
            </a:fld>
            <a:endParaRPr lang="en-US"/>
          </a:p>
        </p:txBody>
      </p:sp>
      <p:pic>
        <p:nvPicPr>
          <p:cNvPr id="263" name="Shape 263"/>
          <p:cNvPicPr preferRelativeResize="0"/>
          <p:nvPr/>
        </p:nvPicPr>
        <p:blipFill>
          <a:blip r:embed="rId3">
            <a:alphaModFix/>
          </a:blip>
          <a:stretch>
            <a:fillRect/>
          </a:stretch>
        </p:blipFill>
        <p:spPr>
          <a:xfrm>
            <a:off x="5592502" y="3432709"/>
            <a:ext cx="6532597" cy="3212256"/>
          </a:xfrm>
          <a:prstGeom prst="rect">
            <a:avLst/>
          </a:prstGeom>
          <a:noFill/>
          <a:ln>
            <a:noFill/>
          </a:ln>
        </p:spPr>
      </p:pic>
      <p:pic>
        <p:nvPicPr>
          <p:cNvPr id="264" name="Shape 264"/>
          <p:cNvPicPr preferRelativeResize="0"/>
          <p:nvPr/>
        </p:nvPicPr>
        <p:blipFill>
          <a:blip r:embed="rId4">
            <a:alphaModFix/>
          </a:blip>
          <a:stretch>
            <a:fillRect/>
          </a:stretch>
        </p:blipFill>
        <p:spPr>
          <a:xfrm>
            <a:off x="346901" y="1417833"/>
            <a:ext cx="4722700" cy="2707551"/>
          </a:xfrm>
          <a:prstGeom prst="rect">
            <a:avLst/>
          </a:prstGeom>
          <a:noFill/>
          <a:ln>
            <a:noFill/>
          </a:ln>
        </p:spPr>
      </p:pic>
      <p:pic>
        <p:nvPicPr>
          <p:cNvPr id="265" name="Shape 265"/>
          <p:cNvPicPr preferRelativeResize="0"/>
          <p:nvPr/>
        </p:nvPicPr>
        <p:blipFill>
          <a:blip r:embed="rId5">
            <a:alphaModFix/>
          </a:blip>
          <a:stretch>
            <a:fillRect/>
          </a:stretch>
        </p:blipFill>
        <p:spPr>
          <a:xfrm>
            <a:off x="9272221" y="1856399"/>
            <a:ext cx="2526531" cy="755604"/>
          </a:xfrm>
          <a:prstGeom prst="rect">
            <a:avLst/>
          </a:prstGeom>
          <a:noFill/>
          <a:ln>
            <a:noFill/>
          </a:ln>
        </p:spPr>
      </p:pic>
      <p:pic>
        <p:nvPicPr>
          <p:cNvPr id="266" name="Shape 266"/>
          <p:cNvPicPr preferRelativeResize="0"/>
          <p:nvPr/>
        </p:nvPicPr>
        <p:blipFill>
          <a:blip r:embed="rId6">
            <a:alphaModFix/>
          </a:blip>
          <a:stretch>
            <a:fillRect/>
          </a:stretch>
        </p:blipFill>
        <p:spPr>
          <a:xfrm>
            <a:off x="5824989" y="1856399"/>
            <a:ext cx="2489681" cy="742376"/>
          </a:xfrm>
          <a:prstGeom prst="rect">
            <a:avLst/>
          </a:prstGeom>
          <a:noFill/>
          <a:ln>
            <a:noFill/>
          </a:ln>
        </p:spPr>
      </p:pic>
      <p:cxnSp>
        <p:nvCxnSpPr>
          <p:cNvPr id="267" name="Shape 267"/>
          <p:cNvCxnSpPr/>
          <p:nvPr/>
        </p:nvCxnSpPr>
        <p:spPr>
          <a:xfrm>
            <a:off x="7001521" y="2598777"/>
            <a:ext cx="12000" cy="598399"/>
          </a:xfrm>
          <a:prstGeom prst="straightConnector1">
            <a:avLst/>
          </a:prstGeom>
          <a:noFill/>
          <a:ln w="19050" cap="flat">
            <a:solidFill>
              <a:srgbClr val="FF0000"/>
            </a:solidFill>
            <a:prstDash val="solid"/>
            <a:round/>
            <a:headEnd type="none" w="lg" len="lg"/>
            <a:tailEnd type="triangle" w="lg" len="lg"/>
          </a:ln>
        </p:spPr>
      </p:cxnSp>
      <p:cxnSp>
        <p:nvCxnSpPr>
          <p:cNvPr id="268" name="Shape 268"/>
          <p:cNvCxnSpPr/>
          <p:nvPr/>
        </p:nvCxnSpPr>
        <p:spPr>
          <a:xfrm>
            <a:off x="10460923" y="2598777"/>
            <a:ext cx="12000" cy="598399"/>
          </a:xfrm>
          <a:prstGeom prst="straightConnector1">
            <a:avLst/>
          </a:prstGeom>
          <a:noFill/>
          <a:ln w="19050" cap="flat">
            <a:solidFill>
              <a:srgbClr val="FF0000"/>
            </a:solidFill>
            <a:prstDash val="solid"/>
            <a:round/>
            <a:headEnd type="none" w="lg" len="lg"/>
            <a:tailEnd type="triangle" w="lg" len="lg"/>
          </a:ln>
        </p:spPr>
      </p:cxnSp>
      <p:pic>
        <p:nvPicPr>
          <p:cNvPr id="269" name="Shape 269"/>
          <p:cNvPicPr preferRelativeResize="0"/>
          <p:nvPr/>
        </p:nvPicPr>
        <p:blipFill>
          <a:blip r:embed="rId7">
            <a:alphaModFix/>
          </a:blip>
          <a:stretch>
            <a:fillRect/>
          </a:stretch>
        </p:blipFill>
        <p:spPr>
          <a:xfrm>
            <a:off x="5592502" y="3134610"/>
            <a:ext cx="2847629" cy="503033"/>
          </a:xfrm>
          <a:prstGeom prst="rect">
            <a:avLst/>
          </a:prstGeom>
          <a:noFill/>
          <a:ln>
            <a:noFill/>
          </a:ln>
        </p:spPr>
      </p:pic>
      <p:pic>
        <p:nvPicPr>
          <p:cNvPr id="270" name="Shape 270"/>
          <p:cNvPicPr preferRelativeResize="0"/>
          <p:nvPr/>
        </p:nvPicPr>
        <p:blipFill>
          <a:blip r:embed="rId7">
            <a:alphaModFix/>
          </a:blip>
          <a:stretch>
            <a:fillRect/>
          </a:stretch>
        </p:blipFill>
        <p:spPr>
          <a:xfrm>
            <a:off x="9034481" y="3094921"/>
            <a:ext cx="2818993" cy="503033"/>
          </a:xfrm>
          <a:prstGeom prst="rect">
            <a:avLst/>
          </a:prstGeom>
          <a:noFill/>
          <a:ln>
            <a:noFill/>
          </a:ln>
        </p:spPr>
      </p:pic>
    </p:spTree>
    <p:extLst>
      <p:ext uri="{BB962C8B-B14F-4D97-AF65-F5344CB8AC3E}">
        <p14:creationId xmlns:p14="http://schemas.microsoft.com/office/powerpoint/2010/main" val="19851186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5"/>
                                        </p:tgtEl>
                                        <p:attrNameLst>
                                          <p:attrName>style.visibility</p:attrName>
                                        </p:attrNameLst>
                                      </p:cBhvr>
                                      <p:to>
                                        <p:strVal val="visible"/>
                                      </p:to>
                                    </p:set>
                                    <p:animEffect transition="in" filter="fade">
                                      <p:cBhvr>
                                        <p:cTn id="10" dur="1000"/>
                                        <p:tgtEl>
                                          <p:spTgt spid="265"/>
                                        </p:tgtEl>
                                      </p:cBhvr>
                                    </p:animEffect>
                                  </p:childTnLst>
                                </p:cTn>
                              </p:par>
                              <p:par>
                                <p:cTn id="11" presetID="10" presetClass="entr" presetSubtype="0" fill="hold" nodeType="withEffect">
                                  <p:stCondLst>
                                    <p:cond delay="0"/>
                                  </p:stCondLst>
                                  <p:childTnLst>
                                    <p:set>
                                      <p:cBhvr>
                                        <p:cTn id="12" dur="1" fill="hold">
                                          <p:stCondLst>
                                            <p:cond delay="0"/>
                                          </p:stCondLst>
                                        </p:cTn>
                                        <p:tgtEl>
                                          <p:spTgt spid="267"/>
                                        </p:tgtEl>
                                        <p:attrNameLst>
                                          <p:attrName>style.visibility</p:attrName>
                                        </p:attrNameLst>
                                      </p:cBhvr>
                                      <p:to>
                                        <p:strVal val="visible"/>
                                      </p:to>
                                    </p:set>
                                    <p:animEffect transition="in" filter="fade">
                                      <p:cBhvr>
                                        <p:cTn id="13" dur="1000"/>
                                        <p:tgtEl>
                                          <p:spTgt spid="267"/>
                                        </p:tgtEl>
                                      </p:cBhvr>
                                    </p:animEffect>
                                  </p:childTnLst>
                                </p:cTn>
                              </p:par>
                              <p:par>
                                <p:cTn id="14" presetID="10" presetClass="entr" presetSubtype="0" fill="hold" nodeType="withEffect">
                                  <p:stCondLst>
                                    <p:cond delay="0"/>
                                  </p:stCondLst>
                                  <p:childTnLst>
                                    <p:set>
                                      <p:cBhvr>
                                        <p:cTn id="15" dur="1" fill="hold">
                                          <p:stCondLst>
                                            <p:cond delay="0"/>
                                          </p:stCondLst>
                                        </p:cTn>
                                        <p:tgtEl>
                                          <p:spTgt spid="268"/>
                                        </p:tgtEl>
                                        <p:attrNameLst>
                                          <p:attrName>style.visibility</p:attrName>
                                        </p:attrNameLst>
                                      </p:cBhvr>
                                      <p:to>
                                        <p:strVal val="visible"/>
                                      </p:to>
                                    </p:set>
                                    <p:animEffect transition="in" filter="fade">
                                      <p:cBhvr>
                                        <p:cTn id="16" dur="1000"/>
                                        <p:tgtEl>
                                          <p:spTgt spid="2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fade">
                                      <p:cBhvr>
                                        <p:cTn id="21" dur="1000"/>
                                        <p:tgtEl>
                                          <p:spTgt spid="269"/>
                                        </p:tgtEl>
                                      </p:cBhvr>
                                    </p:animEffect>
                                  </p:childTnLst>
                                </p:cTn>
                              </p:par>
                              <p:par>
                                <p:cTn id="22" presetID="10" presetClass="entr" presetSubtype="0" fill="hold"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fade">
                                      <p:cBhvr>
                                        <p:cTn id="24"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GPU </a:t>
            </a:r>
            <a:r>
              <a:rPr lang="nl-NL" err="1"/>
              <a:t>example</a:t>
            </a:r>
            <a:br>
              <a:rPr lang="nl-NL"/>
            </a:b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58</a:t>
            </a:fld>
            <a:endParaRPr lang="nl-NL"/>
          </a:p>
        </p:txBody>
      </p:sp>
      <p:sp>
        <p:nvSpPr>
          <p:cNvPr id="12" name="Rectangle 11"/>
          <p:cNvSpPr/>
          <p:nvPr/>
        </p:nvSpPr>
        <p:spPr>
          <a:xfrm>
            <a:off x="1775696" y="1591635"/>
            <a:ext cx="7200449" cy="3293209"/>
          </a:xfrm>
          <a:prstGeom prst="rect">
            <a:avLst/>
          </a:prstGeom>
        </p:spPr>
        <p:txBody>
          <a:bodyPr wrap="square">
            <a:spAutoFit/>
          </a:bodyPr>
          <a:lstStyle/>
          <a:p>
            <a:r>
              <a:rPr lang="en-US" sz="1600" err="1">
                <a:latin typeface="Courier New" panose="02070309020205020404" pitchFamily="49" charset="0"/>
                <a:ea typeface="Arial Unicode MS" panose="020B0604020202020204" pitchFamily="34" charset="-128"/>
                <a:cs typeface="Courier New" panose="02070309020205020404" pitchFamily="49" charset="0"/>
              </a:rPr>
              <a:t>Func</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block</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thread</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err="1">
                <a:latin typeface="Courier New" panose="02070309020205020404" pitchFamily="49" charset="0"/>
                <a:ea typeface="Arial Unicode MS" panose="020B0604020202020204" pitchFamily="34" charset="-128"/>
                <a:cs typeface="Courier New" panose="02070309020205020404" pitchFamily="49" charset="0"/>
              </a:rPr>
              <a:t>split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block</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thread</a:t>
            </a:r>
            <a:r>
              <a:rPr lang="en-US" sz="1600">
                <a:latin typeface="Courier New" panose="02070309020205020404" pitchFamily="49" charset="0"/>
                <a:ea typeface="Arial Unicode MS" panose="020B0604020202020204" pitchFamily="34" charset="-128"/>
                <a:cs typeface="Courier New" panose="02070309020205020404" pitchFamily="49" charset="0"/>
              </a:rPr>
              <a:t>,16);</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7" name="Rectangle 2"/>
          <p:cNvSpPr>
            <a:spLocks noChangeArrowheads="1"/>
          </p:cNvSpPr>
          <p:nvPr/>
        </p:nvSpPr>
        <p:spPr bwMode="auto">
          <a:xfrm>
            <a:off x="1773917" y="3102075"/>
            <a:ext cx="7023510" cy="3475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9828" numCol="1" anchor="ctr" anchorCtr="0" compatLnSpc="1">
            <a:prstTxWarp prst="textNoShape">
              <a:avLst/>
            </a:prstTxWarp>
            <a:spAutoFit/>
          </a:bodyPr>
          <a:lstStyle/>
          <a:p>
            <a:pPr eaLnBrk="0" fontAlgn="base" hangingPunct="0">
              <a:spcBef>
                <a:spcPct val="0"/>
              </a:spcBef>
              <a:spcAft>
                <a:spcPct val="0"/>
              </a:spcAft>
            </a:pPr>
            <a:endParaRPr lang="nl-NL" altLang="nl-NL">
              <a:latin typeface="Arial" panose="020B0604020202020204" pitchFamily="34" charset="0"/>
            </a:endParaRPr>
          </a:p>
        </p:txBody>
      </p:sp>
      <p:sp>
        <p:nvSpPr>
          <p:cNvPr id="3" name="Rectangle 2"/>
          <p:cNvSpPr/>
          <p:nvPr/>
        </p:nvSpPr>
        <p:spPr>
          <a:xfrm>
            <a:off x="1524001" y="2952662"/>
            <a:ext cx="8570555" cy="369332"/>
          </a:xfrm>
          <a:prstGeom prst="rect">
            <a:avLst/>
          </a:prstGeom>
        </p:spPr>
        <p:txBody>
          <a:bodyPr wrap="square">
            <a:spAutoFit/>
          </a:bodyPr>
          <a:lstStyle/>
          <a:p>
            <a:pPr lvl="0" eaLnBrk="0" fontAlgn="base" hangingPunct="0">
              <a:spcBef>
                <a:spcPct val="0"/>
              </a:spcBef>
              <a:spcAft>
                <a:spcPct val="0"/>
              </a:spcAft>
            </a:pPr>
            <a:r>
              <a:rPr lang="nl-NL" altLang="nl-NL" err="1"/>
              <a:t>Now</a:t>
            </a:r>
            <a:r>
              <a:rPr lang="nl-NL" altLang="nl-NL"/>
              <a:t> </a:t>
            </a:r>
            <a:r>
              <a:rPr lang="nl-NL" altLang="nl-NL" err="1"/>
              <a:t>let's</a:t>
            </a:r>
            <a:r>
              <a:rPr lang="nl-NL" altLang="nl-NL"/>
              <a:t> </a:t>
            </a:r>
            <a:r>
              <a:rPr lang="nl-NL" altLang="nl-NL" err="1"/>
              <a:t>compute</a:t>
            </a:r>
            <a:r>
              <a:rPr lang="nl-NL" altLang="nl-NL"/>
              <a:t> </a:t>
            </a:r>
            <a:r>
              <a:rPr lang="nl-NL" altLang="nl-NL" err="1"/>
              <a:t>the</a:t>
            </a:r>
            <a:r>
              <a:rPr lang="nl-NL" altLang="nl-NL"/>
              <a:t> </a:t>
            </a:r>
            <a:r>
              <a:rPr lang="nl-NL" altLang="nl-NL" err="1"/>
              <a:t>bx</a:t>
            </a:r>
            <a:r>
              <a:rPr lang="nl-NL" altLang="nl-NL"/>
              <a:t> stage </a:t>
            </a:r>
            <a:r>
              <a:rPr lang="nl-NL" altLang="nl-NL" err="1"/>
              <a:t>using</a:t>
            </a:r>
            <a:r>
              <a:rPr lang="nl-NL" altLang="nl-NL"/>
              <a:t> </a:t>
            </a:r>
            <a:r>
              <a:rPr lang="nl-NL" altLang="nl-NL" err="1"/>
              <a:t>the</a:t>
            </a:r>
            <a:r>
              <a:rPr lang="nl-NL" altLang="nl-NL"/>
              <a:t> </a:t>
            </a:r>
            <a:r>
              <a:rPr lang="nl-NL" altLang="nl-NL" b="1"/>
              <a:t>GPU</a:t>
            </a:r>
            <a:r>
              <a:rPr lang="nl-NL" altLang="nl-NL"/>
              <a:t> in 16-wide </a:t>
            </a:r>
            <a:r>
              <a:rPr lang="nl-NL" altLang="nl-NL" err="1"/>
              <a:t>one-dimensional</a:t>
            </a:r>
            <a:r>
              <a:rPr lang="nl-NL" altLang="nl-NL"/>
              <a:t> </a:t>
            </a:r>
            <a:r>
              <a:rPr lang="nl-NL" altLang="nl-NL" b="1"/>
              <a:t>thread </a:t>
            </a:r>
            <a:r>
              <a:rPr lang="nl-NL" altLang="nl-NL" b="1" err="1"/>
              <a:t>blocks</a:t>
            </a:r>
            <a:r>
              <a:rPr lang="nl-NL" altLang="nl-NL" b="1"/>
              <a:t> </a:t>
            </a:r>
          </a:p>
        </p:txBody>
      </p:sp>
      <p:sp>
        <p:nvSpPr>
          <p:cNvPr id="5" name="Rectangle 4"/>
          <p:cNvSpPr/>
          <p:nvPr/>
        </p:nvSpPr>
        <p:spPr>
          <a:xfrm>
            <a:off x="5483788" y="3539845"/>
            <a:ext cx="4572000" cy="584775"/>
          </a:xfrm>
          <a:prstGeom prst="rect">
            <a:avLst/>
          </a:prstGeom>
        </p:spPr>
        <p:txBody>
          <a:bodyPr>
            <a:spAutoFit/>
          </a:bodyPr>
          <a:lstStyle/>
          <a:p>
            <a:pPr marL="342900" indent="-342900" eaLnBrk="0" fontAlgn="base" hangingPunct="0">
              <a:spcBef>
                <a:spcPct val="0"/>
              </a:spcBef>
              <a:spcAft>
                <a:spcPct val="0"/>
              </a:spcAft>
              <a:buFont typeface="+mj-lt"/>
              <a:buAutoNum type="arabicPeriod"/>
            </a:pPr>
            <a:r>
              <a:rPr lang="nl-NL" altLang="nl-NL" sz="1600">
                <a:latin typeface="Menlo"/>
              </a:rPr>
              <a:t>First we </a:t>
            </a:r>
            <a:r>
              <a:rPr lang="nl-NL" altLang="nl-NL" sz="1600" b="1">
                <a:latin typeface="Menlo"/>
              </a:rPr>
              <a:t>split</a:t>
            </a:r>
            <a:r>
              <a:rPr lang="nl-NL" altLang="nl-NL" sz="1600">
                <a:latin typeface="Menlo"/>
              </a:rPr>
              <a:t> </a:t>
            </a:r>
            <a:r>
              <a:rPr lang="nl-NL" altLang="nl-NL" sz="1600" err="1">
                <a:latin typeface="Menlo"/>
              </a:rPr>
              <a:t>the</a:t>
            </a:r>
            <a:r>
              <a:rPr lang="nl-NL" altLang="nl-NL" sz="1600">
                <a:latin typeface="Menlo"/>
              </a:rPr>
              <a:t> index x of </a:t>
            </a:r>
            <a:r>
              <a:rPr lang="nl-NL" altLang="nl-NL" sz="1600" err="1">
                <a:solidFill>
                  <a:srgbClr val="0070C0"/>
                </a:solidFill>
                <a:latin typeface="Menlo"/>
              </a:rPr>
              <a:t>bx</a:t>
            </a:r>
            <a:r>
              <a:rPr lang="nl-NL" altLang="nl-NL" sz="1600">
                <a:solidFill>
                  <a:srgbClr val="0070C0"/>
                </a:solidFill>
                <a:latin typeface="Menlo"/>
              </a:rPr>
              <a:t> </a:t>
            </a:r>
          </a:p>
          <a:p>
            <a:pPr lvl="0" eaLnBrk="0" fontAlgn="base" hangingPunct="0">
              <a:spcBef>
                <a:spcPct val="0"/>
              </a:spcBef>
              <a:spcAft>
                <a:spcPct val="0"/>
              </a:spcAft>
            </a:pPr>
            <a:r>
              <a:rPr lang="nl-NL" altLang="nl-NL" sz="1600">
                <a:latin typeface="Menlo"/>
              </a:rPr>
              <a:t>        into </a:t>
            </a:r>
            <a:r>
              <a:rPr lang="nl-NL" altLang="nl-NL" sz="1600" err="1">
                <a:latin typeface="Menlo"/>
              </a:rPr>
              <a:t>blocks</a:t>
            </a:r>
            <a:r>
              <a:rPr lang="nl-NL" altLang="nl-NL" sz="1600">
                <a:latin typeface="Menlo"/>
              </a:rPr>
              <a:t> of </a:t>
            </a:r>
            <a:r>
              <a:rPr lang="nl-NL" altLang="nl-NL" sz="1600" err="1">
                <a:latin typeface="Menlo"/>
              </a:rPr>
              <a:t>size</a:t>
            </a:r>
            <a:r>
              <a:rPr lang="nl-NL" altLang="nl-NL" sz="1600">
                <a:latin typeface="Menlo"/>
              </a:rPr>
              <a:t> 16</a:t>
            </a:r>
            <a:r>
              <a:rPr lang="nl-NL" altLang="nl-NL" sz="700"/>
              <a:t> </a:t>
            </a:r>
            <a:endParaRPr lang="nl-NL" altLang="nl-NL" sz="2400">
              <a:latin typeface="Arial" panose="020B0604020202020204" pitchFamily="34" charset="0"/>
            </a:endParaRPr>
          </a:p>
        </p:txBody>
      </p:sp>
      <p:sp>
        <p:nvSpPr>
          <p:cNvPr id="8" name="TextShape 7">
            <a:extLst>
              <a:ext uri="{FF2B5EF4-FFF2-40B4-BE49-F238E27FC236}">
                <a16:creationId xmlns:a16="http://schemas.microsoft.com/office/drawing/2014/main" id="{843B6774-FF17-4B07-AE8E-A6D4887F0C6C}"/>
              </a:ext>
            </a:extLst>
          </p:cNvPr>
          <p:cNvSpPr txBox="1"/>
          <p:nvPr/>
        </p:nvSpPr>
        <p:spPr>
          <a:xfrm>
            <a:off x="0" y="6431400"/>
            <a:ext cx="1811880" cy="426600"/>
          </a:xfrm>
          <a:prstGeom prst="rect">
            <a:avLst/>
          </a:prstGeom>
          <a:noFill/>
          <a:ln>
            <a:noFill/>
          </a:ln>
        </p:spPr>
        <p:txBody>
          <a:bodyPr lIns="90000" tIns="45000" rIns="90000" bIns="45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0" strike="noStrike" spc="-1">
                <a:latin typeface="Arial"/>
                <a:hlinkClick r:id="rId3"/>
              </a:rPr>
              <a:t>GPU in Halide</a:t>
            </a:r>
            <a:endParaRPr lang="en-US" sz="1800" b="0" strike="noStrike" spc="-1">
              <a:latin typeface="Arial"/>
            </a:endParaRPr>
          </a:p>
        </p:txBody>
      </p:sp>
    </p:spTree>
    <p:extLst>
      <p:ext uri="{BB962C8B-B14F-4D97-AF65-F5344CB8AC3E}">
        <p14:creationId xmlns:p14="http://schemas.microsoft.com/office/powerpoint/2010/main" val="403968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GPU </a:t>
            </a:r>
            <a:r>
              <a:rPr lang="nl-NL" err="1"/>
              <a:t>example</a:t>
            </a:r>
            <a:br>
              <a:rPr lang="nl-NL"/>
            </a:b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59</a:t>
            </a:fld>
            <a:endParaRPr lang="nl-NL"/>
          </a:p>
        </p:txBody>
      </p:sp>
      <p:sp>
        <p:nvSpPr>
          <p:cNvPr id="12" name="Rectangle 11"/>
          <p:cNvSpPr/>
          <p:nvPr/>
        </p:nvSpPr>
        <p:spPr>
          <a:xfrm>
            <a:off x="1775696" y="1591635"/>
            <a:ext cx="9072832" cy="4770537"/>
          </a:xfrm>
          <a:prstGeom prst="rect">
            <a:avLst/>
          </a:prstGeom>
        </p:spPr>
        <p:txBody>
          <a:bodyPr wrap="square">
            <a:spAutoFit/>
          </a:bodyPr>
          <a:lstStyle/>
          <a:p>
            <a:r>
              <a:rPr lang="en-US" sz="1600" err="1">
                <a:latin typeface="Courier New" panose="02070309020205020404" pitchFamily="49" charset="0"/>
                <a:ea typeface="Arial Unicode MS" panose="020B0604020202020204" pitchFamily="34" charset="-128"/>
                <a:cs typeface="Courier New" panose="02070309020205020404" pitchFamily="49" charset="0"/>
              </a:rPr>
              <a:t>Func</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block</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thread</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err="1">
                <a:latin typeface="Courier New" panose="02070309020205020404" pitchFamily="49" charset="0"/>
                <a:ea typeface="Arial Unicode MS" panose="020B0604020202020204" pitchFamily="34" charset="-128"/>
                <a:cs typeface="Courier New" panose="02070309020205020404" pitchFamily="49" charset="0"/>
              </a:rPr>
              <a:t>split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block</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thread</a:t>
            </a:r>
            <a:r>
              <a:rPr lang="en-US" sz="1600">
                <a:latin typeface="Courier New" panose="02070309020205020404" pitchFamily="49" charset="0"/>
                <a:ea typeface="Arial Unicode MS" panose="020B0604020202020204" pitchFamily="34" charset="-128"/>
                <a:cs typeface="Courier New" panose="02070309020205020404" pitchFamily="49" charset="0"/>
              </a:rPr>
              <a:t>,16);</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b="1">
                <a:solidFill>
                  <a:srgbClr val="000080"/>
                </a:solidFill>
                <a:highlight>
                  <a:srgbClr val="FFFFFF"/>
                </a:highlight>
                <a:latin typeface="Courier New" panose="02070309020205020404" pitchFamily="49" charset="0"/>
              </a:rPr>
              <a:t>.</a:t>
            </a:r>
            <a:r>
              <a:rPr lang="nl-NL" sz="1600" err="1">
                <a:solidFill>
                  <a:srgbClr val="000000"/>
                </a:solidFill>
                <a:highlight>
                  <a:srgbClr val="FFFFFF"/>
                </a:highlight>
                <a:latin typeface="Courier New" panose="02070309020205020404" pitchFamily="49" charset="0"/>
              </a:rPr>
              <a:t>gpu_blocks</a:t>
            </a:r>
            <a:r>
              <a:rPr lang="nl-NL" sz="1600" b="1">
                <a:solidFill>
                  <a:srgbClr val="000080"/>
                </a:solidFill>
                <a:highlight>
                  <a:srgbClr val="FFFFFF"/>
                </a:highlight>
                <a:latin typeface="Courier New" panose="02070309020205020404" pitchFamily="49" charset="0"/>
              </a:rPr>
              <a:t>(</a:t>
            </a:r>
            <a:r>
              <a:rPr lang="nl-NL" sz="1600">
                <a:solidFill>
                  <a:srgbClr val="000000"/>
                </a:solidFill>
                <a:highlight>
                  <a:srgbClr val="FFFFFF"/>
                </a:highlight>
                <a:latin typeface="Courier New" panose="02070309020205020404" pitchFamily="49" charset="0"/>
              </a:rPr>
              <a:t>block</a:t>
            </a:r>
            <a:r>
              <a:rPr lang="nl-NL" sz="1600" b="1">
                <a:solidFill>
                  <a:srgbClr val="00008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a:p>
            <a:r>
              <a:rPr lang="nl-NL" sz="1600" b="1">
                <a:solidFill>
                  <a:srgbClr val="000000"/>
                </a:solidFill>
                <a:highlight>
                  <a:srgbClr val="FFFFFF"/>
                </a:highlight>
                <a:latin typeface="Courier New" panose="02070309020205020404" pitchFamily="49" charset="0"/>
              </a:rPr>
              <a:t>  </a:t>
            </a:r>
            <a:r>
              <a:rPr lang="nl-NL" sz="1600" b="1">
                <a:solidFill>
                  <a:srgbClr val="000080"/>
                </a:solidFill>
                <a:highlight>
                  <a:srgbClr val="FFFFFF"/>
                </a:highlight>
                <a:latin typeface="Courier New" panose="02070309020205020404" pitchFamily="49" charset="0"/>
              </a:rPr>
              <a:t>.</a:t>
            </a:r>
            <a:r>
              <a:rPr lang="nl-NL" sz="1600" err="1">
                <a:solidFill>
                  <a:srgbClr val="000000"/>
                </a:solidFill>
                <a:highlight>
                  <a:srgbClr val="FFFFFF"/>
                </a:highlight>
                <a:latin typeface="Courier New" panose="02070309020205020404" pitchFamily="49" charset="0"/>
              </a:rPr>
              <a:t>gpu_threads</a:t>
            </a:r>
            <a:r>
              <a:rPr lang="nl-NL" sz="1600" b="1">
                <a:solidFill>
                  <a:srgbClr val="000080"/>
                </a:solidFill>
                <a:highlight>
                  <a:srgbClr val="FFFFFF"/>
                </a:highlight>
                <a:latin typeface="Courier New" panose="02070309020205020404" pitchFamily="49" charset="0"/>
              </a:rPr>
              <a:t>(</a:t>
            </a:r>
            <a:r>
              <a:rPr lang="nl-NL" sz="1600" err="1">
                <a:solidFill>
                  <a:srgbClr val="000000"/>
                </a:solidFill>
                <a:highlight>
                  <a:srgbClr val="FFFFFF"/>
                </a:highlight>
                <a:latin typeface="Courier New" panose="02070309020205020404" pitchFamily="49" charset="0"/>
              </a:rPr>
              <a:t>threads</a:t>
            </a:r>
            <a:r>
              <a:rPr lang="nl-NL" sz="1600" b="1">
                <a:solidFill>
                  <a:srgbClr val="000080"/>
                </a:solidFill>
                <a:highlight>
                  <a:srgbClr val="FFFFFF"/>
                </a:highlight>
                <a:latin typeface="Courier New" panose="02070309020205020404" pitchFamily="49" charset="0"/>
              </a:rPr>
              <a:t>);</a:t>
            </a:r>
            <a:endParaRPr lang="nl-NL" sz="1600"/>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b="1">
              <a:solidFill>
                <a:srgbClr val="000080"/>
              </a:solidFill>
              <a:highlight>
                <a:srgbClr val="FFFFFF"/>
              </a:highlight>
              <a:latin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b="1">
                <a:solidFill>
                  <a:srgbClr val="000080"/>
                </a:solidFill>
                <a:highlight>
                  <a:srgbClr val="FFFFFF"/>
                </a:highlight>
                <a:latin typeface="Courier New" panose="02070309020205020404" pitchFamily="49" charset="0"/>
              </a:rPr>
              <a:t>.</a:t>
            </a:r>
            <a:r>
              <a:rPr lang="nl-NL" sz="1600" err="1">
                <a:solidFill>
                  <a:srgbClr val="000000"/>
                </a:solidFill>
                <a:highlight>
                  <a:srgbClr val="FFFFFF"/>
                </a:highlight>
                <a:latin typeface="Courier New" panose="02070309020205020404" pitchFamily="49" charset="0"/>
              </a:rPr>
              <a:t>gpu_tile</a:t>
            </a:r>
            <a:r>
              <a:rPr lang="nl-NL" sz="1600" b="1">
                <a:solidFill>
                  <a:srgbClr val="000080"/>
                </a:solidFill>
                <a:highlight>
                  <a:srgbClr val="FFFFFF"/>
                </a:highlight>
                <a:latin typeface="Courier New" panose="02070309020205020404" pitchFamily="49" charset="0"/>
              </a:rPr>
              <a:t>(</a:t>
            </a:r>
            <a:r>
              <a:rPr lang="nl-NL" sz="1600">
                <a:solidFill>
                  <a:srgbClr val="000000"/>
                </a:solidFill>
                <a:highlight>
                  <a:srgbClr val="FFFFFF"/>
                </a:highlight>
                <a:latin typeface="Courier New" panose="02070309020205020404" pitchFamily="49" charset="0"/>
              </a:rPr>
              <a:t>x</a:t>
            </a:r>
            <a:r>
              <a:rPr lang="nl-NL" sz="1600" b="1">
                <a:solidFill>
                  <a:srgbClr val="000080"/>
                </a:solidFill>
                <a:highlight>
                  <a:srgbClr val="FFFFFF"/>
                </a:highlight>
                <a:latin typeface="Courier New" panose="02070309020205020404" pitchFamily="49" charset="0"/>
              </a:rPr>
              <a:t>,</a:t>
            </a:r>
            <a:r>
              <a:rPr lang="nl-NL" sz="1600">
                <a:solidFill>
                  <a:srgbClr val="000000"/>
                </a:solidFill>
                <a:highlight>
                  <a:srgbClr val="FFFFFF"/>
                </a:highlight>
                <a:latin typeface="Courier New" panose="02070309020205020404" pitchFamily="49" charset="0"/>
              </a:rPr>
              <a:t> block</a:t>
            </a:r>
            <a:r>
              <a:rPr lang="nl-NL" sz="1600" b="1">
                <a:solidFill>
                  <a:srgbClr val="000080"/>
                </a:solidFill>
                <a:highlight>
                  <a:srgbClr val="FFFFFF"/>
                </a:highlight>
                <a:latin typeface="Courier New" panose="02070309020205020404" pitchFamily="49" charset="0"/>
              </a:rPr>
              <a:t>, </a:t>
            </a:r>
            <a:r>
              <a:rPr lang="nl-NL" sz="1600">
                <a:solidFill>
                  <a:srgbClr val="000000"/>
                </a:solidFill>
                <a:highlight>
                  <a:srgbClr val="FFFFFF"/>
                </a:highlight>
                <a:latin typeface="Courier New" panose="02070309020205020404" pitchFamily="49" charset="0"/>
              </a:rPr>
              <a:t>thread</a:t>
            </a:r>
            <a:r>
              <a:rPr lang="nl-NL" sz="1600" b="1">
                <a:solidFill>
                  <a:srgbClr val="000080"/>
                </a:solidFill>
                <a:highlight>
                  <a:srgbClr val="FFFFFF"/>
                </a:highlight>
                <a:latin typeface="Courier New" panose="02070309020205020404" pitchFamily="49" charset="0"/>
              </a:rPr>
              <a:t>,</a:t>
            </a:r>
            <a:r>
              <a:rPr lang="nl-NL" sz="1600">
                <a:solidFill>
                  <a:srgbClr val="000000"/>
                </a:solidFill>
                <a:highlight>
                  <a:srgbClr val="FFFFFF"/>
                </a:highlight>
                <a:latin typeface="Courier New" panose="02070309020205020404" pitchFamily="49" charset="0"/>
              </a:rPr>
              <a:t> </a:t>
            </a:r>
            <a:r>
              <a:rPr lang="nl-NL" sz="1600">
                <a:solidFill>
                  <a:srgbClr val="FF8000"/>
                </a:solidFill>
                <a:highlight>
                  <a:srgbClr val="FFFFFF"/>
                </a:highlight>
                <a:latin typeface="Courier New" panose="02070309020205020404" pitchFamily="49" charset="0"/>
              </a:rPr>
              <a:t>16</a:t>
            </a:r>
            <a:r>
              <a:rPr lang="nl-NL" sz="1600" b="1">
                <a:solidFill>
                  <a:srgbClr val="000080"/>
                </a:solidFill>
                <a:highlight>
                  <a:srgbClr val="FFFFFF"/>
                </a:highlight>
                <a:latin typeface="Courier New" panose="02070309020205020404" pitchFamily="49" charset="0"/>
              </a:rPr>
              <a:t>);</a:t>
            </a:r>
            <a:r>
              <a:rPr lang="en-US" sz="1600">
                <a:highlight>
                  <a:srgbClr val="FFFFFF"/>
                </a:highlight>
                <a:latin typeface="Courier New" panose="02070309020205020404" pitchFamily="49" charset="0"/>
                <a:ea typeface="Arial Unicode MS" panose="020B0604020202020204" pitchFamily="34" charset="-128"/>
                <a:cs typeface="Courier New" panose="02070309020205020404" pitchFamily="49" charset="0"/>
              </a:rPr>
              <a:t>    // short-hand notation</a:t>
            </a:r>
            <a:endParaRPr lang="nl-NL" sz="1600"/>
          </a:p>
        </p:txBody>
      </p:sp>
      <p:sp>
        <p:nvSpPr>
          <p:cNvPr id="7" name="Rectangle 2"/>
          <p:cNvSpPr>
            <a:spLocks noChangeArrowheads="1"/>
          </p:cNvSpPr>
          <p:nvPr/>
        </p:nvSpPr>
        <p:spPr bwMode="auto">
          <a:xfrm>
            <a:off x="1773917" y="3102075"/>
            <a:ext cx="7023510" cy="3475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9828" numCol="1" anchor="ctr" anchorCtr="0" compatLnSpc="1">
            <a:prstTxWarp prst="textNoShape">
              <a:avLst/>
            </a:prstTxWarp>
            <a:spAutoFit/>
          </a:bodyPr>
          <a:lstStyle/>
          <a:p>
            <a:pPr eaLnBrk="0" fontAlgn="base" hangingPunct="0">
              <a:spcBef>
                <a:spcPct val="0"/>
              </a:spcBef>
              <a:spcAft>
                <a:spcPct val="0"/>
              </a:spcAft>
            </a:pPr>
            <a:endParaRPr lang="nl-NL" altLang="nl-NL">
              <a:latin typeface="Arial" panose="020B0604020202020204" pitchFamily="34" charset="0"/>
            </a:endParaRPr>
          </a:p>
        </p:txBody>
      </p:sp>
      <p:sp>
        <p:nvSpPr>
          <p:cNvPr id="3" name="Rectangle 2"/>
          <p:cNvSpPr/>
          <p:nvPr/>
        </p:nvSpPr>
        <p:spPr>
          <a:xfrm>
            <a:off x="1524001" y="2952662"/>
            <a:ext cx="8570555" cy="369332"/>
          </a:xfrm>
          <a:prstGeom prst="rect">
            <a:avLst/>
          </a:prstGeom>
        </p:spPr>
        <p:txBody>
          <a:bodyPr wrap="square">
            <a:spAutoFit/>
          </a:bodyPr>
          <a:lstStyle/>
          <a:p>
            <a:pPr lvl="0" eaLnBrk="0" fontAlgn="base" hangingPunct="0">
              <a:spcBef>
                <a:spcPct val="0"/>
              </a:spcBef>
              <a:spcAft>
                <a:spcPct val="0"/>
              </a:spcAft>
            </a:pPr>
            <a:r>
              <a:rPr lang="nl-NL" altLang="nl-NL" err="1"/>
              <a:t>Now</a:t>
            </a:r>
            <a:r>
              <a:rPr lang="nl-NL" altLang="nl-NL"/>
              <a:t> </a:t>
            </a:r>
            <a:r>
              <a:rPr lang="nl-NL" altLang="nl-NL" err="1"/>
              <a:t>let's</a:t>
            </a:r>
            <a:r>
              <a:rPr lang="nl-NL" altLang="nl-NL"/>
              <a:t> </a:t>
            </a:r>
            <a:r>
              <a:rPr lang="nl-NL" altLang="nl-NL" err="1"/>
              <a:t>compute</a:t>
            </a:r>
            <a:r>
              <a:rPr lang="nl-NL" altLang="nl-NL"/>
              <a:t> </a:t>
            </a:r>
            <a:r>
              <a:rPr lang="nl-NL" altLang="nl-NL" err="1"/>
              <a:t>the</a:t>
            </a:r>
            <a:r>
              <a:rPr lang="nl-NL" altLang="nl-NL"/>
              <a:t> </a:t>
            </a:r>
            <a:r>
              <a:rPr lang="nl-NL" altLang="nl-NL" err="1"/>
              <a:t>bx</a:t>
            </a:r>
            <a:r>
              <a:rPr lang="nl-NL" altLang="nl-NL"/>
              <a:t> stage </a:t>
            </a:r>
            <a:r>
              <a:rPr lang="nl-NL" altLang="nl-NL" err="1"/>
              <a:t>using</a:t>
            </a:r>
            <a:r>
              <a:rPr lang="nl-NL" altLang="nl-NL"/>
              <a:t> </a:t>
            </a:r>
            <a:r>
              <a:rPr lang="nl-NL" altLang="nl-NL" err="1"/>
              <a:t>the</a:t>
            </a:r>
            <a:r>
              <a:rPr lang="nl-NL" altLang="nl-NL"/>
              <a:t> </a:t>
            </a:r>
            <a:r>
              <a:rPr lang="nl-NL" altLang="nl-NL" b="1"/>
              <a:t>GPU</a:t>
            </a:r>
            <a:r>
              <a:rPr lang="nl-NL" altLang="nl-NL"/>
              <a:t> in 16-wide </a:t>
            </a:r>
            <a:r>
              <a:rPr lang="nl-NL" altLang="nl-NL" err="1"/>
              <a:t>one-dimensional</a:t>
            </a:r>
            <a:r>
              <a:rPr lang="nl-NL" altLang="nl-NL"/>
              <a:t> </a:t>
            </a:r>
            <a:r>
              <a:rPr lang="nl-NL" altLang="nl-NL" b="1"/>
              <a:t>thread </a:t>
            </a:r>
            <a:r>
              <a:rPr lang="nl-NL" altLang="nl-NL" b="1" err="1"/>
              <a:t>blocks</a:t>
            </a:r>
            <a:r>
              <a:rPr lang="nl-NL" altLang="nl-NL" b="1"/>
              <a:t> </a:t>
            </a:r>
          </a:p>
        </p:txBody>
      </p:sp>
      <p:sp>
        <p:nvSpPr>
          <p:cNvPr id="10" name="Rectangle 9"/>
          <p:cNvSpPr/>
          <p:nvPr/>
        </p:nvSpPr>
        <p:spPr>
          <a:xfrm>
            <a:off x="5483788" y="3539845"/>
            <a:ext cx="4572000" cy="2662267"/>
          </a:xfrm>
          <a:prstGeom prst="rect">
            <a:avLst/>
          </a:prstGeom>
        </p:spPr>
        <p:txBody>
          <a:bodyPr>
            <a:spAutoFit/>
          </a:bodyPr>
          <a:lstStyle/>
          <a:p>
            <a:pPr marL="342900" indent="-342900" eaLnBrk="0" fontAlgn="base" hangingPunct="0">
              <a:spcBef>
                <a:spcPct val="0"/>
              </a:spcBef>
              <a:spcAft>
                <a:spcPct val="0"/>
              </a:spcAft>
              <a:buFont typeface="+mj-lt"/>
              <a:buAutoNum type="arabicPeriod"/>
            </a:pPr>
            <a:r>
              <a:rPr lang="nl-NL" altLang="nl-NL" sz="1600">
                <a:latin typeface="Menlo"/>
              </a:rPr>
              <a:t>First we </a:t>
            </a:r>
            <a:r>
              <a:rPr lang="nl-NL" altLang="nl-NL" sz="1600" b="1">
                <a:latin typeface="Menlo"/>
              </a:rPr>
              <a:t>split</a:t>
            </a:r>
            <a:r>
              <a:rPr lang="nl-NL" altLang="nl-NL" sz="1600">
                <a:latin typeface="Menlo"/>
              </a:rPr>
              <a:t> </a:t>
            </a:r>
            <a:r>
              <a:rPr lang="nl-NL" altLang="nl-NL" sz="1600" err="1">
                <a:latin typeface="Menlo"/>
              </a:rPr>
              <a:t>the</a:t>
            </a:r>
            <a:r>
              <a:rPr lang="nl-NL" altLang="nl-NL" sz="1600">
                <a:latin typeface="Menlo"/>
              </a:rPr>
              <a:t> index x of </a:t>
            </a:r>
            <a:r>
              <a:rPr lang="nl-NL" altLang="nl-NL" sz="1600" err="1">
                <a:solidFill>
                  <a:srgbClr val="0070C0"/>
                </a:solidFill>
                <a:latin typeface="Menlo"/>
              </a:rPr>
              <a:t>bx</a:t>
            </a:r>
            <a:r>
              <a:rPr lang="nl-NL" altLang="nl-NL" sz="1600">
                <a:solidFill>
                  <a:srgbClr val="0070C0"/>
                </a:solidFill>
                <a:latin typeface="Menlo"/>
              </a:rPr>
              <a:t> </a:t>
            </a:r>
          </a:p>
          <a:p>
            <a:pPr lvl="0" eaLnBrk="0" fontAlgn="base" hangingPunct="0">
              <a:spcBef>
                <a:spcPct val="0"/>
              </a:spcBef>
              <a:spcAft>
                <a:spcPct val="0"/>
              </a:spcAft>
            </a:pPr>
            <a:r>
              <a:rPr lang="nl-NL" altLang="nl-NL" sz="1600">
                <a:latin typeface="Menlo"/>
              </a:rPr>
              <a:t>        </a:t>
            </a:r>
            <a:r>
              <a:rPr lang="nl-NL" altLang="nl-NL" sz="1600" err="1">
                <a:latin typeface="Menlo"/>
              </a:rPr>
              <a:t>into</a:t>
            </a:r>
            <a:r>
              <a:rPr lang="nl-NL" altLang="nl-NL" sz="1600">
                <a:latin typeface="Menlo"/>
              </a:rPr>
              <a:t> </a:t>
            </a:r>
            <a:r>
              <a:rPr lang="nl-NL" altLang="nl-NL" sz="1600" err="1">
                <a:latin typeface="Menlo"/>
              </a:rPr>
              <a:t>blocks</a:t>
            </a:r>
            <a:r>
              <a:rPr lang="nl-NL" altLang="nl-NL" sz="1600">
                <a:latin typeface="Menlo"/>
              </a:rPr>
              <a:t> of </a:t>
            </a:r>
            <a:r>
              <a:rPr lang="nl-NL" altLang="nl-NL" sz="1600" err="1">
                <a:latin typeface="Menlo"/>
              </a:rPr>
              <a:t>size</a:t>
            </a:r>
            <a:r>
              <a:rPr lang="nl-NL" altLang="nl-NL" sz="1600">
                <a:latin typeface="Menlo"/>
              </a:rPr>
              <a:t> 16</a:t>
            </a:r>
          </a:p>
          <a:p>
            <a:pPr lvl="0" eaLnBrk="0" fontAlgn="base" hangingPunct="0">
              <a:spcBef>
                <a:spcPct val="0"/>
              </a:spcBef>
              <a:spcAft>
                <a:spcPct val="0"/>
              </a:spcAft>
            </a:pPr>
            <a:endParaRPr lang="nl-NL" altLang="nl-NL" sz="1600">
              <a:latin typeface="Menlo"/>
            </a:endParaRPr>
          </a:p>
          <a:p>
            <a:pPr lvl="0" eaLnBrk="0" fontAlgn="base" hangingPunct="0">
              <a:spcBef>
                <a:spcPct val="0"/>
              </a:spcBef>
              <a:spcAft>
                <a:spcPct val="0"/>
              </a:spcAft>
            </a:pPr>
            <a:endParaRPr lang="nl-NL" altLang="nl-NL" sz="1600">
              <a:latin typeface="Menlo"/>
            </a:endParaRPr>
          </a:p>
          <a:p>
            <a:pPr marL="342900" indent="-342900" eaLnBrk="0" fontAlgn="base" hangingPunct="0">
              <a:spcBef>
                <a:spcPct val="0"/>
              </a:spcBef>
              <a:spcAft>
                <a:spcPct val="0"/>
              </a:spcAft>
              <a:buFont typeface="+mj-lt"/>
              <a:buAutoNum type="arabicPeriod" startAt="2"/>
            </a:pPr>
            <a:r>
              <a:rPr lang="nl-NL" altLang="nl-NL" sz="1600" err="1">
                <a:solidFill>
                  <a:srgbClr val="000000"/>
                </a:solidFill>
                <a:latin typeface="Menlo"/>
              </a:rPr>
              <a:t>Then</a:t>
            </a:r>
            <a:r>
              <a:rPr lang="nl-NL" altLang="nl-NL" sz="1600">
                <a:solidFill>
                  <a:srgbClr val="000000"/>
                </a:solidFill>
                <a:latin typeface="Menlo"/>
              </a:rPr>
              <a:t> we </a:t>
            </a:r>
            <a:r>
              <a:rPr lang="nl-NL" altLang="nl-NL" sz="1600" err="1">
                <a:solidFill>
                  <a:srgbClr val="000000"/>
                </a:solidFill>
                <a:latin typeface="Menlo"/>
              </a:rPr>
              <a:t>tell</a:t>
            </a:r>
            <a:r>
              <a:rPr lang="nl-NL" altLang="nl-NL" sz="1600">
                <a:solidFill>
                  <a:srgbClr val="000000"/>
                </a:solidFill>
                <a:latin typeface="Menlo"/>
              </a:rPr>
              <a:t> </a:t>
            </a:r>
            <a:r>
              <a:rPr lang="nl-NL" altLang="nl-NL" sz="1600" err="1">
                <a:solidFill>
                  <a:srgbClr val="000000"/>
                </a:solidFill>
                <a:latin typeface="Menlo"/>
              </a:rPr>
              <a:t>cuda</a:t>
            </a:r>
            <a:r>
              <a:rPr lang="nl-NL" altLang="nl-NL" sz="1600">
                <a:solidFill>
                  <a:srgbClr val="000000"/>
                </a:solidFill>
                <a:latin typeface="Menlo"/>
              </a:rPr>
              <a:t> </a:t>
            </a:r>
            <a:r>
              <a:rPr lang="nl-NL" altLang="nl-NL" sz="1600" err="1">
                <a:solidFill>
                  <a:srgbClr val="000000"/>
                </a:solidFill>
                <a:latin typeface="Menlo"/>
              </a:rPr>
              <a:t>that</a:t>
            </a:r>
            <a:r>
              <a:rPr lang="nl-NL" altLang="nl-NL" sz="1600">
                <a:solidFill>
                  <a:srgbClr val="000000"/>
                </a:solidFill>
                <a:latin typeface="Menlo"/>
              </a:rPr>
              <a:t> </a:t>
            </a:r>
            <a:r>
              <a:rPr lang="nl-NL" altLang="nl-NL" sz="1600" err="1">
                <a:solidFill>
                  <a:srgbClr val="000000"/>
                </a:solidFill>
                <a:latin typeface="Menlo"/>
              </a:rPr>
              <a:t>our</a:t>
            </a:r>
            <a:r>
              <a:rPr lang="nl-NL" altLang="nl-NL" sz="1600">
                <a:solidFill>
                  <a:srgbClr val="000000"/>
                </a:solidFill>
                <a:latin typeface="Menlo"/>
              </a:rPr>
              <a:t> </a:t>
            </a:r>
            <a:r>
              <a:rPr lang="nl-NL" altLang="nl-NL" sz="1600" err="1">
                <a:solidFill>
                  <a:srgbClr val="000000"/>
                </a:solidFill>
                <a:latin typeface="Menlo"/>
              </a:rPr>
              <a:t>Vars</a:t>
            </a:r>
            <a:r>
              <a:rPr lang="nl-NL" altLang="nl-NL" sz="1600">
                <a:solidFill>
                  <a:srgbClr val="000000"/>
                </a:solidFill>
                <a:latin typeface="Menlo"/>
              </a:rPr>
              <a:t> 'block' </a:t>
            </a:r>
            <a:r>
              <a:rPr lang="nl-NL" altLang="nl-NL" sz="1600" err="1">
                <a:solidFill>
                  <a:srgbClr val="000000"/>
                </a:solidFill>
                <a:latin typeface="Menlo"/>
              </a:rPr>
              <a:t>and</a:t>
            </a:r>
            <a:r>
              <a:rPr lang="nl-NL" altLang="nl-NL" sz="1600">
                <a:solidFill>
                  <a:srgbClr val="000000"/>
                </a:solidFill>
                <a:latin typeface="Menlo"/>
              </a:rPr>
              <a:t> 'thread' </a:t>
            </a:r>
            <a:r>
              <a:rPr lang="nl-NL" altLang="nl-NL" sz="1600" err="1">
                <a:solidFill>
                  <a:srgbClr val="000000"/>
                </a:solidFill>
                <a:latin typeface="Menlo"/>
              </a:rPr>
              <a:t>correspond</a:t>
            </a:r>
            <a:r>
              <a:rPr lang="nl-NL" altLang="nl-NL" sz="1600">
                <a:solidFill>
                  <a:srgbClr val="000000"/>
                </a:solidFill>
                <a:latin typeface="Menlo"/>
              </a:rPr>
              <a:t> </a:t>
            </a:r>
            <a:r>
              <a:rPr lang="nl-NL" altLang="nl-NL" sz="1600" err="1">
                <a:solidFill>
                  <a:srgbClr val="000000"/>
                </a:solidFill>
                <a:latin typeface="Menlo"/>
              </a:rPr>
              <a:t>to</a:t>
            </a:r>
            <a:r>
              <a:rPr lang="nl-NL" altLang="nl-NL" sz="1600">
                <a:solidFill>
                  <a:srgbClr val="000000"/>
                </a:solidFill>
                <a:latin typeface="Menlo"/>
              </a:rPr>
              <a:t> </a:t>
            </a:r>
            <a:r>
              <a:rPr lang="nl-NL" altLang="nl-NL" sz="1600" b="1" err="1">
                <a:solidFill>
                  <a:srgbClr val="000000"/>
                </a:solidFill>
                <a:latin typeface="Menlo"/>
              </a:rPr>
              <a:t>CUDA'</a:t>
            </a:r>
            <a:r>
              <a:rPr lang="nl-NL" altLang="nl-NL" sz="1600" err="1">
                <a:solidFill>
                  <a:srgbClr val="000000"/>
                </a:solidFill>
                <a:latin typeface="Menlo"/>
              </a:rPr>
              <a:t>s</a:t>
            </a:r>
            <a:r>
              <a:rPr lang="nl-NL" altLang="nl-NL" sz="1600">
                <a:solidFill>
                  <a:srgbClr val="000000"/>
                </a:solidFill>
                <a:latin typeface="Menlo"/>
              </a:rPr>
              <a:t> </a:t>
            </a:r>
            <a:r>
              <a:rPr lang="nl-NL" altLang="nl-NL" sz="1600" err="1">
                <a:solidFill>
                  <a:srgbClr val="000000"/>
                </a:solidFill>
                <a:latin typeface="Menlo"/>
              </a:rPr>
              <a:t>notions</a:t>
            </a:r>
            <a:r>
              <a:rPr lang="nl-NL" altLang="nl-NL" sz="1600">
                <a:solidFill>
                  <a:srgbClr val="000000"/>
                </a:solidFill>
                <a:latin typeface="Menlo"/>
              </a:rPr>
              <a:t> of </a:t>
            </a:r>
            <a:r>
              <a:rPr lang="nl-NL" altLang="nl-NL" sz="1600" b="1" err="1">
                <a:solidFill>
                  <a:srgbClr val="000000"/>
                </a:solidFill>
                <a:latin typeface="Menlo"/>
              </a:rPr>
              <a:t>blocks</a:t>
            </a:r>
            <a:r>
              <a:rPr lang="nl-NL" altLang="nl-NL" sz="1600" b="1">
                <a:solidFill>
                  <a:srgbClr val="000000"/>
                </a:solidFill>
                <a:latin typeface="Menlo"/>
              </a:rPr>
              <a:t> </a:t>
            </a:r>
            <a:r>
              <a:rPr lang="nl-NL" altLang="nl-NL" sz="1600" b="1" err="1">
                <a:solidFill>
                  <a:srgbClr val="000000"/>
                </a:solidFill>
                <a:latin typeface="Menlo"/>
              </a:rPr>
              <a:t>and</a:t>
            </a:r>
            <a:r>
              <a:rPr lang="nl-NL" altLang="nl-NL" sz="1600" b="1">
                <a:solidFill>
                  <a:srgbClr val="000000"/>
                </a:solidFill>
                <a:latin typeface="Menlo"/>
              </a:rPr>
              <a:t> </a:t>
            </a:r>
            <a:r>
              <a:rPr lang="nl-NL" altLang="nl-NL" sz="1600" b="1" err="1">
                <a:solidFill>
                  <a:srgbClr val="000000"/>
                </a:solidFill>
                <a:latin typeface="Menlo"/>
              </a:rPr>
              <a:t>threads</a:t>
            </a:r>
            <a:r>
              <a:rPr lang="nl-NL" altLang="nl-NL" sz="1600">
                <a:solidFill>
                  <a:srgbClr val="000000"/>
                </a:solidFill>
                <a:latin typeface="Menlo"/>
              </a:rPr>
              <a:t>, or </a:t>
            </a:r>
            <a:r>
              <a:rPr lang="nl-NL" altLang="nl-NL" sz="1600" err="1">
                <a:solidFill>
                  <a:srgbClr val="000000"/>
                </a:solidFill>
                <a:latin typeface="Menlo"/>
              </a:rPr>
              <a:t>OpenCL's</a:t>
            </a:r>
            <a:r>
              <a:rPr lang="nl-NL" altLang="nl-NL" sz="1600">
                <a:solidFill>
                  <a:srgbClr val="000000"/>
                </a:solidFill>
                <a:latin typeface="Menlo"/>
              </a:rPr>
              <a:t> </a:t>
            </a:r>
            <a:r>
              <a:rPr lang="nl-NL" altLang="nl-NL" sz="1600" err="1">
                <a:solidFill>
                  <a:srgbClr val="000000"/>
                </a:solidFill>
                <a:latin typeface="Menlo"/>
              </a:rPr>
              <a:t>notions</a:t>
            </a:r>
            <a:r>
              <a:rPr lang="nl-NL" altLang="nl-NL" sz="1600">
                <a:solidFill>
                  <a:srgbClr val="000000"/>
                </a:solidFill>
                <a:latin typeface="Menlo"/>
              </a:rPr>
              <a:t> of thread </a:t>
            </a:r>
            <a:r>
              <a:rPr lang="nl-NL" altLang="nl-NL" sz="1600" err="1">
                <a:solidFill>
                  <a:srgbClr val="000000"/>
                </a:solidFill>
                <a:latin typeface="Menlo"/>
              </a:rPr>
              <a:t>groups</a:t>
            </a:r>
            <a:r>
              <a:rPr lang="nl-NL" altLang="nl-NL" sz="1600">
                <a:solidFill>
                  <a:srgbClr val="000000"/>
                </a:solidFill>
                <a:latin typeface="Menlo"/>
              </a:rPr>
              <a:t> </a:t>
            </a:r>
            <a:r>
              <a:rPr lang="nl-NL" altLang="nl-NL" sz="1600" err="1">
                <a:solidFill>
                  <a:srgbClr val="000000"/>
                </a:solidFill>
                <a:latin typeface="Menlo"/>
              </a:rPr>
              <a:t>and</a:t>
            </a:r>
            <a:r>
              <a:rPr lang="nl-NL" altLang="nl-NL" sz="1600">
                <a:solidFill>
                  <a:srgbClr val="000000"/>
                </a:solidFill>
                <a:latin typeface="Menlo"/>
              </a:rPr>
              <a:t> </a:t>
            </a:r>
            <a:r>
              <a:rPr lang="nl-NL" altLang="nl-NL" sz="1600" err="1">
                <a:solidFill>
                  <a:srgbClr val="000000"/>
                </a:solidFill>
                <a:latin typeface="Menlo"/>
              </a:rPr>
              <a:t>threads</a:t>
            </a:r>
            <a:r>
              <a:rPr lang="nl-NL" altLang="nl-NL" sz="1600">
                <a:solidFill>
                  <a:srgbClr val="000000"/>
                </a:solidFill>
                <a:latin typeface="Menlo"/>
              </a:rPr>
              <a:t>.</a:t>
            </a:r>
          </a:p>
          <a:p>
            <a:pPr marL="342900" indent="-342900" eaLnBrk="0" fontAlgn="base" hangingPunct="0">
              <a:spcBef>
                <a:spcPct val="0"/>
              </a:spcBef>
              <a:spcAft>
                <a:spcPct val="0"/>
              </a:spcAft>
              <a:buFont typeface="+mj-lt"/>
              <a:buAutoNum type="arabicPeriod" startAt="2"/>
            </a:pPr>
            <a:endParaRPr lang="nl-NL" altLang="nl-NL" sz="1600">
              <a:solidFill>
                <a:srgbClr val="000000"/>
              </a:solidFill>
              <a:latin typeface="Menlo"/>
            </a:endParaRPr>
          </a:p>
          <a:p>
            <a:pPr marL="342900" indent="-342900" eaLnBrk="0" fontAlgn="base" hangingPunct="0">
              <a:spcBef>
                <a:spcPct val="0"/>
              </a:spcBef>
              <a:spcAft>
                <a:spcPct val="0"/>
              </a:spcAft>
              <a:buFont typeface="+mj-lt"/>
              <a:buAutoNum type="arabicPeriod" startAt="2"/>
            </a:pPr>
            <a:endParaRPr lang="nl-NL" altLang="nl-NL" sz="1600">
              <a:solidFill>
                <a:srgbClr val="000000"/>
              </a:solidFill>
              <a:latin typeface="Menlo"/>
            </a:endParaRPr>
          </a:p>
          <a:p>
            <a:pPr lvl="0" eaLnBrk="0" fontAlgn="base" hangingPunct="0">
              <a:spcBef>
                <a:spcPct val="0"/>
              </a:spcBef>
              <a:spcAft>
                <a:spcPct val="0"/>
              </a:spcAft>
            </a:pPr>
            <a:r>
              <a:rPr lang="nl-NL" altLang="nl-NL" sz="700"/>
              <a:t> </a:t>
            </a:r>
            <a:endParaRPr lang="nl-NL" altLang="nl-NL" sz="2400">
              <a:latin typeface="Arial" panose="020B0604020202020204" pitchFamily="34" charset="0"/>
            </a:endParaRPr>
          </a:p>
        </p:txBody>
      </p:sp>
      <p:cxnSp>
        <p:nvCxnSpPr>
          <p:cNvPr id="11" name="Straight Arrow Connector 10"/>
          <p:cNvCxnSpPr/>
          <p:nvPr/>
        </p:nvCxnSpPr>
        <p:spPr>
          <a:xfrm>
            <a:off x="3575720" y="5140748"/>
            <a:ext cx="0" cy="6480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014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a:t>
            </a:r>
            <a:br>
              <a:rPr lang="nl-NL" sz="2800"/>
            </a:br>
            <a:r>
              <a:rPr lang="nl-NL" sz="2400" err="1"/>
              <a:t>Inline</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6</a:t>
            </a:fld>
            <a:endParaRPr lang="nl-NL"/>
          </a:p>
        </p:txBody>
      </p:sp>
      <p:sp>
        <p:nvSpPr>
          <p:cNvPr id="8" name="TextBox 7"/>
          <p:cNvSpPr txBox="1"/>
          <p:nvPr/>
        </p:nvSpPr>
        <p:spPr>
          <a:xfrm>
            <a:off x="1631504" y="956915"/>
            <a:ext cx="10560496" cy="2616101"/>
          </a:xfrm>
          <a:prstGeom prst="rect">
            <a:avLst/>
          </a:prstGeom>
          <a:noFill/>
        </p:spPr>
        <p:txBody>
          <a:bodyPr wrap="square" rtlCol="0">
            <a:spAutoFit/>
          </a:bodyPr>
          <a:lstStyle/>
          <a:p>
            <a:pPr lvl="0"/>
            <a:r>
              <a:rPr lang="nl-NL" sz="2000" b="1" i="1">
                <a:solidFill>
                  <a:srgbClr val="000000"/>
                </a:solidFill>
                <a:highlight>
                  <a:srgbClr val="FFFFFF"/>
                </a:highlight>
                <a:latin typeface="Courier New"/>
                <a:ea typeface="Times New Roman"/>
                <a:cs typeface="Times New Roman"/>
              </a:rPr>
              <a:t>C code</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err="1">
                <a:solidFill>
                  <a:schemeClr val="bg1">
                    <a:lumMod val="50000"/>
                  </a:schemeClr>
                </a:solidFill>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[W*H];</a:t>
            </a:r>
          </a:p>
          <a:p>
            <a:r>
              <a:rPr lang="en-US" sz="1600">
                <a:latin typeface="Courier New" panose="02070309020205020404" pitchFamily="49" charset="0"/>
                <a:ea typeface="Arial Unicode MS" panose="020B0604020202020204" pitchFamily="34" charset="-128"/>
                <a:cs typeface="Courier New" panose="02070309020205020404" pitchFamily="49" charset="0"/>
              </a:rPr>
              <a:t>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&lt;(H-1);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for(</a:t>
            </a:r>
            <a:r>
              <a:rPr lang="en-US" sz="1600" err="1">
                <a:latin typeface="Courier New" panose="02070309020205020404" pitchFamily="49" charset="0"/>
                <a:ea typeface="Arial Unicode MS" panose="020B0604020202020204" pitchFamily="34" charset="-128"/>
                <a:cs typeface="Courier New" panose="02070309020205020404" pitchFamily="49" charset="0"/>
              </a:rPr>
              <a:t>int</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&lt;(W-1);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a:t>
            </a:r>
          </a:p>
          <a:p>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                  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p>
          <a:p>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                  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*W]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+1)*W];</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p>
          <a:p>
            <a:r>
              <a:rPr lang="en-US" sz="1600">
                <a:latin typeface="Courier New" panose="02070309020205020404" pitchFamily="49" charset="0"/>
                <a:ea typeface="Arial Unicode MS" panose="020B0604020202020204" pitchFamily="34" charset="-128"/>
                <a:cs typeface="Courier New" panose="02070309020205020404" pitchFamily="49"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3789040"/>
            <a:ext cx="2880320" cy="2857992"/>
          </a:xfrm>
          <a:prstGeom prst="rect">
            <a:avLst/>
          </a:prstGeom>
        </p:spPr>
      </p:pic>
      <p:sp>
        <p:nvSpPr>
          <p:cNvPr id="10" name="TextBox 9"/>
          <p:cNvSpPr txBox="1"/>
          <p:nvPr/>
        </p:nvSpPr>
        <p:spPr>
          <a:xfrm>
            <a:off x="3647728" y="3717032"/>
            <a:ext cx="3444240" cy="1477328"/>
          </a:xfrm>
          <a:prstGeom prst="rect">
            <a:avLst/>
          </a:prstGeom>
          <a:noFill/>
        </p:spPr>
        <p:txBody>
          <a:bodyPr wrap="square" rtlCol="0">
            <a:spAutoFit/>
          </a:bodyPr>
          <a:lstStyle/>
          <a:p>
            <a:pPr marL="285750" indent="-285750">
              <a:buFontTx/>
              <a:buChar char="-"/>
            </a:pPr>
            <a:r>
              <a:rPr lang="en-US"/>
              <a:t>9 loads per output pixel</a:t>
            </a:r>
          </a:p>
          <a:p>
            <a:pPr marL="285750" indent="-285750">
              <a:buFontTx/>
              <a:buChar char="-"/>
            </a:pPr>
            <a:r>
              <a:rPr lang="en-US"/>
              <a:t>8 additions per output pixel</a:t>
            </a:r>
          </a:p>
          <a:p>
            <a:pPr marL="285750" indent="-285750">
              <a:buFontTx/>
              <a:buChar char="-"/>
            </a:pPr>
            <a:r>
              <a:rPr lang="en-US">
                <a:solidFill>
                  <a:srgbClr val="00B050"/>
                </a:solidFill>
              </a:rPr>
              <a:t>Completely parallelizable (independent pixels)</a:t>
            </a:r>
          </a:p>
          <a:p>
            <a:pPr marL="285750" indent="-285750">
              <a:buFontTx/>
              <a:buChar char="-"/>
            </a:pPr>
            <a:r>
              <a:rPr lang="en-US">
                <a:solidFill>
                  <a:srgbClr val="FF0000"/>
                </a:solidFill>
              </a:rPr>
              <a:t>Unnecessary </a:t>
            </a:r>
            <a:r>
              <a:rPr lang="en-US" err="1">
                <a:solidFill>
                  <a:srgbClr val="FF0000"/>
                </a:solidFill>
              </a:rPr>
              <a:t>recomputation</a:t>
            </a:r>
            <a:endParaRPr lang="en-US">
              <a:solidFill>
                <a:srgbClr val="FF0000"/>
              </a:solidFill>
            </a:endParaRPr>
          </a:p>
        </p:txBody>
      </p:sp>
    </p:spTree>
    <p:extLst>
      <p:ext uri="{BB962C8B-B14F-4D97-AF65-F5344CB8AC3E}">
        <p14:creationId xmlns:p14="http://schemas.microsoft.com/office/powerpoint/2010/main" val="353283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GPU </a:t>
            </a:r>
            <a:r>
              <a:rPr lang="nl-NL" err="1"/>
              <a:t>example</a:t>
            </a:r>
            <a:br>
              <a:rPr lang="nl-NL"/>
            </a:b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60</a:t>
            </a:fld>
            <a:endParaRPr lang="nl-NL"/>
          </a:p>
        </p:txBody>
      </p:sp>
      <p:sp>
        <p:nvSpPr>
          <p:cNvPr id="12" name="Rectangle 11"/>
          <p:cNvSpPr/>
          <p:nvPr/>
        </p:nvSpPr>
        <p:spPr>
          <a:xfrm>
            <a:off x="1775696" y="1591634"/>
            <a:ext cx="7200449" cy="2308324"/>
          </a:xfrm>
          <a:prstGeom prst="rect">
            <a:avLst/>
          </a:prstGeom>
        </p:spPr>
        <p:txBody>
          <a:bodyPr wrap="square">
            <a:spAutoFit/>
          </a:bodyPr>
          <a:lstStyle/>
          <a:p>
            <a:r>
              <a:rPr lang="en-US" sz="1600" err="1">
                <a:latin typeface="Courier New" panose="02070309020205020404" pitchFamily="49" charset="0"/>
                <a:ea typeface="Arial Unicode MS" panose="020B0604020202020204" pitchFamily="34" charset="-128"/>
                <a:cs typeface="Courier New" panose="02070309020205020404" pitchFamily="49" charset="0"/>
              </a:rPr>
              <a:t>Func</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10" name="Rectangle 9"/>
          <p:cNvSpPr/>
          <p:nvPr/>
        </p:nvSpPr>
        <p:spPr>
          <a:xfrm>
            <a:off x="5375746" y="3163090"/>
            <a:ext cx="4572000" cy="692497"/>
          </a:xfrm>
          <a:prstGeom prst="rect">
            <a:avLst/>
          </a:prstGeom>
        </p:spPr>
        <p:txBody>
          <a:bodyPr>
            <a:spAutoFit/>
          </a:bodyPr>
          <a:lstStyle/>
          <a:p>
            <a:pPr lvl="0" eaLnBrk="0" fontAlgn="base" hangingPunct="0">
              <a:spcBef>
                <a:spcPct val="0"/>
              </a:spcBef>
              <a:spcAft>
                <a:spcPct val="0"/>
              </a:spcAft>
            </a:pPr>
            <a:endParaRPr lang="nl-NL" altLang="nl-NL" sz="1600">
              <a:solidFill>
                <a:srgbClr val="000000"/>
              </a:solidFill>
              <a:latin typeface="Menlo"/>
            </a:endParaRPr>
          </a:p>
          <a:p>
            <a:pPr marL="342900" indent="-342900" eaLnBrk="0" fontAlgn="base" hangingPunct="0">
              <a:spcBef>
                <a:spcPct val="0"/>
              </a:spcBef>
              <a:spcAft>
                <a:spcPct val="0"/>
              </a:spcAft>
              <a:buFont typeface="+mj-lt"/>
              <a:buAutoNum type="arabicPeriod" startAt="2"/>
            </a:pPr>
            <a:endParaRPr lang="nl-NL" altLang="nl-NL" sz="1600">
              <a:solidFill>
                <a:srgbClr val="000000"/>
              </a:solidFill>
              <a:latin typeface="Menlo"/>
            </a:endParaRPr>
          </a:p>
          <a:p>
            <a:pPr lvl="0" eaLnBrk="0" fontAlgn="base" hangingPunct="0">
              <a:spcBef>
                <a:spcPct val="0"/>
              </a:spcBef>
              <a:spcAft>
                <a:spcPct val="0"/>
              </a:spcAft>
            </a:pPr>
            <a:r>
              <a:rPr lang="nl-NL" altLang="nl-NL" sz="700"/>
              <a:t> </a:t>
            </a:r>
            <a:endParaRPr lang="nl-NL" altLang="nl-NL" sz="2400">
              <a:latin typeface="Arial" panose="020B0604020202020204" pitchFamily="34" charset="0"/>
            </a:endParaRPr>
          </a:p>
        </p:txBody>
      </p:sp>
      <p:sp>
        <p:nvSpPr>
          <p:cNvPr id="9" name="Oval Callout 8"/>
          <p:cNvSpPr/>
          <p:nvPr/>
        </p:nvSpPr>
        <p:spPr>
          <a:xfrm>
            <a:off x="6998568" y="1124744"/>
            <a:ext cx="2602632" cy="1081058"/>
          </a:xfrm>
          <a:prstGeom prst="wedgeEllipseCallout">
            <a:avLst>
              <a:gd name="adj1" fmla="val -42878"/>
              <a:gd name="adj2" fmla="val 64988"/>
            </a:avLst>
          </a:prstGeom>
          <a:solidFill>
            <a:srgbClr val="FFFFCC"/>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a:t>We can also combine these with all of the previous inter-stage scheduling</a:t>
            </a:r>
            <a:endParaRPr lang="nl-NL" sz="1400"/>
          </a:p>
        </p:txBody>
      </p:sp>
    </p:spTree>
    <p:extLst>
      <p:ext uri="{BB962C8B-B14F-4D97-AF65-F5344CB8AC3E}">
        <p14:creationId xmlns:p14="http://schemas.microsoft.com/office/powerpoint/2010/main" val="24500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GPU </a:t>
            </a:r>
            <a:r>
              <a:rPr lang="nl-NL" err="1"/>
              <a:t>example</a:t>
            </a:r>
            <a:r>
              <a:rPr lang="nl-NL"/>
              <a:t> </a:t>
            </a:r>
            <a:br>
              <a:rPr lang="nl-NL"/>
            </a:br>
            <a:r>
              <a:rPr lang="nl-NL" sz="2400"/>
              <a:t>(a </a:t>
            </a:r>
            <a:r>
              <a:rPr lang="nl-NL" sz="2400" err="1"/>
              <a:t>better</a:t>
            </a:r>
            <a:r>
              <a:rPr lang="nl-NL" sz="2400"/>
              <a:t> </a:t>
            </a:r>
            <a:r>
              <a:rPr lang="nl-NL" sz="2400" err="1"/>
              <a:t>schedule</a:t>
            </a:r>
            <a:r>
              <a:rPr lang="nl-NL" sz="2400"/>
              <a:t>)</a:t>
            </a: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61</a:t>
            </a:fld>
            <a:endParaRPr lang="nl-NL"/>
          </a:p>
        </p:txBody>
      </p:sp>
      <p:sp>
        <p:nvSpPr>
          <p:cNvPr id="12" name="Rectangle 11"/>
          <p:cNvSpPr/>
          <p:nvPr/>
        </p:nvSpPr>
        <p:spPr>
          <a:xfrm>
            <a:off x="1775696" y="1591634"/>
            <a:ext cx="7200449" cy="5016758"/>
          </a:xfrm>
          <a:prstGeom prst="rect">
            <a:avLst/>
          </a:prstGeom>
        </p:spPr>
        <p:txBody>
          <a:bodyPr wrap="square">
            <a:spAutoFit/>
          </a:bodyPr>
          <a:lstStyle/>
          <a:p>
            <a:r>
              <a:rPr lang="en-US" sz="1600" err="1">
                <a:latin typeface="Courier New" panose="02070309020205020404" pitchFamily="49" charset="0"/>
                <a:ea typeface="Arial Unicode MS" panose="020B0604020202020204" pitchFamily="34" charset="-128"/>
                <a:cs typeface="Courier New" panose="02070309020205020404" pitchFamily="49" charset="0"/>
              </a:rPr>
              <a:t>Func</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xo</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yo</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xin</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yin</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xin,yin,16,16);</a:t>
            </a:r>
          </a:p>
          <a:p>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b="1">
              <a:solidFill>
                <a:srgbClr val="000080"/>
              </a:solidFill>
              <a:highlight>
                <a:srgbClr val="FFFFFF"/>
              </a:highlight>
              <a:latin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10" name="Rectangle 9"/>
          <p:cNvSpPr/>
          <p:nvPr/>
        </p:nvSpPr>
        <p:spPr>
          <a:xfrm>
            <a:off x="5375746" y="3123000"/>
            <a:ext cx="4572000" cy="2169825"/>
          </a:xfrm>
          <a:prstGeom prst="rect">
            <a:avLst/>
          </a:prstGeom>
        </p:spPr>
        <p:txBody>
          <a:bodyPr>
            <a:spAutoFit/>
          </a:bodyPr>
          <a:lstStyle/>
          <a:p>
            <a:pPr marL="342900" indent="-342900" eaLnBrk="0" fontAlgn="base" hangingPunct="0">
              <a:spcBef>
                <a:spcPct val="0"/>
              </a:spcBef>
              <a:spcAft>
                <a:spcPct val="0"/>
              </a:spcAft>
              <a:buFont typeface="+mj-lt"/>
              <a:buAutoNum type="arabicPeriod"/>
            </a:pPr>
            <a:r>
              <a:rPr lang="nl-NL" altLang="nl-NL" sz="1600" err="1">
                <a:solidFill>
                  <a:srgbClr val="00B050"/>
                </a:solidFill>
                <a:latin typeface="Menlo"/>
              </a:rPr>
              <a:t>by</a:t>
            </a:r>
            <a:r>
              <a:rPr lang="nl-NL" altLang="nl-NL" sz="1600">
                <a:solidFill>
                  <a:srgbClr val="00B050"/>
                </a:solidFill>
                <a:latin typeface="Menlo"/>
              </a:rPr>
              <a:t> </a:t>
            </a:r>
            <a:r>
              <a:rPr lang="nl-NL" altLang="nl-NL" sz="1600">
                <a:latin typeface="Menlo"/>
              </a:rPr>
              <a:t>(output stage) is set </a:t>
            </a:r>
            <a:r>
              <a:rPr lang="nl-NL" altLang="nl-NL" sz="1600" err="1">
                <a:latin typeface="Menlo"/>
              </a:rPr>
              <a:t>to</a:t>
            </a:r>
            <a:r>
              <a:rPr lang="nl-NL" altLang="nl-NL" sz="1600">
                <a:latin typeface="Menlo"/>
              </a:rPr>
              <a:t> </a:t>
            </a:r>
            <a:r>
              <a:rPr lang="nl-NL" altLang="nl-NL" sz="1600" b="1">
                <a:latin typeface="Menlo"/>
              </a:rPr>
              <a:t>root  </a:t>
            </a:r>
            <a:endParaRPr lang="en-US" altLang="nl-NL" sz="1600" b="1">
              <a:latin typeface="Menlo"/>
            </a:endParaRPr>
          </a:p>
          <a:p>
            <a:pPr marL="342900" indent="-342900" eaLnBrk="0" fontAlgn="base" hangingPunct="0">
              <a:spcBef>
                <a:spcPct val="0"/>
              </a:spcBef>
              <a:spcAft>
                <a:spcPct val="0"/>
              </a:spcAft>
              <a:buFont typeface="+mj-lt"/>
              <a:buAutoNum type="arabicPeriod"/>
            </a:pPr>
            <a:endParaRPr lang="en-US" altLang="nl-NL" sz="1600">
              <a:latin typeface="Menlo"/>
            </a:endParaRPr>
          </a:p>
          <a:p>
            <a:pPr marL="342900" indent="-342900" eaLnBrk="0" fontAlgn="base" hangingPunct="0">
              <a:spcBef>
                <a:spcPct val="0"/>
              </a:spcBef>
              <a:spcAft>
                <a:spcPct val="0"/>
              </a:spcAft>
              <a:buFont typeface="+mj-lt"/>
              <a:buAutoNum type="arabicPeriod"/>
            </a:pPr>
            <a:r>
              <a:rPr lang="en-US" altLang="nl-NL" sz="1600">
                <a:solidFill>
                  <a:srgbClr val="00B050"/>
                </a:solidFill>
                <a:latin typeface="Menlo"/>
              </a:rPr>
              <a:t>by</a:t>
            </a:r>
            <a:r>
              <a:rPr lang="en-US" altLang="nl-NL" sz="1600">
                <a:latin typeface="Menlo"/>
              </a:rPr>
              <a:t> tiled with </a:t>
            </a:r>
            <a:r>
              <a:rPr lang="en-US" altLang="nl-NL" sz="1600" b="1">
                <a:latin typeface="Menlo"/>
              </a:rPr>
              <a:t>tiles of size 16</a:t>
            </a:r>
            <a:r>
              <a:rPr lang="en-US" altLang="nl-NL" sz="1600">
                <a:latin typeface="Menlo"/>
              </a:rPr>
              <a:t> (</a:t>
            </a:r>
            <a:r>
              <a:rPr lang="en-US" altLang="nl-NL" sz="1600" err="1">
                <a:latin typeface="Menlo"/>
              </a:rPr>
              <a:t>x,y</a:t>
            </a:r>
            <a:r>
              <a:rPr lang="en-US" altLang="nl-NL" sz="1600">
                <a:latin typeface="Menlo"/>
              </a:rPr>
              <a:t> dimensions)</a:t>
            </a:r>
            <a:endParaRPr lang="nl-NL" altLang="nl-NL" sz="1600">
              <a:latin typeface="Menlo"/>
            </a:endParaRPr>
          </a:p>
          <a:p>
            <a:pPr lvl="0" eaLnBrk="0" fontAlgn="base" hangingPunct="0">
              <a:spcBef>
                <a:spcPct val="0"/>
              </a:spcBef>
              <a:spcAft>
                <a:spcPct val="0"/>
              </a:spcAft>
            </a:pPr>
            <a:endParaRPr lang="nl-NL" altLang="nl-NL" sz="1600">
              <a:latin typeface="Menlo"/>
            </a:endParaRPr>
          </a:p>
          <a:p>
            <a:pPr lvl="0" eaLnBrk="0" fontAlgn="base" hangingPunct="0">
              <a:spcBef>
                <a:spcPct val="0"/>
              </a:spcBef>
              <a:spcAft>
                <a:spcPct val="0"/>
              </a:spcAft>
            </a:pPr>
            <a:endParaRPr lang="nl-NL" altLang="nl-NL" sz="1600">
              <a:latin typeface="Menlo"/>
            </a:endParaRPr>
          </a:p>
          <a:p>
            <a:pPr marL="342900" indent="-342900" eaLnBrk="0" fontAlgn="base" hangingPunct="0">
              <a:spcBef>
                <a:spcPct val="0"/>
              </a:spcBef>
              <a:spcAft>
                <a:spcPct val="0"/>
              </a:spcAft>
              <a:buFont typeface="+mj-lt"/>
              <a:buAutoNum type="arabicPeriod" startAt="2"/>
            </a:pPr>
            <a:endParaRPr lang="nl-NL" altLang="nl-NL" sz="1600">
              <a:solidFill>
                <a:srgbClr val="000000"/>
              </a:solidFill>
              <a:latin typeface="Menlo"/>
            </a:endParaRPr>
          </a:p>
          <a:p>
            <a:pPr marL="342900" indent="-342900" eaLnBrk="0" fontAlgn="base" hangingPunct="0">
              <a:spcBef>
                <a:spcPct val="0"/>
              </a:spcBef>
              <a:spcAft>
                <a:spcPct val="0"/>
              </a:spcAft>
              <a:buFont typeface="+mj-lt"/>
              <a:buAutoNum type="arabicPeriod" startAt="3"/>
            </a:pPr>
            <a:endParaRPr lang="nl-NL" altLang="nl-NL" sz="1600">
              <a:solidFill>
                <a:srgbClr val="000000"/>
              </a:solidFill>
              <a:latin typeface="Menlo"/>
            </a:endParaRPr>
          </a:p>
          <a:p>
            <a:pPr marL="342900" indent="-342900" eaLnBrk="0" fontAlgn="base" hangingPunct="0">
              <a:spcBef>
                <a:spcPct val="0"/>
              </a:spcBef>
              <a:spcAft>
                <a:spcPct val="0"/>
              </a:spcAft>
              <a:buFont typeface="+mj-lt"/>
              <a:buAutoNum type="arabicPeriod" startAt="3"/>
            </a:pPr>
            <a:endParaRPr lang="nl-NL" altLang="nl-NL" sz="1600">
              <a:solidFill>
                <a:srgbClr val="000000"/>
              </a:solidFill>
              <a:latin typeface="Menlo"/>
            </a:endParaRPr>
          </a:p>
          <a:p>
            <a:pPr lvl="0" eaLnBrk="0" fontAlgn="base" hangingPunct="0">
              <a:spcBef>
                <a:spcPct val="0"/>
              </a:spcBef>
              <a:spcAft>
                <a:spcPct val="0"/>
              </a:spcAft>
            </a:pPr>
            <a:r>
              <a:rPr lang="nl-NL" altLang="nl-NL" sz="700"/>
              <a:t> </a:t>
            </a:r>
            <a:endParaRPr lang="nl-NL" altLang="nl-NL" sz="2400">
              <a:latin typeface="Arial" panose="020B0604020202020204" pitchFamily="34" charset="0"/>
            </a:endParaRPr>
          </a:p>
        </p:txBody>
      </p:sp>
    </p:spTree>
    <p:extLst>
      <p:ext uri="{BB962C8B-B14F-4D97-AF65-F5344CB8AC3E}">
        <p14:creationId xmlns:p14="http://schemas.microsoft.com/office/powerpoint/2010/main" val="200201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GPU </a:t>
            </a:r>
            <a:r>
              <a:rPr lang="nl-NL" err="1"/>
              <a:t>example</a:t>
            </a:r>
            <a:r>
              <a:rPr lang="nl-NL"/>
              <a:t> </a:t>
            </a:r>
            <a:br>
              <a:rPr lang="nl-NL"/>
            </a:br>
            <a:r>
              <a:rPr lang="nl-NL" sz="2400"/>
              <a:t>(a </a:t>
            </a:r>
            <a:r>
              <a:rPr lang="nl-NL" sz="2400" err="1"/>
              <a:t>better</a:t>
            </a:r>
            <a:r>
              <a:rPr lang="nl-NL" sz="2400"/>
              <a:t> </a:t>
            </a:r>
            <a:r>
              <a:rPr lang="nl-NL" sz="2400" err="1"/>
              <a:t>schedule</a:t>
            </a:r>
            <a:r>
              <a:rPr lang="nl-NL" sz="2400"/>
              <a:t>)</a:t>
            </a: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62</a:t>
            </a:fld>
            <a:endParaRPr lang="nl-NL"/>
          </a:p>
        </p:txBody>
      </p:sp>
      <p:sp>
        <p:nvSpPr>
          <p:cNvPr id="12" name="Rectangle 11"/>
          <p:cNvSpPr/>
          <p:nvPr/>
        </p:nvSpPr>
        <p:spPr>
          <a:xfrm>
            <a:off x="1775696" y="1591634"/>
            <a:ext cx="7200449" cy="5016758"/>
          </a:xfrm>
          <a:prstGeom prst="rect">
            <a:avLst/>
          </a:prstGeom>
        </p:spPr>
        <p:txBody>
          <a:bodyPr wrap="square">
            <a:spAutoFit/>
          </a:bodyPr>
          <a:lstStyle/>
          <a:p>
            <a:r>
              <a:rPr lang="en-US" sz="1600" err="1">
                <a:latin typeface="Courier New" panose="02070309020205020404" pitchFamily="49" charset="0"/>
                <a:ea typeface="Arial Unicode MS" panose="020B0604020202020204" pitchFamily="34" charset="-128"/>
                <a:cs typeface="Courier New" panose="02070309020205020404" pitchFamily="49" charset="0"/>
              </a:rPr>
              <a:t>Func</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xo</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yo</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xin</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yin</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xin,yin,16,16);</a:t>
            </a:r>
          </a:p>
          <a:p>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b="1">
              <a:solidFill>
                <a:srgbClr val="000080"/>
              </a:solidFill>
              <a:highlight>
                <a:srgbClr val="FFFFFF"/>
              </a:highlight>
              <a:latin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10" name="Rectangle 9"/>
          <p:cNvSpPr/>
          <p:nvPr/>
        </p:nvSpPr>
        <p:spPr>
          <a:xfrm>
            <a:off x="5375746" y="3123000"/>
            <a:ext cx="4572000" cy="2169825"/>
          </a:xfrm>
          <a:prstGeom prst="rect">
            <a:avLst/>
          </a:prstGeom>
        </p:spPr>
        <p:txBody>
          <a:bodyPr>
            <a:spAutoFit/>
          </a:bodyPr>
          <a:lstStyle/>
          <a:p>
            <a:pPr marL="342900" indent="-342900" eaLnBrk="0" fontAlgn="base" hangingPunct="0">
              <a:spcBef>
                <a:spcPct val="0"/>
              </a:spcBef>
              <a:spcAft>
                <a:spcPct val="0"/>
              </a:spcAft>
              <a:buFont typeface="+mj-lt"/>
              <a:buAutoNum type="arabicPeriod"/>
            </a:pPr>
            <a:r>
              <a:rPr lang="nl-NL" altLang="nl-NL" sz="1600" err="1">
                <a:solidFill>
                  <a:srgbClr val="00B050"/>
                </a:solidFill>
                <a:latin typeface="Menlo"/>
              </a:rPr>
              <a:t>by</a:t>
            </a:r>
            <a:r>
              <a:rPr lang="nl-NL" altLang="nl-NL" sz="1600">
                <a:solidFill>
                  <a:srgbClr val="00B050"/>
                </a:solidFill>
                <a:latin typeface="Menlo"/>
              </a:rPr>
              <a:t> </a:t>
            </a:r>
            <a:r>
              <a:rPr lang="nl-NL" altLang="nl-NL" sz="1600">
                <a:latin typeface="Menlo"/>
              </a:rPr>
              <a:t>(output stage) is set </a:t>
            </a:r>
            <a:r>
              <a:rPr lang="nl-NL" altLang="nl-NL" sz="1600" err="1">
                <a:latin typeface="Menlo"/>
              </a:rPr>
              <a:t>to</a:t>
            </a:r>
            <a:r>
              <a:rPr lang="nl-NL" altLang="nl-NL" sz="1600">
                <a:latin typeface="Menlo"/>
              </a:rPr>
              <a:t> </a:t>
            </a:r>
            <a:r>
              <a:rPr lang="nl-NL" altLang="nl-NL" sz="1600" b="1">
                <a:latin typeface="Menlo"/>
              </a:rPr>
              <a:t>root  </a:t>
            </a:r>
            <a:endParaRPr lang="en-US" altLang="nl-NL" sz="1600" b="1">
              <a:latin typeface="Menlo"/>
            </a:endParaRPr>
          </a:p>
          <a:p>
            <a:pPr marL="342900" indent="-342900" eaLnBrk="0" fontAlgn="base" hangingPunct="0">
              <a:spcBef>
                <a:spcPct val="0"/>
              </a:spcBef>
              <a:spcAft>
                <a:spcPct val="0"/>
              </a:spcAft>
              <a:buFont typeface="+mj-lt"/>
              <a:buAutoNum type="arabicPeriod"/>
            </a:pPr>
            <a:endParaRPr lang="en-US" altLang="nl-NL" sz="1600">
              <a:latin typeface="Menlo"/>
            </a:endParaRPr>
          </a:p>
          <a:p>
            <a:pPr marL="342900" indent="-342900" eaLnBrk="0" fontAlgn="base" hangingPunct="0">
              <a:spcBef>
                <a:spcPct val="0"/>
              </a:spcBef>
              <a:spcAft>
                <a:spcPct val="0"/>
              </a:spcAft>
              <a:buFont typeface="+mj-lt"/>
              <a:buAutoNum type="arabicPeriod"/>
            </a:pPr>
            <a:r>
              <a:rPr lang="en-US" altLang="nl-NL" sz="1600">
                <a:solidFill>
                  <a:srgbClr val="00B050"/>
                </a:solidFill>
                <a:latin typeface="Menlo"/>
              </a:rPr>
              <a:t>by</a:t>
            </a:r>
            <a:r>
              <a:rPr lang="en-US" altLang="nl-NL" sz="1600">
                <a:latin typeface="Menlo"/>
              </a:rPr>
              <a:t> tiled with </a:t>
            </a:r>
            <a:r>
              <a:rPr lang="en-US" altLang="nl-NL" sz="1600" b="1">
                <a:latin typeface="Menlo"/>
              </a:rPr>
              <a:t>tiles of size 16</a:t>
            </a:r>
            <a:r>
              <a:rPr lang="en-US" altLang="nl-NL" sz="1600">
                <a:latin typeface="Menlo"/>
              </a:rPr>
              <a:t> (</a:t>
            </a:r>
            <a:r>
              <a:rPr lang="en-US" altLang="nl-NL" sz="1600" err="1">
                <a:latin typeface="Menlo"/>
              </a:rPr>
              <a:t>x,y</a:t>
            </a:r>
            <a:r>
              <a:rPr lang="en-US" altLang="nl-NL" sz="1600">
                <a:latin typeface="Menlo"/>
              </a:rPr>
              <a:t> dimensions)</a:t>
            </a:r>
            <a:endParaRPr lang="nl-NL" altLang="nl-NL" sz="1600">
              <a:latin typeface="Menlo"/>
            </a:endParaRPr>
          </a:p>
          <a:p>
            <a:pPr lvl="0" eaLnBrk="0" fontAlgn="base" hangingPunct="0">
              <a:spcBef>
                <a:spcPct val="0"/>
              </a:spcBef>
              <a:spcAft>
                <a:spcPct val="0"/>
              </a:spcAft>
            </a:pPr>
            <a:endParaRPr lang="nl-NL" altLang="nl-NL" sz="1600">
              <a:latin typeface="Menlo"/>
            </a:endParaRPr>
          </a:p>
          <a:p>
            <a:pPr lvl="0" eaLnBrk="0" fontAlgn="base" hangingPunct="0">
              <a:spcBef>
                <a:spcPct val="0"/>
              </a:spcBef>
              <a:spcAft>
                <a:spcPct val="0"/>
              </a:spcAft>
            </a:pPr>
            <a:endParaRPr lang="nl-NL" altLang="nl-NL" sz="1600">
              <a:latin typeface="Menlo"/>
            </a:endParaRPr>
          </a:p>
          <a:p>
            <a:pPr marL="342900" indent="-342900" eaLnBrk="0" fontAlgn="base" hangingPunct="0">
              <a:spcBef>
                <a:spcPct val="0"/>
              </a:spcBef>
              <a:spcAft>
                <a:spcPct val="0"/>
              </a:spcAft>
              <a:buFont typeface="+mj-lt"/>
              <a:buAutoNum type="arabicPeriod" startAt="2"/>
            </a:pPr>
            <a:endParaRPr lang="nl-NL" altLang="nl-NL" sz="1600">
              <a:solidFill>
                <a:srgbClr val="000000"/>
              </a:solidFill>
              <a:latin typeface="Menlo"/>
            </a:endParaRPr>
          </a:p>
          <a:p>
            <a:pPr marL="342900" indent="-342900" eaLnBrk="0" fontAlgn="base" hangingPunct="0">
              <a:spcBef>
                <a:spcPct val="0"/>
              </a:spcBef>
              <a:spcAft>
                <a:spcPct val="0"/>
              </a:spcAft>
              <a:buFont typeface="+mj-lt"/>
              <a:buAutoNum type="arabicPeriod" startAt="3"/>
            </a:pPr>
            <a:endParaRPr lang="nl-NL" altLang="nl-NL" sz="1600">
              <a:solidFill>
                <a:srgbClr val="000000"/>
              </a:solidFill>
              <a:latin typeface="Menlo"/>
            </a:endParaRPr>
          </a:p>
          <a:p>
            <a:pPr marL="342900" indent="-342900" eaLnBrk="0" fontAlgn="base" hangingPunct="0">
              <a:spcBef>
                <a:spcPct val="0"/>
              </a:spcBef>
              <a:spcAft>
                <a:spcPct val="0"/>
              </a:spcAft>
              <a:buFont typeface="+mj-lt"/>
              <a:buAutoNum type="arabicPeriod" startAt="3"/>
            </a:pPr>
            <a:endParaRPr lang="nl-NL" altLang="nl-NL" sz="1600">
              <a:solidFill>
                <a:srgbClr val="000000"/>
              </a:solidFill>
              <a:latin typeface="Menlo"/>
            </a:endParaRPr>
          </a:p>
          <a:p>
            <a:pPr lvl="0" eaLnBrk="0" fontAlgn="base" hangingPunct="0">
              <a:spcBef>
                <a:spcPct val="0"/>
              </a:spcBef>
              <a:spcAft>
                <a:spcPct val="0"/>
              </a:spcAft>
            </a:pPr>
            <a:r>
              <a:rPr lang="nl-NL" altLang="nl-NL" sz="700"/>
              <a:t> </a:t>
            </a:r>
            <a:endParaRPr lang="nl-NL" altLang="nl-NL" sz="2400">
              <a:latin typeface="Arial" panose="020B0604020202020204" pitchFamily="34" charset="0"/>
            </a:endParaRPr>
          </a:p>
        </p:txBody>
      </p:sp>
      <p:sp>
        <p:nvSpPr>
          <p:cNvPr id="6" name="Rounded Rectangular Callout 5"/>
          <p:cNvSpPr/>
          <p:nvPr/>
        </p:nvSpPr>
        <p:spPr>
          <a:xfrm>
            <a:off x="5735960" y="1417638"/>
            <a:ext cx="4536504" cy="787226"/>
          </a:xfrm>
          <a:prstGeom prst="wedgeRoundRectCallout">
            <a:avLst>
              <a:gd name="adj1" fmla="val 6234"/>
              <a:gd name="adj2" fmla="val 175005"/>
              <a:gd name="adj3" fmla="val 16667"/>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Remember that root allocations mean large buffers!! (stored in the global memory)</a:t>
            </a:r>
          </a:p>
        </p:txBody>
      </p:sp>
    </p:spTree>
    <p:extLst>
      <p:ext uri="{BB962C8B-B14F-4D97-AF65-F5344CB8AC3E}">
        <p14:creationId xmlns:p14="http://schemas.microsoft.com/office/powerpoint/2010/main" val="203633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GPU </a:t>
            </a:r>
            <a:r>
              <a:rPr lang="nl-NL" err="1"/>
              <a:t>example</a:t>
            </a:r>
            <a:r>
              <a:rPr lang="nl-NL"/>
              <a:t> </a:t>
            </a:r>
            <a:br>
              <a:rPr lang="nl-NL"/>
            </a:br>
            <a:r>
              <a:rPr lang="nl-NL" sz="2400"/>
              <a:t>(a </a:t>
            </a:r>
            <a:r>
              <a:rPr lang="nl-NL" sz="2400" err="1"/>
              <a:t>better</a:t>
            </a:r>
            <a:r>
              <a:rPr lang="nl-NL" sz="2400"/>
              <a:t> </a:t>
            </a:r>
            <a:r>
              <a:rPr lang="nl-NL" sz="2400" err="1"/>
              <a:t>schedule</a:t>
            </a:r>
            <a:r>
              <a:rPr lang="nl-NL" sz="2400"/>
              <a:t>)</a:t>
            </a: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63</a:t>
            </a:fld>
            <a:endParaRPr lang="nl-NL"/>
          </a:p>
        </p:txBody>
      </p:sp>
      <p:sp>
        <p:nvSpPr>
          <p:cNvPr id="12" name="Rectangle 11"/>
          <p:cNvSpPr/>
          <p:nvPr/>
        </p:nvSpPr>
        <p:spPr>
          <a:xfrm>
            <a:off x="1775696" y="1591635"/>
            <a:ext cx="7200449" cy="5262979"/>
          </a:xfrm>
          <a:prstGeom prst="rect">
            <a:avLst/>
          </a:prstGeom>
        </p:spPr>
        <p:txBody>
          <a:bodyPr wrap="square">
            <a:spAutoFit/>
          </a:bodyPr>
          <a:lstStyle/>
          <a:p>
            <a:r>
              <a:rPr lang="en-US" sz="1600" err="1">
                <a:latin typeface="Courier New" panose="02070309020205020404" pitchFamily="49" charset="0"/>
                <a:ea typeface="Arial Unicode MS" panose="020B0604020202020204" pitchFamily="34" charset="-128"/>
                <a:cs typeface="Courier New" panose="02070309020205020404" pitchFamily="49" charset="0"/>
              </a:rPr>
              <a:t>Func</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xo</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yo</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xin</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yin</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xin,yin,16,16);</a:t>
            </a:r>
          </a:p>
          <a:p>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b="1">
                <a:solidFill>
                  <a:srgbClr val="000080"/>
                </a:solidFill>
                <a:highlight>
                  <a:srgbClr val="FFFFFF"/>
                </a:highlight>
                <a:latin typeface="Courier New" panose="02070309020205020404" pitchFamily="49" charset="0"/>
              </a:rPr>
              <a:t>.</a:t>
            </a:r>
            <a:r>
              <a:rPr lang="nl-NL" sz="1600" err="1">
                <a:solidFill>
                  <a:srgbClr val="000000"/>
                </a:solidFill>
                <a:highlight>
                  <a:srgbClr val="FFFFFF"/>
                </a:highlight>
                <a:latin typeface="Courier New" panose="02070309020205020404" pitchFamily="49" charset="0"/>
              </a:rPr>
              <a:t>compute_at</a:t>
            </a:r>
            <a:r>
              <a:rPr lang="nl-NL" sz="1600">
                <a:solidFill>
                  <a:srgbClr val="000000"/>
                </a:solidFill>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solidFill>
                  <a:srgbClr val="000000"/>
                </a:solidFill>
                <a:highlight>
                  <a:srgbClr val="FFFFFF"/>
                </a:highlight>
                <a:latin typeface="Courier New" panose="02070309020205020404" pitchFamily="49" charset="0"/>
              </a:rPr>
              <a:t>,xo</a:t>
            </a:r>
            <a:r>
              <a:rPr lang="nl-NL" sz="1600">
                <a:solidFill>
                  <a:srgbClr val="000000"/>
                </a:solidFill>
                <a:highlight>
                  <a:srgbClr val="FFFFFF"/>
                </a:highlight>
                <a:latin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b="1">
              <a:solidFill>
                <a:srgbClr val="000080"/>
              </a:solidFill>
              <a:highlight>
                <a:srgbClr val="FFFFFF"/>
              </a:highlight>
              <a:latin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10" name="Rectangle 9"/>
          <p:cNvSpPr/>
          <p:nvPr/>
        </p:nvSpPr>
        <p:spPr>
          <a:xfrm>
            <a:off x="5375746" y="3122999"/>
            <a:ext cx="4572000" cy="2416046"/>
          </a:xfrm>
          <a:prstGeom prst="rect">
            <a:avLst/>
          </a:prstGeom>
        </p:spPr>
        <p:txBody>
          <a:bodyPr>
            <a:spAutoFit/>
          </a:bodyPr>
          <a:lstStyle/>
          <a:p>
            <a:pPr marL="342900" indent="-342900" eaLnBrk="0" fontAlgn="base" hangingPunct="0">
              <a:spcBef>
                <a:spcPct val="0"/>
              </a:spcBef>
              <a:spcAft>
                <a:spcPct val="0"/>
              </a:spcAft>
              <a:buFont typeface="+mj-lt"/>
              <a:buAutoNum type="arabicPeriod"/>
            </a:pPr>
            <a:r>
              <a:rPr lang="nl-NL" altLang="nl-NL" sz="1600" err="1">
                <a:solidFill>
                  <a:srgbClr val="00B050"/>
                </a:solidFill>
                <a:latin typeface="Menlo"/>
              </a:rPr>
              <a:t>by</a:t>
            </a:r>
            <a:r>
              <a:rPr lang="nl-NL" altLang="nl-NL" sz="1600">
                <a:solidFill>
                  <a:srgbClr val="00B050"/>
                </a:solidFill>
                <a:latin typeface="Menlo"/>
              </a:rPr>
              <a:t> </a:t>
            </a:r>
            <a:r>
              <a:rPr lang="nl-NL" altLang="nl-NL" sz="1600">
                <a:latin typeface="Menlo"/>
              </a:rPr>
              <a:t>(output stage) is set </a:t>
            </a:r>
            <a:r>
              <a:rPr lang="nl-NL" altLang="nl-NL" sz="1600" err="1">
                <a:latin typeface="Menlo"/>
              </a:rPr>
              <a:t>to</a:t>
            </a:r>
            <a:r>
              <a:rPr lang="nl-NL" altLang="nl-NL" sz="1600">
                <a:latin typeface="Menlo"/>
              </a:rPr>
              <a:t> </a:t>
            </a:r>
            <a:r>
              <a:rPr lang="nl-NL" altLang="nl-NL" sz="1600" b="1">
                <a:latin typeface="Menlo"/>
              </a:rPr>
              <a:t>root  </a:t>
            </a:r>
            <a:endParaRPr lang="en-US" altLang="nl-NL" sz="1600" b="1">
              <a:latin typeface="Menlo"/>
            </a:endParaRPr>
          </a:p>
          <a:p>
            <a:pPr marL="342900" indent="-342900" eaLnBrk="0" fontAlgn="base" hangingPunct="0">
              <a:spcBef>
                <a:spcPct val="0"/>
              </a:spcBef>
              <a:spcAft>
                <a:spcPct val="0"/>
              </a:spcAft>
              <a:buFont typeface="+mj-lt"/>
              <a:buAutoNum type="arabicPeriod"/>
            </a:pPr>
            <a:endParaRPr lang="en-US" altLang="nl-NL" sz="1600">
              <a:latin typeface="Menlo"/>
            </a:endParaRPr>
          </a:p>
          <a:p>
            <a:pPr marL="342900" indent="-342900" eaLnBrk="0" fontAlgn="base" hangingPunct="0">
              <a:spcBef>
                <a:spcPct val="0"/>
              </a:spcBef>
              <a:spcAft>
                <a:spcPct val="0"/>
              </a:spcAft>
              <a:buFont typeface="+mj-lt"/>
              <a:buAutoNum type="arabicPeriod"/>
            </a:pPr>
            <a:r>
              <a:rPr lang="en-US" altLang="nl-NL" sz="1600">
                <a:solidFill>
                  <a:srgbClr val="00B050"/>
                </a:solidFill>
                <a:latin typeface="Menlo"/>
              </a:rPr>
              <a:t>by</a:t>
            </a:r>
            <a:r>
              <a:rPr lang="en-US" altLang="nl-NL" sz="1600">
                <a:latin typeface="Menlo"/>
              </a:rPr>
              <a:t> tiled with </a:t>
            </a:r>
            <a:r>
              <a:rPr lang="en-US" altLang="nl-NL" sz="1600" b="1">
                <a:latin typeface="Menlo"/>
              </a:rPr>
              <a:t>tiles of size 16 </a:t>
            </a:r>
            <a:r>
              <a:rPr lang="en-US" altLang="nl-NL" sz="1600">
                <a:latin typeface="Menlo"/>
              </a:rPr>
              <a:t>(</a:t>
            </a:r>
            <a:r>
              <a:rPr lang="en-US" altLang="nl-NL" sz="1600" err="1">
                <a:latin typeface="Menlo"/>
              </a:rPr>
              <a:t>x,y</a:t>
            </a:r>
            <a:r>
              <a:rPr lang="en-US" altLang="nl-NL" sz="1600">
                <a:latin typeface="Menlo"/>
              </a:rPr>
              <a:t> dimensions)</a:t>
            </a:r>
            <a:endParaRPr lang="nl-NL" altLang="nl-NL" sz="1600">
              <a:latin typeface="Menlo"/>
            </a:endParaRPr>
          </a:p>
          <a:p>
            <a:pPr lvl="0" eaLnBrk="0" fontAlgn="base" hangingPunct="0">
              <a:spcBef>
                <a:spcPct val="0"/>
              </a:spcBef>
              <a:spcAft>
                <a:spcPct val="0"/>
              </a:spcAft>
            </a:pPr>
            <a:endParaRPr lang="nl-NL" altLang="nl-NL" sz="1600">
              <a:latin typeface="Menlo"/>
            </a:endParaRPr>
          </a:p>
          <a:p>
            <a:pPr lvl="0" eaLnBrk="0" fontAlgn="base" hangingPunct="0">
              <a:spcBef>
                <a:spcPct val="0"/>
              </a:spcBef>
              <a:spcAft>
                <a:spcPct val="0"/>
              </a:spcAft>
            </a:pPr>
            <a:endParaRPr lang="nl-NL" altLang="nl-NL" sz="1600">
              <a:latin typeface="Menlo"/>
            </a:endParaRPr>
          </a:p>
          <a:p>
            <a:pPr marL="342900" indent="-342900" eaLnBrk="0" fontAlgn="base" hangingPunct="0">
              <a:spcBef>
                <a:spcPct val="0"/>
              </a:spcBef>
              <a:spcAft>
                <a:spcPct val="0"/>
              </a:spcAft>
              <a:buFont typeface="+mj-lt"/>
              <a:buAutoNum type="arabicPeriod" startAt="2"/>
            </a:pPr>
            <a:endParaRPr lang="nl-NL" altLang="nl-NL" sz="1600">
              <a:solidFill>
                <a:srgbClr val="000000"/>
              </a:solidFill>
              <a:latin typeface="Menlo"/>
            </a:endParaRPr>
          </a:p>
          <a:p>
            <a:pPr marL="342900" indent="-342900" eaLnBrk="0" fontAlgn="base" hangingPunct="0">
              <a:spcBef>
                <a:spcPct val="0"/>
              </a:spcBef>
              <a:spcAft>
                <a:spcPct val="0"/>
              </a:spcAft>
              <a:buFont typeface="+mj-lt"/>
              <a:buAutoNum type="arabicPeriod" startAt="3"/>
            </a:pPr>
            <a:r>
              <a:rPr lang="nl-NL" altLang="nl-NL" sz="1600">
                <a:solidFill>
                  <a:srgbClr val="000000"/>
                </a:solidFill>
                <a:latin typeface="Menlo"/>
              </a:rPr>
              <a:t>Produce </a:t>
            </a:r>
            <a:r>
              <a:rPr lang="nl-NL" altLang="nl-NL" sz="1600" err="1">
                <a:solidFill>
                  <a:srgbClr val="0070C0"/>
                </a:solidFill>
                <a:latin typeface="Courier New" panose="02070309020205020404" pitchFamily="49" charset="0"/>
                <a:cs typeface="Courier New" panose="02070309020205020404" pitchFamily="49" charset="0"/>
              </a:rPr>
              <a:t>bx</a:t>
            </a:r>
            <a:r>
              <a:rPr lang="nl-NL" altLang="nl-NL" sz="1600">
                <a:solidFill>
                  <a:srgbClr val="000000"/>
                </a:solidFill>
                <a:latin typeface="Menlo"/>
              </a:rPr>
              <a:t> </a:t>
            </a:r>
            <a:r>
              <a:rPr lang="nl-NL" altLang="nl-NL" sz="1600" b="1" err="1">
                <a:solidFill>
                  <a:srgbClr val="000000"/>
                </a:solidFill>
                <a:latin typeface="Menlo"/>
              </a:rPr>
              <a:t>inside</a:t>
            </a:r>
            <a:r>
              <a:rPr lang="nl-NL" altLang="nl-NL" sz="1600" b="1">
                <a:solidFill>
                  <a:srgbClr val="000000"/>
                </a:solidFill>
                <a:latin typeface="Menlo"/>
              </a:rPr>
              <a:t> </a:t>
            </a:r>
            <a:r>
              <a:rPr lang="nl-NL" altLang="nl-NL" sz="1600" b="1" err="1">
                <a:solidFill>
                  <a:srgbClr val="000000"/>
                </a:solidFill>
                <a:latin typeface="Menlo"/>
              </a:rPr>
              <a:t>tiles</a:t>
            </a:r>
            <a:r>
              <a:rPr lang="nl-NL" altLang="nl-NL" sz="1600" b="1">
                <a:solidFill>
                  <a:srgbClr val="000000"/>
                </a:solidFill>
                <a:latin typeface="Menlo"/>
              </a:rPr>
              <a:t> (</a:t>
            </a:r>
            <a:r>
              <a:rPr lang="nl-NL" altLang="nl-NL" sz="1600" b="1" err="1">
                <a:solidFill>
                  <a:srgbClr val="000000"/>
                </a:solidFill>
                <a:latin typeface="Menlo"/>
              </a:rPr>
              <a:t>blocks</a:t>
            </a:r>
            <a:r>
              <a:rPr lang="nl-NL" altLang="nl-NL" sz="1600" b="1">
                <a:solidFill>
                  <a:srgbClr val="000000"/>
                </a:solidFill>
                <a:latin typeface="Menlo"/>
              </a:rPr>
              <a:t>) </a:t>
            </a:r>
            <a:r>
              <a:rPr lang="nl-NL" altLang="nl-NL" sz="1600">
                <a:solidFill>
                  <a:srgbClr val="000000"/>
                </a:solidFill>
                <a:latin typeface="Menlo"/>
              </a:rPr>
              <a:t>of </a:t>
            </a:r>
            <a:r>
              <a:rPr lang="nl-NL" altLang="nl-NL" sz="1600" b="1" err="1">
                <a:solidFill>
                  <a:srgbClr val="00B050"/>
                </a:solidFill>
                <a:latin typeface="Courier New" panose="02070309020205020404" pitchFamily="49" charset="0"/>
                <a:cs typeface="Courier New" panose="02070309020205020404" pitchFamily="49" charset="0"/>
              </a:rPr>
              <a:t>by</a:t>
            </a:r>
            <a:endParaRPr lang="nl-NL" altLang="nl-NL" sz="1600" b="1">
              <a:solidFill>
                <a:srgbClr val="00B050"/>
              </a:solidFill>
              <a:latin typeface="Courier New" panose="02070309020205020404" pitchFamily="49" charset="0"/>
              <a:cs typeface="Courier New" panose="02070309020205020404" pitchFamily="49" charset="0"/>
            </a:endParaRPr>
          </a:p>
          <a:p>
            <a:pPr lvl="0" eaLnBrk="0" fontAlgn="base" hangingPunct="0">
              <a:spcBef>
                <a:spcPct val="0"/>
              </a:spcBef>
              <a:spcAft>
                <a:spcPct val="0"/>
              </a:spcAft>
            </a:pPr>
            <a:r>
              <a:rPr lang="en-US" altLang="nl-NL" sz="1600">
                <a:solidFill>
                  <a:srgbClr val="000000"/>
                </a:solidFill>
                <a:latin typeface="Menlo"/>
              </a:rPr>
              <a:t>        Store </a:t>
            </a:r>
            <a:r>
              <a:rPr lang="en-US" altLang="nl-NL" sz="1600" err="1">
                <a:solidFill>
                  <a:srgbClr val="0070C0"/>
                </a:solidFill>
                <a:latin typeface="Courier New" panose="02070309020205020404" pitchFamily="49" charset="0"/>
                <a:cs typeface="Courier New" panose="02070309020205020404" pitchFamily="49" charset="0"/>
              </a:rPr>
              <a:t>bx</a:t>
            </a:r>
            <a:r>
              <a:rPr lang="en-US" altLang="nl-NL" sz="1600">
                <a:solidFill>
                  <a:srgbClr val="0070C0"/>
                </a:solidFill>
                <a:latin typeface="Menlo"/>
              </a:rPr>
              <a:t> </a:t>
            </a:r>
            <a:r>
              <a:rPr lang="en-US" altLang="nl-NL" sz="1600">
                <a:solidFill>
                  <a:srgbClr val="000000"/>
                </a:solidFill>
                <a:latin typeface="Menlo"/>
              </a:rPr>
              <a:t>in the </a:t>
            </a:r>
            <a:r>
              <a:rPr lang="en-US" altLang="nl-NL" sz="1600" b="1">
                <a:solidFill>
                  <a:srgbClr val="000000"/>
                </a:solidFill>
                <a:latin typeface="Menlo"/>
              </a:rPr>
              <a:t>shared (on-chip) memory</a:t>
            </a:r>
            <a:endParaRPr lang="nl-NL" altLang="nl-NL" sz="1600" b="1">
              <a:solidFill>
                <a:srgbClr val="000000"/>
              </a:solidFill>
              <a:latin typeface="Menlo"/>
            </a:endParaRPr>
          </a:p>
          <a:p>
            <a:pPr marL="342900" indent="-342900" eaLnBrk="0" fontAlgn="base" hangingPunct="0">
              <a:spcBef>
                <a:spcPct val="0"/>
              </a:spcBef>
              <a:spcAft>
                <a:spcPct val="0"/>
              </a:spcAft>
              <a:buFont typeface="+mj-lt"/>
              <a:buAutoNum type="arabicPeriod" startAt="3"/>
            </a:pPr>
            <a:endParaRPr lang="nl-NL" altLang="nl-NL" sz="1600">
              <a:solidFill>
                <a:srgbClr val="000000"/>
              </a:solidFill>
              <a:latin typeface="Menlo"/>
            </a:endParaRPr>
          </a:p>
          <a:p>
            <a:pPr lvl="0" eaLnBrk="0" fontAlgn="base" hangingPunct="0">
              <a:spcBef>
                <a:spcPct val="0"/>
              </a:spcBef>
              <a:spcAft>
                <a:spcPct val="0"/>
              </a:spcAft>
            </a:pPr>
            <a:r>
              <a:rPr lang="nl-NL" altLang="nl-NL" sz="700"/>
              <a:t> </a:t>
            </a:r>
            <a:endParaRPr lang="nl-NL" altLang="nl-NL" sz="2400">
              <a:latin typeface="Arial" panose="020B0604020202020204" pitchFamily="34" charset="0"/>
            </a:endParaRPr>
          </a:p>
        </p:txBody>
      </p:sp>
      <p:sp>
        <p:nvSpPr>
          <p:cNvPr id="6" name="Rounded Rectangular Callout 5"/>
          <p:cNvSpPr/>
          <p:nvPr/>
        </p:nvSpPr>
        <p:spPr>
          <a:xfrm>
            <a:off x="2135560" y="5175176"/>
            <a:ext cx="4099694" cy="1075730"/>
          </a:xfrm>
          <a:prstGeom prst="wedgeRoundRectCallout">
            <a:avLst>
              <a:gd name="adj1" fmla="val 65451"/>
              <a:gd name="adj2" fmla="val -38013"/>
              <a:gd name="adj3" fmla="val 16667"/>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Increased producer consumer locality reduces the number of costly global memory accesses!!!</a:t>
            </a:r>
          </a:p>
        </p:txBody>
      </p:sp>
    </p:spTree>
    <p:extLst>
      <p:ext uri="{BB962C8B-B14F-4D97-AF65-F5344CB8AC3E}">
        <p14:creationId xmlns:p14="http://schemas.microsoft.com/office/powerpoint/2010/main" val="16037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GPU </a:t>
            </a:r>
            <a:r>
              <a:rPr lang="nl-NL" err="1"/>
              <a:t>example</a:t>
            </a:r>
            <a:r>
              <a:rPr lang="nl-NL"/>
              <a:t> </a:t>
            </a:r>
            <a:br>
              <a:rPr lang="nl-NL"/>
            </a:br>
            <a:r>
              <a:rPr lang="nl-NL" sz="2400"/>
              <a:t>(a </a:t>
            </a:r>
            <a:r>
              <a:rPr lang="nl-NL" sz="2400" err="1"/>
              <a:t>better</a:t>
            </a:r>
            <a:r>
              <a:rPr lang="nl-NL" sz="2400"/>
              <a:t> </a:t>
            </a:r>
            <a:r>
              <a:rPr lang="nl-NL" sz="2400" err="1"/>
              <a:t>schedule</a:t>
            </a:r>
            <a:r>
              <a:rPr lang="nl-NL" sz="2400"/>
              <a:t>)</a:t>
            </a: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64</a:t>
            </a:fld>
            <a:endParaRPr lang="nl-NL"/>
          </a:p>
        </p:txBody>
      </p:sp>
      <p:sp>
        <p:nvSpPr>
          <p:cNvPr id="12" name="Rectangle 11"/>
          <p:cNvSpPr/>
          <p:nvPr/>
        </p:nvSpPr>
        <p:spPr>
          <a:xfrm>
            <a:off x="1775696" y="1591634"/>
            <a:ext cx="7200449" cy="5262979"/>
          </a:xfrm>
          <a:prstGeom prst="rect">
            <a:avLst/>
          </a:prstGeom>
        </p:spPr>
        <p:txBody>
          <a:bodyPr wrap="square">
            <a:spAutoFit/>
          </a:bodyPr>
          <a:lstStyle/>
          <a:p>
            <a:r>
              <a:rPr lang="en-US" sz="1600" err="1">
                <a:latin typeface="Courier New" panose="02070309020205020404" pitchFamily="49" charset="0"/>
                <a:ea typeface="Arial Unicode MS" panose="020B0604020202020204" pitchFamily="34" charset="-128"/>
                <a:cs typeface="Courier New" panose="02070309020205020404" pitchFamily="49" charset="0"/>
              </a:rPr>
              <a:t>Func</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xo</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yo</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xin</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yin</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xin,yin,16,16);</a:t>
            </a:r>
          </a:p>
          <a:p>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b="1">
                <a:solidFill>
                  <a:srgbClr val="000080"/>
                </a:solidFill>
                <a:highlight>
                  <a:srgbClr val="FFFFFF"/>
                </a:highlight>
                <a:latin typeface="Courier New" panose="02070309020205020404" pitchFamily="49" charset="0"/>
              </a:rPr>
              <a:t>.</a:t>
            </a:r>
            <a:r>
              <a:rPr lang="nl-NL" sz="1600" err="1">
                <a:solidFill>
                  <a:srgbClr val="000000"/>
                </a:solidFill>
                <a:highlight>
                  <a:srgbClr val="FFFFFF"/>
                </a:highlight>
                <a:latin typeface="Courier New" panose="02070309020205020404" pitchFamily="49" charset="0"/>
              </a:rPr>
              <a:t>compute_at</a:t>
            </a:r>
            <a:r>
              <a:rPr lang="nl-NL" sz="1600">
                <a:solidFill>
                  <a:srgbClr val="000000"/>
                </a:solidFill>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solidFill>
                  <a:srgbClr val="000000"/>
                </a:solidFill>
                <a:highlight>
                  <a:srgbClr val="FFFFFF"/>
                </a:highlight>
                <a:latin typeface="Courier New" panose="02070309020205020404" pitchFamily="49" charset="0"/>
              </a:rPr>
              <a:t>,xo</a:t>
            </a:r>
            <a:r>
              <a:rPr lang="nl-NL" sz="1600">
                <a:solidFill>
                  <a:srgbClr val="000000"/>
                </a:solidFill>
                <a:highlight>
                  <a:srgbClr val="FFFFFF"/>
                </a:highlight>
                <a:latin typeface="Courier New" panose="02070309020205020404" pitchFamily="49" charset="0"/>
              </a:rPr>
              <a:t>)</a:t>
            </a:r>
          </a:p>
          <a:p>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b="1">
              <a:solidFill>
                <a:srgbClr val="000080"/>
              </a:solidFill>
              <a:highlight>
                <a:srgbClr val="FFFFFF"/>
              </a:highlight>
              <a:latin typeface="Courier New" panose="02070309020205020404" pitchFamily="49" charset="0"/>
            </a:endParaRPr>
          </a:p>
          <a:p>
            <a:r>
              <a:rPr lang="en-US" altLang="nl-NL" sz="1600">
                <a:solidFill>
                  <a:srgbClr val="000000"/>
                </a:solidFill>
                <a:latin typeface="Menlo"/>
              </a:rPr>
              <a:t> </a:t>
            </a:r>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7" name="Rectangle 6"/>
          <p:cNvSpPr/>
          <p:nvPr/>
        </p:nvSpPr>
        <p:spPr>
          <a:xfrm>
            <a:off x="5375746" y="3122999"/>
            <a:ext cx="4572000" cy="2662267"/>
          </a:xfrm>
          <a:prstGeom prst="rect">
            <a:avLst/>
          </a:prstGeom>
        </p:spPr>
        <p:txBody>
          <a:bodyPr>
            <a:spAutoFit/>
          </a:bodyPr>
          <a:lstStyle/>
          <a:p>
            <a:pPr marL="342900" indent="-342900" eaLnBrk="0" fontAlgn="base" hangingPunct="0">
              <a:spcBef>
                <a:spcPct val="0"/>
              </a:spcBef>
              <a:spcAft>
                <a:spcPct val="0"/>
              </a:spcAft>
              <a:buFont typeface="+mj-lt"/>
              <a:buAutoNum type="arabicPeriod"/>
            </a:pPr>
            <a:r>
              <a:rPr lang="nl-NL" altLang="nl-NL" sz="1600" err="1">
                <a:solidFill>
                  <a:srgbClr val="00B050"/>
                </a:solidFill>
                <a:latin typeface="Menlo"/>
              </a:rPr>
              <a:t>by</a:t>
            </a:r>
            <a:r>
              <a:rPr lang="nl-NL" altLang="nl-NL" sz="1600">
                <a:solidFill>
                  <a:srgbClr val="00B050"/>
                </a:solidFill>
                <a:latin typeface="Menlo"/>
              </a:rPr>
              <a:t> </a:t>
            </a:r>
            <a:r>
              <a:rPr lang="nl-NL" altLang="nl-NL" sz="1600">
                <a:latin typeface="Menlo"/>
              </a:rPr>
              <a:t>(output stage) is set </a:t>
            </a:r>
            <a:r>
              <a:rPr lang="nl-NL" altLang="nl-NL" sz="1600" err="1">
                <a:latin typeface="Menlo"/>
              </a:rPr>
              <a:t>to</a:t>
            </a:r>
            <a:r>
              <a:rPr lang="nl-NL" altLang="nl-NL" sz="1600">
                <a:latin typeface="Menlo"/>
              </a:rPr>
              <a:t> </a:t>
            </a:r>
            <a:r>
              <a:rPr lang="nl-NL" altLang="nl-NL" sz="1600" b="1">
                <a:latin typeface="Menlo"/>
              </a:rPr>
              <a:t>root  </a:t>
            </a:r>
            <a:endParaRPr lang="en-US" altLang="nl-NL" sz="1600" b="1">
              <a:latin typeface="Menlo"/>
            </a:endParaRPr>
          </a:p>
          <a:p>
            <a:pPr marL="342900" indent="-342900" eaLnBrk="0" fontAlgn="base" hangingPunct="0">
              <a:spcBef>
                <a:spcPct val="0"/>
              </a:spcBef>
              <a:spcAft>
                <a:spcPct val="0"/>
              </a:spcAft>
              <a:buFont typeface="+mj-lt"/>
              <a:buAutoNum type="arabicPeriod"/>
            </a:pPr>
            <a:endParaRPr lang="en-US" altLang="nl-NL" sz="1600">
              <a:latin typeface="Menlo"/>
            </a:endParaRPr>
          </a:p>
          <a:p>
            <a:pPr marL="342900" indent="-342900" eaLnBrk="0" fontAlgn="base" hangingPunct="0">
              <a:spcBef>
                <a:spcPct val="0"/>
              </a:spcBef>
              <a:spcAft>
                <a:spcPct val="0"/>
              </a:spcAft>
              <a:buFont typeface="+mj-lt"/>
              <a:buAutoNum type="arabicPeriod"/>
            </a:pPr>
            <a:r>
              <a:rPr lang="en-US" altLang="nl-NL" sz="1600">
                <a:solidFill>
                  <a:srgbClr val="00B050"/>
                </a:solidFill>
                <a:latin typeface="Menlo"/>
              </a:rPr>
              <a:t>by</a:t>
            </a:r>
            <a:r>
              <a:rPr lang="en-US" altLang="nl-NL" sz="1600">
                <a:latin typeface="Menlo"/>
              </a:rPr>
              <a:t> tiled with </a:t>
            </a:r>
            <a:r>
              <a:rPr lang="en-US" altLang="nl-NL" sz="1600" b="1">
                <a:latin typeface="Menlo"/>
              </a:rPr>
              <a:t>tiles of size 16 </a:t>
            </a:r>
            <a:r>
              <a:rPr lang="en-US" altLang="nl-NL" sz="1600">
                <a:latin typeface="Menlo"/>
              </a:rPr>
              <a:t>(</a:t>
            </a:r>
            <a:r>
              <a:rPr lang="en-US" altLang="nl-NL" sz="1600" err="1">
                <a:latin typeface="Menlo"/>
              </a:rPr>
              <a:t>x,y</a:t>
            </a:r>
            <a:r>
              <a:rPr lang="en-US" altLang="nl-NL" sz="1600">
                <a:latin typeface="Menlo"/>
              </a:rPr>
              <a:t> dimensions)</a:t>
            </a:r>
            <a:endParaRPr lang="nl-NL" altLang="nl-NL" sz="1600">
              <a:latin typeface="Menlo"/>
            </a:endParaRPr>
          </a:p>
          <a:p>
            <a:pPr lvl="0" eaLnBrk="0" fontAlgn="base" hangingPunct="0">
              <a:spcBef>
                <a:spcPct val="0"/>
              </a:spcBef>
              <a:spcAft>
                <a:spcPct val="0"/>
              </a:spcAft>
            </a:pPr>
            <a:endParaRPr lang="nl-NL" altLang="nl-NL" sz="1600">
              <a:latin typeface="Menlo"/>
            </a:endParaRPr>
          </a:p>
          <a:p>
            <a:pPr lvl="0" eaLnBrk="0" fontAlgn="base" hangingPunct="0">
              <a:spcBef>
                <a:spcPct val="0"/>
              </a:spcBef>
              <a:spcAft>
                <a:spcPct val="0"/>
              </a:spcAft>
            </a:pPr>
            <a:endParaRPr lang="nl-NL" altLang="nl-NL" sz="1600">
              <a:latin typeface="Menlo"/>
            </a:endParaRPr>
          </a:p>
          <a:p>
            <a:pPr marL="342900" indent="-342900" eaLnBrk="0" fontAlgn="base" hangingPunct="0">
              <a:spcBef>
                <a:spcPct val="0"/>
              </a:spcBef>
              <a:spcAft>
                <a:spcPct val="0"/>
              </a:spcAft>
              <a:buFont typeface="+mj-lt"/>
              <a:buAutoNum type="arabicPeriod" startAt="2"/>
            </a:pPr>
            <a:endParaRPr lang="nl-NL" altLang="nl-NL" sz="1600">
              <a:solidFill>
                <a:srgbClr val="000000"/>
              </a:solidFill>
              <a:latin typeface="Menlo"/>
            </a:endParaRPr>
          </a:p>
          <a:p>
            <a:pPr marL="342900" indent="-342900" eaLnBrk="0" fontAlgn="base" hangingPunct="0">
              <a:spcBef>
                <a:spcPct val="0"/>
              </a:spcBef>
              <a:spcAft>
                <a:spcPct val="0"/>
              </a:spcAft>
              <a:buFont typeface="+mj-lt"/>
              <a:buAutoNum type="arabicPeriod" startAt="3"/>
            </a:pPr>
            <a:r>
              <a:rPr lang="nl-NL" altLang="nl-NL" sz="1600">
                <a:solidFill>
                  <a:srgbClr val="000000"/>
                </a:solidFill>
                <a:latin typeface="Menlo"/>
              </a:rPr>
              <a:t>Produce </a:t>
            </a:r>
            <a:r>
              <a:rPr lang="nl-NL" altLang="nl-NL" sz="1600" err="1">
                <a:solidFill>
                  <a:srgbClr val="0070C0"/>
                </a:solidFill>
                <a:latin typeface="Courier New" panose="02070309020205020404" pitchFamily="49" charset="0"/>
                <a:cs typeface="Courier New" panose="02070309020205020404" pitchFamily="49" charset="0"/>
              </a:rPr>
              <a:t>bx</a:t>
            </a:r>
            <a:r>
              <a:rPr lang="nl-NL" altLang="nl-NL" sz="1600">
                <a:solidFill>
                  <a:srgbClr val="000000"/>
                </a:solidFill>
                <a:latin typeface="Menlo"/>
              </a:rPr>
              <a:t> </a:t>
            </a:r>
            <a:r>
              <a:rPr lang="nl-NL" altLang="nl-NL" sz="1600" b="1" err="1">
                <a:solidFill>
                  <a:srgbClr val="000000"/>
                </a:solidFill>
                <a:latin typeface="Menlo"/>
              </a:rPr>
              <a:t>inside</a:t>
            </a:r>
            <a:r>
              <a:rPr lang="nl-NL" altLang="nl-NL" sz="1600" b="1">
                <a:solidFill>
                  <a:srgbClr val="000000"/>
                </a:solidFill>
                <a:latin typeface="Menlo"/>
              </a:rPr>
              <a:t> </a:t>
            </a:r>
            <a:r>
              <a:rPr lang="nl-NL" altLang="nl-NL" sz="1600" b="1" err="1">
                <a:solidFill>
                  <a:srgbClr val="000000"/>
                </a:solidFill>
                <a:latin typeface="Menlo"/>
              </a:rPr>
              <a:t>tiles</a:t>
            </a:r>
            <a:r>
              <a:rPr lang="nl-NL" altLang="nl-NL" sz="1600" b="1">
                <a:solidFill>
                  <a:srgbClr val="000000"/>
                </a:solidFill>
                <a:latin typeface="Menlo"/>
              </a:rPr>
              <a:t> (</a:t>
            </a:r>
            <a:r>
              <a:rPr lang="nl-NL" altLang="nl-NL" sz="1600" b="1" err="1">
                <a:solidFill>
                  <a:srgbClr val="000000"/>
                </a:solidFill>
                <a:latin typeface="Menlo"/>
              </a:rPr>
              <a:t>blocks</a:t>
            </a:r>
            <a:r>
              <a:rPr lang="nl-NL" altLang="nl-NL" sz="1600" b="1">
                <a:solidFill>
                  <a:srgbClr val="000000"/>
                </a:solidFill>
                <a:latin typeface="Menlo"/>
              </a:rPr>
              <a:t>) </a:t>
            </a:r>
            <a:r>
              <a:rPr lang="nl-NL" altLang="nl-NL" sz="1600">
                <a:solidFill>
                  <a:srgbClr val="000000"/>
                </a:solidFill>
                <a:latin typeface="Menlo"/>
              </a:rPr>
              <a:t>of </a:t>
            </a:r>
            <a:r>
              <a:rPr lang="nl-NL" altLang="nl-NL" sz="1600" b="1" err="1">
                <a:solidFill>
                  <a:srgbClr val="00B050"/>
                </a:solidFill>
                <a:latin typeface="Courier New" panose="02070309020205020404" pitchFamily="49" charset="0"/>
                <a:cs typeface="Courier New" panose="02070309020205020404" pitchFamily="49" charset="0"/>
              </a:rPr>
              <a:t>by</a:t>
            </a:r>
            <a:endParaRPr lang="nl-NL" altLang="nl-NL" sz="1600" b="1">
              <a:solidFill>
                <a:srgbClr val="00B050"/>
              </a:solidFill>
              <a:latin typeface="Courier New" panose="02070309020205020404" pitchFamily="49" charset="0"/>
              <a:cs typeface="Courier New" panose="02070309020205020404" pitchFamily="49" charset="0"/>
            </a:endParaRPr>
          </a:p>
          <a:p>
            <a:pPr lvl="0" eaLnBrk="0" fontAlgn="base" hangingPunct="0">
              <a:spcBef>
                <a:spcPct val="0"/>
              </a:spcBef>
              <a:spcAft>
                <a:spcPct val="0"/>
              </a:spcAft>
            </a:pPr>
            <a:r>
              <a:rPr lang="en-US" altLang="nl-NL" sz="1600">
                <a:solidFill>
                  <a:srgbClr val="000000"/>
                </a:solidFill>
                <a:latin typeface="Menlo"/>
              </a:rPr>
              <a:t>        Store </a:t>
            </a:r>
            <a:r>
              <a:rPr lang="en-US" altLang="nl-NL" sz="1600" err="1">
                <a:solidFill>
                  <a:srgbClr val="0070C0"/>
                </a:solidFill>
                <a:latin typeface="Courier New" panose="02070309020205020404" pitchFamily="49" charset="0"/>
                <a:cs typeface="Courier New" panose="02070309020205020404" pitchFamily="49" charset="0"/>
              </a:rPr>
              <a:t>bx</a:t>
            </a:r>
            <a:r>
              <a:rPr lang="en-US" altLang="nl-NL" sz="1600">
                <a:solidFill>
                  <a:srgbClr val="0070C0"/>
                </a:solidFill>
                <a:latin typeface="Menlo"/>
              </a:rPr>
              <a:t> </a:t>
            </a:r>
            <a:r>
              <a:rPr lang="en-US" altLang="nl-NL" sz="1600">
                <a:solidFill>
                  <a:srgbClr val="000000"/>
                </a:solidFill>
                <a:latin typeface="Menlo"/>
              </a:rPr>
              <a:t>in the </a:t>
            </a:r>
            <a:r>
              <a:rPr lang="en-US" altLang="nl-NL" sz="1600" b="1">
                <a:solidFill>
                  <a:srgbClr val="000000"/>
                </a:solidFill>
                <a:latin typeface="Menlo"/>
              </a:rPr>
              <a:t>shared (on-chip) memory</a:t>
            </a:r>
            <a:endParaRPr lang="nl-NL" altLang="nl-NL" sz="1600" b="1">
              <a:solidFill>
                <a:srgbClr val="000000"/>
              </a:solidFill>
              <a:latin typeface="Menlo"/>
            </a:endParaRPr>
          </a:p>
          <a:p>
            <a:pPr eaLnBrk="0" fontAlgn="base" hangingPunct="0">
              <a:spcBef>
                <a:spcPct val="0"/>
              </a:spcBef>
              <a:spcAft>
                <a:spcPct val="0"/>
              </a:spcAft>
            </a:pPr>
            <a:r>
              <a:rPr lang="en-US" altLang="nl-NL" sz="1600">
                <a:solidFill>
                  <a:srgbClr val="000000"/>
                </a:solidFill>
                <a:latin typeface="Menlo"/>
              </a:rPr>
              <a:t>        Assign </a:t>
            </a:r>
            <a:r>
              <a:rPr lang="en-US" altLang="nl-NL" sz="1600" err="1">
                <a:solidFill>
                  <a:srgbClr val="000000"/>
                </a:solidFill>
                <a:latin typeface="Menlo"/>
              </a:rPr>
              <a:t>x,y</a:t>
            </a:r>
            <a:r>
              <a:rPr lang="en-US" altLang="nl-NL" sz="1600">
                <a:solidFill>
                  <a:srgbClr val="000000"/>
                </a:solidFill>
                <a:latin typeface="Menlo"/>
              </a:rPr>
              <a:t> dimensions of </a:t>
            </a:r>
            <a:r>
              <a:rPr lang="en-US" altLang="nl-NL" sz="1600" err="1">
                <a:solidFill>
                  <a:srgbClr val="000000"/>
                </a:solidFill>
                <a:latin typeface="Menlo"/>
              </a:rPr>
              <a:t>bx</a:t>
            </a:r>
            <a:r>
              <a:rPr lang="en-US" altLang="nl-NL" sz="1600">
                <a:solidFill>
                  <a:srgbClr val="000000"/>
                </a:solidFill>
                <a:latin typeface="Menlo"/>
              </a:rPr>
              <a:t> to </a:t>
            </a:r>
            <a:r>
              <a:rPr lang="en-US" altLang="nl-NL" sz="1600" b="1">
                <a:solidFill>
                  <a:srgbClr val="000000"/>
                </a:solidFill>
                <a:latin typeface="Menlo"/>
              </a:rPr>
              <a:t>threads</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eaLnBrk="0" fontAlgn="base" hangingPunct="0">
              <a:spcBef>
                <a:spcPct val="0"/>
              </a:spcBef>
              <a:spcAft>
                <a:spcPct val="0"/>
              </a:spcAft>
            </a:pPr>
            <a:endParaRPr lang="nl-NL" altLang="nl-NL" sz="1600">
              <a:solidFill>
                <a:srgbClr val="000000"/>
              </a:solidFill>
              <a:latin typeface="Menlo"/>
            </a:endParaRPr>
          </a:p>
          <a:p>
            <a:pPr lvl="0" eaLnBrk="0" fontAlgn="base" hangingPunct="0">
              <a:spcBef>
                <a:spcPct val="0"/>
              </a:spcBef>
              <a:spcAft>
                <a:spcPct val="0"/>
              </a:spcAft>
            </a:pPr>
            <a:r>
              <a:rPr lang="nl-NL" altLang="nl-NL" sz="700"/>
              <a:t> </a:t>
            </a:r>
            <a:endParaRPr lang="nl-NL" altLang="nl-NL" sz="2400">
              <a:latin typeface="Arial" panose="020B0604020202020204" pitchFamily="34" charset="0"/>
            </a:endParaRPr>
          </a:p>
        </p:txBody>
      </p:sp>
    </p:spTree>
    <p:extLst>
      <p:ext uri="{BB962C8B-B14F-4D97-AF65-F5344CB8AC3E}">
        <p14:creationId xmlns:p14="http://schemas.microsoft.com/office/powerpoint/2010/main" val="24740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GPU </a:t>
            </a:r>
            <a:r>
              <a:rPr lang="nl-NL" err="1"/>
              <a:t>example</a:t>
            </a:r>
            <a:r>
              <a:rPr lang="nl-NL"/>
              <a:t> </a:t>
            </a:r>
            <a:br>
              <a:rPr lang="nl-NL"/>
            </a:br>
            <a:r>
              <a:rPr lang="nl-NL" sz="2400"/>
              <a:t>(a </a:t>
            </a:r>
            <a:r>
              <a:rPr lang="nl-NL" sz="2400" err="1"/>
              <a:t>better</a:t>
            </a:r>
            <a:r>
              <a:rPr lang="nl-NL" sz="2400"/>
              <a:t> </a:t>
            </a:r>
            <a:r>
              <a:rPr lang="nl-NL" sz="2400" err="1"/>
              <a:t>schedule</a:t>
            </a:r>
            <a:r>
              <a:rPr lang="nl-NL" sz="2400"/>
              <a:t>)</a:t>
            </a:r>
            <a:endParaRPr lang="nl-NL"/>
          </a:p>
        </p:txBody>
      </p:sp>
      <p:sp>
        <p:nvSpPr>
          <p:cNvPr id="4" name="Slide Number Placeholder 3"/>
          <p:cNvSpPr>
            <a:spLocks noGrp="1"/>
          </p:cNvSpPr>
          <p:nvPr>
            <p:ph type="sldNum" sz="quarter" idx="12"/>
          </p:nvPr>
        </p:nvSpPr>
        <p:spPr/>
        <p:txBody>
          <a:bodyPr/>
          <a:lstStyle/>
          <a:p>
            <a:fld id="{877FDDCF-C3FC-4F1C-9BBB-16CED0CB6D76}" type="slidenum">
              <a:rPr lang="nl-NL" smtClean="0"/>
              <a:t>65</a:t>
            </a:fld>
            <a:endParaRPr lang="nl-NL"/>
          </a:p>
        </p:txBody>
      </p:sp>
      <p:sp>
        <p:nvSpPr>
          <p:cNvPr id="12" name="Rectangle 11"/>
          <p:cNvSpPr/>
          <p:nvPr/>
        </p:nvSpPr>
        <p:spPr>
          <a:xfrm>
            <a:off x="1775696" y="1591634"/>
            <a:ext cx="7200449" cy="5509200"/>
          </a:xfrm>
          <a:prstGeom prst="rect">
            <a:avLst/>
          </a:prstGeom>
        </p:spPr>
        <p:txBody>
          <a:bodyPr wrap="square">
            <a:spAutoFit/>
          </a:bodyPr>
          <a:lstStyle/>
          <a:p>
            <a:r>
              <a:rPr lang="en-US" sz="1600" err="1">
                <a:latin typeface="Courier New" panose="02070309020205020404" pitchFamily="49" charset="0"/>
                <a:ea typeface="Arial Unicode MS" panose="020B0604020202020204" pitchFamily="34" charset="-128"/>
                <a:cs typeface="Courier New" panose="02070309020205020404" pitchFamily="49" charset="0"/>
              </a:rPr>
              <a:t>Func</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in</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+1,</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00B05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 + </a:t>
            </a: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a:latin typeface="Courier New" panose="02070309020205020404" pitchFamily="49" charset="0"/>
                <a:ea typeface="Arial Unicode MS" panose="020B0604020202020204" pitchFamily="34" charset="-128"/>
                <a:cs typeface="Courier New" panose="02070309020205020404" pitchFamily="49" charset="0"/>
              </a:rPr>
              <a:t>+1);</a:t>
            </a: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latin typeface="Courier New" panose="02070309020205020404" pitchFamily="49" charset="0"/>
                <a:ea typeface="Arial Unicode MS" panose="020B0604020202020204" pitchFamily="34" charset="-128"/>
                <a:cs typeface="Courier New" panose="02070309020205020404" pitchFamily="49" charset="0"/>
              </a:rPr>
              <a:t>Var</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xo</a:t>
            </a:r>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yo</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xin</a:t>
            </a:r>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yin</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a:t>
            </a:r>
            <a:r>
              <a:rPr lang="en-US" sz="1600" b="1">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16,16</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		</a:t>
            </a:r>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b="1">
                <a:solidFill>
                  <a:srgbClr val="FF0000"/>
                </a:solidFill>
                <a:highlight>
                  <a:srgbClr val="FFFFFF"/>
                </a:highlight>
                <a:latin typeface="Courier New" panose="02070309020205020404" pitchFamily="49" charset="0"/>
              </a:rPr>
              <a:t>.</a:t>
            </a:r>
            <a:r>
              <a:rPr lang="nl-NL" sz="1600" b="1" err="1">
                <a:solidFill>
                  <a:srgbClr val="FF0000"/>
                </a:solidFill>
                <a:highlight>
                  <a:srgbClr val="FFFFFF"/>
                </a:highlight>
                <a:latin typeface="Courier New" panose="02070309020205020404" pitchFamily="49" charset="0"/>
              </a:rPr>
              <a:t>compute_at</a:t>
            </a:r>
            <a:r>
              <a:rPr lang="nl-NL" sz="1600" b="1">
                <a:solidFill>
                  <a:srgbClr val="FF0000"/>
                </a:solidFill>
                <a:highlight>
                  <a:srgbClr val="FFFFFF"/>
                </a:highlight>
                <a:latin typeface="Courier New" panose="02070309020205020404" pitchFamily="49" charset="0"/>
              </a:rPr>
              <a:t>(</a:t>
            </a:r>
            <a:r>
              <a:rPr lang="nl-NL" sz="1600" b="1" err="1">
                <a:solidFill>
                  <a:srgbClr val="00B050"/>
                </a:solidFill>
                <a:highlight>
                  <a:srgbClr val="FFFFFF"/>
                </a:highlight>
                <a:latin typeface="Courier New" panose="02070309020205020404" pitchFamily="49" charset="0"/>
              </a:rPr>
              <a:t>by</a:t>
            </a:r>
            <a:r>
              <a:rPr lang="nl-NL" sz="1600" b="1" err="1">
                <a:solidFill>
                  <a:srgbClr val="FF0000"/>
                </a:solidFill>
                <a:highlight>
                  <a:srgbClr val="FFFFFF"/>
                </a:highlight>
                <a:latin typeface="Courier New" panose="02070309020205020404" pitchFamily="49" charset="0"/>
              </a:rPr>
              <a:t>,xo</a:t>
            </a:r>
            <a:r>
              <a:rPr lang="nl-NL" sz="1600" b="1">
                <a:solidFill>
                  <a:srgbClr val="FF0000"/>
                </a:solidFill>
                <a:highlight>
                  <a:srgbClr val="FFFFFF"/>
                </a:highlight>
                <a:latin typeface="Courier New" panose="02070309020205020404" pitchFamily="49" charset="0"/>
              </a:rPr>
              <a:t>)</a:t>
            </a:r>
          </a:p>
          <a:p>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b="1">
              <a:solidFill>
                <a:srgbClr val="000080"/>
              </a:solidFill>
              <a:highlight>
                <a:srgbClr val="FFFFFF"/>
              </a:highlight>
              <a:latin typeface="Courier New" panose="02070309020205020404" pitchFamily="49" charset="0"/>
            </a:endParaRPr>
          </a:p>
          <a:p>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a:p>
            <a:endParaRPr lang="en-US" sz="1600">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7" name="Rectangle 6"/>
          <p:cNvSpPr/>
          <p:nvPr/>
        </p:nvSpPr>
        <p:spPr>
          <a:xfrm>
            <a:off x="5375746" y="3122999"/>
            <a:ext cx="4572000" cy="2662267"/>
          </a:xfrm>
          <a:prstGeom prst="rect">
            <a:avLst/>
          </a:prstGeom>
        </p:spPr>
        <p:txBody>
          <a:bodyPr>
            <a:spAutoFit/>
          </a:bodyPr>
          <a:lstStyle/>
          <a:p>
            <a:pPr marL="342900" indent="-342900" eaLnBrk="0" fontAlgn="base" hangingPunct="0">
              <a:spcBef>
                <a:spcPct val="0"/>
              </a:spcBef>
              <a:spcAft>
                <a:spcPct val="0"/>
              </a:spcAft>
              <a:buFont typeface="+mj-lt"/>
              <a:buAutoNum type="arabicPeriod"/>
            </a:pPr>
            <a:r>
              <a:rPr lang="nl-NL" altLang="nl-NL" sz="1600" err="1">
                <a:solidFill>
                  <a:srgbClr val="00B050"/>
                </a:solidFill>
                <a:latin typeface="Menlo"/>
              </a:rPr>
              <a:t>by</a:t>
            </a:r>
            <a:r>
              <a:rPr lang="nl-NL" altLang="nl-NL" sz="1600">
                <a:solidFill>
                  <a:srgbClr val="00B050"/>
                </a:solidFill>
                <a:latin typeface="Courier New" panose="02070309020205020404" pitchFamily="49" charset="0"/>
                <a:cs typeface="Courier New" panose="02070309020205020404" pitchFamily="49" charset="0"/>
              </a:rPr>
              <a:t> </a:t>
            </a:r>
            <a:r>
              <a:rPr lang="nl-NL" altLang="nl-NL" sz="1600">
                <a:latin typeface="Menlo"/>
              </a:rPr>
              <a:t>(output stage) is set </a:t>
            </a:r>
            <a:r>
              <a:rPr lang="nl-NL" altLang="nl-NL" sz="1600" err="1">
                <a:latin typeface="Menlo"/>
              </a:rPr>
              <a:t>to</a:t>
            </a:r>
            <a:r>
              <a:rPr lang="nl-NL" altLang="nl-NL" sz="1600">
                <a:latin typeface="Menlo"/>
              </a:rPr>
              <a:t> </a:t>
            </a:r>
            <a:r>
              <a:rPr lang="nl-NL" altLang="nl-NL" sz="1600" b="1">
                <a:latin typeface="Menlo"/>
              </a:rPr>
              <a:t>root  </a:t>
            </a:r>
            <a:endParaRPr lang="en-US" altLang="nl-NL" sz="1600" b="1">
              <a:latin typeface="Menlo"/>
            </a:endParaRPr>
          </a:p>
          <a:p>
            <a:pPr marL="342900" indent="-342900" eaLnBrk="0" fontAlgn="base" hangingPunct="0">
              <a:spcBef>
                <a:spcPct val="0"/>
              </a:spcBef>
              <a:spcAft>
                <a:spcPct val="0"/>
              </a:spcAft>
              <a:buFont typeface="+mj-lt"/>
              <a:buAutoNum type="arabicPeriod"/>
            </a:pPr>
            <a:endParaRPr lang="en-US" altLang="nl-NL" sz="1600">
              <a:latin typeface="Menlo"/>
            </a:endParaRPr>
          </a:p>
          <a:p>
            <a:pPr marL="342900" indent="-342900" eaLnBrk="0" fontAlgn="base" hangingPunct="0">
              <a:spcBef>
                <a:spcPct val="0"/>
              </a:spcBef>
              <a:spcAft>
                <a:spcPct val="0"/>
              </a:spcAft>
              <a:buFont typeface="+mj-lt"/>
              <a:buAutoNum type="arabicPeriod"/>
            </a:pPr>
            <a:r>
              <a:rPr lang="en-US" altLang="nl-NL" sz="1600">
                <a:solidFill>
                  <a:srgbClr val="00B050"/>
                </a:solidFill>
                <a:latin typeface="Menlo"/>
              </a:rPr>
              <a:t>by</a:t>
            </a:r>
            <a:r>
              <a:rPr lang="en-US" altLang="nl-NL" sz="1600">
                <a:latin typeface="Menlo"/>
              </a:rPr>
              <a:t> tiled with </a:t>
            </a:r>
            <a:r>
              <a:rPr lang="en-US" altLang="nl-NL" sz="1600" b="1">
                <a:latin typeface="Menlo"/>
              </a:rPr>
              <a:t>tiles of size 16 </a:t>
            </a:r>
            <a:r>
              <a:rPr lang="en-US" altLang="nl-NL" sz="1600">
                <a:latin typeface="Menlo"/>
              </a:rPr>
              <a:t>(</a:t>
            </a:r>
            <a:r>
              <a:rPr lang="en-US" altLang="nl-NL" sz="1600" err="1">
                <a:latin typeface="Menlo"/>
              </a:rPr>
              <a:t>x,y</a:t>
            </a:r>
            <a:r>
              <a:rPr lang="en-US" altLang="nl-NL" sz="1600">
                <a:latin typeface="Menlo"/>
              </a:rPr>
              <a:t> dimensions)</a:t>
            </a:r>
            <a:endParaRPr lang="nl-NL" altLang="nl-NL" sz="1600">
              <a:latin typeface="Menlo"/>
            </a:endParaRPr>
          </a:p>
          <a:p>
            <a:pPr lvl="0" eaLnBrk="0" fontAlgn="base" hangingPunct="0">
              <a:spcBef>
                <a:spcPct val="0"/>
              </a:spcBef>
              <a:spcAft>
                <a:spcPct val="0"/>
              </a:spcAft>
            </a:pPr>
            <a:endParaRPr lang="nl-NL" altLang="nl-NL" sz="1600">
              <a:latin typeface="Menlo"/>
            </a:endParaRPr>
          </a:p>
          <a:p>
            <a:pPr lvl="0" eaLnBrk="0" fontAlgn="base" hangingPunct="0">
              <a:spcBef>
                <a:spcPct val="0"/>
              </a:spcBef>
              <a:spcAft>
                <a:spcPct val="0"/>
              </a:spcAft>
            </a:pPr>
            <a:endParaRPr lang="nl-NL" altLang="nl-NL" sz="1600">
              <a:latin typeface="Menlo"/>
            </a:endParaRPr>
          </a:p>
          <a:p>
            <a:pPr marL="342900" indent="-342900" eaLnBrk="0" fontAlgn="base" hangingPunct="0">
              <a:spcBef>
                <a:spcPct val="0"/>
              </a:spcBef>
              <a:spcAft>
                <a:spcPct val="0"/>
              </a:spcAft>
              <a:buFont typeface="+mj-lt"/>
              <a:buAutoNum type="arabicPeriod" startAt="2"/>
            </a:pPr>
            <a:endParaRPr lang="nl-NL" altLang="nl-NL" sz="1600">
              <a:solidFill>
                <a:srgbClr val="000000"/>
              </a:solidFill>
              <a:latin typeface="Menlo"/>
            </a:endParaRPr>
          </a:p>
          <a:p>
            <a:pPr marL="342900" indent="-342900" eaLnBrk="0" fontAlgn="base" hangingPunct="0">
              <a:spcBef>
                <a:spcPct val="0"/>
              </a:spcBef>
              <a:spcAft>
                <a:spcPct val="0"/>
              </a:spcAft>
              <a:buFont typeface="+mj-lt"/>
              <a:buAutoNum type="arabicPeriod" startAt="3"/>
            </a:pPr>
            <a:r>
              <a:rPr lang="nl-NL" altLang="nl-NL" sz="1600">
                <a:solidFill>
                  <a:srgbClr val="000000"/>
                </a:solidFill>
                <a:latin typeface="Menlo"/>
              </a:rPr>
              <a:t>Produce </a:t>
            </a:r>
            <a:r>
              <a:rPr lang="nl-NL" altLang="nl-NL" sz="1600" err="1">
                <a:solidFill>
                  <a:srgbClr val="0070C0"/>
                </a:solidFill>
                <a:latin typeface="Courier New" panose="02070309020205020404" pitchFamily="49" charset="0"/>
                <a:cs typeface="Courier New" panose="02070309020205020404" pitchFamily="49" charset="0"/>
              </a:rPr>
              <a:t>bx</a:t>
            </a:r>
            <a:r>
              <a:rPr lang="nl-NL" altLang="nl-NL" sz="1600">
                <a:solidFill>
                  <a:srgbClr val="000000"/>
                </a:solidFill>
                <a:latin typeface="Menlo"/>
              </a:rPr>
              <a:t> </a:t>
            </a:r>
            <a:r>
              <a:rPr lang="nl-NL" altLang="nl-NL" sz="1600" b="1" err="1">
                <a:solidFill>
                  <a:srgbClr val="000000"/>
                </a:solidFill>
                <a:latin typeface="Menlo"/>
              </a:rPr>
              <a:t>inside</a:t>
            </a:r>
            <a:r>
              <a:rPr lang="nl-NL" altLang="nl-NL" sz="1600" b="1">
                <a:solidFill>
                  <a:srgbClr val="000000"/>
                </a:solidFill>
                <a:latin typeface="Menlo"/>
              </a:rPr>
              <a:t> </a:t>
            </a:r>
            <a:r>
              <a:rPr lang="nl-NL" altLang="nl-NL" sz="1600" b="1" err="1">
                <a:solidFill>
                  <a:srgbClr val="000000"/>
                </a:solidFill>
                <a:latin typeface="Menlo"/>
              </a:rPr>
              <a:t>tiles</a:t>
            </a:r>
            <a:r>
              <a:rPr lang="nl-NL" altLang="nl-NL" sz="1600" b="1">
                <a:solidFill>
                  <a:srgbClr val="000000"/>
                </a:solidFill>
                <a:latin typeface="Menlo"/>
              </a:rPr>
              <a:t> (</a:t>
            </a:r>
            <a:r>
              <a:rPr lang="nl-NL" altLang="nl-NL" sz="1600" b="1" err="1">
                <a:solidFill>
                  <a:srgbClr val="000000"/>
                </a:solidFill>
                <a:latin typeface="Menlo"/>
              </a:rPr>
              <a:t>blocks</a:t>
            </a:r>
            <a:r>
              <a:rPr lang="nl-NL" altLang="nl-NL" sz="1600" b="1">
                <a:solidFill>
                  <a:srgbClr val="000000"/>
                </a:solidFill>
                <a:latin typeface="Menlo"/>
              </a:rPr>
              <a:t>) </a:t>
            </a:r>
            <a:r>
              <a:rPr lang="nl-NL" altLang="nl-NL" sz="1600">
                <a:solidFill>
                  <a:srgbClr val="000000"/>
                </a:solidFill>
                <a:latin typeface="Menlo"/>
              </a:rPr>
              <a:t>of </a:t>
            </a:r>
            <a:r>
              <a:rPr lang="nl-NL" altLang="nl-NL" sz="1600" b="1" err="1">
                <a:solidFill>
                  <a:srgbClr val="00B050"/>
                </a:solidFill>
                <a:latin typeface="Courier New" panose="02070309020205020404" pitchFamily="49" charset="0"/>
                <a:cs typeface="Courier New" panose="02070309020205020404" pitchFamily="49" charset="0"/>
              </a:rPr>
              <a:t>by</a:t>
            </a:r>
            <a:endParaRPr lang="nl-NL" altLang="nl-NL" sz="1600" b="1">
              <a:solidFill>
                <a:srgbClr val="00B050"/>
              </a:solidFill>
              <a:latin typeface="Courier New" panose="02070309020205020404" pitchFamily="49" charset="0"/>
              <a:cs typeface="Courier New" panose="02070309020205020404" pitchFamily="49" charset="0"/>
            </a:endParaRPr>
          </a:p>
          <a:p>
            <a:pPr lvl="0" eaLnBrk="0" fontAlgn="base" hangingPunct="0">
              <a:spcBef>
                <a:spcPct val="0"/>
              </a:spcBef>
              <a:spcAft>
                <a:spcPct val="0"/>
              </a:spcAft>
            </a:pPr>
            <a:r>
              <a:rPr lang="en-US" altLang="nl-NL" sz="1600">
                <a:solidFill>
                  <a:srgbClr val="000000"/>
                </a:solidFill>
                <a:latin typeface="Menlo"/>
              </a:rPr>
              <a:t>        Store </a:t>
            </a:r>
            <a:r>
              <a:rPr lang="en-US" altLang="nl-NL" sz="1600" err="1">
                <a:solidFill>
                  <a:srgbClr val="0070C0"/>
                </a:solidFill>
                <a:latin typeface="Courier New" panose="02070309020205020404" pitchFamily="49" charset="0"/>
                <a:cs typeface="Courier New" panose="02070309020205020404" pitchFamily="49" charset="0"/>
              </a:rPr>
              <a:t>bx</a:t>
            </a:r>
            <a:r>
              <a:rPr lang="en-US" altLang="nl-NL" sz="1600">
                <a:solidFill>
                  <a:srgbClr val="0070C0"/>
                </a:solidFill>
                <a:latin typeface="Menlo"/>
              </a:rPr>
              <a:t> </a:t>
            </a:r>
            <a:r>
              <a:rPr lang="en-US" altLang="nl-NL" sz="1600">
                <a:solidFill>
                  <a:srgbClr val="000000"/>
                </a:solidFill>
                <a:latin typeface="Menlo"/>
              </a:rPr>
              <a:t>in the </a:t>
            </a:r>
            <a:r>
              <a:rPr lang="en-US" altLang="nl-NL" sz="1600" b="1">
                <a:solidFill>
                  <a:srgbClr val="000000"/>
                </a:solidFill>
                <a:latin typeface="Menlo"/>
              </a:rPr>
              <a:t>shared (on-chip) emory</a:t>
            </a:r>
            <a:endParaRPr lang="nl-NL" altLang="nl-NL" sz="1600" b="1">
              <a:solidFill>
                <a:srgbClr val="000000"/>
              </a:solidFill>
              <a:latin typeface="Menlo"/>
            </a:endParaRPr>
          </a:p>
          <a:p>
            <a:pPr eaLnBrk="0" fontAlgn="base" hangingPunct="0">
              <a:spcBef>
                <a:spcPct val="0"/>
              </a:spcBef>
              <a:spcAft>
                <a:spcPct val="0"/>
              </a:spcAft>
            </a:pPr>
            <a:r>
              <a:rPr lang="en-US" altLang="nl-NL" sz="1600">
                <a:solidFill>
                  <a:srgbClr val="000000"/>
                </a:solidFill>
                <a:latin typeface="Menlo"/>
              </a:rPr>
              <a:t>        Assign </a:t>
            </a:r>
            <a:r>
              <a:rPr lang="en-US" altLang="nl-NL" sz="1600" err="1">
                <a:solidFill>
                  <a:srgbClr val="000000"/>
                </a:solidFill>
                <a:latin typeface="Menlo"/>
              </a:rPr>
              <a:t>x,y</a:t>
            </a:r>
            <a:r>
              <a:rPr lang="en-US" altLang="nl-NL" sz="1600">
                <a:solidFill>
                  <a:srgbClr val="000000"/>
                </a:solidFill>
                <a:latin typeface="Menlo"/>
              </a:rPr>
              <a:t> dimensions of </a:t>
            </a:r>
            <a:r>
              <a:rPr lang="en-US" altLang="nl-NL" sz="1600" err="1">
                <a:solidFill>
                  <a:srgbClr val="000000"/>
                </a:solidFill>
                <a:latin typeface="Menlo"/>
              </a:rPr>
              <a:t>bx</a:t>
            </a:r>
            <a:r>
              <a:rPr lang="en-US" altLang="nl-NL" sz="1600">
                <a:solidFill>
                  <a:srgbClr val="000000"/>
                </a:solidFill>
                <a:latin typeface="Menlo"/>
              </a:rPr>
              <a:t> to </a:t>
            </a:r>
            <a:r>
              <a:rPr lang="en-US" altLang="nl-NL" sz="1600" b="1">
                <a:solidFill>
                  <a:srgbClr val="000000"/>
                </a:solidFill>
                <a:latin typeface="Menlo"/>
              </a:rPr>
              <a:t>threads</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eaLnBrk="0" fontAlgn="base" hangingPunct="0">
              <a:spcBef>
                <a:spcPct val="0"/>
              </a:spcBef>
              <a:spcAft>
                <a:spcPct val="0"/>
              </a:spcAft>
            </a:pPr>
            <a:endParaRPr lang="nl-NL" altLang="nl-NL" sz="1600">
              <a:solidFill>
                <a:srgbClr val="000000"/>
              </a:solidFill>
              <a:latin typeface="Menlo"/>
            </a:endParaRPr>
          </a:p>
          <a:p>
            <a:pPr lvl="0" eaLnBrk="0" fontAlgn="base" hangingPunct="0">
              <a:spcBef>
                <a:spcPct val="0"/>
              </a:spcBef>
              <a:spcAft>
                <a:spcPct val="0"/>
              </a:spcAft>
            </a:pPr>
            <a:r>
              <a:rPr lang="nl-NL" altLang="nl-NL" sz="700"/>
              <a:t> </a:t>
            </a:r>
            <a:endParaRPr lang="nl-NL" altLang="nl-NL" sz="2400">
              <a:latin typeface="Arial" panose="020B0604020202020204" pitchFamily="34" charset="0"/>
            </a:endParaRPr>
          </a:p>
        </p:txBody>
      </p:sp>
      <p:sp>
        <p:nvSpPr>
          <p:cNvPr id="3" name="Rounded Rectangular Callout 2"/>
          <p:cNvSpPr/>
          <p:nvPr/>
        </p:nvSpPr>
        <p:spPr>
          <a:xfrm>
            <a:off x="4592232" y="5685159"/>
            <a:ext cx="5606672" cy="1008113"/>
          </a:xfrm>
          <a:prstGeom prst="wedgeRoundRectCallout">
            <a:avLst>
              <a:gd name="adj1" fmla="val -56501"/>
              <a:gd name="adj2" fmla="val -140223"/>
              <a:gd name="adj3" fmla="val 16667"/>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But tile sizes control the shared memory requirements for </a:t>
            </a:r>
            <a:r>
              <a:rPr lang="en-US" err="1">
                <a:solidFill>
                  <a:srgbClr val="0070C0"/>
                </a:solidFill>
              </a:rPr>
              <a:t>bx</a:t>
            </a:r>
            <a:r>
              <a:rPr lang="en-US">
                <a:solidFill>
                  <a:srgbClr val="0070C0"/>
                </a:solidFill>
              </a:rPr>
              <a:t> </a:t>
            </a:r>
            <a:r>
              <a:rPr lang="en-US">
                <a:solidFill>
                  <a:srgbClr val="FF0000"/>
                </a:solidFill>
              </a:rPr>
              <a:t>and therefore the shared memory allocation size and thread block dimensions!!</a:t>
            </a:r>
          </a:p>
        </p:txBody>
      </p:sp>
    </p:spTree>
    <p:extLst>
      <p:ext uri="{BB962C8B-B14F-4D97-AF65-F5344CB8AC3E}">
        <p14:creationId xmlns:p14="http://schemas.microsoft.com/office/powerpoint/2010/main" val="128648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44413" y="1487430"/>
            <a:ext cx="754802" cy="707886"/>
          </a:xfrm>
          <a:prstGeom prst="rect">
            <a:avLst/>
          </a:prstGeom>
          <a:noFill/>
        </p:spPr>
        <p:txBody>
          <a:bodyPr wrap="square" rtlCol="0">
            <a:spAutoFit/>
          </a:bodyPr>
          <a:lstStyle/>
          <a:p>
            <a:r>
              <a:rPr lang="en-US" sz="2000"/>
              <a:t>Ty=4</a:t>
            </a:r>
          </a:p>
          <a:p>
            <a:r>
              <a:rPr lang="en-US" sz="2000" err="1"/>
              <a:t>Tx</a:t>
            </a:r>
            <a:r>
              <a:rPr lang="en-US" sz="2000"/>
              <a:t>=4</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3C7E63E-4AB2-43BC-9FFC-E4FB1A2F7AA3}" type="slidenum">
              <a:rPr lang="nl-NL" smtClean="0"/>
              <a:t>66</a:t>
            </a:fld>
            <a:endParaRPr lang="nl-NL"/>
          </a:p>
        </p:txBody>
      </p:sp>
      <p:sp>
        <p:nvSpPr>
          <p:cNvPr id="21" name="Title 1"/>
          <p:cNvSpPr>
            <a:spLocks noGrp="1"/>
          </p:cNvSpPr>
          <p:nvPr>
            <p:ph type="title"/>
          </p:nvPr>
        </p:nvSpPr>
        <p:spPr>
          <a:xfrm>
            <a:off x="1981200" y="274638"/>
            <a:ext cx="7620000"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xin,yin,4,4);</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00" y="2500829"/>
            <a:ext cx="8278410" cy="3621804"/>
          </a:xfrm>
          <a:prstGeom prst="rect">
            <a:avLst/>
          </a:prstGeom>
          <a:solidFill>
            <a:schemeClr val="tx1"/>
          </a:solidFill>
          <a:effectLst>
            <a:outerShdw blurRad="190500" algn="ctr" rotWithShape="0">
              <a:prstClr val="black">
                <a:alpha val="70000"/>
              </a:prstClr>
            </a:outerShdw>
          </a:effectLst>
        </p:spPr>
      </p:pic>
    </p:spTree>
    <p:extLst>
      <p:ext uri="{BB962C8B-B14F-4D97-AF65-F5344CB8AC3E}">
        <p14:creationId xmlns:p14="http://schemas.microsoft.com/office/powerpoint/2010/main" val="40564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44413" y="1487430"/>
            <a:ext cx="754802" cy="707886"/>
          </a:xfrm>
          <a:prstGeom prst="rect">
            <a:avLst/>
          </a:prstGeom>
          <a:noFill/>
        </p:spPr>
        <p:txBody>
          <a:bodyPr wrap="square" rtlCol="0">
            <a:spAutoFit/>
          </a:bodyPr>
          <a:lstStyle/>
          <a:p>
            <a:r>
              <a:rPr lang="en-US" sz="2000"/>
              <a:t>Ty=4</a:t>
            </a:r>
          </a:p>
          <a:p>
            <a:r>
              <a:rPr lang="en-US" sz="2000" err="1"/>
              <a:t>Tx</a:t>
            </a:r>
            <a:r>
              <a:rPr lang="en-US" sz="2000"/>
              <a:t>=4</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3C7E63E-4AB2-43BC-9FFC-E4FB1A2F7AA3}" type="slidenum">
              <a:rPr lang="nl-NL" smtClean="0"/>
              <a:t>67</a:t>
            </a:fld>
            <a:endParaRPr lang="nl-NL"/>
          </a:p>
        </p:txBody>
      </p:sp>
      <p:sp>
        <p:nvSpPr>
          <p:cNvPr id="21" name="Title 1"/>
          <p:cNvSpPr>
            <a:spLocks noGrp="1"/>
          </p:cNvSpPr>
          <p:nvPr>
            <p:ph type="title"/>
          </p:nvPr>
        </p:nvSpPr>
        <p:spPr>
          <a:xfrm>
            <a:off x="1981200" y="274638"/>
            <a:ext cx="7620000"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xin,yin,4,4);</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00" y="2500829"/>
            <a:ext cx="8278409" cy="3621804"/>
          </a:xfrm>
          <a:prstGeom prst="rect">
            <a:avLst/>
          </a:prstGeom>
          <a:solidFill>
            <a:schemeClr val="tx1"/>
          </a:solidFill>
          <a:effectLst>
            <a:outerShdw blurRad="190500" algn="ctr" rotWithShape="0">
              <a:prstClr val="black">
                <a:alpha val="70000"/>
              </a:prstClr>
            </a:outerShdw>
          </a:effectLst>
        </p:spPr>
      </p:pic>
    </p:spTree>
    <p:extLst>
      <p:ext uri="{BB962C8B-B14F-4D97-AF65-F5344CB8AC3E}">
        <p14:creationId xmlns:p14="http://schemas.microsoft.com/office/powerpoint/2010/main" val="358436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44413" y="1487430"/>
            <a:ext cx="754802" cy="707886"/>
          </a:xfrm>
          <a:prstGeom prst="rect">
            <a:avLst/>
          </a:prstGeom>
          <a:noFill/>
        </p:spPr>
        <p:txBody>
          <a:bodyPr wrap="square" rtlCol="0">
            <a:spAutoFit/>
          </a:bodyPr>
          <a:lstStyle/>
          <a:p>
            <a:r>
              <a:rPr lang="en-US" sz="2000"/>
              <a:t>Ty=4</a:t>
            </a:r>
          </a:p>
          <a:p>
            <a:r>
              <a:rPr lang="en-US" sz="2000" err="1"/>
              <a:t>Tx</a:t>
            </a:r>
            <a:r>
              <a:rPr lang="en-US" sz="2000"/>
              <a:t>=4</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3C7E63E-4AB2-43BC-9FFC-E4FB1A2F7AA3}" type="slidenum">
              <a:rPr lang="nl-NL" smtClean="0"/>
              <a:t>68</a:t>
            </a:fld>
            <a:endParaRPr lang="nl-NL"/>
          </a:p>
        </p:txBody>
      </p:sp>
      <p:sp>
        <p:nvSpPr>
          <p:cNvPr id="21" name="Title 1"/>
          <p:cNvSpPr>
            <a:spLocks noGrp="1"/>
          </p:cNvSpPr>
          <p:nvPr>
            <p:ph type="title"/>
          </p:nvPr>
        </p:nvSpPr>
        <p:spPr>
          <a:xfrm>
            <a:off x="1981200" y="274638"/>
            <a:ext cx="7620000"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xin,yin,4,4);</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00" y="2500829"/>
            <a:ext cx="8278409" cy="3621804"/>
          </a:xfrm>
          <a:prstGeom prst="rect">
            <a:avLst/>
          </a:prstGeom>
          <a:solidFill>
            <a:schemeClr val="tx1"/>
          </a:solidFill>
          <a:effectLst>
            <a:outerShdw blurRad="190500" algn="ctr" rotWithShape="0">
              <a:prstClr val="black">
                <a:alpha val="70000"/>
              </a:prstClr>
            </a:outerShdw>
          </a:effectLst>
        </p:spPr>
      </p:pic>
      <p:sp>
        <p:nvSpPr>
          <p:cNvPr id="9" name="Rounded Rectangular Callout 8"/>
          <p:cNvSpPr/>
          <p:nvPr/>
        </p:nvSpPr>
        <p:spPr>
          <a:xfrm>
            <a:off x="6888088" y="4149080"/>
            <a:ext cx="3638921" cy="1008112"/>
          </a:xfrm>
          <a:prstGeom prst="wedgeRoundRectCallout">
            <a:avLst>
              <a:gd name="adj1" fmla="val -36694"/>
              <a:gd name="adj2" fmla="val -78251"/>
              <a:gd name="adj3" fmla="val 16667"/>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Tiling </a:t>
            </a:r>
            <a:r>
              <a:rPr lang="en-US">
                <a:solidFill>
                  <a:srgbClr val="00B050"/>
                </a:solidFill>
              </a:rPr>
              <a:t>by</a:t>
            </a:r>
            <a:r>
              <a:rPr lang="en-US">
                <a:solidFill>
                  <a:srgbClr val="FF0000"/>
                </a:solidFill>
              </a:rPr>
              <a:t> causes generates a thread block of 4x4 (root allocations are stored in the global memory)</a:t>
            </a:r>
          </a:p>
        </p:txBody>
      </p:sp>
      <p:sp>
        <p:nvSpPr>
          <p:cNvPr id="2" name="Rectangle 1"/>
          <p:cNvSpPr/>
          <p:nvPr/>
        </p:nvSpPr>
        <p:spPr>
          <a:xfrm>
            <a:off x="5591944" y="2708920"/>
            <a:ext cx="1584176" cy="136815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5" name="TextBox 4">
            <a:extLst>
              <a:ext uri="{FF2B5EF4-FFF2-40B4-BE49-F238E27FC236}">
                <a16:creationId xmlns:a16="http://schemas.microsoft.com/office/drawing/2014/main" id="{597E9BE7-FCD5-48A4-AEFA-9073C6F0DD9D}"/>
              </a:ext>
            </a:extLst>
          </p:cNvPr>
          <p:cNvSpPr txBox="1"/>
          <p:nvPr/>
        </p:nvSpPr>
        <p:spPr>
          <a:xfrm>
            <a:off x="8816213" y="2179735"/>
            <a:ext cx="522900" cy="369332"/>
          </a:xfrm>
          <a:prstGeom prst="rect">
            <a:avLst/>
          </a:prstGeom>
          <a:noFill/>
        </p:spPr>
        <p:txBody>
          <a:bodyPr wrap="none" rtlCol="0">
            <a:spAutoFit/>
          </a:bodyPr>
          <a:lstStyle/>
          <a:p>
            <a:r>
              <a:rPr lang="en-US"/>
              <a:t>x -&gt;</a:t>
            </a:r>
            <a:endParaRPr lang="nl-NL"/>
          </a:p>
        </p:txBody>
      </p:sp>
      <p:sp>
        <p:nvSpPr>
          <p:cNvPr id="12" name="TextBox 11">
            <a:extLst>
              <a:ext uri="{FF2B5EF4-FFF2-40B4-BE49-F238E27FC236}">
                <a16:creationId xmlns:a16="http://schemas.microsoft.com/office/drawing/2014/main" id="{8EC36B1D-6D59-4512-827C-60843811FF60}"/>
              </a:ext>
            </a:extLst>
          </p:cNvPr>
          <p:cNvSpPr txBox="1"/>
          <p:nvPr/>
        </p:nvSpPr>
        <p:spPr>
          <a:xfrm>
            <a:off x="1196213" y="4972526"/>
            <a:ext cx="288862" cy="369332"/>
          </a:xfrm>
          <a:prstGeom prst="rect">
            <a:avLst/>
          </a:prstGeom>
          <a:noFill/>
        </p:spPr>
        <p:txBody>
          <a:bodyPr wrap="none" rtlCol="0">
            <a:spAutoFit/>
          </a:bodyPr>
          <a:lstStyle/>
          <a:p>
            <a:r>
              <a:rPr lang="en-US"/>
              <a:t>y</a:t>
            </a:r>
          </a:p>
        </p:txBody>
      </p:sp>
    </p:spTree>
    <p:extLst>
      <p:ext uri="{BB962C8B-B14F-4D97-AF65-F5344CB8AC3E}">
        <p14:creationId xmlns:p14="http://schemas.microsoft.com/office/powerpoint/2010/main" val="179438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44413" y="1487430"/>
            <a:ext cx="754802" cy="707886"/>
          </a:xfrm>
          <a:prstGeom prst="rect">
            <a:avLst/>
          </a:prstGeom>
          <a:noFill/>
        </p:spPr>
        <p:txBody>
          <a:bodyPr wrap="square" rtlCol="0">
            <a:spAutoFit/>
          </a:bodyPr>
          <a:lstStyle/>
          <a:p>
            <a:r>
              <a:rPr lang="en-US" sz="2000"/>
              <a:t>Ty=4</a:t>
            </a:r>
          </a:p>
          <a:p>
            <a:r>
              <a:rPr lang="en-US" sz="2000" err="1"/>
              <a:t>Tx</a:t>
            </a:r>
            <a:r>
              <a:rPr lang="en-US" sz="2000"/>
              <a:t>=4</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3C7E63E-4AB2-43BC-9FFC-E4FB1A2F7AA3}" type="slidenum">
              <a:rPr lang="nl-NL" smtClean="0"/>
              <a:t>69</a:t>
            </a:fld>
            <a:endParaRPr lang="nl-NL"/>
          </a:p>
        </p:txBody>
      </p:sp>
      <p:sp>
        <p:nvSpPr>
          <p:cNvPr id="21" name="Title 1"/>
          <p:cNvSpPr>
            <a:spLocks noGrp="1"/>
          </p:cNvSpPr>
          <p:nvPr>
            <p:ph type="title"/>
          </p:nvPr>
        </p:nvSpPr>
        <p:spPr>
          <a:xfrm>
            <a:off x="1981200" y="274638"/>
            <a:ext cx="7620000"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xin,yin,4,4);</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00" y="2500829"/>
            <a:ext cx="8278409" cy="3621804"/>
          </a:xfrm>
          <a:prstGeom prst="rect">
            <a:avLst/>
          </a:prstGeom>
          <a:solidFill>
            <a:schemeClr val="tx1"/>
          </a:solidFill>
          <a:effectLst>
            <a:outerShdw blurRad="190500" algn="ctr" rotWithShape="0">
              <a:prstClr val="black">
                <a:alpha val="70000"/>
              </a:prstClr>
            </a:outerShdw>
          </a:effectLst>
        </p:spPr>
      </p:pic>
      <p:sp>
        <p:nvSpPr>
          <p:cNvPr id="2" name="Rectangle 1"/>
          <p:cNvSpPr/>
          <p:nvPr/>
        </p:nvSpPr>
        <p:spPr>
          <a:xfrm>
            <a:off x="2423592" y="2749922"/>
            <a:ext cx="1584176" cy="197522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1" name="Rounded Rectangular Callout 10"/>
          <p:cNvSpPr/>
          <p:nvPr/>
        </p:nvSpPr>
        <p:spPr>
          <a:xfrm>
            <a:off x="2745111" y="5013176"/>
            <a:ext cx="3638921" cy="1008112"/>
          </a:xfrm>
          <a:prstGeom prst="wedgeRoundRectCallout">
            <a:avLst>
              <a:gd name="adj1" fmla="val -33936"/>
              <a:gd name="adj2" fmla="val -84888"/>
              <a:gd name="adj3" fmla="val 16667"/>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However, the actual grid will have 6x4 dimensions and 24 elements stored in the shared memory</a:t>
            </a:r>
          </a:p>
        </p:txBody>
      </p:sp>
    </p:spTree>
    <p:extLst>
      <p:ext uri="{BB962C8B-B14F-4D97-AF65-F5344CB8AC3E}">
        <p14:creationId xmlns:p14="http://schemas.microsoft.com/office/powerpoint/2010/main" val="223385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a:t>
            </a:r>
            <a:br>
              <a:rPr lang="nl-NL" sz="2800"/>
            </a:br>
            <a:r>
              <a:rPr lang="nl-NL" sz="2400" err="1"/>
              <a:t>Stored</a:t>
            </a:r>
            <a:r>
              <a:rPr lang="nl-NL" sz="2400"/>
              <a:t> </a:t>
            </a:r>
            <a:r>
              <a:rPr lang="nl-NL" sz="2400" err="1"/>
              <a:t>Implementation</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7</a:t>
            </a:fld>
            <a:endParaRPr lang="nl-NL"/>
          </a:p>
        </p:txBody>
      </p:sp>
      <p:sp>
        <p:nvSpPr>
          <p:cNvPr id="8" name="TextBox 7"/>
          <p:cNvSpPr txBox="1"/>
          <p:nvPr/>
        </p:nvSpPr>
        <p:spPr>
          <a:xfrm>
            <a:off x="3575720" y="332656"/>
            <a:ext cx="8280920" cy="3824124"/>
          </a:xfrm>
          <a:prstGeom prst="rect">
            <a:avLst/>
          </a:prstGeom>
          <a:noFill/>
        </p:spPr>
        <p:txBody>
          <a:bodyPr wrap="square" rtlCol="0">
            <a:spAutoFit/>
          </a:bodyPr>
          <a:lstStyle/>
          <a:p>
            <a:pPr lvl="0"/>
            <a:r>
              <a:rPr lang="nl-NL" sz="2400" b="1" i="1">
                <a:solidFill>
                  <a:srgbClr val="000000"/>
                </a:solidFill>
                <a:highlight>
                  <a:srgbClr val="FFFFFF"/>
                </a:highlight>
                <a:latin typeface="Courier New"/>
                <a:ea typeface="Times New Roman"/>
                <a:cs typeface="Times New Roman"/>
              </a:rPr>
              <a:t>C code</a:t>
            </a:r>
          </a:p>
          <a:p>
            <a:pPr lvl="0"/>
            <a:r>
              <a:rPr lang="nl-NL" sz="1600">
                <a:solidFill>
                  <a:srgbClr val="818181"/>
                </a:solidFill>
                <a:latin typeface="Courier New" panose="02070309020205020404" pitchFamily="49" charset="0"/>
                <a:cs typeface="Courier New" panose="02070309020205020404" pitchFamily="49" charset="0"/>
              </a:rPr>
              <a:t>int </a:t>
            </a:r>
            <a:r>
              <a:rPr lang="nl-NL" sz="1600">
                <a:solidFill>
                  <a:srgbClr val="FF0000"/>
                </a:solidFill>
                <a:latin typeface="Courier New" panose="02070309020205020404" pitchFamily="49" charset="0"/>
                <a:cs typeface="Courier New" panose="02070309020205020404" pitchFamily="49" charset="0"/>
              </a:rPr>
              <a:t>in</a:t>
            </a:r>
            <a:r>
              <a:rPr lang="nl-NL" sz="1600">
                <a:solidFill>
                  <a:srgbClr val="000000"/>
                </a:solidFill>
                <a:latin typeface="Courier New" panose="02070309020205020404" pitchFamily="49" charset="0"/>
                <a:cs typeface="Courier New" panose="02070309020205020404" pitchFamily="49" charset="0"/>
              </a:rPr>
              <a:t>[W*H];</a:t>
            </a:r>
          </a:p>
          <a:p>
            <a:pPr lvl="0"/>
            <a:r>
              <a:rPr lang="nl-NL" sz="1600">
                <a:solidFill>
                  <a:srgbClr val="818181"/>
                </a:solidFill>
                <a:latin typeface="Courier New" panose="02070309020205020404" pitchFamily="49" charset="0"/>
                <a:cs typeface="Courier New" panose="02070309020205020404" pitchFamily="49" charset="0"/>
              </a:rPr>
              <a:t>int </a:t>
            </a:r>
            <a:r>
              <a:rPr lang="nl-NL" sz="1600" err="1">
                <a:solidFill>
                  <a:srgbClr val="0070C1"/>
                </a:solidFill>
                <a:latin typeface="Courier New" panose="02070309020205020404" pitchFamily="49" charset="0"/>
                <a:cs typeface="Courier New" panose="02070309020205020404" pitchFamily="49" charset="0"/>
              </a:rPr>
              <a:t>bx</a:t>
            </a:r>
            <a:r>
              <a:rPr lang="nl-NL" sz="1600">
                <a:solidFill>
                  <a:srgbClr val="000000"/>
                </a:solidFill>
                <a:latin typeface="Courier New" panose="02070309020205020404" pitchFamily="49" charset="0"/>
                <a:cs typeface="Courier New" panose="02070309020205020404" pitchFamily="49" charset="0"/>
              </a:rPr>
              <a:t>[W*H];</a:t>
            </a:r>
          </a:p>
          <a:p>
            <a:pPr lvl="0"/>
            <a:r>
              <a:rPr lang="nl-NL" sz="1600">
                <a:solidFill>
                  <a:srgbClr val="818181"/>
                </a:solidFill>
                <a:latin typeface="Courier New" panose="02070309020205020404" pitchFamily="49" charset="0"/>
                <a:cs typeface="Courier New" panose="02070309020205020404" pitchFamily="49" charset="0"/>
              </a:rPr>
              <a:t>int </a:t>
            </a:r>
            <a:r>
              <a:rPr lang="nl-NL" sz="1600">
                <a:solidFill>
                  <a:srgbClr val="00B150"/>
                </a:solidFill>
                <a:latin typeface="Courier New" panose="02070309020205020404" pitchFamily="49" charset="0"/>
                <a:cs typeface="Courier New" panose="02070309020205020404" pitchFamily="49" charset="0"/>
              </a:rPr>
              <a:t>by</a:t>
            </a:r>
            <a:r>
              <a:rPr lang="nl-NL" sz="1600">
                <a:solidFill>
                  <a:srgbClr val="000000"/>
                </a:solidFill>
                <a:latin typeface="Courier New" panose="02070309020205020404" pitchFamily="49" charset="0"/>
                <a:cs typeface="Courier New" panose="02070309020205020404" pitchFamily="49" charset="0"/>
              </a:rPr>
              <a:t>[W*H];</a:t>
            </a:r>
          </a:p>
          <a:p>
            <a:pPr lvl="0"/>
            <a:r>
              <a:rPr lang="nl-NL" sz="1600" err="1">
                <a:solidFill>
                  <a:srgbClr val="000000"/>
                </a:solidFill>
                <a:latin typeface="Courier New" panose="02070309020205020404" pitchFamily="49" charset="0"/>
                <a:cs typeface="Courier New" panose="02070309020205020404" pitchFamily="49" charset="0"/>
              </a:rPr>
              <a:t>for</a:t>
            </a:r>
            <a:r>
              <a:rPr lang="nl-NL" sz="1600">
                <a:solidFill>
                  <a:srgbClr val="000000"/>
                </a:solidFill>
                <a:latin typeface="Courier New" panose="02070309020205020404" pitchFamily="49" charset="0"/>
                <a:cs typeface="Courier New" panose="02070309020205020404" pitchFamily="49" charset="0"/>
              </a:rPr>
              <a:t>(int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=0;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&lt;H;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a:t>
            </a:r>
          </a:p>
          <a:p>
            <a:pPr lvl="0"/>
            <a:r>
              <a:rPr lang="nl-NL" sz="1600">
                <a:solidFill>
                  <a:srgbClr val="000000"/>
                </a:solidFill>
                <a:latin typeface="Courier New" panose="02070309020205020404" pitchFamily="49" charset="0"/>
                <a:cs typeface="Courier New" panose="02070309020205020404" pitchFamily="49" charset="0"/>
              </a:rPr>
              <a:t>  </a:t>
            </a:r>
            <a:r>
              <a:rPr lang="nl-NL" sz="1600" err="1">
                <a:solidFill>
                  <a:srgbClr val="000000"/>
                </a:solidFill>
                <a:latin typeface="Courier New" panose="02070309020205020404" pitchFamily="49" charset="0"/>
                <a:cs typeface="Courier New" panose="02070309020205020404" pitchFamily="49" charset="0"/>
              </a:rPr>
              <a:t>for</a:t>
            </a:r>
            <a:r>
              <a:rPr lang="nl-NL" sz="1600">
                <a:solidFill>
                  <a:srgbClr val="000000"/>
                </a:solidFill>
                <a:latin typeface="Courier New" panose="02070309020205020404" pitchFamily="49" charset="0"/>
                <a:cs typeface="Courier New" panose="02070309020205020404" pitchFamily="49" charset="0"/>
              </a:rPr>
              <a:t>(int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&lt;(W-1);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a:t>
            </a:r>
          </a:p>
          <a:p>
            <a:pPr lvl="0"/>
            <a:r>
              <a:rPr lang="nl-NL" sz="1600">
                <a:solidFill>
                  <a:srgbClr val="0070C1"/>
                </a:solidFill>
                <a:latin typeface="Courier New" panose="02070309020205020404" pitchFamily="49" charset="0"/>
                <a:cs typeface="Courier New" panose="02070309020205020404" pitchFamily="49" charset="0"/>
              </a:rPr>
              <a:t>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pl-PL" sz="1600">
                <a:solidFill>
                  <a:srgbClr val="000000"/>
                </a:solidFill>
                <a:latin typeface="Courier New" panose="02070309020205020404" pitchFamily="49" charset="0"/>
                <a:cs typeface="Courier New" panose="02070309020205020404" pitchFamily="49" charset="0"/>
              </a:rPr>
              <a:t>-1 +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pl-P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*W];</a:t>
            </a:r>
          </a:p>
          <a:p>
            <a:pPr lvl="0"/>
            <a:r>
              <a:rPr lang="nl-NL" sz="1600">
                <a:solidFill>
                  <a:srgbClr val="000000"/>
                </a:solidFill>
                <a:latin typeface="Courier New" panose="02070309020205020404" pitchFamily="49" charset="0"/>
                <a:cs typeface="Courier New" panose="02070309020205020404" pitchFamily="49" charset="0"/>
              </a:rPr>
              <a:t>  }</a:t>
            </a:r>
          </a:p>
          <a:p>
            <a:pPr lvl="0"/>
            <a:r>
              <a:rPr lang="es-ES" sz="1600">
                <a:solidFill>
                  <a:srgbClr val="000000"/>
                </a:solidFill>
                <a:latin typeface="Courier New" panose="02070309020205020404" pitchFamily="49" charset="0"/>
                <a:cs typeface="Courier New" panose="02070309020205020404" pitchFamily="49" charset="0"/>
              </a:rPr>
              <a:t>} </a:t>
            </a:r>
          </a:p>
          <a:p>
            <a:pPr lvl="0"/>
            <a:r>
              <a:rPr lang="es-ES" sz="1600" err="1">
                <a:solidFill>
                  <a:srgbClr val="000000"/>
                </a:solidFill>
                <a:latin typeface="Courier New" panose="02070309020205020404" pitchFamily="49" charset="0"/>
                <a:cs typeface="Courier New" panose="02070309020205020404" pitchFamily="49" charset="0"/>
              </a:rPr>
              <a:t>for</a:t>
            </a:r>
            <a:r>
              <a:rPr lang="es-ES" sz="1600">
                <a:solidFill>
                  <a:srgbClr val="000000"/>
                </a:solidFill>
                <a:latin typeface="Courier New" panose="02070309020205020404" pitchFamily="49" charset="0"/>
                <a:cs typeface="Courier New" panose="02070309020205020404" pitchFamily="49" charset="0"/>
              </a:rPr>
              <a:t>(</a:t>
            </a:r>
            <a:r>
              <a:rPr lang="es-ES" sz="1600" err="1">
                <a:solidFill>
                  <a:srgbClr val="000000"/>
                </a:solidFill>
                <a:latin typeface="Courier New" panose="02070309020205020404" pitchFamily="49" charset="0"/>
                <a:cs typeface="Courier New" panose="02070309020205020404" pitchFamily="49" charset="0"/>
              </a:rPr>
              <a:t>int</a:t>
            </a:r>
            <a:r>
              <a:rPr lang="es-ES" sz="1600">
                <a:solidFill>
                  <a:srgbClr val="000000"/>
                </a:solidFill>
                <a:latin typeface="Courier New" panose="02070309020205020404" pitchFamily="49" charset="0"/>
                <a:cs typeface="Courier New" panose="02070309020205020404" pitchFamily="49" charset="0"/>
              </a:rPr>
              <a:t>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=1;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&lt;(H-1);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a:t>
            </a:r>
          </a:p>
          <a:p>
            <a:pPr lvl="0"/>
            <a:r>
              <a:rPr lang="nl-NL" sz="1600">
                <a:solidFill>
                  <a:srgbClr val="000000"/>
                </a:solidFill>
                <a:latin typeface="Courier New" panose="02070309020205020404" pitchFamily="49" charset="0"/>
                <a:cs typeface="Courier New" panose="02070309020205020404" pitchFamily="49" charset="0"/>
              </a:rPr>
              <a:t>  </a:t>
            </a:r>
            <a:r>
              <a:rPr lang="nl-NL" sz="1600" err="1">
                <a:solidFill>
                  <a:srgbClr val="000000"/>
                </a:solidFill>
                <a:latin typeface="Courier New" panose="02070309020205020404" pitchFamily="49" charset="0"/>
                <a:cs typeface="Courier New" panose="02070309020205020404" pitchFamily="49" charset="0"/>
              </a:rPr>
              <a:t>for</a:t>
            </a:r>
            <a:r>
              <a:rPr lang="nl-NL" sz="1600">
                <a:solidFill>
                  <a:srgbClr val="000000"/>
                </a:solidFill>
                <a:latin typeface="Courier New" panose="02070309020205020404" pitchFamily="49" charset="0"/>
                <a:cs typeface="Courier New" panose="02070309020205020404" pitchFamily="49" charset="0"/>
              </a:rPr>
              <a:t>(int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&lt;(W-1);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a:t>
            </a:r>
          </a:p>
          <a:p>
            <a:pPr lvl="0"/>
            <a:r>
              <a:rPr lang="nl-NL" sz="1600">
                <a:solidFill>
                  <a:srgbClr val="00B150"/>
                </a:solidFill>
                <a:latin typeface="Courier New" panose="02070309020205020404" pitchFamily="49" charset="0"/>
                <a:cs typeface="Courier New" panose="02070309020205020404" pitchFamily="49" charset="0"/>
              </a:rPr>
              <a:t>    by</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-1)*W] +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+1)*W];</a:t>
            </a:r>
          </a:p>
          <a:p>
            <a:pPr lvl="0"/>
            <a:r>
              <a:rPr lang="nl-NL" sz="1600">
                <a:solidFill>
                  <a:srgbClr val="000000"/>
                </a:solidFill>
                <a:latin typeface="Courier New" panose="02070309020205020404" pitchFamily="49" charset="0"/>
                <a:cs typeface="Courier New" panose="02070309020205020404" pitchFamily="49" charset="0"/>
              </a:rPr>
              <a:t>  }</a:t>
            </a:r>
          </a:p>
          <a:p>
            <a:pPr lvl="0"/>
            <a:r>
              <a:rPr lang="nl-NL" sz="1600">
                <a:solidFill>
                  <a:srgbClr val="000000"/>
                </a:solidFill>
                <a:latin typeface="Courier New" panose="02070309020205020404" pitchFamily="49" charset="0"/>
                <a:cs typeface="Courier New" panose="02070309020205020404" pitchFamily="49" charset="0"/>
              </a:rPr>
              <a:t>}</a:t>
            </a:r>
            <a:endParaRPr lang="nl-NL" sz="1600">
              <a:solidFill>
                <a:srgbClr val="000000"/>
              </a:solidFill>
              <a:latin typeface="Courier New" panose="02070309020205020404" pitchFamily="49" charset="0"/>
              <a:ea typeface="Times New Roman"/>
              <a:cs typeface="Courier New" panose="02070309020205020404" pitchFamily="49" charset="0"/>
            </a:endParaRPr>
          </a:p>
          <a:p>
            <a:pPr lvl="0">
              <a:defRPr/>
            </a:pPr>
            <a:endParaRPr lang="en-US" sz="1050" kern="0">
              <a:solidFill>
                <a:prstClr val="black"/>
              </a:solidFill>
            </a:endParaRPr>
          </a:p>
        </p:txBody>
      </p:sp>
      <p:sp>
        <p:nvSpPr>
          <p:cNvPr id="10" name="TextBox 9"/>
          <p:cNvSpPr txBox="1"/>
          <p:nvPr/>
        </p:nvSpPr>
        <p:spPr>
          <a:xfrm>
            <a:off x="5519936" y="4437112"/>
            <a:ext cx="3444240" cy="1477328"/>
          </a:xfrm>
          <a:prstGeom prst="rect">
            <a:avLst/>
          </a:prstGeom>
          <a:noFill/>
        </p:spPr>
        <p:txBody>
          <a:bodyPr wrap="square" rtlCol="0">
            <a:spAutoFit/>
          </a:bodyPr>
          <a:lstStyle/>
          <a:p>
            <a:pPr marL="285750" indent="-285750">
              <a:buFontTx/>
              <a:buChar char="-"/>
            </a:pPr>
            <a:r>
              <a:rPr lang="en-US"/>
              <a:t>6 loads, 1 store per output pixel</a:t>
            </a:r>
          </a:p>
          <a:p>
            <a:pPr marL="285750" indent="-285750">
              <a:buFontTx/>
              <a:buChar char="-"/>
            </a:pPr>
            <a:r>
              <a:rPr lang="en-US"/>
              <a:t>4 additions per output pixel</a:t>
            </a:r>
          </a:p>
          <a:p>
            <a:pPr marL="285750" indent="-285750">
              <a:buFontTx/>
              <a:buChar char="-"/>
            </a:pPr>
            <a:r>
              <a:rPr lang="en-US">
                <a:solidFill>
                  <a:srgbClr val="FF0000"/>
                </a:solidFill>
              </a:rPr>
              <a:t>Very low locality (big buffer)</a:t>
            </a:r>
          </a:p>
          <a:p>
            <a:pPr marL="285750" indent="-285750">
              <a:buFontTx/>
              <a:buChar char="-"/>
            </a:pPr>
            <a:r>
              <a:rPr lang="en-US">
                <a:solidFill>
                  <a:srgbClr val="00B050"/>
                </a:solidFill>
              </a:rPr>
              <a:t>No </a:t>
            </a:r>
            <a:r>
              <a:rPr lang="en-US" err="1">
                <a:solidFill>
                  <a:srgbClr val="00B050"/>
                </a:solidFill>
              </a:rPr>
              <a:t>recomputation</a:t>
            </a:r>
            <a:endParaRPr lang="en-US">
              <a:solidFill>
                <a:srgbClr val="00B050"/>
              </a:solidFill>
            </a:endParaRPr>
          </a:p>
          <a:p>
            <a:pPr marL="285750" indent="-285750">
              <a:buFontTx/>
              <a:buChar char="-"/>
            </a:pPr>
            <a:r>
              <a:rPr lang="en-US">
                <a:solidFill>
                  <a:srgbClr val="00B050"/>
                </a:solidFill>
              </a:rPr>
              <a:t>Still parallelizable</a:t>
            </a:r>
          </a:p>
        </p:txBody>
      </p:sp>
    </p:spTree>
    <p:extLst>
      <p:ext uri="{BB962C8B-B14F-4D97-AF65-F5344CB8AC3E}">
        <p14:creationId xmlns:p14="http://schemas.microsoft.com/office/powerpoint/2010/main" val="175309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44413" y="1487430"/>
            <a:ext cx="754802" cy="707886"/>
          </a:xfrm>
          <a:prstGeom prst="rect">
            <a:avLst/>
          </a:prstGeom>
          <a:noFill/>
        </p:spPr>
        <p:txBody>
          <a:bodyPr wrap="square" rtlCol="0">
            <a:spAutoFit/>
          </a:bodyPr>
          <a:lstStyle/>
          <a:p>
            <a:r>
              <a:rPr lang="en-US" sz="2000"/>
              <a:t>Ty=4</a:t>
            </a:r>
          </a:p>
          <a:p>
            <a:r>
              <a:rPr lang="en-US" sz="2000" err="1"/>
              <a:t>Tx</a:t>
            </a:r>
            <a:r>
              <a:rPr lang="en-US" sz="2000"/>
              <a:t>=4</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3C7E63E-4AB2-43BC-9FFC-E4FB1A2F7AA3}" type="slidenum">
              <a:rPr lang="nl-NL" smtClean="0"/>
              <a:t>70</a:t>
            </a:fld>
            <a:endParaRPr lang="nl-NL"/>
          </a:p>
        </p:txBody>
      </p:sp>
      <p:sp>
        <p:nvSpPr>
          <p:cNvPr id="21" name="Title 1"/>
          <p:cNvSpPr>
            <a:spLocks noGrp="1"/>
          </p:cNvSpPr>
          <p:nvPr>
            <p:ph type="title"/>
          </p:nvPr>
        </p:nvSpPr>
        <p:spPr>
          <a:xfrm>
            <a:off x="1981200" y="274638"/>
            <a:ext cx="7620000"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xin,yin,4,4);</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00" y="2500829"/>
            <a:ext cx="8278409" cy="3621804"/>
          </a:xfrm>
          <a:prstGeom prst="rect">
            <a:avLst/>
          </a:prstGeom>
          <a:solidFill>
            <a:schemeClr val="tx1"/>
          </a:solidFill>
          <a:effectLst>
            <a:outerShdw blurRad="190500" algn="ctr" rotWithShape="0">
              <a:prstClr val="black">
                <a:alpha val="70000"/>
              </a:prstClr>
            </a:outerShdw>
          </a:effectLst>
        </p:spPr>
      </p:pic>
      <p:sp>
        <p:nvSpPr>
          <p:cNvPr id="2" name="Rectangle 1"/>
          <p:cNvSpPr/>
          <p:nvPr/>
        </p:nvSpPr>
        <p:spPr>
          <a:xfrm>
            <a:off x="2423592" y="2749922"/>
            <a:ext cx="1584176" cy="197522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1" name="Rounded Rectangular Callout 10"/>
          <p:cNvSpPr/>
          <p:nvPr/>
        </p:nvSpPr>
        <p:spPr>
          <a:xfrm>
            <a:off x="2745111" y="5013176"/>
            <a:ext cx="3638921" cy="1008112"/>
          </a:xfrm>
          <a:prstGeom prst="wedgeRoundRectCallout">
            <a:avLst>
              <a:gd name="adj1" fmla="val -33936"/>
              <a:gd name="adj2" fmla="val -84888"/>
              <a:gd name="adj3" fmla="val 16667"/>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However, the actual grid will have 6x4 dimensions and 24 elements stored in the shared memory</a:t>
            </a:r>
          </a:p>
        </p:txBody>
      </p:sp>
      <p:sp>
        <p:nvSpPr>
          <p:cNvPr id="12" name="Folded Corner 11"/>
          <p:cNvSpPr/>
          <p:nvPr/>
        </p:nvSpPr>
        <p:spPr>
          <a:xfrm>
            <a:off x="7248128" y="2348880"/>
            <a:ext cx="4608512" cy="410339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a:solidFill>
                  <a:schemeClr val="tx1"/>
                </a:solidFill>
              </a:rPr>
              <a:t>GPUs have specific constraints for following metrics!</a:t>
            </a:r>
          </a:p>
          <a:p>
            <a:pPr algn="ctr"/>
            <a:endParaRPr lang="en-US" sz="2200">
              <a:solidFill>
                <a:schemeClr val="tx1"/>
              </a:solidFill>
            </a:endParaRPr>
          </a:p>
          <a:p>
            <a:pPr algn="ctr"/>
            <a:r>
              <a:rPr lang="en-US" sz="2000">
                <a:solidFill>
                  <a:schemeClr val="tx1"/>
                </a:solidFill>
              </a:rPr>
              <a:t>Max threads/block </a:t>
            </a:r>
          </a:p>
          <a:p>
            <a:pPr algn="ctr"/>
            <a:r>
              <a:rPr lang="en-US" sz="2000">
                <a:solidFill>
                  <a:schemeClr val="tx1"/>
                </a:solidFill>
              </a:rPr>
              <a:t>(1024)</a:t>
            </a:r>
          </a:p>
          <a:p>
            <a:pPr algn="ctr"/>
            <a:r>
              <a:rPr lang="en-US" sz="2000">
                <a:solidFill>
                  <a:schemeClr val="tx1"/>
                </a:solidFill>
              </a:rPr>
              <a:t>Max shared memory/block </a:t>
            </a:r>
          </a:p>
          <a:p>
            <a:pPr algn="ctr"/>
            <a:r>
              <a:rPr lang="en-US" sz="2000">
                <a:solidFill>
                  <a:schemeClr val="tx1"/>
                </a:solidFill>
              </a:rPr>
              <a:t>(49 Kbytes)</a:t>
            </a:r>
          </a:p>
          <a:p>
            <a:pPr algn="ctr"/>
            <a:r>
              <a:rPr lang="en-US" sz="2000">
                <a:solidFill>
                  <a:schemeClr val="tx1"/>
                </a:solidFill>
              </a:rPr>
              <a:t>Max registers per SM (Streaming Multi-processor) varies per CC (Compute Capability)</a:t>
            </a:r>
          </a:p>
          <a:p>
            <a:pPr algn="ctr"/>
            <a:r>
              <a:rPr lang="en-US" sz="2000" err="1">
                <a:solidFill>
                  <a:schemeClr val="tx1"/>
                </a:solidFill>
              </a:rPr>
              <a:t>etc</a:t>
            </a:r>
            <a:r>
              <a:rPr lang="en-US" sz="2000">
                <a:solidFill>
                  <a:schemeClr val="tx1"/>
                </a:solidFill>
              </a:rPr>
              <a:t>…</a:t>
            </a:r>
            <a:endParaRPr lang="nl-NL" sz="2000">
              <a:solidFill>
                <a:schemeClr val="tx1"/>
              </a:solidFill>
            </a:endParaRPr>
          </a:p>
        </p:txBody>
      </p:sp>
    </p:spTree>
    <p:extLst>
      <p:ext uri="{BB962C8B-B14F-4D97-AF65-F5344CB8AC3E}">
        <p14:creationId xmlns:p14="http://schemas.microsoft.com/office/powerpoint/2010/main" val="346769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44413" y="1487430"/>
            <a:ext cx="754802" cy="707886"/>
          </a:xfrm>
          <a:prstGeom prst="rect">
            <a:avLst/>
          </a:prstGeom>
          <a:noFill/>
        </p:spPr>
        <p:txBody>
          <a:bodyPr wrap="square" rtlCol="0">
            <a:spAutoFit/>
          </a:bodyPr>
          <a:lstStyle/>
          <a:p>
            <a:r>
              <a:rPr lang="en-US" sz="2000"/>
              <a:t>Ty=4</a:t>
            </a:r>
          </a:p>
          <a:p>
            <a:r>
              <a:rPr lang="en-US" sz="2000" err="1"/>
              <a:t>Tx</a:t>
            </a:r>
            <a:r>
              <a:rPr lang="en-US" sz="2000"/>
              <a:t>=4</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3C7E63E-4AB2-43BC-9FFC-E4FB1A2F7AA3}" type="slidenum">
              <a:rPr lang="nl-NL" smtClean="0"/>
              <a:t>71</a:t>
            </a:fld>
            <a:endParaRPr lang="nl-NL"/>
          </a:p>
        </p:txBody>
      </p:sp>
      <p:sp>
        <p:nvSpPr>
          <p:cNvPr id="21" name="Title 1"/>
          <p:cNvSpPr>
            <a:spLocks noGrp="1"/>
          </p:cNvSpPr>
          <p:nvPr>
            <p:ph type="title"/>
          </p:nvPr>
        </p:nvSpPr>
        <p:spPr>
          <a:xfrm>
            <a:off x="1981200" y="274638"/>
            <a:ext cx="7620000"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xin,yin,4,4);</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00" y="2500829"/>
            <a:ext cx="8278409" cy="3621804"/>
          </a:xfrm>
          <a:prstGeom prst="rect">
            <a:avLst/>
          </a:prstGeom>
          <a:solidFill>
            <a:schemeClr val="tx1"/>
          </a:solidFill>
          <a:effectLst>
            <a:outerShdw blurRad="190500" algn="ctr" rotWithShape="0">
              <a:prstClr val="black">
                <a:alpha val="70000"/>
              </a:prstClr>
            </a:outerShdw>
          </a:effectLst>
        </p:spPr>
      </p:pic>
      <p:sp>
        <p:nvSpPr>
          <p:cNvPr id="2" name="Rectangle 1"/>
          <p:cNvSpPr/>
          <p:nvPr/>
        </p:nvSpPr>
        <p:spPr>
          <a:xfrm>
            <a:off x="2423592" y="2749922"/>
            <a:ext cx="1584176" cy="197522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2" name="Folded Corner 11"/>
          <p:cNvSpPr/>
          <p:nvPr/>
        </p:nvSpPr>
        <p:spPr>
          <a:xfrm>
            <a:off x="7176120" y="2420888"/>
            <a:ext cx="4428812" cy="410339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a:solidFill>
                  <a:schemeClr val="tx1"/>
                </a:solidFill>
              </a:rPr>
              <a:t>GPUs have specific constraints for these following metrics!</a:t>
            </a:r>
          </a:p>
          <a:p>
            <a:pPr algn="ctr"/>
            <a:endParaRPr lang="en-US" sz="2200">
              <a:solidFill>
                <a:schemeClr val="tx1"/>
              </a:solidFill>
            </a:endParaRPr>
          </a:p>
          <a:p>
            <a:pPr algn="ctr"/>
            <a:r>
              <a:rPr lang="en-US" sz="2000">
                <a:solidFill>
                  <a:schemeClr val="tx1"/>
                </a:solidFill>
              </a:rPr>
              <a:t>Max threads/block </a:t>
            </a:r>
          </a:p>
          <a:p>
            <a:pPr algn="ctr"/>
            <a:r>
              <a:rPr lang="en-US" sz="2000">
                <a:solidFill>
                  <a:schemeClr val="tx1"/>
                </a:solidFill>
              </a:rPr>
              <a:t>(1024)</a:t>
            </a:r>
          </a:p>
          <a:p>
            <a:pPr algn="ctr"/>
            <a:r>
              <a:rPr lang="en-US" sz="2000">
                <a:solidFill>
                  <a:schemeClr val="tx1"/>
                </a:solidFill>
              </a:rPr>
              <a:t>Max shared memory/block </a:t>
            </a:r>
          </a:p>
          <a:p>
            <a:pPr algn="ctr"/>
            <a:r>
              <a:rPr lang="en-US" sz="2000">
                <a:solidFill>
                  <a:schemeClr val="tx1"/>
                </a:solidFill>
              </a:rPr>
              <a:t>(49 Kbytes)</a:t>
            </a:r>
          </a:p>
          <a:p>
            <a:pPr algn="ctr"/>
            <a:r>
              <a:rPr lang="en-US" sz="2000">
                <a:solidFill>
                  <a:schemeClr val="tx1"/>
                </a:solidFill>
              </a:rPr>
              <a:t>Max registers per SM</a:t>
            </a:r>
          </a:p>
          <a:p>
            <a:pPr algn="ctr"/>
            <a:r>
              <a:rPr lang="en-US" sz="2000">
                <a:solidFill>
                  <a:schemeClr val="tx1"/>
                </a:solidFill>
              </a:rPr>
              <a:t>(varies per CC)</a:t>
            </a:r>
          </a:p>
          <a:p>
            <a:pPr algn="ctr"/>
            <a:r>
              <a:rPr lang="en-US" sz="2000" err="1">
                <a:solidFill>
                  <a:schemeClr val="tx1"/>
                </a:solidFill>
              </a:rPr>
              <a:t>etc</a:t>
            </a:r>
            <a:r>
              <a:rPr lang="en-US" sz="2000">
                <a:solidFill>
                  <a:schemeClr val="tx1"/>
                </a:solidFill>
              </a:rPr>
              <a:t>…</a:t>
            </a:r>
            <a:endParaRPr lang="nl-NL" sz="2000">
              <a:solidFill>
                <a:schemeClr val="tx1"/>
              </a:solidFill>
            </a:endParaRPr>
          </a:p>
        </p:txBody>
      </p:sp>
      <p:sp>
        <p:nvSpPr>
          <p:cNvPr id="13" name="Rounded Rectangular Callout 12"/>
          <p:cNvSpPr/>
          <p:nvPr/>
        </p:nvSpPr>
        <p:spPr>
          <a:xfrm>
            <a:off x="2855640" y="5085184"/>
            <a:ext cx="3638921" cy="1449781"/>
          </a:xfrm>
          <a:prstGeom prst="wedgeRoundRectCallout">
            <a:avLst>
              <a:gd name="adj1" fmla="val 92656"/>
              <a:gd name="adj2" fmla="val -69000"/>
              <a:gd name="adj3" fmla="val 16667"/>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Threads/block, Shared memory allocation and registers/thread have a significant impact on occupancy and performance!!</a:t>
            </a:r>
          </a:p>
        </p:txBody>
      </p:sp>
    </p:spTree>
    <p:extLst>
      <p:ext uri="{BB962C8B-B14F-4D97-AF65-F5344CB8AC3E}">
        <p14:creationId xmlns:p14="http://schemas.microsoft.com/office/powerpoint/2010/main" val="94113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44413" y="1487430"/>
            <a:ext cx="754802" cy="707886"/>
          </a:xfrm>
          <a:prstGeom prst="rect">
            <a:avLst/>
          </a:prstGeom>
          <a:noFill/>
        </p:spPr>
        <p:txBody>
          <a:bodyPr wrap="square" rtlCol="0">
            <a:spAutoFit/>
          </a:bodyPr>
          <a:lstStyle/>
          <a:p>
            <a:r>
              <a:rPr lang="en-US" sz="2000"/>
              <a:t>Ty=4</a:t>
            </a:r>
          </a:p>
          <a:p>
            <a:r>
              <a:rPr lang="en-US" sz="2000" err="1"/>
              <a:t>Tx</a:t>
            </a:r>
            <a:r>
              <a:rPr lang="en-US" sz="2000"/>
              <a:t>=4</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3C7E63E-4AB2-43BC-9FFC-E4FB1A2F7AA3}" type="slidenum">
              <a:rPr lang="nl-NL" smtClean="0"/>
              <a:t>72</a:t>
            </a:fld>
            <a:endParaRPr lang="nl-NL"/>
          </a:p>
        </p:txBody>
      </p:sp>
      <p:sp>
        <p:nvSpPr>
          <p:cNvPr id="21" name="Title 1"/>
          <p:cNvSpPr>
            <a:spLocks noGrp="1"/>
          </p:cNvSpPr>
          <p:nvPr>
            <p:ph type="title"/>
          </p:nvPr>
        </p:nvSpPr>
        <p:spPr>
          <a:xfrm>
            <a:off x="1981200" y="274638"/>
            <a:ext cx="7620000"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xin,yin,4,4);</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00" y="2500829"/>
            <a:ext cx="8278409" cy="3621803"/>
          </a:xfrm>
          <a:prstGeom prst="rect">
            <a:avLst/>
          </a:prstGeom>
          <a:solidFill>
            <a:schemeClr val="tx1"/>
          </a:solidFill>
          <a:effectLst>
            <a:outerShdw blurRad="190500" algn="ctr" rotWithShape="0">
              <a:prstClr val="black">
                <a:alpha val="70000"/>
              </a:prstClr>
            </a:outerShdw>
          </a:effectLst>
        </p:spPr>
      </p:pic>
      <p:sp>
        <p:nvSpPr>
          <p:cNvPr id="9" name="Rounded Rectangular Callout 8"/>
          <p:cNvSpPr/>
          <p:nvPr/>
        </p:nvSpPr>
        <p:spPr>
          <a:xfrm>
            <a:off x="4799049" y="5114520"/>
            <a:ext cx="3385184" cy="618736"/>
          </a:xfrm>
          <a:prstGeom prst="wedgeRoundRectCallout">
            <a:avLst>
              <a:gd name="adj1" fmla="val -36694"/>
              <a:gd name="adj2" fmla="val -78251"/>
              <a:gd name="adj3" fmla="val 16667"/>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Missed inter-tile reuse</a:t>
            </a:r>
          </a:p>
        </p:txBody>
      </p:sp>
    </p:spTree>
    <p:extLst>
      <p:ext uri="{BB962C8B-B14F-4D97-AF65-F5344CB8AC3E}">
        <p14:creationId xmlns:p14="http://schemas.microsoft.com/office/powerpoint/2010/main" val="278325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Occupancy </a:t>
            </a:r>
            <a:endParaRPr lang="nl-NL"/>
          </a:p>
        </p:txBody>
      </p:sp>
      <p:sp>
        <p:nvSpPr>
          <p:cNvPr id="3" name="Content Placeholder 2"/>
          <p:cNvSpPr>
            <a:spLocks noGrp="1"/>
          </p:cNvSpPr>
          <p:nvPr>
            <p:ph idx="1"/>
          </p:nvPr>
        </p:nvSpPr>
        <p:spPr>
          <a:xfrm>
            <a:off x="623392" y="1340768"/>
            <a:ext cx="4104456" cy="5328592"/>
          </a:xfrm>
        </p:spPr>
        <p:txBody>
          <a:bodyPr/>
          <a:lstStyle/>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marL="0" indent="0">
              <a:spcBef>
                <a:spcPts val="0"/>
              </a:spcBef>
              <a:buClrTx/>
              <a:buNone/>
            </a:pP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gpu_tile</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,xo,yo</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marL="0" indent="0">
              <a:spcBef>
                <a:spcPts val="0"/>
              </a:spcBef>
              <a:buClrTx/>
              <a:buNone/>
            </a:pP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xin,yin,</a:t>
            </a:r>
            <a:r>
              <a:rPr lang="en-US" sz="1600" b="1">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16,16</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b="1">
                <a:solidFill>
                  <a:srgbClr val="FF0000"/>
                </a:solidFill>
                <a:highlight>
                  <a:srgbClr val="FFFFFF"/>
                </a:highlight>
                <a:latin typeface="Courier New" panose="02070309020205020404" pitchFamily="49" charset="0"/>
              </a:rPr>
              <a:t>.</a:t>
            </a:r>
            <a:r>
              <a:rPr lang="nl-NL" sz="1600" b="1" err="1">
                <a:solidFill>
                  <a:srgbClr val="FF0000"/>
                </a:solidFill>
                <a:highlight>
                  <a:srgbClr val="FFFFFF"/>
                </a:highlight>
                <a:latin typeface="Courier New" panose="02070309020205020404" pitchFamily="49" charset="0"/>
              </a:rPr>
              <a:t>compute_at</a:t>
            </a:r>
            <a:r>
              <a:rPr lang="nl-NL" sz="1600" b="1">
                <a:solidFill>
                  <a:srgbClr val="FF0000"/>
                </a:solidFill>
                <a:highlight>
                  <a:srgbClr val="FFFFFF"/>
                </a:highlight>
                <a:latin typeface="Courier New" panose="02070309020205020404" pitchFamily="49" charset="0"/>
              </a:rPr>
              <a:t>(</a:t>
            </a:r>
            <a:r>
              <a:rPr lang="nl-NL" sz="1600" b="1" err="1">
                <a:solidFill>
                  <a:srgbClr val="FF0000"/>
                </a:solidFill>
                <a:highlight>
                  <a:srgbClr val="FFFFFF"/>
                </a:highlight>
                <a:latin typeface="Courier New" panose="02070309020205020404" pitchFamily="49" charset="0"/>
              </a:rPr>
              <a:t>by,xo</a:t>
            </a:r>
            <a:r>
              <a:rPr lang="nl-NL" sz="1600" b="1">
                <a:solidFill>
                  <a:srgbClr val="FF0000"/>
                </a:solidFill>
                <a:highlight>
                  <a:srgbClr val="FFFFFF"/>
                </a:highlight>
                <a:latin typeface="Courier New" panose="02070309020205020404" pitchFamily="49" charset="0"/>
              </a:rPr>
              <a:t>)</a:t>
            </a:r>
          </a:p>
          <a:p>
            <a:pPr marL="0" indent="0">
              <a:spcBef>
                <a:spcPts val="0"/>
              </a:spcBef>
              <a:buClrTx/>
              <a:buNone/>
            </a:pPr>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a:p>
            <a:pPr marL="0" indent="0">
              <a:spcBef>
                <a:spcPts val="0"/>
              </a:spcBef>
              <a:buClrTx/>
              <a:buNone/>
            </a:pPr>
            <a:endPar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4" name="Slide Number Placeholder 3"/>
          <p:cNvSpPr>
            <a:spLocks noGrp="1"/>
          </p:cNvSpPr>
          <p:nvPr>
            <p:ph type="sldNum" sz="quarter" idx="12"/>
          </p:nvPr>
        </p:nvSpPr>
        <p:spPr/>
        <p:txBody>
          <a:bodyPr/>
          <a:lstStyle/>
          <a:p>
            <a:fld id="{877FDDCF-C3FC-4F1C-9BBB-16CED0CB6D76}" type="slidenum">
              <a:rPr lang="nl-NL" smtClean="0"/>
              <a:t>73</a:t>
            </a:fld>
            <a:endParaRPr lang="nl-NL"/>
          </a:p>
        </p:txBody>
      </p:sp>
      <p:graphicFrame>
        <p:nvGraphicFramePr>
          <p:cNvPr id="5" name="Chart 4"/>
          <p:cNvGraphicFramePr>
            <a:graphicFrameLocks/>
          </p:cNvGraphicFramePr>
          <p:nvPr>
            <p:extLst>
              <p:ext uri="{D42A27DB-BD31-4B8C-83A1-F6EECF244321}">
                <p14:modId xmlns:p14="http://schemas.microsoft.com/office/powerpoint/2010/main" val="3087424263"/>
              </p:ext>
            </p:extLst>
          </p:nvPr>
        </p:nvGraphicFramePr>
        <p:xfrm>
          <a:off x="4079776" y="908720"/>
          <a:ext cx="7056784"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19BEC0C-3A65-4E90-9B58-DEB76FD01AC2}"/>
              </a:ext>
            </a:extLst>
          </p:cNvPr>
          <p:cNvSpPr txBox="1"/>
          <p:nvPr/>
        </p:nvSpPr>
        <p:spPr>
          <a:xfrm>
            <a:off x="623392" y="6118791"/>
            <a:ext cx="8852680" cy="646331"/>
          </a:xfrm>
          <a:prstGeom prst="rect">
            <a:avLst/>
          </a:prstGeom>
          <a:noFill/>
        </p:spPr>
        <p:txBody>
          <a:bodyPr wrap="none" rtlCol="0">
            <a:spAutoFit/>
          </a:bodyPr>
          <a:lstStyle/>
          <a:p>
            <a:r>
              <a:rPr lang="en-US"/>
              <a:t>Occupancy = # active threads/block = f(required shared memory, required registers, threads)</a:t>
            </a:r>
          </a:p>
          <a:p>
            <a:endParaRPr lang="nl-NL"/>
          </a:p>
        </p:txBody>
      </p:sp>
    </p:spTree>
    <p:extLst>
      <p:ext uri="{BB962C8B-B14F-4D97-AF65-F5344CB8AC3E}">
        <p14:creationId xmlns:p14="http://schemas.microsoft.com/office/powerpoint/2010/main" val="229704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Occupancy </a:t>
            </a:r>
            <a:endParaRPr lang="nl-NL"/>
          </a:p>
        </p:txBody>
      </p:sp>
      <p:sp>
        <p:nvSpPr>
          <p:cNvPr id="3" name="Content Placeholder 2"/>
          <p:cNvSpPr>
            <a:spLocks noGrp="1"/>
          </p:cNvSpPr>
          <p:nvPr>
            <p:ph idx="1"/>
          </p:nvPr>
        </p:nvSpPr>
        <p:spPr>
          <a:xfrm>
            <a:off x="623392" y="1340768"/>
            <a:ext cx="4104456" cy="5328592"/>
          </a:xfrm>
        </p:spPr>
        <p:txBody>
          <a:bodyPr/>
          <a:lstStyle/>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marL="0" indent="0">
              <a:spcBef>
                <a:spcPts val="0"/>
              </a:spcBef>
              <a:buClrTx/>
              <a:buNone/>
            </a:pP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gpu_tile</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,xo,yo</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a:p>
            <a:pPr marL="0" indent="0">
              <a:spcBef>
                <a:spcPts val="0"/>
              </a:spcBef>
              <a:buClrTx/>
              <a:buNone/>
            </a:pP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xin,yin,</a:t>
            </a:r>
            <a:r>
              <a:rPr lang="en-US" sz="1600" b="1">
                <a:solidFill>
                  <a:srgbClr val="FF0000"/>
                </a:solidFill>
                <a:latin typeface="Courier New" panose="02070309020205020404" pitchFamily="49" charset="0"/>
                <a:ea typeface="Arial Unicode MS" panose="020B0604020202020204" pitchFamily="34" charset="-128"/>
                <a:cs typeface="Courier New" panose="02070309020205020404" pitchFamily="49" charset="0"/>
              </a:rPr>
              <a:t>16,16</a:t>
            </a:r>
            <a:r>
              <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a:p>
            <a:pPr marL="0" indent="0">
              <a:spcBef>
                <a:spcPts val="0"/>
              </a:spcBef>
              <a:buClrTx/>
              <a:buNone/>
            </a:pPr>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b="1">
                <a:solidFill>
                  <a:srgbClr val="FF0000"/>
                </a:solidFill>
                <a:highlight>
                  <a:srgbClr val="FFFFFF"/>
                </a:highlight>
                <a:latin typeface="Courier New" panose="02070309020205020404" pitchFamily="49" charset="0"/>
              </a:rPr>
              <a:t>.</a:t>
            </a:r>
            <a:r>
              <a:rPr lang="nl-NL" sz="1600" b="1" err="1">
                <a:solidFill>
                  <a:srgbClr val="FF0000"/>
                </a:solidFill>
                <a:highlight>
                  <a:srgbClr val="FFFFFF"/>
                </a:highlight>
                <a:latin typeface="Courier New" panose="02070309020205020404" pitchFamily="49" charset="0"/>
              </a:rPr>
              <a:t>compute_at</a:t>
            </a:r>
            <a:r>
              <a:rPr lang="nl-NL" sz="1600" b="1">
                <a:solidFill>
                  <a:srgbClr val="FF0000"/>
                </a:solidFill>
                <a:highlight>
                  <a:srgbClr val="FFFFFF"/>
                </a:highlight>
                <a:latin typeface="Courier New" panose="02070309020205020404" pitchFamily="49" charset="0"/>
              </a:rPr>
              <a:t>(</a:t>
            </a:r>
            <a:r>
              <a:rPr lang="nl-NL" sz="1600" b="1" err="1">
                <a:solidFill>
                  <a:srgbClr val="FF0000"/>
                </a:solidFill>
                <a:highlight>
                  <a:srgbClr val="FFFFFF"/>
                </a:highlight>
                <a:latin typeface="Courier New" panose="02070309020205020404" pitchFamily="49" charset="0"/>
              </a:rPr>
              <a:t>by,xo</a:t>
            </a:r>
            <a:r>
              <a:rPr lang="nl-NL" sz="1600" b="1">
                <a:solidFill>
                  <a:srgbClr val="FF0000"/>
                </a:solidFill>
                <a:highlight>
                  <a:srgbClr val="FFFFFF"/>
                </a:highlight>
                <a:latin typeface="Courier New" panose="02070309020205020404" pitchFamily="49" charset="0"/>
              </a:rPr>
              <a:t>)</a:t>
            </a:r>
          </a:p>
          <a:p>
            <a:pPr marL="0" indent="0">
              <a:spcBef>
                <a:spcPts val="0"/>
              </a:spcBef>
              <a:buClrTx/>
              <a:buNone/>
            </a:pPr>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a:p>
            <a:pPr marL="0" indent="0">
              <a:spcBef>
                <a:spcPts val="0"/>
              </a:spcBef>
              <a:buClrTx/>
              <a:buNone/>
            </a:pPr>
            <a:endParaRPr lang="en-US" sz="1600">
              <a:solidFill>
                <a:srgbClr val="00000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4" name="Slide Number Placeholder 3"/>
          <p:cNvSpPr>
            <a:spLocks noGrp="1"/>
          </p:cNvSpPr>
          <p:nvPr>
            <p:ph type="sldNum" sz="quarter" idx="12"/>
          </p:nvPr>
        </p:nvSpPr>
        <p:spPr/>
        <p:txBody>
          <a:bodyPr/>
          <a:lstStyle/>
          <a:p>
            <a:fld id="{877FDDCF-C3FC-4F1C-9BBB-16CED0CB6D76}" type="slidenum">
              <a:rPr lang="nl-NL" smtClean="0"/>
              <a:t>74</a:t>
            </a:fld>
            <a:endParaRPr lang="nl-NL"/>
          </a:p>
        </p:txBody>
      </p:sp>
      <p:graphicFrame>
        <p:nvGraphicFramePr>
          <p:cNvPr id="5" name="Chart 4"/>
          <p:cNvGraphicFramePr>
            <a:graphicFrameLocks/>
          </p:cNvGraphicFramePr>
          <p:nvPr/>
        </p:nvGraphicFramePr>
        <p:xfrm>
          <a:off x="4079776" y="908720"/>
          <a:ext cx="7056784" cy="4608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487854481"/>
              </p:ext>
            </p:extLst>
          </p:nvPr>
        </p:nvGraphicFramePr>
        <p:xfrm>
          <a:off x="1198264" y="1484720"/>
          <a:ext cx="7059168" cy="4608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443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Wrapper functions</a:t>
            </a:r>
          </a:p>
        </p:txBody>
      </p:sp>
      <p:sp>
        <p:nvSpPr>
          <p:cNvPr id="7" name="TextBox 6"/>
          <p:cNvSpPr txBox="1"/>
          <p:nvPr/>
        </p:nvSpPr>
        <p:spPr>
          <a:xfrm>
            <a:off x="263352" y="1484784"/>
            <a:ext cx="10066756" cy="646331"/>
          </a:xfrm>
          <a:prstGeom prst="rect">
            <a:avLst/>
          </a:prstGeom>
          <a:noFill/>
        </p:spPr>
        <p:txBody>
          <a:bodyPr wrap="square" rtlCol="0">
            <a:spAutoFit/>
          </a:bodyPr>
          <a:lstStyle/>
          <a:p>
            <a:pPr marL="285750" indent="-285750">
              <a:buFont typeface="Arial" panose="020B0604020202020204" pitchFamily="34" charset="0"/>
              <a:buChar char="•"/>
            </a:pPr>
            <a:r>
              <a:rPr lang="en-US"/>
              <a:t>Using </a:t>
            </a:r>
            <a:r>
              <a:rPr lang="en-US" err="1">
                <a:solidFill>
                  <a:srgbClr val="FF0000"/>
                </a:solidFill>
              </a:rPr>
              <a:t>Func</a:t>
            </a:r>
            <a:r>
              <a:rPr lang="en-US">
                <a:solidFill>
                  <a:srgbClr val="FF0000"/>
                </a:solidFill>
              </a:rPr>
              <a:t>::in</a:t>
            </a:r>
            <a:r>
              <a:rPr lang="en-US"/>
              <a:t>, we can interpose a new </a:t>
            </a:r>
            <a:r>
              <a:rPr lang="en-US" err="1"/>
              <a:t>Func</a:t>
            </a:r>
            <a:r>
              <a:rPr lang="en-US"/>
              <a:t> in between f and g using the schedule alone</a:t>
            </a:r>
          </a:p>
          <a:p>
            <a:pPr marL="285750" indent="-285750">
              <a:buFont typeface="Arial" panose="020B0604020202020204" pitchFamily="34" charset="0"/>
              <a:buChar char="•"/>
            </a:pPr>
            <a:endParaRPr lang="en-US"/>
          </a:p>
        </p:txBody>
      </p:sp>
      <p:sp>
        <p:nvSpPr>
          <p:cNvPr id="3" name="Slide Number Placeholder 2"/>
          <p:cNvSpPr>
            <a:spLocks noGrp="1"/>
          </p:cNvSpPr>
          <p:nvPr>
            <p:ph type="sldNum" sz="quarter" idx="12"/>
          </p:nvPr>
        </p:nvSpPr>
        <p:spPr/>
        <p:txBody>
          <a:bodyPr/>
          <a:lstStyle/>
          <a:p>
            <a:fld id="{CFC59D83-C30D-4695-A568-57AA346D0058}" type="slidenum">
              <a:rPr lang="en-US" smtClean="0"/>
              <a:t>75</a:t>
            </a:fld>
            <a:endParaRPr lang="en-US"/>
          </a:p>
        </p:txBody>
      </p:sp>
      <p:sp>
        <p:nvSpPr>
          <p:cNvPr id="14" name="Rectangle 13"/>
          <p:cNvSpPr/>
          <p:nvPr/>
        </p:nvSpPr>
        <p:spPr>
          <a:xfrm>
            <a:off x="551384" y="2091913"/>
            <a:ext cx="3816424" cy="2062103"/>
          </a:xfrm>
          <a:prstGeom prst="rect">
            <a:avLst/>
          </a:prstGeom>
        </p:spPr>
        <p:txBody>
          <a:bodyPr wrap="square">
            <a:spAutoFit/>
          </a:bodyPr>
          <a:lstStyle/>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g</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latin typeface="Courier New" panose="02070309020205020404" pitchFamily="49" charset="0"/>
                <a:cs typeface="Courier New" panose="02070309020205020404" pitchFamily="49" charset="0"/>
              </a:rPr>
              <a:t>x </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g</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chemeClr val="accent2"/>
                </a:solidFill>
                <a:highlight>
                  <a:srgbClr val="FFFFFF"/>
                </a:highlight>
                <a:latin typeface="Courier New"/>
                <a:ea typeface="Times New Roman"/>
                <a:cs typeface="Times New Roman"/>
              </a:rPr>
              <a:t>2</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chemeClr val="accent2"/>
                </a:solidFill>
                <a:latin typeface="Courier New" panose="02070309020205020404" pitchFamily="49" charset="0"/>
                <a:cs typeface="Courier New" panose="02070309020205020404" pitchFamily="49" charset="0"/>
              </a:rPr>
              <a:t>3</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f</a:t>
            </a:r>
            <a:r>
              <a:rPr lang="en-US" sz="1600" err="1">
                <a:latin typeface="Courier New" panose="02070309020205020404" pitchFamily="49" charset="0"/>
                <a:cs typeface="Courier New" panose="02070309020205020404" pitchFamily="49" charset="0"/>
              </a:rPr>
              <a:t>.compute_root</a:t>
            </a:r>
            <a:r>
              <a:rPr lang="en-US" sz="1600">
                <a:latin typeface="Courier New" panose="02070309020205020404" pitchFamily="49" charset="0"/>
                <a:cs typeface="Courier New" panose="02070309020205020404" pitchFamily="49" charset="0"/>
              </a:rPr>
              <a:t>();</a:t>
            </a:r>
          </a:p>
          <a:p>
            <a:r>
              <a:rPr lang="en-US" sz="1600">
                <a:solidFill>
                  <a:srgbClr val="0070C1"/>
                </a:solidFill>
                <a:latin typeface="Courier New" panose="02070309020205020404" pitchFamily="49" charset="0"/>
                <a:cs typeface="Courier New" panose="02070309020205020404" pitchFamily="49" charset="0"/>
              </a:rPr>
              <a:t>f</a:t>
            </a:r>
            <a:r>
              <a:rPr lang="en-US" sz="1600">
                <a:latin typeface="Courier New" panose="02070309020205020404" pitchFamily="49" charset="0"/>
                <a:cs typeface="Courier New" panose="02070309020205020404" pitchFamily="49" charset="0"/>
              </a:rPr>
              <a:t>.in(</a:t>
            </a:r>
            <a:r>
              <a:rPr lang="en-US" sz="1600">
                <a:solidFill>
                  <a:srgbClr val="00B150"/>
                </a:solidFill>
                <a:latin typeface="Courier New" panose="02070309020205020404" pitchFamily="49" charset="0"/>
                <a:cs typeface="Courier New" panose="02070309020205020404" pitchFamily="49" charset="0"/>
              </a:rPr>
              <a:t>g</a:t>
            </a:r>
            <a:r>
              <a:rPr lang="en-US" sz="1600">
                <a:latin typeface="Courier New" panose="02070309020205020404" pitchFamily="49" charset="0"/>
                <a:cs typeface="Courier New" panose="02070309020205020404" pitchFamily="49" charset="0"/>
              </a:rPr>
              <a:t>).</a:t>
            </a:r>
            <a:r>
              <a:rPr lang="en-US" sz="1600" err="1">
                <a:latin typeface="Courier New" panose="02070309020205020404" pitchFamily="49" charset="0"/>
                <a:cs typeface="Courier New" panose="02070309020205020404" pitchFamily="49" charset="0"/>
              </a:rPr>
              <a:t>compute_root</a:t>
            </a:r>
            <a:r>
              <a:rPr lang="en-US" sz="1600">
                <a:latin typeface="Courier New" panose="02070309020205020404" pitchFamily="49" charset="0"/>
                <a:cs typeface="Courier New" panose="02070309020205020404" pitchFamily="49" charset="0"/>
              </a:rPr>
              <a:t>();</a:t>
            </a:r>
          </a:p>
          <a:p>
            <a:r>
              <a:rPr lang="en-US" sz="1600" err="1">
                <a:solidFill>
                  <a:srgbClr val="00B150"/>
                </a:solidFill>
                <a:latin typeface="Courier New" panose="02070309020205020404" pitchFamily="49" charset="0"/>
                <a:cs typeface="Courier New" panose="02070309020205020404" pitchFamily="49" charset="0"/>
              </a:rPr>
              <a:t>g</a:t>
            </a:r>
            <a:r>
              <a:rPr lang="en-US" sz="1600" err="1">
                <a:latin typeface="Courier New" panose="02070309020205020404" pitchFamily="49" charset="0"/>
                <a:cs typeface="Courier New" panose="02070309020205020404" pitchFamily="49" charset="0"/>
              </a:rPr>
              <a:t>.realize</a:t>
            </a:r>
            <a:r>
              <a:rPr lang="en-US" sz="1600">
                <a:latin typeface="Courier New" panose="02070309020205020404" pitchFamily="49" charset="0"/>
                <a:cs typeface="Courier New" panose="02070309020205020404" pitchFamily="49" charset="0"/>
              </a:rPr>
              <a:t>(</a:t>
            </a:r>
            <a:r>
              <a:rPr lang="en-US" sz="1600">
                <a:solidFill>
                  <a:schemeClr val="accent2"/>
                </a:solidFill>
                <a:latin typeface="Courier New" panose="02070309020205020404" pitchFamily="49" charset="0"/>
                <a:cs typeface="Courier New" panose="02070309020205020404" pitchFamily="49" charset="0"/>
              </a:rPr>
              <a:t>5</a:t>
            </a:r>
            <a:r>
              <a:rPr lang="en-US" sz="1600">
                <a:latin typeface="Courier New" panose="02070309020205020404" pitchFamily="49" charset="0"/>
                <a:cs typeface="Courier New" panose="02070309020205020404" pitchFamily="49" charset="0"/>
              </a:rPr>
              <a:t>, </a:t>
            </a:r>
            <a:r>
              <a:rPr lang="en-US" sz="1600">
                <a:solidFill>
                  <a:schemeClr val="accent2"/>
                </a:solidFill>
                <a:latin typeface="Courier New" panose="02070309020205020404" pitchFamily="49" charset="0"/>
                <a:cs typeface="Courier New" panose="02070309020205020404" pitchFamily="49" charset="0"/>
              </a:rPr>
              <a:t>5</a:t>
            </a:r>
            <a:r>
              <a:rPr lang="en-US" sz="1600">
                <a:latin typeface="Courier New" panose="02070309020205020404" pitchFamily="49" charset="0"/>
                <a:cs typeface="Courier New" panose="02070309020205020404" pitchFamily="49" charset="0"/>
              </a:rPr>
              <a:t>);</a:t>
            </a:r>
          </a:p>
        </p:txBody>
      </p:sp>
      <p:cxnSp>
        <p:nvCxnSpPr>
          <p:cNvPr id="15" name="Straight Arrow Connector 14"/>
          <p:cNvCxnSpPr/>
          <p:nvPr/>
        </p:nvCxnSpPr>
        <p:spPr>
          <a:xfrm flipV="1">
            <a:off x="4677422" y="3112749"/>
            <a:ext cx="2048394" cy="24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4579528" y="2563063"/>
            <a:ext cx="1976823" cy="369332"/>
          </a:xfrm>
          <a:prstGeom prst="rect">
            <a:avLst/>
          </a:prstGeom>
        </p:spPr>
        <p:txBody>
          <a:bodyPr wrap="none">
            <a:spAutoFit/>
          </a:bodyPr>
          <a:lstStyle/>
          <a:p>
            <a:r>
              <a:rPr lang="en-US" b="1" i="1">
                <a:solidFill>
                  <a:srgbClr val="000000"/>
                </a:solidFill>
                <a:highlight>
                  <a:srgbClr val="FFFFFF"/>
                </a:highlight>
                <a:latin typeface="Courier New"/>
                <a:ea typeface="Times New Roman"/>
                <a:cs typeface="Times New Roman"/>
              </a:rPr>
              <a:t>Equivalent to</a:t>
            </a:r>
            <a:endParaRPr lang="nl-NL"/>
          </a:p>
        </p:txBody>
      </p:sp>
      <p:sp>
        <p:nvSpPr>
          <p:cNvPr id="17" name="Rectangle 16"/>
          <p:cNvSpPr/>
          <p:nvPr/>
        </p:nvSpPr>
        <p:spPr>
          <a:xfrm>
            <a:off x="7320136" y="2081697"/>
            <a:ext cx="4392488" cy="2308324"/>
          </a:xfrm>
          <a:prstGeom prst="rect">
            <a:avLst/>
          </a:prstGeom>
        </p:spPr>
        <p:txBody>
          <a:bodyPr wrap="square">
            <a:spAutoFit/>
          </a:bodyPr>
          <a:lstStyle/>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g</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latin typeface="Courier New" panose="02070309020205020404" pitchFamily="49" charset="0"/>
                <a:cs typeface="Courier New" panose="02070309020205020404" pitchFamily="49" charset="0"/>
              </a:rPr>
              <a:t>x </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 y</a:t>
            </a:r>
            <a:r>
              <a:rPr lang="en-US" sz="1600" b="1">
                <a:solidFill>
                  <a:srgbClr val="000080"/>
                </a:solidFill>
                <a:highlight>
                  <a:srgbClr val="FFFFFF"/>
                </a:highlight>
                <a:latin typeface="Courier New"/>
                <a:ea typeface="Times New Roman"/>
                <a:cs typeface="Times New Roman"/>
              </a:rPr>
              <a:t>;</a:t>
            </a:r>
          </a:p>
          <a:p>
            <a:r>
              <a:rPr lang="en-US" sz="1600" err="1">
                <a:solidFill>
                  <a:srgbClr val="FF0000"/>
                </a:solidFill>
                <a:latin typeface="Courier New" panose="02070309020205020404" pitchFamily="49" charset="0"/>
                <a:cs typeface="Courier New" panose="02070309020205020404" pitchFamily="49" charset="0"/>
              </a:rPr>
              <a:t>f_in_g</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g</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chemeClr val="accent2"/>
                </a:solidFill>
                <a:highlight>
                  <a:srgbClr val="FFFFFF"/>
                </a:highlight>
                <a:latin typeface="Courier New"/>
                <a:ea typeface="Times New Roman"/>
                <a:cs typeface="Times New Roman"/>
              </a:rPr>
              <a:t>2</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err="1">
                <a:solidFill>
                  <a:srgbClr val="FF0000"/>
                </a:solidFill>
                <a:latin typeface="Courier New" panose="02070309020205020404" pitchFamily="49" charset="0"/>
                <a:cs typeface="Courier New" panose="02070309020205020404" pitchFamily="49" charset="0"/>
              </a:rPr>
              <a:t>f_in_g</a:t>
            </a:r>
            <a:r>
              <a:rPr lang="en-US" sz="1600">
                <a:solidFill>
                  <a:srgbClr val="FF0000"/>
                </a:solidFill>
                <a:latin typeface="Courier New" panose="02070309020205020404" pitchFamily="49" charset="0"/>
                <a:cs typeface="Courier New" panose="02070309020205020404" pitchFamily="49" charset="0"/>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chemeClr val="accent2"/>
                </a:solidFill>
                <a:latin typeface="Courier New" panose="02070309020205020404" pitchFamily="49" charset="0"/>
                <a:cs typeface="Courier New" panose="02070309020205020404" pitchFamily="49" charset="0"/>
              </a:rPr>
              <a:t>3</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f</a:t>
            </a:r>
            <a:r>
              <a:rPr lang="en-US" sz="1600" err="1">
                <a:latin typeface="Courier New" panose="02070309020205020404" pitchFamily="49" charset="0"/>
                <a:cs typeface="Courier New" panose="02070309020205020404" pitchFamily="49" charset="0"/>
              </a:rPr>
              <a:t>.compute_root</a:t>
            </a:r>
            <a:r>
              <a:rPr lang="en-US" sz="1600">
                <a:latin typeface="Courier New" panose="02070309020205020404" pitchFamily="49" charset="0"/>
                <a:cs typeface="Courier New" panose="02070309020205020404" pitchFamily="49" charset="0"/>
              </a:rPr>
              <a:t>();</a:t>
            </a:r>
          </a:p>
          <a:p>
            <a:r>
              <a:rPr lang="en-US" sz="1600" err="1">
                <a:solidFill>
                  <a:srgbClr val="FF0000"/>
                </a:solidFill>
                <a:latin typeface="Courier New" panose="02070309020205020404" pitchFamily="49" charset="0"/>
                <a:cs typeface="Courier New" panose="02070309020205020404" pitchFamily="49" charset="0"/>
              </a:rPr>
              <a:t>f_in_g</a:t>
            </a:r>
            <a:r>
              <a:rPr lang="en-US" sz="1600" err="1">
                <a:latin typeface="Courier New" panose="02070309020205020404" pitchFamily="49" charset="0"/>
                <a:cs typeface="Courier New" panose="02070309020205020404" pitchFamily="49" charset="0"/>
              </a:rPr>
              <a:t>.compute_root</a:t>
            </a:r>
            <a:r>
              <a:rPr lang="en-US" sz="1600">
                <a:latin typeface="Courier New" panose="02070309020205020404" pitchFamily="49" charset="0"/>
                <a:cs typeface="Courier New" panose="02070309020205020404" pitchFamily="49" charset="0"/>
              </a:rPr>
              <a:t>();</a:t>
            </a:r>
          </a:p>
          <a:p>
            <a:r>
              <a:rPr lang="en-US" sz="1600" err="1">
                <a:solidFill>
                  <a:srgbClr val="00B150"/>
                </a:solidFill>
                <a:latin typeface="Courier New" panose="02070309020205020404" pitchFamily="49" charset="0"/>
                <a:cs typeface="Courier New" panose="02070309020205020404" pitchFamily="49" charset="0"/>
              </a:rPr>
              <a:t>g</a:t>
            </a:r>
            <a:r>
              <a:rPr lang="en-US" sz="1600" err="1">
                <a:latin typeface="Courier New" panose="02070309020205020404" pitchFamily="49" charset="0"/>
                <a:cs typeface="Courier New" panose="02070309020205020404" pitchFamily="49" charset="0"/>
              </a:rPr>
              <a:t>.realize</a:t>
            </a:r>
            <a:r>
              <a:rPr lang="en-US" sz="1600">
                <a:latin typeface="Courier New" panose="02070309020205020404" pitchFamily="49" charset="0"/>
                <a:cs typeface="Courier New" panose="02070309020205020404" pitchFamily="49" charset="0"/>
              </a:rPr>
              <a:t>(</a:t>
            </a:r>
            <a:r>
              <a:rPr lang="en-US" sz="1600">
                <a:solidFill>
                  <a:schemeClr val="accent2"/>
                </a:solidFill>
                <a:latin typeface="Courier New" panose="02070309020205020404" pitchFamily="49" charset="0"/>
                <a:cs typeface="Courier New" panose="02070309020205020404" pitchFamily="49" charset="0"/>
              </a:rPr>
              <a:t>5</a:t>
            </a:r>
            <a:r>
              <a:rPr lang="en-US" sz="1600">
                <a:latin typeface="Courier New" panose="02070309020205020404" pitchFamily="49" charset="0"/>
                <a:cs typeface="Courier New" panose="02070309020205020404" pitchFamily="49" charset="0"/>
              </a:rPr>
              <a:t>, </a:t>
            </a:r>
            <a:r>
              <a:rPr lang="en-US" sz="1600">
                <a:solidFill>
                  <a:schemeClr val="accent2"/>
                </a:solidFill>
                <a:latin typeface="Courier New" panose="02070309020205020404" pitchFamily="49" charset="0"/>
                <a:cs typeface="Courier New" panose="02070309020205020404" pitchFamily="49" charset="0"/>
              </a:rPr>
              <a:t>5</a:t>
            </a:r>
            <a:r>
              <a:rPr lang="en-US" sz="1600">
                <a:latin typeface="Courier New" panose="02070309020205020404" pitchFamily="49" charset="0"/>
                <a:cs typeface="Courier New" panose="02070309020205020404" pitchFamily="49" charset="0"/>
              </a:rPr>
              <a:t>);</a:t>
            </a:r>
          </a:p>
        </p:txBody>
      </p:sp>
      <p:pic>
        <p:nvPicPr>
          <p:cNvPr id="1027" name="Picture 3" descr="[video-to-gif output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2245" y="4514121"/>
            <a:ext cx="4597391" cy="19192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384032" y="5058271"/>
            <a:ext cx="4654473" cy="584775"/>
          </a:xfrm>
          <a:prstGeom prst="wedgeRectCallout">
            <a:avLst>
              <a:gd name="adj1" fmla="val -69988"/>
              <a:gd name="adj2" fmla="val -35311"/>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a:solidFill>
                  <a:srgbClr val="0070C1"/>
                </a:solidFill>
                <a:latin typeface="Courier New" panose="02070309020205020404" pitchFamily="49" charset="0"/>
                <a:cs typeface="Courier New" panose="02070309020205020404" pitchFamily="49" charset="0"/>
              </a:rPr>
              <a:t>f</a:t>
            </a:r>
            <a:r>
              <a:rPr lang="en-US" sz="1600">
                <a:latin typeface="Courier New" panose="02070309020205020404" pitchFamily="49" charset="0"/>
                <a:cs typeface="Courier New" panose="02070309020205020404" pitchFamily="49" charset="0"/>
              </a:rPr>
              <a:t>.in(</a:t>
            </a:r>
            <a:r>
              <a:rPr lang="en-US" sz="1600">
                <a:solidFill>
                  <a:srgbClr val="00B150"/>
                </a:solidFill>
                <a:latin typeface="Courier New" panose="02070309020205020404" pitchFamily="49" charset="0"/>
                <a:cs typeface="Courier New" panose="02070309020205020404" pitchFamily="49" charset="0"/>
              </a:rPr>
              <a:t>g</a:t>
            </a:r>
            <a:r>
              <a:rPr lang="en-US" sz="1600">
                <a:latin typeface="Courier New" panose="02070309020205020404" pitchFamily="49" charset="0"/>
                <a:cs typeface="Courier New" panose="02070309020205020404" pitchFamily="49" charset="0"/>
              </a:rPr>
              <a:t>)</a:t>
            </a:r>
            <a:r>
              <a:rPr lang="en-US" sz="1600"/>
              <a:t>replaces all calls to '</a:t>
            </a:r>
            <a:r>
              <a:rPr lang="en-US" sz="1600">
                <a:solidFill>
                  <a:srgbClr val="0070C1"/>
                </a:solidFill>
                <a:latin typeface="Courier New" panose="02070309020205020404" pitchFamily="49" charset="0"/>
                <a:cs typeface="Courier New" panose="02070309020205020404" pitchFamily="49" charset="0"/>
              </a:rPr>
              <a:t>f</a:t>
            </a:r>
            <a:r>
              <a:rPr lang="en-US" sz="1600"/>
              <a:t>' inside '</a:t>
            </a:r>
            <a:r>
              <a:rPr lang="en-US" sz="1600">
                <a:solidFill>
                  <a:srgbClr val="00B150"/>
                </a:solidFill>
                <a:latin typeface="Courier New" panose="02070309020205020404" pitchFamily="49" charset="0"/>
                <a:cs typeface="Courier New" panose="02070309020205020404" pitchFamily="49" charset="0"/>
              </a:rPr>
              <a:t>g</a:t>
            </a:r>
            <a:r>
              <a:rPr lang="en-US" sz="1600"/>
              <a:t>' with a wrapper </a:t>
            </a:r>
            <a:r>
              <a:rPr lang="en-US" sz="1600" err="1"/>
              <a:t>Func</a:t>
            </a:r>
            <a:r>
              <a:rPr lang="en-US" sz="1600"/>
              <a:t> and then returns that wrapper.</a:t>
            </a:r>
          </a:p>
        </p:txBody>
      </p:sp>
    </p:spTree>
    <p:extLst>
      <p:ext uri="{BB962C8B-B14F-4D97-AF65-F5344CB8AC3E}">
        <p14:creationId xmlns:p14="http://schemas.microsoft.com/office/powerpoint/2010/main" val="42630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Wrapper functions</a:t>
            </a:r>
          </a:p>
        </p:txBody>
      </p:sp>
      <p:sp>
        <p:nvSpPr>
          <p:cNvPr id="3" name="Slide Number Placeholder 2"/>
          <p:cNvSpPr>
            <a:spLocks noGrp="1"/>
          </p:cNvSpPr>
          <p:nvPr>
            <p:ph type="sldNum" sz="quarter" idx="12"/>
          </p:nvPr>
        </p:nvSpPr>
        <p:spPr/>
        <p:txBody>
          <a:bodyPr/>
          <a:lstStyle/>
          <a:p>
            <a:fld id="{CFC59D83-C30D-4695-A568-57AA346D0058}" type="slidenum">
              <a:rPr lang="en-US" smtClean="0"/>
              <a:t>76</a:t>
            </a:fld>
            <a:endParaRPr lang="en-US"/>
          </a:p>
        </p:txBody>
      </p:sp>
      <p:sp>
        <p:nvSpPr>
          <p:cNvPr id="14" name="Rectangle 13"/>
          <p:cNvSpPr/>
          <p:nvPr/>
        </p:nvSpPr>
        <p:spPr>
          <a:xfrm>
            <a:off x="551384" y="1629375"/>
            <a:ext cx="6336704" cy="4031873"/>
          </a:xfrm>
          <a:prstGeom prst="rect">
            <a:avLst/>
          </a:prstGeom>
        </p:spPr>
        <p:txBody>
          <a:bodyPr wrap="square">
            <a:spAutoFit/>
          </a:bodyPr>
          <a:lstStyle/>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g, </a:t>
            </a:r>
            <a:r>
              <a:rPr lang="en-US" sz="1600">
                <a:solidFill>
                  <a:srgbClr val="FF0000"/>
                </a:solidFill>
                <a:latin typeface="Courier New" panose="02070309020205020404" pitchFamily="49" charset="0"/>
                <a:cs typeface="Courier New" panose="02070309020205020404" pitchFamily="49" charset="0"/>
              </a:rPr>
              <a:t>h</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latin typeface="Courier New" panose="02070309020205020404" pitchFamily="49" charset="0"/>
                <a:cs typeface="Courier New" panose="02070309020205020404" pitchFamily="49" charset="0"/>
              </a:rPr>
              <a:t>x </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a:solidFill>
                  <a:srgbClr val="00B150"/>
                </a:solidFill>
                <a:latin typeface="Courier New" panose="02070309020205020404" pitchFamily="49" charset="0"/>
                <a:cs typeface="Courier New" panose="02070309020205020404" pitchFamily="49" charset="0"/>
              </a:rPr>
              <a:t>g</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chemeClr val="accent2"/>
                </a:solidFill>
                <a:highlight>
                  <a:srgbClr val="FFFFFF"/>
                </a:highlight>
                <a:latin typeface="Courier New"/>
                <a:ea typeface="Times New Roman"/>
                <a:cs typeface="Times New Roman"/>
              </a:rPr>
              <a:t>2</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p>
          <a:p>
            <a:r>
              <a:rPr lang="en-US" sz="1600">
                <a:solidFill>
                  <a:srgbClr val="FF0000"/>
                </a:solidFill>
                <a:latin typeface="Courier New" panose="02070309020205020404" pitchFamily="49" charset="0"/>
                <a:cs typeface="Courier New" panose="02070309020205020404" pitchFamily="49" charset="0"/>
              </a:rPr>
              <a:t>h</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 </a:t>
            </a:r>
            <a:r>
              <a:rPr lang="en-US" sz="1600">
                <a:solidFill>
                  <a:schemeClr val="accent2"/>
                </a:solidFill>
                <a:highlight>
                  <a:srgbClr val="FFFFFF"/>
                </a:highlight>
                <a:latin typeface="Courier New"/>
                <a:ea typeface="Times New Roman"/>
                <a:cs typeface="Times New Roman"/>
              </a:rPr>
              <a:t>3</a:t>
            </a:r>
            <a:r>
              <a:rPr lang="en-US" sz="1600">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highlight>
                  <a:srgbClr val="FFFFFF"/>
                </a:highlight>
                <a:latin typeface="Courier New"/>
                <a:ea typeface="Times New Roman"/>
                <a:cs typeface="Times New Roman"/>
              </a:rPr>
              <a:t> </a:t>
            </a:r>
            <a:r>
              <a:rPr lang="en-US" sz="1600">
                <a:solidFill>
                  <a:srgbClr val="00B150"/>
                </a:solidFill>
                <a:latin typeface="Courier New" panose="02070309020205020404" pitchFamily="49" charset="0"/>
                <a:cs typeface="Courier New" panose="02070309020205020404" pitchFamily="49" charset="0"/>
              </a:rPr>
              <a:t>g</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rgbClr val="0070C1"/>
                </a:solidFill>
                <a:latin typeface="Courier New" panose="02070309020205020404" pitchFamily="49" charset="0"/>
                <a:cs typeface="Courier New" panose="02070309020205020404" pitchFamily="49" charset="0"/>
              </a:rPr>
              <a:t>f</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chemeClr val="accent2"/>
                </a:solidFill>
                <a:highlight>
                  <a:srgbClr val="FFFFFF"/>
                </a:highlight>
                <a:latin typeface="Courier New"/>
                <a:ea typeface="Times New Roman"/>
                <a:cs typeface="Times New Roman"/>
              </a:rPr>
              <a:t>93</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solidFill>
                  <a:schemeClr val="accent2"/>
                </a:solidFill>
                <a:highlight>
                  <a:srgbClr val="FFFFFF"/>
                </a:highlight>
                <a:latin typeface="Courier New"/>
                <a:ea typeface="Times New Roman"/>
                <a:cs typeface="Times New Roman"/>
              </a:rPr>
              <a:t>87</a:t>
            </a:r>
            <a:r>
              <a:rPr lang="en-US" sz="1600" b="1">
                <a:solidFill>
                  <a:srgbClr val="000080"/>
                </a:solidFill>
                <a:highlight>
                  <a:srgbClr val="FFFFFF"/>
                </a:highlight>
                <a:latin typeface="Courier New"/>
                <a:ea typeface="Times New Roman"/>
                <a:cs typeface="Times New Roman"/>
              </a:rPr>
              <a:t>);</a:t>
            </a:r>
          </a:p>
          <a:p>
            <a:endParaRPr lang="en-US" sz="1600">
              <a:solidFill>
                <a:srgbClr val="C00000"/>
              </a:solidFill>
              <a:latin typeface="Courier New" panose="02070309020205020404" pitchFamily="49" charset="0"/>
              <a:cs typeface="Courier New" panose="02070309020205020404" pitchFamily="49" charset="0"/>
            </a:endParaRPr>
          </a:p>
          <a:p>
            <a:r>
              <a:rPr lang="en-US" sz="1600">
                <a:solidFill>
                  <a:srgbClr val="C00000"/>
                </a:solidFill>
                <a:latin typeface="Courier New" panose="02070309020205020404" pitchFamily="49" charset="0"/>
                <a:cs typeface="Courier New" panose="02070309020205020404" pitchFamily="49" charset="0"/>
              </a:rPr>
              <a:t>// </a:t>
            </a:r>
            <a:r>
              <a:rPr lang="en-US" sz="1600" err="1">
                <a:solidFill>
                  <a:srgbClr val="C00000"/>
                </a:solidFill>
                <a:latin typeface="Courier New" panose="02070309020205020404" pitchFamily="49" charset="0"/>
                <a:cs typeface="Courier New" panose="02070309020205020404" pitchFamily="49" charset="0"/>
              </a:rPr>
              <a:t>f.compute_root</a:t>
            </a:r>
            <a:r>
              <a:rPr lang="en-US" sz="1600">
                <a:solidFill>
                  <a:srgbClr val="C00000"/>
                </a:solidFill>
                <a:latin typeface="Courier New" panose="02070309020205020404" pitchFamily="49" charset="0"/>
                <a:cs typeface="Courier New" panose="02070309020205020404" pitchFamily="49" charset="0"/>
              </a:rPr>
              <a:t>();</a:t>
            </a:r>
          </a:p>
          <a:p>
            <a:r>
              <a:rPr lang="en-US" sz="1600" err="1">
                <a:solidFill>
                  <a:srgbClr val="00B150"/>
                </a:solidFill>
                <a:latin typeface="Courier New" panose="02070309020205020404" pitchFamily="49" charset="0"/>
                <a:cs typeface="Courier New" panose="02070309020205020404" pitchFamily="49" charset="0"/>
              </a:rPr>
              <a:t>g</a:t>
            </a:r>
            <a:r>
              <a:rPr lang="en-US" sz="1600" err="1">
                <a:latin typeface="Courier New" panose="02070309020205020404" pitchFamily="49" charset="0"/>
                <a:cs typeface="Courier New" panose="02070309020205020404" pitchFamily="49" charset="0"/>
              </a:rPr>
              <a:t>.compute_root</a:t>
            </a:r>
            <a:r>
              <a:rPr lang="en-US" sz="1600">
                <a:latin typeface="Courier New" panose="02070309020205020404" pitchFamily="49" charset="0"/>
                <a:cs typeface="Courier New" panose="02070309020205020404" pitchFamily="49" charset="0"/>
              </a:rPr>
              <a:t>();</a:t>
            </a:r>
          </a:p>
          <a:p>
            <a:r>
              <a:rPr lang="en-US" sz="1600" err="1">
                <a:solidFill>
                  <a:srgbClr val="FF0000"/>
                </a:solidFill>
                <a:latin typeface="Courier New" panose="02070309020205020404" pitchFamily="49" charset="0"/>
                <a:cs typeface="Courier New" panose="02070309020205020404" pitchFamily="49" charset="0"/>
              </a:rPr>
              <a:t>h</a:t>
            </a:r>
            <a:r>
              <a:rPr lang="en-US" sz="1600" err="1">
                <a:latin typeface="Courier New" panose="02070309020205020404" pitchFamily="49" charset="0"/>
                <a:cs typeface="Courier New" panose="02070309020205020404" pitchFamily="49" charset="0"/>
              </a:rPr>
              <a:t>.compute_root</a:t>
            </a:r>
            <a:r>
              <a:rPr lang="en-US" sz="1600">
                <a:latin typeface="Courier New" panose="02070309020205020404" pitchFamily="49" charset="0"/>
                <a:cs typeface="Courier New" panose="02070309020205020404" pitchFamily="49" charset="0"/>
              </a:rPr>
              <a:t>();</a:t>
            </a:r>
          </a:p>
          <a:p>
            <a:r>
              <a:rPr lang="en-US" sz="1600">
                <a:solidFill>
                  <a:srgbClr val="0070C1"/>
                </a:solidFill>
                <a:latin typeface="Courier New" panose="02070309020205020404" pitchFamily="49" charset="0"/>
                <a:cs typeface="Courier New" panose="02070309020205020404" pitchFamily="49" charset="0"/>
              </a:rPr>
              <a:t>f</a:t>
            </a:r>
            <a:r>
              <a:rPr lang="en-US" sz="1600">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B150"/>
                </a:solidFill>
                <a:latin typeface="Courier New" panose="02070309020205020404" pitchFamily="49" charset="0"/>
                <a:cs typeface="Courier New" panose="02070309020205020404" pitchFamily="49" charset="0"/>
              </a:rPr>
              <a:t>g</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a:t>
            </a:r>
            <a:r>
              <a:rPr lang="en-US" sz="1600" err="1">
                <a:latin typeface="Courier New" panose="02070309020205020404" pitchFamily="49" charset="0"/>
                <a:cs typeface="Courier New" panose="02070309020205020404" pitchFamily="49" charset="0"/>
              </a:rPr>
              <a:t>compute_at</a:t>
            </a:r>
            <a:r>
              <a:rPr lang="en-US" sz="1600" b="1">
                <a:solidFill>
                  <a:srgbClr val="000080"/>
                </a:solidFill>
                <a:highlight>
                  <a:srgbClr val="FFFFFF"/>
                </a:highlight>
                <a:latin typeface="Courier New"/>
                <a:ea typeface="Times New Roman"/>
                <a:cs typeface="Times New Roman"/>
              </a:rPr>
              <a:t>(</a:t>
            </a:r>
            <a:r>
              <a:rPr lang="en-US" sz="1600">
                <a:solidFill>
                  <a:srgbClr val="00B150"/>
                </a:solidFill>
                <a:latin typeface="Courier New" panose="02070309020205020404" pitchFamily="49" charset="0"/>
                <a:cs typeface="Courier New" panose="02070309020205020404" pitchFamily="49" charset="0"/>
              </a:rPr>
              <a:t>g</a:t>
            </a:r>
            <a:r>
              <a:rPr lang="en-US" sz="1600">
                <a:latin typeface="Courier New" panose="02070309020205020404" pitchFamily="49" charset="0"/>
                <a:cs typeface="Courier New" panose="02070309020205020404" pitchFamily="49" charset="0"/>
              </a:rPr>
              <a:t>, y</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a:t>
            </a:r>
          </a:p>
          <a:p>
            <a:r>
              <a:rPr lang="en-US" sz="1600">
                <a:solidFill>
                  <a:srgbClr val="0070C1"/>
                </a:solidFill>
                <a:latin typeface="Courier New" panose="02070309020205020404" pitchFamily="49" charset="0"/>
                <a:cs typeface="Courier New" panose="02070309020205020404" pitchFamily="49" charset="0"/>
              </a:rPr>
              <a:t>f</a:t>
            </a:r>
            <a:r>
              <a:rPr lang="en-US" sz="1600">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FF0000"/>
                </a:solidFill>
                <a:latin typeface="Courier New" panose="02070309020205020404" pitchFamily="49" charset="0"/>
                <a:cs typeface="Courier New" panose="02070309020205020404" pitchFamily="49" charset="0"/>
              </a:rPr>
              <a:t>h</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a:t>
            </a:r>
            <a:r>
              <a:rPr lang="en-US" sz="1600" err="1">
                <a:latin typeface="Courier New" panose="02070309020205020404" pitchFamily="49" charset="0"/>
                <a:cs typeface="Courier New" panose="02070309020205020404" pitchFamily="49" charset="0"/>
              </a:rPr>
              <a:t>compute_at</a:t>
            </a:r>
            <a:r>
              <a:rPr lang="en-US" sz="1600" b="1">
                <a:solidFill>
                  <a:srgbClr val="000080"/>
                </a:solidFill>
                <a:highlight>
                  <a:srgbClr val="FFFFFF"/>
                </a:highlight>
                <a:latin typeface="Courier New"/>
                <a:ea typeface="Times New Roman"/>
                <a:cs typeface="Times New Roman"/>
              </a:rPr>
              <a:t>(</a:t>
            </a:r>
            <a:r>
              <a:rPr lang="en-US" sz="1600">
                <a:solidFill>
                  <a:srgbClr val="FF0000"/>
                </a:solidFill>
                <a:latin typeface="Courier New" panose="02070309020205020404" pitchFamily="49" charset="0"/>
                <a:cs typeface="Courier New" panose="02070309020205020404" pitchFamily="49" charset="0"/>
              </a:rPr>
              <a:t>h</a:t>
            </a:r>
            <a:r>
              <a:rPr lang="en-US" sz="1600">
                <a:latin typeface="Courier New" panose="02070309020205020404" pitchFamily="49" charset="0"/>
                <a:cs typeface="Courier New" panose="02070309020205020404" pitchFamily="49" charset="0"/>
              </a:rPr>
              <a:t>, y</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a:t>
            </a:r>
          </a:p>
          <a:p>
            <a:endParaRPr lang="en-US" sz="1600">
              <a:solidFill>
                <a:srgbClr val="FF0000"/>
              </a:solidFill>
              <a:latin typeface="Courier New" panose="02070309020205020404" pitchFamily="49" charset="0"/>
              <a:cs typeface="Courier New" panose="02070309020205020404" pitchFamily="49" charset="0"/>
            </a:endParaRPr>
          </a:p>
          <a:p>
            <a:r>
              <a:rPr lang="en-US" sz="1600">
                <a:solidFill>
                  <a:srgbClr val="0070C1"/>
                </a:solidFill>
                <a:latin typeface="Courier New" panose="02070309020205020404" pitchFamily="49" charset="0"/>
                <a:cs typeface="Courier New" panose="02070309020205020404" pitchFamily="49" charset="0"/>
              </a:rPr>
              <a:t>f</a:t>
            </a:r>
            <a:r>
              <a:rPr lang="en-US" sz="1600">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00B150"/>
                </a:solidFill>
                <a:latin typeface="Courier New" panose="02070309020205020404" pitchFamily="49" charset="0"/>
                <a:cs typeface="Courier New" panose="02070309020205020404" pitchFamily="49" charset="0"/>
              </a:rPr>
              <a:t>g</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a:t>
            </a:r>
            <a:r>
              <a:rPr lang="en-US" sz="1600" err="1">
                <a:latin typeface="Courier New" panose="02070309020205020404" pitchFamily="49" charset="0"/>
                <a:cs typeface="Courier New" panose="02070309020205020404" pitchFamily="49" charset="0"/>
              </a:rPr>
              <a:t>vectorize</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x, </a:t>
            </a:r>
            <a:r>
              <a:rPr lang="en-US" sz="1600">
                <a:solidFill>
                  <a:schemeClr val="accent2"/>
                </a:solidFill>
                <a:latin typeface="Courier New" panose="02070309020205020404" pitchFamily="49" charset="0"/>
                <a:cs typeface="Courier New" panose="02070309020205020404" pitchFamily="49" charset="0"/>
              </a:rPr>
              <a:t>4</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a:t>
            </a:r>
          </a:p>
          <a:p>
            <a:r>
              <a:rPr lang="en-US" sz="1600">
                <a:solidFill>
                  <a:srgbClr val="0070C1"/>
                </a:solidFill>
                <a:latin typeface="Courier New" panose="02070309020205020404" pitchFamily="49" charset="0"/>
                <a:cs typeface="Courier New" panose="02070309020205020404" pitchFamily="49" charset="0"/>
              </a:rPr>
              <a:t>f</a:t>
            </a:r>
            <a:r>
              <a:rPr lang="en-US" sz="1600">
                <a:latin typeface="Courier New" panose="02070309020205020404" pitchFamily="49" charset="0"/>
                <a:cs typeface="Courier New" panose="02070309020205020404" pitchFamily="49" charset="0"/>
              </a:rPr>
              <a:t>.in</a:t>
            </a:r>
            <a:r>
              <a:rPr lang="en-US" sz="1600" b="1">
                <a:solidFill>
                  <a:srgbClr val="000080"/>
                </a:solidFill>
                <a:highlight>
                  <a:srgbClr val="FFFFFF"/>
                </a:highlight>
                <a:latin typeface="Courier New"/>
                <a:ea typeface="Times New Roman"/>
                <a:cs typeface="Times New Roman"/>
              </a:rPr>
              <a:t>(</a:t>
            </a:r>
            <a:r>
              <a:rPr lang="en-US" sz="1600">
                <a:solidFill>
                  <a:srgbClr val="FF0000"/>
                </a:solidFill>
                <a:latin typeface="Courier New" panose="02070309020205020404" pitchFamily="49" charset="0"/>
                <a:cs typeface="Courier New" panose="02070309020205020404" pitchFamily="49" charset="0"/>
              </a:rPr>
              <a:t>h</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.split</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x, xo, xi, </a:t>
            </a:r>
            <a:r>
              <a:rPr lang="en-US" sz="1600">
                <a:solidFill>
                  <a:schemeClr val="accent2"/>
                </a:solidFill>
                <a:latin typeface="Courier New" panose="02070309020205020404" pitchFamily="49" charset="0"/>
                <a:cs typeface="Courier New" panose="02070309020205020404" pitchFamily="49" charset="0"/>
              </a:rPr>
              <a:t>2</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.reorder</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xo, xi</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a:t>
            </a:r>
          </a:p>
          <a:p>
            <a:endParaRPr lang="en-US" sz="1600">
              <a:solidFill>
                <a:srgbClr val="FF0000"/>
              </a:solidFill>
              <a:latin typeface="Courier New" panose="02070309020205020404" pitchFamily="49" charset="0"/>
              <a:cs typeface="Courier New" panose="02070309020205020404" pitchFamily="49" charset="0"/>
            </a:endParaRPr>
          </a:p>
          <a:p>
            <a:r>
              <a:rPr lang="en-US" sz="1600" err="1">
                <a:solidFill>
                  <a:srgbClr val="FF0000"/>
                </a:solidFill>
                <a:latin typeface="Courier New" panose="02070309020205020404" pitchFamily="49" charset="0"/>
                <a:cs typeface="Courier New" panose="02070309020205020404" pitchFamily="49" charset="0"/>
              </a:rPr>
              <a:t>h</a:t>
            </a:r>
            <a:r>
              <a:rPr lang="en-US" sz="1600" err="1">
                <a:latin typeface="Courier New" panose="02070309020205020404" pitchFamily="49" charset="0"/>
                <a:cs typeface="Courier New" panose="02070309020205020404" pitchFamily="49" charset="0"/>
              </a:rPr>
              <a:t>.realize</a:t>
            </a:r>
            <a:r>
              <a:rPr lang="en-US" sz="1600" b="1">
                <a:solidFill>
                  <a:srgbClr val="000080"/>
                </a:solidFill>
                <a:highlight>
                  <a:srgbClr val="FFFFFF"/>
                </a:highlight>
                <a:latin typeface="Courier New"/>
                <a:ea typeface="Times New Roman"/>
                <a:cs typeface="Times New Roman"/>
              </a:rPr>
              <a:t>(</a:t>
            </a:r>
            <a:r>
              <a:rPr lang="en-US" sz="1600">
                <a:solidFill>
                  <a:schemeClr val="accent2"/>
                </a:solidFill>
                <a:latin typeface="Courier New" panose="02070309020205020404" pitchFamily="49" charset="0"/>
                <a:cs typeface="Courier New" panose="02070309020205020404" pitchFamily="49" charset="0"/>
              </a:rPr>
              <a:t>8</a:t>
            </a:r>
            <a:r>
              <a:rPr lang="en-US" sz="1600">
                <a:latin typeface="Courier New" panose="02070309020205020404" pitchFamily="49" charset="0"/>
                <a:cs typeface="Courier New" panose="02070309020205020404" pitchFamily="49" charset="0"/>
              </a:rPr>
              <a:t>, </a:t>
            </a:r>
            <a:r>
              <a:rPr lang="en-US" sz="1600">
                <a:solidFill>
                  <a:schemeClr val="accent2"/>
                </a:solidFill>
                <a:latin typeface="Courier New" panose="02070309020205020404" pitchFamily="49" charset="0"/>
                <a:cs typeface="Courier New" panose="02070309020205020404" pitchFamily="49" charset="0"/>
              </a:rPr>
              <a:t>8</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a:t>
            </a:r>
          </a:p>
        </p:txBody>
      </p:sp>
      <p:sp>
        <p:nvSpPr>
          <p:cNvPr id="18" name="TextBox 17"/>
          <p:cNvSpPr txBox="1"/>
          <p:nvPr/>
        </p:nvSpPr>
        <p:spPr>
          <a:xfrm>
            <a:off x="4079776" y="3077968"/>
            <a:ext cx="3191332" cy="830997"/>
          </a:xfrm>
          <a:prstGeom prst="wedgeRectCallout">
            <a:avLst>
              <a:gd name="adj1" fmla="val -77878"/>
              <a:gd name="adj2" fmla="val -21255"/>
            </a:avLst>
          </a:prstGeom>
          <a:solidFill>
            <a:srgbClr val="FFFFCC"/>
          </a:solidFill>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a:t>It computes a large region required by g and h, which would mostly be unused data</a:t>
            </a:r>
          </a:p>
        </p:txBody>
      </p:sp>
      <p:sp>
        <p:nvSpPr>
          <p:cNvPr id="11" name="TextBox 10"/>
          <p:cNvSpPr txBox="1"/>
          <p:nvPr/>
        </p:nvSpPr>
        <p:spPr>
          <a:xfrm>
            <a:off x="4547828" y="1874442"/>
            <a:ext cx="2628292" cy="374571"/>
          </a:xfrm>
          <a:prstGeom prst="wedgeRoundRectCallout">
            <a:avLst>
              <a:gd name="adj1" fmla="val -49589"/>
              <a:gd name="adj2" fmla="val 135680"/>
              <a:gd name="adj3" fmla="val 16667"/>
            </a:avLst>
          </a:prstGeom>
          <a:solidFill>
            <a:srgbClr val="FFFFCC"/>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i="1">
                <a:solidFill>
                  <a:srgbClr val="FF0000"/>
                </a:solidFill>
              </a:rPr>
              <a:t>h </a:t>
            </a:r>
            <a:r>
              <a:rPr lang="en-US" sz="1600" i="1" err="1">
                <a:solidFill>
                  <a:srgbClr val="FF0000"/>
                </a:solidFill>
              </a:rPr>
              <a:t>wil</a:t>
            </a:r>
            <a:r>
              <a:rPr lang="en-US" sz="1600" i="1">
                <a:solidFill>
                  <a:srgbClr val="FF0000"/>
                </a:solidFill>
              </a:rPr>
              <a:t> use a far-away region</a:t>
            </a:r>
            <a:endParaRPr lang="nl-NL" sz="1600" i="1">
              <a:solidFill>
                <a:srgbClr val="FF0000"/>
              </a:solidFill>
            </a:endParaRPr>
          </a:p>
        </p:txBody>
      </p:sp>
      <p:pic>
        <p:nvPicPr>
          <p:cNvPr id="2052" name="Picture 4" descr="[speed output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1628800"/>
            <a:ext cx="3681800" cy="40324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48666" y="6203972"/>
            <a:ext cx="11026616" cy="369332"/>
          </a:xfrm>
          <a:prstGeom prst="rect">
            <a:avLst/>
          </a:prstGeom>
        </p:spPr>
        <p:txBody>
          <a:bodyPr wrap="square">
            <a:spAutoFit/>
          </a:bodyPr>
          <a:lstStyle/>
          <a:p>
            <a:r>
              <a:rPr lang="en-US">
                <a:solidFill>
                  <a:srgbClr val="000000"/>
                </a:solidFill>
              </a:rPr>
              <a:t>To see other applications of wrappers visit: </a:t>
            </a:r>
            <a:r>
              <a:rPr lang="en-US">
                <a:solidFill>
                  <a:srgbClr val="FF0000"/>
                </a:solidFill>
                <a:hlinkClick r:id="rId3"/>
              </a:rPr>
              <a:t>https://halide-lang.org/tutorials/tutorial_lesson_19_wrapper_funcs.html</a:t>
            </a:r>
            <a:endParaRPr lang="en-US">
              <a:solidFill>
                <a:srgbClr val="FF0000"/>
              </a:solidFill>
            </a:endParaRPr>
          </a:p>
        </p:txBody>
      </p:sp>
    </p:spTree>
    <p:extLst>
      <p:ext uri="{BB962C8B-B14F-4D97-AF65-F5344CB8AC3E}">
        <p14:creationId xmlns:p14="http://schemas.microsoft.com/office/powerpoint/2010/main" val="312989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Debug halide code</a:t>
            </a:r>
          </a:p>
        </p:txBody>
      </p:sp>
      <p:sp>
        <p:nvSpPr>
          <p:cNvPr id="7" name="TextBox 6"/>
          <p:cNvSpPr txBox="1"/>
          <p:nvPr/>
        </p:nvSpPr>
        <p:spPr>
          <a:xfrm>
            <a:off x="263352" y="1484784"/>
            <a:ext cx="10066756" cy="646331"/>
          </a:xfrm>
          <a:prstGeom prst="rect">
            <a:avLst/>
          </a:prstGeom>
          <a:noFill/>
        </p:spPr>
        <p:txBody>
          <a:bodyPr wrap="square" rtlCol="0">
            <a:spAutoFit/>
          </a:bodyPr>
          <a:lstStyle/>
          <a:p>
            <a:pPr marL="285750" indent="-285750">
              <a:buFont typeface="Arial" panose="020B0604020202020204" pitchFamily="34" charset="0"/>
              <a:buChar char="•"/>
            </a:pPr>
            <a:r>
              <a:rPr lang="en-US"/>
              <a:t>Using </a:t>
            </a:r>
            <a:r>
              <a:rPr lang="en-US" sz="1600" err="1">
                <a:solidFill>
                  <a:srgbClr val="FF0000"/>
                </a:solidFill>
                <a:latin typeface="Courier New" panose="02070309020205020404" pitchFamily="49" charset="0"/>
                <a:cs typeface="Courier New" panose="02070309020205020404" pitchFamily="49" charset="0"/>
              </a:rPr>
              <a:t>trace_stores</a:t>
            </a:r>
            <a:r>
              <a:rPr lang="en-US"/>
              <a:t> function. we tell Halide that we'd like to be notified of all evaluations.</a:t>
            </a:r>
          </a:p>
          <a:p>
            <a:pPr marL="285750" indent="-285750">
              <a:buFont typeface="Arial" panose="020B0604020202020204" pitchFamily="34" charset="0"/>
              <a:buChar char="•"/>
            </a:pPr>
            <a:r>
              <a:rPr lang="en-US"/>
              <a:t>Function </a:t>
            </a:r>
            <a:r>
              <a:rPr lang="en-US" sz="1600" err="1">
                <a:solidFill>
                  <a:srgbClr val="FF0000"/>
                </a:solidFill>
                <a:latin typeface="Courier New" panose="02070309020205020404" pitchFamily="49" charset="0"/>
                <a:cs typeface="Courier New" panose="02070309020205020404" pitchFamily="49" charset="0"/>
              </a:rPr>
              <a:t>print_loop_nest</a:t>
            </a:r>
            <a:r>
              <a:rPr lang="en-US">
                <a:solidFill>
                  <a:srgbClr val="FF0000"/>
                </a:solidFill>
              </a:rPr>
              <a:t> </a:t>
            </a:r>
            <a:r>
              <a:rPr lang="en-US"/>
              <a:t>prints out pseudocode showing what loops Halide is generating:</a:t>
            </a:r>
          </a:p>
        </p:txBody>
      </p:sp>
      <p:sp>
        <p:nvSpPr>
          <p:cNvPr id="3" name="Slide Number Placeholder 2"/>
          <p:cNvSpPr>
            <a:spLocks noGrp="1"/>
          </p:cNvSpPr>
          <p:nvPr>
            <p:ph type="sldNum" sz="quarter" idx="12"/>
          </p:nvPr>
        </p:nvSpPr>
        <p:spPr/>
        <p:txBody>
          <a:bodyPr/>
          <a:lstStyle/>
          <a:p>
            <a:fld id="{CFC59D83-C30D-4695-A568-57AA346D0058}" type="slidenum">
              <a:rPr lang="en-US" smtClean="0"/>
              <a:t>77</a:t>
            </a:fld>
            <a:endParaRPr lang="en-US"/>
          </a:p>
        </p:txBody>
      </p:sp>
      <p:sp>
        <p:nvSpPr>
          <p:cNvPr id="14" name="Rectangle 13"/>
          <p:cNvSpPr/>
          <p:nvPr/>
        </p:nvSpPr>
        <p:spPr>
          <a:xfrm>
            <a:off x="623392" y="2276872"/>
            <a:ext cx="4608512" cy="3293209"/>
          </a:xfrm>
          <a:prstGeom prst="rect">
            <a:avLst/>
          </a:prstGeom>
        </p:spPr>
        <p:txBody>
          <a:bodyPr wrap="square">
            <a:spAutoFit/>
          </a:bodyPr>
          <a:lstStyle/>
          <a:p>
            <a:endParaRPr lang="en-US" sz="1600">
              <a:solidFill>
                <a:srgbClr val="000000"/>
              </a:solidFill>
              <a:highlight>
                <a:srgbClr val="FFFFFF"/>
              </a:highlight>
              <a:latin typeface="Courier New"/>
              <a:ea typeface="Times New Roman"/>
              <a:cs typeface="Times New Roman"/>
            </a:endParaRPr>
          </a:p>
          <a:p>
            <a:r>
              <a:rPr lang="en-US" sz="1600" err="1">
                <a:solidFill>
                  <a:srgbClr val="000000"/>
                </a:solidFill>
                <a:highlight>
                  <a:srgbClr val="FFFFFF"/>
                </a:highlight>
                <a:latin typeface="Courier New"/>
                <a:ea typeface="Times New Roman"/>
                <a:cs typeface="Times New Roman"/>
              </a:rPr>
              <a:t>Func</a:t>
            </a:r>
            <a:r>
              <a:rPr lang="en-US" sz="1600">
                <a:solidFill>
                  <a:srgbClr val="000000"/>
                </a:solidFill>
                <a:highlight>
                  <a:srgbClr val="FFFFFF"/>
                </a:highlight>
                <a:latin typeface="Courier New"/>
                <a:ea typeface="Times New Roman"/>
                <a:cs typeface="Times New Roman"/>
              </a:rPr>
              <a:t> </a:t>
            </a:r>
            <a:r>
              <a:rPr lang="en-US" sz="1600">
                <a:solidFill>
                  <a:srgbClr val="0070C1"/>
                </a:solidFill>
                <a:latin typeface="Courier New" panose="02070309020205020404" pitchFamily="49" charset="0"/>
                <a:cs typeface="Courier New" panose="02070309020205020404" pitchFamily="49" charset="0"/>
              </a:rPr>
              <a:t>gradient</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"gradient"</a:t>
            </a:r>
            <a:r>
              <a:rPr lang="en-US" sz="1600" b="1">
                <a:solidFill>
                  <a:srgbClr val="000080"/>
                </a:solidFill>
                <a:highlight>
                  <a:srgbClr val="FFFFFF"/>
                </a:highlight>
                <a:latin typeface="Courier New"/>
                <a:ea typeface="Times New Roman"/>
                <a:cs typeface="Times New Roman"/>
              </a:rPr>
              <a:t>)</a:t>
            </a:r>
            <a:r>
              <a:rPr lang="en-US" sz="1600" b="1">
                <a:highlight>
                  <a:srgbClr val="FFFFFF"/>
                </a:highlight>
                <a:latin typeface="Courier New"/>
                <a:ea typeface="Times New Roman"/>
                <a:cs typeface="Times New Roman"/>
              </a:rPr>
              <a:t>;</a:t>
            </a:r>
            <a:endParaRPr lang="nl-NL" sz="1600">
              <a:latin typeface="Arial"/>
              <a:ea typeface="Times New Roman"/>
              <a:cs typeface="Times New Roman"/>
            </a:endParaRPr>
          </a:p>
          <a:p>
            <a:r>
              <a:rPr lang="en-US" sz="1600" err="1">
                <a:solidFill>
                  <a:srgbClr val="000000"/>
                </a:solidFill>
                <a:highlight>
                  <a:srgbClr val="FFFFFF"/>
                </a:highlight>
                <a:latin typeface="Courier New"/>
                <a:ea typeface="Times New Roman"/>
                <a:cs typeface="Times New Roman"/>
              </a:rPr>
              <a:t>Var</a:t>
            </a:r>
            <a:r>
              <a:rPr lang="en-US" sz="1600">
                <a:solidFill>
                  <a:srgbClr val="000000"/>
                </a:solidFill>
                <a:highlight>
                  <a:srgbClr val="FFFFFF"/>
                </a:highlight>
                <a:latin typeface="Courier New"/>
                <a:ea typeface="Times New Roman"/>
                <a:cs typeface="Times New Roman"/>
              </a:rPr>
              <a:t> 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 </a:t>
            </a:r>
            <a:endParaRPr lang="nl-NL" sz="1600">
              <a:latin typeface="Arial"/>
              <a:ea typeface="Times New Roman"/>
              <a:cs typeface="Times New Roman"/>
            </a:endParaRPr>
          </a:p>
          <a:p>
            <a:r>
              <a:rPr lang="en-US" sz="1600">
                <a:solidFill>
                  <a:srgbClr val="0070C1"/>
                </a:solidFill>
                <a:latin typeface="Courier New" panose="02070309020205020404" pitchFamily="49" charset="0"/>
                <a:cs typeface="Courier New" panose="02070309020205020404" pitchFamily="49" charset="0"/>
              </a:rPr>
              <a:t>gradient</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x</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y</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 </a:t>
            </a:r>
            <a:r>
              <a:rPr lang="en-US" sz="1600">
                <a:latin typeface="Courier New" panose="02070309020205020404" pitchFamily="49" charset="0"/>
                <a:cs typeface="Courier New" panose="02070309020205020404" pitchFamily="49" charset="0"/>
              </a:rPr>
              <a:t>x </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 y</a:t>
            </a:r>
            <a:r>
              <a:rPr lang="en-US" sz="1600" b="1">
                <a:solidFill>
                  <a:srgbClr val="000080"/>
                </a:solidFill>
                <a:highlight>
                  <a:srgbClr val="FFFFFF"/>
                </a:highlight>
                <a:latin typeface="Courier New"/>
                <a:ea typeface="Times New Roman"/>
                <a:cs typeface="Times New Roman"/>
              </a:rPr>
              <a:t>;</a:t>
            </a:r>
            <a:endParaRPr lang="nl-NL" sz="1600">
              <a:latin typeface="Arial"/>
              <a:ea typeface="Times New Roman"/>
              <a:cs typeface="Times New Roman"/>
            </a:endParaRP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gradient</a:t>
            </a:r>
            <a:r>
              <a:rPr lang="en-US" sz="1600" err="1">
                <a:latin typeface="Courier New" panose="02070309020205020404" pitchFamily="49" charset="0"/>
                <a:cs typeface="Courier New" panose="02070309020205020404" pitchFamily="49" charset="0"/>
              </a:rPr>
              <a:t>.reorder</a:t>
            </a:r>
            <a:r>
              <a:rPr lang="en-US" sz="1600" b="1">
                <a:solidFill>
                  <a:srgbClr val="000080"/>
                </a:solidFill>
                <a:highlight>
                  <a:srgbClr val="FFFFFF"/>
                </a:highlight>
                <a:latin typeface="Courier New"/>
                <a:ea typeface="Times New Roman"/>
                <a:cs typeface="Times New Roman"/>
              </a:rPr>
              <a:t>(</a:t>
            </a:r>
            <a:r>
              <a:rPr lang="en-US" sz="1600">
                <a:solidFill>
                  <a:srgbClr val="000000"/>
                </a:solidFill>
                <a:highlight>
                  <a:srgbClr val="FFFFFF"/>
                </a:highlight>
                <a:latin typeface="Courier New"/>
                <a:ea typeface="Times New Roman"/>
                <a:cs typeface="Times New Roman"/>
              </a:rPr>
              <a:t>y, x</a:t>
            </a:r>
            <a:r>
              <a:rPr lang="en-US" sz="1600" b="1">
                <a:solidFill>
                  <a:srgbClr val="000080"/>
                </a:solidFill>
                <a:highlight>
                  <a:srgbClr val="FFFFFF"/>
                </a:highlight>
                <a:latin typeface="Courier New"/>
                <a:ea typeface="Times New Roman"/>
                <a:cs typeface="Times New Roman"/>
              </a:rPr>
              <a:t>);</a:t>
            </a:r>
          </a:p>
          <a:p>
            <a:endParaRPr lang="en-US" sz="1600" b="1">
              <a:solidFill>
                <a:srgbClr val="000080"/>
              </a:solidFill>
              <a:highlight>
                <a:srgbClr val="FFFFFF"/>
              </a:highlight>
              <a:latin typeface="Courier New"/>
              <a:ea typeface="Times New Roman"/>
              <a:cs typeface="Times New Roman"/>
            </a:endParaRPr>
          </a:p>
          <a:p>
            <a:r>
              <a:rPr lang="en-US" sz="1600" err="1">
                <a:solidFill>
                  <a:srgbClr val="0070C1"/>
                </a:solidFill>
                <a:latin typeface="Courier New" panose="02070309020205020404" pitchFamily="49" charset="0"/>
                <a:cs typeface="Courier New" panose="02070309020205020404" pitchFamily="49" charset="0"/>
              </a:rPr>
              <a:t>gradient</a:t>
            </a:r>
            <a:r>
              <a:rPr lang="en-US" sz="1600" err="1">
                <a:latin typeface="Courier New" panose="02070309020205020404" pitchFamily="49" charset="0"/>
                <a:cs typeface="Courier New" panose="02070309020205020404" pitchFamily="49" charset="0"/>
              </a:rPr>
              <a:t>.trace_stores</a:t>
            </a:r>
            <a:r>
              <a:rPr lang="en-US" sz="1600" b="1">
                <a:solidFill>
                  <a:srgbClr val="000080"/>
                </a:solidFill>
                <a:highlight>
                  <a:srgbClr val="FFFFFF"/>
                </a:highlight>
                <a:latin typeface="Courier New"/>
                <a:ea typeface="Times New Roman"/>
                <a:cs typeface="Times New Roman"/>
              </a:rPr>
              <a:t>()</a:t>
            </a:r>
          </a:p>
          <a:p>
            <a:r>
              <a:rPr lang="en-US" sz="1600" err="1">
                <a:solidFill>
                  <a:srgbClr val="0070C1"/>
                </a:solidFill>
                <a:latin typeface="Courier New" panose="02070309020205020404" pitchFamily="49" charset="0"/>
                <a:cs typeface="Courier New" panose="02070309020205020404" pitchFamily="49" charset="0"/>
              </a:rPr>
              <a:t>gradient</a:t>
            </a:r>
            <a:r>
              <a:rPr lang="en-US" sz="1600" err="1">
                <a:latin typeface="Courier New" panose="02070309020205020404" pitchFamily="49" charset="0"/>
                <a:cs typeface="Courier New" panose="02070309020205020404" pitchFamily="49" charset="0"/>
              </a:rPr>
              <a:t>.realize</a:t>
            </a:r>
            <a:r>
              <a:rPr lang="en-US" sz="1600" b="1">
                <a:solidFill>
                  <a:srgbClr val="000080"/>
                </a:solidFill>
                <a:highlight>
                  <a:srgbClr val="FFFFFF"/>
                </a:highlight>
                <a:latin typeface="Courier New"/>
                <a:ea typeface="Times New Roman"/>
                <a:cs typeface="Times New Roman"/>
              </a:rPr>
              <a:t>(</a:t>
            </a:r>
            <a:r>
              <a:rPr lang="en-US" sz="1600">
                <a:solidFill>
                  <a:schemeClr val="accent2"/>
                </a:solidFill>
                <a:latin typeface="Courier New" panose="02070309020205020404" pitchFamily="49" charset="0"/>
                <a:cs typeface="Courier New" panose="02070309020205020404" pitchFamily="49" charset="0"/>
              </a:rPr>
              <a:t>2</a:t>
            </a:r>
            <a:r>
              <a:rPr lang="en-US" sz="1600">
                <a:latin typeface="Courier New" panose="02070309020205020404" pitchFamily="49" charset="0"/>
                <a:cs typeface="Courier New" panose="02070309020205020404" pitchFamily="49" charset="0"/>
              </a:rPr>
              <a:t>, </a:t>
            </a:r>
            <a:r>
              <a:rPr lang="en-US" sz="1600">
                <a:solidFill>
                  <a:schemeClr val="accent2"/>
                </a:solidFill>
                <a:latin typeface="Courier New" panose="02070309020205020404" pitchFamily="49" charset="0"/>
                <a:cs typeface="Courier New" panose="02070309020205020404" pitchFamily="49" charset="0"/>
              </a:rPr>
              <a:t>2</a:t>
            </a:r>
            <a:r>
              <a:rPr lang="en-US" sz="1600" b="1">
                <a:solidFill>
                  <a:srgbClr val="000080"/>
                </a:solidFill>
                <a:highlight>
                  <a:srgbClr val="FFFFFF"/>
                </a:highlight>
                <a:latin typeface="Courier New"/>
                <a:ea typeface="Times New Roman"/>
                <a:cs typeface="Times New Roman"/>
              </a:rPr>
              <a:t>)</a:t>
            </a:r>
            <a:r>
              <a:rPr lang="en-US" sz="1600">
                <a:latin typeface="Courier New" panose="02070309020205020404" pitchFamily="49" charset="0"/>
                <a:cs typeface="Courier New" panose="02070309020205020404" pitchFamily="49" charset="0"/>
              </a:rPr>
              <a:t>;</a:t>
            </a:r>
          </a:p>
          <a:p>
            <a:endParaRPr lang="en-US" sz="1600">
              <a:latin typeface="Courier New" panose="02070309020205020404" pitchFamily="49" charset="0"/>
              <a:cs typeface="Courier New" panose="02070309020205020404" pitchFamily="49" charset="0"/>
            </a:endParaRPr>
          </a:p>
          <a:p>
            <a:r>
              <a:rPr lang="en-US" sz="1600" err="1">
                <a:solidFill>
                  <a:srgbClr val="0070C1"/>
                </a:solidFill>
                <a:latin typeface="Courier New" panose="02070309020205020404" pitchFamily="49" charset="0"/>
                <a:cs typeface="Courier New" panose="02070309020205020404" pitchFamily="49" charset="0"/>
              </a:rPr>
              <a:t>gradient</a:t>
            </a:r>
            <a:r>
              <a:rPr lang="en-US" sz="1600" err="1">
                <a:latin typeface="Courier New" panose="02070309020205020404" pitchFamily="49" charset="0"/>
                <a:cs typeface="Courier New" panose="02070309020205020404" pitchFamily="49" charset="0"/>
              </a:rPr>
              <a:t>.print_loop_nest</a:t>
            </a:r>
            <a:r>
              <a:rPr lang="en-US" sz="1600" b="1">
                <a:solidFill>
                  <a:srgbClr val="000080"/>
                </a:solidFill>
                <a:highlight>
                  <a:srgbClr val="FFFFFF"/>
                </a:highlight>
                <a:latin typeface="Courier New"/>
                <a:ea typeface="Times New Roman"/>
                <a:cs typeface="Times New Roman"/>
              </a:rPr>
              <a:t>()</a:t>
            </a:r>
          </a:p>
          <a:p>
            <a:endParaRPr lang="en-US" sz="1600">
              <a:latin typeface="Courier New" panose="02070309020205020404" pitchFamily="49" charset="0"/>
              <a:cs typeface="Courier New" panose="02070309020205020404" pitchFamily="49" charset="0"/>
            </a:endParaRPr>
          </a:p>
          <a:p>
            <a:endParaRPr lang="en-US" sz="1600">
              <a:latin typeface="Courier New" panose="02070309020205020404" pitchFamily="49" charset="0"/>
              <a:cs typeface="Courier New" panose="02070309020205020404" pitchFamily="49" charset="0"/>
            </a:endParaRPr>
          </a:p>
        </p:txBody>
      </p:sp>
      <p:sp>
        <p:nvSpPr>
          <p:cNvPr id="18" name="TextBox 17"/>
          <p:cNvSpPr txBox="1"/>
          <p:nvPr/>
        </p:nvSpPr>
        <p:spPr>
          <a:xfrm>
            <a:off x="5651082" y="4492863"/>
            <a:ext cx="4654473" cy="1077218"/>
          </a:xfrm>
          <a:prstGeom prst="wedgeRectCallout">
            <a:avLst>
              <a:gd name="adj1" fmla="val -87205"/>
              <a:gd name="adj2" fmla="val -7652"/>
            </a:avLst>
          </a:prstGeom>
          <a:solidFill>
            <a:schemeClr val="tx1"/>
          </a:solidFill>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a:solidFill>
                  <a:srgbClr val="FFFFFF"/>
                </a:solidFill>
                <a:latin typeface="Courier New" panose="02070309020205020404" pitchFamily="49" charset="0"/>
                <a:cs typeface="Courier New" panose="02070309020205020404" pitchFamily="49" charset="0"/>
              </a:rPr>
              <a:t> &gt; produce gradient:</a:t>
            </a:r>
          </a:p>
          <a:p>
            <a:r>
              <a:rPr lang="en-US" sz="1600" b="1">
                <a:solidFill>
                  <a:srgbClr val="FFFFFF"/>
                </a:solidFill>
                <a:latin typeface="Courier New" panose="02070309020205020404" pitchFamily="49" charset="0"/>
                <a:cs typeface="Courier New" panose="02070309020205020404" pitchFamily="49" charset="0"/>
              </a:rPr>
              <a:t> &gt;   for x:</a:t>
            </a:r>
          </a:p>
          <a:p>
            <a:r>
              <a:rPr lang="en-US" sz="1600" b="1">
                <a:solidFill>
                  <a:srgbClr val="FFFFFF"/>
                </a:solidFill>
                <a:latin typeface="Courier New" panose="02070309020205020404" pitchFamily="49" charset="0"/>
                <a:cs typeface="Courier New" panose="02070309020205020404" pitchFamily="49" charset="0"/>
              </a:rPr>
              <a:t> &gt;     for y:</a:t>
            </a:r>
          </a:p>
          <a:p>
            <a:r>
              <a:rPr lang="en-US" sz="1600" b="1">
                <a:solidFill>
                  <a:srgbClr val="FFFFFF"/>
                </a:solidFill>
                <a:latin typeface="Courier New" panose="02070309020205020404" pitchFamily="49" charset="0"/>
                <a:cs typeface="Courier New" panose="02070309020205020404" pitchFamily="49" charset="0"/>
              </a:rPr>
              <a:t> &gt;       gradient(...) = ...</a:t>
            </a:r>
            <a:endParaRPr lang="en-US" sz="1600">
              <a:latin typeface="Courier New" panose="02070309020205020404" pitchFamily="49" charset="0"/>
              <a:cs typeface="Courier New" panose="02070309020205020404" pitchFamily="49" charset="0"/>
            </a:endParaRPr>
          </a:p>
        </p:txBody>
      </p:sp>
      <p:sp>
        <p:nvSpPr>
          <p:cNvPr id="19" name="TextBox 18"/>
          <p:cNvSpPr txBox="1"/>
          <p:nvPr/>
        </p:nvSpPr>
        <p:spPr>
          <a:xfrm>
            <a:off x="6528048" y="2333198"/>
            <a:ext cx="4654473" cy="1815882"/>
          </a:xfrm>
          <a:prstGeom prst="wedgeRectCallout">
            <a:avLst>
              <a:gd name="adj1" fmla="val -113473"/>
              <a:gd name="adj2" fmla="val 53292"/>
            </a:avLst>
          </a:prstGeom>
          <a:solidFill>
            <a:schemeClr val="tx1"/>
          </a:solidFill>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a:solidFill>
                  <a:srgbClr val="FFFFFF"/>
                </a:solidFill>
                <a:latin typeface="Courier New" panose="02070309020205020404" pitchFamily="49" charset="0"/>
                <a:cs typeface="Courier New" panose="02070309020205020404" pitchFamily="49" charset="0"/>
              </a:rPr>
              <a:t> &gt; Begin pipeline gradient.0()</a:t>
            </a:r>
          </a:p>
          <a:p>
            <a:r>
              <a:rPr lang="en-US" sz="1600" b="1">
                <a:solidFill>
                  <a:srgbClr val="FFFFFF"/>
                </a:solidFill>
                <a:latin typeface="Courier New" panose="02070309020205020404" pitchFamily="49" charset="0"/>
                <a:cs typeface="Courier New" panose="02070309020205020404" pitchFamily="49" charset="0"/>
              </a:rPr>
              <a:t> &gt; Tag gradient.0() tag = …</a:t>
            </a:r>
          </a:p>
          <a:p>
            <a:r>
              <a:rPr lang="en-US" sz="1600" b="1">
                <a:solidFill>
                  <a:srgbClr val="FFFFFF"/>
                </a:solidFill>
                <a:latin typeface="Courier New" panose="02070309020205020404" pitchFamily="49" charset="0"/>
                <a:cs typeface="Courier New" panose="02070309020205020404" pitchFamily="49" charset="0"/>
              </a:rPr>
              <a:t> &gt; Store gradient.0(0, 0) = 0</a:t>
            </a:r>
          </a:p>
          <a:p>
            <a:r>
              <a:rPr lang="en-US" sz="1600" b="1">
                <a:solidFill>
                  <a:srgbClr val="FFFFFF"/>
                </a:solidFill>
                <a:latin typeface="Courier New" panose="02070309020205020404" pitchFamily="49" charset="0"/>
                <a:cs typeface="Courier New" panose="02070309020205020404" pitchFamily="49" charset="0"/>
              </a:rPr>
              <a:t> &gt; Store gradient.0(0, 1) = 1</a:t>
            </a:r>
          </a:p>
          <a:p>
            <a:r>
              <a:rPr lang="en-US" sz="1600" b="1">
                <a:solidFill>
                  <a:srgbClr val="FFFFFF"/>
                </a:solidFill>
                <a:latin typeface="Courier New" panose="02070309020205020404" pitchFamily="49" charset="0"/>
                <a:cs typeface="Courier New" panose="02070309020205020404" pitchFamily="49" charset="0"/>
              </a:rPr>
              <a:t> &gt; Store gradient.0(1, 0) = 1</a:t>
            </a:r>
          </a:p>
          <a:p>
            <a:r>
              <a:rPr lang="en-US" sz="1600" b="1">
                <a:solidFill>
                  <a:srgbClr val="FFFFFF"/>
                </a:solidFill>
                <a:latin typeface="Courier New" panose="02070309020205020404" pitchFamily="49" charset="0"/>
                <a:cs typeface="Courier New" panose="02070309020205020404" pitchFamily="49" charset="0"/>
              </a:rPr>
              <a:t> &gt; Store gradient.0(1, 1) = 2</a:t>
            </a:r>
          </a:p>
          <a:p>
            <a:r>
              <a:rPr lang="en-US" sz="1600" b="1">
                <a:solidFill>
                  <a:srgbClr val="FFFFFF"/>
                </a:solidFill>
                <a:latin typeface="Courier New" panose="02070309020205020404" pitchFamily="49" charset="0"/>
                <a:cs typeface="Courier New" panose="02070309020205020404" pitchFamily="49" charset="0"/>
              </a:rPr>
              <a:t> &gt; End pipeline gradient.0()</a:t>
            </a:r>
            <a:endParaRPr lang="en-US" sz="1600">
              <a:latin typeface="Courier New" panose="02070309020205020404" pitchFamily="49" charset="0"/>
              <a:cs typeface="Courier New" panose="02070309020205020404" pitchFamily="49" charset="0"/>
            </a:endParaRPr>
          </a:p>
        </p:txBody>
      </p:sp>
      <p:sp>
        <p:nvSpPr>
          <p:cNvPr id="20" name="Rectangle 19"/>
          <p:cNvSpPr/>
          <p:nvPr/>
        </p:nvSpPr>
        <p:spPr>
          <a:xfrm>
            <a:off x="348666" y="5877272"/>
            <a:ext cx="11026616" cy="923330"/>
          </a:xfrm>
          <a:prstGeom prst="rect">
            <a:avLst/>
          </a:prstGeom>
        </p:spPr>
        <p:txBody>
          <a:bodyPr wrap="square">
            <a:spAutoFit/>
          </a:bodyPr>
          <a:lstStyle/>
          <a:p>
            <a:r>
              <a:rPr lang="en-US">
                <a:solidFill>
                  <a:srgbClr val="000000"/>
                </a:solidFill>
              </a:rPr>
              <a:t>To get more information about halide debug tools visit: </a:t>
            </a:r>
          </a:p>
          <a:p>
            <a:r>
              <a:rPr lang="en-US">
                <a:solidFill>
                  <a:srgbClr val="FF0000"/>
                </a:solidFill>
                <a:hlinkClick r:id="rId2"/>
              </a:rPr>
              <a:t>https://halide-lang.org/tutorials/tutorial_lesson_04_debugging_2.html</a:t>
            </a:r>
            <a:endParaRPr lang="en-US">
              <a:solidFill>
                <a:srgbClr val="FF0000"/>
              </a:solidFill>
            </a:endParaRPr>
          </a:p>
          <a:p>
            <a:r>
              <a:rPr lang="en-US">
                <a:solidFill>
                  <a:srgbClr val="FF0000"/>
                </a:solidFill>
                <a:hlinkClick r:id="rId3"/>
              </a:rPr>
              <a:t>https://halide-lang.org/tutorials/tutorial_lesson_03_debugging_1.html</a:t>
            </a:r>
            <a:endParaRPr lang="en-US">
              <a:solidFill>
                <a:srgbClr val="FF0000"/>
              </a:solidFill>
            </a:endParaRPr>
          </a:p>
        </p:txBody>
      </p:sp>
    </p:spTree>
    <p:extLst>
      <p:ext uri="{BB962C8B-B14F-4D97-AF65-F5344CB8AC3E}">
        <p14:creationId xmlns:p14="http://schemas.microsoft.com/office/powerpoint/2010/main" val="365166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Observations</a:t>
            </a:r>
          </a:p>
        </p:txBody>
      </p:sp>
      <p:sp>
        <p:nvSpPr>
          <p:cNvPr id="4" name="Content Placeholder 3"/>
          <p:cNvSpPr>
            <a:spLocks noGrp="1"/>
          </p:cNvSpPr>
          <p:nvPr>
            <p:ph idx="1"/>
          </p:nvPr>
        </p:nvSpPr>
        <p:spPr/>
        <p:txBody>
          <a:bodyPr vert="horz" lIns="91440" tIns="45720" rIns="91440" bIns="45720" rtlCol="0" anchor="t">
            <a:normAutofit/>
          </a:bodyPr>
          <a:lstStyle/>
          <a:p>
            <a:pPr marL="285750" indent="-285750"/>
            <a:r>
              <a:rPr lang="en-US"/>
              <a:t>With Halide, the algorithm definition is </a:t>
            </a:r>
            <a:r>
              <a:rPr lang="en-US" b="1"/>
              <a:t>clearer and more concise</a:t>
            </a:r>
            <a:r>
              <a:rPr lang="en-US"/>
              <a:t> than with C.</a:t>
            </a:r>
            <a:endParaRPr lang="en-US">
              <a:cs typeface="Calibri"/>
            </a:endParaRPr>
          </a:p>
          <a:p>
            <a:pPr marL="742950" lvl="1" indent="-285750"/>
            <a:r>
              <a:rPr lang="en-US"/>
              <a:t>by being separated from the optimization (scheduling &amp; buffer allocation) strategy</a:t>
            </a:r>
            <a:endParaRPr lang="en-US">
              <a:cs typeface="Calibri"/>
            </a:endParaRPr>
          </a:p>
          <a:p>
            <a:pPr marL="742950" lvl="1" indent="-285750"/>
            <a:endParaRPr lang="en-US"/>
          </a:p>
          <a:p>
            <a:pPr marL="285750" indent="-285750"/>
            <a:r>
              <a:rPr lang="en-US"/>
              <a:t>transformations that would normally take a lot of effort are done in just a few, separate scheduling statements.</a:t>
            </a:r>
            <a:endParaRPr lang="en-US">
              <a:cs typeface="Calibri"/>
            </a:endParaRPr>
          </a:p>
          <a:p>
            <a:pPr marL="742950" lvl="1" indent="-285750"/>
            <a:r>
              <a:rPr lang="en-US" b="1"/>
              <a:t>Saves time</a:t>
            </a:r>
            <a:endParaRPr lang="en-US" b="1">
              <a:cs typeface="Calibri"/>
            </a:endParaRPr>
          </a:p>
          <a:p>
            <a:pPr marL="742950" lvl="1" indent="-285750"/>
            <a:r>
              <a:rPr lang="en-US" b="1"/>
              <a:t>Guaranteed correctness</a:t>
            </a:r>
            <a:endParaRPr lang="en-US" b="1">
              <a:cs typeface="Calibri"/>
            </a:endParaRPr>
          </a:p>
          <a:p>
            <a:pPr marL="742950" lvl="1" indent="-285750"/>
            <a:r>
              <a:rPr lang="en-US"/>
              <a:t>Automatic handling of </a:t>
            </a:r>
            <a:r>
              <a:rPr lang="en-US" b="1"/>
              <a:t>edge conditions </a:t>
            </a:r>
            <a:r>
              <a:rPr lang="en-US"/>
              <a:t>(pro-, epilogues) and </a:t>
            </a:r>
            <a:r>
              <a:rPr lang="en-US" b="1"/>
              <a:t>storage folding</a:t>
            </a:r>
            <a:r>
              <a:rPr lang="en-US"/>
              <a:t>, among other optimizations</a:t>
            </a:r>
            <a:endParaRPr lang="en-US">
              <a:cs typeface="Calibri"/>
            </a:endParaRPr>
          </a:p>
          <a:p>
            <a:pPr marL="742950" lvl="1" indent="-285750"/>
            <a:endParaRPr lang="en-US"/>
          </a:p>
          <a:p>
            <a:pPr marL="285750" indent="-285750"/>
            <a:r>
              <a:rPr lang="en-US"/>
              <a:t>With Halide, we can easily port the algorithm to a different architecture</a:t>
            </a:r>
            <a:endParaRPr lang="en-US">
              <a:cs typeface="Calibri"/>
            </a:endParaRPr>
          </a:p>
          <a:p>
            <a:pPr marL="742950" lvl="1" indent="-285750"/>
            <a:r>
              <a:rPr lang="en-US" b="1"/>
              <a:t>As long as a Halide back-end exists </a:t>
            </a:r>
            <a:r>
              <a:rPr lang="en-US"/>
              <a:t>for that architecture</a:t>
            </a:r>
            <a:endParaRPr lang="en-US">
              <a:cs typeface="Calibri"/>
            </a:endParaRPr>
          </a:p>
          <a:p>
            <a:pPr marL="742950" lvl="1" indent="-285750"/>
            <a:r>
              <a:rPr lang="en-US"/>
              <a:t>Code is </a:t>
            </a:r>
            <a:r>
              <a:rPr lang="en-US" b="1"/>
              <a:t>not hardware-dependent</a:t>
            </a:r>
            <a:endParaRPr lang="en-US" b="1">
              <a:cs typeface="Calibri"/>
            </a:endParaRPr>
          </a:p>
          <a:p>
            <a:pPr marL="742950" lvl="1" indent="-285750"/>
            <a:r>
              <a:rPr lang="en-US"/>
              <a:t>For good performance on the new architecture, only </a:t>
            </a:r>
            <a:r>
              <a:rPr lang="en-US" b="1"/>
              <a:t>re-write the schedule</a:t>
            </a:r>
            <a:endParaRPr lang="en-US" b="1">
              <a:cs typeface="Calibri"/>
            </a:endParaRPr>
          </a:p>
          <a:p>
            <a:endParaRPr lang="en-US"/>
          </a:p>
        </p:txBody>
      </p:sp>
      <p:sp>
        <p:nvSpPr>
          <p:cNvPr id="3" name="Slide Number Placeholder 2"/>
          <p:cNvSpPr>
            <a:spLocks noGrp="1"/>
          </p:cNvSpPr>
          <p:nvPr>
            <p:ph type="sldNum" sz="quarter" idx="12"/>
          </p:nvPr>
        </p:nvSpPr>
        <p:spPr/>
        <p:txBody>
          <a:bodyPr/>
          <a:lstStyle/>
          <a:p>
            <a:fld id="{CFC59D83-C30D-4695-A568-57AA346D0058}" type="slidenum">
              <a:rPr lang="en-US" smtClean="0"/>
              <a:t>78</a:t>
            </a:fld>
            <a:endParaRPr lang="en-US"/>
          </a:p>
        </p:txBody>
      </p:sp>
    </p:spTree>
    <p:extLst>
      <p:ext uri="{BB962C8B-B14F-4D97-AF65-F5344CB8AC3E}">
        <p14:creationId xmlns:p14="http://schemas.microsoft.com/office/powerpoint/2010/main" val="427046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down)">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wipe(down)">
                                      <p:cBhvr>
                                        <p:cTn id="29" dur="500"/>
                                        <p:tgtEl>
                                          <p:spTgt spid="4">
                                            <p:txEl>
                                              <p:pRg st="8" end="8"/>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wipe(down)">
                                      <p:cBhvr>
                                        <p:cTn id="35" dur="500"/>
                                        <p:tgtEl>
                                          <p:spTgt spid="4">
                                            <p:txEl>
                                              <p:pRg st="10" end="1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Effect transition="in" filter="wipe(down)">
                                      <p:cBhvr>
                                        <p:cTn id="3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Limitations</a:t>
            </a:r>
          </a:p>
        </p:txBody>
      </p:sp>
      <p:sp>
        <p:nvSpPr>
          <p:cNvPr id="4" name="Content Placeholder 3"/>
          <p:cNvSpPr>
            <a:spLocks noGrp="1"/>
          </p:cNvSpPr>
          <p:nvPr>
            <p:ph idx="1"/>
          </p:nvPr>
        </p:nvSpPr>
        <p:spPr/>
        <p:txBody>
          <a:bodyPr/>
          <a:lstStyle/>
          <a:p>
            <a:pPr marL="285750" indent="-285750"/>
            <a:r>
              <a:rPr lang="en-US"/>
              <a:t>As mentioned it is </a:t>
            </a:r>
            <a:r>
              <a:rPr lang="en-US" b="1"/>
              <a:t>domain-specific </a:t>
            </a:r>
            <a:r>
              <a:rPr lang="en-US"/>
              <a:t>to image processing. It is less suitable for other workloads because:</a:t>
            </a:r>
          </a:p>
          <a:p>
            <a:pPr marL="285750" indent="-285750"/>
            <a:endParaRPr lang="en-US"/>
          </a:p>
          <a:p>
            <a:pPr marL="742950" lvl="1" indent="-285750"/>
            <a:r>
              <a:rPr lang="en-US"/>
              <a:t>Not </a:t>
            </a:r>
            <a:r>
              <a:rPr lang="en-US" b="1"/>
              <a:t>Turing-complete </a:t>
            </a:r>
            <a:r>
              <a:rPr lang="en-US"/>
              <a:t>(no full recursion)</a:t>
            </a:r>
          </a:p>
          <a:p>
            <a:pPr marL="742950" lvl="1" indent="-285750"/>
            <a:r>
              <a:rPr lang="en-US"/>
              <a:t>Only iterates over </a:t>
            </a:r>
            <a:r>
              <a:rPr lang="en-US" b="1"/>
              <a:t>rectangular domains </a:t>
            </a:r>
            <a:endParaRPr lang="en-US"/>
          </a:p>
          <a:p>
            <a:pPr marL="742950" lvl="1" indent="-285750"/>
            <a:r>
              <a:rPr lang="en-US"/>
              <a:t>Scheduling model only covers </a:t>
            </a:r>
            <a:r>
              <a:rPr lang="en-US" b="1"/>
              <a:t>typical image processing optimizations</a:t>
            </a:r>
          </a:p>
          <a:p>
            <a:pPr marL="742950" lvl="1" indent="-285750"/>
            <a:endParaRPr lang="en-US" b="1"/>
          </a:p>
          <a:p>
            <a:pPr marL="285750" indent="-285750"/>
            <a:r>
              <a:rPr lang="en-US"/>
              <a:t>But this is the point of domain-specific languages: </a:t>
            </a:r>
          </a:p>
          <a:p>
            <a:r>
              <a:rPr lang="en-US" b="1"/>
              <a:t>	if we aim to cover everything, we get something like C again!</a:t>
            </a:r>
            <a:endParaRPr lang="en-US"/>
          </a:p>
          <a:p>
            <a:endParaRPr lang="en-US"/>
          </a:p>
        </p:txBody>
      </p:sp>
      <p:sp>
        <p:nvSpPr>
          <p:cNvPr id="3" name="Slide Number Placeholder 2"/>
          <p:cNvSpPr>
            <a:spLocks noGrp="1"/>
          </p:cNvSpPr>
          <p:nvPr>
            <p:ph type="sldNum" sz="quarter" idx="12"/>
          </p:nvPr>
        </p:nvSpPr>
        <p:spPr/>
        <p:txBody>
          <a:bodyPr/>
          <a:lstStyle/>
          <a:p>
            <a:fld id="{CFC59D83-C30D-4695-A568-57AA346D0058}" type="slidenum">
              <a:rPr lang="en-US" smtClean="0"/>
              <a:t>79</a:t>
            </a:fld>
            <a:endParaRPr lang="en-US"/>
          </a:p>
        </p:txBody>
      </p:sp>
    </p:spTree>
    <p:extLst>
      <p:ext uri="{BB962C8B-B14F-4D97-AF65-F5344CB8AC3E}">
        <p14:creationId xmlns:p14="http://schemas.microsoft.com/office/powerpoint/2010/main" val="59290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wipe(down)">
                                      <p:cBhvr>
                                        <p:cTn id="7" dur="500"/>
                                        <p:tgtEl>
                                          <p:spTgt spid="4">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wipe(down)">
                                      <p:cBhvr>
                                        <p:cTn id="1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a:t>
            </a:r>
            <a:br>
              <a:rPr lang="nl-NL" sz="2800"/>
            </a:br>
            <a:r>
              <a:rPr lang="nl-NL" sz="2400" err="1"/>
              <a:t>Stored</a:t>
            </a:r>
            <a:r>
              <a:rPr lang="nl-NL" sz="2400"/>
              <a:t> </a:t>
            </a:r>
            <a:r>
              <a:rPr lang="nl-NL" sz="2400" err="1"/>
              <a:t>Implementation</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8</a:t>
            </a:fld>
            <a:endParaRPr lang="nl-NL"/>
          </a:p>
        </p:txBody>
      </p:sp>
      <p:sp>
        <p:nvSpPr>
          <p:cNvPr id="8" name="TextBox 7"/>
          <p:cNvSpPr txBox="1"/>
          <p:nvPr/>
        </p:nvSpPr>
        <p:spPr>
          <a:xfrm>
            <a:off x="3575720" y="332656"/>
            <a:ext cx="8280920" cy="3824124"/>
          </a:xfrm>
          <a:prstGeom prst="rect">
            <a:avLst/>
          </a:prstGeom>
          <a:noFill/>
        </p:spPr>
        <p:txBody>
          <a:bodyPr wrap="square" rtlCol="0">
            <a:spAutoFit/>
          </a:bodyPr>
          <a:lstStyle/>
          <a:p>
            <a:pPr lvl="0"/>
            <a:r>
              <a:rPr lang="nl-NL" sz="2400" b="1" i="1">
                <a:solidFill>
                  <a:srgbClr val="000000"/>
                </a:solidFill>
                <a:highlight>
                  <a:srgbClr val="FFFFFF"/>
                </a:highlight>
                <a:latin typeface="Courier New"/>
                <a:ea typeface="Times New Roman"/>
                <a:cs typeface="Times New Roman"/>
              </a:rPr>
              <a:t>C code</a:t>
            </a:r>
          </a:p>
          <a:p>
            <a:pPr lvl="0"/>
            <a:r>
              <a:rPr lang="nl-NL" sz="1600">
                <a:solidFill>
                  <a:srgbClr val="818181"/>
                </a:solidFill>
                <a:latin typeface="Courier New" panose="02070309020205020404" pitchFamily="49" charset="0"/>
                <a:cs typeface="Courier New" panose="02070309020205020404" pitchFamily="49" charset="0"/>
              </a:rPr>
              <a:t>int </a:t>
            </a:r>
            <a:r>
              <a:rPr lang="nl-NL" sz="1600">
                <a:solidFill>
                  <a:srgbClr val="FF0000"/>
                </a:solidFill>
                <a:latin typeface="Courier New" panose="02070309020205020404" pitchFamily="49" charset="0"/>
                <a:cs typeface="Courier New" panose="02070309020205020404" pitchFamily="49" charset="0"/>
              </a:rPr>
              <a:t>in</a:t>
            </a:r>
            <a:r>
              <a:rPr lang="nl-NL" sz="1600">
                <a:solidFill>
                  <a:srgbClr val="000000"/>
                </a:solidFill>
                <a:latin typeface="Courier New" panose="02070309020205020404" pitchFamily="49" charset="0"/>
                <a:cs typeface="Courier New" panose="02070309020205020404" pitchFamily="49" charset="0"/>
              </a:rPr>
              <a:t>[W*H];</a:t>
            </a:r>
          </a:p>
          <a:p>
            <a:pPr lvl="0"/>
            <a:r>
              <a:rPr lang="nl-NL" sz="1600">
                <a:solidFill>
                  <a:srgbClr val="818181"/>
                </a:solidFill>
                <a:latin typeface="Courier New" panose="02070309020205020404" pitchFamily="49" charset="0"/>
                <a:cs typeface="Courier New" panose="02070309020205020404" pitchFamily="49" charset="0"/>
              </a:rPr>
              <a:t>int </a:t>
            </a:r>
            <a:r>
              <a:rPr lang="nl-NL" sz="1600" err="1">
                <a:solidFill>
                  <a:srgbClr val="0070C1"/>
                </a:solidFill>
                <a:latin typeface="Courier New" panose="02070309020205020404" pitchFamily="49" charset="0"/>
                <a:cs typeface="Courier New" panose="02070309020205020404" pitchFamily="49" charset="0"/>
              </a:rPr>
              <a:t>bx</a:t>
            </a:r>
            <a:r>
              <a:rPr lang="nl-NL" sz="1600">
                <a:solidFill>
                  <a:srgbClr val="000000"/>
                </a:solidFill>
                <a:latin typeface="Courier New" panose="02070309020205020404" pitchFamily="49" charset="0"/>
                <a:cs typeface="Courier New" panose="02070309020205020404" pitchFamily="49" charset="0"/>
              </a:rPr>
              <a:t>[W*H];</a:t>
            </a:r>
          </a:p>
          <a:p>
            <a:pPr lvl="0"/>
            <a:r>
              <a:rPr lang="nl-NL" sz="1600">
                <a:solidFill>
                  <a:srgbClr val="818181"/>
                </a:solidFill>
                <a:latin typeface="Courier New" panose="02070309020205020404" pitchFamily="49" charset="0"/>
                <a:cs typeface="Courier New" panose="02070309020205020404" pitchFamily="49" charset="0"/>
              </a:rPr>
              <a:t>int </a:t>
            </a:r>
            <a:r>
              <a:rPr lang="nl-NL" sz="1600">
                <a:solidFill>
                  <a:srgbClr val="00B150"/>
                </a:solidFill>
                <a:latin typeface="Courier New" panose="02070309020205020404" pitchFamily="49" charset="0"/>
                <a:cs typeface="Courier New" panose="02070309020205020404" pitchFamily="49" charset="0"/>
              </a:rPr>
              <a:t>by</a:t>
            </a:r>
            <a:r>
              <a:rPr lang="nl-NL" sz="1600">
                <a:solidFill>
                  <a:srgbClr val="000000"/>
                </a:solidFill>
                <a:latin typeface="Courier New" panose="02070309020205020404" pitchFamily="49" charset="0"/>
                <a:cs typeface="Courier New" panose="02070309020205020404" pitchFamily="49" charset="0"/>
              </a:rPr>
              <a:t>[W*H];</a:t>
            </a:r>
          </a:p>
          <a:p>
            <a:pPr lvl="0"/>
            <a:r>
              <a:rPr lang="nl-NL" sz="1600" err="1">
                <a:solidFill>
                  <a:srgbClr val="000000"/>
                </a:solidFill>
                <a:latin typeface="Courier New" panose="02070309020205020404" pitchFamily="49" charset="0"/>
                <a:cs typeface="Courier New" panose="02070309020205020404" pitchFamily="49" charset="0"/>
              </a:rPr>
              <a:t>for</a:t>
            </a:r>
            <a:r>
              <a:rPr lang="nl-NL" sz="1600">
                <a:solidFill>
                  <a:srgbClr val="000000"/>
                </a:solidFill>
                <a:latin typeface="Courier New" panose="02070309020205020404" pitchFamily="49" charset="0"/>
                <a:cs typeface="Courier New" panose="02070309020205020404" pitchFamily="49" charset="0"/>
              </a:rPr>
              <a:t>(int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=0;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&lt;H;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a:t>
            </a:r>
          </a:p>
          <a:p>
            <a:pPr lvl="0"/>
            <a:r>
              <a:rPr lang="nl-NL" sz="1600">
                <a:solidFill>
                  <a:srgbClr val="000000"/>
                </a:solidFill>
                <a:latin typeface="Courier New" panose="02070309020205020404" pitchFamily="49" charset="0"/>
                <a:cs typeface="Courier New" panose="02070309020205020404" pitchFamily="49" charset="0"/>
              </a:rPr>
              <a:t>  </a:t>
            </a:r>
            <a:r>
              <a:rPr lang="nl-NL" sz="1600" err="1">
                <a:solidFill>
                  <a:srgbClr val="000000"/>
                </a:solidFill>
                <a:latin typeface="Courier New" panose="02070309020205020404" pitchFamily="49" charset="0"/>
                <a:cs typeface="Courier New" panose="02070309020205020404" pitchFamily="49" charset="0"/>
              </a:rPr>
              <a:t>for</a:t>
            </a:r>
            <a:r>
              <a:rPr lang="nl-NL" sz="1600">
                <a:solidFill>
                  <a:srgbClr val="000000"/>
                </a:solidFill>
                <a:latin typeface="Courier New" panose="02070309020205020404" pitchFamily="49" charset="0"/>
                <a:cs typeface="Courier New" panose="02070309020205020404" pitchFamily="49" charset="0"/>
              </a:rPr>
              <a:t>(int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&lt;(W-1);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a:t>
            </a:r>
          </a:p>
          <a:p>
            <a:pPr lvl="0"/>
            <a:r>
              <a:rPr lang="nl-NL" sz="1600">
                <a:solidFill>
                  <a:srgbClr val="0070C1"/>
                </a:solidFill>
                <a:latin typeface="Courier New" panose="02070309020205020404" pitchFamily="49" charset="0"/>
                <a:cs typeface="Courier New" panose="02070309020205020404" pitchFamily="49" charset="0"/>
              </a:rPr>
              <a:t>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pl-PL" sz="1600">
                <a:solidFill>
                  <a:srgbClr val="000000"/>
                </a:solidFill>
                <a:latin typeface="Courier New" panose="02070309020205020404" pitchFamily="49" charset="0"/>
                <a:cs typeface="Courier New" panose="02070309020205020404" pitchFamily="49" charset="0"/>
              </a:rPr>
              <a:t>-1 +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pl-P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*W];</a:t>
            </a:r>
          </a:p>
          <a:p>
            <a:pPr lvl="0"/>
            <a:r>
              <a:rPr lang="nl-NL" sz="1600">
                <a:solidFill>
                  <a:srgbClr val="000000"/>
                </a:solidFill>
                <a:latin typeface="Courier New" panose="02070309020205020404" pitchFamily="49" charset="0"/>
                <a:cs typeface="Courier New" panose="02070309020205020404" pitchFamily="49" charset="0"/>
              </a:rPr>
              <a:t>  }</a:t>
            </a:r>
          </a:p>
          <a:p>
            <a:pPr lvl="0"/>
            <a:r>
              <a:rPr lang="es-ES" sz="1600">
                <a:solidFill>
                  <a:srgbClr val="000000"/>
                </a:solidFill>
                <a:latin typeface="Courier New" panose="02070309020205020404" pitchFamily="49" charset="0"/>
                <a:cs typeface="Courier New" panose="02070309020205020404" pitchFamily="49" charset="0"/>
              </a:rPr>
              <a:t>} </a:t>
            </a:r>
          </a:p>
          <a:p>
            <a:pPr lvl="0"/>
            <a:r>
              <a:rPr lang="es-ES" sz="1600" err="1">
                <a:solidFill>
                  <a:srgbClr val="000000"/>
                </a:solidFill>
                <a:latin typeface="Courier New" panose="02070309020205020404" pitchFamily="49" charset="0"/>
                <a:cs typeface="Courier New" panose="02070309020205020404" pitchFamily="49" charset="0"/>
              </a:rPr>
              <a:t>for</a:t>
            </a:r>
            <a:r>
              <a:rPr lang="es-ES" sz="1600">
                <a:solidFill>
                  <a:srgbClr val="000000"/>
                </a:solidFill>
                <a:latin typeface="Courier New" panose="02070309020205020404" pitchFamily="49" charset="0"/>
                <a:cs typeface="Courier New" panose="02070309020205020404" pitchFamily="49" charset="0"/>
              </a:rPr>
              <a:t>(</a:t>
            </a:r>
            <a:r>
              <a:rPr lang="es-ES" sz="1600" err="1">
                <a:solidFill>
                  <a:srgbClr val="000000"/>
                </a:solidFill>
                <a:latin typeface="Courier New" panose="02070309020205020404" pitchFamily="49" charset="0"/>
                <a:cs typeface="Courier New" panose="02070309020205020404" pitchFamily="49" charset="0"/>
              </a:rPr>
              <a:t>int</a:t>
            </a:r>
            <a:r>
              <a:rPr lang="es-ES" sz="1600">
                <a:solidFill>
                  <a:srgbClr val="000000"/>
                </a:solidFill>
                <a:latin typeface="Courier New" panose="02070309020205020404" pitchFamily="49" charset="0"/>
                <a:cs typeface="Courier New" panose="02070309020205020404" pitchFamily="49" charset="0"/>
              </a:rPr>
              <a:t>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=1;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&lt;(H-1);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a:t>
            </a:r>
          </a:p>
          <a:p>
            <a:pPr lvl="0"/>
            <a:r>
              <a:rPr lang="nl-NL" sz="1600">
                <a:solidFill>
                  <a:srgbClr val="000000"/>
                </a:solidFill>
                <a:latin typeface="Courier New" panose="02070309020205020404" pitchFamily="49" charset="0"/>
                <a:cs typeface="Courier New" panose="02070309020205020404" pitchFamily="49" charset="0"/>
              </a:rPr>
              <a:t>  </a:t>
            </a:r>
            <a:r>
              <a:rPr lang="nl-NL" sz="1600" err="1">
                <a:solidFill>
                  <a:srgbClr val="000000"/>
                </a:solidFill>
                <a:latin typeface="Courier New" panose="02070309020205020404" pitchFamily="49" charset="0"/>
                <a:cs typeface="Courier New" panose="02070309020205020404" pitchFamily="49" charset="0"/>
              </a:rPr>
              <a:t>for</a:t>
            </a:r>
            <a:r>
              <a:rPr lang="nl-NL" sz="1600">
                <a:solidFill>
                  <a:srgbClr val="000000"/>
                </a:solidFill>
                <a:latin typeface="Courier New" panose="02070309020205020404" pitchFamily="49" charset="0"/>
                <a:cs typeface="Courier New" panose="02070309020205020404" pitchFamily="49" charset="0"/>
              </a:rPr>
              <a:t>(int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&lt;(W-1);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a:t>
            </a:r>
          </a:p>
          <a:p>
            <a:pPr lvl="0"/>
            <a:r>
              <a:rPr lang="nl-NL" sz="1600">
                <a:solidFill>
                  <a:srgbClr val="00B150"/>
                </a:solidFill>
                <a:latin typeface="Courier New" panose="02070309020205020404" pitchFamily="49" charset="0"/>
                <a:cs typeface="Courier New" panose="02070309020205020404" pitchFamily="49" charset="0"/>
              </a:rPr>
              <a:t>    by</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-1)*W] +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+1)*W];</a:t>
            </a:r>
          </a:p>
          <a:p>
            <a:pPr lvl="0"/>
            <a:r>
              <a:rPr lang="nl-NL" sz="1600">
                <a:solidFill>
                  <a:srgbClr val="000000"/>
                </a:solidFill>
                <a:latin typeface="Courier New" panose="02070309020205020404" pitchFamily="49" charset="0"/>
                <a:cs typeface="Courier New" panose="02070309020205020404" pitchFamily="49" charset="0"/>
              </a:rPr>
              <a:t>  }</a:t>
            </a:r>
          </a:p>
          <a:p>
            <a:pPr lvl="0"/>
            <a:r>
              <a:rPr lang="nl-NL" sz="1600">
                <a:solidFill>
                  <a:srgbClr val="000000"/>
                </a:solidFill>
                <a:latin typeface="Courier New" panose="02070309020205020404" pitchFamily="49" charset="0"/>
                <a:cs typeface="Courier New" panose="02070309020205020404" pitchFamily="49" charset="0"/>
              </a:rPr>
              <a:t>}</a:t>
            </a:r>
            <a:endParaRPr lang="nl-NL" sz="1600">
              <a:solidFill>
                <a:srgbClr val="000000"/>
              </a:solidFill>
              <a:latin typeface="Courier New" panose="02070309020205020404" pitchFamily="49" charset="0"/>
              <a:ea typeface="Times New Roman"/>
              <a:cs typeface="Courier New" panose="02070309020205020404" pitchFamily="49" charset="0"/>
            </a:endParaRPr>
          </a:p>
          <a:p>
            <a:pPr lvl="0">
              <a:defRPr/>
            </a:pPr>
            <a:endParaRPr lang="en-US" sz="1050" kern="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4" y="4507992"/>
            <a:ext cx="4952852" cy="2232271"/>
          </a:xfrm>
          <a:prstGeom prst="rect">
            <a:avLst/>
          </a:prstGeom>
          <a:ln>
            <a:noFill/>
          </a:ln>
          <a:effectLst>
            <a:outerShdw blurRad="190500" algn="tl" rotWithShape="0">
              <a:srgbClr val="000000">
                <a:alpha val="70000"/>
              </a:srgbClr>
            </a:outerShdw>
          </a:effectLst>
        </p:spPr>
      </p:pic>
      <p:sp>
        <p:nvSpPr>
          <p:cNvPr id="10" name="TextBox 9"/>
          <p:cNvSpPr txBox="1"/>
          <p:nvPr/>
        </p:nvSpPr>
        <p:spPr>
          <a:xfrm>
            <a:off x="5519936" y="4437112"/>
            <a:ext cx="3444240" cy="1477328"/>
          </a:xfrm>
          <a:prstGeom prst="rect">
            <a:avLst/>
          </a:prstGeom>
          <a:noFill/>
        </p:spPr>
        <p:txBody>
          <a:bodyPr wrap="square" rtlCol="0">
            <a:spAutoFit/>
          </a:bodyPr>
          <a:lstStyle/>
          <a:p>
            <a:pPr marL="285750" indent="-285750">
              <a:buFontTx/>
              <a:buChar char="-"/>
            </a:pPr>
            <a:r>
              <a:rPr lang="en-US"/>
              <a:t>6 loads, 1 store per output pixel</a:t>
            </a:r>
          </a:p>
          <a:p>
            <a:pPr marL="285750" indent="-285750">
              <a:buFontTx/>
              <a:buChar char="-"/>
            </a:pPr>
            <a:r>
              <a:rPr lang="en-US"/>
              <a:t>4 additions per output pixel</a:t>
            </a:r>
          </a:p>
          <a:p>
            <a:pPr marL="285750" indent="-285750">
              <a:buFontTx/>
              <a:buChar char="-"/>
            </a:pPr>
            <a:r>
              <a:rPr lang="en-US">
                <a:solidFill>
                  <a:srgbClr val="FF0000"/>
                </a:solidFill>
              </a:rPr>
              <a:t>Very low locality (big buffer)</a:t>
            </a:r>
          </a:p>
          <a:p>
            <a:pPr marL="285750" indent="-285750">
              <a:buFontTx/>
              <a:buChar char="-"/>
            </a:pPr>
            <a:r>
              <a:rPr lang="en-US">
                <a:solidFill>
                  <a:srgbClr val="00B050"/>
                </a:solidFill>
              </a:rPr>
              <a:t>No </a:t>
            </a:r>
            <a:r>
              <a:rPr lang="en-US" err="1">
                <a:solidFill>
                  <a:srgbClr val="00B050"/>
                </a:solidFill>
              </a:rPr>
              <a:t>recomputation</a:t>
            </a:r>
            <a:endParaRPr lang="en-US">
              <a:solidFill>
                <a:srgbClr val="00B050"/>
              </a:solidFill>
            </a:endParaRPr>
          </a:p>
          <a:p>
            <a:pPr marL="285750" indent="-285750">
              <a:buFontTx/>
              <a:buChar char="-"/>
            </a:pPr>
            <a:r>
              <a:rPr lang="en-US">
                <a:solidFill>
                  <a:srgbClr val="00B050"/>
                </a:solidFill>
              </a:rPr>
              <a:t>Still parallelizable</a:t>
            </a:r>
          </a:p>
        </p:txBody>
      </p:sp>
    </p:spTree>
    <p:extLst>
      <p:ext uri="{BB962C8B-B14F-4D97-AF65-F5344CB8AC3E}">
        <p14:creationId xmlns:p14="http://schemas.microsoft.com/office/powerpoint/2010/main" val="139942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Halide’s Status</a:t>
            </a:r>
          </a:p>
        </p:txBody>
      </p:sp>
      <p:sp>
        <p:nvSpPr>
          <p:cNvPr id="4" name="Content Placeholder 3"/>
          <p:cNvSpPr>
            <a:spLocks noGrp="1"/>
          </p:cNvSpPr>
          <p:nvPr>
            <p:ph idx="1"/>
          </p:nvPr>
        </p:nvSpPr>
        <p:spPr/>
        <p:txBody>
          <a:bodyPr vert="horz" lIns="91440" tIns="45720" rIns="91440" bIns="45720" rtlCol="0" anchor="t">
            <a:normAutofit/>
          </a:bodyPr>
          <a:lstStyle/>
          <a:p>
            <a:pPr marL="285750" indent="-285750"/>
            <a:r>
              <a:rPr lang="en-US"/>
              <a:t>An open-source project.</a:t>
            </a:r>
          </a:p>
          <a:p>
            <a:pPr marL="0" indent="0">
              <a:buClr>
                <a:srgbClr val="797B7E"/>
              </a:buClr>
              <a:buNone/>
            </a:pPr>
            <a:endParaRPr lang="en-US">
              <a:cs typeface="Calibri"/>
            </a:endParaRPr>
          </a:p>
          <a:p>
            <a:pPr marL="285750" indent="-285750"/>
            <a:r>
              <a:rPr lang="en-US"/>
              <a:t>Because of that, there is ongoing work in many directions:</a:t>
            </a:r>
            <a:endParaRPr lang="en-US">
              <a:cs typeface="Calibri"/>
            </a:endParaRPr>
          </a:p>
          <a:p>
            <a:pPr marL="742950" lvl="1" indent="-285750"/>
            <a:r>
              <a:rPr lang="en-US" b="1"/>
              <a:t>New architectures </a:t>
            </a:r>
            <a:r>
              <a:rPr lang="en-US"/>
              <a:t>(i.e. Qualcomm Hexagon DSP)</a:t>
            </a:r>
            <a:endParaRPr lang="en-US">
              <a:cs typeface="Calibri"/>
            </a:endParaRPr>
          </a:p>
          <a:p>
            <a:pPr marL="742950" lvl="1" indent="-285750"/>
            <a:r>
              <a:rPr lang="en-US"/>
              <a:t>Extensions to suit (sub-)domains (i.e. </a:t>
            </a:r>
            <a:r>
              <a:rPr lang="en-US" b="1"/>
              <a:t>HLS</a:t>
            </a:r>
            <a:r>
              <a:rPr lang="en-US"/>
              <a:t> code generation)</a:t>
            </a:r>
            <a:endParaRPr lang="en-US">
              <a:cs typeface="Calibri"/>
            </a:endParaRPr>
          </a:p>
          <a:p>
            <a:pPr marL="742950" lvl="1" indent="-285750"/>
            <a:r>
              <a:rPr lang="en-US"/>
              <a:t>Auxiliary efforts:</a:t>
            </a:r>
            <a:endParaRPr lang="en-US">
              <a:cs typeface="Calibri"/>
            </a:endParaRPr>
          </a:p>
          <a:p>
            <a:pPr marL="1200150" lvl="2" indent="-285750"/>
            <a:r>
              <a:rPr lang="en-US" b="1"/>
              <a:t>Automatic tuning </a:t>
            </a:r>
            <a:r>
              <a:rPr lang="en-US"/>
              <a:t>of Halide schedules</a:t>
            </a:r>
            <a:endParaRPr lang="en-US">
              <a:cs typeface="Calibri"/>
            </a:endParaRPr>
          </a:p>
          <a:p>
            <a:pPr marL="1200150" lvl="2" indent="-285750"/>
            <a:r>
              <a:rPr lang="en-US" b="1"/>
              <a:t>Automatic generation </a:t>
            </a:r>
            <a:r>
              <a:rPr lang="en-US"/>
              <a:t>of Halide schedules</a:t>
            </a:r>
            <a:endParaRPr lang="en-US">
              <a:cs typeface="Calibri"/>
            </a:endParaRPr>
          </a:p>
          <a:p>
            <a:pPr marL="1200150" lvl="2" indent="-285750"/>
            <a:r>
              <a:rPr lang="en-US" b="1"/>
              <a:t>Automatic de-compilation of x86 binaries into Halide </a:t>
            </a:r>
            <a:r>
              <a:rPr lang="en-US"/>
              <a:t>for easy porting</a:t>
            </a:r>
            <a:endParaRPr lang="en-US">
              <a:cs typeface="Calibri"/>
            </a:endParaRPr>
          </a:p>
          <a:p>
            <a:pPr lvl="2"/>
            <a:endParaRPr lang="en-US"/>
          </a:p>
          <a:p>
            <a:pPr marL="285750" indent="-285750"/>
            <a:endParaRPr lang="en-US"/>
          </a:p>
          <a:p>
            <a:endParaRPr lang="en-US"/>
          </a:p>
        </p:txBody>
      </p:sp>
      <p:sp>
        <p:nvSpPr>
          <p:cNvPr id="3" name="Slide Number Placeholder 2"/>
          <p:cNvSpPr>
            <a:spLocks noGrp="1"/>
          </p:cNvSpPr>
          <p:nvPr>
            <p:ph type="sldNum" sz="quarter" idx="12"/>
          </p:nvPr>
        </p:nvSpPr>
        <p:spPr/>
        <p:txBody>
          <a:bodyPr/>
          <a:lstStyle/>
          <a:p>
            <a:fld id="{CFC59D83-C30D-4695-A568-57AA346D0058}" type="slidenum">
              <a:rPr lang="en-US" smtClean="0"/>
              <a:t>80</a:t>
            </a:fld>
            <a:endParaRPr lang="en-US"/>
          </a:p>
        </p:txBody>
      </p:sp>
    </p:spTree>
    <p:extLst>
      <p:ext uri="{BB962C8B-B14F-4D97-AF65-F5344CB8AC3E}">
        <p14:creationId xmlns:p14="http://schemas.microsoft.com/office/powerpoint/2010/main" val="364833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Assignment 2 - Halide</a:t>
            </a:r>
            <a:endParaRPr lang="nl-NL"/>
          </a:p>
        </p:txBody>
      </p:sp>
      <p:sp>
        <p:nvSpPr>
          <p:cNvPr id="3" name="Content Placeholder 2"/>
          <p:cNvSpPr>
            <a:spLocks noGrp="1"/>
          </p:cNvSpPr>
          <p:nvPr>
            <p:ph idx="1"/>
          </p:nvPr>
        </p:nvSpPr>
        <p:spPr/>
        <p:txBody>
          <a:bodyPr>
            <a:normAutofit/>
          </a:bodyPr>
          <a:lstStyle/>
          <a:p>
            <a:pPr marL="114300" indent="0">
              <a:buNone/>
            </a:pPr>
            <a:r>
              <a:rPr lang="en-US" sz="2000"/>
              <a:t>Using ResNet-50 as an application:</a:t>
            </a:r>
          </a:p>
          <a:p>
            <a:r>
              <a:rPr lang="en-US" sz="2000"/>
              <a:t>Use Halide to optimize it for a multicore CPU (Intel i9) and then for a   GPU (</a:t>
            </a:r>
            <a:r>
              <a:rPr lang="en-US" sz="2000" err="1"/>
              <a:t>Nvidia</a:t>
            </a:r>
            <a:r>
              <a:rPr lang="en-US" sz="2000"/>
              <a:t> RTX 2080ti or RTX 2070)</a:t>
            </a:r>
          </a:p>
          <a:p>
            <a:pPr lvl="1"/>
            <a:r>
              <a:rPr lang="en-US" sz="1800"/>
              <a:t>Tiling</a:t>
            </a:r>
          </a:p>
          <a:p>
            <a:pPr lvl="1"/>
            <a:r>
              <a:rPr lang="en-US" sz="1800"/>
              <a:t>Fusion</a:t>
            </a:r>
          </a:p>
          <a:p>
            <a:pPr lvl="1"/>
            <a:r>
              <a:rPr lang="en-US" sz="1800" err="1"/>
              <a:t>Etc</a:t>
            </a:r>
            <a:endParaRPr lang="en-US" sz="1800"/>
          </a:p>
          <a:p>
            <a:pPr marL="114300" indent="0">
              <a:buNone/>
            </a:pPr>
            <a:r>
              <a:rPr lang="en-US" sz="2000">
                <a:hlinkClick r:id="rId2"/>
              </a:rPr>
              <a:t>http://halide-lang.org/tutorials/</a:t>
            </a:r>
            <a:endParaRPr lang="en-US" sz="2000"/>
          </a:p>
          <a:p>
            <a:pPr marL="114300" indent="0">
              <a:buNone/>
            </a:pPr>
            <a:endParaRPr lang="en-US" sz="2000"/>
          </a:p>
          <a:p>
            <a:pPr marL="114300" indent="0">
              <a:buNone/>
            </a:pPr>
            <a:r>
              <a:rPr lang="en-US" sz="2000" err="1"/>
              <a:t>Cuda</a:t>
            </a:r>
            <a:r>
              <a:rPr lang="en-US" sz="2000"/>
              <a:t> occupancy calculator</a:t>
            </a:r>
          </a:p>
          <a:p>
            <a:pPr marL="114300" indent="0">
              <a:buNone/>
            </a:pPr>
            <a:r>
              <a:rPr lang="en-US" sz="2000"/>
              <a:t>(</a:t>
            </a:r>
            <a:r>
              <a:rPr lang="nl-NL" sz="2000">
                <a:hlinkClick r:id="rId3"/>
              </a:rPr>
              <a:t>https://xmartlabs.github.io/cuda-calculator/</a:t>
            </a:r>
            <a:r>
              <a:rPr lang="nl-NL" sz="2000"/>
              <a:t>)</a:t>
            </a:r>
            <a:endParaRPr lang="en-US" sz="2000"/>
          </a:p>
          <a:p>
            <a:pPr marL="114300" indent="0">
              <a:buNone/>
            </a:pPr>
            <a:endParaRPr lang="en-US" sz="2000"/>
          </a:p>
        </p:txBody>
      </p:sp>
      <p:sp>
        <p:nvSpPr>
          <p:cNvPr id="4" name="Slide Number Placeholder 3"/>
          <p:cNvSpPr>
            <a:spLocks noGrp="1"/>
          </p:cNvSpPr>
          <p:nvPr>
            <p:ph type="sldNum" sz="quarter" idx="12"/>
          </p:nvPr>
        </p:nvSpPr>
        <p:spPr/>
        <p:txBody>
          <a:bodyPr/>
          <a:lstStyle/>
          <a:p>
            <a:fld id="{877FDDCF-C3FC-4F1C-9BBB-16CED0CB6D76}" type="slidenum">
              <a:rPr lang="nl-NL" smtClean="0"/>
              <a:t>81</a:t>
            </a:fld>
            <a:endParaRPr lang="nl-NL"/>
          </a:p>
        </p:txBody>
      </p:sp>
    </p:spTree>
    <p:extLst>
      <p:ext uri="{BB962C8B-B14F-4D97-AF65-F5344CB8AC3E}">
        <p14:creationId xmlns:p14="http://schemas.microsoft.com/office/powerpoint/2010/main" val="181099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did you learn?</a:t>
            </a:r>
            <a:endParaRPr lang="en-US" dirty="0"/>
          </a:p>
        </p:txBody>
      </p:sp>
      <p:sp>
        <p:nvSpPr>
          <p:cNvPr id="3" name="Content Placeholder 2"/>
          <p:cNvSpPr>
            <a:spLocks noGrp="1"/>
          </p:cNvSpPr>
          <p:nvPr>
            <p:ph idx="1"/>
          </p:nvPr>
        </p:nvSpPr>
        <p:spPr/>
        <p:txBody>
          <a:bodyPr>
            <a:normAutofit lnSpcReduction="10000"/>
          </a:bodyPr>
          <a:lstStyle/>
          <a:p>
            <a:r>
              <a:rPr lang="en-US"/>
              <a:t>Scheduling C-code is labor intensive</a:t>
            </a:r>
          </a:p>
          <a:p>
            <a:r>
              <a:rPr lang="en-US"/>
              <a:t>Halide, a DSL, reduces the burden</a:t>
            </a:r>
          </a:p>
          <a:p>
            <a:pPr lvl="1"/>
            <a:r>
              <a:rPr lang="en-US"/>
              <a:t>split functionality from the schedule/storage/vectorization directives</a:t>
            </a:r>
          </a:p>
          <a:p>
            <a:pPr lvl="1"/>
            <a:r>
              <a:rPr lang="en-US"/>
              <a:t>functionality is platform/target independent</a:t>
            </a:r>
          </a:p>
          <a:p>
            <a:r>
              <a:rPr lang="en-US"/>
              <a:t>Some directives specifically for GPUs</a:t>
            </a:r>
          </a:p>
          <a:p>
            <a:r>
              <a:rPr lang="en-US"/>
              <a:t>Many directives like:</a:t>
            </a:r>
          </a:p>
          <a:p>
            <a:pPr lvl="1"/>
            <a:r>
              <a:rPr lang="en-US"/>
              <a:t>compute_at</a:t>
            </a:r>
          </a:p>
          <a:p>
            <a:pPr lvl="1"/>
            <a:r>
              <a:rPr lang="en-US"/>
              <a:t>store_at</a:t>
            </a:r>
          </a:p>
          <a:p>
            <a:pPr lvl="1"/>
            <a:r>
              <a:rPr lang="en-US"/>
              <a:t>reorder loops, fuse loop iteraters, split a loop iterater, tile</a:t>
            </a:r>
          </a:p>
          <a:p>
            <a:pPr lvl="1"/>
            <a:r>
              <a:rPr lang="en-US"/>
              <a:t>vectorize for using SIMD, parallel into threads</a:t>
            </a:r>
          </a:p>
          <a:p>
            <a:pPr lvl="1"/>
            <a:r>
              <a:rPr lang="en-US"/>
              <a:t>specify threads &amp; blocks on GPUs</a:t>
            </a:r>
          </a:p>
          <a:p>
            <a:r>
              <a:rPr lang="en-US"/>
              <a:t>Debugging support</a:t>
            </a:r>
          </a:p>
          <a:p>
            <a:r>
              <a:rPr lang="en-US"/>
              <a:t>Halide is a functional language and not Turing complete</a:t>
            </a:r>
          </a:p>
          <a:p>
            <a:r>
              <a:rPr lang="en-US"/>
              <a:t>However, extensions are coming: Halide is an ongoing development (you can contribute!)</a:t>
            </a:r>
          </a:p>
          <a:p>
            <a:endParaRPr lang="en-US">
              <a:solidFill>
                <a:srgbClr val="0000FF"/>
              </a:solidFill>
            </a:endParaRPr>
          </a:p>
        </p:txBody>
      </p:sp>
      <p:pic>
        <p:nvPicPr>
          <p:cNvPr id="6" name="Picture 5" descr="http://3.bp.blogspot.com/-Fyyo92Ouo14/USoRPb90tOI/AAAAAAAABXU/poSOCn2msZ0/s1600/summary.jpg"/>
          <p:cNvPicPr>
            <a:picLocks noChangeAspect="1" noChangeArrowheads="1"/>
          </p:cNvPicPr>
          <p:nvPr/>
        </p:nvPicPr>
        <p:blipFill>
          <a:blip r:embed="rId2" cstate="print"/>
          <a:srcRect/>
          <a:stretch>
            <a:fillRect/>
          </a:stretch>
        </p:blipFill>
        <p:spPr bwMode="auto">
          <a:xfrm>
            <a:off x="9792676" y="76201"/>
            <a:ext cx="2399323" cy="1802666"/>
          </a:xfrm>
          <a:prstGeom prst="rect">
            <a:avLst/>
          </a:prstGeom>
          <a:noFill/>
        </p:spPr>
      </p:pic>
      <p:sp>
        <p:nvSpPr>
          <p:cNvPr id="8" name="Slide Number Placeholder 7">
            <a:extLst>
              <a:ext uri="{FF2B5EF4-FFF2-40B4-BE49-F238E27FC236}">
                <a16:creationId xmlns:a16="http://schemas.microsoft.com/office/drawing/2014/main" id="{3A4F3780-21E4-4C75-92CA-1B62A73085AA}"/>
              </a:ext>
            </a:extLst>
          </p:cNvPr>
          <p:cNvSpPr>
            <a:spLocks noGrp="1"/>
          </p:cNvSpPr>
          <p:nvPr>
            <p:ph type="sldNum" sz="quarter" idx="12"/>
          </p:nvPr>
        </p:nvSpPr>
        <p:spPr/>
        <p:txBody>
          <a:bodyPr/>
          <a:lstStyle/>
          <a:p>
            <a:pPr>
              <a:defRPr/>
            </a:pPr>
            <a:fld id="{57380175-9699-4BBE-9FAB-57FE2DBF8243}" type="slidenum">
              <a:rPr lang="en-US" smtClean="0"/>
              <a:pPr>
                <a:defRPr/>
              </a:pPr>
              <a:t>82</a:t>
            </a:fld>
            <a:endParaRPr lang="en-US"/>
          </a:p>
        </p:txBody>
      </p:sp>
    </p:spTree>
    <p:extLst>
      <p:ext uri="{BB962C8B-B14F-4D97-AF65-F5344CB8AC3E}">
        <p14:creationId xmlns:p14="http://schemas.microsoft.com/office/powerpoint/2010/main" val="30588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87707" y="2191114"/>
          <a:ext cx="3904896" cy="3758166"/>
        </p:xfrm>
        <a:graphic>
          <a:graphicData uri="http://schemas.openxmlformats.org/drawingml/2006/table">
            <a:tbl>
              <a:tblPr firstRow="1" bandRow="1">
                <a:tableStyleId>{2D5ABB26-0587-4C30-8999-92F81FD0307C}</a:tableStyleId>
              </a:tblPr>
              <a:tblGrid>
                <a:gridCol w="488112">
                  <a:extLst>
                    <a:ext uri="{9D8B030D-6E8A-4147-A177-3AD203B41FA5}">
                      <a16:colId xmlns:a16="http://schemas.microsoft.com/office/drawing/2014/main" val="20000"/>
                    </a:ext>
                  </a:extLst>
                </a:gridCol>
                <a:gridCol w="488112">
                  <a:extLst>
                    <a:ext uri="{9D8B030D-6E8A-4147-A177-3AD203B41FA5}">
                      <a16:colId xmlns:a16="http://schemas.microsoft.com/office/drawing/2014/main" val="20001"/>
                    </a:ext>
                  </a:extLst>
                </a:gridCol>
                <a:gridCol w="488112">
                  <a:extLst>
                    <a:ext uri="{9D8B030D-6E8A-4147-A177-3AD203B41FA5}">
                      <a16:colId xmlns:a16="http://schemas.microsoft.com/office/drawing/2014/main" val="20002"/>
                    </a:ext>
                  </a:extLst>
                </a:gridCol>
                <a:gridCol w="488112">
                  <a:extLst>
                    <a:ext uri="{9D8B030D-6E8A-4147-A177-3AD203B41FA5}">
                      <a16:colId xmlns:a16="http://schemas.microsoft.com/office/drawing/2014/main" val="20003"/>
                    </a:ext>
                  </a:extLst>
                </a:gridCol>
                <a:gridCol w="488112">
                  <a:extLst>
                    <a:ext uri="{9D8B030D-6E8A-4147-A177-3AD203B41FA5}">
                      <a16:colId xmlns:a16="http://schemas.microsoft.com/office/drawing/2014/main" val="20004"/>
                    </a:ext>
                  </a:extLst>
                </a:gridCol>
                <a:gridCol w="488112">
                  <a:extLst>
                    <a:ext uri="{9D8B030D-6E8A-4147-A177-3AD203B41FA5}">
                      <a16:colId xmlns:a16="http://schemas.microsoft.com/office/drawing/2014/main" val="20005"/>
                    </a:ext>
                  </a:extLst>
                </a:gridCol>
                <a:gridCol w="488112">
                  <a:extLst>
                    <a:ext uri="{9D8B030D-6E8A-4147-A177-3AD203B41FA5}">
                      <a16:colId xmlns:a16="http://schemas.microsoft.com/office/drawing/2014/main" val="20006"/>
                    </a:ext>
                  </a:extLst>
                </a:gridCol>
                <a:gridCol w="488112">
                  <a:extLst>
                    <a:ext uri="{9D8B030D-6E8A-4147-A177-3AD203B41FA5}">
                      <a16:colId xmlns:a16="http://schemas.microsoft.com/office/drawing/2014/main" val="20007"/>
                    </a:ext>
                  </a:extLst>
                </a:gridCol>
              </a:tblGrid>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7"/>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6" name="Content Placeholder 3"/>
          <p:cNvGraphicFramePr>
            <a:graphicFrameLocks/>
          </p:cNvGraphicFramePr>
          <p:nvPr/>
        </p:nvGraphicFramePr>
        <p:xfrm>
          <a:off x="6778968" y="2723715"/>
          <a:ext cx="3928480" cy="3225565"/>
        </p:xfrm>
        <a:graphic>
          <a:graphicData uri="http://schemas.openxmlformats.org/drawingml/2006/table">
            <a:tbl>
              <a:tblPr firstRow="1" bandRow="1">
                <a:tableStyleId>{2D5ABB26-0587-4C30-8999-92F81FD0307C}</a:tableStyleId>
              </a:tblPr>
              <a:tblGrid>
                <a:gridCol w="491060">
                  <a:extLst>
                    <a:ext uri="{9D8B030D-6E8A-4147-A177-3AD203B41FA5}">
                      <a16:colId xmlns:a16="http://schemas.microsoft.com/office/drawing/2014/main" val="20000"/>
                    </a:ext>
                  </a:extLst>
                </a:gridCol>
                <a:gridCol w="491060">
                  <a:extLst>
                    <a:ext uri="{9D8B030D-6E8A-4147-A177-3AD203B41FA5}">
                      <a16:colId xmlns:a16="http://schemas.microsoft.com/office/drawing/2014/main" val="20001"/>
                    </a:ext>
                  </a:extLst>
                </a:gridCol>
                <a:gridCol w="491060">
                  <a:extLst>
                    <a:ext uri="{9D8B030D-6E8A-4147-A177-3AD203B41FA5}">
                      <a16:colId xmlns:a16="http://schemas.microsoft.com/office/drawing/2014/main" val="20002"/>
                    </a:ext>
                  </a:extLst>
                </a:gridCol>
                <a:gridCol w="491060">
                  <a:extLst>
                    <a:ext uri="{9D8B030D-6E8A-4147-A177-3AD203B41FA5}">
                      <a16:colId xmlns:a16="http://schemas.microsoft.com/office/drawing/2014/main" val="20003"/>
                    </a:ext>
                  </a:extLst>
                </a:gridCol>
                <a:gridCol w="491060">
                  <a:extLst>
                    <a:ext uri="{9D8B030D-6E8A-4147-A177-3AD203B41FA5}">
                      <a16:colId xmlns:a16="http://schemas.microsoft.com/office/drawing/2014/main" val="20004"/>
                    </a:ext>
                  </a:extLst>
                </a:gridCol>
                <a:gridCol w="491060">
                  <a:extLst>
                    <a:ext uri="{9D8B030D-6E8A-4147-A177-3AD203B41FA5}">
                      <a16:colId xmlns:a16="http://schemas.microsoft.com/office/drawing/2014/main" val="20005"/>
                    </a:ext>
                  </a:extLst>
                </a:gridCol>
                <a:gridCol w="491060">
                  <a:extLst>
                    <a:ext uri="{9D8B030D-6E8A-4147-A177-3AD203B41FA5}">
                      <a16:colId xmlns:a16="http://schemas.microsoft.com/office/drawing/2014/main" val="20006"/>
                    </a:ext>
                  </a:extLst>
                </a:gridCol>
                <a:gridCol w="491060">
                  <a:extLst>
                    <a:ext uri="{9D8B030D-6E8A-4147-A177-3AD203B41FA5}">
                      <a16:colId xmlns:a16="http://schemas.microsoft.com/office/drawing/2014/main" val="20007"/>
                    </a:ext>
                  </a:extLst>
                </a:gridCol>
              </a:tblGrid>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11044413" y="1487430"/>
            <a:ext cx="754802" cy="707886"/>
          </a:xfrm>
          <a:prstGeom prst="rect">
            <a:avLst/>
          </a:prstGeom>
          <a:noFill/>
        </p:spPr>
        <p:txBody>
          <a:bodyPr wrap="square" rtlCol="0">
            <a:spAutoFit/>
          </a:bodyPr>
          <a:lstStyle/>
          <a:p>
            <a:r>
              <a:rPr lang="en-US" sz="2000"/>
              <a:t>Ty=2</a:t>
            </a:r>
          </a:p>
          <a:p>
            <a:r>
              <a:rPr lang="en-US" sz="2000" err="1"/>
              <a:t>Tx</a:t>
            </a:r>
            <a:r>
              <a:rPr lang="en-US" sz="2000"/>
              <a:t>=2</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10" name="Left Brace 9"/>
          <p:cNvSpPr/>
          <p:nvPr/>
        </p:nvSpPr>
        <p:spPr>
          <a:xfrm>
            <a:off x="6549988" y="2757026"/>
            <a:ext cx="144305" cy="8879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a:p>
        </p:txBody>
      </p:sp>
      <p:sp>
        <p:nvSpPr>
          <p:cNvPr id="11" name="Rectangle 10"/>
          <p:cNvSpPr/>
          <p:nvPr/>
        </p:nvSpPr>
        <p:spPr>
          <a:xfrm>
            <a:off x="6295171" y="3056910"/>
            <a:ext cx="367729" cy="338554"/>
          </a:xfrm>
          <a:prstGeom prst="rect">
            <a:avLst/>
          </a:prstGeom>
        </p:spPr>
        <p:txBody>
          <a:bodyPr wrap="none">
            <a:spAutoFit/>
          </a:bodyPr>
          <a:lstStyle/>
          <a:p>
            <a:r>
              <a:rPr lang="en-US" sz="1600"/>
              <a:t>Ty</a:t>
            </a:r>
          </a:p>
        </p:txBody>
      </p:sp>
      <p:sp>
        <p:nvSpPr>
          <p:cNvPr id="12" name="Left Brace 11"/>
          <p:cNvSpPr/>
          <p:nvPr/>
        </p:nvSpPr>
        <p:spPr>
          <a:xfrm rot="5400000">
            <a:off x="7206329" y="2144949"/>
            <a:ext cx="135529" cy="95617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baseline="-25000"/>
          </a:p>
        </p:txBody>
      </p:sp>
      <p:sp>
        <p:nvSpPr>
          <p:cNvPr id="14" name="Left Brace 13"/>
          <p:cNvSpPr/>
          <p:nvPr/>
        </p:nvSpPr>
        <p:spPr>
          <a:xfrm>
            <a:off x="6047852" y="2723715"/>
            <a:ext cx="646442" cy="3225565"/>
          </a:xfrm>
          <a:prstGeom prst="leftBrace">
            <a:avLst>
              <a:gd name="adj1" fmla="val 8333"/>
              <a:gd name="adj2" fmla="val 506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a:p>
        </p:txBody>
      </p:sp>
      <p:sp>
        <p:nvSpPr>
          <p:cNvPr id="15" name="Rectangle 14"/>
          <p:cNvSpPr/>
          <p:nvPr/>
        </p:nvSpPr>
        <p:spPr>
          <a:xfrm>
            <a:off x="5692166" y="4149659"/>
            <a:ext cx="411651" cy="369332"/>
          </a:xfrm>
          <a:prstGeom prst="rect">
            <a:avLst/>
          </a:prstGeom>
        </p:spPr>
        <p:txBody>
          <a:bodyPr wrap="none">
            <a:spAutoFit/>
          </a:bodyPr>
          <a:lstStyle/>
          <a:p>
            <a:r>
              <a:rPr lang="en-US"/>
              <a:t>By</a:t>
            </a:r>
            <a:endParaRPr lang="en-US" sz="2000"/>
          </a:p>
        </p:txBody>
      </p:sp>
      <p:sp>
        <p:nvSpPr>
          <p:cNvPr id="16" name="Left Brace 15"/>
          <p:cNvSpPr/>
          <p:nvPr/>
        </p:nvSpPr>
        <p:spPr>
          <a:xfrm rot="16200000" flipV="1">
            <a:off x="8617859" y="4291739"/>
            <a:ext cx="267733" cy="391144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a:p>
        </p:txBody>
      </p:sp>
      <p:sp>
        <p:nvSpPr>
          <p:cNvPr id="17" name="Rectangle 16"/>
          <p:cNvSpPr/>
          <p:nvPr/>
        </p:nvSpPr>
        <p:spPr>
          <a:xfrm>
            <a:off x="8566557" y="6381328"/>
            <a:ext cx="407419" cy="369332"/>
          </a:xfrm>
          <a:prstGeom prst="rect">
            <a:avLst/>
          </a:prstGeom>
        </p:spPr>
        <p:txBody>
          <a:bodyPr wrap="none">
            <a:spAutoFit/>
          </a:bodyPr>
          <a:lstStyle/>
          <a:p>
            <a:r>
              <a:rPr lang="en-US" err="1"/>
              <a:t>Bx</a:t>
            </a:r>
            <a:endParaRPr lang="en-US"/>
          </a:p>
        </p:txBody>
      </p:sp>
      <p:sp>
        <p:nvSpPr>
          <p:cNvPr id="18" name="TextBox 17"/>
          <p:cNvSpPr txBox="1"/>
          <p:nvPr/>
        </p:nvSpPr>
        <p:spPr>
          <a:xfrm>
            <a:off x="10897926" y="3839364"/>
            <a:ext cx="720080" cy="461665"/>
          </a:xfrm>
          <a:prstGeom prst="rect">
            <a:avLst/>
          </a:prstGeom>
          <a:noFill/>
        </p:spPr>
        <p:txBody>
          <a:bodyPr wrap="square" rtlCol="0">
            <a:spAutoFit/>
          </a:bodyPr>
          <a:lstStyle/>
          <a:p>
            <a:r>
              <a:rPr lang="en-US" sz="2400">
                <a:solidFill>
                  <a:srgbClr val="00B050"/>
                </a:solidFill>
              </a:rPr>
              <a:t>by</a:t>
            </a:r>
            <a:endParaRPr lang="nl-NL" sz="2400">
              <a:solidFill>
                <a:srgbClr val="00B050"/>
              </a:solidFill>
            </a:endParaRPr>
          </a:p>
        </p:txBody>
      </p:sp>
      <p:sp>
        <p:nvSpPr>
          <p:cNvPr id="3" name="Slide Number Placeholder 2"/>
          <p:cNvSpPr>
            <a:spLocks noGrp="1"/>
          </p:cNvSpPr>
          <p:nvPr>
            <p:ph type="sldNum" sz="quarter" idx="12"/>
          </p:nvPr>
        </p:nvSpPr>
        <p:spPr/>
        <p:txBody>
          <a:bodyPr/>
          <a:lstStyle/>
          <a:p>
            <a:fld id="{13C7E63E-4AB2-43BC-9FFC-E4FB1A2F7AA3}" type="slidenum">
              <a:rPr lang="nl-NL" smtClean="0"/>
              <a:t>83</a:t>
            </a:fld>
            <a:endParaRPr lang="nl-NL"/>
          </a:p>
        </p:txBody>
      </p:sp>
      <p:sp>
        <p:nvSpPr>
          <p:cNvPr id="20" name="TextBox 19"/>
          <p:cNvSpPr txBox="1"/>
          <p:nvPr/>
        </p:nvSpPr>
        <p:spPr>
          <a:xfrm>
            <a:off x="1109237" y="3776480"/>
            <a:ext cx="844785" cy="461665"/>
          </a:xfrm>
          <a:prstGeom prst="rect">
            <a:avLst/>
          </a:prstGeom>
          <a:noFill/>
        </p:spPr>
        <p:txBody>
          <a:bodyPr wrap="square" rtlCol="0">
            <a:spAutoFit/>
          </a:bodyPr>
          <a:lstStyle/>
          <a:p>
            <a:r>
              <a:rPr lang="en-US" sz="2400" err="1">
                <a:solidFill>
                  <a:srgbClr val="00B0F0"/>
                </a:solidFill>
              </a:rPr>
              <a:t>bx</a:t>
            </a:r>
            <a:endParaRPr lang="nl-NL" sz="2400">
              <a:solidFill>
                <a:srgbClr val="00B0F0"/>
              </a:solidFill>
            </a:endParaRPr>
          </a:p>
        </p:txBody>
      </p:sp>
      <p:sp>
        <p:nvSpPr>
          <p:cNvPr id="21" name="Title 1"/>
          <p:cNvSpPr>
            <a:spLocks noGrp="1"/>
          </p:cNvSpPr>
          <p:nvPr>
            <p:ph type="title"/>
          </p:nvPr>
        </p:nvSpPr>
        <p:spPr>
          <a:xfrm>
            <a:off x="191344" y="274638"/>
            <a:ext cx="9409856"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xin,yin,2,2);</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sp>
        <p:nvSpPr>
          <p:cNvPr id="2" name="Rectangle 1"/>
          <p:cNvSpPr/>
          <p:nvPr/>
        </p:nvSpPr>
        <p:spPr>
          <a:xfrm>
            <a:off x="7081028" y="2185941"/>
            <a:ext cx="386131" cy="369332"/>
          </a:xfrm>
          <a:prstGeom prst="rect">
            <a:avLst/>
          </a:prstGeom>
        </p:spPr>
        <p:txBody>
          <a:bodyPr wrap="none">
            <a:spAutoFit/>
          </a:bodyPr>
          <a:lstStyle/>
          <a:p>
            <a:r>
              <a:rPr lang="en-US" err="1"/>
              <a:t>Tx</a:t>
            </a:r>
            <a:endParaRPr lang="nl-NL"/>
          </a:p>
        </p:txBody>
      </p:sp>
    </p:spTree>
    <p:extLst>
      <p:ext uri="{BB962C8B-B14F-4D97-AF65-F5344CB8AC3E}">
        <p14:creationId xmlns:p14="http://schemas.microsoft.com/office/powerpoint/2010/main" val="19783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87707" y="2191114"/>
          <a:ext cx="3904896" cy="3758166"/>
        </p:xfrm>
        <a:graphic>
          <a:graphicData uri="http://schemas.openxmlformats.org/drawingml/2006/table">
            <a:tbl>
              <a:tblPr firstRow="1" bandRow="1">
                <a:tableStyleId>{2D5ABB26-0587-4C30-8999-92F81FD0307C}</a:tableStyleId>
              </a:tblPr>
              <a:tblGrid>
                <a:gridCol w="488112">
                  <a:extLst>
                    <a:ext uri="{9D8B030D-6E8A-4147-A177-3AD203B41FA5}">
                      <a16:colId xmlns:a16="http://schemas.microsoft.com/office/drawing/2014/main" val="20000"/>
                    </a:ext>
                  </a:extLst>
                </a:gridCol>
                <a:gridCol w="488112">
                  <a:extLst>
                    <a:ext uri="{9D8B030D-6E8A-4147-A177-3AD203B41FA5}">
                      <a16:colId xmlns:a16="http://schemas.microsoft.com/office/drawing/2014/main" val="20001"/>
                    </a:ext>
                  </a:extLst>
                </a:gridCol>
                <a:gridCol w="488112">
                  <a:extLst>
                    <a:ext uri="{9D8B030D-6E8A-4147-A177-3AD203B41FA5}">
                      <a16:colId xmlns:a16="http://schemas.microsoft.com/office/drawing/2014/main" val="20002"/>
                    </a:ext>
                  </a:extLst>
                </a:gridCol>
                <a:gridCol w="488112">
                  <a:extLst>
                    <a:ext uri="{9D8B030D-6E8A-4147-A177-3AD203B41FA5}">
                      <a16:colId xmlns:a16="http://schemas.microsoft.com/office/drawing/2014/main" val="20003"/>
                    </a:ext>
                  </a:extLst>
                </a:gridCol>
                <a:gridCol w="488112">
                  <a:extLst>
                    <a:ext uri="{9D8B030D-6E8A-4147-A177-3AD203B41FA5}">
                      <a16:colId xmlns:a16="http://schemas.microsoft.com/office/drawing/2014/main" val="20004"/>
                    </a:ext>
                  </a:extLst>
                </a:gridCol>
                <a:gridCol w="488112">
                  <a:extLst>
                    <a:ext uri="{9D8B030D-6E8A-4147-A177-3AD203B41FA5}">
                      <a16:colId xmlns:a16="http://schemas.microsoft.com/office/drawing/2014/main" val="20005"/>
                    </a:ext>
                  </a:extLst>
                </a:gridCol>
                <a:gridCol w="488112">
                  <a:extLst>
                    <a:ext uri="{9D8B030D-6E8A-4147-A177-3AD203B41FA5}">
                      <a16:colId xmlns:a16="http://schemas.microsoft.com/office/drawing/2014/main" val="20006"/>
                    </a:ext>
                  </a:extLst>
                </a:gridCol>
                <a:gridCol w="488112">
                  <a:extLst>
                    <a:ext uri="{9D8B030D-6E8A-4147-A177-3AD203B41FA5}">
                      <a16:colId xmlns:a16="http://schemas.microsoft.com/office/drawing/2014/main" val="20007"/>
                    </a:ext>
                  </a:extLst>
                </a:gridCol>
              </a:tblGrid>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7"/>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6" name="Content Placeholder 3"/>
          <p:cNvGraphicFramePr>
            <a:graphicFrameLocks/>
          </p:cNvGraphicFramePr>
          <p:nvPr/>
        </p:nvGraphicFramePr>
        <p:xfrm>
          <a:off x="6778968" y="2723715"/>
          <a:ext cx="3928480" cy="3225565"/>
        </p:xfrm>
        <a:graphic>
          <a:graphicData uri="http://schemas.openxmlformats.org/drawingml/2006/table">
            <a:tbl>
              <a:tblPr firstRow="1" bandRow="1">
                <a:tableStyleId>{2D5ABB26-0587-4C30-8999-92F81FD0307C}</a:tableStyleId>
              </a:tblPr>
              <a:tblGrid>
                <a:gridCol w="491060">
                  <a:extLst>
                    <a:ext uri="{9D8B030D-6E8A-4147-A177-3AD203B41FA5}">
                      <a16:colId xmlns:a16="http://schemas.microsoft.com/office/drawing/2014/main" val="20000"/>
                    </a:ext>
                  </a:extLst>
                </a:gridCol>
                <a:gridCol w="491060">
                  <a:extLst>
                    <a:ext uri="{9D8B030D-6E8A-4147-A177-3AD203B41FA5}">
                      <a16:colId xmlns:a16="http://schemas.microsoft.com/office/drawing/2014/main" val="20001"/>
                    </a:ext>
                  </a:extLst>
                </a:gridCol>
                <a:gridCol w="491060">
                  <a:extLst>
                    <a:ext uri="{9D8B030D-6E8A-4147-A177-3AD203B41FA5}">
                      <a16:colId xmlns:a16="http://schemas.microsoft.com/office/drawing/2014/main" val="20002"/>
                    </a:ext>
                  </a:extLst>
                </a:gridCol>
                <a:gridCol w="491060">
                  <a:extLst>
                    <a:ext uri="{9D8B030D-6E8A-4147-A177-3AD203B41FA5}">
                      <a16:colId xmlns:a16="http://schemas.microsoft.com/office/drawing/2014/main" val="20003"/>
                    </a:ext>
                  </a:extLst>
                </a:gridCol>
                <a:gridCol w="491060">
                  <a:extLst>
                    <a:ext uri="{9D8B030D-6E8A-4147-A177-3AD203B41FA5}">
                      <a16:colId xmlns:a16="http://schemas.microsoft.com/office/drawing/2014/main" val="20004"/>
                    </a:ext>
                  </a:extLst>
                </a:gridCol>
                <a:gridCol w="491060">
                  <a:extLst>
                    <a:ext uri="{9D8B030D-6E8A-4147-A177-3AD203B41FA5}">
                      <a16:colId xmlns:a16="http://schemas.microsoft.com/office/drawing/2014/main" val="20005"/>
                    </a:ext>
                  </a:extLst>
                </a:gridCol>
                <a:gridCol w="491060">
                  <a:extLst>
                    <a:ext uri="{9D8B030D-6E8A-4147-A177-3AD203B41FA5}">
                      <a16:colId xmlns:a16="http://schemas.microsoft.com/office/drawing/2014/main" val="20006"/>
                    </a:ext>
                  </a:extLst>
                </a:gridCol>
                <a:gridCol w="491060">
                  <a:extLst>
                    <a:ext uri="{9D8B030D-6E8A-4147-A177-3AD203B41FA5}">
                      <a16:colId xmlns:a16="http://schemas.microsoft.com/office/drawing/2014/main" val="20007"/>
                    </a:ext>
                  </a:extLst>
                </a:gridCol>
              </a:tblGrid>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11044413" y="1487430"/>
            <a:ext cx="754802" cy="707886"/>
          </a:xfrm>
          <a:prstGeom prst="rect">
            <a:avLst/>
          </a:prstGeom>
          <a:noFill/>
        </p:spPr>
        <p:txBody>
          <a:bodyPr wrap="square" rtlCol="0">
            <a:spAutoFit/>
          </a:bodyPr>
          <a:lstStyle/>
          <a:p>
            <a:r>
              <a:rPr lang="en-US" sz="2000"/>
              <a:t>Ty=2</a:t>
            </a:r>
          </a:p>
          <a:p>
            <a:r>
              <a:rPr lang="en-US" sz="2000" err="1"/>
              <a:t>Tx</a:t>
            </a:r>
            <a:r>
              <a:rPr lang="en-US" sz="2000"/>
              <a:t>=2</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18" name="TextBox 17"/>
          <p:cNvSpPr txBox="1"/>
          <p:nvPr/>
        </p:nvSpPr>
        <p:spPr>
          <a:xfrm>
            <a:off x="10897926" y="3839364"/>
            <a:ext cx="720080" cy="461665"/>
          </a:xfrm>
          <a:prstGeom prst="rect">
            <a:avLst/>
          </a:prstGeom>
          <a:noFill/>
        </p:spPr>
        <p:txBody>
          <a:bodyPr wrap="square" rtlCol="0">
            <a:spAutoFit/>
          </a:bodyPr>
          <a:lstStyle/>
          <a:p>
            <a:r>
              <a:rPr lang="en-US" sz="2400">
                <a:solidFill>
                  <a:srgbClr val="00B050"/>
                </a:solidFill>
              </a:rPr>
              <a:t>by</a:t>
            </a:r>
            <a:endParaRPr lang="nl-NL" sz="2400">
              <a:solidFill>
                <a:srgbClr val="00B050"/>
              </a:solidFill>
            </a:endParaRPr>
          </a:p>
        </p:txBody>
      </p:sp>
      <p:sp>
        <p:nvSpPr>
          <p:cNvPr id="3" name="Slide Number Placeholder 2"/>
          <p:cNvSpPr>
            <a:spLocks noGrp="1"/>
          </p:cNvSpPr>
          <p:nvPr>
            <p:ph type="sldNum" sz="quarter" idx="12"/>
          </p:nvPr>
        </p:nvSpPr>
        <p:spPr/>
        <p:txBody>
          <a:bodyPr/>
          <a:lstStyle/>
          <a:p>
            <a:fld id="{13C7E63E-4AB2-43BC-9FFC-E4FB1A2F7AA3}" type="slidenum">
              <a:rPr lang="nl-NL" smtClean="0"/>
              <a:t>84</a:t>
            </a:fld>
            <a:endParaRPr lang="nl-NL"/>
          </a:p>
        </p:txBody>
      </p:sp>
      <p:sp>
        <p:nvSpPr>
          <p:cNvPr id="20" name="TextBox 19"/>
          <p:cNvSpPr txBox="1"/>
          <p:nvPr/>
        </p:nvSpPr>
        <p:spPr>
          <a:xfrm>
            <a:off x="1109237" y="3776480"/>
            <a:ext cx="844785" cy="461665"/>
          </a:xfrm>
          <a:prstGeom prst="rect">
            <a:avLst/>
          </a:prstGeom>
          <a:noFill/>
        </p:spPr>
        <p:txBody>
          <a:bodyPr wrap="square" rtlCol="0">
            <a:spAutoFit/>
          </a:bodyPr>
          <a:lstStyle/>
          <a:p>
            <a:r>
              <a:rPr lang="en-US" sz="2400" err="1">
                <a:solidFill>
                  <a:srgbClr val="00B0F0"/>
                </a:solidFill>
              </a:rPr>
              <a:t>bx</a:t>
            </a:r>
            <a:endParaRPr lang="nl-NL" sz="2400">
              <a:solidFill>
                <a:srgbClr val="00B0F0"/>
              </a:solidFill>
            </a:endParaRPr>
          </a:p>
        </p:txBody>
      </p:sp>
      <p:sp>
        <p:nvSpPr>
          <p:cNvPr id="21" name="Title 1"/>
          <p:cNvSpPr>
            <a:spLocks noGrp="1"/>
          </p:cNvSpPr>
          <p:nvPr>
            <p:ph type="title"/>
          </p:nvPr>
        </p:nvSpPr>
        <p:spPr>
          <a:xfrm>
            <a:off x="335360" y="274638"/>
            <a:ext cx="9265840"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xin,yin,2,2);</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sp>
        <p:nvSpPr>
          <p:cNvPr id="24" name="Rounded Rectangular Callout 23"/>
          <p:cNvSpPr/>
          <p:nvPr/>
        </p:nvSpPr>
        <p:spPr>
          <a:xfrm>
            <a:off x="7412242" y="3734089"/>
            <a:ext cx="3638921" cy="1008112"/>
          </a:xfrm>
          <a:prstGeom prst="wedgeRoundRectCallout">
            <a:avLst>
              <a:gd name="adj1" fmla="val -36694"/>
              <a:gd name="adj2" fmla="val -782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Tiling by causes generates a thread block of 2x2. (root allocations are stored in the global memory)</a:t>
            </a:r>
          </a:p>
        </p:txBody>
      </p:sp>
    </p:spTree>
    <p:extLst>
      <p:ext uri="{BB962C8B-B14F-4D97-AF65-F5344CB8AC3E}">
        <p14:creationId xmlns:p14="http://schemas.microsoft.com/office/powerpoint/2010/main" val="252964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87707" y="2191114"/>
          <a:ext cx="3904896" cy="3758166"/>
        </p:xfrm>
        <a:graphic>
          <a:graphicData uri="http://schemas.openxmlformats.org/drawingml/2006/table">
            <a:tbl>
              <a:tblPr firstRow="1" bandRow="1">
                <a:tableStyleId>{2D5ABB26-0587-4C30-8999-92F81FD0307C}</a:tableStyleId>
              </a:tblPr>
              <a:tblGrid>
                <a:gridCol w="488112">
                  <a:extLst>
                    <a:ext uri="{9D8B030D-6E8A-4147-A177-3AD203B41FA5}">
                      <a16:colId xmlns:a16="http://schemas.microsoft.com/office/drawing/2014/main" val="20000"/>
                    </a:ext>
                  </a:extLst>
                </a:gridCol>
                <a:gridCol w="488112">
                  <a:extLst>
                    <a:ext uri="{9D8B030D-6E8A-4147-A177-3AD203B41FA5}">
                      <a16:colId xmlns:a16="http://schemas.microsoft.com/office/drawing/2014/main" val="20001"/>
                    </a:ext>
                  </a:extLst>
                </a:gridCol>
                <a:gridCol w="488112">
                  <a:extLst>
                    <a:ext uri="{9D8B030D-6E8A-4147-A177-3AD203B41FA5}">
                      <a16:colId xmlns:a16="http://schemas.microsoft.com/office/drawing/2014/main" val="20002"/>
                    </a:ext>
                  </a:extLst>
                </a:gridCol>
                <a:gridCol w="488112">
                  <a:extLst>
                    <a:ext uri="{9D8B030D-6E8A-4147-A177-3AD203B41FA5}">
                      <a16:colId xmlns:a16="http://schemas.microsoft.com/office/drawing/2014/main" val="20003"/>
                    </a:ext>
                  </a:extLst>
                </a:gridCol>
                <a:gridCol w="488112">
                  <a:extLst>
                    <a:ext uri="{9D8B030D-6E8A-4147-A177-3AD203B41FA5}">
                      <a16:colId xmlns:a16="http://schemas.microsoft.com/office/drawing/2014/main" val="20004"/>
                    </a:ext>
                  </a:extLst>
                </a:gridCol>
                <a:gridCol w="488112">
                  <a:extLst>
                    <a:ext uri="{9D8B030D-6E8A-4147-A177-3AD203B41FA5}">
                      <a16:colId xmlns:a16="http://schemas.microsoft.com/office/drawing/2014/main" val="20005"/>
                    </a:ext>
                  </a:extLst>
                </a:gridCol>
                <a:gridCol w="488112">
                  <a:extLst>
                    <a:ext uri="{9D8B030D-6E8A-4147-A177-3AD203B41FA5}">
                      <a16:colId xmlns:a16="http://schemas.microsoft.com/office/drawing/2014/main" val="20006"/>
                    </a:ext>
                  </a:extLst>
                </a:gridCol>
                <a:gridCol w="488112">
                  <a:extLst>
                    <a:ext uri="{9D8B030D-6E8A-4147-A177-3AD203B41FA5}">
                      <a16:colId xmlns:a16="http://schemas.microsoft.com/office/drawing/2014/main" val="20007"/>
                    </a:ext>
                  </a:extLst>
                </a:gridCol>
              </a:tblGrid>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7"/>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6" name="Content Placeholder 3"/>
          <p:cNvGraphicFramePr>
            <a:graphicFrameLocks/>
          </p:cNvGraphicFramePr>
          <p:nvPr/>
        </p:nvGraphicFramePr>
        <p:xfrm>
          <a:off x="6778968" y="2723715"/>
          <a:ext cx="3928480" cy="3225565"/>
        </p:xfrm>
        <a:graphic>
          <a:graphicData uri="http://schemas.openxmlformats.org/drawingml/2006/table">
            <a:tbl>
              <a:tblPr firstRow="1" bandRow="1">
                <a:tableStyleId>{2D5ABB26-0587-4C30-8999-92F81FD0307C}</a:tableStyleId>
              </a:tblPr>
              <a:tblGrid>
                <a:gridCol w="491060">
                  <a:extLst>
                    <a:ext uri="{9D8B030D-6E8A-4147-A177-3AD203B41FA5}">
                      <a16:colId xmlns:a16="http://schemas.microsoft.com/office/drawing/2014/main" val="20000"/>
                    </a:ext>
                  </a:extLst>
                </a:gridCol>
                <a:gridCol w="491060">
                  <a:extLst>
                    <a:ext uri="{9D8B030D-6E8A-4147-A177-3AD203B41FA5}">
                      <a16:colId xmlns:a16="http://schemas.microsoft.com/office/drawing/2014/main" val="20001"/>
                    </a:ext>
                  </a:extLst>
                </a:gridCol>
                <a:gridCol w="491060">
                  <a:extLst>
                    <a:ext uri="{9D8B030D-6E8A-4147-A177-3AD203B41FA5}">
                      <a16:colId xmlns:a16="http://schemas.microsoft.com/office/drawing/2014/main" val="20002"/>
                    </a:ext>
                  </a:extLst>
                </a:gridCol>
                <a:gridCol w="491060">
                  <a:extLst>
                    <a:ext uri="{9D8B030D-6E8A-4147-A177-3AD203B41FA5}">
                      <a16:colId xmlns:a16="http://schemas.microsoft.com/office/drawing/2014/main" val="20003"/>
                    </a:ext>
                  </a:extLst>
                </a:gridCol>
                <a:gridCol w="491060">
                  <a:extLst>
                    <a:ext uri="{9D8B030D-6E8A-4147-A177-3AD203B41FA5}">
                      <a16:colId xmlns:a16="http://schemas.microsoft.com/office/drawing/2014/main" val="20004"/>
                    </a:ext>
                  </a:extLst>
                </a:gridCol>
                <a:gridCol w="491060">
                  <a:extLst>
                    <a:ext uri="{9D8B030D-6E8A-4147-A177-3AD203B41FA5}">
                      <a16:colId xmlns:a16="http://schemas.microsoft.com/office/drawing/2014/main" val="20005"/>
                    </a:ext>
                  </a:extLst>
                </a:gridCol>
                <a:gridCol w="491060">
                  <a:extLst>
                    <a:ext uri="{9D8B030D-6E8A-4147-A177-3AD203B41FA5}">
                      <a16:colId xmlns:a16="http://schemas.microsoft.com/office/drawing/2014/main" val="20006"/>
                    </a:ext>
                  </a:extLst>
                </a:gridCol>
                <a:gridCol w="491060">
                  <a:extLst>
                    <a:ext uri="{9D8B030D-6E8A-4147-A177-3AD203B41FA5}">
                      <a16:colId xmlns:a16="http://schemas.microsoft.com/office/drawing/2014/main" val="20007"/>
                    </a:ext>
                  </a:extLst>
                </a:gridCol>
              </a:tblGrid>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11044413" y="1487430"/>
            <a:ext cx="754802" cy="707886"/>
          </a:xfrm>
          <a:prstGeom prst="rect">
            <a:avLst/>
          </a:prstGeom>
          <a:noFill/>
        </p:spPr>
        <p:txBody>
          <a:bodyPr wrap="square" rtlCol="0">
            <a:spAutoFit/>
          </a:bodyPr>
          <a:lstStyle/>
          <a:p>
            <a:r>
              <a:rPr lang="en-US" sz="2000"/>
              <a:t>Ty=2</a:t>
            </a:r>
          </a:p>
          <a:p>
            <a:r>
              <a:rPr lang="en-US" sz="2000" err="1"/>
              <a:t>Tx</a:t>
            </a:r>
            <a:r>
              <a:rPr lang="en-US" sz="2000"/>
              <a:t>=2</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18" name="TextBox 17"/>
          <p:cNvSpPr txBox="1"/>
          <p:nvPr/>
        </p:nvSpPr>
        <p:spPr>
          <a:xfrm>
            <a:off x="10897926" y="3839364"/>
            <a:ext cx="720080" cy="461665"/>
          </a:xfrm>
          <a:prstGeom prst="rect">
            <a:avLst/>
          </a:prstGeom>
          <a:noFill/>
        </p:spPr>
        <p:txBody>
          <a:bodyPr wrap="square" rtlCol="0">
            <a:spAutoFit/>
          </a:bodyPr>
          <a:lstStyle/>
          <a:p>
            <a:r>
              <a:rPr lang="en-US" sz="2400">
                <a:solidFill>
                  <a:srgbClr val="00B050"/>
                </a:solidFill>
              </a:rPr>
              <a:t>by</a:t>
            </a:r>
            <a:endParaRPr lang="nl-NL" sz="2400">
              <a:solidFill>
                <a:srgbClr val="00B050"/>
              </a:solidFill>
            </a:endParaRPr>
          </a:p>
        </p:txBody>
      </p:sp>
      <p:sp>
        <p:nvSpPr>
          <p:cNvPr id="3" name="Slide Number Placeholder 2"/>
          <p:cNvSpPr>
            <a:spLocks noGrp="1"/>
          </p:cNvSpPr>
          <p:nvPr>
            <p:ph type="sldNum" sz="quarter" idx="12"/>
          </p:nvPr>
        </p:nvSpPr>
        <p:spPr/>
        <p:txBody>
          <a:bodyPr/>
          <a:lstStyle/>
          <a:p>
            <a:fld id="{13C7E63E-4AB2-43BC-9FFC-E4FB1A2F7AA3}" type="slidenum">
              <a:rPr lang="nl-NL" smtClean="0"/>
              <a:t>85</a:t>
            </a:fld>
            <a:endParaRPr lang="nl-NL"/>
          </a:p>
        </p:txBody>
      </p:sp>
      <p:sp>
        <p:nvSpPr>
          <p:cNvPr id="20" name="TextBox 19"/>
          <p:cNvSpPr txBox="1"/>
          <p:nvPr/>
        </p:nvSpPr>
        <p:spPr>
          <a:xfrm>
            <a:off x="1109237" y="3776480"/>
            <a:ext cx="844785" cy="461665"/>
          </a:xfrm>
          <a:prstGeom prst="rect">
            <a:avLst/>
          </a:prstGeom>
          <a:noFill/>
        </p:spPr>
        <p:txBody>
          <a:bodyPr wrap="square" rtlCol="0">
            <a:spAutoFit/>
          </a:bodyPr>
          <a:lstStyle/>
          <a:p>
            <a:r>
              <a:rPr lang="en-US" sz="2400" err="1">
                <a:solidFill>
                  <a:srgbClr val="00B0F0"/>
                </a:solidFill>
              </a:rPr>
              <a:t>bx</a:t>
            </a:r>
            <a:endParaRPr lang="nl-NL" sz="2400">
              <a:solidFill>
                <a:srgbClr val="00B0F0"/>
              </a:solidFill>
            </a:endParaRPr>
          </a:p>
        </p:txBody>
      </p:sp>
      <p:sp>
        <p:nvSpPr>
          <p:cNvPr id="21" name="Title 1"/>
          <p:cNvSpPr>
            <a:spLocks noGrp="1"/>
          </p:cNvSpPr>
          <p:nvPr>
            <p:ph type="title"/>
          </p:nvPr>
        </p:nvSpPr>
        <p:spPr>
          <a:xfrm>
            <a:off x="263352" y="274638"/>
            <a:ext cx="9337848"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xin,yin,2,2);</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sp>
        <p:nvSpPr>
          <p:cNvPr id="14" name="Rounded Rectangular Callout 13"/>
          <p:cNvSpPr/>
          <p:nvPr/>
        </p:nvSpPr>
        <p:spPr>
          <a:xfrm>
            <a:off x="2345083" y="4177742"/>
            <a:ext cx="3638921" cy="1008112"/>
          </a:xfrm>
          <a:prstGeom prst="wedgeRoundRectCallout">
            <a:avLst>
              <a:gd name="adj1" fmla="val -33936"/>
              <a:gd name="adj2" fmla="val -848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However, the actual grid will have 4x2 dimensions and 8 elements stored in the shared memory</a:t>
            </a:r>
          </a:p>
        </p:txBody>
      </p:sp>
    </p:spTree>
    <p:extLst>
      <p:ext uri="{BB962C8B-B14F-4D97-AF65-F5344CB8AC3E}">
        <p14:creationId xmlns:p14="http://schemas.microsoft.com/office/powerpoint/2010/main" val="408196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87707" y="2191114"/>
          <a:ext cx="3904896" cy="3758166"/>
        </p:xfrm>
        <a:graphic>
          <a:graphicData uri="http://schemas.openxmlformats.org/drawingml/2006/table">
            <a:tbl>
              <a:tblPr firstRow="1" bandRow="1">
                <a:tableStyleId>{2D5ABB26-0587-4C30-8999-92F81FD0307C}</a:tableStyleId>
              </a:tblPr>
              <a:tblGrid>
                <a:gridCol w="488112">
                  <a:extLst>
                    <a:ext uri="{9D8B030D-6E8A-4147-A177-3AD203B41FA5}">
                      <a16:colId xmlns:a16="http://schemas.microsoft.com/office/drawing/2014/main" val="20000"/>
                    </a:ext>
                  </a:extLst>
                </a:gridCol>
                <a:gridCol w="488112">
                  <a:extLst>
                    <a:ext uri="{9D8B030D-6E8A-4147-A177-3AD203B41FA5}">
                      <a16:colId xmlns:a16="http://schemas.microsoft.com/office/drawing/2014/main" val="20001"/>
                    </a:ext>
                  </a:extLst>
                </a:gridCol>
                <a:gridCol w="488112">
                  <a:extLst>
                    <a:ext uri="{9D8B030D-6E8A-4147-A177-3AD203B41FA5}">
                      <a16:colId xmlns:a16="http://schemas.microsoft.com/office/drawing/2014/main" val="20002"/>
                    </a:ext>
                  </a:extLst>
                </a:gridCol>
                <a:gridCol w="488112">
                  <a:extLst>
                    <a:ext uri="{9D8B030D-6E8A-4147-A177-3AD203B41FA5}">
                      <a16:colId xmlns:a16="http://schemas.microsoft.com/office/drawing/2014/main" val="20003"/>
                    </a:ext>
                  </a:extLst>
                </a:gridCol>
                <a:gridCol w="488112">
                  <a:extLst>
                    <a:ext uri="{9D8B030D-6E8A-4147-A177-3AD203B41FA5}">
                      <a16:colId xmlns:a16="http://schemas.microsoft.com/office/drawing/2014/main" val="20004"/>
                    </a:ext>
                  </a:extLst>
                </a:gridCol>
                <a:gridCol w="488112">
                  <a:extLst>
                    <a:ext uri="{9D8B030D-6E8A-4147-A177-3AD203B41FA5}">
                      <a16:colId xmlns:a16="http://schemas.microsoft.com/office/drawing/2014/main" val="20005"/>
                    </a:ext>
                  </a:extLst>
                </a:gridCol>
                <a:gridCol w="488112">
                  <a:extLst>
                    <a:ext uri="{9D8B030D-6E8A-4147-A177-3AD203B41FA5}">
                      <a16:colId xmlns:a16="http://schemas.microsoft.com/office/drawing/2014/main" val="20006"/>
                    </a:ext>
                  </a:extLst>
                </a:gridCol>
                <a:gridCol w="488112">
                  <a:extLst>
                    <a:ext uri="{9D8B030D-6E8A-4147-A177-3AD203B41FA5}">
                      <a16:colId xmlns:a16="http://schemas.microsoft.com/office/drawing/2014/main" val="20007"/>
                    </a:ext>
                  </a:extLst>
                </a:gridCol>
              </a:tblGrid>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7"/>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6" name="Content Placeholder 3"/>
          <p:cNvGraphicFramePr>
            <a:graphicFrameLocks/>
          </p:cNvGraphicFramePr>
          <p:nvPr/>
        </p:nvGraphicFramePr>
        <p:xfrm>
          <a:off x="6778968" y="2723715"/>
          <a:ext cx="3928480" cy="3225565"/>
        </p:xfrm>
        <a:graphic>
          <a:graphicData uri="http://schemas.openxmlformats.org/drawingml/2006/table">
            <a:tbl>
              <a:tblPr firstRow="1" bandRow="1">
                <a:tableStyleId>{2D5ABB26-0587-4C30-8999-92F81FD0307C}</a:tableStyleId>
              </a:tblPr>
              <a:tblGrid>
                <a:gridCol w="491060">
                  <a:extLst>
                    <a:ext uri="{9D8B030D-6E8A-4147-A177-3AD203B41FA5}">
                      <a16:colId xmlns:a16="http://schemas.microsoft.com/office/drawing/2014/main" val="20000"/>
                    </a:ext>
                  </a:extLst>
                </a:gridCol>
                <a:gridCol w="491060">
                  <a:extLst>
                    <a:ext uri="{9D8B030D-6E8A-4147-A177-3AD203B41FA5}">
                      <a16:colId xmlns:a16="http://schemas.microsoft.com/office/drawing/2014/main" val="20001"/>
                    </a:ext>
                  </a:extLst>
                </a:gridCol>
                <a:gridCol w="491060">
                  <a:extLst>
                    <a:ext uri="{9D8B030D-6E8A-4147-A177-3AD203B41FA5}">
                      <a16:colId xmlns:a16="http://schemas.microsoft.com/office/drawing/2014/main" val="20002"/>
                    </a:ext>
                  </a:extLst>
                </a:gridCol>
                <a:gridCol w="491060">
                  <a:extLst>
                    <a:ext uri="{9D8B030D-6E8A-4147-A177-3AD203B41FA5}">
                      <a16:colId xmlns:a16="http://schemas.microsoft.com/office/drawing/2014/main" val="20003"/>
                    </a:ext>
                  </a:extLst>
                </a:gridCol>
                <a:gridCol w="491060">
                  <a:extLst>
                    <a:ext uri="{9D8B030D-6E8A-4147-A177-3AD203B41FA5}">
                      <a16:colId xmlns:a16="http://schemas.microsoft.com/office/drawing/2014/main" val="20004"/>
                    </a:ext>
                  </a:extLst>
                </a:gridCol>
                <a:gridCol w="491060">
                  <a:extLst>
                    <a:ext uri="{9D8B030D-6E8A-4147-A177-3AD203B41FA5}">
                      <a16:colId xmlns:a16="http://schemas.microsoft.com/office/drawing/2014/main" val="20005"/>
                    </a:ext>
                  </a:extLst>
                </a:gridCol>
                <a:gridCol w="491060">
                  <a:extLst>
                    <a:ext uri="{9D8B030D-6E8A-4147-A177-3AD203B41FA5}">
                      <a16:colId xmlns:a16="http://schemas.microsoft.com/office/drawing/2014/main" val="20006"/>
                    </a:ext>
                  </a:extLst>
                </a:gridCol>
                <a:gridCol w="491060">
                  <a:extLst>
                    <a:ext uri="{9D8B030D-6E8A-4147-A177-3AD203B41FA5}">
                      <a16:colId xmlns:a16="http://schemas.microsoft.com/office/drawing/2014/main" val="20007"/>
                    </a:ext>
                  </a:extLst>
                </a:gridCol>
              </a:tblGrid>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11044413" y="1487430"/>
            <a:ext cx="754802" cy="707886"/>
          </a:xfrm>
          <a:prstGeom prst="rect">
            <a:avLst/>
          </a:prstGeom>
          <a:noFill/>
        </p:spPr>
        <p:txBody>
          <a:bodyPr wrap="square" rtlCol="0">
            <a:spAutoFit/>
          </a:bodyPr>
          <a:lstStyle/>
          <a:p>
            <a:r>
              <a:rPr lang="en-US" sz="2000"/>
              <a:t>Ty=2</a:t>
            </a:r>
          </a:p>
          <a:p>
            <a:r>
              <a:rPr lang="en-US" sz="2000" err="1"/>
              <a:t>Tx</a:t>
            </a:r>
            <a:r>
              <a:rPr lang="en-US" sz="2000"/>
              <a:t>=2</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17" name="Rectangle 16"/>
          <p:cNvSpPr/>
          <p:nvPr/>
        </p:nvSpPr>
        <p:spPr>
          <a:xfrm>
            <a:off x="8566557" y="6381328"/>
            <a:ext cx="353302" cy="300082"/>
          </a:xfrm>
          <a:prstGeom prst="rect">
            <a:avLst/>
          </a:prstGeom>
        </p:spPr>
        <p:txBody>
          <a:bodyPr wrap="none">
            <a:spAutoFit/>
          </a:bodyPr>
          <a:lstStyle/>
          <a:p>
            <a:r>
              <a:rPr lang="en-US" sz="1350" err="1"/>
              <a:t>Bx</a:t>
            </a:r>
            <a:endParaRPr lang="en-US" sz="1350"/>
          </a:p>
        </p:txBody>
      </p:sp>
      <p:sp>
        <p:nvSpPr>
          <p:cNvPr id="18" name="TextBox 17"/>
          <p:cNvSpPr txBox="1"/>
          <p:nvPr/>
        </p:nvSpPr>
        <p:spPr>
          <a:xfrm>
            <a:off x="10897926" y="3839364"/>
            <a:ext cx="720080" cy="461665"/>
          </a:xfrm>
          <a:prstGeom prst="rect">
            <a:avLst/>
          </a:prstGeom>
          <a:noFill/>
        </p:spPr>
        <p:txBody>
          <a:bodyPr wrap="square" rtlCol="0">
            <a:spAutoFit/>
          </a:bodyPr>
          <a:lstStyle/>
          <a:p>
            <a:r>
              <a:rPr lang="en-US" sz="2400">
                <a:solidFill>
                  <a:srgbClr val="00B050"/>
                </a:solidFill>
              </a:rPr>
              <a:t>by</a:t>
            </a:r>
            <a:endParaRPr lang="nl-NL" sz="2400">
              <a:solidFill>
                <a:srgbClr val="00B050"/>
              </a:solidFill>
            </a:endParaRPr>
          </a:p>
        </p:txBody>
      </p:sp>
      <p:sp>
        <p:nvSpPr>
          <p:cNvPr id="3" name="Slide Number Placeholder 2"/>
          <p:cNvSpPr>
            <a:spLocks noGrp="1"/>
          </p:cNvSpPr>
          <p:nvPr>
            <p:ph type="sldNum" sz="quarter" idx="12"/>
          </p:nvPr>
        </p:nvSpPr>
        <p:spPr/>
        <p:txBody>
          <a:bodyPr/>
          <a:lstStyle/>
          <a:p>
            <a:fld id="{13C7E63E-4AB2-43BC-9FFC-E4FB1A2F7AA3}" type="slidenum">
              <a:rPr lang="nl-NL" smtClean="0"/>
              <a:t>86</a:t>
            </a:fld>
            <a:endParaRPr lang="nl-NL"/>
          </a:p>
        </p:txBody>
      </p:sp>
      <p:sp>
        <p:nvSpPr>
          <p:cNvPr id="20" name="TextBox 19"/>
          <p:cNvSpPr txBox="1"/>
          <p:nvPr/>
        </p:nvSpPr>
        <p:spPr>
          <a:xfrm>
            <a:off x="1109237" y="3776480"/>
            <a:ext cx="844785" cy="461665"/>
          </a:xfrm>
          <a:prstGeom prst="rect">
            <a:avLst/>
          </a:prstGeom>
          <a:noFill/>
        </p:spPr>
        <p:txBody>
          <a:bodyPr wrap="square" rtlCol="0">
            <a:spAutoFit/>
          </a:bodyPr>
          <a:lstStyle/>
          <a:p>
            <a:r>
              <a:rPr lang="en-US" sz="2400" err="1">
                <a:solidFill>
                  <a:srgbClr val="00B0F0"/>
                </a:solidFill>
              </a:rPr>
              <a:t>bx</a:t>
            </a:r>
            <a:endParaRPr lang="nl-NL" sz="2400">
              <a:solidFill>
                <a:srgbClr val="00B0F0"/>
              </a:solidFill>
            </a:endParaRPr>
          </a:p>
        </p:txBody>
      </p:sp>
      <p:sp>
        <p:nvSpPr>
          <p:cNvPr id="21" name="Title 1"/>
          <p:cNvSpPr>
            <a:spLocks noGrp="1"/>
          </p:cNvSpPr>
          <p:nvPr>
            <p:ph type="title"/>
          </p:nvPr>
        </p:nvSpPr>
        <p:spPr>
          <a:xfrm>
            <a:off x="263352" y="274638"/>
            <a:ext cx="9337848"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xin,yin,2,2);</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sp>
        <p:nvSpPr>
          <p:cNvPr id="14" name="Rounded Rectangular Callout 13"/>
          <p:cNvSpPr/>
          <p:nvPr/>
        </p:nvSpPr>
        <p:spPr>
          <a:xfrm>
            <a:off x="2345083" y="4177742"/>
            <a:ext cx="3638921" cy="1008112"/>
          </a:xfrm>
          <a:prstGeom prst="wedgeRoundRectCallout">
            <a:avLst>
              <a:gd name="adj1" fmla="val -33936"/>
              <a:gd name="adj2" fmla="val -848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However, the actual grid will have 4x2 dimensions and 8 elements stored in the shared memory</a:t>
            </a:r>
          </a:p>
        </p:txBody>
      </p:sp>
      <p:sp>
        <p:nvSpPr>
          <p:cNvPr id="15" name="Folded Corner 14"/>
          <p:cNvSpPr/>
          <p:nvPr/>
        </p:nvSpPr>
        <p:spPr>
          <a:xfrm>
            <a:off x="5915660" y="2349943"/>
            <a:ext cx="4428812" cy="410339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a:solidFill>
                  <a:schemeClr val="tx1"/>
                </a:solidFill>
              </a:rPr>
              <a:t>GPUs have specific constraints for these metrics!</a:t>
            </a:r>
          </a:p>
          <a:p>
            <a:pPr algn="ctr"/>
            <a:endParaRPr lang="en-US" sz="2200">
              <a:solidFill>
                <a:schemeClr val="tx1"/>
              </a:solidFill>
            </a:endParaRPr>
          </a:p>
          <a:p>
            <a:pPr algn="ctr"/>
            <a:r>
              <a:rPr lang="en-US" sz="2000">
                <a:solidFill>
                  <a:schemeClr val="tx1"/>
                </a:solidFill>
              </a:rPr>
              <a:t>Max threads/block </a:t>
            </a:r>
          </a:p>
          <a:p>
            <a:pPr algn="ctr"/>
            <a:r>
              <a:rPr lang="en-US" sz="2000">
                <a:solidFill>
                  <a:schemeClr val="tx1"/>
                </a:solidFill>
              </a:rPr>
              <a:t>(1024)</a:t>
            </a:r>
          </a:p>
          <a:p>
            <a:pPr algn="ctr"/>
            <a:r>
              <a:rPr lang="en-US" sz="2000">
                <a:solidFill>
                  <a:schemeClr val="tx1"/>
                </a:solidFill>
              </a:rPr>
              <a:t>Max shared memory/block </a:t>
            </a:r>
          </a:p>
          <a:p>
            <a:pPr algn="ctr"/>
            <a:r>
              <a:rPr lang="en-US" sz="2000">
                <a:solidFill>
                  <a:schemeClr val="tx1"/>
                </a:solidFill>
              </a:rPr>
              <a:t>(49 Kbytes)</a:t>
            </a:r>
          </a:p>
          <a:p>
            <a:pPr algn="ctr"/>
            <a:r>
              <a:rPr lang="en-US" sz="2000">
                <a:solidFill>
                  <a:schemeClr val="tx1"/>
                </a:solidFill>
              </a:rPr>
              <a:t>Max registers per SM</a:t>
            </a:r>
          </a:p>
          <a:p>
            <a:pPr algn="ctr"/>
            <a:r>
              <a:rPr lang="en-US" sz="2000">
                <a:solidFill>
                  <a:schemeClr val="tx1"/>
                </a:solidFill>
              </a:rPr>
              <a:t>(varies per CC)</a:t>
            </a:r>
          </a:p>
          <a:p>
            <a:pPr algn="ctr"/>
            <a:r>
              <a:rPr lang="en-US" sz="2000" err="1">
                <a:solidFill>
                  <a:schemeClr val="tx1"/>
                </a:solidFill>
              </a:rPr>
              <a:t>etc</a:t>
            </a:r>
            <a:r>
              <a:rPr lang="en-US" sz="2000">
                <a:solidFill>
                  <a:schemeClr val="tx1"/>
                </a:solidFill>
              </a:rPr>
              <a:t>…</a:t>
            </a:r>
            <a:endParaRPr lang="nl-NL" sz="2000">
              <a:solidFill>
                <a:schemeClr val="tx1"/>
              </a:solidFill>
            </a:endParaRPr>
          </a:p>
        </p:txBody>
      </p:sp>
    </p:spTree>
    <p:extLst>
      <p:ext uri="{BB962C8B-B14F-4D97-AF65-F5344CB8AC3E}">
        <p14:creationId xmlns:p14="http://schemas.microsoft.com/office/powerpoint/2010/main" val="421100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87707" y="2191114"/>
          <a:ext cx="3904896" cy="3758166"/>
        </p:xfrm>
        <a:graphic>
          <a:graphicData uri="http://schemas.openxmlformats.org/drawingml/2006/table">
            <a:tbl>
              <a:tblPr firstRow="1" bandRow="1">
                <a:tableStyleId>{2D5ABB26-0587-4C30-8999-92F81FD0307C}</a:tableStyleId>
              </a:tblPr>
              <a:tblGrid>
                <a:gridCol w="488112">
                  <a:extLst>
                    <a:ext uri="{9D8B030D-6E8A-4147-A177-3AD203B41FA5}">
                      <a16:colId xmlns:a16="http://schemas.microsoft.com/office/drawing/2014/main" val="20000"/>
                    </a:ext>
                  </a:extLst>
                </a:gridCol>
                <a:gridCol w="488112">
                  <a:extLst>
                    <a:ext uri="{9D8B030D-6E8A-4147-A177-3AD203B41FA5}">
                      <a16:colId xmlns:a16="http://schemas.microsoft.com/office/drawing/2014/main" val="20001"/>
                    </a:ext>
                  </a:extLst>
                </a:gridCol>
                <a:gridCol w="488112">
                  <a:extLst>
                    <a:ext uri="{9D8B030D-6E8A-4147-A177-3AD203B41FA5}">
                      <a16:colId xmlns:a16="http://schemas.microsoft.com/office/drawing/2014/main" val="20002"/>
                    </a:ext>
                  </a:extLst>
                </a:gridCol>
                <a:gridCol w="488112">
                  <a:extLst>
                    <a:ext uri="{9D8B030D-6E8A-4147-A177-3AD203B41FA5}">
                      <a16:colId xmlns:a16="http://schemas.microsoft.com/office/drawing/2014/main" val="20003"/>
                    </a:ext>
                  </a:extLst>
                </a:gridCol>
                <a:gridCol w="488112">
                  <a:extLst>
                    <a:ext uri="{9D8B030D-6E8A-4147-A177-3AD203B41FA5}">
                      <a16:colId xmlns:a16="http://schemas.microsoft.com/office/drawing/2014/main" val="20004"/>
                    </a:ext>
                  </a:extLst>
                </a:gridCol>
                <a:gridCol w="488112">
                  <a:extLst>
                    <a:ext uri="{9D8B030D-6E8A-4147-A177-3AD203B41FA5}">
                      <a16:colId xmlns:a16="http://schemas.microsoft.com/office/drawing/2014/main" val="20005"/>
                    </a:ext>
                  </a:extLst>
                </a:gridCol>
                <a:gridCol w="488112">
                  <a:extLst>
                    <a:ext uri="{9D8B030D-6E8A-4147-A177-3AD203B41FA5}">
                      <a16:colId xmlns:a16="http://schemas.microsoft.com/office/drawing/2014/main" val="20006"/>
                    </a:ext>
                  </a:extLst>
                </a:gridCol>
                <a:gridCol w="488112">
                  <a:extLst>
                    <a:ext uri="{9D8B030D-6E8A-4147-A177-3AD203B41FA5}">
                      <a16:colId xmlns:a16="http://schemas.microsoft.com/office/drawing/2014/main" val="20007"/>
                    </a:ext>
                  </a:extLst>
                </a:gridCol>
              </a:tblGrid>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7"/>
                  </a:ext>
                </a:extLst>
              </a:tr>
              <a:tr h="417574">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6" name="Content Placeholder 3"/>
          <p:cNvGraphicFramePr>
            <a:graphicFrameLocks/>
          </p:cNvGraphicFramePr>
          <p:nvPr/>
        </p:nvGraphicFramePr>
        <p:xfrm>
          <a:off x="6778968" y="2723715"/>
          <a:ext cx="3928480" cy="3225565"/>
        </p:xfrm>
        <a:graphic>
          <a:graphicData uri="http://schemas.openxmlformats.org/drawingml/2006/table">
            <a:tbl>
              <a:tblPr firstRow="1" bandRow="1">
                <a:tableStyleId>{2D5ABB26-0587-4C30-8999-92F81FD0307C}</a:tableStyleId>
              </a:tblPr>
              <a:tblGrid>
                <a:gridCol w="491060">
                  <a:extLst>
                    <a:ext uri="{9D8B030D-6E8A-4147-A177-3AD203B41FA5}">
                      <a16:colId xmlns:a16="http://schemas.microsoft.com/office/drawing/2014/main" val="20000"/>
                    </a:ext>
                  </a:extLst>
                </a:gridCol>
                <a:gridCol w="491060">
                  <a:extLst>
                    <a:ext uri="{9D8B030D-6E8A-4147-A177-3AD203B41FA5}">
                      <a16:colId xmlns:a16="http://schemas.microsoft.com/office/drawing/2014/main" val="20001"/>
                    </a:ext>
                  </a:extLst>
                </a:gridCol>
                <a:gridCol w="491060">
                  <a:extLst>
                    <a:ext uri="{9D8B030D-6E8A-4147-A177-3AD203B41FA5}">
                      <a16:colId xmlns:a16="http://schemas.microsoft.com/office/drawing/2014/main" val="20002"/>
                    </a:ext>
                  </a:extLst>
                </a:gridCol>
                <a:gridCol w="491060">
                  <a:extLst>
                    <a:ext uri="{9D8B030D-6E8A-4147-A177-3AD203B41FA5}">
                      <a16:colId xmlns:a16="http://schemas.microsoft.com/office/drawing/2014/main" val="20003"/>
                    </a:ext>
                  </a:extLst>
                </a:gridCol>
                <a:gridCol w="491060">
                  <a:extLst>
                    <a:ext uri="{9D8B030D-6E8A-4147-A177-3AD203B41FA5}">
                      <a16:colId xmlns:a16="http://schemas.microsoft.com/office/drawing/2014/main" val="20004"/>
                    </a:ext>
                  </a:extLst>
                </a:gridCol>
                <a:gridCol w="491060">
                  <a:extLst>
                    <a:ext uri="{9D8B030D-6E8A-4147-A177-3AD203B41FA5}">
                      <a16:colId xmlns:a16="http://schemas.microsoft.com/office/drawing/2014/main" val="20005"/>
                    </a:ext>
                  </a:extLst>
                </a:gridCol>
                <a:gridCol w="491060">
                  <a:extLst>
                    <a:ext uri="{9D8B030D-6E8A-4147-A177-3AD203B41FA5}">
                      <a16:colId xmlns:a16="http://schemas.microsoft.com/office/drawing/2014/main" val="20006"/>
                    </a:ext>
                  </a:extLst>
                </a:gridCol>
                <a:gridCol w="491060">
                  <a:extLst>
                    <a:ext uri="{9D8B030D-6E8A-4147-A177-3AD203B41FA5}">
                      <a16:colId xmlns:a16="http://schemas.microsoft.com/office/drawing/2014/main" val="20007"/>
                    </a:ext>
                  </a:extLst>
                </a:gridCol>
              </a:tblGrid>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60795">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nl-NL"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460795">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nl-NL"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11044413" y="1487430"/>
            <a:ext cx="754802" cy="707886"/>
          </a:xfrm>
          <a:prstGeom prst="rect">
            <a:avLst/>
          </a:prstGeom>
          <a:noFill/>
        </p:spPr>
        <p:txBody>
          <a:bodyPr wrap="square" rtlCol="0">
            <a:spAutoFit/>
          </a:bodyPr>
          <a:lstStyle/>
          <a:p>
            <a:r>
              <a:rPr lang="en-US" sz="2000"/>
              <a:t>Ty=2</a:t>
            </a:r>
          </a:p>
          <a:p>
            <a:r>
              <a:rPr lang="en-US" sz="2000" err="1"/>
              <a:t>Tx</a:t>
            </a:r>
            <a:r>
              <a:rPr lang="en-US" sz="2000"/>
              <a:t>=2</a:t>
            </a:r>
            <a:endParaRPr lang="nl-NL" sz="2000"/>
          </a:p>
        </p:txBody>
      </p:sp>
      <mc:AlternateContent xmlns:mc="http://schemas.openxmlformats.org/markup-compatibility/2006" xmlns:a14="http://schemas.microsoft.com/office/drawing/2010/main">
        <mc:Choice Requires="a14">
          <p:sp>
            <p:nvSpPr>
              <p:cNvPr id="8" name="Rectangle 7"/>
              <p:cNvSpPr/>
              <p:nvPr/>
            </p:nvSpPr>
            <p:spPr>
              <a:xfrm>
                <a:off x="5975724" y="1087320"/>
                <a:ext cx="56809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B050"/>
                          </a:solidFill>
                          <a:latin typeface="Cambria Math" panose="02040503050406030204" pitchFamily="18" charset="0"/>
                        </a:rPr>
                        <m:t>𝑏𝑦</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+1</m:t>
                          </m:r>
                        </m:e>
                      </m:d>
                      <m:r>
                        <a:rPr lang="en-US" sz="2000" i="1">
                          <a:latin typeface="Cambria Math" panose="02040503050406030204" pitchFamily="18" charset="0"/>
                        </a:rPr>
                        <m:t>+</m:t>
                      </m:r>
                      <m:r>
                        <a:rPr lang="en-US" sz="2000" i="1">
                          <a:solidFill>
                            <a:srgbClr val="0070C0"/>
                          </a:solidFill>
                          <a:latin typeface="Cambria Math" panose="02040503050406030204" pitchFamily="18" charset="0"/>
                        </a:rPr>
                        <m:t>𝑏𝑥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+2</m:t>
                          </m:r>
                        </m:e>
                      </m:d>
                      <m:r>
                        <a:rPr lang="en-US" sz="2000" i="1">
                          <a:latin typeface="Cambria Math" panose="02040503050406030204" pitchFamily="18" charset="0"/>
                        </a:rPr>
                        <m:t> </m:t>
                      </m:r>
                    </m:oMath>
                  </m:oMathPara>
                </a14:m>
                <a:endParaRPr lang="en-US" sz="2000"/>
              </a:p>
            </p:txBody>
          </p:sp>
        </mc:Choice>
        <mc:Fallback xmlns="">
          <p:sp>
            <p:nvSpPr>
              <p:cNvPr id="8" name="Rectangle 7"/>
              <p:cNvSpPr>
                <a:spLocks noRot="1" noChangeAspect="1" noMove="1" noResize="1" noEditPoints="1" noAdjustHandles="1" noChangeArrowheads="1" noChangeShapeType="1" noTextEdit="1"/>
              </p:cNvSpPr>
              <p:nvPr/>
            </p:nvSpPr>
            <p:spPr>
              <a:xfrm>
                <a:off x="5975724" y="1087320"/>
                <a:ext cx="5680979" cy="400110"/>
              </a:xfrm>
              <a:prstGeom prst="rect">
                <a:avLst/>
              </a:prstGeom>
              <a:blipFill>
                <a:blip r:embed="rId2"/>
                <a:stretch>
                  <a:fillRect b="-13636"/>
                </a:stretch>
              </a:blipFill>
            </p:spPr>
            <p:txBody>
              <a:bodyPr/>
              <a:lstStyle/>
              <a:p>
                <a:r>
                  <a:rPr lang="en-US">
                    <a:noFill/>
                  </a:rPr>
                  <a:t> </a:t>
                </a:r>
              </a:p>
            </p:txBody>
          </p:sp>
        </mc:Fallback>
      </mc:AlternateContent>
      <p:sp>
        <p:nvSpPr>
          <p:cNvPr id="17" name="Rectangle 16"/>
          <p:cNvSpPr/>
          <p:nvPr/>
        </p:nvSpPr>
        <p:spPr>
          <a:xfrm>
            <a:off x="8566557" y="6381328"/>
            <a:ext cx="353302" cy="300082"/>
          </a:xfrm>
          <a:prstGeom prst="rect">
            <a:avLst/>
          </a:prstGeom>
        </p:spPr>
        <p:txBody>
          <a:bodyPr wrap="none">
            <a:spAutoFit/>
          </a:bodyPr>
          <a:lstStyle/>
          <a:p>
            <a:r>
              <a:rPr lang="en-US" sz="1350" err="1"/>
              <a:t>Bx</a:t>
            </a:r>
            <a:endParaRPr lang="en-US" sz="1350"/>
          </a:p>
        </p:txBody>
      </p:sp>
      <p:sp>
        <p:nvSpPr>
          <p:cNvPr id="18" name="TextBox 17"/>
          <p:cNvSpPr txBox="1"/>
          <p:nvPr/>
        </p:nvSpPr>
        <p:spPr>
          <a:xfrm>
            <a:off x="10897926" y="3839364"/>
            <a:ext cx="720080" cy="461665"/>
          </a:xfrm>
          <a:prstGeom prst="rect">
            <a:avLst/>
          </a:prstGeom>
          <a:noFill/>
        </p:spPr>
        <p:txBody>
          <a:bodyPr wrap="square" rtlCol="0">
            <a:spAutoFit/>
          </a:bodyPr>
          <a:lstStyle/>
          <a:p>
            <a:r>
              <a:rPr lang="en-US" sz="2400">
                <a:solidFill>
                  <a:srgbClr val="00B050"/>
                </a:solidFill>
              </a:rPr>
              <a:t>by</a:t>
            </a:r>
            <a:endParaRPr lang="nl-NL" sz="2400">
              <a:solidFill>
                <a:srgbClr val="00B050"/>
              </a:solidFill>
            </a:endParaRPr>
          </a:p>
        </p:txBody>
      </p:sp>
      <p:sp>
        <p:nvSpPr>
          <p:cNvPr id="3" name="Slide Number Placeholder 2"/>
          <p:cNvSpPr>
            <a:spLocks noGrp="1"/>
          </p:cNvSpPr>
          <p:nvPr>
            <p:ph type="sldNum" sz="quarter" idx="12"/>
          </p:nvPr>
        </p:nvSpPr>
        <p:spPr/>
        <p:txBody>
          <a:bodyPr/>
          <a:lstStyle/>
          <a:p>
            <a:fld id="{13C7E63E-4AB2-43BC-9FFC-E4FB1A2F7AA3}" type="slidenum">
              <a:rPr lang="nl-NL" smtClean="0"/>
              <a:t>87</a:t>
            </a:fld>
            <a:endParaRPr lang="nl-NL"/>
          </a:p>
        </p:txBody>
      </p:sp>
      <p:sp>
        <p:nvSpPr>
          <p:cNvPr id="20" name="TextBox 19"/>
          <p:cNvSpPr txBox="1"/>
          <p:nvPr/>
        </p:nvSpPr>
        <p:spPr>
          <a:xfrm>
            <a:off x="1109237" y="3776480"/>
            <a:ext cx="844785" cy="461665"/>
          </a:xfrm>
          <a:prstGeom prst="rect">
            <a:avLst/>
          </a:prstGeom>
          <a:noFill/>
        </p:spPr>
        <p:txBody>
          <a:bodyPr wrap="square" rtlCol="0">
            <a:spAutoFit/>
          </a:bodyPr>
          <a:lstStyle/>
          <a:p>
            <a:r>
              <a:rPr lang="en-US" sz="2400" err="1">
                <a:solidFill>
                  <a:srgbClr val="00B0F0"/>
                </a:solidFill>
              </a:rPr>
              <a:t>bx</a:t>
            </a:r>
            <a:endParaRPr lang="nl-NL" sz="2400">
              <a:solidFill>
                <a:srgbClr val="00B0F0"/>
              </a:solidFill>
            </a:endParaRPr>
          </a:p>
        </p:txBody>
      </p:sp>
      <p:sp>
        <p:nvSpPr>
          <p:cNvPr id="21" name="Title 1"/>
          <p:cNvSpPr>
            <a:spLocks noGrp="1"/>
          </p:cNvSpPr>
          <p:nvPr>
            <p:ph type="title"/>
          </p:nvPr>
        </p:nvSpPr>
        <p:spPr>
          <a:xfrm>
            <a:off x="335360" y="274638"/>
            <a:ext cx="9265840" cy="1143000"/>
          </a:xfrm>
        </p:spPr>
        <p:txBody>
          <a:bodyPr/>
          <a:lstStyle/>
          <a:p>
            <a:r>
              <a:rPr lang="nl-NL"/>
              <a:t>GPU </a:t>
            </a:r>
            <a:r>
              <a:rPr lang="nl-NL" err="1"/>
              <a:t>example</a:t>
            </a:r>
            <a:r>
              <a:rPr lang="nl-NL"/>
              <a:t> </a:t>
            </a:r>
            <a:r>
              <a:rPr lang="nl-NL" sz="3200"/>
              <a:t>- </a:t>
            </a:r>
            <a:r>
              <a:rPr lang="nl-NL" sz="3200" err="1"/>
              <a:t>compute</a:t>
            </a:r>
            <a:r>
              <a:rPr lang="nl-NL" sz="3200"/>
              <a:t> per block</a:t>
            </a:r>
            <a:br>
              <a:rPr lang="nl-NL" sz="3200"/>
            </a:br>
            <a:r>
              <a:rPr lang="nl-NL" sz="2400"/>
              <a:t>(common GPU </a:t>
            </a:r>
            <a:r>
              <a:rPr lang="nl-NL" sz="2400" err="1"/>
              <a:t>fusion</a:t>
            </a:r>
            <a:r>
              <a:rPr lang="nl-NL" sz="2400"/>
              <a:t> </a:t>
            </a:r>
            <a:r>
              <a:rPr lang="nl-NL" sz="2400" err="1"/>
              <a:t>strategy</a:t>
            </a:r>
            <a:r>
              <a:rPr lang="nl-NL" sz="2400"/>
              <a:t>)</a:t>
            </a:r>
            <a:endParaRPr lang="nl-NL" sz="3200"/>
          </a:p>
        </p:txBody>
      </p:sp>
      <p:sp>
        <p:nvSpPr>
          <p:cNvPr id="22" name="TextBox 21"/>
          <p:cNvSpPr txBox="1"/>
          <p:nvPr/>
        </p:nvSpPr>
        <p:spPr>
          <a:xfrm>
            <a:off x="5886097" y="1542241"/>
            <a:ext cx="510374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by</a:t>
            </a:r>
            <a:r>
              <a:rPr lang="en-US" sz="1600" err="1">
                <a:latin typeface="Courier New" panose="02070309020205020404" pitchFamily="49" charset="0"/>
                <a:ea typeface="Arial Unicode MS" panose="020B0604020202020204" pitchFamily="34" charset="-128"/>
                <a:cs typeface="Courier New" panose="02070309020205020404" pitchFamily="49" charset="0"/>
              </a:rPr>
              <a:t>.compute_root</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latin typeface="Courier New" panose="02070309020205020404" pitchFamily="49" charset="0"/>
                <a:ea typeface="Arial Unicode MS" panose="020B0604020202020204" pitchFamily="34" charset="-128"/>
                <a:cs typeface="Courier New" panose="02070309020205020404" pitchFamily="49" charset="0"/>
              </a:rPr>
              <a:t>gpu_tile</a:t>
            </a:r>
            <a:r>
              <a:rPr lang="en-US" sz="1600">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x</a:t>
            </a:r>
            <a:r>
              <a:rPr lang="en-US" sz="1600" err="1">
                <a:latin typeface="Courier New" panose="02070309020205020404" pitchFamily="49" charset="0"/>
                <a:ea typeface="Arial Unicode MS" panose="020B0604020202020204" pitchFamily="34" charset="-128"/>
                <a:cs typeface="Courier New" panose="02070309020205020404" pitchFamily="49" charset="0"/>
              </a:rPr>
              <a:t>,</a:t>
            </a:r>
            <a:r>
              <a:rPr lang="en-US" sz="1600" err="1">
                <a:solidFill>
                  <a:srgbClr val="7030A0"/>
                </a:solidFill>
                <a:latin typeface="Courier New" panose="02070309020205020404" pitchFamily="49" charset="0"/>
                <a:ea typeface="Arial Unicode MS" panose="020B0604020202020204" pitchFamily="34" charset="-128"/>
                <a:cs typeface="Courier New" panose="02070309020205020404" pitchFamily="49" charset="0"/>
              </a:rPr>
              <a:t>y</a:t>
            </a:r>
            <a:r>
              <a:rPr lang="en-US" sz="1600" err="1">
                <a:latin typeface="Courier New" panose="02070309020205020404" pitchFamily="49" charset="0"/>
                <a:ea typeface="Arial Unicode MS" panose="020B0604020202020204" pitchFamily="34" charset="-128"/>
                <a:cs typeface="Courier New" panose="02070309020205020404" pitchFamily="49" charset="0"/>
              </a:rPr>
              <a:t>,xo,yo</a:t>
            </a:r>
            <a:r>
              <a:rPr lang="en-US" sz="1600">
                <a:latin typeface="Courier New" panose="02070309020205020404" pitchFamily="49" charset="0"/>
                <a:ea typeface="Arial Unicode MS" panose="020B0604020202020204" pitchFamily="34" charset="-128"/>
                <a:cs typeface="Courier New" panose="02070309020205020404" pitchFamily="49" charset="0"/>
              </a:rPr>
              <a:t>,</a:t>
            </a:r>
          </a:p>
          <a:p>
            <a:r>
              <a:rPr lang="en-US" sz="1600">
                <a:latin typeface="Courier New" panose="02070309020205020404" pitchFamily="49" charset="0"/>
                <a:ea typeface="Arial Unicode MS" panose="020B0604020202020204" pitchFamily="34" charset="-128"/>
                <a:cs typeface="Courier New" panose="02070309020205020404" pitchFamily="49" charset="0"/>
              </a:rPr>
              <a:t>	   		    xin,yin,2,2);</a:t>
            </a:r>
            <a:endParaRPr lang="en-US" sz="1600">
              <a:solidFill>
                <a:srgbClr val="0070C0"/>
              </a:solidFill>
              <a:latin typeface="Courier New" panose="02070309020205020404" pitchFamily="49" charset="0"/>
              <a:ea typeface="Arial Unicode MS" panose="020B0604020202020204" pitchFamily="34" charset="-128"/>
              <a:cs typeface="Courier New" panose="02070309020205020404" pitchFamily="49" charset="0"/>
            </a:endParaRPr>
          </a:p>
        </p:txBody>
      </p:sp>
      <p:sp>
        <p:nvSpPr>
          <p:cNvPr id="23" name="Rectangle 22"/>
          <p:cNvSpPr/>
          <p:nvPr/>
        </p:nvSpPr>
        <p:spPr>
          <a:xfrm>
            <a:off x="191344" y="1494003"/>
            <a:ext cx="280831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60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bx</a:t>
            </a:r>
            <a:r>
              <a:rPr lang="nl-NL" sz="1600">
                <a:highlight>
                  <a:srgbClr val="FFFFFF"/>
                </a:highlight>
                <a:latin typeface="Courier New" panose="02070309020205020404" pitchFamily="49" charset="0"/>
              </a:rPr>
              <a:t>.</a:t>
            </a:r>
            <a:r>
              <a:rPr lang="nl-NL" sz="1600" err="1">
                <a:highlight>
                  <a:srgbClr val="FFFFFF"/>
                </a:highlight>
                <a:latin typeface="Courier New" panose="02070309020205020404" pitchFamily="49" charset="0"/>
              </a:rPr>
              <a:t>compute_at</a:t>
            </a:r>
            <a:r>
              <a:rPr lang="nl-NL" sz="1600">
                <a:highlight>
                  <a:srgbClr val="FFFFFF"/>
                </a:highlight>
                <a:latin typeface="Courier New" panose="02070309020205020404" pitchFamily="49" charset="0"/>
              </a:rPr>
              <a:t>(</a:t>
            </a:r>
            <a:r>
              <a:rPr lang="nl-NL" sz="1600" err="1">
                <a:solidFill>
                  <a:srgbClr val="00B050"/>
                </a:solidFill>
                <a:highlight>
                  <a:srgbClr val="FFFFFF"/>
                </a:highlight>
                <a:latin typeface="Courier New" panose="02070309020205020404" pitchFamily="49" charset="0"/>
              </a:rPr>
              <a:t>by</a:t>
            </a:r>
            <a:r>
              <a:rPr lang="nl-NL" sz="1600" err="1">
                <a:highlight>
                  <a:srgbClr val="FFFFFF"/>
                </a:highlight>
                <a:latin typeface="Courier New" panose="02070309020205020404" pitchFamily="49" charset="0"/>
              </a:rPr>
              <a:t>,xo</a:t>
            </a:r>
            <a:r>
              <a:rPr lang="nl-NL" sz="1600">
                <a:highlight>
                  <a:srgbClr val="FFFFFF"/>
                </a:highlight>
                <a:latin typeface="Courier New" panose="02070309020205020404" pitchFamily="49" charset="0"/>
              </a:rPr>
              <a:t>)</a:t>
            </a:r>
          </a:p>
          <a:p>
            <a:pPr lvl="0"/>
            <a:r>
              <a:rPr lang="en-US" sz="1600">
                <a:solidFill>
                  <a:srgbClr val="000000"/>
                </a:solidFill>
                <a:highlight>
                  <a:srgbClr val="FFFFFF"/>
                </a:highlight>
                <a:latin typeface="Courier New" panose="02070309020205020404" pitchFamily="49" charset="0"/>
              </a:rPr>
              <a:t>  .</a:t>
            </a:r>
            <a:r>
              <a:rPr lang="en-US" sz="1600" err="1">
                <a:solidFill>
                  <a:srgbClr val="000000"/>
                </a:solidFill>
                <a:highlight>
                  <a:srgbClr val="FFFFFF"/>
                </a:highlight>
                <a:latin typeface="Courier New" panose="02070309020205020404" pitchFamily="49" charset="0"/>
              </a:rPr>
              <a:t>gpu_threads</a:t>
            </a:r>
            <a:r>
              <a:rPr lang="en-US" sz="1600">
                <a:solidFill>
                  <a:srgbClr val="000000"/>
                </a:solidFill>
                <a:highlight>
                  <a:srgbClr val="FFFFFF"/>
                </a:highlight>
                <a:latin typeface="Courier New" panose="02070309020205020404" pitchFamily="49" charset="0"/>
              </a:rPr>
              <a:t>(</a:t>
            </a:r>
            <a:r>
              <a:rPr lang="en-US" sz="1600" err="1">
                <a:solidFill>
                  <a:srgbClr val="000000"/>
                </a:solidFill>
                <a:highlight>
                  <a:srgbClr val="FFFFFF"/>
                </a:highlight>
                <a:latin typeface="Courier New" panose="02070309020205020404" pitchFamily="49" charset="0"/>
              </a:rPr>
              <a:t>x,y</a:t>
            </a:r>
            <a:r>
              <a:rPr lang="en-US" sz="1600">
                <a:solidFill>
                  <a:srgbClr val="000000"/>
                </a:solidFill>
                <a:highlight>
                  <a:srgbClr val="FFFFFF"/>
                </a:highlight>
                <a:latin typeface="Courier New" panose="02070309020205020404" pitchFamily="49" charset="0"/>
              </a:rPr>
              <a:t>);</a:t>
            </a:r>
            <a:endParaRPr lang="nl-NL" sz="1600">
              <a:solidFill>
                <a:srgbClr val="000000"/>
              </a:solidFill>
              <a:highlight>
                <a:srgbClr val="FFFFFF"/>
              </a:highlight>
              <a:latin typeface="Courier New" panose="02070309020205020404" pitchFamily="49" charset="0"/>
            </a:endParaRPr>
          </a:p>
        </p:txBody>
      </p:sp>
      <p:sp>
        <p:nvSpPr>
          <p:cNvPr id="15" name="Folded Corner 14"/>
          <p:cNvSpPr/>
          <p:nvPr/>
        </p:nvSpPr>
        <p:spPr>
          <a:xfrm>
            <a:off x="5915660" y="2349943"/>
            <a:ext cx="4428812" cy="410339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a:solidFill>
                  <a:schemeClr val="tx1"/>
                </a:solidFill>
              </a:rPr>
              <a:t>GPUs have specific constraints for these metrics!</a:t>
            </a:r>
          </a:p>
          <a:p>
            <a:pPr algn="ctr"/>
            <a:endParaRPr lang="en-US" sz="2200">
              <a:solidFill>
                <a:schemeClr val="tx1"/>
              </a:solidFill>
            </a:endParaRPr>
          </a:p>
          <a:p>
            <a:pPr algn="ctr"/>
            <a:r>
              <a:rPr lang="en-US" sz="2000">
                <a:solidFill>
                  <a:schemeClr val="tx1"/>
                </a:solidFill>
              </a:rPr>
              <a:t>Max threads/block </a:t>
            </a:r>
          </a:p>
          <a:p>
            <a:pPr algn="ctr"/>
            <a:r>
              <a:rPr lang="en-US" sz="2000">
                <a:solidFill>
                  <a:schemeClr val="tx1"/>
                </a:solidFill>
              </a:rPr>
              <a:t>(1024)</a:t>
            </a:r>
          </a:p>
          <a:p>
            <a:pPr algn="ctr"/>
            <a:r>
              <a:rPr lang="en-US" sz="2000">
                <a:solidFill>
                  <a:schemeClr val="tx1"/>
                </a:solidFill>
              </a:rPr>
              <a:t>Max shared memory/block </a:t>
            </a:r>
          </a:p>
          <a:p>
            <a:pPr algn="ctr"/>
            <a:r>
              <a:rPr lang="en-US" sz="2000">
                <a:solidFill>
                  <a:schemeClr val="tx1"/>
                </a:solidFill>
              </a:rPr>
              <a:t>(49 Kbytes)</a:t>
            </a:r>
          </a:p>
          <a:p>
            <a:pPr algn="ctr"/>
            <a:r>
              <a:rPr lang="en-US" sz="2000">
                <a:solidFill>
                  <a:schemeClr val="tx1"/>
                </a:solidFill>
              </a:rPr>
              <a:t>Max registers per SM</a:t>
            </a:r>
          </a:p>
          <a:p>
            <a:pPr algn="ctr"/>
            <a:r>
              <a:rPr lang="en-US" sz="2000">
                <a:solidFill>
                  <a:schemeClr val="tx1"/>
                </a:solidFill>
              </a:rPr>
              <a:t>(varies per CC)</a:t>
            </a:r>
          </a:p>
          <a:p>
            <a:pPr algn="ctr"/>
            <a:r>
              <a:rPr lang="en-US" sz="2000" err="1">
                <a:solidFill>
                  <a:schemeClr val="tx1"/>
                </a:solidFill>
              </a:rPr>
              <a:t>etc</a:t>
            </a:r>
            <a:r>
              <a:rPr lang="en-US" sz="2000">
                <a:solidFill>
                  <a:schemeClr val="tx1"/>
                </a:solidFill>
              </a:rPr>
              <a:t>…</a:t>
            </a:r>
            <a:endParaRPr lang="nl-NL" sz="2000">
              <a:solidFill>
                <a:schemeClr val="tx1"/>
              </a:solidFill>
            </a:endParaRPr>
          </a:p>
        </p:txBody>
      </p:sp>
      <p:sp>
        <p:nvSpPr>
          <p:cNvPr id="16" name="Rounded Rectangular Callout 15"/>
          <p:cNvSpPr/>
          <p:nvPr/>
        </p:nvSpPr>
        <p:spPr>
          <a:xfrm>
            <a:off x="2454090" y="3059339"/>
            <a:ext cx="3638921" cy="1449781"/>
          </a:xfrm>
          <a:prstGeom prst="wedgeRoundRectCallout">
            <a:avLst>
              <a:gd name="adj1" fmla="val 59839"/>
              <a:gd name="adj2" fmla="val 4443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rPr>
              <a:t>Threads/block, Shared memory allocation and registers/thread have a significant impact on occupancy and performance!!</a:t>
            </a:r>
          </a:p>
        </p:txBody>
      </p:sp>
    </p:spTree>
    <p:extLst>
      <p:ext uri="{BB962C8B-B14F-4D97-AF65-F5344CB8AC3E}">
        <p14:creationId xmlns:p14="http://schemas.microsoft.com/office/powerpoint/2010/main" val="2416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Brightening an Image Example</a:t>
            </a:r>
            <a:br>
              <a:rPr lang="nl-NL" dirty="0"/>
            </a:br>
            <a:r>
              <a:rPr lang="nl-NL" sz="2400" dirty="0"/>
              <a:t>Halide</a:t>
            </a:r>
            <a:endParaRPr lang="nl-NL" dirty="0">
              <a:cs typeface="Calibri"/>
            </a:endParaRPr>
          </a:p>
        </p:txBody>
      </p:sp>
      <p:sp>
        <p:nvSpPr>
          <p:cNvPr id="4" name="Slide Number Placeholder 3"/>
          <p:cNvSpPr>
            <a:spLocks noGrp="1"/>
          </p:cNvSpPr>
          <p:nvPr>
            <p:ph type="sldNum" sz="quarter" idx="12"/>
          </p:nvPr>
        </p:nvSpPr>
        <p:spPr/>
        <p:txBody>
          <a:bodyPr/>
          <a:lstStyle/>
          <a:p>
            <a:fld id="{877FDDCF-C3FC-4F1C-9BBB-16CED0CB6D76}" type="slidenum">
              <a:rPr lang="nl-NL" smtClean="0"/>
              <a:t>88</a:t>
            </a:fld>
            <a:endParaRPr lang="nl-NL"/>
          </a:p>
        </p:txBody>
      </p:sp>
      <p:sp>
        <p:nvSpPr>
          <p:cNvPr id="15" name="Right Arrow 14"/>
          <p:cNvSpPr/>
          <p:nvPr/>
        </p:nvSpPr>
        <p:spPr>
          <a:xfrm>
            <a:off x="9252947" y="1985577"/>
            <a:ext cx="763905" cy="327794"/>
          </a:xfrm>
          <a:prstGeom prst="rightArrow">
            <a:avLst/>
          </a:prstGeom>
          <a:solidFill>
            <a:srgbClr val="00B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066D80A7-6B38-4322-BCF2-55B1BFA35367}"/>
              </a:ext>
            </a:extLst>
          </p:cNvPr>
          <p:cNvPicPr>
            <a:picLocks noChangeAspect="1"/>
          </p:cNvPicPr>
          <p:nvPr/>
        </p:nvPicPr>
        <p:blipFill>
          <a:blip r:embed="rId3"/>
          <a:stretch>
            <a:fillRect/>
          </a:stretch>
        </p:blipFill>
        <p:spPr>
          <a:xfrm>
            <a:off x="7326086" y="747032"/>
            <a:ext cx="1821543" cy="3023508"/>
          </a:xfrm>
          <a:prstGeom prst="rect">
            <a:avLst/>
          </a:prstGeom>
        </p:spPr>
      </p:pic>
      <p:pic>
        <p:nvPicPr>
          <p:cNvPr id="6" name="Picture 15">
            <a:extLst>
              <a:ext uri="{FF2B5EF4-FFF2-40B4-BE49-F238E27FC236}">
                <a16:creationId xmlns:a16="http://schemas.microsoft.com/office/drawing/2014/main" id="{E7EE1711-AC0C-44A4-9F6C-BF1FC0ECA8EF}"/>
              </a:ext>
            </a:extLst>
          </p:cNvPr>
          <p:cNvPicPr>
            <a:picLocks noChangeAspect="1"/>
          </p:cNvPicPr>
          <p:nvPr/>
        </p:nvPicPr>
        <p:blipFill>
          <a:blip r:embed="rId4"/>
          <a:stretch>
            <a:fillRect/>
          </a:stretch>
        </p:blipFill>
        <p:spPr>
          <a:xfrm>
            <a:off x="10165443" y="710746"/>
            <a:ext cx="1821543" cy="3059793"/>
          </a:xfrm>
          <a:prstGeom prst="rect">
            <a:avLst/>
          </a:prstGeom>
        </p:spPr>
      </p:pic>
      <p:sp>
        <p:nvSpPr>
          <p:cNvPr id="16" name="TextBox 15">
            <a:extLst>
              <a:ext uri="{FF2B5EF4-FFF2-40B4-BE49-F238E27FC236}">
                <a16:creationId xmlns:a16="http://schemas.microsoft.com/office/drawing/2014/main" id="{85858F60-21CF-44AD-81F7-93D36C11C25B}"/>
              </a:ext>
            </a:extLst>
          </p:cNvPr>
          <p:cNvSpPr txBox="1"/>
          <p:nvPr/>
        </p:nvSpPr>
        <p:spPr>
          <a:xfrm>
            <a:off x="669471" y="2801256"/>
            <a:ext cx="1085305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3"/>
                </a:solidFill>
              </a:rPr>
              <a:t>Halide::Buffer&lt;uint8_t&gt;</a:t>
            </a:r>
            <a:r>
              <a:rPr lang="en-US"/>
              <a:t> input = </a:t>
            </a:r>
            <a:r>
              <a:rPr lang="en-US">
                <a:solidFill>
                  <a:schemeClr val="accent3"/>
                </a:solidFill>
              </a:rPr>
              <a:t>load_image</a:t>
            </a:r>
            <a:r>
              <a:rPr lang="en-US"/>
              <a:t>("image_name");</a:t>
            </a:r>
          </a:p>
          <a:p>
            <a:r>
              <a:rPr lang="en-US">
                <a:solidFill>
                  <a:schemeClr val="accent3"/>
                </a:solidFill>
                <a:ea typeface="+mn-lt"/>
                <a:cs typeface="+mn-lt"/>
              </a:rPr>
              <a:t>Halide::Func</a:t>
            </a:r>
            <a:r>
              <a:rPr lang="en-US">
                <a:ea typeface="+mn-lt"/>
                <a:cs typeface="+mn-lt"/>
              </a:rPr>
              <a:t> brighter;</a:t>
            </a:r>
          </a:p>
          <a:p>
            <a:r>
              <a:rPr lang="en-US">
                <a:solidFill>
                  <a:schemeClr val="accent3"/>
                </a:solidFill>
                <a:ea typeface="+mn-lt"/>
                <a:cs typeface="+mn-lt"/>
              </a:rPr>
              <a:t>Halide::Var</a:t>
            </a:r>
            <a:r>
              <a:rPr lang="en-US">
                <a:ea typeface="+mn-lt"/>
                <a:cs typeface="+mn-lt"/>
              </a:rPr>
              <a:t> x, y, c;</a:t>
            </a:r>
          </a:p>
          <a:p>
            <a:r>
              <a:rPr lang="en-US">
                <a:solidFill>
                  <a:schemeClr val="accent3"/>
                </a:solidFill>
                <a:ea typeface="+mn-lt"/>
                <a:cs typeface="+mn-lt"/>
              </a:rPr>
              <a:t>Halide::Expr</a:t>
            </a:r>
            <a:r>
              <a:rPr lang="en-US">
                <a:ea typeface="+mn-lt"/>
                <a:cs typeface="+mn-lt"/>
              </a:rPr>
              <a:t> value = input(x, y, c);</a:t>
            </a:r>
          </a:p>
          <a:p>
            <a:r>
              <a:rPr lang="en-US">
                <a:ea typeface="+mn-lt"/>
                <a:cs typeface="+mn-lt"/>
              </a:rPr>
              <a:t>value = </a:t>
            </a:r>
            <a:r>
              <a:rPr lang="en-US">
                <a:solidFill>
                  <a:schemeClr val="accent3"/>
                </a:solidFill>
                <a:ea typeface="+mn-lt"/>
                <a:cs typeface="+mn-lt"/>
              </a:rPr>
              <a:t>Halide::cast&lt;float&gt;</a:t>
            </a:r>
            <a:r>
              <a:rPr lang="en-US">
                <a:ea typeface="+mn-lt"/>
                <a:cs typeface="+mn-lt"/>
              </a:rPr>
              <a:t>(value);</a:t>
            </a:r>
          </a:p>
          <a:p>
            <a:r>
              <a:rPr lang="en-US">
                <a:ea typeface="+mn-lt"/>
                <a:cs typeface="+mn-lt"/>
              </a:rPr>
              <a:t>value = value * 1.5f;</a:t>
            </a:r>
          </a:p>
          <a:p>
            <a:r>
              <a:rPr lang="en-US">
                <a:ea typeface="+mn-lt"/>
                <a:cs typeface="+mn-lt"/>
              </a:rPr>
              <a:t>value = </a:t>
            </a:r>
            <a:r>
              <a:rPr lang="en-US">
                <a:solidFill>
                  <a:schemeClr val="accent3"/>
                </a:solidFill>
                <a:ea typeface="+mn-lt"/>
                <a:cs typeface="+mn-lt"/>
              </a:rPr>
              <a:t>Halide::min</a:t>
            </a:r>
            <a:r>
              <a:rPr lang="en-US">
                <a:ea typeface="+mn-lt"/>
                <a:cs typeface="+mn-lt"/>
              </a:rPr>
              <a:t>(value, 255.0f);</a:t>
            </a:r>
          </a:p>
          <a:p>
            <a:r>
              <a:rPr lang="en-US">
                <a:ea typeface="+mn-lt"/>
                <a:cs typeface="+mn-lt"/>
              </a:rPr>
              <a:t>value = </a:t>
            </a:r>
            <a:r>
              <a:rPr lang="en-US">
                <a:solidFill>
                  <a:schemeClr val="accent3"/>
                </a:solidFill>
                <a:ea typeface="+mn-lt"/>
                <a:cs typeface="+mn-lt"/>
              </a:rPr>
              <a:t>Halide::cast&lt;uint8_t&gt;</a:t>
            </a:r>
            <a:r>
              <a:rPr lang="en-US">
                <a:ea typeface="+mn-lt"/>
                <a:cs typeface="+mn-lt"/>
              </a:rPr>
              <a:t>(value);</a:t>
            </a:r>
          </a:p>
          <a:p>
            <a:r>
              <a:rPr lang="en-US" dirty="0">
                <a:solidFill>
                  <a:schemeClr val="accent3"/>
                </a:solidFill>
                <a:ea typeface="+mn-lt"/>
                <a:cs typeface="+mn-lt"/>
              </a:rPr>
              <a:t>Halide::Buffer&lt;uint8_t&gt;</a:t>
            </a:r>
            <a:r>
              <a:rPr lang="en-US" dirty="0">
                <a:ea typeface="+mn-lt"/>
                <a:cs typeface="+mn-lt"/>
              </a:rPr>
              <a:t> output </a:t>
            </a:r>
            <a:r>
              <a:rPr lang="en-US">
                <a:ea typeface="+mn-lt"/>
                <a:cs typeface="+mn-lt"/>
              </a:rPr>
              <a:t>= brighter.</a:t>
            </a:r>
            <a:r>
              <a:rPr lang="en-US">
                <a:solidFill>
                  <a:schemeClr val="accent3"/>
                </a:solidFill>
                <a:ea typeface="+mn-lt"/>
                <a:cs typeface="+mn-lt"/>
              </a:rPr>
              <a:t>realize</a:t>
            </a:r>
            <a:r>
              <a:rPr lang="en-US">
                <a:ea typeface="+mn-lt"/>
                <a:cs typeface="+mn-lt"/>
              </a:rPr>
              <a:t>(input.</a:t>
            </a:r>
            <a:r>
              <a:rPr lang="en-US">
                <a:solidFill>
                  <a:schemeClr val="accent3"/>
                </a:solidFill>
                <a:ea typeface="+mn-lt"/>
                <a:cs typeface="+mn-lt"/>
              </a:rPr>
              <a:t>width()</a:t>
            </a:r>
            <a:r>
              <a:rPr lang="en-US">
                <a:ea typeface="+mn-lt"/>
                <a:cs typeface="+mn-lt"/>
              </a:rPr>
              <a:t>,input.</a:t>
            </a:r>
            <a:r>
              <a:rPr lang="en-US">
                <a:solidFill>
                  <a:schemeClr val="accent3"/>
                </a:solidFill>
                <a:ea typeface="+mn-lt"/>
                <a:cs typeface="+mn-lt"/>
              </a:rPr>
              <a:t>height()</a:t>
            </a:r>
            <a:r>
              <a:rPr lang="en-US">
                <a:ea typeface="+mn-lt"/>
                <a:cs typeface="+mn-lt"/>
              </a:rPr>
              <a:t>, </a:t>
            </a:r>
            <a:r>
              <a:rPr lang="en-US" dirty="0">
                <a:ea typeface="+mn-lt"/>
                <a:cs typeface="+mn-lt"/>
              </a:rPr>
              <a:t>input.</a:t>
            </a:r>
            <a:r>
              <a:rPr lang="en-US" dirty="0">
                <a:solidFill>
                  <a:schemeClr val="accent3"/>
                </a:solidFill>
                <a:ea typeface="+mn-lt"/>
                <a:cs typeface="+mn-lt"/>
              </a:rPr>
              <a:t>channels()</a:t>
            </a:r>
            <a:r>
              <a:rPr lang="en-US" dirty="0">
                <a:ea typeface="+mn-lt"/>
                <a:cs typeface="+mn-lt"/>
              </a:rPr>
              <a:t>);</a:t>
            </a:r>
          </a:p>
          <a:p>
            <a:r>
              <a:rPr lang="en-US">
                <a:solidFill>
                  <a:schemeClr val="accent3"/>
                </a:solidFill>
                <a:ea typeface="+mn-lt"/>
                <a:cs typeface="+mn-lt"/>
              </a:rPr>
              <a:t>save_image</a:t>
            </a:r>
            <a:r>
              <a:rPr lang="en-US">
                <a:ea typeface="+mn-lt"/>
                <a:cs typeface="+mn-lt"/>
              </a:rPr>
              <a:t>(output, "brighter.png");</a:t>
            </a:r>
            <a:endParaRPr lang="en-US"/>
          </a:p>
        </p:txBody>
      </p:sp>
      <p:sp>
        <p:nvSpPr>
          <p:cNvPr id="17" name="TextBox 16">
            <a:extLst>
              <a:ext uri="{FF2B5EF4-FFF2-40B4-BE49-F238E27FC236}">
                <a16:creationId xmlns:a16="http://schemas.microsoft.com/office/drawing/2014/main" id="{02A030A1-ABD1-453A-BE4C-E91E66A440FD}"/>
              </a:ext>
            </a:extLst>
          </p:cNvPr>
          <p:cNvSpPr txBox="1"/>
          <p:nvPr/>
        </p:nvSpPr>
        <p:spPr>
          <a:xfrm>
            <a:off x="669471" y="1504043"/>
            <a:ext cx="59816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rPr>
              <a:t>#include</a:t>
            </a:r>
            <a:r>
              <a:rPr lang="en-US" dirty="0"/>
              <a:t> </a:t>
            </a:r>
            <a:r>
              <a:rPr lang="en-US">
                <a:solidFill>
                  <a:schemeClr val="accent3"/>
                </a:solidFill>
              </a:rPr>
              <a:t>"halide_image_io.h" </a:t>
            </a:r>
            <a:endParaRPr lang="en-US">
              <a:solidFill>
                <a:schemeClr val="accent3"/>
              </a:solidFill>
              <a:cs typeface="Calibri"/>
            </a:endParaRPr>
          </a:p>
          <a:p>
            <a:r>
              <a:rPr lang="en-US">
                <a:solidFill>
                  <a:srgbClr val="7030A0"/>
                </a:solidFill>
              </a:rPr>
              <a:t>using namespace</a:t>
            </a:r>
            <a:r>
              <a:rPr lang="en-US" dirty="0"/>
              <a:t> </a:t>
            </a:r>
            <a:r>
              <a:rPr lang="en-US">
                <a:solidFill>
                  <a:schemeClr val="accent3"/>
                </a:solidFill>
              </a:rPr>
              <a:t>Halide::Tools;</a:t>
            </a:r>
            <a:endParaRPr lang="en-US">
              <a:solidFill>
                <a:schemeClr val="accent3"/>
              </a:solidFill>
              <a:cs typeface="Calibri"/>
            </a:endParaRPr>
          </a:p>
        </p:txBody>
      </p:sp>
      <p:sp>
        <p:nvSpPr>
          <p:cNvPr id="18" name="TextBox 17">
            <a:extLst>
              <a:ext uri="{FF2B5EF4-FFF2-40B4-BE49-F238E27FC236}">
                <a16:creationId xmlns:a16="http://schemas.microsoft.com/office/drawing/2014/main" id="{30F29AF7-26CA-4E71-878C-1F1DB2C39BB9}"/>
              </a:ext>
            </a:extLst>
          </p:cNvPr>
          <p:cNvSpPr txBox="1"/>
          <p:nvPr/>
        </p:nvSpPr>
        <p:spPr>
          <a:xfrm>
            <a:off x="705757" y="6121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More info on I/O</a:t>
            </a:r>
            <a:endParaRPr lang="en-US"/>
          </a:p>
        </p:txBody>
      </p:sp>
    </p:spTree>
    <p:extLst>
      <p:ext uri="{BB962C8B-B14F-4D97-AF65-F5344CB8AC3E}">
        <p14:creationId xmlns:p14="http://schemas.microsoft.com/office/powerpoint/2010/main" val="3442265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a:t>Blur</a:t>
            </a:r>
            <a:br>
              <a:rPr lang="nl-NL" sz="2800"/>
            </a:br>
            <a:r>
              <a:rPr lang="nl-NL" sz="2400" err="1"/>
              <a:t>Stored</a:t>
            </a:r>
            <a:r>
              <a:rPr lang="nl-NL" sz="2400"/>
              <a:t> </a:t>
            </a:r>
            <a:r>
              <a:rPr lang="nl-NL" sz="2400" err="1"/>
              <a:t>Implementation</a:t>
            </a:r>
            <a:endParaRPr lang="nl-NL" sz="2800"/>
          </a:p>
        </p:txBody>
      </p:sp>
      <p:sp>
        <p:nvSpPr>
          <p:cNvPr id="5" name="Slide Number Placeholder 4"/>
          <p:cNvSpPr>
            <a:spLocks noGrp="1"/>
          </p:cNvSpPr>
          <p:nvPr>
            <p:ph type="sldNum" sz="quarter" idx="12"/>
          </p:nvPr>
        </p:nvSpPr>
        <p:spPr/>
        <p:txBody>
          <a:bodyPr/>
          <a:lstStyle/>
          <a:p>
            <a:fld id="{877FDDCF-C3FC-4F1C-9BBB-16CED0CB6D76}" type="slidenum">
              <a:rPr lang="nl-NL" smtClean="0"/>
              <a:t>9</a:t>
            </a:fld>
            <a:endParaRPr lang="nl-NL"/>
          </a:p>
        </p:txBody>
      </p:sp>
      <p:sp>
        <p:nvSpPr>
          <p:cNvPr id="8" name="TextBox 7"/>
          <p:cNvSpPr txBox="1"/>
          <p:nvPr/>
        </p:nvSpPr>
        <p:spPr>
          <a:xfrm>
            <a:off x="3575720" y="332656"/>
            <a:ext cx="8280920" cy="3824124"/>
          </a:xfrm>
          <a:prstGeom prst="rect">
            <a:avLst/>
          </a:prstGeom>
          <a:noFill/>
        </p:spPr>
        <p:txBody>
          <a:bodyPr wrap="square" rtlCol="0">
            <a:spAutoFit/>
          </a:bodyPr>
          <a:lstStyle/>
          <a:p>
            <a:pPr lvl="0"/>
            <a:r>
              <a:rPr lang="nl-NL" sz="2400" b="1" i="1">
                <a:solidFill>
                  <a:srgbClr val="000000"/>
                </a:solidFill>
                <a:highlight>
                  <a:srgbClr val="FFFFFF"/>
                </a:highlight>
                <a:latin typeface="Courier New"/>
                <a:ea typeface="Times New Roman"/>
                <a:cs typeface="Times New Roman"/>
              </a:rPr>
              <a:t>C code</a:t>
            </a:r>
          </a:p>
          <a:p>
            <a:pPr lvl="0"/>
            <a:r>
              <a:rPr lang="nl-NL" sz="1600">
                <a:solidFill>
                  <a:srgbClr val="818181"/>
                </a:solidFill>
                <a:latin typeface="Courier New" panose="02070309020205020404" pitchFamily="49" charset="0"/>
                <a:cs typeface="Courier New" panose="02070309020205020404" pitchFamily="49" charset="0"/>
              </a:rPr>
              <a:t>int </a:t>
            </a:r>
            <a:r>
              <a:rPr lang="nl-NL" sz="1600">
                <a:solidFill>
                  <a:srgbClr val="FF0000"/>
                </a:solidFill>
                <a:latin typeface="Courier New" panose="02070309020205020404" pitchFamily="49" charset="0"/>
                <a:cs typeface="Courier New" panose="02070309020205020404" pitchFamily="49" charset="0"/>
              </a:rPr>
              <a:t>in</a:t>
            </a:r>
            <a:r>
              <a:rPr lang="nl-NL" sz="1600">
                <a:solidFill>
                  <a:srgbClr val="000000"/>
                </a:solidFill>
                <a:latin typeface="Courier New" panose="02070309020205020404" pitchFamily="49" charset="0"/>
                <a:cs typeface="Courier New" panose="02070309020205020404" pitchFamily="49" charset="0"/>
              </a:rPr>
              <a:t>[W*H];</a:t>
            </a:r>
          </a:p>
          <a:p>
            <a:pPr lvl="0"/>
            <a:r>
              <a:rPr lang="nl-NL" sz="1600">
                <a:solidFill>
                  <a:srgbClr val="818181"/>
                </a:solidFill>
                <a:latin typeface="Courier New" panose="02070309020205020404" pitchFamily="49" charset="0"/>
                <a:cs typeface="Courier New" panose="02070309020205020404" pitchFamily="49" charset="0"/>
              </a:rPr>
              <a:t>int </a:t>
            </a:r>
            <a:r>
              <a:rPr lang="nl-NL" sz="1600" err="1">
                <a:solidFill>
                  <a:srgbClr val="0070C1"/>
                </a:solidFill>
                <a:latin typeface="Courier New" panose="02070309020205020404" pitchFamily="49" charset="0"/>
                <a:cs typeface="Courier New" panose="02070309020205020404" pitchFamily="49" charset="0"/>
              </a:rPr>
              <a:t>bx</a:t>
            </a:r>
            <a:r>
              <a:rPr lang="nl-NL" sz="1600">
                <a:solidFill>
                  <a:srgbClr val="000000"/>
                </a:solidFill>
                <a:latin typeface="Courier New" panose="02070309020205020404" pitchFamily="49" charset="0"/>
                <a:cs typeface="Courier New" panose="02070309020205020404" pitchFamily="49" charset="0"/>
              </a:rPr>
              <a:t>[W*H];</a:t>
            </a:r>
          </a:p>
          <a:p>
            <a:pPr lvl="0"/>
            <a:r>
              <a:rPr lang="nl-NL" sz="1600">
                <a:solidFill>
                  <a:srgbClr val="818181"/>
                </a:solidFill>
                <a:latin typeface="Courier New" panose="02070309020205020404" pitchFamily="49" charset="0"/>
                <a:cs typeface="Courier New" panose="02070309020205020404" pitchFamily="49" charset="0"/>
              </a:rPr>
              <a:t>int </a:t>
            </a:r>
            <a:r>
              <a:rPr lang="nl-NL" sz="1600">
                <a:solidFill>
                  <a:srgbClr val="00B150"/>
                </a:solidFill>
                <a:latin typeface="Courier New" panose="02070309020205020404" pitchFamily="49" charset="0"/>
                <a:cs typeface="Courier New" panose="02070309020205020404" pitchFamily="49" charset="0"/>
              </a:rPr>
              <a:t>by</a:t>
            </a:r>
            <a:r>
              <a:rPr lang="nl-NL" sz="1600">
                <a:solidFill>
                  <a:srgbClr val="000000"/>
                </a:solidFill>
                <a:latin typeface="Courier New" panose="02070309020205020404" pitchFamily="49" charset="0"/>
                <a:cs typeface="Courier New" panose="02070309020205020404" pitchFamily="49" charset="0"/>
              </a:rPr>
              <a:t>[W*H];</a:t>
            </a:r>
          </a:p>
          <a:p>
            <a:pPr lvl="0"/>
            <a:r>
              <a:rPr lang="nl-NL" sz="1600" err="1">
                <a:solidFill>
                  <a:srgbClr val="000000"/>
                </a:solidFill>
                <a:latin typeface="Courier New" panose="02070309020205020404" pitchFamily="49" charset="0"/>
                <a:cs typeface="Courier New" panose="02070309020205020404" pitchFamily="49" charset="0"/>
              </a:rPr>
              <a:t>for</a:t>
            </a:r>
            <a:r>
              <a:rPr lang="nl-NL" sz="1600">
                <a:solidFill>
                  <a:srgbClr val="000000"/>
                </a:solidFill>
                <a:latin typeface="Courier New" panose="02070309020205020404" pitchFamily="49" charset="0"/>
                <a:cs typeface="Courier New" panose="02070309020205020404" pitchFamily="49" charset="0"/>
              </a:rPr>
              <a:t>(int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=0;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&lt;H;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a:t>
            </a:r>
          </a:p>
          <a:p>
            <a:pPr lvl="0"/>
            <a:r>
              <a:rPr lang="nl-NL" sz="1600">
                <a:solidFill>
                  <a:srgbClr val="000000"/>
                </a:solidFill>
                <a:latin typeface="Courier New" panose="02070309020205020404" pitchFamily="49" charset="0"/>
                <a:cs typeface="Courier New" panose="02070309020205020404" pitchFamily="49" charset="0"/>
              </a:rPr>
              <a:t>  </a:t>
            </a:r>
            <a:r>
              <a:rPr lang="nl-NL" sz="1600" err="1">
                <a:solidFill>
                  <a:srgbClr val="000000"/>
                </a:solidFill>
                <a:latin typeface="Courier New" panose="02070309020205020404" pitchFamily="49" charset="0"/>
                <a:cs typeface="Courier New" panose="02070309020205020404" pitchFamily="49" charset="0"/>
              </a:rPr>
              <a:t>for</a:t>
            </a:r>
            <a:r>
              <a:rPr lang="nl-NL" sz="1600">
                <a:solidFill>
                  <a:srgbClr val="000000"/>
                </a:solidFill>
                <a:latin typeface="Courier New" panose="02070309020205020404" pitchFamily="49" charset="0"/>
                <a:cs typeface="Courier New" panose="02070309020205020404" pitchFamily="49" charset="0"/>
              </a:rPr>
              <a:t>(int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&lt;(W-1);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a:t>
            </a:r>
          </a:p>
          <a:p>
            <a:pPr lvl="0"/>
            <a:r>
              <a:rPr lang="nl-NL" sz="1600">
                <a:solidFill>
                  <a:srgbClr val="0070C1"/>
                </a:solidFill>
                <a:latin typeface="Courier New" panose="02070309020205020404" pitchFamily="49" charset="0"/>
                <a:cs typeface="Courier New" panose="02070309020205020404" pitchFamily="49" charset="0"/>
              </a:rPr>
              <a:t>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pl-PL" sz="1600">
                <a:solidFill>
                  <a:srgbClr val="000000"/>
                </a:solidFill>
                <a:latin typeface="Courier New" panose="02070309020205020404" pitchFamily="49" charset="0"/>
                <a:cs typeface="Courier New" panose="02070309020205020404" pitchFamily="49" charset="0"/>
              </a:rPr>
              <a:t>-1 +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pl-PL" sz="1600">
                <a:solidFill>
                  <a:srgbClr val="FF0000"/>
                </a:solidFill>
                <a:latin typeface="Courier New" panose="02070309020205020404" pitchFamily="49" charset="0"/>
                <a:cs typeface="Courier New" panose="02070309020205020404" pitchFamily="49" charset="0"/>
              </a:rPr>
              <a:t>in</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pl-P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*W];</a:t>
            </a:r>
          </a:p>
          <a:p>
            <a:pPr lvl="0"/>
            <a:r>
              <a:rPr lang="nl-NL" sz="1600">
                <a:solidFill>
                  <a:srgbClr val="000000"/>
                </a:solidFill>
                <a:latin typeface="Courier New" panose="02070309020205020404" pitchFamily="49" charset="0"/>
                <a:cs typeface="Courier New" panose="02070309020205020404" pitchFamily="49" charset="0"/>
              </a:rPr>
              <a:t>  }</a:t>
            </a:r>
          </a:p>
          <a:p>
            <a:pPr lvl="0"/>
            <a:r>
              <a:rPr lang="es-ES" sz="1600">
                <a:solidFill>
                  <a:srgbClr val="000000"/>
                </a:solidFill>
                <a:latin typeface="Courier New" panose="02070309020205020404" pitchFamily="49" charset="0"/>
                <a:cs typeface="Courier New" panose="02070309020205020404" pitchFamily="49" charset="0"/>
              </a:rPr>
              <a:t>} </a:t>
            </a:r>
          </a:p>
          <a:p>
            <a:pPr lvl="0"/>
            <a:r>
              <a:rPr lang="es-ES" sz="1600" err="1">
                <a:solidFill>
                  <a:srgbClr val="000000"/>
                </a:solidFill>
                <a:latin typeface="Courier New" panose="02070309020205020404" pitchFamily="49" charset="0"/>
                <a:cs typeface="Courier New" panose="02070309020205020404" pitchFamily="49" charset="0"/>
              </a:rPr>
              <a:t>for</a:t>
            </a:r>
            <a:r>
              <a:rPr lang="es-ES" sz="1600">
                <a:solidFill>
                  <a:srgbClr val="000000"/>
                </a:solidFill>
                <a:latin typeface="Courier New" panose="02070309020205020404" pitchFamily="49" charset="0"/>
                <a:cs typeface="Courier New" panose="02070309020205020404" pitchFamily="49" charset="0"/>
              </a:rPr>
              <a:t>(</a:t>
            </a:r>
            <a:r>
              <a:rPr lang="es-ES" sz="1600" err="1">
                <a:solidFill>
                  <a:srgbClr val="000000"/>
                </a:solidFill>
                <a:latin typeface="Courier New" panose="02070309020205020404" pitchFamily="49" charset="0"/>
                <a:cs typeface="Courier New" panose="02070309020205020404" pitchFamily="49" charset="0"/>
              </a:rPr>
              <a:t>int</a:t>
            </a:r>
            <a:r>
              <a:rPr lang="es-ES" sz="1600">
                <a:solidFill>
                  <a:srgbClr val="000000"/>
                </a:solidFill>
                <a:latin typeface="Courier New" panose="02070309020205020404" pitchFamily="49" charset="0"/>
                <a:cs typeface="Courier New" panose="02070309020205020404" pitchFamily="49" charset="0"/>
              </a:rPr>
              <a:t>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=1;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&lt;(H-1); </a:t>
            </a:r>
            <a:r>
              <a:rPr lang="es-ES" sz="1600">
                <a:solidFill>
                  <a:srgbClr val="7030A1"/>
                </a:solidFill>
                <a:latin typeface="Courier New" panose="02070309020205020404" pitchFamily="49" charset="0"/>
                <a:cs typeface="Courier New" panose="02070309020205020404" pitchFamily="49" charset="0"/>
              </a:rPr>
              <a:t>y</a:t>
            </a:r>
            <a:r>
              <a:rPr lang="es-ES" sz="1600">
                <a:solidFill>
                  <a:srgbClr val="000000"/>
                </a:solidFill>
                <a:latin typeface="Courier New" panose="02070309020205020404" pitchFamily="49" charset="0"/>
                <a:cs typeface="Courier New" panose="02070309020205020404" pitchFamily="49" charset="0"/>
              </a:rPr>
              <a:t>++){</a:t>
            </a:r>
          </a:p>
          <a:p>
            <a:pPr lvl="0"/>
            <a:r>
              <a:rPr lang="nl-NL" sz="1600">
                <a:solidFill>
                  <a:srgbClr val="000000"/>
                </a:solidFill>
                <a:latin typeface="Courier New" panose="02070309020205020404" pitchFamily="49" charset="0"/>
                <a:cs typeface="Courier New" panose="02070309020205020404" pitchFamily="49" charset="0"/>
              </a:rPr>
              <a:t>  </a:t>
            </a:r>
            <a:r>
              <a:rPr lang="nl-NL" sz="1600" err="1">
                <a:solidFill>
                  <a:srgbClr val="000000"/>
                </a:solidFill>
                <a:latin typeface="Courier New" panose="02070309020205020404" pitchFamily="49" charset="0"/>
                <a:cs typeface="Courier New" panose="02070309020205020404" pitchFamily="49" charset="0"/>
              </a:rPr>
              <a:t>for</a:t>
            </a:r>
            <a:r>
              <a:rPr lang="nl-NL" sz="1600">
                <a:solidFill>
                  <a:srgbClr val="000000"/>
                </a:solidFill>
                <a:latin typeface="Courier New" panose="02070309020205020404" pitchFamily="49" charset="0"/>
                <a:cs typeface="Courier New" panose="02070309020205020404" pitchFamily="49" charset="0"/>
              </a:rPr>
              <a:t>(int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&lt;(W-1); </a:t>
            </a:r>
            <a:r>
              <a:rPr lang="nl-N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a:t>
            </a:r>
          </a:p>
          <a:p>
            <a:pPr lvl="0"/>
            <a:r>
              <a:rPr lang="nl-NL" sz="1600">
                <a:solidFill>
                  <a:srgbClr val="00B150"/>
                </a:solidFill>
                <a:latin typeface="Courier New" panose="02070309020205020404" pitchFamily="49" charset="0"/>
                <a:cs typeface="Courier New" panose="02070309020205020404" pitchFamily="49" charset="0"/>
              </a:rPr>
              <a:t>    by</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-1)*W] +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 </a:t>
            </a:r>
            <a:r>
              <a:rPr lang="pl-PL" sz="1600">
                <a:solidFill>
                  <a:srgbClr val="000000"/>
                </a:solidFill>
                <a:latin typeface="Courier New" panose="02070309020205020404" pitchFamily="49" charset="0"/>
                <a:cs typeface="Courier New" panose="02070309020205020404" pitchFamily="49" charset="0"/>
              </a:rPr>
              <a:t>+ </a:t>
            </a:r>
            <a:r>
              <a:rPr lang="pl-PL" sz="1600">
                <a:solidFill>
                  <a:srgbClr val="7030A1"/>
                </a:solidFill>
                <a:latin typeface="Courier New" panose="02070309020205020404" pitchFamily="49" charset="0"/>
                <a:cs typeface="Courier New" panose="02070309020205020404" pitchFamily="49" charset="0"/>
              </a:rPr>
              <a:t>y</a:t>
            </a:r>
            <a:r>
              <a:rPr lang="pl-PL" sz="1600">
                <a:solidFill>
                  <a:srgbClr val="000000"/>
                </a:solidFill>
                <a:latin typeface="Courier New" panose="02070309020205020404" pitchFamily="49" charset="0"/>
                <a:cs typeface="Courier New" panose="02070309020205020404" pitchFamily="49" charset="0"/>
              </a:rPr>
              <a:t>*W] + </a:t>
            </a:r>
            <a:r>
              <a:rPr lang="nl-NL" sz="1600" err="1">
                <a:solidFill>
                  <a:srgbClr val="0070C1"/>
                </a:solidFill>
                <a:latin typeface="Courier New" panose="02070309020205020404" pitchFamily="49" charset="0"/>
                <a:cs typeface="Courier New" panose="02070309020205020404" pitchFamily="49" charset="0"/>
              </a:rPr>
              <a:t>bx</a:t>
            </a:r>
            <a:r>
              <a:rPr lang="pl-PL" sz="1600">
                <a:solidFill>
                  <a:srgbClr val="000000"/>
                </a:solidFill>
                <a:latin typeface="Courier New" panose="02070309020205020404" pitchFamily="49" charset="0"/>
                <a:cs typeface="Courier New" panose="02070309020205020404" pitchFamily="49" charset="0"/>
              </a:rPr>
              <a:t>[</a:t>
            </a:r>
            <a:r>
              <a:rPr lang="pl-PL" sz="1600">
                <a:solidFill>
                  <a:srgbClr val="7030A1"/>
                </a:solidFill>
                <a:latin typeface="Courier New" panose="02070309020205020404" pitchFamily="49" charset="0"/>
                <a:cs typeface="Courier New" panose="02070309020205020404" pitchFamily="49" charset="0"/>
              </a:rPr>
              <a:t>x</a:t>
            </a:r>
            <a:r>
              <a:rPr lang="nl-NL" sz="1600">
                <a:solidFill>
                  <a:srgbClr val="000000"/>
                </a:solidFill>
                <a:latin typeface="Courier New" panose="02070309020205020404" pitchFamily="49" charset="0"/>
                <a:cs typeface="Courier New" panose="02070309020205020404" pitchFamily="49" charset="0"/>
              </a:rPr>
              <a:t>+ (</a:t>
            </a:r>
            <a:r>
              <a:rPr lang="nl-NL" sz="1600">
                <a:solidFill>
                  <a:srgbClr val="7030A1"/>
                </a:solidFill>
                <a:latin typeface="Courier New" panose="02070309020205020404" pitchFamily="49" charset="0"/>
                <a:cs typeface="Courier New" panose="02070309020205020404" pitchFamily="49" charset="0"/>
              </a:rPr>
              <a:t>y</a:t>
            </a:r>
            <a:r>
              <a:rPr lang="nl-NL" sz="1600">
                <a:solidFill>
                  <a:srgbClr val="000000"/>
                </a:solidFill>
                <a:latin typeface="Courier New" panose="02070309020205020404" pitchFamily="49" charset="0"/>
                <a:cs typeface="Courier New" panose="02070309020205020404" pitchFamily="49" charset="0"/>
              </a:rPr>
              <a:t>+1)*W];</a:t>
            </a:r>
          </a:p>
          <a:p>
            <a:pPr lvl="0"/>
            <a:r>
              <a:rPr lang="nl-NL" sz="1600">
                <a:solidFill>
                  <a:srgbClr val="000000"/>
                </a:solidFill>
                <a:latin typeface="Courier New" panose="02070309020205020404" pitchFamily="49" charset="0"/>
                <a:cs typeface="Courier New" panose="02070309020205020404" pitchFamily="49" charset="0"/>
              </a:rPr>
              <a:t>  }</a:t>
            </a:r>
          </a:p>
          <a:p>
            <a:pPr lvl="0"/>
            <a:r>
              <a:rPr lang="nl-NL" sz="1600">
                <a:solidFill>
                  <a:srgbClr val="000000"/>
                </a:solidFill>
                <a:latin typeface="Courier New" panose="02070309020205020404" pitchFamily="49" charset="0"/>
                <a:cs typeface="Courier New" panose="02070309020205020404" pitchFamily="49" charset="0"/>
              </a:rPr>
              <a:t>}</a:t>
            </a:r>
            <a:endParaRPr lang="nl-NL" sz="1600">
              <a:solidFill>
                <a:srgbClr val="000000"/>
              </a:solidFill>
              <a:latin typeface="Courier New" panose="02070309020205020404" pitchFamily="49" charset="0"/>
              <a:ea typeface="Times New Roman"/>
              <a:cs typeface="Courier New" panose="02070309020205020404" pitchFamily="49" charset="0"/>
            </a:endParaRPr>
          </a:p>
          <a:p>
            <a:pPr lvl="0">
              <a:defRPr/>
            </a:pPr>
            <a:endParaRPr lang="en-US" sz="1050" kern="0">
              <a:solidFill>
                <a:prstClr val="black"/>
              </a:solidFill>
            </a:endParaRPr>
          </a:p>
        </p:txBody>
      </p:sp>
      <p:sp>
        <p:nvSpPr>
          <p:cNvPr id="10" name="TextBox 9"/>
          <p:cNvSpPr txBox="1"/>
          <p:nvPr/>
        </p:nvSpPr>
        <p:spPr>
          <a:xfrm>
            <a:off x="5519936" y="4437112"/>
            <a:ext cx="3444240" cy="1477328"/>
          </a:xfrm>
          <a:prstGeom prst="rect">
            <a:avLst/>
          </a:prstGeom>
          <a:noFill/>
        </p:spPr>
        <p:txBody>
          <a:bodyPr wrap="square" rtlCol="0">
            <a:spAutoFit/>
          </a:bodyPr>
          <a:lstStyle/>
          <a:p>
            <a:pPr marL="285750" indent="-285750">
              <a:buFontTx/>
              <a:buChar char="-"/>
            </a:pPr>
            <a:r>
              <a:rPr lang="en-US"/>
              <a:t>6 loads, 1 store per output pixel</a:t>
            </a:r>
          </a:p>
          <a:p>
            <a:pPr marL="285750" indent="-285750">
              <a:buFontTx/>
              <a:buChar char="-"/>
            </a:pPr>
            <a:r>
              <a:rPr lang="en-US"/>
              <a:t>4 additions per output pixel</a:t>
            </a:r>
          </a:p>
          <a:p>
            <a:pPr marL="285750" indent="-285750">
              <a:buFontTx/>
              <a:buChar char="-"/>
            </a:pPr>
            <a:r>
              <a:rPr lang="en-US">
                <a:solidFill>
                  <a:srgbClr val="FF0000"/>
                </a:solidFill>
              </a:rPr>
              <a:t>Very low locality (big buffer)</a:t>
            </a:r>
          </a:p>
          <a:p>
            <a:pPr marL="285750" indent="-285750">
              <a:buFontTx/>
              <a:buChar char="-"/>
            </a:pPr>
            <a:r>
              <a:rPr lang="en-US">
                <a:solidFill>
                  <a:srgbClr val="00B050"/>
                </a:solidFill>
              </a:rPr>
              <a:t>No </a:t>
            </a:r>
            <a:r>
              <a:rPr lang="en-US" err="1">
                <a:solidFill>
                  <a:srgbClr val="00B050"/>
                </a:solidFill>
              </a:rPr>
              <a:t>recomputation</a:t>
            </a:r>
            <a:endParaRPr lang="en-US">
              <a:solidFill>
                <a:srgbClr val="00B050"/>
              </a:solidFill>
            </a:endParaRPr>
          </a:p>
          <a:p>
            <a:pPr marL="285750" indent="-285750">
              <a:buFontTx/>
              <a:buChar char="-"/>
            </a:pPr>
            <a:r>
              <a:rPr lang="en-US">
                <a:solidFill>
                  <a:srgbClr val="00B050"/>
                </a:solidFill>
              </a:rPr>
              <a:t>Still parallelizable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4" y="4507992"/>
            <a:ext cx="4952851" cy="22322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139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422</TotalTime>
  <Words>13991</Words>
  <Application>Microsoft Office PowerPoint</Application>
  <PresentationFormat>Widescreen</PresentationFormat>
  <Paragraphs>1633</Paragraphs>
  <Slides>88</Slides>
  <Notes>31</Notes>
  <HiddenSlides>0</HiddenSlides>
  <MMClips>0</MMClips>
  <ScaleCrop>false</ScaleCrop>
  <HeadingPairs>
    <vt:vector size="4" baseType="variant">
      <vt:variant>
        <vt:lpstr>Theme</vt:lpstr>
      </vt:variant>
      <vt:variant>
        <vt:i4>2</vt:i4>
      </vt:variant>
      <vt:variant>
        <vt:lpstr>Slide Titles</vt:lpstr>
      </vt:variant>
      <vt:variant>
        <vt:i4>88</vt:i4>
      </vt:variant>
    </vt:vector>
  </HeadingPairs>
  <TitlesOfParts>
    <vt:vector size="90" baseType="lpstr">
      <vt:lpstr>Adjacency</vt:lpstr>
      <vt:lpstr>Office Theme</vt:lpstr>
      <vt:lpstr>Intelligent Architectures 5LIL0  Introduction to Halide</vt:lpstr>
      <vt:lpstr>From the previous lecture</vt:lpstr>
      <vt:lpstr>Overview</vt:lpstr>
      <vt:lpstr>Example 3x3 box filter</vt:lpstr>
      <vt:lpstr>Blur Inline</vt:lpstr>
      <vt:lpstr>Blur Inline</vt:lpstr>
      <vt:lpstr>Blur Stored Implementation</vt:lpstr>
      <vt:lpstr>Blur Stored Implementation</vt:lpstr>
      <vt:lpstr>Blur Stored Implementation</vt:lpstr>
      <vt:lpstr>Blur Fusion</vt:lpstr>
      <vt:lpstr>Blur Fusion</vt:lpstr>
      <vt:lpstr>Blur Fusion</vt:lpstr>
      <vt:lpstr>Blur Fusion – Folded     storage</vt:lpstr>
      <vt:lpstr>Some Remarks</vt:lpstr>
      <vt:lpstr>Some Remarks</vt:lpstr>
      <vt:lpstr>Some Remarks</vt:lpstr>
      <vt:lpstr>Some Remarks</vt:lpstr>
      <vt:lpstr>Some Remarks</vt:lpstr>
      <vt:lpstr>PowerPoint Presentation</vt:lpstr>
      <vt:lpstr>PowerPoint Presentation</vt:lpstr>
      <vt:lpstr>Halide</vt:lpstr>
      <vt:lpstr>Halide</vt:lpstr>
      <vt:lpstr>Halide</vt:lpstr>
      <vt:lpstr>Blur Example Halide</vt:lpstr>
      <vt:lpstr>Blur Example Halide</vt:lpstr>
      <vt:lpstr>Blur Example Halide</vt:lpstr>
      <vt:lpstr>Blur Example Halide</vt:lpstr>
      <vt:lpstr>Blur Example Halide</vt:lpstr>
      <vt:lpstr>Scheduling Inter-stage scheduling - inline</vt:lpstr>
      <vt:lpstr>Scheduling Inter-stage scheduling - inline</vt:lpstr>
      <vt:lpstr>Scheduling Inter-stage scheduling</vt:lpstr>
      <vt:lpstr>Scheduling Inter-stage scheduling</vt:lpstr>
      <vt:lpstr>Scheduling Fusion</vt:lpstr>
      <vt:lpstr>Scheduling Fusion</vt:lpstr>
      <vt:lpstr>Scheduling Fusion</vt:lpstr>
      <vt:lpstr>Scheduling Fusion</vt:lpstr>
      <vt:lpstr>Scheduling Fusion</vt:lpstr>
      <vt:lpstr>Scheduling Fusion-Folded storage</vt:lpstr>
      <vt:lpstr>Scheduling Fusion-Folded storage</vt:lpstr>
      <vt:lpstr>Scheduling Fusion-Folded storage</vt:lpstr>
      <vt:lpstr>Scheduling Fusion-Folded storage</vt:lpstr>
      <vt:lpstr>Scheduling Fusion-Folded storage</vt:lpstr>
      <vt:lpstr>Intra-Stage Scheduling</vt:lpstr>
      <vt:lpstr>Intra-Stage Scheduling</vt:lpstr>
      <vt:lpstr>Intra-Stage Scheduling: loop interchange</vt:lpstr>
      <vt:lpstr>Intra-Stage Scheduling: splitting</vt:lpstr>
      <vt:lpstr>Intra-Stage Scheduling: tiling</vt:lpstr>
      <vt:lpstr>Intra-Stage Scheduling: vectorize</vt:lpstr>
      <vt:lpstr>Intra-Stage Scheduling</vt:lpstr>
      <vt:lpstr>Intra-Stage Scheduling: multiple threads</vt:lpstr>
      <vt:lpstr>Intra-Stage Scheduling</vt:lpstr>
      <vt:lpstr>Intra-Stage Scheduling</vt:lpstr>
      <vt:lpstr>PowerPoint Presentation</vt:lpstr>
      <vt:lpstr>GPU example </vt:lpstr>
      <vt:lpstr>GPU recap: Let's Start Again from C</vt:lpstr>
      <vt:lpstr>Thread Hierarchy</vt:lpstr>
      <vt:lpstr>How Are Threads Scheduled?</vt:lpstr>
      <vt:lpstr>GPU example </vt:lpstr>
      <vt:lpstr>GPU example </vt:lpstr>
      <vt:lpstr>GPU example </vt:lpstr>
      <vt:lpstr>GPU example  (a better schedule)</vt:lpstr>
      <vt:lpstr>GPU example  (a better schedule)</vt:lpstr>
      <vt:lpstr>GPU example  (a better schedule)</vt:lpstr>
      <vt:lpstr>GPU example  (a better schedule)</vt:lpstr>
      <vt:lpstr>GPU example  (a better schedule)</vt:lpstr>
      <vt:lpstr>GPU example - compute per block (common GPU fusion strategy)</vt:lpstr>
      <vt:lpstr>GPU example - compute per block (common GPU fusion strategy)</vt:lpstr>
      <vt:lpstr>GPU example - compute per block (common GPU fusion strategy)</vt:lpstr>
      <vt:lpstr>GPU example - compute per block (common GPU fusion strategy)</vt:lpstr>
      <vt:lpstr>GPU example - compute per block (common GPU fusion strategy)</vt:lpstr>
      <vt:lpstr>GPU example - compute per block (common GPU fusion strategy)</vt:lpstr>
      <vt:lpstr>GPU example - compute per block (common GPU fusion strategy)</vt:lpstr>
      <vt:lpstr>Occupancy </vt:lpstr>
      <vt:lpstr>Occupancy </vt:lpstr>
      <vt:lpstr>Wrapper functions</vt:lpstr>
      <vt:lpstr>Wrapper functions</vt:lpstr>
      <vt:lpstr>Debug halide code</vt:lpstr>
      <vt:lpstr>Observations</vt:lpstr>
      <vt:lpstr>Limitations</vt:lpstr>
      <vt:lpstr>Halide’s Status</vt:lpstr>
      <vt:lpstr>Assignment 2 - Halide</vt:lpstr>
      <vt:lpstr>What did you learn?</vt:lpstr>
      <vt:lpstr>GPU example - compute per block (common GPU fusion strategy)</vt:lpstr>
      <vt:lpstr>GPU example - compute per block (common GPU fusion strategy)</vt:lpstr>
      <vt:lpstr>GPU example - compute per block (common GPU fusion strategy)</vt:lpstr>
      <vt:lpstr>GPU example - compute per block (common GPU fusion strategy)</vt:lpstr>
      <vt:lpstr>GPU example - compute per block (common GPU fusion strategy)</vt:lpstr>
      <vt:lpstr>Brightening an Image Example Halide</vt:lpstr>
    </vt:vector>
  </TitlesOfParts>
  <Company>Océ-Technologies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Savvas Sioutas</dc:creator>
  <cp:lastModifiedBy>Corporaal, H.</cp:lastModifiedBy>
  <cp:revision>80</cp:revision>
  <cp:lastPrinted>2019-10-07T00:23:44Z</cp:lastPrinted>
  <dcterms:created xsi:type="dcterms:W3CDTF">2017-06-06T08:36:23Z</dcterms:created>
  <dcterms:modified xsi:type="dcterms:W3CDTF">2021-03-02T12:49:40Z</dcterms:modified>
</cp:coreProperties>
</file>