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58" r:id="rId5"/>
    <p:sldId id="472" r:id="rId6"/>
    <p:sldId id="473" r:id="rId7"/>
    <p:sldId id="497" r:id="rId8"/>
    <p:sldId id="498" r:id="rId9"/>
    <p:sldId id="494" r:id="rId10"/>
    <p:sldId id="495" r:id="rId11"/>
    <p:sldId id="496" r:id="rId12"/>
    <p:sldId id="291" r:id="rId13"/>
    <p:sldId id="502" r:id="rId14"/>
    <p:sldId id="506" r:id="rId15"/>
    <p:sldId id="507" r:id="rId16"/>
    <p:sldId id="508" r:id="rId17"/>
    <p:sldId id="288" r:id="rId18"/>
    <p:sldId id="510" r:id="rId19"/>
    <p:sldId id="289" r:id="rId20"/>
    <p:sldId id="511" r:id="rId21"/>
    <p:sldId id="547" r:id="rId22"/>
    <p:sldId id="544" r:id="rId23"/>
    <p:sldId id="546" r:id="rId24"/>
    <p:sldId id="545" r:id="rId25"/>
    <p:sldId id="548" r:id="rId26"/>
    <p:sldId id="549" r:id="rId27"/>
    <p:sldId id="550" r:id="rId28"/>
    <p:sldId id="347" r:id="rId29"/>
    <p:sldId id="509" r:id="rId30"/>
    <p:sldId id="551" r:id="rId31"/>
    <p:sldId id="557" r:id="rId32"/>
    <p:sldId id="329" r:id="rId33"/>
    <p:sldId id="558" r:id="rId34"/>
    <p:sldId id="559" r:id="rId35"/>
    <p:sldId id="350" r:id="rId36"/>
    <p:sldId id="351" r:id="rId37"/>
    <p:sldId id="560" r:id="rId38"/>
    <p:sldId id="562" r:id="rId39"/>
    <p:sldId id="5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224" autoAdjust="0"/>
  </p:normalViewPr>
  <p:slideViewPr>
    <p:cSldViewPr snapToGrid="0" showGuides="1">
      <p:cViewPr varScale="1">
        <p:scale>
          <a:sx n="105" d="100"/>
          <a:sy n="105" d="100"/>
        </p:scale>
        <p:origin x="1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Blad1!$B$5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Blad1!$A$6:$A$10</c:f>
              <c:strCache>
                <c:ptCount val="5"/>
                <c:pt idx="0">
                  <c:v>FP ResNet18</c:v>
                </c:pt>
                <c:pt idx="1">
                  <c:v>BinaryResNet</c:v>
                </c:pt>
                <c:pt idx="2">
                  <c:v>ABCNet</c:v>
                </c:pt>
                <c:pt idx="3">
                  <c:v>GroupNet</c:v>
                </c:pt>
                <c:pt idx="4">
                  <c:v>ReActNet</c:v>
                </c:pt>
              </c:strCache>
            </c:strRef>
          </c:cat>
          <c:val>
            <c:numRef>
              <c:f>Blad1!$B$6:$B$10</c:f>
              <c:numCache>
                <c:formatCode>General</c:formatCode>
                <c:ptCount val="5"/>
                <c:pt idx="0">
                  <c:v>69.7</c:v>
                </c:pt>
                <c:pt idx="1">
                  <c:v>42.2</c:v>
                </c:pt>
                <c:pt idx="2">
                  <c:v>65</c:v>
                </c:pt>
                <c:pt idx="3">
                  <c:v>67</c:v>
                </c:pt>
                <c:pt idx="4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1-438C-AFCD-9DF9194E83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851200"/>
        <c:axId val="646819376"/>
      </c:barChart>
      <c:catAx>
        <c:axId val="6968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ResNet-18 based BNNs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819376"/>
        <c:crosses val="autoZero"/>
        <c:auto val="1"/>
        <c:lblAlgn val="ctr"/>
        <c:lblOffset val="100"/>
        <c:noMultiLvlLbl val="0"/>
      </c:catAx>
      <c:valAx>
        <c:axId val="6468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Top-1 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XNOR-net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following repairs already: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Scaling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Pooling layer before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73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92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66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10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Idea:</a:t>
            </a:r>
            <a:r>
              <a:rPr lang="en-US" baseline="0" dirty="0"/>
              <a:t> with binary weights and scaling factors you can recover the original weights.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Python code:</a:t>
            </a:r>
          </a:p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 err="1"/>
              <a:t>vec</a:t>
            </a:r>
            <a:r>
              <a:rPr lang="en-US" dirty="0"/>
              <a:t> = lambda x: </a:t>
            </a:r>
            <a:r>
              <a:rPr lang="en-US" dirty="0" err="1"/>
              <a:t>x.flatten</a:t>
            </a:r>
            <a:r>
              <a:rPr lang="en-US" dirty="0"/>
              <a:t>() # matrix to vector</a:t>
            </a:r>
          </a:p>
          <a:p>
            <a:r>
              <a:rPr lang="en-US" dirty="0"/>
              <a:t>sign = lambda x: </a:t>
            </a:r>
            <a:r>
              <a:rPr lang="en-US" dirty="0" err="1"/>
              <a:t>np.where</a:t>
            </a:r>
            <a:r>
              <a:rPr lang="en-US" dirty="0"/>
              <a:t>(x &gt;= 0, 1, -1) # sign activation</a:t>
            </a:r>
          </a:p>
          <a:p>
            <a:endParaRPr lang="en-US" dirty="0"/>
          </a:p>
          <a:p>
            <a:r>
              <a:rPr lang="en-US" dirty="0"/>
              <a:t># base parameters and input weights</a:t>
            </a:r>
          </a:p>
          <a:p>
            <a:r>
              <a:rPr lang="en-US" dirty="0"/>
              <a:t>u = [-1, 0, 1]</a:t>
            </a:r>
          </a:p>
          <a:p>
            <a:r>
              <a:rPr lang="en-US" dirty="0"/>
              <a:t>W = </a:t>
            </a:r>
            <a:r>
              <a:rPr lang="en-US" dirty="0" err="1"/>
              <a:t>np.array</a:t>
            </a:r>
            <a:r>
              <a:rPr lang="en-US" dirty="0"/>
              <a:t>([[-0.135, -0.065],[0.125, 0.075]])</a:t>
            </a:r>
          </a:p>
          <a:p>
            <a:endParaRPr lang="en-US" dirty="0"/>
          </a:p>
          <a:p>
            <a:r>
              <a:rPr lang="en-US" dirty="0"/>
              <a:t># compute reconstruction</a:t>
            </a:r>
          </a:p>
          <a:p>
            <a:r>
              <a:rPr lang="en-US" dirty="0"/>
              <a:t>mu, </a:t>
            </a:r>
            <a:r>
              <a:rPr lang="en-US" dirty="0" err="1"/>
              <a:t>std</a:t>
            </a:r>
            <a:r>
              <a:rPr lang="en-US" dirty="0"/>
              <a:t> = </a:t>
            </a:r>
            <a:r>
              <a:rPr lang="en-US" dirty="0" err="1"/>
              <a:t>np.mean</a:t>
            </a:r>
            <a:r>
              <a:rPr lang="en-US" dirty="0"/>
              <a:t>(W), </a:t>
            </a:r>
            <a:r>
              <a:rPr lang="en-US" dirty="0" err="1"/>
              <a:t>np.std</a:t>
            </a:r>
            <a:r>
              <a:rPr lang="en-US" dirty="0"/>
              <a:t>(W, </a:t>
            </a:r>
            <a:r>
              <a:rPr lang="en-US" dirty="0" err="1"/>
              <a:t>ddof</a:t>
            </a:r>
            <a:r>
              <a:rPr lang="en-US" dirty="0"/>
              <a:t>=1)</a:t>
            </a:r>
          </a:p>
          <a:p>
            <a:r>
              <a:rPr lang="en-US" dirty="0"/>
              <a:t>B = </a:t>
            </a:r>
            <a:r>
              <a:rPr lang="en-US" dirty="0" err="1"/>
              <a:t>np.array</a:t>
            </a:r>
            <a:r>
              <a:rPr lang="en-US" dirty="0"/>
              <a:t>([</a:t>
            </a:r>
            <a:r>
              <a:rPr lang="en-US" dirty="0" err="1"/>
              <a:t>vec</a:t>
            </a:r>
            <a:r>
              <a:rPr lang="en-US" dirty="0"/>
              <a:t>(sign(W - mu + i*</a:t>
            </a:r>
            <a:r>
              <a:rPr lang="en-US" dirty="0" err="1"/>
              <a:t>std</a:t>
            </a:r>
            <a:r>
              <a:rPr lang="en-US" dirty="0"/>
              <a:t>)) for i in u]) # compute bases</a:t>
            </a:r>
          </a:p>
          <a:p>
            <a:r>
              <a:rPr lang="en-US" dirty="0"/>
              <a:t>a, _, _, _ = </a:t>
            </a:r>
            <a:r>
              <a:rPr lang="en-US" dirty="0" err="1"/>
              <a:t>np.linalg.lstsq</a:t>
            </a:r>
            <a:r>
              <a:rPr lang="en-US" dirty="0"/>
              <a:t>(B.T, </a:t>
            </a:r>
            <a:r>
              <a:rPr lang="en-US" dirty="0" err="1"/>
              <a:t>vec</a:t>
            </a:r>
            <a:r>
              <a:rPr lang="en-US" dirty="0"/>
              <a:t>(W))</a:t>
            </a:r>
          </a:p>
          <a:p>
            <a:r>
              <a:rPr lang="en-US" dirty="0" err="1"/>
              <a:t>W_hat</a:t>
            </a:r>
            <a:r>
              <a:rPr lang="en-US" dirty="0"/>
              <a:t> = (B * a[:,None]).sum(axis=0).reshape(</a:t>
            </a:r>
            <a:r>
              <a:rPr lang="en-US" dirty="0" err="1"/>
              <a:t>W.shape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75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sign = lambda x: </a:t>
            </a:r>
            <a:r>
              <a:rPr lang="en-US" dirty="0" err="1"/>
              <a:t>np.where</a:t>
            </a:r>
            <a:r>
              <a:rPr lang="en-US" dirty="0"/>
              <a:t>(x &gt;= 0, 1, -1) # sign activation</a:t>
            </a:r>
          </a:p>
          <a:p>
            <a:r>
              <a:rPr lang="en-US" dirty="0"/>
              <a:t>clip = lambda x: </a:t>
            </a:r>
            <a:r>
              <a:rPr lang="en-US" dirty="0" err="1"/>
              <a:t>np.clip</a:t>
            </a:r>
            <a:r>
              <a:rPr lang="en-US" dirty="0"/>
              <a:t>(sign(x), 0, 1)</a:t>
            </a:r>
          </a:p>
          <a:p>
            <a:endParaRPr lang="en-US" dirty="0"/>
          </a:p>
          <a:p>
            <a:r>
              <a:rPr lang="en-US" dirty="0"/>
              <a:t>v1 = </a:t>
            </a:r>
            <a:r>
              <a:rPr lang="en-US" dirty="0" err="1"/>
              <a:t>np.linspace</a:t>
            </a:r>
            <a:r>
              <a:rPr lang="en-US" dirty="0"/>
              <a:t>(-1/5,1/5,3)</a:t>
            </a:r>
          </a:p>
          <a:p>
            <a:r>
              <a:rPr lang="en-US" dirty="0"/>
              <a:t>v2 = </a:t>
            </a:r>
            <a:r>
              <a:rPr lang="en-US" dirty="0" err="1"/>
              <a:t>np.linspace</a:t>
            </a:r>
            <a:r>
              <a:rPr lang="en-US" dirty="0"/>
              <a:t>(-1,1,10)</a:t>
            </a:r>
          </a:p>
          <a:p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(-10,5,1000)</a:t>
            </a:r>
          </a:p>
          <a:p>
            <a:r>
              <a:rPr lang="en-US" dirty="0"/>
              <a:t>y1 = </a:t>
            </a:r>
            <a:r>
              <a:rPr lang="en-US" dirty="0" err="1"/>
              <a:t>np.array</a:t>
            </a:r>
            <a:r>
              <a:rPr lang="en-US" dirty="0"/>
              <a:t>([clip(</a:t>
            </a:r>
            <a:r>
              <a:rPr lang="en-US" dirty="0" err="1"/>
              <a:t>x+i</a:t>
            </a:r>
            <a:r>
              <a:rPr lang="en-US" dirty="0"/>
              <a:t>) for i in v1]).sum(axis=0)</a:t>
            </a:r>
          </a:p>
          <a:p>
            <a:r>
              <a:rPr lang="en-US" dirty="0"/>
              <a:t>y2 = </a:t>
            </a:r>
            <a:r>
              <a:rPr lang="en-US" dirty="0" err="1"/>
              <a:t>np.array</a:t>
            </a:r>
            <a:r>
              <a:rPr lang="en-US" dirty="0"/>
              <a:t>([clip(</a:t>
            </a:r>
            <a:r>
              <a:rPr lang="en-US" dirty="0" err="1"/>
              <a:t>x+i</a:t>
            </a:r>
            <a:r>
              <a:rPr lang="en-US" dirty="0"/>
              <a:t>) for i in v2]).sum(axis=0)</a:t>
            </a:r>
          </a:p>
          <a:p>
            <a:endParaRPr lang="en-US" dirty="0"/>
          </a:p>
          <a:p>
            <a:r>
              <a:rPr lang="en-US" dirty="0" err="1"/>
              <a:t>fig,ax</a:t>
            </a:r>
            <a:r>
              <a:rPr lang="en-US" dirty="0"/>
              <a:t> = </a:t>
            </a:r>
            <a:r>
              <a:rPr lang="en-US" dirty="0" err="1"/>
              <a:t>plt.subplots</a:t>
            </a:r>
            <a:r>
              <a:rPr lang="en-US" dirty="0"/>
              <a:t>(dpi=80)</a:t>
            </a:r>
          </a:p>
          <a:p>
            <a:r>
              <a:rPr lang="en-US" dirty="0" err="1"/>
              <a:t>ax.scatter</a:t>
            </a:r>
            <a:r>
              <a:rPr lang="en-US" dirty="0"/>
              <a:t>(x, y1, marker='.', c='r')</a:t>
            </a:r>
          </a:p>
          <a:p>
            <a:r>
              <a:rPr lang="en-US" dirty="0" err="1"/>
              <a:t>ax.scatter</a:t>
            </a:r>
            <a:r>
              <a:rPr lang="en-US" dirty="0"/>
              <a:t>(x, y2, marker='.', c='b')</a:t>
            </a:r>
          </a:p>
          <a:p>
            <a:r>
              <a:rPr lang="en-US" dirty="0" err="1"/>
              <a:t>ax.set_xlabel</a:t>
            </a:r>
            <a:r>
              <a:rPr lang="en-US" dirty="0"/>
              <a:t>("x",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ax.set_ylabel</a:t>
            </a:r>
            <a:r>
              <a:rPr lang="en-US" dirty="0"/>
              <a:t>("y",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ax.set_title</a:t>
            </a:r>
            <a:r>
              <a:rPr lang="en-US" dirty="0"/>
              <a:t>("y = sum(clip(</a:t>
            </a:r>
            <a:r>
              <a:rPr lang="en-US" dirty="0" err="1"/>
              <a:t>x+v_i</a:t>
            </a:r>
            <a:r>
              <a:rPr lang="en-US" dirty="0"/>
              <a:t>, 0, 1))", </a:t>
            </a:r>
            <a:r>
              <a:rPr lang="en-US" dirty="0" err="1"/>
              <a:t>fontsize</a:t>
            </a:r>
            <a:r>
              <a:rPr lang="en-US" dirty="0"/>
              <a:t>=18)</a:t>
            </a:r>
          </a:p>
          <a:p>
            <a:r>
              <a:rPr lang="en-US" dirty="0" err="1"/>
              <a:t>plt.xticks</a:t>
            </a:r>
            <a:r>
              <a:rPr lang="en-US" dirty="0"/>
              <a:t>(</a:t>
            </a:r>
            <a:r>
              <a:rPr lang="en-US" dirty="0" err="1"/>
              <a:t>fontsize</a:t>
            </a:r>
            <a:r>
              <a:rPr lang="en-US" dirty="0"/>
              <a:t>=14)</a:t>
            </a:r>
          </a:p>
          <a:p>
            <a:r>
              <a:rPr lang="en-US" dirty="0" err="1"/>
              <a:t>plt.yticks</a:t>
            </a:r>
            <a:r>
              <a:rPr lang="en-US" dirty="0"/>
              <a:t>(</a:t>
            </a:r>
            <a:r>
              <a:rPr lang="en-US" dirty="0" err="1"/>
              <a:t>fontsize</a:t>
            </a:r>
            <a:r>
              <a:rPr lang="en-US" dirty="0"/>
              <a:t>=14)</a:t>
            </a:r>
          </a:p>
          <a:p>
            <a:r>
              <a:rPr lang="en-US" dirty="0" err="1"/>
              <a:t>ax.spines</a:t>
            </a:r>
            <a:r>
              <a:rPr lang="en-US" dirty="0"/>
              <a:t>['right'].</a:t>
            </a:r>
            <a:r>
              <a:rPr lang="en-US" dirty="0" err="1"/>
              <a:t>set_visible</a:t>
            </a:r>
            <a:r>
              <a:rPr lang="en-US" dirty="0"/>
              <a:t>(False)</a:t>
            </a:r>
          </a:p>
          <a:p>
            <a:r>
              <a:rPr lang="en-US" dirty="0" err="1"/>
              <a:t>ax.spines</a:t>
            </a:r>
            <a:r>
              <a:rPr lang="en-US" dirty="0"/>
              <a:t>['top'].</a:t>
            </a:r>
            <a:r>
              <a:rPr lang="en-US" dirty="0" err="1"/>
              <a:t>set_visible</a:t>
            </a:r>
            <a:r>
              <a:rPr lang="en-US" dirty="0"/>
              <a:t>(False)</a:t>
            </a:r>
          </a:p>
          <a:p>
            <a:r>
              <a:rPr lang="en-US" dirty="0" err="1"/>
              <a:t>ax.set_xlim</a:t>
            </a:r>
            <a:r>
              <a:rPr lang="en-US" dirty="0"/>
              <a:t>([-2,2])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5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D518D-6559-434E-91A0-6C1E95F0A4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/>
            </a:lvl1pPr>
            <a:lvl2pPr marL="269875" indent="-260350">
              <a:tabLst/>
              <a:defRPr/>
            </a:lvl2pPr>
            <a:lvl3pPr marL="625475" indent="-271463">
              <a:defRPr/>
            </a:lvl3pPr>
            <a:lvl4pPr marL="989013" indent="-269875">
              <a:defRPr/>
            </a:lvl4pPr>
            <a:lvl5pPr marL="1343025" indent="-269875"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0792549D-A0D6-4632-B33D-E29C8909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8000" y="782400"/>
            <a:ext cx="4800000" cy="976317"/>
          </a:xfrm>
        </p:spPr>
        <p:txBody>
          <a:bodyPr/>
          <a:lstStyle>
            <a:lvl1pPr>
              <a:lnSpc>
                <a:spcPct val="100000"/>
              </a:lnSpc>
              <a:defRPr sz="260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7534" y="1727201"/>
            <a:ext cx="4798484" cy="391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1" y="0"/>
            <a:ext cx="5905500" cy="608965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EF03A5-DC6A-4C32-B475-C9D7DE22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1766" y="6491815"/>
            <a:ext cx="10575149" cy="3661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AD8E03-A518-44CD-9927-0F423F0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586915" y="6487369"/>
            <a:ext cx="605083" cy="366183"/>
          </a:xfrm>
          <a:prstGeom prst="rect">
            <a:avLst/>
          </a:prstGeom>
        </p:spPr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Optimizing neural networks for deployment and execution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Quantization: from float32 to int8 and beyond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Floran de Putter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2317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294B78-6C67-423C-8FDE-EC1284B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880AAD4E-E7D0-4B2C-A07E-B69977115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Ternary encoding requires </a:t>
                </a:r>
                <a:r>
                  <a:rPr lang="en-US" b="1" dirty="0"/>
                  <a:t>1.585</a:t>
                </a:r>
                <a:r>
                  <a:rPr lang="en-US" dirty="0"/>
                  <a:t> bits per symbol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l-NL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func>
                    <m:r>
                      <a:rPr lang="nl-NL" smtClean="0">
                        <a:latin typeface="Cambria Math" panose="02040503050406030204" pitchFamily="18" charset="0"/>
                      </a:rPr>
                      <m:t>≈1.585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 practice we need to use 2 bits</a:t>
                </a:r>
              </a:p>
              <a:p>
                <a:pPr indent="-260350"/>
                <a:endParaRPr lang="en-US" dirty="0"/>
              </a:p>
              <a:p>
                <a:pPr indent="-260350"/>
                <a:r>
                  <a:rPr lang="en-US" dirty="0"/>
                  <a:t>Example encoding from GXNOR-Net:</a:t>
                </a:r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endParaRPr lang="en-US" dirty="0"/>
              </a:p>
              <a:p>
                <a:pPr indent="-260350"/>
                <a:r>
                  <a:rPr lang="en-US" dirty="0"/>
                  <a:t>Other encodings are possible too!</a:t>
                </a:r>
              </a:p>
            </p:txBody>
          </p:sp>
        </mc:Choice>
        <mc:Fallback xmlns="">
          <p:sp>
            <p:nvSpPr>
              <p:cNvPr id="6" name="Tijdelijke aanduiding voor inhoud 5">
                <a:extLst>
                  <a:ext uri="{FF2B5EF4-FFF2-40B4-BE49-F238E27FC236}">
                    <a16:creationId xmlns:a16="http://schemas.microsoft.com/office/drawing/2014/main" id="{880AAD4E-E7D0-4B2C-A07E-B69977115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 21">
            <a:extLst>
              <a:ext uri="{FF2B5EF4-FFF2-40B4-BE49-F238E27FC236}">
                <a16:creationId xmlns:a16="http://schemas.microsoft.com/office/drawing/2014/main" id="{AA8E9271-CF01-4914-B7EF-216F93928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25348"/>
              </p:ext>
            </p:extLst>
          </p:nvPr>
        </p:nvGraphicFramePr>
        <p:xfrm>
          <a:off x="5328258" y="3429000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6A098DFE-5BB1-449A-AD05-CF126DD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10</a:t>
            </a:fld>
            <a:endParaRPr lang="en-US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963F6B69-199F-47A8-B919-434BCFDE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GXNOR-Net: Training deep neural networks with ternary weights and activations without full-precision memory under a unified discretization framework – Deng et al.</a:t>
            </a:r>
          </a:p>
        </p:txBody>
      </p:sp>
    </p:spTree>
    <p:extLst>
      <p:ext uri="{BB962C8B-B14F-4D97-AF65-F5344CB8AC3E}">
        <p14:creationId xmlns:p14="http://schemas.microsoft.com/office/powerpoint/2010/main" val="24609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74">
            <a:extLst>
              <a:ext uri="{FF2B5EF4-FFF2-40B4-BE49-F238E27FC236}">
                <a16:creationId xmlns:a16="http://schemas.microsoft.com/office/drawing/2014/main" id="{FFAC220C-E527-4533-AC8A-C125C77038B8}"/>
              </a:ext>
            </a:extLst>
          </p:cNvPr>
          <p:cNvSpPr/>
          <p:nvPr/>
        </p:nvSpPr>
        <p:spPr>
          <a:xfrm>
            <a:off x="9330276" y="5018406"/>
            <a:ext cx="548640" cy="5418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+1</a:t>
            </a:r>
            <a:endParaRPr lang="en-US" sz="2400" dirty="0"/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7DA58195-E63D-4405-A526-97D4F68DDD30}"/>
              </a:ext>
            </a:extLst>
          </p:cNvPr>
          <p:cNvGrpSpPr/>
          <p:nvPr/>
        </p:nvGrpSpPr>
        <p:grpSpPr>
          <a:xfrm>
            <a:off x="5410999" y="5049041"/>
            <a:ext cx="2189058" cy="541866"/>
            <a:chOff x="2161802" y="2487781"/>
            <a:chExt cx="2189058" cy="541866"/>
          </a:xfrm>
        </p:grpSpPr>
        <p:sp>
          <p:nvSpPr>
            <p:cNvPr id="108" name="Rectangle 74">
              <a:extLst>
                <a:ext uri="{FF2B5EF4-FFF2-40B4-BE49-F238E27FC236}">
                  <a16:creationId xmlns:a16="http://schemas.microsoft.com/office/drawing/2014/main" id="{F5020D93-5AB3-4B4B-9AD8-D77E4CE399D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6FA818D0-A894-487D-AB91-478619137A3A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10" name="Rectangle 89">
              <a:extLst>
                <a:ext uri="{FF2B5EF4-FFF2-40B4-BE49-F238E27FC236}">
                  <a16:creationId xmlns:a16="http://schemas.microsoft.com/office/drawing/2014/main" id="{6E4A3E0B-4BF1-430A-A133-2B3CBDDA3DDE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00</a:t>
              </a:r>
              <a:endParaRPr lang="en-US" sz="2400" dirty="0"/>
            </a:p>
          </p:txBody>
        </p:sp>
        <p:sp>
          <p:nvSpPr>
            <p:cNvPr id="111" name="Rectangle 92">
              <a:extLst>
                <a:ext uri="{FF2B5EF4-FFF2-40B4-BE49-F238E27FC236}">
                  <a16:creationId xmlns:a16="http://schemas.microsoft.com/office/drawing/2014/main" id="{9D889331-DD73-4CF3-90B0-B88D8335F57A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03DEB8B8-8D75-4BCE-8557-EC0EFDAA6E6B}"/>
              </a:ext>
            </a:extLst>
          </p:cNvPr>
          <p:cNvGrpSpPr/>
          <p:nvPr/>
        </p:nvGrpSpPr>
        <p:grpSpPr>
          <a:xfrm>
            <a:off x="1920744" y="5417709"/>
            <a:ext cx="2189058" cy="541866"/>
            <a:chOff x="2161802" y="2487781"/>
            <a:chExt cx="2189058" cy="541866"/>
          </a:xfrm>
        </p:grpSpPr>
        <p:sp>
          <p:nvSpPr>
            <p:cNvPr id="113" name="Rectangle 74">
              <a:extLst>
                <a:ext uri="{FF2B5EF4-FFF2-40B4-BE49-F238E27FC236}">
                  <a16:creationId xmlns:a16="http://schemas.microsoft.com/office/drawing/2014/main" id="{62119650-7BB9-4991-8919-63C48ADF4EC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14" name="Rectangle 80">
              <a:extLst>
                <a:ext uri="{FF2B5EF4-FFF2-40B4-BE49-F238E27FC236}">
                  <a16:creationId xmlns:a16="http://schemas.microsoft.com/office/drawing/2014/main" id="{46BD2E44-81BD-4AA5-ADC1-A91A02F39CB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4FFE95A0-A293-48D0-A090-135EEB24DDAF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00</a:t>
              </a:r>
              <a:endParaRPr lang="en-US" sz="2400" dirty="0"/>
            </a:p>
          </p:txBody>
        </p:sp>
        <p:sp>
          <p:nvSpPr>
            <p:cNvPr id="116" name="Rectangle 92">
              <a:extLst>
                <a:ext uri="{FF2B5EF4-FFF2-40B4-BE49-F238E27FC236}">
                  <a16:creationId xmlns:a16="http://schemas.microsoft.com/office/drawing/2014/main" id="{01D911A0-CCA8-4758-8040-D9DE2BB8F606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</p:grpSp>
      <p:cxnSp>
        <p:nvCxnSpPr>
          <p:cNvPr id="118" name="Straight Arrow Connector 64">
            <a:extLst>
              <a:ext uri="{FF2B5EF4-FFF2-40B4-BE49-F238E27FC236}">
                <a16:creationId xmlns:a16="http://schemas.microsoft.com/office/drawing/2014/main" id="{4BD31D79-0606-4992-9A74-C475C732F7FC}"/>
              </a:ext>
            </a:extLst>
          </p:cNvPr>
          <p:cNvCxnSpPr/>
          <p:nvPr/>
        </p:nvCxnSpPr>
        <p:spPr>
          <a:xfrm>
            <a:off x="7824192" y="5317339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68">
            <a:extLst>
              <a:ext uri="{FF2B5EF4-FFF2-40B4-BE49-F238E27FC236}">
                <a16:creationId xmlns:a16="http://schemas.microsoft.com/office/drawing/2014/main" id="{7844B6F9-6012-4B3E-AAF4-27200FD65C50}"/>
              </a:ext>
            </a:extLst>
          </p:cNvPr>
          <p:cNvCxnSpPr/>
          <p:nvPr/>
        </p:nvCxnSpPr>
        <p:spPr>
          <a:xfrm>
            <a:off x="1928582" y="6070410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798E9436-C111-4360-8C7E-D8CF268305F2}"/>
              </a:ext>
            </a:extLst>
          </p:cNvPr>
          <p:cNvGrpSpPr/>
          <p:nvPr/>
        </p:nvGrpSpPr>
        <p:grpSpPr>
          <a:xfrm>
            <a:off x="1914914" y="4668708"/>
            <a:ext cx="2189058" cy="541866"/>
            <a:chOff x="2161802" y="2487781"/>
            <a:chExt cx="2189058" cy="541866"/>
          </a:xfrm>
        </p:grpSpPr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3F7F6B53-0806-47F0-807E-EB72997BD30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22" name="Rectangle 80">
              <a:extLst>
                <a:ext uri="{FF2B5EF4-FFF2-40B4-BE49-F238E27FC236}">
                  <a16:creationId xmlns:a16="http://schemas.microsoft.com/office/drawing/2014/main" id="{FA915065-B7D9-4B18-9CB1-B3D638508083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11</a:t>
              </a:r>
              <a:endParaRPr lang="en-US" sz="2400" dirty="0"/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id="{43C793D1-0B95-45C7-B8F5-A1EFA1B6A800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  <p:sp>
          <p:nvSpPr>
            <p:cNvPr id="124" name="Rectangle 92">
              <a:extLst>
                <a:ext uri="{FF2B5EF4-FFF2-40B4-BE49-F238E27FC236}">
                  <a16:creationId xmlns:a16="http://schemas.microsoft.com/office/drawing/2014/main" id="{149410C0-353B-412E-9CF5-895E2E287DEE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10</a:t>
              </a:r>
              <a:endParaRPr lang="en-US" sz="2400" dirty="0"/>
            </a:p>
          </p:txBody>
        </p:sp>
      </p:grpSp>
      <p:sp>
        <p:nvSpPr>
          <p:cNvPr id="105" name="Rectangle 74">
            <a:extLst>
              <a:ext uri="{FF2B5EF4-FFF2-40B4-BE49-F238E27FC236}">
                <a16:creationId xmlns:a16="http://schemas.microsoft.com/office/drawing/2014/main" id="{47CE1562-8807-4098-AD37-1093ED5DA0EC}"/>
              </a:ext>
            </a:extLst>
          </p:cNvPr>
          <p:cNvSpPr/>
          <p:nvPr/>
        </p:nvSpPr>
        <p:spPr>
          <a:xfrm>
            <a:off x="9330276" y="2837479"/>
            <a:ext cx="548640" cy="5418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+1</a:t>
            </a:r>
            <a:endParaRPr lang="en-US" sz="2400" dirty="0"/>
          </a:p>
        </p:txBody>
      </p: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5802161B-9675-4D2C-8527-B63DE116847F}"/>
              </a:ext>
            </a:extLst>
          </p:cNvPr>
          <p:cNvGrpSpPr/>
          <p:nvPr/>
        </p:nvGrpSpPr>
        <p:grpSpPr>
          <a:xfrm>
            <a:off x="5410999" y="2868114"/>
            <a:ext cx="2189058" cy="541866"/>
            <a:chOff x="2161802" y="2487781"/>
            <a:chExt cx="2189058" cy="541866"/>
          </a:xfrm>
        </p:grpSpPr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522108AA-1FDD-4CC4-9B68-466E6D7AD71C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102" name="Rectangle 80">
              <a:extLst>
                <a:ext uri="{FF2B5EF4-FFF2-40B4-BE49-F238E27FC236}">
                  <a16:creationId xmlns:a16="http://schemas.microsoft.com/office/drawing/2014/main" id="{54B81EC0-55E6-4B01-AB78-D24C527347B8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2E86303-5F82-4D8B-9339-505ACA06DD2C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id="{4C7B922F-9F51-44EC-ADF2-1CF95CE8837D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4E496B07-43E6-46FE-8EE4-62E407132CF9}"/>
              </a:ext>
            </a:extLst>
          </p:cNvPr>
          <p:cNvGrpSpPr/>
          <p:nvPr/>
        </p:nvGrpSpPr>
        <p:grpSpPr>
          <a:xfrm>
            <a:off x="1920744" y="3236782"/>
            <a:ext cx="2189058" cy="541866"/>
            <a:chOff x="2161802" y="2487781"/>
            <a:chExt cx="2189058" cy="541866"/>
          </a:xfrm>
        </p:grpSpPr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93EF9F15-50CA-40B9-946B-38B3282BEEC2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4DFDFFD8-3EA2-40C7-AED7-74B6C2A2215D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AE44E124-972A-4F76-8201-C1552984567D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27F6C32D-E172-4E52-B6F1-33DEB7197DBC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6CCDE-85CA-4527-8648-5943D5F2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631260"/>
          </a:xfrm>
        </p:spPr>
        <p:txBody>
          <a:bodyPr/>
          <a:lstStyle/>
          <a:p>
            <a:r>
              <a:rPr lang="en-US" dirty="0"/>
              <a:t>Multiplication and addition are replaced by Gated XNORs and two </a:t>
            </a:r>
            <a:r>
              <a:rPr lang="en-US" dirty="0" err="1"/>
              <a:t>PopCounts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7" name="Straight Arrow Connector 27">
            <a:extLst>
              <a:ext uri="{FF2B5EF4-FFF2-40B4-BE49-F238E27FC236}">
                <a16:creationId xmlns:a16="http://schemas.microsoft.com/office/drawing/2014/main" id="{63650BB2-11A6-49E8-804B-D0AEBA5D0974}"/>
              </a:ext>
            </a:extLst>
          </p:cNvPr>
          <p:cNvCxnSpPr>
            <a:cxnSpLocks/>
          </p:cNvCxnSpPr>
          <p:nvPr/>
        </p:nvCxnSpPr>
        <p:spPr>
          <a:xfrm>
            <a:off x="4269261" y="5344117"/>
            <a:ext cx="10106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8A680402-7FE2-4647-B651-AF2D84A3E4AB}"/>
              </a:ext>
            </a:extLst>
          </p:cNvPr>
          <p:cNvSpPr txBox="1"/>
          <p:nvPr/>
        </p:nvSpPr>
        <p:spPr>
          <a:xfrm>
            <a:off x="4118114" y="484184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GX(N)OR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C759FCE-52B5-41B8-A201-6B98CFF8933D}"/>
              </a:ext>
            </a:extLst>
          </p:cNvPr>
          <p:cNvSpPr txBox="1"/>
          <p:nvPr/>
        </p:nvSpPr>
        <p:spPr>
          <a:xfrm>
            <a:off x="7760152" y="4825857"/>
            <a:ext cx="140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PopCount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/>
              <p:nvPr/>
            </p:nvSpPr>
            <p:spPr>
              <a:xfrm>
                <a:off x="7761413" y="5395913"/>
                <a:ext cx="141756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 −#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neg</m:t>
                      </m:r>
                    </m:oMath>
                  </m:oMathPara>
                </a14:m>
                <a:endParaRPr lang="en-US" sz="1867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13" y="5395913"/>
                <a:ext cx="1417568" cy="287323"/>
              </a:xfrm>
              <a:prstGeom prst="rect">
                <a:avLst/>
              </a:prstGeom>
              <a:blipFill>
                <a:blip r:embed="rId2"/>
                <a:stretch>
                  <a:fillRect l="-3433" r="-343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/>
              <p:nvPr/>
            </p:nvSpPr>
            <p:spPr>
              <a:xfrm>
                <a:off x="7751169" y="5699725"/>
                <a:ext cx="3991862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1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NL" sz="1867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nl-NL" sz="1867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1867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69" y="5699725"/>
                <a:ext cx="3991862" cy="287323"/>
              </a:xfrm>
              <a:prstGeom prst="rect">
                <a:avLst/>
              </a:prstGeom>
              <a:blipFill>
                <a:blip r:embed="rId3"/>
                <a:stretch>
                  <a:fillRect l="-153" t="-2128" r="-1835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7">
            <a:extLst>
              <a:ext uri="{FF2B5EF4-FFF2-40B4-BE49-F238E27FC236}">
                <a16:creationId xmlns:a16="http://schemas.microsoft.com/office/drawing/2014/main" id="{EE33862C-C594-492A-8DC8-AD486A45236F}"/>
              </a:ext>
            </a:extLst>
          </p:cNvPr>
          <p:cNvCxnSpPr/>
          <p:nvPr/>
        </p:nvCxnSpPr>
        <p:spPr>
          <a:xfrm>
            <a:off x="1928582" y="6063692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/>
              <p:nvPr/>
            </p:nvSpPr>
            <p:spPr>
              <a:xfrm>
                <a:off x="1928582" y="6026625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67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NL" sz="1867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82" y="6026625"/>
                <a:ext cx="2186093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/>
              <p:nvPr/>
            </p:nvSpPr>
            <p:spPr>
              <a:xfrm>
                <a:off x="1465966" y="4782780"/>
                <a:ext cx="417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66" y="4782780"/>
                <a:ext cx="417935" cy="369332"/>
              </a:xfrm>
              <a:prstGeom prst="rect">
                <a:avLst/>
              </a:prstGeom>
              <a:blipFill>
                <a:blip r:embed="rId5"/>
                <a:stretch>
                  <a:fillRect l="-15942" r="-86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/>
              <p:nvPr/>
            </p:nvSpPr>
            <p:spPr>
              <a:xfrm>
                <a:off x="1441317" y="5498504"/>
                <a:ext cx="490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17" y="5498504"/>
                <a:ext cx="490904" cy="369332"/>
              </a:xfrm>
              <a:prstGeom prst="rect">
                <a:avLst/>
              </a:prstGeom>
              <a:blipFill>
                <a:blip r:embed="rId6"/>
                <a:stretch>
                  <a:fillRect l="-12346" r="-6173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8641AA03-C8C1-4851-8053-9255CB87CC12}"/>
              </a:ext>
            </a:extLst>
          </p:cNvPr>
          <p:cNvCxnSpPr>
            <a:cxnSpLocks/>
          </p:cNvCxnSpPr>
          <p:nvPr/>
        </p:nvCxnSpPr>
        <p:spPr>
          <a:xfrm flipV="1">
            <a:off x="4297680" y="3136042"/>
            <a:ext cx="982279" cy="3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3">
            <a:extLst>
              <a:ext uri="{FF2B5EF4-FFF2-40B4-BE49-F238E27FC236}">
                <a16:creationId xmlns:a16="http://schemas.microsoft.com/office/drawing/2014/main" id="{1B2EA682-61B5-4A6F-9D91-BDEDCDFDF988}"/>
              </a:ext>
            </a:extLst>
          </p:cNvPr>
          <p:cNvSpPr txBox="1"/>
          <p:nvPr/>
        </p:nvSpPr>
        <p:spPr>
          <a:xfrm>
            <a:off x="4269261" y="262415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Mul</a:t>
            </a:r>
            <a:endParaRPr lang="en-US" sz="2400" dirty="0"/>
          </a:p>
        </p:txBody>
      </p: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372B5ACB-3549-48D0-BFBB-52A74BF3C32D}"/>
              </a:ext>
            </a:extLst>
          </p:cNvPr>
          <p:cNvCxnSpPr/>
          <p:nvPr/>
        </p:nvCxnSpPr>
        <p:spPr>
          <a:xfrm>
            <a:off x="7824192" y="3136412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5">
            <a:extLst>
              <a:ext uri="{FF2B5EF4-FFF2-40B4-BE49-F238E27FC236}">
                <a16:creationId xmlns:a16="http://schemas.microsoft.com/office/drawing/2014/main" id="{6153FCBE-359E-406C-935B-61D83AA45538}"/>
              </a:ext>
            </a:extLst>
          </p:cNvPr>
          <p:cNvSpPr txBox="1"/>
          <p:nvPr/>
        </p:nvSpPr>
        <p:spPr>
          <a:xfrm>
            <a:off x="7658553" y="2617781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Accumulate</a:t>
            </a:r>
          </a:p>
        </p:txBody>
      </p:sp>
      <p:cxnSp>
        <p:nvCxnSpPr>
          <p:cNvPr id="45" name="Straight Arrow Connector 68">
            <a:extLst>
              <a:ext uri="{FF2B5EF4-FFF2-40B4-BE49-F238E27FC236}">
                <a16:creationId xmlns:a16="http://schemas.microsoft.com/office/drawing/2014/main" id="{819B7C7D-BC4D-4B42-8780-5B78507D3DF7}"/>
              </a:ext>
            </a:extLst>
          </p:cNvPr>
          <p:cNvCxnSpPr/>
          <p:nvPr/>
        </p:nvCxnSpPr>
        <p:spPr>
          <a:xfrm>
            <a:off x="1928582" y="3889483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/>
              <p:nvPr/>
            </p:nvSpPr>
            <p:spPr>
              <a:xfrm>
                <a:off x="1928583" y="3861335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float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83" y="3861335"/>
                <a:ext cx="2186093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/>
              <p:nvPr/>
            </p:nvSpPr>
            <p:spPr>
              <a:xfrm>
                <a:off x="1465965" y="2574704"/>
                <a:ext cx="385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65" y="2574704"/>
                <a:ext cx="385875" cy="369332"/>
              </a:xfrm>
              <a:prstGeom prst="rect">
                <a:avLst/>
              </a:prstGeom>
              <a:blipFill>
                <a:blip r:embed="rId8"/>
                <a:stretch>
                  <a:fillRect l="-17188" r="-156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/>
              <p:nvPr/>
            </p:nvSpPr>
            <p:spPr>
              <a:xfrm>
                <a:off x="1441318" y="3290428"/>
                <a:ext cx="44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18" y="3290428"/>
                <a:ext cx="444161" cy="369332"/>
              </a:xfrm>
              <a:prstGeom prst="rect">
                <a:avLst/>
              </a:prstGeom>
              <a:blipFill>
                <a:blip r:embed="rId9"/>
                <a:stretch>
                  <a:fillRect l="-15068" r="-274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ep 4">
            <a:extLst>
              <a:ext uri="{FF2B5EF4-FFF2-40B4-BE49-F238E27FC236}">
                <a16:creationId xmlns:a16="http://schemas.microsoft.com/office/drawing/2014/main" id="{710F520A-3135-49FF-B48E-FF888EF24BF2}"/>
              </a:ext>
            </a:extLst>
          </p:cNvPr>
          <p:cNvGrpSpPr/>
          <p:nvPr/>
        </p:nvGrpSpPr>
        <p:grpSpPr>
          <a:xfrm>
            <a:off x="1914914" y="2487781"/>
            <a:ext cx="2189058" cy="541866"/>
            <a:chOff x="2161802" y="2487781"/>
            <a:chExt cx="2189058" cy="541866"/>
          </a:xfrm>
        </p:grpSpPr>
        <p:sp>
          <p:nvSpPr>
            <p:cNvPr id="61" name="Rectangle 74">
              <a:extLst>
                <a:ext uri="{FF2B5EF4-FFF2-40B4-BE49-F238E27FC236}">
                  <a16:creationId xmlns:a16="http://schemas.microsoft.com/office/drawing/2014/main" id="{A5D30388-163C-4294-B8CE-4CD3FF40CACB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00D42D09-532D-4C17-B01F-2CD916AF80E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7" name="Rectangle 89">
              <a:extLst>
                <a:ext uri="{FF2B5EF4-FFF2-40B4-BE49-F238E27FC236}">
                  <a16:creationId xmlns:a16="http://schemas.microsoft.com/office/drawing/2014/main" id="{AD8F5C68-10B4-479A-864F-3F9C61AE1672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0F0B82FA-92D9-4F34-93C0-1E057B3A5FB1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graphicFrame>
        <p:nvGraphicFramePr>
          <p:cNvPr id="125" name="Tabel 21">
            <a:extLst>
              <a:ext uri="{FF2B5EF4-FFF2-40B4-BE49-F238E27FC236}">
                <a16:creationId xmlns:a16="http://schemas.microsoft.com/office/drawing/2014/main" id="{F0812B50-9A64-4A74-83AB-0C86A9824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67570"/>
              </p:ext>
            </p:extLst>
          </p:nvPr>
        </p:nvGraphicFramePr>
        <p:xfrm>
          <a:off x="10926133" y="3573329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5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8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F29DC55-3E58-42CB-B4D8-226CF5FA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Gated</a:t>
            </a:r>
            <a:r>
              <a:rPr lang="nl-NL" dirty="0"/>
              <a:t> XNOR: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Gated</a:t>
            </a:r>
            <a:r>
              <a:rPr lang="nl-NL" dirty="0"/>
              <a:t> XOR:</a:t>
            </a:r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424D343-00E8-4E89-A595-3424EBD4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Gated</a:t>
            </a:r>
            <a:r>
              <a:rPr lang="nl-NL" dirty="0"/>
              <a:t> XNOR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ternary</a:t>
            </a:r>
            <a:r>
              <a:rPr lang="nl-NL" dirty="0"/>
              <a:t> MAC </a:t>
            </a:r>
            <a:r>
              <a:rPr lang="nl-NL" dirty="0" err="1"/>
              <a:t>implementation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751F4F-4D4D-4EFF-A467-121FC4D0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GXNOR-Net: Training deep neural networks with ternary weights and activations without full-precision memory under a unified discretization framework – Deng et al.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E1A878-7617-4C10-A49C-CE0636B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680716-55B6-4644-85CD-815C357C1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27462" y="1773413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31BF213-AE6E-4E9E-B9F2-8A05478E4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23704"/>
          <a:stretch/>
        </p:blipFill>
        <p:spPr bwMode="auto">
          <a:xfrm>
            <a:off x="1427463" y="2798647"/>
            <a:ext cx="1604548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A3BDC7F-ECD2-40D4-9F0C-DC3881F97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4243"/>
          <a:stretch/>
        </p:blipFill>
        <p:spPr bwMode="auto">
          <a:xfrm>
            <a:off x="3022867" y="2285434"/>
            <a:ext cx="1712032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B2C53AC-3C93-4EF2-9AE2-E2BAFF0A6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00030" y="5235897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694DFA7-2F7F-4C0A-A9DB-08C4C196F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4243"/>
          <a:stretch/>
        </p:blipFill>
        <p:spPr bwMode="auto">
          <a:xfrm>
            <a:off x="2995435" y="4711151"/>
            <a:ext cx="1712032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5CB1222-43DF-4A7F-85CC-6656D555746A}"/>
              </a:ext>
            </a:extLst>
          </p:cNvPr>
          <p:cNvCxnSpPr>
            <a:cxnSpLocks/>
          </p:cNvCxnSpPr>
          <p:nvPr/>
        </p:nvCxnSpPr>
        <p:spPr>
          <a:xfrm>
            <a:off x="3041141" y="2218690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440E971-0FDB-431C-ADF9-20068A2F852E}"/>
              </a:ext>
            </a:extLst>
          </p:cNvPr>
          <p:cNvCxnSpPr>
            <a:cxnSpLocks/>
          </p:cNvCxnSpPr>
          <p:nvPr/>
        </p:nvCxnSpPr>
        <p:spPr>
          <a:xfrm>
            <a:off x="3041141" y="2917190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0A234EF2-2895-4BFC-9845-CD6063B35B8C}"/>
              </a:ext>
            </a:extLst>
          </p:cNvPr>
          <p:cNvCxnSpPr>
            <a:cxnSpLocks/>
          </p:cNvCxnSpPr>
          <p:nvPr/>
        </p:nvCxnSpPr>
        <p:spPr>
          <a:xfrm>
            <a:off x="3018620" y="4644617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2F6FD56-6125-4C46-9E1F-1A5D42E3BD74}"/>
              </a:ext>
            </a:extLst>
          </p:cNvPr>
          <p:cNvCxnSpPr>
            <a:cxnSpLocks/>
          </p:cNvCxnSpPr>
          <p:nvPr/>
        </p:nvCxnSpPr>
        <p:spPr>
          <a:xfrm>
            <a:off x="3004579" y="5344765"/>
            <a:ext cx="0" cy="3651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A20849CD-D4BF-4CEF-AA41-1BF5C11F9440}"/>
              </a:ext>
            </a:extLst>
          </p:cNvPr>
          <p:cNvSpPr txBox="1"/>
          <p:nvPr/>
        </p:nvSpPr>
        <p:spPr>
          <a:xfrm>
            <a:off x="415049" y="180034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4CA0C84F-AEF4-48D2-8F40-8BB7ECF0CE2E}"/>
              </a:ext>
            </a:extLst>
          </p:cNvPr>
          <p:cNvSpPr txBox="1"/>
          <p:nvPr/>
        </p:nvSpPr>
        <p:spPr>
          <a:xfrm>
            <a:off x="417777" y="218370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A9A95CF-D31B-4A0B-9610-C0DC6E321595}"/>
              </a:ext>
            </a:extLst>
          </p:cNvPr>
          <p:cNvSpPr txBox="1"/>
          <p:nvPr/>
        </p:nvSpPr>
        <p:spPr>
          <a:xfrm>
            <a:off x="416060" y="283824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CD9DC44-D65A-4EF2-BF81-BFBA7C80D800}"/>
              </a:ext>
            </a:extLst>
          </p:cNvPr>
          <p:cNvSpPr txBox="1"/>
          <p:nvPr/>
        </p:nvSpPr>
        <p:spPr>
          <a:xfrm>
            <a:off x="418789" y="32216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89664AB-5600-497E-84CC-05AA77FA6D16}"/>
              </a:ext>
            </a:extLst>
          </p:cNvPr>
          <p:cNvSpPr txBox="1"/>
          <p:nvPr/>
        </p:nvSpPr>
        <p:spPr>
          <a:xfrm>
            <a:off x="434843" y="5257701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421C9A6-4B5C-413B-A8EC-AFA9B446D87F}"/>
              </a:ext>
            </a:extLst>
          </p:cNvPr>
          <p:cNvSpPr txBox="1"/>
          <p:nvPr/>
        </p:nvSpPr>
        <p:spPr>
          <a:xfrm>
            <a:off x="437572" y="5641058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lsb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8A05147E-CA88-431B-BF87-52AEEB273D0E}"/>
              </a:ext>
            </a:extLst>
          </p:cNvPr>
          <p:cNvSpPr/>
          <p:nvPr/>
        </p:nvSpPr>
        <p:spPr>
          <a:xfrm>
            <a:off x="4717484" y="2477750"/>
            <a:ext cx="1981717" cy="5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Popcount</a:t>
            </a:r>
            <a:r>
              <a:rPr lang="nl-NL" sz="2400" dirty="0"/>
              <a:t> +1’s</a:t>
            </a:r>
            <a:endParaRPr lang="en-US" sz="2400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3AEE10E-B94D-4DF1-B80A-0439558B4304}"/>
              </a:ext>
            </a:extLst>
          </p:cNvPr>
          <p:cNvSpPr/>
          <p:nvPr/>
        </p:nvSpPr>
        <p:spPr>
          <a:xfrm>
            <a:off x="4704280" y="4908297"/>
            <a:ext cx="1981705" cy="5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Popcount</a:t>
            </a:r>
            <a:r>
              <a:rPr lang="nl-NL" sz="2400" dirty="0"/>
              <a:t> -1’s</a:t>
            </a:r>
            <a:endParaRPr lang="en-US" sz="2400" dirty="0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9FF50DFA-F312-48E1-AB39-2952B4E4E813}"/>
              </a:ext>
            </a:extLst>
          </p:cNvPr>
          <p:cNvSpPr/>
          <p:nvPr/>
        </p:nvSpPr>
        <p:spPr>
          <a:xfrm>
            <a:off x="7222440" y="3813202"/>
            <a:ext cx="396240" cy="37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-</a:t>
            </a:r>
            <a:endParaRPr lang="en-US" sz="2400" dirty="0"/>
          </a:p>
        </p:txBody>
      </p:sp>
      <p:cxnSp>
        <p:nvCxnSpPr>
          <p:cNvPr id="51" name="Verbindingslijn: gebogen 50">
            <a:extLst>
              <a:ext uri="{FF2B5EF4-FFF2-40B4-BE49-F238E27FC236}">
                <a16:creationId xmlns:a16="http://schemas.microsoft.com/office/drawing/2014/main" id="{E7845F41-9160-4589-9996-501FD2942810}"/>
              </a:ext>
            </a:extLst>
          </p:cNvPr>
          <p:cNvCxnSpPr>
            <a:cxnSpLocks/>
            <a:stCxn id="44" idx="3"/>
            <a:endCxn id="45" idx="0"/>
          </p:cNvCxnSpPr>
          <p:nvPr/>
        </p:nvCxnSpPr>
        <p:spPr>
          <a:xfrm>
            <a:off x="6699201" y="2746306"/>
            <a:ext cx="721359" cy="1066896"/>
          </a:xfrm>
          <a:prstGeom prst="bentConnector2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bogen 54">
            <a:extLst>
              <a:ext uri="{FF2B5EF4-FFF2-40B4-BE49-F238E27FC236}">
                <a16:creationId xmlns:a16="http://schemas.microsoft.com/office/drawing/2014/main" id="{719A48DB-0598-4F19-837B-B24F6A26DAFC}"/>
              </a:ext>
            </a:extLst>
          </p:cNvPr>
          <p:cNvCxnSpPr>
            <a:cxnSpLocks/>
            <a:stCxn id="49" idx="3"/>
            <a:endCxn id="45" idx="4"/>
          </p:cNvCxnSpPr>
          <p:nvPr/>
        </p:nvCxnSpPr>
        <p:spPr>
          <a:xfrm flipV="1">
            <a:off x="6685985" y="4192871"/>
            <a:ext cx="734575" cy="983982"/>
          </a:xfrm>
          <a:prstGeom prst="bentConnector2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E1B5C7B6-2B40-4AB6-A189-FE2DCB75AD14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7618681" y="4003037"/>
            <a:ext cx="788287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 21">
            <a:extLst>
              <a:ext uri="{FF2B5EF4-FFF2-40B4-BE49-F238E27FC236}">
                <a16:creationId xmlns:a16="http://schemas.microsoft.com/office/drawing/2014/main" id="{A06060B1-D527-44F3-B8B1-0DCB761A5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18540"/>
              </p:ext>
            </p:extLst>
          </p:nvPr>
        </p:nvGraphicFramePr>
        <p:xfrm>
          <a:off x="10833188" y="2199905"/>
          <a:ext cx="12489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486">
                  <a:extLst>
                    <a:ext uri="{9D8B030D-6E8A-4147-A177-3AD203B41FA5}">
                      <a16:colId xmlns:a16="http://schemas.microsoft.com/office/drawing/2014/main" val="714468407"/>
                    </a:ext>
                  </a:extLst>
                </a:gridCol>
                <a:gridCol w="624486">
                  <a:extLst>
                    <a:ext uri="{9D8B030D-6E8A-4147-A177-3AD203B41FA5}">
                      <a16:colId xmlns:a16="http://schemas.microsoft.com/office/drawing/2014/main" val="334124549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dirty="0" err="1"/>
                        <a:t>Encoding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27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67765"/>
                  </a:ext>
                </a:extLst>
              </a:tr>
            </a:tbl>
          </a:graphicData>
        </a:graphic>
      </p:graphicFrame>
      <p:pic>
        <p:nvPicPr>
          <p:cNvPr id="46" name="Picture 2">
            <a:extLst>
              <a:ext uri="{FF2B5EF4-FFF2-40B4-BE49-F238E27FC236}">
                <a16:creationId xmlns:a16="http://schemas.microsoft.com/office/drawing/2014/main" id="{6E9B6CD4-484D-4313-ACFD-15FEFA08D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6932"/>
          <a:stretch/>
        </p:blipFill>
        <p:spPr bwMode="auto">
          <a:xfrm>
            <a:off x="1433477" y="4192871"/>
            <a:ext cx="1604549" cy="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9EE9E6CE-FB1F-4D55-82A6-AD167E33B34A}"/>
              </a:ext>
            </a:extLst>
          </p:cNvPr>
          <p:cNvSpPr txBox="1"/>
          <p:nvPr/>
        </p:nvSpPr>
        <p:spPr>
          <a:xfrm>
            <a:off x="421064" y="4219807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x[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66F0565-FD03-478A-8D8B-93A2D306D6B4}"/>
              </a:ext>
            </a:extLst>
          </p:cNvPr>
          <p:cNvSpPr txBox="1"/>
          <p:nvPr/>
        </p:nvSpPr>
        <p:spPr>
          <a:xfrm>
            <a:off x="423792" y="460316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y[</a:t>
            </a:r>
            <a:r>
              <a:rPr lang="nl-NL" sz="2400" dirty="0" err="1"/>
              <a:t>msb</a:t>
            </a:r>
            <a:r>
              <a:rPr lang="nl-NL" sz="2400" dirty="0"/>
              <a:t>]</a:t>
            </a:r>
            <a:endParaRPr lang="en-US" sz="24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71C5A3C-D58C-47AB-ADB4-6A5ADA7DF23B}"/>
              </a:ext>
            </a:extLst>
          </p:cNvPr>
          <p:cNvSpPr txBox="1"/>
          <p:nvPr/>
        </p:nvSpPr>
        <p:spPr>
          <a:xfrm>
            <a:off x="2547581" y="1853109"/>
            <a:ext cx="136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 </a:t>
            </a:r>
            <a:r>
              <a:rPr lang="nl-NL" dirty="0" err="1"/>
              <a:t>if</a:t>
            </a:r>
            <a:r>
              <a:rPr lang="nl-NL" dirty="0"/>
              <a:t> non-zero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1" grpId="0"/>
      <p:bldP spid="42" grpId="0"/>
      <p:bldP spid="44" grpId="0" animBg="1"/>
      <p:bldP spid="49" grpId="0" animBg="1"/>
      <p:bldP spid="45" grpId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al 23">
            <a:extLst>
              <a:ext uri="{FF2B5EF4-FFF2-40B4-BE49-F238E27FC236}">
                <a16:creationId xmlns:a16="http://schemas.microsoft.com/office/drawing/2014/main" id="{03BA5347-5F88-42D4-841A-94E8E18DEA3F}"/>
              </a:ext>
            </a:extLst>
          </p:cNvPr>
          <p:cNvSpPr/>
          <p:nvPr/>
        </p:nvSpPr>
        <p:spPr>
          <a:xfrm>
            <a:off x="7842905" y="4569179"/>
            <a:ext cx="482600" cy="11303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C7D39F1-FDB8-466E-8B62-F633387AA1BC}"/>
              </a:ext>
            </a:extLst>
          </p:cNvPr>
          <p:cNvSpPr txBox="1"/>
          <p:nvPr/>
        </p:nvSpPr>
        <p:spPr>
          <a:xfrm>
            <a:off x="8254320" y="5598867"/>
            <a:ext cx="43794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267" dirty="0">
                <a:solidFill>
                  <a:srgbClr val="C00000"/>
                </a:solidFill>
              </a:rPr>
              <a:t>?</a:t>
            </a:r>
            <a:endParaRPr lang="en-US" sz="4267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2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7" grpId="0"/>
      <p:bldP spid="50" grpId="0"/>
      <p:bldP spid="57" grpId="0"/>
      <p:bldP spid="24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76C95D2E-7368-4921-96A6-DAD71EECB738}"/>
              </a:ext>
            </a:extLst>
          </p:cNvPr>
          <p:cNvCxnSpPr>
            <a:cxnSpLocks/>
          </p:cNvCxnSpPr>
          <p:nvPr/>
        </p:nvCxnSpPr>
        <p:spPr>
          <a:xfrm flipV="1">
            <a:off x="1119858" y="2037383"/>
            <a:ext cx="3531165" cy="3400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0003C70D-5B31-4068-936A-CD99A944EC06}"/>
              </a:ext>
            </a:extLst>
          </p:cNvPr>
          <p:cNvSpPr/>
          <p:nvPr/>
        </p:nvSpPr>
        <p:spPr>
          <a:xfrm>
            <a:off x="3128869" y="4285284"/>
            <a:ext cx="2147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/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ijl: rechts 50">
            <a:extLst>
              <a:ext uri="{FF2B5EF4-FFF2-40B4-BE49-F238E27FC236}">
                <a16:creationId xmlns:a16="http://schemas.microsoft.com/office/drawing/2014/main" id="{0C9CED91-757E-4AD1-917E-6DDC1DDDDAB5}"/>
              </a:ext>
            </a:extLst>
          </p:cNvPr>
          <p:cNvSpPr/>
          <p:nvPr/>
        </p:nvSpPr>
        <p:spPr>
          <a:xfrm>
            <a:off x="6604166" y="5790859"/>
            <a:ext cx="679449" cy="54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21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Backwards</a:t>
            </a:r>
            <a:r>
              <a:rPr lang="nl-NL" dirty="0"/>
              <a:t> pass: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7607300" y="2149856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>
            <a:off x="7092201" y="2410622"/>
            <a:ext cx="515099" cy="2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8953500" y="2412822"/>
            <a:ext cx="455848" cy="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48" y="2182576"/>
                <a:ext cx="430374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02" y="2179789"/>
                <a:ext cx="42639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7607300" y="3747927"/>
            <a:ext cx="1346200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quantize</a:t>
            </a:r>
            <a:endParaRPr lang="en-US" sz="24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8953500" y="4007895"/>
            <a:ext cx="418655" cy="299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7206720" y="4010893"/>
            <a:ext cx="40058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155" y="3579027"/>
                <a:ext cx="622991" cy="857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7328815" y="1513393"/>
            <a:ext cx="183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Forward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7346239" y="3029614"/>
            <a:ext cx="201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Backward pass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29" y="3613572"/>
                <a:ext cx="622991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57" y="4741063"/>
                <a:ext cx="1792157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/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11BF154-D96A-428D-8BC6-04C8284AC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0" y="2089795"/>
                <a:ext cx="1440407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74143774-C0EF-41B0-A773-AD74D9EFEECE}"/>
              </a:ext>
            </a:extLst>
          </p:cNvPr>
          <p:cNvCxnSpPr>
            <a:cxnSpLocks/>
          </p:cNvCxnSpPr>
          <p:nvPr/>
        </p:nvCxnSpPr>
        <p:spPr>
          <a:xfrm flipV="1">
            <a:off x="2866231" y="2186734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33A5708-125E-41CF-BCDC-69CA6130D539}"/>
              </a:ext>
            </a:extLst>
          </p:cNvPr>
          <p:cNvCxnSpPr>
            <a:cxnSpLocks/>
          </p:cNvCxnSpPr>
          <p:nvPr/>
        </p:nvCxnSpPr>
        <p:spPr>
          <a:xfrm>
            <a:off x="891687" y="3773569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DFFC385D-9411-45DB-AE66-0A60D526CC8B}"/>
              </a:ext>
            </a:extLst>
          </p:cNvPr>
          <p:cNvSpPr/>
          <p:nvPr/>
        </p:nvSpPr>
        <p:spPr>
          <a:xfrm>
            <a:off x="2779364" y="2556926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98E6880B-8B0A-473C-B194-27EA97BC4441}"/>
              </a:ext>
            </a:extLst>
          </p:cNvPr>
          <p:cNvCxnSpPr>
            <a:stCxn id="37" idx="6"/>
          </p:cNvCxnSpPr>
          <p:nvPr/>
        </p:nvCxnSpPr>
        <p:spPr>
          <a:xfrm>
            <a:off x="2953098" y="2643793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71AC908A-6D1A-47DA-9EFE-9BE6C4A87288}"/>
              </a:ext>
            </a:extLst>
          </p:cNvPr>
          <p:cNvSpPr/>
          <p:nvPr/>
        </p:nvSpPr>
        <p:spPr>
          <a:xfrm>
            <a:off x="2779924" y="4668380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C53DD68-80AC-44F6-A9BC-F8A37C701998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919119" y="4755247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/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67F5C3C-114F-4B3D-A3F3-2752B3593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67" y="3773568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/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05B854B-4212-4A44-A393-145338A91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1" y="2653763"/>
                <a:ext cx="3658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/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8A4EF195-6FEC-4CBB-A012-C0E3285B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717" y="4767320"/>
                <a:ext cx="4427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/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B7E286FE-0392-4A8B-9BFF-1F48D9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7" y="1717834"/>
                <a:ext cx="1440407" cy="369332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76C95D2E-7368-4921-96A6-DAD71EECB738}"/>
              </a:ext>
            </a:extLst>
          </p:cNvPr>
          <p:cNvCxnSpPr>
            <a:cxnSpLocks/>
          </p:cNvCxnSpPr>
          <p:nvPr/>
        </p:nvCxnSpPr>
        <p:spPr>
          <a:xfrm flipV="1">
            <a:off x="1832104" y="2641454"/>
            <a:ext cx="2191201" cy="21137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0003C70D-5B31-4068-936A-CD99A944EC06}"/>
              </a:ext>
            </a:extLst>
          </p:cNvPr>
          <p:cNvSpPr/>
          <p:nvPr/>
        </p:nvSpPr>
        <p:spPr>
          <a:xfrm>
            <a:off x="3128869" y="4285284"/>
            <a:ext cx="214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/>
              <a:t>Clipped</a:t>
            </a:r>
            <a:r>
              <a:rPr lang="nl-NL" sz="2000" dirty="0"/>
              <a:t> </a:t>
            </a:r>
          </a:p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/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A6CB4A1-E05F-4CB2-B189-066521BB8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16" y="5644098"/>
                <a:ext cx="911532" cy="857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ijl: rechts 50">
            <a:extLst>
              <a:ext uri="{FF2B5EF4-FFF2-40B4-BE49-F238E27FC236}">
                <a16:creationId xmlns:a16="http://schemas.microsoft.com/office/drawing/2014/main" id="{0C9CED91-757E-4AD1-917E-6DDC1DDDDAB5}"/>
              </a:ext>
            </a:extLst>
          </p:cNvPr>
          <p:cNvSpPr/>
          <p:nvPr/>
        </p:nvSpPr>
        <p:spPr>
          <a:xfrm>
            <a:off x="6604166" y="5790859"/>
            <a:ext cx="679449" cy="54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574313D3-C76B-4DC6-99C7-DBF14389A270}"/>
              </a:ext>
            </a:extLst>
          </p:cNvPr>
          <p:cNvCxnSpPr>
            <a:cxnSpLocks/>
          </p:cNvCxnSpPr>
          <p:nvPr/>
        </p:nvCxnSpPr>
        <p:spPr>
          <a:xfrm flipH="1">
            <a:off x="4014161" y="2641454"/>
            <a:ext cx="11106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0C035896-2804-4FDB-8204-E37BDE7D8815}"/>
              </a:ext>
            </a:extLst>
          </p:cNvPr>
          <p:cNvCxnSpPr>
            <a:cxnSpLocks/>
          </p:cNvCxnSpPr>
          <p:nvPr/>
        </p:nvCxnSpPr>
        <p:spPr>
          <a:xfrm flipH="1">
            <a:off x="867664" y="4758607"/>
            <a:ext cx="9552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57A8382-BDB4-4146-B997-42E43FC85E4E}"/>
              </a:ext>
            </a:extLst>
          </p:cNvPr>
          <p:cNvCxnSpPr>
            <a:cxnSpLocks/>
          </p:cNvCxnSpPr>
          <p:nvPr/>
        </p:nvCxnSpPr>
        <p:spPr>
          <a:xfrm flipV="1">
            <a:off x="1119858" y="2037383"/>
            <a:ext cx="3531165" cy="34007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hthoek 52">
            <a:extLst>
              <a:ext uri="{FF2B5EF4-FFF2-40B4-BE49-F238E27FC236}">
                <a16:creationId xmlns:a16="http://schemas.microsoft.com/office/drawing/2014/main" id="{7C62978D-6C84-4972-8036-6A15EB72B128}"/>
              </a:ext>
            </a:extLst>
          </p:cNvPr>
          <p:cNvSpPr/>
          <p:nvPr/>
        </p:nvSpPr>
        <p:spPr>
          <a:xfrm>
            <a:off x="3128869" y="4285284"/>
            <a:ext cx="2147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Straight-</a:t>
            </a:r>
            <a:r>
              <a:rPr lang="nl-NL" sz="2000" dirty="0" err="1"/>
              <a:t>through</a:t>
            </a:r>
            <a:endParaRPr lang="nl-NL" sz="2000" dirty="0"/>
          </a:p>
          <a:p>
            <a:r>
              <a:rPr lang="nl-NL" sz="2000" dirty="0" err="1"/>
              <a:t>estimator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1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Recap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Preliminary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common repair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Specialized bitwise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conclusions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5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11E902-B92F-4579-B16A-732CB420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Binarized Neural Networks: Training Deep Neural Networks with Weights and Activations Constrained to +1 or -1 – </a:t>
            </a:r>
            <a:r>
              <a:rPr lang="en-US" dirty="0" err="1"/>
              <a:t>Courbariaux</a:t>
            </a:r>
            <a:r>
              <a:rPr lang="en-US" dirty="0"/>
              <a:t>, et al.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9A111F-4865-4F21-9EB3-A416056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B17D1-0250-4267-A02F-18405D9C06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VGG9 architecture</a:t>
            </a:r>
          </a:p>
          <a:p>
            <a:pPr lvl="1"/>
            <a:r>
              <a:rPr lang="en-US" dirty="0"/>
              <a:t>CIFAR10 dataset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 and last layer remain full precision (orange blocks)</a:t>
            </a:r>
          </a:p>
          <a:p>
            <a:pPr lvl="1"/>
            <a:r>
              <a:rPr lang="en-US" dirty="0"/>
              <a:t>Convolution and linear (red blocks) are fully binary!</a:t>
            </a:r>
          </a:p>
          <a:p>
            <a:pPr lvl="1"/>
            <a:r>
              <a:rPr lang="en-US" dirty="0"/>
              <a:t>Binarization using sign-function with clipped straight-through estimator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88.6% top-1 accuracy, promising results?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DB82-0E73-4D57-B518-B08F1D33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Naive</a:t>
            </a:r>
            <a:r>
              <a:rPr lang="nl-NL" dirty="0"/>
              <a:t> BNN: </a:t>
            </a:r>
            <a:r>
              <a:rPr lang="nl-NL" dirty="0" err="1"/>
              <a:t>BinaryNet</a:t>
            </a:r>
            <a:endParaRPr lang="en-US" dirty="0"/>
          </a:p>
        </p:txBody>
      </p:sp>
      <p:grpSp>
        <p:nvGrpSpPr>
          <p:cNvPr id="103" name="Groep 102">
            <a:extLst>
              <a:ext uri="{FF2B5EF4-FFF2-40B4-BE49-F238E27FC236}">
                <a16:creationId xmlns:a16="http://schemas.microsoft.com/office/drawing/2014/main" id="{A46D6747-0600-46C6-B05E-31916B264970}"/>
              </a:ext>
            </a:extLst>
          </p:cNvPr>
          <p:cNvGrpSpPr/>
          <p:nvPr/>
        </p:nvGrpSpPr>
        <p:grpSpPr>
          <a:xfrm rot="5400000">
            <a:off x="6609049" y="603509"/>
            <a:ext cx="1287592" cy="1246636"/>
            <a:chOff x="7825359" y="4374512"/>
            <a:chExt cx="1287592" cy="1246636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71FB0D2F-CBDE-4949-AB34-3B45D7498FEB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E2A61402-A5C6-4ED7-9924-EE545A6DCC71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0C0653D-2AFE-49E0-A864-FF9EF16D9ACA}"/>
                </a:ext>
              </a:extLst>
            </p:cNvPr>
            <p:cNvSpPr/>
            <p:nvPr/>
          </p:nvSpPr>
          <p:spPr>
            <a:xfrm rot="16200000">
              <a:off x="7416927" y="4782948"/>
              <a:ext cx="1246632" cy="4297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CD0BB341-9DB2-40B4-B7C2-6D62B6F1C140}"/>
              </a:ext>
            </a:extLst>
          </p:cNvPr>
          <p:cNvGrpSpPr/>
          <p:nvPr/>
        </p:nvGrpSpPr>
        <p:grpSpPr>
          <a:xfrm rot="5400000">
            <a:off x="6609053" y="4146554"/>
            <a:ext cx="1287592" cy="1246637"/>
            <a:chOff x="7825359" y="4374512"/>
            <a:chExt cx="1287592" cy="1246637"/>
          </a:xfrm>
        </p:grpSpPr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69C4836A-427A-47D3-927C-B06A838B3B71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8C5C52F-3862-4BC2-8673-21319FB13A94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B73C02A-CA40-4453-AE1C-CE9FEF2EE6D4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36" name="Groep 135">
            <a:extLst>
              <a:ext uri="{FF2B5EF4-FFF2-40B4-BE49-F238E27FC236}">
                <a16:creationId xmlns:a16="http://schemas.microsoft.com/office/drawing/2014/main" id="{F31DE6B3-E1A5-4C90-A8ED-EB54483EFBC7}"/>
              </a:ext>
            </a:extLst>
          </p:cNvPr>
          <p:cNvGrpSpPr/>
          <p:nvPr/>
        </p:nvGrpSpPr>
        <p:grpSpPr>
          <a:xfrm rot="5400000">
            <a:off x="8354856" y="2526577"/>
            <a:ext cx="1287591" cy="1246637"/>
            <a:chOff x="7825360" y="4374512"/>
            <a:chExt cx="1287591" cy="1246637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EFCC0B4B-C5D3-4A21-909C-CC8BA36CD88F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B13930B8-783B-496D-998C-0AF80386436A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191B7A51-CDEF-4FBA-81FF-46FDD30124AB}"/>
                </a:ext>
              </a:extLst>
            </p:cNvPr>
            <p:cNvSpPr/>
            <p:nvPr/>
          </p:nvSpPr>
          <p:spPr>
            <a:xfrm rot="16200000">
              <a:off x="7416928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</p:grp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962EA019-C802-45BB-9B1C-F7325B03C4A7}"/>
              </a:ext>
            </a:extLst>
          </p:cNvPr>
          <p:cNvGrpSpPr/>
          <p:nvPr/>
        </p:nvGrpSpPr>
        <p:grpSpPr>
          <a:xfrm rot="5400000">
            <a:off x="10210407" y="603224"/>
            <a:ext cx="1287592" cy="1246637"/>
            <a:chOff x="7825359" y="4374512"/>
            <a:chExt cx="1287592" cy="1246637"/>
          </a:xfrm>
        </p:grpSpPr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36BB771B-E0C8-40D8-9634-2CA23F332331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3D37D15A-F27D-4911-890D-907B6CFC30A7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F5FBCE23-7D04-447F-AD8F-6500230B2736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linear</a:t>
              </a:r>
              <a:endParaRPr lang="en-US" dirty="0"/>
            </a:p>
          </p:txBody>
        </p:sp>
      </p:grpSp>
      <p:sp>
        <p:nvSpPr>
          <p:cNvPr id="147" name="Rechthoek 146">
            <a:extLst>
              <a:ext uri="{FF2B5EF4-FFF2-40B4-BE49-F238E27FC236}">
                <a16:creationId xmlns:a16="http://schemas.microsoft.com/office/drawing/2014/main" id="{ABAFFF9C-D28F-43FF-BDA9-AFE525388A54}"/>
              </a:ext>
            </a:extLst>
          </p:cNvPr>
          <p:cNvSpPr/>
          <p:nvPr/>
        </p:nvSpPr>
        <p:spPr>
          <a:xfrm>
            <a:off x="10230880" y="3668530"/>
            <a:ext cx="1246632" cy="4297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linear</a:t>
            </a:r>
            <a:endParaRPr lang="en-US" dirty="0"/>
          </a:p>
        </p:txBody>
      </p:sp>
      <p:grpSp>
        <p:nvGrpSpPr>
          <p:cNvPr id="148" name="Groep 147">
            <a:extLst>
              <a:ext uri="{FF2B5EF4-FFF2-40B4-BE49-F238E27FC236}">
                <a16:creationId xmlns:a16="http://schemas.microsoft.com/office/drawing/2014/main" id="{9C3850D7-7B6D-4025-989A-15739E2DE29D}"/>
              </a:ext>
            </a:extLst>
          </p:cNvPr>
          <p:cNvGrpSpPr/>
          <p:nvPr/>
        </p:nvGrpSpPr>
        <p:grpSpPr>
          <a:xfrm rot="5400000">
            <a:off x="10210402" y="2152255"/>
            <a:ext cx="1287592" cy="1246637"/>
            <a:chOff x="7825359" y="4374512"/>
            <a:chExt cx="1287592" cy="1246637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90ECC4F7-9A33-47A9-8E80-DD356436DC16}"/>
                </a:ext>
              </a:extLst>
            </p:cNvPr>
            <p:cNvSpPr/>
            <p:nvPr/>
          </p:nvSpPr>
          <p:spPr>
            <a:xfrm rot="16200000">
              <a:off x="7845554" y="4782947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72DFB201-AB6D-47D9-8414-CDA9C4BA5819}"/>
                </a:ext>
              </a:extLst>
            </p:cNvPr>
            <p:cNvSpPr/>
            <p:nvPr/>
          </p:nvSpPr>
          <p:spPr>
            <a:xfrm rot="16200000">
              <a:off x="8274751" y="478294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149B18D0-8A98-4D86-B940-6DA0A1823DCA}"/>
                </a:ext>
              </a:extLst>
            </p:cNvPr>
            <p:cNvSpPr/>
            <p:nvPr/>
          </p:nvSpPr>
          <p:spPr>
            <a:xfrm rot="16200000">
              <a:off x="7416927" y="4782949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linear</a:t>
              </a:r>
              <a:endParaRPr lang="en-US" dirty="0"/>
            </a:p>
          </p:txBody>
        </p:sp>
      </p:grpSp>
      <p:grpSp>
        <p:nvGrpSpPr>
          <p:cNvPr id="119" name="Groep 118">
            <a:extLst>
              <a:ext uri="{FF2B5EF4-FFF2-40B4-BE49-F238E27FC236}">
                <a16:creationId xmlns:a16="http://schemas.microsoft.com/office/drawing/2014/main" id="{9839FF1B-346F-4CCF-ACAF-F9A8879CECA7}"/>
              </a:ext>
            </a:extLst>
          </p:cNvPr>
          <p:cNvGrpSpPr/>
          <p:nvPr/>
        </p:nvGrpSpPr>
        <p:grpSpPr>
          <a:xfrm>
            <a:off x="6629527" y="2137513"/>
            <a:ext cx="1246638" cy="1721104"/>
            <a:chOff x="6977003" y="1662555"/>
            <a:chExt cx="1246638" cy="1721104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4E0C0880-04BF-4D6C-ACD5-984F928FEE19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C14EBF11-B12A-44A8-8179-7500248BEEF4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66AB5069-B456-45E3-B7CD-CA0426818BDB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344EAB2-72DB-47CE-96AA-95F0D606EC79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grpSp>
        <p:nvGrpSpPr>
          <p:cNvPr id="154" name="Groep 153">
            <a:extLst>
              <a:ext uri="{FF2B5EF4-FFF2-40B4-BE49-F238E27FC236}">
                <a16:creationId xmlns:a16="http://schemas.microsoft.com/office/drawing/2014/main" id="{2DE67CB4-7BC5-455D-A227-6D34E27553D2}"/>
              </a:ext>
            </a:extLst>
          </p:cNvPr>
          <p:cNvGrpSpPr/>
          <p:nvPr/>
        </p:nvGrpSpPr>
        <p:grpSpPr>
          <a:xfrm>
            <a:off x="8375333" y="4002002"/>
            <a:ext cx="1246638" cy="1721104"/>
            <a:chOff x="6977003" y="1662555"/>
            <a:chExt cx="1246638" cy="1721104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028E1831-BB68-4336-97E6-3DB4C2C30F0F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33E0E649-D61A-4128-A390-21C9AF5A5018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E22999B6-997C-40BE-B6E7-DD8D775650A1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BEA3A22B-8318-4986-ABBE-67BBD668BF0B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grpSp>
        <p:nvGrpSpPr>
          <p:cNvPr id="159" name="Groep 158">
            <a:extLst>
              <a:ext uri="{FF2B5EF4-FFF2-40B4-BE49-F238E27FC236}">
                <a16:creationId xmlns:a16="http://schemas.microsoft.com/office/drawing/2014/main" id="{07109FD2-614B-4FF4-A552-ECD6CCD3D0E9}"/>
              </a:ext>
            </a:extLst>
          </p:cNvPr>
          <p:cNvGrpSpPr/>
          <p:nvPr/>
        </p:nvGrpSpPr>
        <p:grpSpPr>
          <a:xfrm>
            <a:off x="8375336" y="577920"/>
            <a:ext cx="1246638" cy="1721104"/>
            <a:chOff x="6977003" y="1662555"/>
            <a:chExt cx="1246638" cy="1721104"/>
          </a:xfrm>
        </p:grpSpPr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C84F21FB-EEAC-4558-A74F-C9E4280ED2E9}"/>
                </a:ext>
              </a:extLst>
            </p:cNvPr>
            <p:cNvSpPr/>
            <p:nvPr/>
          </p:nvSpPr>
          <p:spPr>
            <a:xfrm>
              <a:off x="6977003" y="2524694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BB01A42-67F0-42E8-9019-77CAE788B386}"/>
                </a:ext>
              </a:extLst>
            </p:cNvPr>
            <p:cNvSpPr/>
            <p:nvPr/>
          </p:nvSpPr>
          <p:spPr>
            <a:xfrm>
              <a:off x="6977006" y="2953891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22130F6-E53F-42E4-8DC6-7C39ED77AF4A}"/>
                </a:ext>
              </a:extLst>
            </p:cNvPr>
            <p:cNvSpPr/>
            <p:nvPr/>
          </p:nvSpPr>
          <p:spPr>
            <a:xfrm>
              <a:off x="6977009" y="1662555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9195A821-F5B0-4285-9198-D60064272A74}"/>
                </a:ext>
              </a:extLst>
            </p:cNvPr>
            <p:cNvSpPr/>
            <p:nvPr/>
          </p:nvSpPr>
          <p:spPr>
            <a:xfrm>
              <a:off x="6977006" y="2103285"/>
              <a:ext cx="1246632" cy="4297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maxpool</a:t>
              </a:r>
              <a:endParaRPr lang="en-US" dirty="0"/>
            </a:p>
          </p:txBody>
        </p:sp>
      </p:grp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6B8FF8F9-F212-4608-83F3-6D843409E7BE}"/>
              </a:ext>
            </a:extLst>
          </p:cNvPr>
          <p:cNvCxnSpPr>
            <a:cxnSpLocks/>
            <a:stCxn id="105" idx="2"/>
            <a:endCxn id="123" idx="0"/>
          </p:cNvCxnSpPr>
          <p:nvPr/>
        </p:nvCxnSpPr>
        <p:spPr>
          <a:xfrm>
            <a:off x="7252847" y="1870623"/>
            <a:ext cx="2" cy="26689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Rechte verbindingslijn met pijl 166">
            <a:extLst>
              <a:ext uri="{FF2B5EF4-FFF2-40B4-BE49-F238E27FC236}">
                <a16:creationId xmlns:a16="http://schemas.microsoft.com/office/drawing/2014/main" id="{741F0C29-3EC6-43BD-BC39-E17E3271351D}"/>
              </a:ext>
            </a:extLst>
          </p:cNvPr>
          <p:cNvCxnSpPr>
            <a:cxnSpLocks/>
            <a:stCxn id="122" idx="2"/>
            <a:endCxn id="127" idx="0"/>
          </p:cNvCxnSpPr>
          <p:nvPr/>
        </p:nvCxnSpPr>
        <p:spPr>
          <a:xfrm>
            <a:off x="7252846" y="3858617"/>
            <a:ext cx="1" cy="2674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Rechte verbindingslijn met pijl 169">
            <a:extLst>
              <a:ext uri="{FF2B5EF4-FFF2-40B4-BE49-F238E27FC236}">
                <a16:creationId xmlns:a16="http://schemas.microsoft.com/office/drawing/2014/main" id="{0CF55E69-E899-43A9-89D1-5E1CD30FC807}"/>
              </a:ext>
            </a:extLst>
          </p:cNvPr>
          <p:cNvCxnSpPr>
            <a:cxnSpLocks/>
            <a:stCxn id="138" idx="2"/>
            <a:endCxn id="157" idx="0"/>
          </p:cNvCxnSpPr>
          <p:nvPr/>
        </p:nvCxnSpPr>
        <p:spPr>
          <a:xfrm>
            <a:off x="8998654" y="3793691"/>
            <a:ext cx="1" cy="20831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Rechte verbindingslijn met pijl 172">
            <a:extLst>
              <a:ext uri="{FF2B5EF4-FFF2-40B4-BE49-F238E27FC236}">
                <a16:creationId xmlns:a16="http://schemas.microsoft.com/office/drawing/2014/main" id="{51A5997F-4538-4619-A615-FD934480B27A}"/>
              </a:ext>
            </a:extLst>
          </p:cNvPr>
          <p:cNvCxnSpPr>
            <a:cxnSpLocks/>
            <a:stCxn id="161" idx="2"/>
            <a:endCxn id="139" idx="0"/>
          </p:cNvCxnSpPr>
          <p:nvPr/>
        </p:nvCxnSpPr>
        <p:spPr>
          <a:xfrm flipH="1">
            <a:off x="8998649" y="2299024"/>
            <a:ext cx="6" cy="20707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met pijl 175">
            <a:extLst>
              <a:ext uri="{FF2B5EF4-FFF2-40B4-BE49-F238E27FC236}">
                <a16:creationId xmlns:a16="http://schemas.microsoft.com/office/drawing/2014/main" id="{84ECB43F-6ABC-4023-AD3F-33379A767842}"/>
              </a:ext>
            </a:extLst>
          </p:cNvPr>
          <p:cNvCxnSpPr>
            <a:cxnSpLocks/>
            <a:stCxn id="142" idx="2"/>
            <a:endCxn id="151" idx="0"/>
          </p:cNvCxnSpPr>
          <p:nvPr/>
        </p:nvCxnSpPr>
        <p:spPr>
          <a:xfrm flipH="1">
            <a:off x="10854196" y="1870339"/>
            <a:ext cx="10" cy="26143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9" name="Rechte verbindingslijn met pijl 178">
            <a:extLst>
              <a:ext uri="{FF2B5EF4-FFF2-40B4-BE49-F238E27FC236}">
                <a16:creationId xmlns:a16="http://schemas.microsoft.com/office/drawing/2014/main" id="{114C9DE4-700E-439B-84EF-353DDCF4A827}"/>
              </a:ext>
            </a:extLst>
          </p:cNvPr>
          <p:cNvCxnSpPr>
            <a:cxnSpLocks/>
            <a:stCxn id="150" idx="2"/>
            <a:endCxn id="147" idx="0"/>
          </p:cNvCxnSpPr>
          <p:nvPr/>
        </p:nvCxnSpPr>
        <p:spPr>
          <a:xfrm flipH="1">
            <a:off x="10854196" y="3419370"/>
            <a:ext cx="5" cy="24916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met pijl 181">
            <a:extLst>
              <a:ext uri="{FF2B5EF4-FFF2-40B4-BE49-F238E27FC236}">
                <a16:creationId xmlns:a16="http://schemas.microsoft.com/office/drawing/2014/main" id="{2A6D66FF-1290-4FA6-A816-71C6C9E46EEA}"/>
              </a:ext>
            </a:extLst>
          </p:cNvPr>
          <p:cNvCxnSpPr>
            <a:cxnSpLocks/>
            <a:stCxn id="147" idx="2"/>
          </p:cNvCxnSpPr>
          <p:nvPr/>
        </p:nvCxnSpPr>
        <p:spPr>
          <a:xfrm flipH="1">
            <a:off x="10854192" y="4098298"/>
            <a:ext cx="4" cy="2431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4" name="Rechte verbindingslijn met pijl 183">
            <a:extLst>
              <a:ext uri="{FF2B5EF4-FFF2-40B4-BE49-F238E27FC236}">
                <a16:creationId xmlns:a16="http://schemas.microsoft.com/office/drawing/2014/main" id="{4C51DC05-6138-4186-8619-59D795868CDA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7252843" y="289808"/>
            <a:ext cx="4" cy="29322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1" name="Verbindingslijn: gebogen 1040">
            <a:extLst>
              <a:ext uri="{FF2B5EF4-FFF2-40B4-BE49-F238E27FC236}">
                <a16:creationId xmlns:a16="http://schemas.microsoft.com/office/drawing/2014/main" id="{B79B1893-3D82-4E99-803A-7DFC3C3138BE}"/>
              </a:ext>
            </a:extLst>
          </p:cNvPr>
          <p:cNvCxnSpPr>
            <a:stCxn id="126" idx="2"/>
            <a:endCxn id="162" idx="0"/>
          </p:cNvCxnSpPr>
          <p:nvPr/>
        </p:nvCxnSpPr>
        <p:spPr>
          <a:xfrm rot="5400000" flipH="1" flipV="1">
            <a:off x="5707880" y="2122892"/>
            <a:ext cx="4835749" cy="1745806"/>
          </a:xfrm>
          <a:prstGeom prst="bentConnector5">
            <a:avLst>
              <a:gd name="adj1" fmla="val -4727"/>
              <a:gd name="adj2" fmla="val 50000"/>
              <a:gd name="adj3" fmla="val 10472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Verbindingslijn: gebogen 188">
            <a:extLst>
              <a:ext uri="{FF2B5EF4-FFF2-40B4-BE49-F238E27FC236}">
                <a16:creationId xmlns:a16="http://schemas.microsoft.com/office/drawing/2014/main" id="{AB396126-2EC4-4EFD-BEF5-47ED660FBCEB}"/>
              </a:ext>
            </a:extLst>
          </p:cNvPr>
          <p:cNvCxnSpPr>
            <a:cxnSpLocks/>
            <a:stCxn id="156" idx="2"/>
            <a:endCxn id="143" idx="0"/>
          </p:cNvCxnSpPr>
          <p:nvPr/>
        </p:nvCxnSpPr>
        <p:spPr>
          <a:xfrm rot="5400000" flipH="1" flipV="1">
            <a:off x="7356246" y="2225152"/>
            <a:ext cx="5140359" cy="1855549"/>
          </a:xfrm>
          <a:prstGeom prst="bentConnector5">
            <a:avLst>
              <a:gd name="adj1" fmla="val -4447"/>
              <a:gd name="adj2" fmla="val 50000"/>
              <a:gd name="adj3" fmla="val 104447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E720804-F908-48A8-9AA2-442C00D126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4930" r="-4930"/>
          <a:stretch/>
        </p:blipFill>
        <p:spPr>
          <a:xfrm>
            <a:off x="6096000" y="1307592"/>
            <a:ext cx="6096000" cy="3393055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11E902-B92F-4579-B16A-732CB420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Binarized Neural Networks: Training Deep Neural Networks with Weights and Activations Constrained to +1 or -1 – </a:t>
            </a:r>
            <a:r>
              <a:rPr lang="en-US" dirty="0" err="1"/>
              <a:t>Courbariaux</a:t>
            </a:r>
            <a:r>
              <a:rPr lang="en-US" dirty="0"/>
              <a:t>, et al.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9A111F-4865-4F21-9EB3-A416056D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B17D1-0250-4267-A02F-18405D9C06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ImageNet</a:t>
            </a:r>
          </a:p>
          <a:p>
            <a:pPr lvl="1"/>
            <a:r>
              <a:rPr lang="en-US" dirty="0"/>
              <a:t>ResNet-18 architecture as base</a:t>
            </a:r>
          </a:p>
          <a:p>
            <a:pPr lvl="1"/>
            <a:r>
              <a:rPr lang="en-US" dirty="0" err="1"/>
              <a:t>ResNet</a:t>
            </a:r>
            <a:r>
              <a:rPr lang="en-US" dirty="0"/>
              <a:t> uses Basic block: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b="1" dirty="0"/>
              <a:t>69.7%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/>
              <a:t>42.2%</a:t>
            </a:r>
            <a:r>
              <a:rPr lang="nl-NL" dirty="0"/>
              <a:t> top-1 </a:t>
            </a:r>
            <a:r>
              <a:rPr lang="nl-NL" dirty="0" err="1"/>
              <a:t>accuracy</a:t>
            </a:r>
            <a:r>
              <a:rPr lang="nl-NL" dirty="0"/>
              <a:t> on </a:t>
            </a:r>
            <a:r>
              <a:rPr lang="nl-NL" dirty="0" err="1"/>
              <a:t>ImageNet</a:t>
            </a:r>
            <a:r>
              <a:rPr lang="nl-NL" dirty="0"/>
              <a:t>…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02DB82-0E73-4D57-B518-B08F1D33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BinaryNet</a:t>
            </a:r>
            <a:r>
              <a:rPr lang="nl-NL" dirty="0"/>
              <a:t> on </a:t>
            </a:r>
            <a:r>
              <a:rPr lang="nl-NL" dirty="0" err="1"/>
              <a:t>ImageNet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54B5AE-E8EE-458B-9A49-FF64CDACDB4C}"/>
              </a:ext>
            </a:extLst>
          </p:cNvPr>
          <p:cNvSpPr txBox="1"/>
          <p:nvPr/>
        </p:nvSpPr>
        <p:spPr>
          <a:xfrm>
            <a:off x="8028058" y="924657"/>
            <a:ext cx="259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ResNet-18 </a:t>
            </a:r>
            <a:r>
              <a:rPr lang="nl-NL" sz="2000" dirty="0" err="1"/>
              <a:t>architecture</a:t>
            </a:r>
            <a:endParaRPr lang="en-US" sz="2000" dirty="0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ADDF718-6A54-4D7A-865B-52206E46B6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87184" y="3063240"/>
            <a:ext cx="4666488" cy="1033272"/>
          </a:xfrm>
          <a:prstGeom prst="bentConnector3">
            <a:avLst>
              <a:gd name="adj1" fmla="val 111332"/>
            </a:avLst>
          </a:prstGeom>
          <a:ln>
            <a:solidFill>
              <a:srgbClr val="0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Verbindingslijn: gebogen 24">
            <a:extLst>
              <a:ext uri="{FF2B5EF4-FFF2-40B4-BE49-F238E27FC236}">
                <a16:creationId xmlns:a16="http://schemas.microsoft.com/office/drawing/2014/main" id="{B0ECF14E-0205-4E3D-99CE-46DCC64ACAE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317224" y="2517648"/>
            <a:ext cx="630936" cy="460248"/>
          </a:xfrm>
          <a:prstGeom prst="bentConnector3">
            <a:avLst>
              <a:gd name="adj1" fmla="val 725"/>
            </a:avLst>
          </a:prstGeom>
          <a:ln>
            <a:solidFill>
              <a:srgbClr val="0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ep 5">
            <a:extLst>
              <a:ext uri="{FF2B5EF4-FFF2-40B4-BE49-F238E27FC236}">
                <a16:creationId xmlns:a16="http://schemas.microsoft.com/office/drawing/2014/main" id="{8E93AE19-6441-4B52-8604-3D3A1B93CDDF}"/>
              </a:ext>
            </a:extLst>
          </p:cNvPr>
          <p:cNvGrpSpPr/>
          <p:nvPr/>
        </p:nvGrpSpPr>
        <p:grpSpPr>
          <a:xfrm>
            <a:off x="867395" y="3334471"/>
            <a:ext cx="4737877" cy="1969670"/>
            <a:chOff x="812531" y="3091978"/>
            <a:chExt cx="4737877" cy="1969670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C211515-E45E-4CD8-BFD3-729591C0E060}"/>
                </a:ext>
              </a:extLst>
            </p:cNvPr>
            <p:cNvSpPr/>
            <p:nvPr/>
          </p:nvSpPr>
          <p:spPr>
            <a:xfrm rot="16200000">
              <a:off x="1993394" y="3500412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D190732-FFFC-4A6D-84C6-3BF06A04A792}"/>
                </a:ext>
              </a:extLst>
            </p:cNvPr>
            <p:cNvSpPr/>
            <p:nvPr/>
          </p:nvSpPr>
          <p:spPr>
            <a:xfrm rot="16200000">
              <a:off x="1146048" y="3500414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6B8EFAD9-03AC-4BDE-99A9-0E222789E079}"/>
                </a:ext>
              </a:extLst>
            </p:cNvPr>
            <p:cNvCxnSpPr>
              <a:cxnSpLocks/>
              <a:stCxn id="30" idx="2"/>
              <a:endCxn id="65" idx="0"/>
            </p:cNvCxnSpPr>
            <p:nvPr/>
          </p:nvCxnSpPr>
          <p:spPr>
            <a:xfrm>
              <a:off x="2831594" y="3715296"/>
              <a:ext cx="4286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0E385AE-0ECE-4688-8129-0453D26890BD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815340" y="3715298"/>
              <a:ext cx="73914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D8F5928-AC26-4A48-AA13-1EEDF60F80AF}"/>
                </a:ext>
              </a:extLst>
            </p:cNvPr>
            <p:cNvSpPr/>
            <p:nvPr/>
          </p:nvSpPr>
          <p:spPr>
            <a:xfrm rot="16200000">
              <a:off x="1564767" y="3500413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BD5A8261-07BB-461A-A1AF-3F533C51A103}"/>
                </a:ext>
              </a:extLst>
            </p:cNvPr>
            <p:cNvSpPr/>
            <p:nvPr/>
          </p:nvSpPr>
          <p:spPr>
            <a:xfrm rot="16200000">
              <a:off x="3699134" y="3500410"/>
              <a:ext cx="1246632" cy="4297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batchnorm</a:t>
              </a:r>
              <a:endParaRPr lang="en-US" dirty="0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C71461F3-D02E-4562-8F4A-FDBA5D15BAFF}"/>
                </a:ext>
              </a:extLst>
            </p:cNvPr>
            <p:cNvSpPr/>
            <p:nvPr/>
          </p:nvSpPr>
          <p:spPr>
            <a:xfrm rot="16200000">
              <a:off x="2851788" y="3500412"/>
              <a:ext cx="1246632" cy="42976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err="1"/>
                <a:t>sign</a:t>
              </a:r>
              <a:endParaRPr lang="en-US" dirty="0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9E2EE95A-6792-49D3-9A4C-23763B526CC2}"/>
                </a:ext>
              </a:extLst>
            </p:cNvPr>
            <p:cNvSpPr/>
            <p:nvPr/>
          </p:nvSpPr>
          <p:spPr>
            <a:xfrm rot="16200000">
              <a:off x="3270507" y="3500411"/>
              <a:ext cx="1246632" cy="4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3x3 </a:t>
              </a:r>
              <a:r>
                <a:rPr lang="nl-NL" dirty="0" err="1"/>
                <a:t>conv</a:t>
              </a:r>
              <a:endParaRPr lang="en-US" dirty="0"/>
            </a:p>
          </p:txBody>
        </p: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4547DBC9-E0E1-4F96-9362-E4E3F2B1FACD}"/>
                </a:ext>
              </a:extLst>
            </p:cNvPr>
            <p:cNvCxnSpPr>
              <a:cxnSpLocks/>
              <a:stCxn id="64" idx="2"/>
              <a:endCxn id="70" idx="2"/>
            </p:cNvCxnSpPr>
            <p:nvPr/>
          </p:nvCxnSpPr>
          <p:spPr>
            <a:xfrm flipV="1">
              <a:off x="4537334" y="3715293"/>
              <a:ext cx="362326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084AED72-AD92-4306-AEDB-AD1EA8797BB3}"/>
                </a:ext>
              </a:extLst>
            </p:cNvPr>
            <p:cNvSpPr/>
            <p:nvPr/>
          </p:nvSpPr>
          <p:spPr>
            <a:xfrm>
              <a:off x="4899660" y="3584990"/>
              <a:ext cx="289560" cy="26060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73" name="Rechte verbindingslijn met pijl 72">
              <a:extLst>
                <a:ext uri="{FF2B5EF4-FFF2-40B4-BE49-F238E27FC236}">
                  <a16:creationId xmlns:a16="http://schemas.microsoft.com/office/drawing/2014/main" id="{DAB825D8-A80D-4A26-99C0-02FCE8A34296}"/>
                </a:ext>
              </a:extLst>
            </p:cNvPr>
            <p:cNvCxnSpPr>
              <a:cxnSpLocks/>
              <a:stCxn id="70" idx="6"/>
            </p:cNvCxnSpPr>
            <p:nvPr/>
          </p:nvCxnSpPr>
          <p:spPr>
            <a:xfrm>
              <a:off x="5189220" y="3715293"/>
              <a:ext cx="36118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Verbindingslijn: gekromd 75">
              <a:extLst>
                <a:ext uri="{FF2B5EF4-FFF2-40B4-BE49-F238E27FC236}">
                  <a16:creationId xmlns:a16="http://schemas.microsoft.com/office/drawing/2014/main" id="{2082A55C-68AD-4A3E-B8A2-D16A67EA0233}"/>
                </a:ext>
              </a:extLst>
            </p:cNvPr>
            <p:cNvCxnSpPr>
              <a:endCxn id="70" idx="0"/>
            </p:cNvCxnSpPr>
            <p:nvPr/>
          </p:nvCxnSpPr>
          <p:spPr>
            <a:xfrm flipV="1">
              <a:off x="1120140" y="3584990"/>
              <a:ext cx="3924300" cy="130303"/>
            </a:xfrm>
            <a:prstGeom prst="curvedConnector4">
              <a:avLst>
                <a:gd name="adj1" fmla="val -195"/>
                <a:gd name="adj2" fmla="val 889468"/>
              </a:avLst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met pijl 84">
              <a:extLst>
                <a:ext uri="{FF2B5EF4-FFF2-40B4-BE49-F238E27FC236}">
                  <a16:creationId xmlns:a16="http://schemas.microsoft.com/office/drawing/2014/main" id="{AA04D174-B1E3-41CF-8352-BFA54E4E17DC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188083" y="4338613"/>
              <a:ext cx="0" cy="398652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met pijl 87">
              <a:extLst>
                <a:ext uri="{FF2B5EF4-FFF2-40B4-BE49-F238E27FC236}">
                  <a16:creationId xmlns:a16="http://schemas.microsoft.com/office/drawing/2014/main" id="{DB3516C3-B082-4FC9-8F0C-E891AAF6BA8E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 flipV="1">
              <a:off x="3893823" y="4338611"/>
              <a:ext cx="0" cy="39865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26889E29-93CF-42FF-8E9C-6A0A10C5F032}"/>
                    </a:ext>
                  </a:extLst>
                </p:cNvPr>
                <p:cNvSpPr txBox="1"/>
                <p:nvPr/>
              </p:nvSpPr>
              <p:spPr>
                <a:xfrm>
                  <a:off x="812531" y="3383430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26889E29-93CF-42FF-8E9C-6A0A10C5F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31" y="3383430"/>
                  <a:ext cx="30341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000" r="-4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kstvak 92">
                  <a:extLst>
                    <a:ext uri="{FF2B5EF4-FFF2-40B4-BE49-F238E27FC236}">
                      <a16:creationId xmlns:a16="http://schemas.microsoft.com/office/drawing/2014/main" id="{E7491609-F521-4F0A-81E7-EDB6F7EFE180}"/>
                    </a:ext>
                  </a:extLst>
                </p:cNvPr>
                <p:cNvSpPr txBox="1"/>
                <p:nvPr/>
              </p:nvSpPr>
              <p:spPr>
                <a:xfrm>
                  <a:off x="2044933" y="4784649"/>
                  <a:ext cx="3568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3" name="Tekstvak 92">
                  <a:extLst>
                    <a:ext uri="{FF2B5EF4-FFF2-40B4-BE49-F238E27FC236}">
                      <a16:creationId xmlns:a16="http://schemas.microsoft.com/office/drawing/2014/main" id="{E7491609-F521-4F0A-81E7-EDB6F7EFE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4933" y="4784649"/>
                  <a:ext cx="35689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254" r="-5085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kstvak 93">
                  <a:extLst>
                    <a:ext uri="{FF2B5EF4-FFF2-40B4-BE49-F238E27FC236}">
                      <a16:creationId xmlns:a16="http://schemas.microsoft.com/office/drawing/2014/main" id="{7B1B2387-6F2E-4A20-AC23-0012A1995C61}"/>
                    </a:ext>
                  </a:extLst>
                </p:cNvPr>
                <p:cNvSpPr txBox="1"/>
                <p:nvPr/>
              </p:nvSpPr>
              <p:spPr>
                <a:xfrm>
                  <a:off x="3750673" y="4782915"/>
                  <a:ext cx="3568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4" name="Tekstvak 93">
                  <a:extLst>
                    <a:ext uri="{FF2B5EF4-FFF2-40B4-BE49-F238E27FC236}">
                      <a16:creationId xmlns:a16="http://schemas.microsoft.com/office/drawing/2014/main" id="{7B1B2387-6F2E-4A20-AC23-0012A1995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673" y="4782915"/>
                  <a:ext cx="35689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254" r="-5085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kstvak 94">
                  <a:extLst>
                    <a:ext uri="{FF2B5EF4-FFF2-40B4-BE49-F238E27FC236}">
                      <a16:creationId xmlns:a16="http://schemas.microsoft.com/office/drawing/2014/main" id="{45175E61-3E4C-4C1F-8E78-C6421A58D800}"/>
                    </a:ext>
                  </a:extLst>
                </p:cNvPr>
                <p:cNvSpPr txBox="1"/>
                <p:nvPr/>
              </p:nvSpPr>
              <p:spPr>
                <a:xfrm>
                  <a:off x="2893628" y="3383430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5" name="Tekstvak 94">
                  <a:extLst>
                    <a:ext uri="{FF2B5EF4-FFF2-40B4-BE49-F238E27FC236}">
                      <a16:creationId xmlns:a16="http://schemas.microsoft.com/office/drawing/2014/main" id="{45175E61-3E4C-4C1F-8E78-C6421A58D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628" y="3383430"/>
                  <a:ext cx="30341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8367" r="-40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Tekstvak 95">
                  <a:extLst>
                    <a:ext uri="{FF2B5EF4-FFF2-40B4-BE49-F238E27FC236}">
                      <a16:creationId xmlns:a16="http://schemas.microsoft.com/office/drawing/2014/main" id="{34957889-9C3E-4D22-88B4-3FA1521D8870}"/>
                    </a:ext>
                  </a:extLst>
                </p:cNvPr>
                <p:cNvSpPr txBox="1"/>
                <p:nvPr/>
              </p:nvSpPr>
              <p:spPr>
                <a:xfrm>
                  <a:off x="5226166" y="3378534"/>
                  <a:ext cx="3034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6" name="Tekstvak 95">
                  <a:extLst>
                    <a:ext uri="{FF2B5EF4-FFF2-40B4-BE49-F238E27FC236}">
                      <a16:creationId xmlns:a16="http://schemas.microsoft.com/office/drawing/2014/main" id="{34957889-9C3E-4D22-88B4-3FA1521D8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166" y="3378534"/>
                  <a:ext cx="30341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000" r="-4000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27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8A826-C50E-4DD1-8A9B-6726484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Accuracy</a:t>
            </a:r>
            <a:r>
              <a:rPr lang="nl-NL" dirty="0"/>
              <a:t> of 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BNNs</a:t>
            </a:r>
            <a:endParaRPr lang="en-US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B65B2F0F-4BBB-44F1-A4AA-920AA8D0F8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138" y="1271588"/>
          <a:ext cx="11522075" cy="503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799C75-85D4-43A8-909F-91C0D624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E43874-23E4-48C6-872C-0BA5C563999B}"/>
              </a:ext>
            </a:extLst>
          </p:cNvPr>
          <p:cNvSpPr txBox="1"/>
          <p:nvPr/>
        </p:nvSpPr>
        <p:spPr>
          <a:xfrm>
            <a:off x="2702282" y="6224768"/>
            <a:ext cx="678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/>
              <a:t>Note</a:t>
            </a:r>
            <a:r>
              <a:rPr lang="nl-NL" sz="2400" b="1" dirty="0"/>
              <a:t>:</a:t>
            </a:r>
            <a:r>
              <a:rPr lang="nl-NL" sz="2400" dirty="0"/>
              <a:t> </a:t>
            </a:r>
            <a:r>
              <a:rPr lang="nl-NL" sz="2400" dirty="0" err="1"/>
              <a:t>accuracy</a:t>
            </a:r>
            <a:r>
              <a:rPr lang="nl-NL" sz="2400" dirty="0"/>
              <a:t> </a:t>
            </a:r>
            <a:r>
              <a:rPr lang="nl-NL" sz="2400" dirty="0" err="1"/>
              <a:t>repair</a:t>
            </a:r>
            <a:r>
              <a:rPr lang="nl-NL" sz="2400" dirty="0"/>
              <a:t> </a:t>
            </a:r>
            <a:r>
              <a:rPr lang="nl-NL" sz="2400" dirty="0" err="1"/>
              <a:t>methods</a:t>
            </a:r>
            <a:r>
              <a:rPr lang="nl-NL" sz="2400" dirty="0"/>
              <a:t> do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come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free!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5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BE3AE-B185-41A6-AFB4-EBC41C2D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Recap</a:t>
            </a:r>
            <a:r>
              <a:rPr lang="nl-NL" dirty="0"/>
              <a:t> </a:t>
            </a:r>
            <a:r>
              <a:rPr lang="nl-NL" dirty="0" err="1"/>
              <a:t>optimization</a:t>
            </a:r>
            <a:r>
              <a:rPr lang="nl-NL" dirty="0"/>
              <a:t> </a:t>
            </a:r>
            <a:r>
              <a:rPr lang="nl-NL" dirty="0" err="1"/>
              <a:t>lectures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AE936-3C4A-4E28-BDF7-A8FADCB8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Pruning</a:t>
            </a:r>
          </a:p>
          <a:p>
            <a:pPr lvl="1"/>
            <a:r>
              <a:rPr lang="en-US" dirty="0"/>
              <a:t>Eliminating as many neurons/connections as possible while </a:t>
            </a:r>
            <a:r>
              <a:rPr lang="en-US" b="1" dirty="0"/>
              <a:t>preserving</a:t>
            </a:r>
            <a:r>
              <a:rPr lang="en-US" dirty="0"/>
              <a:t> accuracy</a:t>
            </a:r>
          </a:p>
          <a:p>
            <a:pPr lvl="1"/>
            <a:endParaRPr lang="en-US" dirty="0"/>
          </a:p>
          <a:p>
            <a:r>
              <a:rPr lang="en-US" dirty="0"/>
              <a:t>Quantization</a:t>
            </a:r>
          </a:p>
          <a:p>
            <a:pPr lvl="1"/>
            <a:r>
              <a:rPr lang="en-US" dirty="0"/>
              <a:t>Transforming a real-valued number to a finite number of distinct values while </a:t>
            </a:r>
            <a:r>
              <a:rPr lang="en-US" b="1" dirty="0"/>
              <a:t>preserving</a:t>
            </a:r>
            <a:r>
              <a:rPr lang="en-US" dirty="0"/>
              <a:t> accuracy</a:t>
            </a:r>
          </a:p>
          <a:p>
            <a:pPr lvl="1"/>
            <a:endParaRPr lang="en-US" dirty="0"/>
          </a:p>
          <a:p>
            <a:r>
              <a:rPr lang="en-US" dirty="0"/>
              <a:t>Data reuse</a:t>
            </a:r>
          </a:p>
          <a:p>
            <a:pPr lvl="1"/>
            <a:r>
              <a:rPr lang="en-US" dirty="0"/>
              <a:t>Preventing costly data movements as much as possible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influence the accuracy</a:t>
            </a:r>
          </a:p>
          <a:p>
            <a:pPr lvl="1"/>
            <a:endParaRPr lang="en-US" dirty="0"/>
          </a:p>
          <a:p>
            <a:r>
              <a:rPr lang="en-US" dirty="0"/>
              <a:t>Today: extreme quantization</a:t>
            </a:r>
          </a:p>
        </p:txBody>
      </p:sp>
      <p:sp>
        <p:nvSpPr>
          <p:cNvPr id="24" name="Tijdelijke aanduiding voor dianummer 23">
            <a:extLst>
              <a:ext uri="{FF2B5EF4-FFF2-40B4-BE49-F238E27FC236}">
                <a16:creationId xmlns:a16="http://schemas.microsoft.com/office/drawing/2014/main" id="{0E67D4C4-D00E-4472-AE94-2064DFDB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Recap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Preliminary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Overview of common repair methods</a:t>
            </a:r>
          </a:p>
          <a:p>
            <a:pPr marL="784225" lvl="1" indent="-514350">
              <a:buFont typeface="+mj-lt"/>
              <a:buAutoNum type="arabicPeriod"/>
            </a:pPr>
            <a:r>
              <a:rPr lang="en-US" dirty="0" err="1"/>
              <a:t>ABCNet</a:t>
            </a:r>
            <a:endParaRPr lang="en-US" dirty="0"/>
          </a:p>
          <a:p>
            <a:pPr marL="784225" lvl="1" indent="-514350">
              <a:buFont typeface="+mj-lt"/>
              <a:buAutoNum type="arabicPeriod"/>
            </a:pPr>
            <a:r>
              <a:rPr lang="en-US" dirty="0"/>
              <a:t>GroupNet</a:t>
            </a:r>
          </a:p>
          <a:p>
            <a:pPr marL="784225" lvl="1" indent="-514350">
              <a:buFont typeface="+mj-lt"/>
              <a:buAutoNum type="arabicPeriod"/>
            </a:pPr>
            <a:r>
              <a:rPr lang="en-US" dirty="0" err="1"/>
              <a:t>ReActNet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Specialized bitwise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conclusions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ABC-Net – </a:t>
            </a:r>
            <a:r>
              <a:rPr lang="nl-NL" dirty="0" err="1"/>
              <a:t>intuition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you want to binarize </a:t>
                </a:r>
                <a14:m>
                  <m:oMath xmlns:m="http://schemas.openxmlformats.org/officeDocument/2006/math">
                    <m:r>
                      <a:rPr lang="nl-NL"/>
                      <m:t>𝑥</m:t>
                    </m:r>
                    <m:r>
                      <a:rPr lang="nl-NL"/>
                      <m:t>=0.5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𝑓</m:t>
                          </m:r>
                        </m:e>
                        <m:sub>
                          <m:r>
                            <a:rPr lang="nl-NL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</m:e>
                      </m:d>
                      <m:r>
                        <a:rPr lang="nl-NL"/>
                        <m:t>=</m:t>
                      </m:r>
                      <m:r>
                        <m:rPr>
                          <m:nor/>
                        </m:rPr>
                        <a:rPr lang="nl-NL"/>
                        <m:t>sign</m:t>
                      </m:r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/>
                        <m:t>⇒</m:t>
                      </m:r>
                      <m:r>
                        <a:rPr lang="nl-NL"/>
                        <m:t>𝑥</m:t>
                      </m:r>
                      <m:r>
                        <a:rPr lang="nl-NL"/>
                        <m:t>&gt;0</m:t>
                      </m:r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:r>
                  <a:rPr lang="nl-NL" dirty="0" err="1"/>
                  <a:t>two</a:t>
                </a:r>
                <a:r>
                  <a:rPr lang="nl-NL" dirty="0"/>
                  <a:t> bases (zero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one</a:t>
                </a:r>
                <a:r>
                  <a:rPr lang="nl-NL" dirty="0"/>
                  <a:t>) we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derive</a:t>
                </a:r>
                <a:r>
                  <a:rPr lang="nl-NL" dirty="0"/>
                  <a:t> a more accurate </a:t>
                </a:r>
                <a:r>
                  <a:rPr lang="nl-NL" dirty="0" err="1"/>
                  <a:t>bound</a:t>
                </a:r>
                <a:r>
                  <a:rPr lang="nl-NL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𝑓</m:t>
                          </m:r>
                        </m:e>
                        <m:sub>
                          <m:r>
                            <a:rPr lang="nl-NL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</m:e>
                      </m:d>
                      <m:r>
                        <a:rPr lang="nl-NL"/>
                        <m:t>=</m:t>
                      </m:r>
                      <m:r>
                        <m:rPr>
                          <m:nor/>
                        </m:rPr>
                        <a:rPr lang="nl-NL"/>
                        <m:t>sign</m:t>
                      </m:r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</m:e>
                      </m:d>
                      <m:r>
                        <a:rPr lang="nl-NL"/>
                        <m:t>,  </m:t>
                      </m:r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𝑓</m:t>
                          </m:r>
                        </m:e>
                        <m:sub>
                          <m:r>
                            <a:rPr lang="nl-NL"/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</m:e>
                      </m:d>
                      <m:r>
                        <a:rPr lang="nl-NL"/>
                        <m:t>=</m:t>
                      </m:r>
                      <m:r>
                        <m:rPr>
                          <m:nor/>
                        </m:rPr>
                        <a:rPr lang="nl-NL"/>
                        <m:t>sign</m:t>
                      </m:r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𝑥</m:t>
                          </m:r>
                          <m:r>
                            <a:rPr lang="nl-NL"/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/>
                        <m:t>                              </m:t>
                      </m:r>
                      <m:r>
                        <a:rPr lang="en-US"/>
                        <m:t> </m:t>
                      </m:r>
                      <m:r>
                        <a:rPr lang="en-US"/>
                        <m:t> </m:t>
                      </m:r>
                      <m:r>
                        <a:rPr lang="nl-NL"/>
                        <m:t>⇒0&lt;</m:t>
                      </m:r>
                      <m:r>
                        <a:rPr lang="nl-NL"/>
                        <m:t>𝑥</m:t>
                      </m:r>
                      <m:r>
                        <a:rPr lang="nl-NL"/>
                        <m:t>≤1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can determine in what range </a:t>
                </a:r>
                <a14:m>
                  <m:oMath xmlns:m="http://schemas.openxmlformats.org/officeDocument/2006/math">
                    <m:r>
                      <a:rPr lang="nl-NL"/>
                      <m:t>𝑥</m:t>
                    </m:r>
                  </m:oMath>
                </a14:m>
                <a:r>
                  <a:rPr lang="en-US" dirty="0"/>
                  <a:t> lies:</a:t>
                </a:r>
              </a:p>
              <a:p>
                <a:pPr lvl="2"/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en-US"/>
                          <m:t>¬</m:t>
                        </m:r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1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en-US"/>
                      <m:t> ∧</m:t>
                    </m:r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en-US"/>
                          <m:t>¬</m:t>
                        </m:r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2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nl-NL"/>
                      <m:t>⇒</m:t>
                    </m:r>
                    <m:r>
                      <a:rPr lang="en-US"/>
                      <m:t>𝑥</m:t>
                    </m:r>
                    <m:r>
                      <a:rPr lang="en-US"/>
                      <m:t>≤0</m:t>
                    </m:r>
                  </m:oMath>
                </a14:m>
                <a:endParaRPr lang="en-US" dirty="0"/>
              </a:p>
              <a:p>
                <a:pPr lvl="2"/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1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en-US"/>
                      <m:t> ∧</m:t>
                    </m:r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en-US"/>
                          <m:t>¬</m:t>
                        </m:r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2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nl-NL"/>
                      <m:t>⇒0&lt;</m:t>
                    </m:r>
                    <m:r>
                      <a:rPr lang="nl-NL"/>
                      <m:t>𝑥</m:t>
                    </m:r>
                    <m:r>
                      <a:rPr lang="nl-NL"/>
                      <m:t>≤1</m:t>
                    </m:r>
                  </m:oMath>
                </a14:m>
                <a:endParaRPr lang="en-US" dirty="0"/>
              </a:p>
              <a:p>
                <a:pPr lvl="2"/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1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en-US"/>
                      <m:t> ∧</m:t>
                    </m:r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𝑓</m:t>
                        </m:r>
                      </m:e>
                      <m:sub>
                        <m:r>
                          <a:rPr lang="nl-NL"/>
                          <m:t>2</m:t>
                        </m:r>
                      </m:sub>
                    </m:sSub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𝑥</m:t>
                        </m:r>
                      </m:e>
                    </m:d>
                    <m:r>
                      <a:rPr lang="nl-NL"/>
                      <m:t>⇒</m:t>
                    </m:r>
                    <m:r>
                      <a:rPr lang="nl-NL"/>
                      <m:t>𝑥</m:t>
                    </m:r>
                    <m:r>
                      <a:rPr lang="en-US"/>
                      <m:t>&gt;</m:t>
                    </m:r>
                    <m:r>
                      <a:rPr lang="nl-NL"/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654974" y="5655404"/>
            <a:ext cx="10795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93180" y="5586984"/>
                <a:ext cx="42184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This predicate holds for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80" y="5586984"/>
                <a:ext cx="4218463" cy="461665"/>
              </a:xfrm>
              <a:prstGeom prst="rect">
                <a:avLst/>
              </a:prstGeom>
              <a:blipFill>
                <a:blip r:embed="rId3"/>
                <a:stretch>
                  <a:fillRect l="-2168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hoek 10">
            <a:extLst>
              <a:ext uri="{FF2B5EF4-FFF2-40B4-BE49-F238E27FC236}">
                <a16:creationId xmlns:a16="http://schemas.microsoft.com/office/drawing/2014/main" id="{BA4436A1-08A6-4130-8EB0-08469A4EEE9B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A9DC2F77-8AB3-420F-BFB3-ABA1D5AC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Towards Accurate Binary Convolutional Neural Network – Lin et al. (NIPS 2017)</a:t>
            </a:r>
          </a:p>
        </p:txBody>
      </p:sp>
    </p:spTree>
    <p:extLst>
      <p:ext uri="{BB962C8B-B14F-4D97-AF65-F5344CB8AC3E}">
        <p14:creationId xmlns:p14="http://schemas.microsoft.com/office/powerpoint/2010/main" val="34328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ABC-Net – weight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Estimate real-value weights </a:t>
                </a:r>
                <a14:m>
                  <m:oMath xmlns:m="http://schemas.openxmlformats.org/officeDocument/2006/math">
                    <m:r>
                      <a:rPr lang="en-US"/>
                      <m:t>𝑊</m:t>
                    </m:r>
                    <m:r>
                      <a:rPr lang="en-US"/>
                      <m:t> </m:t>
                    </m:r>
                  </m:oMath>
                </a14:m>
                <a:r>
                  <a:rPr lang="en-US" dirty="0"/>
                  <a:t>using a linear combination of </a:t>
                </a:r>
                <a14:m>
                  <m:oMath xmlns:m="http://schemas.openxmlformats.org/officeDocument/2006/math">
                    <m:r>
                      <a:rPr lang="en-US" dirty="0"/>
                      <m:t>𝑀</m:t>
                    </m:r>
                  </m:oMath>
                </a14:m>
                <a:r>
                  <a:rPr lang="en-US" dirty="0"/>
                  <a:t> binary filters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𝐵</m:t>
                        </m:r>
                      </m:e>
                      <m:sub>
                        <m:r>
                          <a:rPr lang="nl-NL"/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/>
                        </m:ctrlPr>
                      </m:sSubPr>
                      <m:e>
                        <m:r>
                          <a:rPr lang="en-US"/>
                          <m:t>𝐵</m:t>
                        </m:r>
                      </m:e>
                      <m:sub>
                        <m:r>
                          <a:rPr lang="en-US"/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𝐵</m:t>
                        </m:r>
                      </m:e>
                      <m:sub>
                        <m:r>
                          <a:rPr lang="en-US"/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such that the full precision weights are estimated as</a:t>
                </a:r>
                <a:endParaRPr lang="nl-N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/>
                        <m:t>𝑊</m:t>
                      </m:r>
                      <m:r>
                        <a:rPr lang="nl-NL"/>
                        <m:t>≈</m:t>
                      </m:r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𝛼</m:t>
                          </m:r>
                        </m:e>
                        <m:sub>
                          <m:r>
                            <a:rPr lang="nl-NL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𝐵</m:t>
                          </m:r>
                        </m:e>
                        <m:sub>
                          <m:r>
                            <a:rPr lang="nl-NL"/>
                            <m:t>1</m:t>
                          </m:r>
                        </m:sub>
                      </m:sSub>
                      <m:r>
                        <a:rPr lang="nl-NL"/>
                        <m:t>+</m:t>
                      </m:r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𝛼</m:t>
                          </m:r>
                        </m:e>
                        <m:sub>
                          <m:r>
                            <a:rPr lang="nl-NL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𝐵</m:t>
                          </m:r>
                        </m:e>
                        <m:sub>
                          <m:r>
                            <a:rPr lang="nl-NL"/>
                            <m:t>2</m:t>
                          </m:r>
                        </m:sub>
                      </m:sSub>
                      <m:r>
                        <a:rPr lang="nl-NL"/>
                        <m:t>+…+</m:t>
                      </m:r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𝛼</m:t>
                          </m:r>
                        </m:e>
                        <m:sub>
                          <m:r>
                            <a:rPr lang="nl-NL"/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𝐵</m:t>
                          </m:r>
                        </m:e>
                        <m:sub>
                          <m:r>
                            <a:rPr lang="nl-NL"/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binary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𝐵</m:t>
                        </m:r>
                      </m:e>
                      <m:sub>
                        <m:r>
                          <a:rPr lang="en-US"/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/>
                      <m:t>𝑖</m:t>
                    </m:r>
                    <m:r>
                      <a:rPr lang="en-US"/>
                      <m:t>=1,2,…,</m:t>
                    </m:r>
                    <m:r>
                      <a:rPr lang="en-US"/>
                      <m:t>𝑀</m:t>
                    </m:r>
                  </m:oMath>
                </a14:m>
                <a:r>
                  <a:rPr lang="en-US" dirty="0"/>
                  <a:t> is constructed using a user-defined set of shifting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𝑢</m:t>
                        </m:r>
                      </m:e>
                      <m:sub>
                        <m:r>
                          <a:rPr lang="nl-NL"/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over the standard deviation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/>
                      <m:t>std</m:t>
                    </m:r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𝑊</m:t>
                        </m:r>
                      </m:e>
                    </m:d>
                  </m:oMath>
                </a14:m>
                <a:r>
                  <a:rPr lang="en-US" dirty="0"/>
                  <a:t> i.e.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/>
                          </m:ctrlPr>
                        </m:sSubPr>
                        <m:e>
                          <m:r>
                            <a:rPr lang="nl-NL"/>
                            <m:t>𝐵</m:t>
                          </m:r>
                        </m:e>
                        <m:sub>
                          <m:r>
                            <a:rPr lang="nl-NL"/>
                            <m:t>𝑖</m:t>
                          </m:r>
                        </m:sub>
                      </m:sSub>
                      <m:r>
                        <a:rPr lang="nl-NL"/>
                        <m:t>=</m:t>
                      </m:r>
                      <m:r>
                        <m:rPr>
                          <m:nor/>
                        </m:rPr>
                        <a:rPr lang="nl-NL"/>
                        <m:t>sign</m:t>
                      </m:r>
                      <m:d>
                        <m:dPr>
                          <m:ctrlPr>
                            <a:rPr lang="nl-NL"/>
                          </m:ctrlPr>
                        </m:dPr>
                        <m:e>
                          <m:r>
                            <a:rPr lang="nl-NL"/>
                            <m:t>𝑊</m:t>
                          </m:r>
                          <m:r>
                            <a:rPr lang="nl-NL"/>
                            <m:t>−</m:t>
                          </m:r>
                          <m:r>
                            <m:rPr>
                              <m:nor/>
                            </m:rPr>
                            <a:rPr lang="en-US"/>
                            <m:t>mean</m:t>
                          </m:r>
                          <m:d>
                            <m:dPr>
                              <m:ctrlPr>
                                <a:rPr lang="nl-NL"/>
                              </m:ctrlPr>
                            </m:dPr>
                            <m:e>
                              <m:r>
                                <a:rPr lang="nl-NL"/>
                                <m:t>𝑊</m:t>
                              </m:r>
                            </m:e>
                          </m:d>
                          <m:r>
                            <a:rPr lang="nl-NL"/>
                            <m:t>+</m:t>
                          </m:r>
                          <m:sSub>
                            <m:sSubPr>
                              <m:ctrlPr>
                                <a:rPr lang="nl-NL"/>
                              </m:ctrlPr>
                            </m:sSubPr>
                            <m:e>
                              <m:r>
                                <a:rPr lang="nl-NL"/>
                                <m:t>𝑢</m:t>
                              </m:r>
                            </m:e>
                            <m:sub>
                              <m:r>
                                <a:rPr lang="nl-NL"/>
                                <m:t>𝑖</m:t>
                              </m:r>
                            </m:sub>
                          </m:sSub>
                          <m:r>
                            <a:rPr lang="en-US"/>
                            <m:t>⋅</m:t>
                          </m:r>
                          <m:r>
                            <m:rPr>
                              <m:nor/>
                            </m:rPr>
                            <a:rPr lang="nl-NL"/>
                            <m:t>s</m:t>
                          </m:r>
                          <m:r>
                            <m:rPr>
                              <m:nor/>
                            </m:rPr>
                            <a:rPr lang="nl-NL"/>
                            <m:t>td</m:t>
                          </m:r>
                          <m:d>
                            <m:dPr>
                              <m:ctrlPr>
                                <a:rPr lang="nl-NL"/>
                              </m:ctrlPr>
                            </m:dPr>
                            <m:e>
                              <m:r>
                                <a:rPr lang="nl-NL"/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Scaling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/>
                        </m:ctrlPr>
                      </m:sSubPr>
                      <m:e>
                        <m:r>
                          <a:rPr lang="nl-NL"/>
                          <m:t>𝛼</m:t>
                        </m:r>
                      </m:e>
                      <m:sub>
                        <m:r>
                          <a:rPr lang="en-US"/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/>
                      <m:t>𝑖</m:t>
                    </m:r>
                    <m:r>
                      <a:rPr lang="en-US"/>
                      <m:t>=1,2,…,</m:t>
                    </m:r>
                    <m:r>
                      <a:rPr lang="en-US"/>
                      <m:t>𝑀</m:t>
                    </m:r>
                  </m:oMath>
                </a14:m>
                <a:r>
                  <a:rPr lang="en-US" dirty="0"/>
                  <a:t> are calculated by solving the following linear regression problem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/>
                        </m:ctrlPr>
                      </m:sSubPr>
                      <m:e>
                        <m:r>
                          <a:rPr lang="nl-NL"/>
                          <m:t>𝐵</m:t>
                        </m:r>
                      </m:e>
                      <m:sub>
                        <m:r>
                          <a:rPr lang="en-US"/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i.e.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/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/>
                              </m:ctrlPr>
                            </m:limLowPr>
                            <m:e>
                              <m:r>
                                <a:rPr lang="en-US"/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/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/>
                                  </m:ctrlPr>
                                </m:sSubPr>
                                <m:e>
                                  <m:r>
                                    <a:rPr lang="en-US"/>
                                    <m:t>𝛼</m:t>
                                  </m:r>
                                </m:e>
                                <m:sub>
                                  <m:r>
                                    <a:rPr lang="en-US"/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/>
                            <m:t> </m:t>
                          </m:r>
                          <m:sSup>
                            <m:sSupPr>
                              <m:ctrlPr>
                                <a:rPr lang="en-US"/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/>
                                  </m:ctrlPr>
                                </m:dPr>
                                <m:e>
                                  <m:r>
                                    <a:rPr lang="en-US"/>
                                    <m:t>𝑊</m:t>
                                  </m:r>
                                  <m:r>
                                    <a:rPr lang="en-US"/>
                                    <m:t> −</m:t>
                                  </m:r>
                                  <m:sSub>
                                    <m:sSubPr>
                                      <m:ctrlPr>
                                        <a:rPr lang="en-US"/>
                                      </m:ctrlPr>
                                    </m:sSubPr>
                                    <m:e>
                                      <m:r>
                                        <a:rPr lang="en-US"/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/>
                                      </m:ctrlPr>
                                    </m:sSubPr>
                                    <m:e>
                                      <m:r>
                                        <a:rPr lang="en-US"/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/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/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ABC-Net – weight approximation 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3466" y="1584001"/>
                <a:ext cx="10563617" cy="1442740"/>
              </a:xfrm>
            </p:spPr>
            <p:txBody>
              <a:bodyPr/>
              <a:lstStyle/>
              <a:p>
                <a:r>
                  <a:rPr lang="en-US" sz="2667" dirty="0"/>
                  <a:t>Observations:</a:t>
                </a:r>
              </a:p>
              <a:p>
                <a:pPr marL="727182" lvl="2" indent="-457189"/>
                <a:r>
                  <a:rPr lang="en-US" sz="2133" dirty="0" err="1"/>
                  <a:t>Binarized</a:t>
                </a:r>
                <a:r>
                  <a:rPr lang="en-US" sz="2133" dirty="0"/>
                  <a:t> input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133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133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l-NL" sz="2133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133" dirty="0"/>
                  <a:t> is the same for all binary convolutions.</a:t>
                </a:r>
              </a:p>
              <a:p>
                <a:pPr marL="727182" lvl="2" indent="-457189"/>
                <a:r>
                  <a:rPr lang="en-US" sz="2133" dirty="0"/>
                  <a:t>Binary convolutional workload increases by the number of bases.</a:t>
                </a:r>
              </a:p>
              <a:p>
                <a:endParaRPr lang="en-US" sz="2667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466" y="1584001"/>
                <a:ext cx="10563617" cy="1442740"/>
              </a:xfrm>
              <a:blipFill>
                <a:blip r:embed="rId2"/>
                <a:stretch>
                  <a:fillRect l="-1096" t="-7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Pijl: rechts 5">
            <a:extLst>
              <a:ext uri="{FF2B5EF4-FFF2-40B4-BE49-F238E27FC236}">
                <a16:creationId xmlns:a16="http://schemas.microsoft.com/office/drawing/2014/main" id="{A730D7A8-89B7-45B7-9914-892E7CDE3875}"/>
              </a:ext>
            </a:extLst>
          </p:cNvPr>
          <p:cNvSpPr/>
          <p:nvPr/>
        </p:nvSpPr>
        <p:spPr>
          <a:xfrm>
            <a:off x="4459489" y="4052311"/>
            <a:ext cx="1683944" cy="588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92D7F2F9-0A0F-4222-A30A-96AAD27EF63B}"/>
              </a:ext>
            </a:extLst>
          </p:cNvPr>
          <p:cNvSpPr txBox="1"/>
          <p:nvPr/>
        </p:nvSpPr>
        <p:spPr>
          <a:xfrm>
            <a:off x="3679223" y="3323130"/>
            <a:ext cx="3155068" cy="10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33" b="1" dirty="0" err="1"/>
              <a:t>Approximate</a:t>
            </a:r>
            <a:r>
              <a:rPr lang="nl-NL" sz="2133" b="1" dirty="0"/>
              <a:t> </a:t>
            </a:r>
            <a:r>
              <a:rPr lang="nl-NL" sz="2133" b="1" dirty="0" err="1"/>
              <a:t>weights</a:t>
            </a:r>
            <a:r>
              <a:rPr lang="nl-NL" sz="2133" b="1" dirty="0"/>
              <a:t> </a:t>
            </a:r>
            <a:r>
              <a:rPr lang="nl-NL" sz="2133" b="1" dirty="0" err="1"/>
              <a:t>using</a:t>
            </a:r>
            <a:r>
              <a:rPr lang="nl-NL" sz="2133" b="1" dirty="0"/>
              <a:t> 3 </a:t>
            </a:r>
            <a:r>
              <a:rPr lang="nl-NL" sz="2133" b="1" dirty="0" err="1"/>
              <a:t>binary</a:t>
            </a:r>
            <a:r>
              <a:rPr lang="nl-NL" sz="2133" b="1" dirty="0"/>
              <a:t> bases</a:t>
            </a:r>
          </a:p>
          <a:p>
            <a:pPr algn="ctr"/>
            <a:endParaRPr lang="nl-NL" dirty="0"/>
          </a:p>
        </p:txBody>
      </p:sp>
      <p:sp>
        <p:nvSpPr>
          <p:cNvPr id="19" name="Tekstvak 22">
            <a:extLst>
              <a:ext uri="{FF2B5EF4-FFF2-40B4-BE49-F238E27FC236}">
                <a16:creationId xmlns:a16="http://schemas.microsoft.com/office/drawing/2014/main" id="{01E01CD5-9EC6-4867-B087-048673917494}"/>
              </a:ext>
            </a:extLst>
          </p:cNvPr>
          <p:cNvSpPr txBox="1"/>
          <p:nvPr/>
        </p:nvSpPr>
        <p:spPr>
          <a:xfrm>
            <a:off x="1339573" y="4347139"/>
            <a:ext cx="9197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Conv</a:t>
            </a:r>
            <a:endParaRPr lang="nl-NL" dirty="0"/>
          </a:p>
        </p:txBody>
      </p:sp>
      <p:sp>
        <p:nvSpPr>
          <p:cNvPr id="23" name="Tekstvak 14">
            <a:extLst>
              <a:ext uri="{FF2B5EF4-FFF2-40B4-BE49-F238E27FC236}">
                <a16:creationId xmlns:a16="http://schemas.microsoft.com/office/drawing/2014/main" id="{049B48FB-DCAF-407C-A90C-FAAA89D80DF8}"/>
              </a:ext>
            </a:extLst>
          </p:cNvPr>
          <p:cNvSpPr txBox="1"/>
          <p:nvPr/>
        </p:nvSpPr>
        <p:spPr>
          <a:xfrm>
            <a:off x="8831839" y="4931321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8060869" y="4851478"/>
                <a:ext cx="5846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869" y="4851478"/>
                <a:ext cx="58464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8576012" y="5131376"/>
            <a:ext cx="255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790799" y="4912124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61" name="Tekstvak 14">
            <a:extLst>
              <a:ext uri="{FF2B5EF4-FFF2-40B4-BE49-F238E27FC236}">
                <a16:creationId xmlns:a16="http://schemas.microsoft.com/office/drawing/2014/main" id="{049B48FB-DCAF-407C-A90C-FAAA89D80DF8}"/>
              </a:ext>
            </a:extLst>
          </p:cNvPr>
          <p:cNvSpPr txBox="1"/>
          <p:nvPr/>
        </p:nvSpPr>
        <p:spPr>
          <a:xfrm>
            <a:off x="8831839" y="4410489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8054518" y="4346549"/>
                <a:ext cx="5846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18" y="4346549"/>
                <a:ext cx="58464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8576012" y="4610544"/>
            <a:ext cx="255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790799" y="4391292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65" name="Tekstvak 14">
            <a:extLst>
              <a:ext uri="{FF2B5EF4-FFF2-40B4-BE49-F238E27FC236}">
                <a16:creationId xmlns:a16="http://schemas.microsoft.com/office/drawing/2014/main" id="{049B48FB-DCAF-407C-A90C-FAAA89D80DF8}"/>
              </a:ext>
            </a:extLst>
          </p:cNvPr>
          <p:cNvSpPr txBox="1"/>
          <p:nvPr/>
        </p:nvSpPr>
        <p:spPr>
          <a:xfrm>
            <a:off x="8831839" y="3871883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6501512" y="3805298"/>
                <a:ext cx="21415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12" y="3805298"/>
                <a:ext cx="2141547" cy="461665"/>
              </a:xfrm>
              <a:prstGeom prst="rect">
                <a:avLst/>
              </a:prstGeom>
              <a:blipFill>
                <a:blip r:embed="rId5"/>
                <a:stretch>
                  <a:fillRect l="-57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8576012" y="4071937"/>
            <a:ext cx="255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8790799" y="3852685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cxnSp>
        <p:nvCxnSpPr>
          <p:cNvPr id="69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9737931" y="4056549"/>
            <a:ext cx="643364" cy="440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27"/>
          <p:cNvCxnSpPr/>
          <p:nvPr/>
        </p:nvCxnSpPr>
        <p:spPr>
          <a:xfrm flipH="1">
            <a:off x="10598935" y="4613617"/>
            <a:ext cx="3528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9737931" y="4595155"/>
            <a:ext cx="595564" cy="18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9737931" y="4729715"/>
            <a:ext cx="643364" cy="386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870110" y="4100359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 flipH="1">
                <a:off x="9731396" y="3935878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31396" y="3935878"/>
                <a:ext cx="486040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9862789" y="4456856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 flipH="1">
                <a:off x="9724075" y="4292376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24075" y="4292376"/>
                <a:ext cx="48604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9856473" y="4803192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 flipH="1">
                <a:off x="9717759" y="4638712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17759" y="4638712"/>
                <a:ext cx="4860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9287956" y="3552296"/>
            <a:ext cx="0" cy="210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8682412" y="3771395"/>
            <a:ext cx="2067109" cy="16796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0333495" y="4449432"/>
            <a:ext cx="326400" cy="328371"/>
          </a:xfrm>
          <a:prstGeom prst="ellipse">
            <a:avLst/>
          </a:prstGeom>
          <a:solidFill>
            <a:srgbClr val="FFC0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10295501" y="4251163"/>
            <a:ext cx="4088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8994584" y="3104424"/>
                <a:ext cx="620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584" y="3104424"/>
                <a:ext cx="620234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1103952" y="4554443"/>
            <a:ext cx="2558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20">
            <a:extLst>
              <a:ext uri="{FF2B5EF4-FFF2-40B4-BE49-F238E27FC236}">
                <a16:creationId xmlns:a16="http://schemas.microsoft.com/office/drawing/2014/main" id="{F36712AE-0B71-4B65-B8F1-B47239260DD7}"/>
              </a:ext>
            </a:extLst>
          </p:cNvPr>
          <p:cNvCxnSpPr>
            <a:cxnSpLocks/>
          </p:cNvCxnSpPr>
          <p:nvPr/>
        </p:nvCxnSpPr>
        <p:spPr>
          <a:xfrm>
            <a:off x="1811312" y="4141701"/>
            <a:ext cx="0" cy="210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/>
              <p:cNvSpPr/>
              <p:nvPr/>
            </p:nvSpPr>
            <p:spPr>
              <a:xfrm>
                <a:off x="1537731" y="3689657"/>
                <a:ext cx="587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31" y="3689657"/>
                <a:ext cx="5876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491656" y="4280206"/>
                <a:ext cx="617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6" y="4280206"/>
                <a:ext cx="6177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27"/>
          <p:cNvCxnSpPr/>
          <p:nvPr/>
        </p:nvCxnSpPr>
        <p:spPr>
          <a:xfrm flipH="1">
            <a:off x="2259337" y="4572883"/>
            <a:ext cx="3528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2494760" y="4280206"/>
                <a:ext cx="1136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760" y="4280206"/>
                <a:ext cx="1136850" cy="461665"/>
              </a:xfrm>
              <a:prstGeom prst="rect">
                <a:avLst/>
              </a:prstGeom>
              <a:blipFill>
                <a:blip r:embed="rId1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10841768" y="4326601"/>
                <a:ext cx="1136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768" y="4326601"/>
                <a:ext cx="1136850" cy="461665"/>
              </a:xfrm>
              <a:prstGeom prst="rect">
                <a:avLst/>
              </a:prstGeom>
              <a:blipFill>
                <a:blip r:embed="rId13"/>
                <a:stretch>
                  <a:fillRect r="-538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0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ABC-Net – weight approximation numerical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Say you want to </a:t>
                </a:r>
                <a:r>
                  <a:rPr lang="nl-NL" dirty="0" err="1"/>
                  <a:t>approximate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</a:rPr>
                      <m:t>𝑊</m:t>
                    </m:r>
                    <m:r>
                      <a:rPr lang="nl-NL" smtClean="0">
                        <a:solidFill>
                          <a:srgbClr val="000000"/>
                        </a:solidFill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>
                            <a:solidFill>
                              <a:srgbClr val="000000"/>
                            </a:solidFill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NL">
                                <a:solidFill>
                                  <a:srgbClr val="000000"/>
                                </a:solidFill>
                              </a:rPr>
                            </m:ctrlPr>
                          </m:mPr>
                          <m:mr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−0.135</m:t>
                              </m:r>
                            </m:e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0.125</m:t>
                              </m:r>
                            </m:e>
                          </m:mr>
                          <m:mr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−</m:t>
                              </m:r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0.065</m:t>
                              </m:r>
                            </m:e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0.075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:r>
                  <a:rPr lang="nl-NL" dirty="0" err="1"/>
                  <a:t>three</a:t>
                </a:r>
                <a:r>
                  <a:rPr lang="nl-NL" dirty="0"/>
                  <a:t> </a:t>
                </a:r>
                <a:r>
                  <a:rPr lang="nl-NL" dirty="0" err="1"/>
                  <a:t>binary</a:t>
                </a:r>
                <a:r>
                  <a:rPr lang="nl-NL" dirty="0"/>
                  <a:t> bases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00"/>
                        </a:solidFill>
                      </a:rPr>
                      <m:t>𝜇</m:t>
                    </m:r>
                    <m:r>
                      <a:rPr lang="nl-NL">
                        <a:solidFill>
                          <a:srgbClr val="000000"/>
                        </a:solidFill>
                      </a:rPr>
                      <m:t>=</m:t>
                    </m:r>
                    <m:sSup>
                      <m:sSupPr>
                        <m:ctrlPr>
                          <a:rPr lang="en-US">
                            <a:solidFill>
                              <a:srgbClr val="000000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>
                                <a:solidFill>
                                  <a:srgbClr val="000000"/>
                                </a:solidFill>
                              </a:rPr>
                            </m:ctrlPr>
                          </m:dPr>
                          <m:e>
                            <m:r>
                              <a:rPr lang="nl-NL">
                                <a:solidFill>
                                  <a:srgbClr val="000000"/>
                                </a:solidFill>
                              </a:rPr>
                              <m:t>−1,  </m:t>
                            </m:r>
                            <m:r>
                              <a:rPr lang="en-US">
                                <a:solidFill>
                                  <a:srgbClr val="000000"/>
                                </a:solidFill>
                              </a:rPr>
                              <m:t>0, </m:t>
                            </m:r>
                            <m:r>
                              <a:rPr lang="nl-NL">
                                <a:solidFill>
                                  <a:srgbClr val="000000"/>
                                </a:solidFill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</m:t>
                    </m:r>
                    <m:r>
                      <m:rPr>
                        <m:nor/>
                      </m:rPr>
                      <a:rPr lang="en-US"/>
                      <m:t>ean</m:t>
                    </m:r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𝑊</m:t>
                        </m:r>
                      </m:e>
                    </m:d>
                    <m:r>
                      <a:rPr lang="en-US"/>
                      <m:t>≈0</m:t>
                    </m:r>
                    <m:r>
                      <m:rPr>
                        <m:nor/>
                      </m:rPr>
                      <a:rPr lang="en-US"/>
                      <m:t>, </m:t>
                    </m:r>
                    <m:r>
                      <m:rPr>
                        <m:nor/>
                      </m:rPr>
                      <a:rPr lang="en-US"/>
                      <m:t>s</m:t>
                    </m:r>
                    <m:r>
                      <m:rPr>
                        <m:sty m:val="p"/>
                      </m:rPr>
                      <a:rPr lang="en-US"/>
                      <m:t>td</m:t>
                    </m:r>
                    <m:d>
                      <m:dPr>
                        <m:ctrlPr>
                          <a:rPr lang="nl-NL"/>
                        </m:ctrlPr>
                      </m:dPr>
                      <m:e>
                        <m:r>
                          <a:rPr lang="nl-NL"/>
                          <m:t>𝑊</m:t>
                        </m:r>
                      </m:e>
                    </m:d>
                    <m:r>
                      <a:rPr lang="en-US"/>
                      <m:t>≈0</m:t>
                    </m:r>
                    <m:r>
                      <a:rPr lang="en-US"/>
                      <m:t>.12</m:t>
                    </m:r>
                  </m:oMath>
                </a14:m>
                <a:r>
                  <a:rPr lang="en-US" dirty="0"/>
                  <a:t>, then bases are: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smtClean="0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nl-NL" sz="2400">
                              <a:solidFill>
                                <a:srgbClr val="000000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1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</a:rPr>
                        <m:t>sign</m:t>
                      </m:r>
                      <m:d>
                        <m:dPr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𝑊</m:t>
                          </m:r>
                          <m:r>
                            <a:rPr lang="nl-NL" sz="2400">
                              <a:solidFill>
                                <a:srgbClr val="000000"/>
                              </a:solidFill>
                            </a:rPr>
                            <m:t>−0.12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>
                                  <a:solidFill>
                                    <a:srgbClr val="00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nl-NL" sz="2400">
                              <a:solidFill>
                                <a:srgbClr val="000000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2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</a:rPr>
                        <m:t>sign</m:t>
                      </m:r>
                      <m:d>
                        <m:dPr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𝑊</m:t>
                          </m:r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+0.00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>
                                  <a:solidFill>
                                    <a:srgbClr val="00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𝐵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3</m:t>
                          </m:r>
                        </m:sub>
                      </m:sSub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>
                          <a:solidFill>
                            <a:srgbClr val="000000"/>
                          </a:solidFill>
                        </a:rPr>
                        <m:t>sign</m:t>
                      </m:r>
                      <m:d>
                        <m:dPr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rgbClr val="000000"/>
                              </a:solidFill>
                            </a:rPr>
                            <m:t>𝑊</m:t>
                          </m:r>
                          <m:r>
                            <a:rPr lang="nl-NL" sz="2400">
                              <a:solidFill>
                                <a:srgbClr val="000000"/>
                              </a:solidFill>
                            </a:rPr>
                            <m:t>+0.12</m:t>
                          </m:r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>
                                  <a:solidFill>
                                    <a:srgbClr val="00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nl-NL" dirty="0"/>
              </a:p>
              <a:p>
                <a:r>
                  <a:rPr lang="nl-NL" dirty="0" err="1"/>
                  <a:t>From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mtClean="0">
                            <a:solidFill>
                              <a:srgbClr val="000000"/>
                            </a:solidFill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>
                                <a:solidFill>
                                  <a:srgbClr val="000000"/>
                                </a:solidFill>
                              </a:rPr>
                            </m:ctrlPr>
                          </m:limLow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NL">
                                <a:solidFill>
                                  <a:srgbClr val="000000"/>
                                </a:solidFill>
                              </a:rPr>
                              <m:t>min</m:t>
                            </m:r>
                          </m:e>
                          <m:lim>
                            <m:r>
                              <a:rPr lang="en-US">
                                <a:solidFill>
                                  <a:srgbClr val="000000"/>
                                </a:solidFill>
                              </a:rPr>
                              <m:t> </m:t>
                            </m:r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lim>
                        </m:limLow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>
                                <a:solidFill>
                                  <a:srgbClr val="000000"/>
                                </a:solidFill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𝑊</m:t>
                                </m:r>
                                <m: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−</m:t>
                                </m:r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solidFill>
                                  <a:srgbClr val="000000"/>
                                </a:solidFill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nl-NL" dirty="0"/>
                  <a:t>, it </a:t>
                </a:r>
                <a:r>
                  <a:rPr lang="nl-NL" dirty="0" err="1"/>
                  <a:t>follows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/>
                      <m:t>𝛼</m:t>
                    </m:r>
                    <m:r>
                      <a:rPr lang="en-US" smtClean="0">
                        <a:solidFill>
                          <a:srgbClr val="000000"/>
                        </a:solidFill>
                      </a:rPr>
                      <m:t>=</m:t>
                    </m:r>
                    <m:sSup>
                      <m:sSupPr>
                        <m:ctrlPr>
                          <a:rPr lang="en-US">
                            <a:solidFill>
                              <a:srgbClr val="000000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>
                                <a:solidFill>
                                  <a:srgbClr val="000000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</a:rPr>
                              <m:t>0.0275, 0.07, 0.0325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rgbClr val="000000"/>
                            </a:solidFill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thus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smtClean="0">
                          <a:solidFill>
                            <a:srgbClr val="000000"/>
                          </a:solidFill>
                        </a:rPr>
                        <m:t>𝑊</m:t>
                      </m:r>
                      <m:r>
                        <a:rPr lang="nl-NL" sz="2400" smtClean="0">
                          <a:solidFill>
                            <a:srgbClr val="000000"/>
                          </a:solidFill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>
                                  <a:solidFill>
                                    <a:srgbClr val="00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−0.0275−0.07−0.0325</m:t>
                                </m:r>
                              </m:e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0.0275+0.07+0.0325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0.0275−0.07+0.0325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0.02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75+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0.07+0.03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25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sz="2400">
                          <a:solidFill>
                            <a:srgbClr val="000000"/>
                          </a:solidFill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>
                                  <a:solidFill>
                                    <a:srgbClr val="00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0.13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0.13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−</m:t>
                                </m:r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0.0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65</m:t>
                                </m:r>
                              </m:e>
                              <m:e>
                                <m:r>
                                  <a:rPr lang="nl-NL" sz="2400">
                                    <a:solidFill>
                                      <a:srgbClr val="000000"/>
                                    </a:solidFill>
                                  </a:rPr>
                                  <m:t>0.0</m:t>
                                </m:r>
                                <m:r>
                                  <a:rPr lang="en-US" sz="2400">
                                    <a:solidFill>
                                      <a:srgbClr val="000000"/>
                                    </a:solidFill>
                                  </a:rPr>
                                  <m:t>75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801" y="3817788"/>
            <a:ext cx="3712199" cy="2675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ABC-Net – activation approximation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precision activations are estimated with </a:t>
                </a:r>
                <a14:m>
                  <m:oMath xmlns:m="http://schemas.openxmlformats.org/officeDocument/2006/math">
                    <m:r>
                      <a:rPr lang="en-US"/>
                      <m:t>𝑁</m:t>
                    </m:r>
                  </m:oMath>
                </a14:m>
                <a:r>
                  <a:rPr lang="en-US" dirty="0"/>
                  <a:t> binary bases using a similar idea as weights:</a:t>
                </a:r>
                <a:endParaRPr lang="nl-NL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0000"/>
                          </a:solidFill>
                        </a:rPr>
                        <m:t>𝑅</m:t>
                      </m:r>
                      <m:r>
                        <a:rPr lang="nl-NL">
                          <a:solidFill>
                            <a:srgbClr val="000000"/>
                          </a:solidFill>
                        </a:rPr>
                        <m:t>≈</m:t>
                      </m:r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𝛽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𝐴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</a:rPr>
                            <m:t>1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</a:rPr>
                        <m:t>+</m:t>
                      </m:r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𝐴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2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</a:rPr>
                        <m:t>+…+</m:t>
                      </m:r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𝛽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𝐴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Each activation is </a:t>
                </a:r>
                <a:r>
                  <a:rPr lang="en-US" dirty="0" err="1"/>
                  <a:t>binarized</a:t>
                </a:r>
                <a:r>
                  <a:rPr lang="en-US" dirty="0"/>
                  <a:t> for every base as follows using shift vector </a:t>
                </a:r>
                <a14:m>
                  <m:oMath xmlns:m="http://schemas.openxmlformats.org/officeDocument/2006/math">
                    <m:r>
                      <a:rPr lang="en-US"/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mtClean="0">
                              <a:solidFill>
                                <a:srgbClr val="000000"/>
                              </a:solidFill>
                            </a:rPr>
                          </m:ctrlPr>
                        </m:sSubPr>
                        <m:e>
                          <m:r>
                            <a:rPr lang="nl-NL">
                              <a:solidFill>
                                <a:srgbClr val="000000"/>
                              </a:solidFill>
                            </a:rPr>
                            <m:t>𝐴</m:t>
                          </m:r>
                        </m:e>
                        <m:sub>
                          <m:r>
                            <a:rPr lang="nl-NL">
                              <a:solidFill>
                                <a:srgbClr val="000000"/>
                              </a:solidFill>
                            </a:rPr>
                            <m:t>𝑖</m:t>
                          </m:r>
                        </m:sub>
                      </m:sSub>
                      <m:r>
                        <a:rPr lang="nl-NL">
                          <a:solidFill>
                            <a:srgbClr val="00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cli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</a:rPr>
                        <m:t>p</m:t>
                      </m:r>
                      <m:d>
                        <m:dPr>
                          <m:ctrlPr>
                            <a:rPr lang="nl-NL">
                              <a:solidFill>
                                <a:srgbClr val="000000"/>
                              </a:solidFill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sign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(</m:t>
                          </m:r>
                          <m:r>
                            <a:rPr lang="nl-NL">
                              <a:solidFill>
                                <a:srgbClr val="000000"/>
                              </a:solidFill>
                            </a:rPr>
                            <m:t>𝑥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>
                                  <a:solidFill>
                                    <a:srgbClr val="000000"/>
                                  </a:solidFill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000000"/>
                              </a:solidFill>
                            </a:rPr>
                            <m:t>),0, 1</m:t>
                          </m:r>
                        </m:e>
                      </m:d>
                    </m:oMath>
                  </m:oMathPara>
                </a14:m>
                <a:endParaRPr lang="nl-NL" dirty="0">
                  <a:solidFill>
                    <a:srgbClr val="000000"/>
                  </a:solidFill>
                </a:endParaRPr>
              </a:p>
              <a:p>
                <a:r>
                  <a:rPr lang="en-US" dirty="0"/>
                  <a:t>This approximates a bounded rectifier activation!</a:t>
                </a:r>
              </a:p>
              <a:p>
                <a:endParaRPr lang="en-US" dirty="0"/>
              </a:p>
              <a:p>
                <a:r>
                  <a:rPr lang="nl-NL" dirty="0"/>
                  <a:t>Two </a:t>
                </a:r>
                <a:r>
                  <a:rPr lang="nl-NL" dirty="0" err="1"/>
                  <a:t>examples</a:t>
                </a:r>
                <a:r>
                  <a:rPr lang="nl-NL" dirty="0"/>
                  <a:t> (</a:t>
                </a:r>
                <a:r>
                  <a:rPr lang="nl-NL" dirty="0" err="1"/>
                  <a:t>assuming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=[1,…,1]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simplicity</a:t>
                </a:r>
                <a:r>
                  <a:rPr lang="nl-NL" dirty="0"/>
                  <a:t>): </a:t>
                </a:r>
              </a:p>
              <a:p>
                <a:pPr marL="784225" lvl="1" indent="-514350">
                  <a:buFont typeface="+mj-lt"/>
                  <a:buAutoNum type="arabicPeriod"/>
                </a:pPr>
                <a:r>
                  <a:rPr lang="nl-NL" dirty="0"/>
                  <a:t>3 bases;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</m:oMath>
                </a14:m>
                <a:endParaRPr lang="nl-NL" dirty="0"/>
              </a:p>
              <a:p>
                <a:pPr marL="784225" lvl="1" indent="-514350">
                  <a:buFont typeface="+mj-lt"/>
                  <a:buAutoNum type="arabicPeriod"/>
                </a:pPr>
                <a:r>
                  <a:rPr lang="nl-NL" dirty="0"/>
                  <a:t>10 bases;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1,−0.78,…,0.78,1</m:t>
                        </m:r>
                      </m:e>
                    </m:d>
                  </m:oMath>
                </a14:m>
                <a:r>
                  <a:rPr lang="nl-NL" dirty="0">
                    <a:solidFill>
                      <a:srgbClr val="000000"/>
                    </a:solidFill>
                  </a:rPr>
                  <a:t> </a:t>
                </a:r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453589" y="5150721"/>
            <a:ext cx="1693980" cy="369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11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ABC-Net – block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328" y="1271016"/>
                <a:ext cx="11521440" cy="1542045"/>
              </a:xfrm>
            </p:spPr>
            <p:txBody>
              <a:bodyPr/>
              <a:lstStyle/>
              <a:p>
                <a:pPr lvl="1"/>
                <a:r>
                  <a:rPr lang="nl-NL" dirty="0"/>
                  <a:t>Convolution </a:t>
                </a:r>
                <a:r>
                  <a:rPr lang="nl-NL" dirty="0" err="1"/>
                  <a:t>becomes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nl-NL" smtClean="0">
                        <a:solidFill>
                          <a:srgbClr val="000000"/>
                        </a:solidFill>
                      </a:rPr>
                      <m:t>∗</m:t>
                    </m:r>
                    <m:r>
                      <a:rPr lang="nl-NL" smtClean="0">
                        <a:solidFill>
                          <a:srgbClr val="000000"/>
                        </a:solidFill>
                      </a:rPr>
                      <m:t>𝑊</m:t>
                    </m:r>
                    <m:r>
                      <a:rPr lang="nl-NL">
                        <a:solidFill>
                          <a:srgbClr val="000000"/>
                        </a:solidFill>
                      </a:rPr>
                      <m:t>≈</m:t>
                    </m:r>
                    <m:nary>
                      <m:naryPr>
                        <m:chr m:val="∑"/>
                        <m:ctrlPr>
                          <a:rPr lang="nl-NL">
                            <a:solidFill>
                              <a:srgbClr val="000000"/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nl-NL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nl-NL">
                            <a:solidFill>
                              <a:srgbClr val="000000"/>
                            </a:solidFill>
                          </a:rPr>
                          <m:t>=1</m:t>
                        </m:r>
                      </m:sub>
                      <m:sup>
                        <m:r>
                          <a:rPr lang="nl-NL">
                            <a:solidFill>
                              <a:srgbClr val="000000"/>
                            </a:solidFill>
                          </a:rPr>
                          <m:t>𝑀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nl-NL">
                                <a:solidFill>
                                  <a:srgbClr val="000000"/>
                                </a:solidFill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nl-NL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nl-NL">
                                <a:solidFill>
                                  <a:srgbClr val="000000"/>
                                </a:solidFill>
                              </a:rPr>
                              <m:t>=1</m:t>
                            </m:r>
                          </m:sub>
                          <m:sup>
                            <m:r>
                              <a:rPr lang="nl-NL">
                                <a:solidFill>
                                  <a:srgbClr val="000000"/>
                                </a:solidFill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nl-NL">
                                    <a:solidFill>
                                      <a:srgbClr val="000000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solidFill>
                                      <a:srgbClr val="000000"/>
                                    </a:solidFill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>
                                    <a:solidFill>
                                      <a:srgbClr val="000000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nl-NL">
                                    <a:solidFill>
                                      <a:srgbClr val="000000"/>
                                    </a:solidFill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nl-NL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nl-NL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nl-NL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nl-NL" dirty="0"/>
              </a:p>
              <a:p>
                <a:pPr lvl="1"/>
                <a:r>
                  <a:rPr lang="nl-NL" dirty="0" err="1"/>
                  <a:t>Workload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</a:rPr>
                      <m:t>𝑀</m:t>
                    </m:r>
                    <m:r>
                      <a:rPr lang="en-US">
                        <a:solidFill>
                          <a:srgbClr val="000000"/>
                        </a:solidFill>
                      </a:rPr>
                      <m:t>×</m:t>
                    </m:r>
                    <m:r>
                      <a:rPr lang="en-US">
                        <a:solidFill>
                          <a:srgbClr val="000000"/>
                        </a:solidFill>
                      </a:rPr>
                      <m:t>𝑁</m:t>
                    </m:r>
                  </m:oMath>
                </a14:m>
                <a:r>
                  <a:rPr lang="nl-NL" dirty="0">
                    <a:solidFill>
                      <a:srgbClr val="000000"/>
                    </a:solidFill>
                  </a:rPr>
                  <a:t> </a:t>
                </a:r>
                <a:r>
                  <a:rPr lang="nl-NL" dirty="0"/>
                  <a:t>plus </a:t>
                </a:r>
                <a:r>
                  <a:rPr lang="nl-NL" dirty="0" err="1"/>
                  <a:t>some</a:t>
                </a:r>
                <a:r>
                  <a:rPr lang="nl-NL" dirty="0"/>
                  <a:t> </a:t>
                </a:r>
                <a:r>
                  <a:rPr lang="nl-NL" dirty="0" err="1"/>
                  <a:t>scaling</a:t>
                </a:r>
                <a:r>
                  <a:rPr lang="nl-NL" dirty="0"/>
                  <a:t> </a:t>
                </a:r>
                <a:r>
                  <a:rPr lang="nl-NL" dirty="0" err="1"/>
                  <a:t>multiplications</a:t>
                </a:r>
                <a:endParaRPr lang="nl-NL" dirty="0"/>
              </a:p>
              <a:p>
                <a:pPr lvl="1"/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/>
                  <a:t>weights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smtClean="0">
                        <a:solidFill>
                          <a:srgbClr val="000000"/>
                        </a:solidFill>
                      </a:rPr>
                      <m:t>𝑀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times</a:t>
                </a:r>
                <a:r>
                  <a:rPr lang="nl-NL" dirty="0"/>
                  <a:t> (</a:t>
                </a:r>
                <a:r>
                  <a:rPr lang="nl-NL" dirty="0" err="1"/>
                  <a:t>number</a:t>
                </a:r>
                <a:r>
                  <a:rPr lang="nl-NL" dirty="0"/>
                  <a:t> of </a:t>
                </a:r>
                <a:r>
                  <a:rPr lang="nl-NL" dirty="0" err="1"/>
                  <a:t>weight</a:t>
                </a:r>
                <a:r>
                  <a:rPr lang="nl-NL" dirty="0"/>
                  <a:t> bases)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328" y="1271016"/>
                <a:ext cx="11521440" cy="1542045"/>
              </a:xfrm>
              <a:blipFill>
                <a:blip r:embed="rId2"/>
                <a:stretch>
                  <a:fillRect l="-635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AE5AD96-906C-415F-AD59-2A74E490217B}"/>
              </a:ext>
            </a:extLst>
          </p:cNvPr>
          <p:cNvSpPr txBox="1"/>
          <p:nvPr/>
        </p:nvSpPr>
        <p:spPr>
          <a:xfrm>
            <a:off x="1602311" y="3296779"/>
            <a:ext cx="267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Approximated</a:t>
            </a:r>
            <a:r>
              <a:rPr lang="nl-NL" dirty="0"/>
              <a:t> </a:t>
            </a:r>
            <a:r>
              <a:rPr lang="nl-NL" dirty="0" err="1"/>
              <a:t>convolution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D61A581-A25F-4C23-B6BC-E6B520B631B1}"/>
              </a:ext>
            </a:extLst>
          </p:cNvPr>
          <p:cNvSpPr txBox="1"/>
          <p:nvPr/>
        </p:nvSpPr>
        <p:spPr>
          <a:xfrm>
            <a:off x="6463923" y="3231077"/>
            <a:ext cx="303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weights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activations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61233B1-D29A-406E-860D-5D062AB90540}"/>
              </a:ext>
            </a:extLst>
          </p:cNvPr>
          <p:cNvSpPr txBox="1"/>
          <p:nvPr/>
        </p:nvSpPr>
        <p:spPr>
          <a:xfrm>
            <a:off x="7297100" y="4064914"/>
            <a:ext cx="1381114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AF04A74-8895-4B55-BEF7-B671F863E0F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87657" y="3695582"/>
            <a:ext cx="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2649C0C-B81B-404B-80B0-84537AAA3A7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987657" y="6455664"/>
            <a:ext cx="0" cy="35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8680C98-15E4-40AD-BEBF-B173C905939A}"/>
              </a:ext>
            </a:extLst>
          </p:cNvPr>
          <p:cNvSpPr txBox="1"/>
          <p:nvPr/>
        </p:nvSpPr>
        <p:spPr>
          <a:xfrm>
            <a:off x="7297100" y="6086332"/>
            <a:ext cx="1381114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BatchNorm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E7ECAFD-2198-4ACA-B09B-57A5F120F3B3}"/>
              </a:ext>
            </a:extLst>
          </p:cNvPr>
          <p:cNvSpPr txBox="1"/>
          <p:nvPr/>
        </p:nvSpPr>
        <p:spPr>
          <a:xfrm>
            <a:off x="7297099" y="4422006"/>
            <a:ext cx="138111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E505ED-71BA-4A8C-B091-A4665DE67DB1}"/>
              </a:ext>
            </a:extLst>
          </p:cNvPr>
          <p:cNvSpPr txBox="1"/>
          <p:nvPr/>
        </p:nvSpPr>
        <p:spPr>
          <a:xfrm>
            <a:off x="8804452" y="4064914"/>
            <a:ext cx="1381113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270701-7441-4E41-B1D1-ABAAEE60D95C}"/>
              </a:ext>
            </a:extLst>
          </p:cNvPr>
          <p:cNvSpPr txBox="1"/>
          <p:nvPr/>
        </p:nvSpPr>
        <p:spPr>
          <a:xfrm>
            <a:off x="5819545" y="4064914"/>
            <a:ext cx="1381115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Shifted</a:t>
            </a:r>
            <a:r>
              <a:rPr lang="nl-NL" dirty="0"/>
              <a:t> </a:t>
            </a:r>
            <a:r>
              <a:rPr lang="nl-NL" dirty="0" err="1"/>
              <a:t>Sign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F006ED6-8FB8-4030-8BF4-235DD3ED3955}"/>
              </a:ext>
            </a:extLst>
          </p:cNvPr>
          <p:cNvSpPr txBox="1"/>
          <p:nvPr/>
        </p:nvSpPr>
        <p:spPr>
          <a:xfrm>
            <a:off x="5819542" y="4434246"/>
            <a:ext cx="13847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215ECE5-C4BB-4A4F-8EBC-AD3E22737D5E}"/>
              </a:ext>
            </a:extLst>
          </p:cNvPr>
          <p:cNvSpPr txBox="1"/>
          <p:nvPr/>
        </p:nvSpPr>
        <p:spPr>
          <a:xfrm>
            <a:off x="8804453" y="4434246"/>
            <a:ext cx="138111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ApproxConv</a:t>
            </a:r>
            <a:endParaRPr lang="nl-NL" dirty="0"/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7B25259C-0051-4D07-AD35-B4AFE805A3C1}"/>
              </a:ext>
            </a:extLst>
          </p:cNvPr>
          <p:cNvCxnSpPr>
            <a:cxnSpLocks/>
            <a:endCxn id="17" idx="0"/>
          </p:cNvCxnSpPr>
          <p:nvPr/>
        </p:nvCxnSpPr>
        <p:spPr>
          <a:xfrm rot="10800000" flipV="1">
            <a:off x="6510104" y="3780288"/>
            <a:ext cx="1477557" cy="284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DC41CD4E-58B3-443D-999D-DAE1A289FE0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987658" y="3780288"/>
            <a:ext cx="1507351" cy="284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0A7FC67-F7D5-4FB7-AF69-66625BF43FEA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7987657" y="4791338"/>
            <a:ext cx="0" cy="55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bogen 22">
            <a:extLst>
              <a:ext uri="{FF2B5EF4-FFF2-40B4-BE49-F238E27FC236}">
                <a16:creationId xmlns:a16="http://schemas.microsoft.com/office/drawing/2014/main" id="{DA45291E-D3D3-493F-9CAE-6EDA0D3D4EBD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7131487" y="4183984"/>
            <a:ext cx="236576" cy="14757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D1ECB91A-6CA0-4B8C-B7C0-B4703726CDB9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8623046" y="4168189"/>
            <a:ext cx="236576" cy="15073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08ECC49-73D8-4CCC-B347-8655B17862EF}"/>
              </a:ext>
            </a:extLst>
          </p:cNvPr>
          <p:cNvCxnSpPr>
            <a:cxnSpLocks/>
            <a:stCxn id="26" idx="2"/>
            <a:endCxn id="14" idx="0"/>
          </p:cNvCxnSpPr>
          <p:nvPr/>
        </p:nvCxnSpPr>
        <p:spPr>
          <a:xfrm>
            <a:off x="7987657" y="5717001"/>
            <a:ext cx="0" cy="36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6DD3471E-35EA-4ACF-9D91-8D764945D752}"/>
              </a:ext>
            </a:extLst>
          </p:cNvPr>
          <p:cNvSpPr txBox="1"/>
          <p:nvPr/>
        </p:nvSpPr>
        <p:spPr>
          <a:xfrm>
            <a:off x="7199851" y="5347669"/>
            <a:ext cx="157561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Weighted</a:t>
            </a:r>
            <a:r>
              <a:rPr lang="nl-NL" dirty="0"/>
              <a:t> </a:t>
            </a:r>
            <a:r>
              <a:rPr lang="nl-NL" dirty="0" err="1"/>
              <a:t>Sum</a:t>
            </a:r>
            <a:endParaRPr lang="nl-NL" dirty="0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4F9400E-7EC0-4DCB-8B33-7E06F65BFAF3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2929968" y="4020786"/>
            <a:ext cx="1" cy="43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E6D78AB6-111B-4985-AB18-E2BD7E5E675F}"/>
              </a:ext>
            </a:extLst>
          </p:cNvPr>
          <p:cNvCxnSpPr>
            <a:cxnSpLocks/>
            <a:endCxn id="34" idx="0"/>
          </p:cNvCxnSpPr>
          <p:nvPr/>
        </p:nvCxnSpPr>
        <p:spPr>
          <a:xfrm rot="10800000" flipV="1">
            <a:off x="1807524" y="4176668"/>
            <a:ext cx="1635946" cy="2923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C63ED10A-CB88-4C40-9FAB-3018050F2DA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2338566" y="4176669"/>
            <a:ext cx="1660606" cy="2809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D8664D8-0EF3-417E-9DDF-26BA1623BAA1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>
            <a:off x="2929969" y="4826952"/>
            <a:ext cx="8671" cy="450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>
            <a:extLst>
              <a:ext uri="{FF2B5EF4-FFF2-40B4-BE49-F238E27FC236}">
                <a16:creationId xmlns:a16="http://schemas.microsoft.com/office/drawing/2014/main" id="{7E2E46A1-1E39-43A3-BBCE-5E8B77020447}"/>
              </a:ext>
            </a:extLst>
          </p:cNvPr>
          <p:cNvCxnSpPr>
            <a:cxnSpLocks/>
            <a:stCxn id="34" idx="2"/>
          </p:cNvCxnSpPr>
          <p:nvPr/>
        </p:nvCxnSpPr>
        <p:spPr>
          <a:xfrm rot="16200000" flipH="1">
            <a:off x="2169258" y="4476654"/>
            <a:ext cx="245722" cy="9691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bogen 31">
            <a:extLst>
              <a:ext uri="{FF2B5EF4-FFF2-40B4-BE49-F238E27FC236}">
                <a16:creationId xmlns:a16="http://schemas.microsoft.com/office/drawing/2014/main" id="{7F8DB2E9-9689-4B42-A133-20BC3C88EE69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3259365" y="4344303"/>
            <a:ext cx="257159" cy="12224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B0C8DD9C-444E-465C-9391-127D78C89D18}"/>
              </a:ext>
            </a:extLst>
          </p:cNvPr>
          <p:cNvSpPr txBox="1"/>
          <p:nvPr/>
        </p:nvSpPr>
        <p:spPr>
          <a:xfrm>
            <a:off x="2150834" y="5277325"/>
            <a:ext cx="157561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err="1"/>
              <a:t>Weighted</a:t>
            </a:r>
            <a:r>
              <a:rPr lang="nl-NL" dirty="0"/>
              <a:t> </a:t>
            </a:r>
            <a:r>
              <a:rPr lang="nl-NL" dirty="0" err="1"/>
              <a:t>Sum</a:t>
            </a:r>
            <a:endParaRPr lang="nl-NL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7498DB8-D04D-4E77-95BB-2F6DDB07EF86}"/>
              </a:ext>
            </a:extLst>
          </p:cNvPr>
          <p:cNvSpPr txBox="1"/>
          <p:nvPr/>
        </p:nvSpPr>
        <p:spPr>
          <a:xfrm>
            <a:off x="1319022" y="4469056"/>
            <a:ext cx="977004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E4E12621-76F0-4A5D-AA62-1EC79C2001C2}"/>
              </a:ext>
            </a:extLst>
          </p:cNvPr>
          <p:cNvSpPr txBox="1"/>
          <p:nvPr/>
        </p:nvSpPr>
        <p:spPr>
          <a:xfrm>
            <a:off x="2441466" y="4457620"/>
            <a:ext cx="97700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229751F-C6F4-412B-B7CA-1A3EBDDA824D}"/>
              </a:ext>
            </a:extLst>
          </p:cNvPr>
          <p:cNvSpPr txBox="1"/>
          <p:nvPr/>
        </p:nvSpPr>
        <p:spPr>
          <a:xfrm>
            <a:off x="3510669" y="4457620"/>
            <a:ext cx="97700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BinConv</a:t>
            </a:r>
            <a:endParaRPr lang="nl-NL" dirty="0"/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39EF7DA2-29D7-45C0-A56E-14C7B3C18B4C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938640" y="5646657"/>
            <a:ext cx="0" cy="35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DBEE80E7-9FC1-4FE8-AB66-AF0CDDD5E0C2}"/>
              </a:ext>
            </a:extLst>
          </p:cNvPr>
          <p:cNvSpPr/>
          <p:nvPr/>
        </p:nvSpPr>
        <p:spPr>
          <a:xfrm>
            <a:off x="1170085" y="3669670"/>
            <a:ext cx="3527016" cy="259380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9" name="Verbindingslijn: gebogen 38">
            <a:extLst>
              <a:ext uri="{FF2B5EF4-FFF2-40B4-BE49-F238E27FC236}">
                <a16:creationId xmlns:a16="http://schemas.microsoft.com/office/drawing/2014/main" id="{802B1AF5-9B1F-450B-94DD-A33D57C22A82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4697102" y="4618911"/>
            <a:ext cx="11224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7874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9DCA4-BAE0-46E8-9D8B-F4146261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Group-Net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1E11658C-A025-40A7-BCCA-A7D4AB6BD7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Group-</a:t>
                </a:r>
                <a:r>
                  <a:rPr lang="nl-NL" dirty="0" err="1"/>
                  <a:t>wise</a:t>
                </a:r>
                <a:r>
                  <a:rPr lang="nl-NL" dirty="0"/>
                  <a:t> </a:t>
                </a:r>
                <a:r>
                  <a:rPr lang="nl-NL" dirty="0" err="1"/>
                  <a:t>creation</a:t>
                </a:r>
                <a:r>
                  <a:rPr lang="nl-NL" dirty="0"/>
                  <a:t> of </a:t>
                </a:r>
                <a:r>
                  <a:rPr lang="nl-NL" dirty="0" err="1"/>
                  <a:t>binary</a:t>
                </a:r>
                <a:r>
                  <a:rPr lang="nl-NL" dirty="0"/>
                  <a:t> bases </a:t>
                </a:r>
                <a:r>
                  <a:rPr lang="nl-NL" dirty="0" err="1"/>
                  <a:t>instead</a:t>
                </a:r>
                <a:r>
                  <a:rPr lang="nl-NL" dirty="0"/>
                  <a:t> of </a:t>
                </a:r>
                <a:r>
                  <a:rPr lang="nl-NL" dirty="0" err="1"/>
                  <a:t>layer-wise</a:t>
                </a:r>
                <a:endParaRPr lang="nl-NL" dirty="0"/>
              </a:p>
              <a:p>
                <a:pPr marL="904875" lvl="1" indent="-457200"/>
                <a:r>
                  <a:rPr lang="nl-NL" dirty="0" err="1"/>
                  <a:t>Quantization</a:t>
                </a:r>
                <a:r>
                  <a:rPr lang="nl-NL" dirty="0"/>
                  <a:t> error is </a:t>
                </a:r>
                <a:r>
                  <a:rPr lang="nl-NL" dirty="0" err="1"/>
                  <a:t>accumulated</a:t>
                </a:r>
                <a:r>
                  <a:rPr lang="nl-NL" dirty="0"/>
                  <a:t> </a:t>
                </a:r>
                <a:r>
                  <a:rPr lang="nl-NL" dirty="0" err="1"/>
                  <a:t>less</a:t>
                </a:r>
                <a:endParaRPr lang="nl-NL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 err="1"/>
                  <a:t>Binary</a:t>
                </a:r>
                <a:r>
                  <a:rPr lang="nl-NL" dirty="0"/>
                  <a:t> base </a:t>
                </a:r>
                <a:r>
                  <a:rPr lang="nl-NL" dirty="0" err="1"/>
                  <a:t>weights</a:t>
                </a:r>
                <a:r>
                  <a:rPr lang="nl-NL" dirty="0"/>
                  <a:t> are </a:t>
                </a:r>
                <a:r>
                  <a:rPr lang="nl-NL" dirty="0" err="1"/>
                  <a:t>learned</a:t>
                </a:r>
                <a:endParaRPr lang="nl-NL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Workload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/>
                  <a:t> </a:t>
                </a:r>
                <a:br>
                  <a:rPr lang="nl-NL" dirty="0"/>
                </a:br>
                <a:r>
                  <a:rPr lang="nl-NL" dirty="0"/>
                  <a:t>plus </a:t>
                </a:r>
                <a:r>
                  <a:rPr lang="nl-NL" dirty="0" err="1"/>
                  <a:t>some</a:t>
                </a:r>
                <a:r>
                  <a:rPr lang="nl-NL" dirty="0"/>
                  <a:t> </a:t>
                </a:r>
                <a:r>
                  <a:rPr lang="nl-NL" dirty="0" err="1"/>
                  <a:t>scaling</a:t>
                </a:r>
                <a:r>
                  <a:rPr lang="nl-NL" dirty="0"/>
                  <a:t> </a:t>
                </a:r>
                <a:r>
                  <a:rPr lang="nl-NL" dirty="0" err="1"/>
                  <a:t>multiplications</a:t>
                </a:r>
                <a:endParaRPr lang="nl-NL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dirty="0"/>
                  <a:t>Number of </a:t>
                </a:r>
                <a:r>
                  <a:rPr lang="nl-NL" dirty="0" err="1"/>
                  <a:t>weights</a:t>
                </a:r>
                <a:r>
                  <a:rPr lang="nl-NL" dirty="0"/>
                  <a:t> </a:t>
                </a:r>
                <a:r>
                  <a:rPr lang="nl-NL" dirty="0" err="1"/>
                  <a:t>increases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/>
                  <a:t> times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0" name="Tijdelijke aanduiding voor inhoud 9">
                <a:extLst>
                  <a:ext uri="{FF2B5EF4-FFF2-40B4-BE49-F238E27FC236}">
                    <a16:creationId xmlns:a16="http://schemas.microsoft.com/office/drawing/2014/main" id="{1E11658C-A025-40A7-BCCA-A7D4AB6BD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29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ECCD35-0652-4E86-893F-EE3CF47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Structured Binary Neural Networks for Accurate Image Classification and Semantic Segmentation - Bohan Zhuang, Chunhua Shen, Mingkui Tan, Lingqiao Liu, Ian Reid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97FC0DEF-DF14-496B-B9F1-92EFC58A99C0}"/>
              </a:ext>
            </a:extLst>
          </p:cNvPr>
          <p:cNvGrpSpPr/>
          <p:nvPr/>
        </p:nvGrpSpPr>
        <p:grpSpPr>
          <a:xfrm>
            <a:off x="6953076" y="1063480"/>
            <a:ext cx="2468327" cy="1447968"/>
            <a:chOff x="6974150" y="1502677"/>
            <a:chExt cx="2468327" cy="1447968"/>
          </a:xfrm>
        </p:grpSpPr>
        <p:sp>
          <p:nvSpPr>
            <p:cNvPr id="35" name="Tekstvak 14">
              <a:extLst>
                <a:ext uri="{FF2B5EF4-FFF2-40B4-BE49-F238E27FC236}">
                  <a16:creationId xmlns:a16="http://schemas.microsoft.com/office/drawing/2014/main" id="{A3296EBC-63A5-4024-8640-25AD818973B2}"/>
                </a:ext>
              </a:extLst>
            </p:cNvPr>
            <p:cNvSpPr txBox="1"/>
            <p:nvPr/>
          </p:nvSpPr>
          <p:spPr>
            <a:xfrm>
              <a:off x="7569967" y="2581313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36" name="Rechte verbindingslijn met pijl 20">
              <a:extLst>
                <a:ext uri="{FF2B5EF4-FFF2-40B4-BE49-F238E27FC236}">
                  <a16:creationId xmlns:a16="http://schemas.microsoft.com/office/drawing/2014/main" id="{A50223F1-808B-4D77-BBA4-80713315A0D3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>
              <a:off x="7137268" y="2238130"/>
              <a:ext cx="391659" cy="5138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49">
              <a:extLst>
                <a:ext uri="{FF2B5EF4-FFF2-40B4-BE49-F238E27FC236}">
                  <a16:creationId xmlns:a16="http://schemas.microsoft.com/office/drawing/2014/main" id="{C2F840B1-903F-4C90-9106-3F48BB2DFA8C}"/>
                </a:ext>
              </a:extLst>
            </p:cNvPr>
            <p:cNvSpPr/>
            <p:nvPr/>
          </p:nvSpPr>
          <p:spPr>
            <a:xfrm>
              <a:off x="7528927" y="2562116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42" name="Tekstvak 14">
              <a:extLst>
                <a:ext uri="{FF2B5EF4-FFF2-40B4-BE49-F238E27FC236}">
                  <a16:creationId xmlns:a16="http://schemas.microsoft.com/office/drawing/2014/main" id="{3ACECAF5-A4FD-4264-BCC4-677BE7C96C99}"/>
                </a:ext>
              </a:extLst>
            </p:cNvPr>
            <p:cNvSpPr txBox="1"/>
            <p:nvPr/>
          </p:nvSpPr>
          <p:spPr>
            <a:xfrm>
              <a:off x="7569967" y="2060481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3" name="Rechte verbindingslijn met pijl 20">
              <a:extLst>
                <a:ext uri="{FF2B5EF4-FFF2-40B4-BE49-F238E27FC236}">
                  <a16:creationId xmlns:a16="http://schemas.microsoft.com/office/drawing/2014/main" id="{73687248-77E9-4711-814B-BA26728D3D6B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6974150" y="2227603"/>
              <a:ext cx="554777" cy="35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63">
              <a:extLst>
                <a:ext uri="{FF2B5EF4-FFF2-40B4-BE49-F238E27FC236}">
                  <a16:creationId xmlns:a16="http://schemas.microsoft.com/office/drawing/2014/main" id="{6998AE81-C142-41B8-9113-EFAFD7E695C0}"/>
                </a:ext>
              </a:extLst>
            </p:cNvPr>
            <p:cNvSpPr/>
            <p:nvPr/>
          </p:nvSpPr>
          <p:spPr>
            <a:xfrm>
              <a:off x="7528927" y="2041284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45" name="Tekstvak 14">
              <a:extLst>
                <a:ext uri="{FF2B5EF4-FFF2-40B4-BE49-F238E27FC236}">
                  <a16:creationId xmlns:a16="http://schemas.microsoft.com/office/drawing/2014/main" id="{CBE8A564-C9D2-4128-BA7F-53C99EFC0399}"/>
                </a:ext>
              </a:extLst>
            </p:cNvPr>
            <p:cNvSpPr txBox="1"/>
            <p:nvPr/>
          </p:nvSpPr>
          <p:spPr>
            <a:xfrm>
              <a:off x="7569967" y="1521875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46" name="Rechte verbindingslijn met pijl 20">
              <a:extLst>
                <a:ext uri="{FF2B5EF4-FFF2-40B4-BE49-F238E27FC236}">
                  <a16:creationId xmlns:a16="http://schemas.microsoft.com/office/drawing/2014/main" id="{480D247F-BA8B-487F-A267-8C0505375870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7137268" y="1692505"/>
              <a:ext cx="391659" cy="5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7646A2B8-695B-4B10-A4C9-699A12242A16}"/>
                </a:ext>
              </a:extLst>
            </p:cNvPr>
            <p:cNvSpPr/>
            <p:nvPr/>
          </p:nvSpPr>
          <p:spPr>
            <a:xfrm>
              <a:off x="7528927" y="1502677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cxnSp>
          <p:nvCxnSpPr>
            <p:cNvPr id="48" name="Rechte verbindingslijn met pijl 20">
              <a:extLst>
                <a:ext uri="{FF2B5EF4-FFF2-40B4-BE49-F238E27FC236}">
                  <a16:creationId xmlns:a16="http://schemas.microsoft.com/office/drawing/2014/main" id="{11B0F84E-F5AA-437B-81D5-080593D58BD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8476059" y="1706541"/>
              <a:ext cx="643364" cy="4409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met pijl 20">
              <a:extLst>
                <a:ext uri="{FF2B5EF4-FFF2-40B4-BE49-F238E27FC236}">
                  <a16:creationId xmlns:a16="http://schemas.microsoft.com/office/drawing/2014/main" id="{C60F8315-697E-4DBD-A4E5-4273AE9E2862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8476059" y="2245147"/>
              <a:ext cx="595564" cy="18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20">
              <a:extLst>
                <a:ext uri="{FF2B5EF4-FFF2-40B4-BE49-F238E27FC236}">
                  <a16:creationId xmlns:a16="http://schemas.microsoft.com/office/drawing/2014/main" id="{FD9770C1-23AC-43DB-9E68-1D9F7B32F1B7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8476059" y="2379707"/>
              <a:ext cx="643364" cy="386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82">
              <a:extLst>
                <a:ext uri="{FF2B5EF4-FFF2-40B4-BE49-F238E27FC236}">
                  <a16:creationId xmlns:a16="http://schemas.microsoft.com/office/drawing/2014/main" id="{860BEC66-AD6A-44C5-B720-EA45DA057064}"/>
                </a:ext>
              </a:extLst>
            </p:cNvPr>
            <p:cNvSpPr/>
            <p:nvPr/>
          </p:nvSpPr>
          <p:spPr>
            <a:xfrm>
              <a:off x="8608238" y="1750351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83">
                  <a:extLst>
                    <a:ext uri="{FF2B5EF4-FFF2-40B4-BE49-F238E27FC236}">
                      <a16:creationId xmlns:a16="http://schemas.microsoft.com/office/drawing/2014/main" id="{6105AB65-F6A4-45BB-9720-374D35A95B7C}"/>
                    </a:ext>
                  </a:extLst>
                </p:cNvPr>
                <p:cNvSpPr/>
                <p:nvPr/>
              </p:nvSpPr>
              <p:spPr>
                <a:xfrm flipH="1">
                  <a:off x="8469524" y="1585870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3" name="Rectangle 83">
                  <a:extLst>
                    <a:ext uri="{FF2B5EF4-FFF2-40B4-BE49-F238E27FC236}">
                      <a16:creationId xmlns:a16="http://schemas.microsoft.com/office/drawing/2014/main" id="{6105AB65-F6A4-45BB-9720-374D35A95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69524" y="1585870"/>
                  <a:ext cx="48604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84">
              <a:extLst>
                <a:ext uri="{FF2B5EF4-FFF2-40B4-BE49-F238E27FC236}">
                  <a16:creationId xmlns:a16="http://schemas.microsoft.com/office/drawing/2014/main" id="{4FD7F8A6-91B1-4A3A-AFCF-28E26D148301}"/>
                </a:ext>
              </a:extLst>
            </p:cNvPr>
            <p:cNvSpPr/>
            <p:nvPr/>
          </p:nvSpPr>
          <p:spPr>
            <a:xfrm>
              <a:off x="8600917" y="2106848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85">
                  <a:extLst>
                    <a:ext uri="{FF2B5EF4-FFF2-40B4-BE49-F238E27FC236}">
                      <a16:creationId xmlns:a16="http://schemas.microsoft.com/office/drawing/2014/main" id="{07138D31-A085-443F-AF75-E73D99BE2E12}"/>
                    </a:ext>
                  </a:extLst>
                </p:cNvPr>
                <p:cNvSpPr/>
                <p:nvPr/>
              </p:nvSpPr>
              <p:spPr>
                <a:xfrm flipH="1">
                  <a:off x="8462203" y="1942368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5" name="Rectangle 85">
                  <a:extLst>
                    <a:ext uri="{FF2B5EF4-FFF2-40B4-BE49-F238E27FC236}">
                      <a16:creationId xmlns:a16="http://schemas.microsoft.com/office/drawing/2014/main" id="{07138D31-A085-443F-AF75-E73D99BE2E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62203" y="1942368"/>
                  <a:ext cx="48604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86">
              <a:extLst>
                <a:ext uri="{FF2B5EF4-FFF2-40B4-BE49-F238E27FC236}">
                  <a16:creationId xmlns:a16="http://schemas.microsoft.com/office/drawing/2014/main" id="{45FDB010-AA57-4DB1-A29F-1F6240DFB206}"/>
                </a:ext>
              </a:extLst>
            </p:cNvPr>
            <p:cNvSpPr/>
            <p:nvPr/>
          </p:nvSpPr>
          <p:spPr>
            <a:xfrm>
              <a:off x="8594601" y="2453184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Rectangle 87">
                  <a:extLst>
                    <a:ext uri="{FF2B5EF4-FFF2-40B4-BE49-F238E27FC236}">
                      <a16:creationId xmlns:a16="http://schemas.microsoft.com/office/drawing/2014/main" id="{6041CEBF-1D78-4F8D-8240-096831DECCB4}"/>
                    </a:ext>
                  </a:extLst>
                </p:cNvPr>
                <p:cNvSpPr/>
                <p:nvPr/>
              </p:nvSpPr>
              <p:spPr>
                <a:xfrm flipH="1">
                  <a:off x="8455887" y="2288704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7" name="Rectangle 87">
                  <a:extLst>
                    <a:ext uri="{FF2B5EF4-FFF2-40B4-BE49-F238E27FC236}">
                      <a16:creationId xmlns:a16="http://schemas.microsoft.com/office/drawing/2014/main" id="{6041CEBF-1D78-4F8D-8240-096831DEC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55887" y="2288704"/>
                  <a:ext cx="48604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95">
              <a:extLst>
                <a:ext uri="{FF2B5EF4-FFF2-40B4-BE49-F238E27FC236}">
                  <a16:creationId xmlns:a16="http://schemas.microsoft.com/office/drawing/2014/main" id="{B706C42E-B752-4288-882B-4FBBDCB6E1BC}"/>
                </a:ext>
              </a:extLst>
            </p:cNvPr>
            <p:cNvSpPr/>
            <p:nvPr/>
          </p:nvSpPr>
          <p:spPr>
            <a:xfrm>
              <a:off x="9071623" y="2099424"/>
              <a:ext cx="326400" cy="328371"/>
            </a:xfrm>
            <a:prstGeom prst="ellipse">
              <a:avLst/>
            </a:prstGeom>
            <a:solidFill>
              <a:srgbClr val="FFC0C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96">
              <a:extLst>
                <a:ext uri="{FF2B5EF4-FFF2-40B4-BE49-F238E27FC236}">
                  <a16:creationId xmlns:a16="http://schemas.microsoft.com/office/drawing/2014/main" id="{EC80DC1F-A07A-4082-A524-F3CF90BC97C1}"/>
                </a:ext>
              </a:extLst>
            </p:cNvPr>
            <p:cNvSpPr/>
            <p:nvPr/>
          </p:nvSpPr>
          <p:spPr>
            <a:xfrm>
              <a:off x="9033629" y="1901155"/>
              <a:ext cx="408848" cy="666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733" dirty="0"/>
                <a:t>+</a:t>
              </a:r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A9DF5515-9306-4DBB-8288-A9E270921E09}"/>
              </a:ext>
            </a:extLst>
          </p:cNvPr>
          <p:cNvGrpSpPr/>
          <p:nvPr/>
        </p:nvGrpSpPr>
        <p:grpSpPr>
          <a:xfrm>
            <a:off x="9421403" y="1063852"/>
            <a:ext cx="2696277" cy="1447968"/>
            <a:chOff x="6993630" y="1502677"/>
            <a:chExt cx="2696277" cy="1447968"/>
          </a:xfrm>
        </p:grpSpPr>
        <p:sp>
          <p:nvSpPr>
            <p:cNvPr id="84" name="Tekstvak 14">
              <a:extLst>
                <a:ext uri="{FF2B5EF4-FFF2-40B4-BE49-F238E27FC236}">
                  <a16:creationId xmlns:a16="http://schemas.microsoft.com/office/drawing/2014/main" id="{6D5F590F-918F-4A65-93FB-2C3CFB6E6668}"/>
                </a:ext>
              </a:extLst>
            </p:cNvPr>
            <p:cNvSpPr txBox="1"/>
            <p:nvPr/>
          </p:nvSpPr>
          <p:spPr>
            <a:xfrm>
              <a:off x="7569967" y="2581313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5" name="Rechte verbindingslijn met pijl 20">
              <a:extLst>
                <a:ext uri="{FF2B5EF4-FFF2-40B4-BE49-F238E27FC236}">
                  <a16:creationId xmlns:a16="http://schemas.microsoft.com/office/drawing/2014/main" id="{9C709700-B9FB-4F04-ABA1-088EAE5942BC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>
              <a:off x="7137268" y="2238130"/>
              <a:ext cx="391659" cy="5138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49">
              <a:extLst>
                <a:ext uri="{FF2B5EF4-FFF2-40B4-BE49-F238E27FC236}">
                  <a16:creationId xmlns:a16="http://schemas.microsoft.com/office/drawing/2014/main" id="{D3511C4E-4CF8-4D2D-B022-B58843096338}"/>
                </a:ext>
              </a:extLst>
            </p:cNvPr>
            <p:cNvSpPr/>
            <p:nvPr/>
          </p:nvSpPr>
          <p:spPr>
            <a:xfrm>
              <a:off x="7528927" y="2562116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87" name="Tekstvak 14">
              <a:extLst>
                <a:ext uri="{FF2B5EF4-FFF2-40B4-BE49-F238E27FC236}">
                  <a16:creationId xmlns:a16="http://schemas.microsoft.com/office/drawing/2014/main" id="{74B834F6-20FF-48E1-AF5C-BC15AF5900AA}"/>
                </a:ext>
              </a:extLst>
            </p:cNvPr>
            <p:cNvSpPr txBox="1"/>
            <p:nvPr/>
          </p:nvSpPr>
          <p:spPr>
            <a:xfrm>
              <a:off x="7569967" y="2060481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88" name="Rechte verbindingslijn met pijl 20">
              <a:extLst>
                <a:ext uri="{FF2B5EF4-FFF2-40B4-BE49-F238E27FC236}">
                  <a16:creationId xmlns:a16="http://schemas.microsoft.com/office/drawing/2014/main" id="{24FD5D2E-D517-4631-83D4-0FFAF244DF82}"/>
                </a:ext>
              </a:extLst>
            </p:cNvPr>
            <p:cNvCxnSpPr>
              <a:cxnSpLocks/>
              <a:stCxn id="61" idx="3"/>
              <a:endCxn id="89" idx="1"/>
            </p:cNvCxnSpPr>
            <p:nvPr/>
          </p:nvCxnSpPr>
          <p:spPr>
            <a:xfrm flipV="1">
              <a:off x="6993630" y="2231112"/>
              <a:ext cx="535297" cy="30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63">
              <a:extLst>
                <a:ext uri="{FF2B5EF4-FFF2-40B4-BE49-F238E27FC236}">
                  <a16:creationId xmlns:a16="http://schemas.microsoft.com/office/drawing/2014/main" id="{D1CEEAC7-21AB-4CDA-A368-954655BAAB35}"/>
                </a:ext>
              </a:extLst>
            </p:cNvPr>
            <p:cNvSpPr/>
            <p:nvPr/>
          </p:nvSpPr>
          <p:spPr>
            <a:xfrm>
              <a:off x="7528927" y="2041284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sp>
          <p:nvSpPr>
            <p:cNvPr id="90" name="Tekstvak 14">
              <a:extLst>
                <a:ext uri="{FF2B5EF4-FFF2-40B4-BE49-F238E27FC236}">
                  <a16:creationId xmlns:a16="http://schemas.microsoft.com/office/drawing/2014/main" id="{7768F26C-FBDC-4920-A20B-C2591D70F80E}"/>
                </a:ext>
              </a:extLst>
            </p:cNvPr>
            <p:cNvSpPr txBox="1"/>
            <p:nvPr/>
          </p:nvSpPr>
          <p:spPr>
            <a:xfrm>
              <a:off x="7569967" y="1521875"/>
              <a:ext cx="90609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nl-NL" dirty="0"/>
            </a:p>
          </p:txBody>
        </p:sp>
        <p:cxnSp>
          <p:nvCxnSpPr>
            <p:cNvPr id="91" name="Rechte verbindingslijn met pijl 20">
              <a:extLst>
                <a:ext uri="{FF2B5EF4-FFF2-40B4-BE49-F238E27FC236}">
                  <a16:creationId xmlns:a16="http://schemas.microsoft.com/office/drawing/2014/main" id="{FCB9F285-A1EB-4857-B33E-747EAD3CF78F}"/>
                </a:ext>
              </a:extLst>
            </p:cNvPr>
            <p:cNvCxnSpPr>
              <a:cxnSpLocks/>
              <a:endCxn id="92" idx="1"/>
            </p:cNvCxnSpPr>
            <p:nvPr/>
          </p:nvCxnSpPr>
          <p:spPr>
            <a:xfrm flipV="1">
              <a:off x="7137268" y="1692505"/>
              <a:ext cx="391659" cy="5386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67">
              <a:extLst>
                <a:ext uri="{FF2B5EF4-FFF2-40B4-BE49-F238E27FC236}">
                  <a16:creationId xmlns:a16="http://schemas.microsoft.com/office/drawing/2014/main" id="{F1AF13BE-458F-4993-A779-5D48555ABEFD}"/>
                </a:ext>
              </a:extLst>
            </p:cNvPr>
            <p:cNvSpPr/>
            <p:nvPr/>
          </p:nvSpPr>
          <p:spPr>
            <a:xfrm>
              <a:off x="7528927" y="1502677"/>
              <a:ext cx="977382" cy="3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nl-NL" sz="1867" dirty="0" err="1"/>
                <a:t>BinConv</a:t>
              </a:r>
              <a:endParaRPr lang="nl-NL" sz="2400" dirty="0"/>
            </a:p>
          </p:txBody>
        </p:sp>
        <p:cxnSp>
          <p:nvCxnSpPr>
            <p:cNvPr id="93" name="Rechte verbindingslijn met pijl 20">
              <a:extLst>
                <a:ext uri="{FF2B5EF4-FFF2-40B4-BE49-F238E27FC236}">
                  <a16:creationId xmlns:a16="http://schemas.microsoft.com/office/drawing/2014/main" id="{C4E1A51A-42B0-45D0-8BB9-6B30E75B4062}"/>
                </a:ext>
              </a:extLst>
            </p:cNvPr>
            <p:cNvCxnSpPr>
              <a:cxnSpLocks/>
              <a:stCxn id="90" idx="3"/>
            </p:cNvCxnSpPr>
            <p:nvPr/>
          </p:nvCxnSpPr>
          <p:spPr>
            <a:xfrm>
              <a:off x="8476059" y="1706541"/>
              <a:ext cx="643364" cy="4409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27">
              <a:extLst>
                <a:ext uri="{FF2B5EF4-FFF2-40B4-BE49-F238E27FC236}">
                  <a16:creationId xmlns:a16="http://schemas.microsoft.com/office/drawing/2014/main" id="{F7F127C7-B52D-4E2A-A423-1D901383DFF6}"/>
                </a:ext>
              </a:extLst>
            </p:cNvPr>
            <p:cNvCxnSpPr/>
            <p:nvPr/>
          </p:nvCxnSpPr>
          <p:spPr>
            <a:xfrm flipH="1">
              <a:off x="9337063" y="2263609"/>
              <a:ext cx="3528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20">
              <a:extLst>
                <a:ext uri="{FF2B5EF4-FFF2-40B4-BE49-F238E27FC236}">
                  <a16:creationId xmlns:a16="http://schemas.microsoft.com/office/drawing/2014/main" id="{FC1128DE-FF63-49C2-9865-16DE13D7836E}"/>
                </a:ext>
              </a:extLst>
            </p:cNvPr>
            <p:cNvCxnSpPr>
              <a:cxnSpLocks/>
              <a:stCxn id="87" idx="3"/>
            </p:cNvCxnSpPr>
            <p:nvPr/>
          </p:nvCxnSpPr>
          <p:spPr>
            <a:xfrm>
              <a:off x="8476059" y="2245147"/>
              <a:ext cx="595564" cy="18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met pijl 20">
              <a:extLst>
                <a:ext uri="{FF2B5EF4-FFF2-40B4-BE49-F238E27FC236}">
                  <a16:creationId xmlns:a16="http://schemas.microsoft.com/office/drawing/2014/main" id="{C4D72C09-98C7-492D-910C-04FCB140723D}"/>
                </a:ext>
              </a:extLst>
            </p:cNvPr>
            <p:cNvCxnSpPr>
              <a:cxnSpLocks/>
              <a:stCxn id="84" idx="3"/>
            </p:cNvCxnSpPr>
            <p:nvPr/>
          </p:nvCxnSpPr>
          <p:spPr>
            <a:xfrm flipV="1">
              <a:off x="8476059" y="2379707"/>
              <a:ext cx="643364" cy="3862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82">
              <a:extLst>
                <a:ext uri="{FF2B5EF4-FFF2-40B4-BE49-F238E27FC236}">
                  <a16:creationId xmlns:a16="http://schemas.microsoft.com/office/drawing/2014/main" id="{742D8E2F-7FF0-4FD9-B0FF-3FACFC558638}"/>
                </a:ext>
              </a:extLst>
            </p:cNvPr>
            <p:cNvSpPr/>
            <p:nvPr/>
          </p:nvSpPr>
          <p:spPr>
            <a:xfrm>
              <a:off x="8608238" y="1750351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Rectangle 83">
                  <a:extLst>
                    <a:ext uri="{FF2B5EF4-FFF2-40B4-BE49-F238E27FC236}">
                      <a16:creationId xmlns:a16="http://schemas.microsoft.com/office/drawing/2014/main" id="{C37064B1-73E8-48E8-AB75-DCD00BA6FF5C}"/>
                    </a:ext>
                  </a:extLst>
                </p:cNvPr>
                <p:cNvSpPr/>
                <p:nvPr/>
              </p:nvSpPr>
              <p:spPr>
                <a:xfrm flipH="1">
                  <a:off x="8469524" y="1585870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98" name="Rectangle 83">
                  <a:extLst>
                    <a:ext uri="{FF2B5EF4-FFF2-40B4-BE49-F238E27FC236}">
                      <a16:creationId xmlns:a16="http://schemas.microsoft.com/office/drawing/2014/main" id="{C37064B1-73E8-48E8-AB75-DCD00BA6FF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69524" y="1585870"/>
                  <a:ext cx="48604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8B08D529-18A3-4C1E-90C1-53B6218D193B}"/>
                </a:ext>
              </a:extLst>
            </p:cNvPr>
            <p:cNvSpPr/>
            <p:nvPr/>
          </p:nvSpPr>
          <p:spPr>
            <a:xfrm>
              <a:off x="8600917" y="2106848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Rectangle 85">
                  <a:extLst>
                    <a:ext uri="{FF2B5EF4-FFF2-40B4-BE49-F238E27FC236}">
                      <a16:creationId xmlns:a16="http://schemas.microsoft.com/office/drawing/2014/main" id="{73E1DB6C-6B47-458D-9789-1642719EDBE8}"/>
                    </a:ext>
                  </a:extLst>
                </p:cNvPr>
                <p:cNvSpPr/>
                <p:nvPr/>
              </p:nvSpPr>
              <p:spPr>
                <a:xfrm flipH="1">
                  <a:off x="8462203" y="1942368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0" name="Rectangle 85">
                  <a:extLst>
                    <a:ext uri="{FF2B5EF4-FFF2-40B4-BE49-F238E27FC236}">
                      <a16:creationId xmlns:a16="http://schemas.microsoft.com/office/drawing/2014/main" id="{73E1DB6C-6B47-458D-9789-1642719EDB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62203" y="1942368"/>
                  <a:ext cx="48604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86">
              <a:extLst>
                <a:ext uri="{FF2B5EF4-FFF2-40B4-BE49-F238E27FC236}">
                  <a16:creationId xmlns:a16="http://schemas.microsoft.com/office/drawing/2014/main" id="{F6AAC6D5-2729-45BD-B7BC-585B1206A2AE}"/>
                </a:ext>
              </a:extLst>
            </p:cNvPr>
            <p:cNvSpPr/>
            <p:nvPr/>
          </p:nvSpPr>
          <p:spPr>
            <a:xfrm>
              <a:off x="8594601" y="2453184"/>
              <a:ext cx="281273" cy="31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Rectangle 87">
                  <a:extLst>
                    <a:ext uri="{FF2B5EF4-FFF2-40B4-BE49-F238E27FC236}">
                      <a16:creationId xmlns:a16="http://schemas.microsoft.com/office/drawing/2014/main" id="{904AD3F2-7155-407A-A977-2271A4E912B5}"/>
                    </a:ext>
                  </a:extLst>
                </p:cNvPr>
                <p:cNvSpPr/>
                <p:nvPr/>
              </p:nvSpPr>
              <p:spPr>
                <a:xfrm flipH="1">
                  <a:off x="8455887" y="2288704"/>
                  <a:ext cx="48604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2" name="Rectangle 87">
                  <a:extLst>
                    <a:ext uri="{FF2B5EF4-FFF2-40B4-BE49-F238E27FC236}">
                      <a16:creationId xmlns:a16="http://schemas.microsoft.com/office/drawing/2014/main" id="{904AD3F2-7155-407A-A977-2271A4E91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55887" y="2288704"/>
                  <a:ext cx="486040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Oval 95">
              <a:extLst>
                <a:ext uri="{FF2B5EF4-FFF2-40B4-BE49-F238E27FC236}">
                  <a16:creationId xmlns:a16="http://schemas.microsoft.com/office/drawing/2014/main" id="{538CE19F-A54A-4AC0-B5F7-0DF87DB18D55}"/>
                </a:ext>
              </a:extLst>
            </p:cNvPr>
            <p:cNvSpPr/>
            <p:nvPr/>
          </p:nvSpPr>
          <p:spPr>
            <a:xfrm>
              <a:off x="9071623" y="2099424"/>
              <a:ext cx="326400" cy="328371"/>
            </a:xfrm>
            <a:prstGeom prst="ellipse">
              <a:avLst/>
            </a:prstGeom>
            <a:solidFill>
              <a:srgbClr val="FFC0C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96">
              <a:extLst>
                <a:ext uri="{FF2B5EF4-FFF2-40B4-BE49-F238E27FC236}">
                  <a16:creationId xmlns:a16="http://schemas.microsoft.com/office/drawing/2014/main" id="{DA068B77-5D47-4628-8CCC-0CC0F433EE31}"/>
                </a:ext>
              </a:extLst>
            </p:cNvPr>
            <p:cNvSpPr/>
            <p:nvPr/>
          </p:nvSpPr>
          <p:spPr>
            <a:xfrm>
              <a:off x="9033629" y="1901155"/>
              <a:ext cx="408848" cy="666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733" dirty="0"/>
                <a:t>+</a:t>
              </a:r>
            </a:p>
          </p:txBody>
        </p:sp>
      </p:grpSp>
      <p:sp>
        <p:nvSpPr>
          <p:cNvPr id="108" name="Tekstvak 107">
            <a:extLst>
              <a:ext uri="{FF2B5EF4-FFF2-40B4-BE49-F238E27FC236}">
                <a16:creationId xmlns:a16="http://schemas.microsoft.com/office/drawing/2014/main" id="{4795573E-0AF6-460D-806C-14ADDA25107C}"/>
              </a:ext>
            </a:extLst>
          </p:cNvPr>
          <p:cNvSpPr txBox="1"/>
          <p:nvPr/>
        </p:nvSpPr>
        <p:spPr>
          <a:xfrm flipH="1">
            <a:off x="7507853" y="547174"/>
            <a:ext cx="310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ABCNet</a:t>
            </a:r>
            <a:r>
              <a:rPr lang="nl-NL" dirty="0"/>
              <a:t> </a:t>
            </a:r>
            <a:r>
              <a:rPr lang="nl-NL" dirty="0" err="1"/>
              <a:t>layer-wise</a:t>
            </a:r>
            <a:r>
              <a:rPr lang="nl-NL" dirty="0"/>
              <a:t> </a:t>
            </a:r>
            <a:r>
              <a:rPr lang="nl-NL" dirty="0" err="1"/>
              <a:t>expansion</a:t>
            </a:r>
            <a:endParaRPr lang="en-US" dirty="0"/>
          </a:p>
        </p:txBody>
      </p:sp>
      <p:sp>
        <p:nvSpPr>
          <p:cNvPr id="110" name="Tekstvak 14">
            <a:extLst>
              <a:ext uri="{FF2B5EF4-FFF2-40B4-BE49-F238E27FC236}">
                <a16:creationId xmlns:a16="http://schemas.microsoft.com/office/drawing/2014/main" id="{4B72A07C-ADD2-4487-9DA5-8029AF5F14E9}"/>
              </a:ext>
            </a:extLst>
          </p:cNvPr>
          <p:cNvSpPr txBox="1"/>
          <p:nvPr/>
        </p:nvSpPr>
        <p:spPr>
          <a:xfrm>
            <a:off x="7504439" y="4886209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11" name="Rechte verbindingslijn met pijl 20">
            <a:extLst>
              <a:ext uri="{FF2B5EF4-FFF2-40B4-BE49-F238E27FC236}">
                <a16:creationId xmlns:a16="http://schemas.microsoft.com/office/drawing/2014/main" id="{7E8F44B7-CF0A-4D03-B4BA-9920D8427EC7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7071740" y="4543026"/>
            <a:ext cx="391659" cy="5138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49">
            <a:extLst>
              <a:ext uri="{FF2B5EF4-FFF2-40B4-BE49-F238E27FC236}">
                <a16:creationId xmlns:a16="http://schemas.microsoft.com/office/drawing/2014/main" id="{00BC70F3-CBAD-4A62-8D4D-004FBC387EAB}"/>
              </a:ext>
            </a:extLst>
          </p:cNvPr>
          <p:cNvSpPr/>
          <p:nvPr/>
        </p:nvSpPr>
        <p:spPr>
          <a:xfrm>
            <a:off x="7463399" y="4867012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113" name="Tekstvak 14">
            <a:extLst>
              <a:ext uri="{FF2B5EF4-FFF2-40B4-BE49-F238E27FC236}">
                <a16:creationId xmlns:a16="http://schemas.microsoft.com/office/drawing/2014/main" id="{E8AD77F9-6FA8-44BE-8D27-52A3C0B25913}"/>
              </a:ext>
            </a:extLst>
          </p:cNvPr>
          <p:cNvSpPr txBox="1"/>
          <p:nvPr/>
        </p:nvSpPr>
        <p:spPr>
          <a:xfrm>
            <a:off x="7504439" y="4365377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14" name="Rechte verbindingslijn met pijl 20">
            <a:extLst>
              <a:ext uri="{FF2B5EF4-FFF2-40B4-BE49-F238E27FC236}">
                <a16:creationId xmlns:a16="http://schemas.microsoft.com/office/drawing/2014/main" id="{D3CBCF01-5A71-48DD-9BE4-A8DDE0CC659B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6908622" y="4532499"/>
            <a:ext cx="554777" cy="35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63">
            <a:extLst>
              <a:ext uri="{FF2B5EF4-FFF2-40B4-BE49-F238E27FC236}">
                <a16:creationId xmlns:a16="http://schemas.microsoft.com/office/drawing/2014/main" id="{EE722755-214D-4629-8EAD-062110CD43E9}"/>
              </a:ext>
            </a:extLst>
          </p:cNvPr>
          <p:cNvSpPr/>
          <p:nvPr/>
        </p:nvSpPr>
        <p:spPr>
          <a:xfrm>
            <a:off x="7463399" y="4346180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116" name="Tekstvak 14">
            <a:extLst>
              <a:ext uri="{FF2B5EF4-FFF2-40B4-BE49-F238E27FC236}">
                <a16:creationId xmlns:a16="http://schemas.microsoft.com/office/drawing/2014/main" id="{283C07E8-5FE3-47F3-AA08-1077C8026CD9}"/>
              </a:ext>
            </a:extLst>
          </p:cNvPr>
          <p:cNvSpPr txBox="1"/>
          <p:nvPr/>
        </p:nvSpPr>
        <p:spPr>
          <a:xfrm>
            <a:off x="7504439" y="3826771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17" name="Rechte verbindingslijn met pijl 20">
            <a:extLst>
              <a:ext uri="{FF2B5EF4-FFF2-40B4-BE49-F238E27FC236}">
                <a16:creationId xmlns:a16="http://schemas.microsoft.com/office/drawing/2014/main" id="{EFE67870-9BC3-4FD5-B7EA-60913681361B}"/>
              </a:ext>
            </a:extLst>
          </p:cNvPr>
          <p:cNvCxnSpPr>
            <a:cxnSpLocks/>
            <a:endCxn id="118" idx="1"/>
          </p:cNvCxnSpPr>
          <p:nvPr/>
        </p:nvCxnSpPr>
        <p:spPr>
          <a:xfrm flipV="1">
            <a:off x="7071740" y="3997401"/>
            <a:ext cx="391659" cy="5386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67">
            <a:extLst>
              <a:ext uri="{FF2B5EF4-FFF2-40B4-BE49-F238E27FC236}">
                <a16:creationId xmlns:a16="http://schemas.microsoft.com/office/drawing/2014/main" id="{76960EA7-7544-4AAB-BBFA-4CD623DEACC8}"/>
              </a:ext>
            </a:extLst>
          </p:cNvPr>
          <p:cNvSpPr/>
          <p:nvPr/>
        </p:nvSpPr>
        <p:spPr>
          <a:xfrm>
            <a:off x="7463399" y="3807573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131" name="Tekstvak 14">
            <a:extLst>
              <a:ext uri="{FF2B5EF4-FFF2-40B4-BE49-F238E27FC236}">
                <a16:creationId xmlns:a16="http://schemas.microsoft.com/office/drawing/2014/main" id="{5B412D92-7A53-4015-8D0B-4B72031C3F1C}"/>
              </a:ext>
            </a:extLst>
          </p:cNvPr>
          <p:cNvSpPr txBox="1"/>
          <p:nvPr/>
        </p:nvSpPr>
        <p:spPr>
          <a:xfrm>
            <a:off x="10150140" y="4886581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32" name="Rechte verbindingslijn met pijl 20">
            <a:extLst>
              <a:ext uri="{FF2B5EF4-FFF2-40B4-BE49-F238E27FC236}">
                <a16:creationId xmlns:a16="http://schemas.microsoft.com/office/drawing/2014/main" id="{3A01D590-E497-4961-BD7A-F7CCC6D35DD5}"/>
              </a:ext>
            </a:extLst>
          </p:cNvPr>
          <p:cNvCxnSpPr>
            <a:cxnSpLocks/>
            <a:stCxn id="112" idx="3"/>
            <a:endCxn id="133" idx="1"/>
          </p:cNvCxnSpPr>
          <p:nvPr/>
        </p:nvCxnSpPr>
        <p:spPr>
          <a:xfrm>
            <a:off x="8440781" y="5056840"/>
            <a:ext cx="1668319" cy="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49">
            <a:extLst>
              <a:ext uri="{FF2B5EF4-FFF2-40B4-BE49-F238E27FC236}">
                <a16:creationId xmlns:a16="http://schemas.microsoft.com/office/drawing/2014/main" id="{160555EE-EBE2-4DC6-9860-083F840E1921}"/>
              </a:ext>
            </a:extLst>
          </p:cNvPr>
          <p:cNvSpPr/>
          <p:nvPr/>
        </p:nvSpPr>
        <p:spPr>
          <a:xfrm>
            <a:off x="10109100" y="4867384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134" name="Tekstvak 14">
            <a:extLst>
              <a:ext uri="{FF2B5EF4-FFF2-40B4-BE49-F238E27FC236}">
                <a16:creationId xmlns:a16="http://schemas.microsoft.com/office/drawing/2014/main" id="{9A5ABCEC-A12B-4476-820E-C3E1F59226EC}"/>
              </a:ext>
            </a:extLst>
          </p:cNvPr>
          <p:cNvSpPr txBox="1"/>
          <p:nvPr/>
        </p:nvSpPr>
        <p:spPr>
          <a:xfrm>
            <a:off x="10150140" y="4365749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35" name="Rechte verbindingslijn met pijl 20">
            <a:extLst>
              <a:ext uri="{FF2B5EF4-FFF2-40B4-BE49-F238E27FC236}">
                <a16:creationId xmlns:a16="http://schemas.microsoft.com/office/drawing/2014/main" id="{B9BC9D34-FCDE-490D-A201-357229D4A4B0}"/>
              </a:ext>
            </a:extLst>
          </p:cNvPr>
          <p:cNvCxnSpPr>
            <a:cxnSpLocks/>
            <a:stCxn id="115" idx="3"/>
            <a:endCxn id="136" idx="1"/>
          </p:cNvCxnSpPr>
          <p:nvPr/>
        </p:nvCxnSpPr>
        <p:spPr>
          <a:xfrm>
            <a:off x="8440781" y="4536008"/>
            <a:ext cx="1668319" cy="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63">
            <a:extLst>
              <a:ext uri="{FF2B5EF4-FFF2-40B4-BE49-F238E27FC236}">
                <a16:creationId xmlns:a16="http://schemas.microsoft.com/office/drawing/2014/main" id="{5BCEC739-8F02-48A1-A726-27900ADA9AD2}"/>
              </a:ext>
            </a:extLst>
          </p:cNvPr>
          <p:cNvSpPr/>
          <p:nvPr/>
        </p:nvSpPr>
        <p:spPr>
          <a:xfrm>
            <a:off x="10109100" y="4346552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sp>
        <p:nvSpPr>
          <p:cNvPr id="137" name="Tekstvak 14">
            <a:extLst>
              <a:ext uri="{FF2B5EF4-FFF2-40B4-BE49-F238E27FC236}">
                <a16:creationId xmlns:a16="http://schemas.microsoft.com/office/drawing/2014/main" id="{A01BC3BA-DFD5-4FAA-90AC-660FEDF8CE1A}"/>
              </a:ext>
            </a:extLst>
          </p:cNvPr>
          <p:cNvSpPr txBox="1"/>
          <p:nvPr/>
        </p:nvSpPr>
        <p:spPr>
          <a:xfrm>
            <a:off x="10150140" y="3827143"/>
            <a:ext cx="9060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dirty="0"/>
          </a:p>
        </p:txBody>
      </p:sp>
      <p:cxnSp>
        <p:nvCxnSpPr>
          <p:cNvPr id="138" name="Rechte verbindingslijn met pijl 20">
            <a:extLst>
              <a:ext uri="{FF2B5EF4-FFF2-40B4-BE49-F238E27FC236}">
                <a16:creationId xmlns:a16="http://schemas.microsoft.com/office/drawing/2014/main" id="{9CC94E19-1E60-4921-AACB-93D71F148298}"/>
              </a:ext>
            </a:extLst>
          </p:cNvPr>
          <p:cNvCxnSpPr>
            <a:cxnSpLocks/>
            <a:stCxn id="118" idx="3"/>
            <a:endCxn id="139" idx="1"/>
          </p:cNvCxnSpPr>
          <p:nvPr/>
        </p:nvCxnSpPr>
        <p:spPr>
          <a:xfrm>
            <a:off x="8440781" y="3997401"/>
            <a:ext cx="1668319" cy="3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67">
            <a:extLst>
              <a:ext uri="{FF2B5EF4-FFF2-40B4-BE49-F238E27FC236}">
                <a16:creationId xmlns:a16="http://schemas.microsoft.com/office/drawing/2014/main" id="{988CCD3D-45D9-4E81-8671-10FAC4723591}"/>
              </a:ext>
            </a:extLst>
          </p:cNvPr>
          <p:cNvSpPr/>
          <p:nvPr/>
        </p:nvSpPr>
        <p:spPr>
          <a:xfrm>
            <a:off x="10109100" y="3807945"/>
            <a:ext cx="977382" cy="37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nl-NL" sz="1867" dirty="0" err="1"/>
              <a:t>BinConv</a:t>
            </a:r>
            <a:endParaRPr lang="nl-NL" sz="2400" dirty="0"/>
          </a:p>
        </p:txBody>
      </p:sp>
      <p:cxnSp>
        <p:nvCxnSpPr>
          <p:cNvPr id="140" name="Rechte verbindingslijn met pijl 20">
            <a:extLst>
              <a:ext uri="{FF2B5EF4-FFF2-40B4-BE49-F238E27FC236}">
                <a16:creationId xmlns:a16="http://schemas.microsoft.com/office/drawing/2014/main" id="{8EBC89D2-6E2D-4571-89EE-169ECC966A76}"/>
              </a:ext>
            </a:extLst>
          </p:cNvPr>
          <p:cNvCxnSpPr>
            <a:cxnSpLocks/>
            <a:stCxn id="137" idx="3"/>
          </p:cNvCxnSpPr>
          <p:nvPr/>
        </p:nvCxnSpPr>
        <p:spPr>
          <a:xfrm>
            <a:off x="11056232" y="4011809"/>
            <a:ext cx="643364" cy="4409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27">
            <a:extLst>
              <a:ext uri="{FF2B5EF4-FFF2-40B4-BE49-F238E27FC236}">
                <a16:creationId xmlns:a16="http://schemas.microsoft.com/office/drawing/2014/main" id="{BA925356-04FD-4107-94C8-AD15CC20BBBC}"/>
              </a:ext>
            </a:extLst>
          </p:cNvPr>
          <p:cNvCxnSpPr/>
          <p:nvPr/>
        </p:nvCxnSpPr>
        <p:spPr>
          <a:xfrm flipH="1">
            <a:off x="11917236" y="4568877"/>
            <a:ext cx="3528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met pijl 20">
            <a:extLst>
              <a:ext uri="{FF2B5EF4-FFF2-40B4-BE49-F238E27FC236}">
                <a16:creationId xmlns:a16="http://schemas.microsoft.com/office/drawing/2014/main" id="{D2967DC1-9C5A-49DC-BC25-F10A07F85401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11056232" y="4550415"/>
            <a:ext cx="595564" cy="18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met pijl 20">
            <a:extLst>
              <a:ext uri="{FF2B5EF4-FFF2-40B4-BE49-F238E27FC236}">
                <a16:creationId xmlns:a16="http://schemas.microsoft.com/office/drawing/2014/main" id="{3BEEC95D-2962-42E7-AE4E-09CC00BF0CEC}"/>
              </a:ext>
            </a:extLst>
          </p:cNvPr>
          <p:cNvCxnSpPr>
            <a:cxnSpLocks/>
            <a:stCxn id="131" idx="3"/>
          </p:cNvCxnSpPr>
          <p:nvPr/>
        </p:nvCxnSpPr>
        <p:spPr>
          <a:xfrm flipV="1">
            <a:off x="11056232" y="4684975"/>
            <a:ext cx="643364" cy="3862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82">
            <a:extLst>
              <a:ext uri="{FF2B5EF4-FFF2-40B4-BE49-F238E27FC236}">
                <a16:creationId xmlns:a16="http://schemas.microsoft.com/office/drawing/2014/main" id="{D116DBDA-1514-461B-BB1F-3B0068EF34B9}"/>
              </a:ext>
            </a:extLst>
          </p:cNvPr>
          <p:cNvSpPr/>
          <p:nvPr/>
        </p:nvSpPr>
        <p:spPr>
          <a:xfrm>
            <a:off x="11188411" y="4055619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Rectangle 83">
                <a:extLst>
                  <a:ext uri="{FF2B5EF4-FFF2-40B4-BE49-F238E27FC236}">
                    <a16:creationId xmlns:a16="http://schemas.microsoft.com/office/drawing/2014/main" id="{33C28F7D-0302-4D47-AA24-7826660FBD70}"/>
                  </a:ext>
                </a:extLst>
              </p:cNvPr>
              <p:cNvSpPr/>
              <p:nvPr/>
            </p:nvSpPr>
            <p:spPr>
              <a:xfrm flipH="1">
                <a:off x="11049697" y="3891138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5" name="Rectangle 83">
                <a:extLst>
                  <a:ext uri="{FF2B5EF4-FFF2-40B4-BE49-F238E27FC236}">
                    <a16:creationId xmlns:a16="http://schemas.microsoft.com/office/drawing/2014/main" id="{33C28F7D-0302-4D47-AA24-7826660FB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49697" y="3891138"/>
                <a:ext cx="48604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84">
            <a:extLst>
              <a:ext uri="{FF2B5EF4-FFF2-40B4-BE49-F238E27FC236}">
                <a16:creationId xmlns:a16="http://schemas.microsoft.com/office/drawing/2014/main" id="{FFC9FE78-BC84-4FB5-BE9C-EAF456B1AC5F}"/>
              </a:ext>
            </a:extLst>
          </p:cNvPr>
          <p:cNvSpPr/>
          <p:nvPr/>
        </p:nvSpPr>
        <p:spPr>
          <a:xfrm>
            <a:off x="11181090" y="4412116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Rectangle 85">
                <a:extLst>
                  <a:ext uri="{FF2B5EF4-FFF2-40B4-BE49-F238E27FC236}">
                    <a16:creationId xmlns:a16="http://schemas.microsoft.com/office/drawing/2014/main" id="{1040CD06-E3FB-4A08-B39F-43A4F4749D86}"/>
                  </a:ext>
                </a:extLst>
              </p:cNvPr>
              <p:cNvSpPr/>
              <p:nvPr/>
            </p:nvSpPr>
            <p:spPr>
              <a:xfrm flipH="1">
                <a:off x="11042376" y="4247636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7" name="Rectangle 85">
                <a:extLst>
                  <a:ext uri="{FF2B5EF4-FFF2-40B4-BE49-F238E27FC236}">
                    <a16:creationId xmlns:a16="http://schemas.microsoft.com/office/drawing/2014/main" id="{1040CD06-E3FB-4A08-B39F-43A4F474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42376" y="4247636"/>
                <a:ext cx="4860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ectangle 86">
            <a:extLst>
              <a:ext uri="{FF2B5EF4-FFF2-40B4-BE49-F238E27FC236}">
                <a16:creationId xmlns:a16="http://schemas.microsoft.com/office/drawing/2014/main" id="{912122E8-FD2C-4233-B5F8-F092861BE82F}"/>
              </a:ext>
            </a:extLst>
          </p:cNvPr>
          <p:cNvSpPr/>
          <p:nvPr/>
        </p:nvSpPr>
        <p:spPr>
          <a:xfrm>
            <a:off x="11174774" y="4758452"/>
            <a:ext cx="281273" cy="314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Rectangle 87">
                <a:extLst>
                  <a:ext uri="{FF2B5EF4-FFF2-40B4-BE49-F238E27FC236}">
                    <a16:creationId xmlns:a16="http://schemas.microsoft.com/office/drawing/2014/main" id="{D5477DFF-C5F8-4854-B773-A76CDEC22F88}"/>
                  </a:ext>
                </a:extLst>
              </p:cNvPr>
              <p:cNvSpPr/>
              <p:nvPr/>
            </p:nvSpPr>
            <p:spPr>
              <a:xfrm flipH="1">
                <a:off x="11036060" y="4593972"/>
                <a:ext cx="4860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9" name="Rectangle 87">
                <a:extLst>
                  <a:ext uri="{FF2B5EF4-FFF2-40B4-BE49-F238E27FC236}">
                    <a16:creationId xmlns:a16="http://schemas.microsoft.com/office/drawing/2014/main" id="{D5477DFF-C5F8-4854-B773-A76CDEC22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36060" y="4593972"/>
                <a:ext cx="486040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95">
            <a:extLst>
              <a:ext uri="{FF2B5EF4-FFF2-40B4-BE49-F238E27FC236}">
                <a16:creationId xmlns:a16="http://schemas.microsoft.com/office/drawing/2014/main" id="{EB86C0CA-EE9D-4889-8EA6-EA069512E479}"/>
              </a:ext>
            </a:extLst>
          </p:cNvPr>
          <p:cNvSpPr/>
          <p:nvPr/>
        </p:nvSpPr>
        <p:spPr>
          <a:xfrm>
            <a:off x="11651796" y="4404692"/>
            <a:ext cx="326400" cy="328371"/>
          </a:xfrm>
          <a:prstGeom prst="ellipse">
            <a:avLst/>
          </a:prstGeom>
          <a:solidFill>
            <a:srgbClr val="FFC0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Rectangle 96">
            <a:extLst>
              <a:ext uri="{FF2B5EF4-FFF2-40B4-BE49-F238E27FC236}">
                <a16:creationId xmlns:a16="http://schemas.microsoft.com/office/drawing/2014/main" id="{314FC855-CFBD-49AB-8648-4727A90539F9}"/>
              </a:ext>
            </a:extLst>
          </p:cNvPr>
          <p:cNvSpPr/>
          <p:nvPr/>
        </p:nvSpPr>
        <p:spPr>
          <a:xfrm>
            <a:off x="11613802" y="4206423"/>
            <a:ext cx="40884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dirty="0"/>
              <a:t>+</a:t>
            </a:r>
          </a:p>
        </p:txBody>
      </p:sp>
      <p:sp>
        <p:nvSpPr>
          <p:cNvPr id="156" name="Tekstvak 155">
            <a:extLst>
              <a:ext uri="{FF2B5EF4-FFF2-40B4-BE49-F238E27FC236}">
                <a16:creationId xmlns:a16="http://schemas.microsoft.com/office/drawing/2014/main" id="{1DC53BD2-783B-4690-9C46-792769E3C376}"/>
              </a:ext>
            </a:extLst>
          </p:cNvPr>
          <p:cNvSpPr txBox="1"/>
          <p:nvPr/>
        </p:nvSpPr>
        <p:spPr>
          <a:xfrm flipH="1">
            <a:off x="7598020" y="3251473"/>
            <a:ext cx="357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GroupNet</a:t>
            </a:r>
            <a:r>
              <a:rPr lang="nl-NL" dirty="0"/>
              <a:t> </a:t>
            </a:r>
            <a:r>
              <a:rPr lang="nl-NL" dirty="0" err="1"/>
              <a:t>group-wise</a:t>
            </a:r>
            <a:r>
              <a:rPr lang="nl-NL" dirty="0"/>
              <a:t> </a:t>
            </a:r>
            <a:r>
              <a:rPr lang="nl-NL" dirty="0" err="1"/>
              <a:t>expansion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ectangle 98">
                <a:extLst>
                  <a:ext uri="{FF2B5EF4-FFF2-40B4-BE49-F238E27FC236}">
                    <a16:creationId xmlns:a16="http://schemas.microsoft.com/office/drawing/2014/main" id="{3E17A0BD-7952-4089-8A6A-EEEBDFCCC22C}"/>
                  </a:ext>
                </a:extLst>
              </p:cNvPr>
              <p:cNvSpPr/>
              <p:nvPr/>
            </p:nvSpPr>
            <p:spPr>
              <a:xfrm>
                <a:off x="6639931" y="1300552"/>
                <a:ext cx="620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Rectangle 98">
                <a:extLst>
                  <a:ext uri="{FF2B5EF4-FFF2-40B4-BE49-F238E27FC236}">
                    <a16:creationId xmlns:a16="http://schemas.microsoft.com/office/drawing/2014/main" id="{3E17A0BD-7952-4089-8A6A-EEEBDFCCC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931" y="1300552"/>
                <a:ext cx="620234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Rectangle 98">
                <a:extLst>
                  <a:ext uri="{FF2B5EF4-FFF2-40B4-BE49-F238E27FC236}">
                    <a16:creationId xmlns:a16="http://schemas.microsoft.com/office/drawing/2014/main" id="{CEF77983-015E-4A1B-A1ED-4C02F88A0C32}"/>
                  </a:ext>
                </a:extLst>
              </p:cNvPr>
              <p:cNvSpPr/>
              <p:nvPr/>
            </p:nvSpPr>
            <p:spPr>
              <a:xfrm>
                <a:off x="6595477" y="4017124"/>
                <a:ext cx="620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Rectangle 98">
                <a:extLst>
                  <a:ext uri="{FF2B5EF4-FFF2-40B4-BE49-F238E27FC236}">
                    <a16:creationId xmlns:a16="http://schemas.microsoft.com/office/drawing/2014/main" id="{CEF77983-015E-4A1B-A1ED-4C02F88A0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77" y="4017124"/>
                <a:ext cx="62023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FBF47F-26D2-490A-ADBC-B6AC737E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C50-5108-4C6C-910B-270DB4BD10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CF6211B-DD5C-465E-BDB7-C500E17FC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7" y="1308862"/>
            <a:ext cx="6102085" cy="1460805"/>
          </a:xfrm>
        </p:spPr>
        <p:txBody>
          <a:bodyPr/>
          <a:lstStyle/>
          <a:p>
            <a:pPr lvl="1"/>
            <a:r>
              <a:rPr lang="nl-NL" dirty="0"/>
              <a:t>More </a:t>
            </a:r>
            <a:r>
              <a:rPr lang="nl-NL" dirty="0" err="1"/>
              <a:t>residuals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information flow</a:t>
            </a:r>
          </a:p>
          <a:p>
            <a:pPr lvl="1"/>
            <a:r>
              <a:rPr lang="nl-NL" dirty="0" err="1"/>
              <a:t>RSign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RPReLU</a:t>
            </a:r>
            <a:endParaRPr lang="nl-NL" dirty="0"/>
          </a:p>
          <a:p>
            <a:pPr lvl="2"/>
            <a:r>
              <a:rPr lang="nl-NL" dirty="0"/>
              <a:t>Channel-</a:t>
            </a:r>
            <a:r>
              <a:rPr lang="nl-NL" dirty="0" err="1"/>
              <a:t>wise</a:t>
            </a:r>
            <a:r>
              <a:rPr lang="nl-NL" dirty="0"/>
              <a:t> bias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F8422E-5179-49EA-82D8-FA909F67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ReActNet</a:t>
            </a:r>
            <a:endParaRPr lang="en-US" dirty="0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C5317E1E-89D8-4901-A46F-15B851C78DA5}"/>
              </a:ext>
            </a:extLst>
          </p:cNvPr>
          <p:cNvGrpSpPr/>
          <p:nvPr/>
        </p:nvGrpSpPr>
        <p:grpSpPr>
          <a:xfrm>
            <a:off x="8143236" y="1543566"/>
            <a:ext cx="4048764" cy="4214547"/>
            <a:chOff x="7104180" y="1146885"/>
            <a:chExt cx="4048764" cy="4214547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CAFE366-C92C-45A8-BA72-9A05ACD10095}"/>
                </a:ext>
              </a:extLst>
            </p:cNvPr>
            <p:cNvSpPr txBox="1"/>
            <p:nvPr/>
          </p:nvSpPr>
          <p:spPr>
            <a:xfrm>
              <a:off x="8321984" y="2170108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7A58DF3-77E2-4E34-A2DF-93AA6F5F6B4B}"/>
                </a:ext>
              </a:extLst>
            </p:cNvPr>
            <p:cNvSpPr txBox="1"/>
            <p:nvPr/>
          </p:nvSpPr>
          <p:spPr>
            <a:xfrm>
              <a:off x="8321984" y="1641647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Conv</a:t>
              </a:r>
              <a:endParaRPr lang="nl-NL" dirty="0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924FCAC1-A7D1-4D98-B14A-6C9646753B2F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>
              <a:off x="9120904" y="2010979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7A842E4D-B8C2-4159-8D47-4DFA9C562F1F}"/>
                </a:ext>
              </a:extLst>
            </p:cNvPr>
            <p:cNvCxnSpPr>
              <a:cxnSpLocks/>
              <a:stCxn id="40" idx="2"/>
              <a:endCxn id="52" idx="0"/>
            </p:cNvCxnSpPr>
            <p:nvPr/>
          </p:nvCxnSpPr>
          <p:spPr>
            <a:xfrm flipH="1">
              <a:off x="9116854" y="4136784"/>
              <a:ext cx="1" cy="5177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oog 18">
              <a:extLst>
                <a:ext uri="{FF2B5EF4-FFF2-40B4-BE49-F238E27FC236}">
                  <a16:creationId xmlns:a16="http://schemas.microsoft.com/office/drawing/2014/main" id="{A00B0AE8-C41D-4780-8674-B773DD3875AF}"/>
                </a:ext>
              </a:extLst>
            </p:cNvPr>
            <p:cNvSpPr/>
            <p:nvPr/>
          </p:nvSpPr>
          <p:spPr>
            <a:xfrm>
              <a:off x="7104180" y="1409908"/>
              <a:ext cx="4048764" cy="2932636"/>
            </a:xfrm>
            <a:prstGeom prst="arc">
              <a:avLst>
                <a:gd name="adj1" fmla="val 16200000"/>
                <a:gd name="adj2" fmla="val 552923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30772BC1-C7C1-4240-A822-1636D4069101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9120904" y="1146885"/>
              <a:ext cx="0" cy="494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31E5395-2C57-4FB9-8C6A-676914E89FCB}"/>
                </a:ext>
              </a:extLst>
            </p:cNvPr>
            <p:cNvSpPr/>
            <p:nvPr/>
          </p:nvSpPr>
          <p:spPr>
            <a:xfrm>
              <a:off x="9011235" y="4239093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DE4B1AC7-4B6B-40FA-822E-CD3A78AFB360}"/>
                </a:ext>
              </a:extLst>
            </p:cNvPr>
            <p:cNvSpPr txBox="1"/>
            <p:nvPr/>
          </p:nvSpPr>
          <p:spPr>
            <a:xfrm>
              <a:off x="8321984" y="2703954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ReLU</a:t>
              </a:r>
              <a:endParaRPr lang="nl-NL" dirty="0"/>
            </a:p>
          </p:txBody>
        </p: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F5FB95C7-1C9F-41E0-A7A1-D4065D9E5B68}"/>
                </a:ext>
              </a:extLst>
            </p:cNvPr>
            <p:cNvCxnSpPr>
              <a:cxnSpLocks/>
              <a:stCxn id="9" idx="2"/>
              <a:endCxn id="34" idx="0"/>
            </p:cNvCxnSpPr>
            <p:nvPr/>
          </p:nvCxnSpPr>
          <p:spPr>
            <a:xfrm>
              <a:off x="9120904" y="2539440"/>
              <a:ext cx="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4496FA9A-ABE8-4408-B147-EBEAD1CCAF5D}"/>
                </a:ext>
              </a:extLst>
            </p:cNvPr>
            <p:cNvSpPr txBox="1"/>
            <p:nvPr/>
          </p:nvSpPr>
          <p:spPr>
            <a:xfrm>
              <a:off x="8317935" y="3767452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FC8AFD98-FBD7-4BEB-9AAE-53E8B2246147}"/>
                </a:ext>
              </a:extLst>
            </p:cNvPr>
            <p:cNvSpPr txBox="1"/>
            <p:nvPr/>
          </p:nvSpPr>
          <p:spPr>
            <a:xfrm>
              <a:off x="8317936" y="3241809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Conv</a:t>
              </a:r>
              <a:endParaRPr lang="nl-NL" dirty="0"/>
            </a:p>
          </p:txBody>
        </p:sp>
        <p:cxnSp>
          <p:nvCxnSpPr>
            <p:cNvPr id="42" name="Rechte verbindingslijn met pijl 41">
              <a:extLst>
                <a:ext uri="{FF2B5EF4-FFF2-40B4-BE49-F238E27FC236}">
                  <a16:creationId xmlns:a16="http://schemas.microsoft.com/office/drawing/2014/main" id="{E284CCEF-90E9-4601-AEAB-DD6912BFE715}"/>
                </a:ext>
              </a:extLst>
            </p:cNvPr>
            <p:cNvCxnSpPr>
              <a:cxnSpLocks/>
              <a:stCxn id="41" idx="2"/>
              <a:endCxn id="40" idx="0"/>
            </p:cNvCxnSpPr>
            <p:nvPr/>
          </p:nvCxnSpPr>
          <p:spPr>
            <a:xfrm flipH="1">
              <a:off x="9116855" y="3611141"/>
              <a:ext cx="1" cy="156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A1FB68CF-0B3D-481B-B9A3-AA597027AB61}"/>
                </a:ext>
              </a:extLst>
            </p:cNvPr>
            <p:cNvCxnSpPr>
              <a:cxnSpLocks/>
              <a:stCxn id="34" idx="2"/>
              <a:endCxn id="41" idx="0"/>
            </p:cNvCxnSpPr>
            <p:nvPr/>
          </p:nvCxnSpPr>
          <p:spPr>
            <a:xfrm flipH="1">
              <a:off x="9116856" y="3073286"/>
              <a:ext cx="4048" cy="168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20A13AE8-8854-4A26-9C95-10201C096843}"/>
                </a:ext>
              </a:extLst>
            </p:cNvPr>
            <p:cNvSpPr txBox="1"/>
            <p:nvPr/>
          </p:nvSpPr>
          <p:spPr>
            <a:xfrm>
              <a:off x="8317934" y="4654487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ReLU</a:t>
              </a:r>
              <a:endParaRPr lang="nl-NL" dirty="0"/>
            </a:p>
          </p:txBody>
        </p:sp>
        <p:cxnSp>
          <p:nvCxnSpPr>
            <p:cNvPr id="55" name="Rechte verbindingslijn met pijl 54">
              <a:extLst>
                <a:ext uri="{FF2B5EF4-FFF2-40B4-BE49-F238E27FC236}">
                  <a16:creationId xmlns:a16="http://schemas.microsoft.com/office/drawing/2014/main" id="{3101BC8D-6F91-43F9-84D7-FC829D3171F6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9116854" y="5023819"/>
              <a:ext cx="0" cy="3376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Tijdelijke aanduiding voor inhoud 6">
            <a:extLst>
              <a:ext uri="{FF2B5EF4-FFF2-40B4-BE49-F238E27FC236}">
                <a16:creationId xmlns:a16="http://schemas.microsoft.com/office/drawing/2014/main" id="{CF12460F-1169-40DF-A336-E99B97963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22"/>
          <a:stretch/>
        </p:blipFill>
        <p:spPr>
          <a:xfrm>
            <a:off x="1486425" y="4909311"/>
            <a:ext cx="3473068" cy="1786760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99E12F52-138A-4A3A-A9E7-7BCFFDB47077}"/>
              </a:ext>
            </a:extLst>
          </p:cNvPr>
          <p:cNvGrpSpPr/>
          <p:nvPr/>
        </p:nvGrpSpPr>
        <p:grpSpPr>
          <a:xfrm>
            <a:off x="5942276" y="700468"/>
            <a:ext cx="3152841" cy="5569762"/>
            <a:chOff x="1308594" y="1183463"/>
            <a:chExt cx="3152841" cy="5569762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61D1B2A1-B9B7-48C5-99DC-8B1E22C53BFE}"/>
                </a:ext>
              </a:extLst>
            </p:cNvPr>
            <p:cNvSpPr txBox="1"/>
            <p:nvPr/>
          </p:nvSpPr>
          <p:spPr>
            <a:xfrm>
              <a:off x="2078723" y="2637279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38FA5DE9-D5A0-4EAF-88F4-35FCCD158279}"/>
                </a:ext>
              </a:extLst>
            </p:cNvPr>
            <p:cNvSpPr txBox="1"/>
            <p:nvPr/>
          </p:nvSpPr>
          <p:spPr>
            <a:xfrm>
              <a:off x="2078723" y="2108818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BinaryConv</a:t>
              </a:r>
              <a:endParaRPr lang="nl-NL" dirty="0"/>
            </a:p>
          </p:txBody>
        </p:sp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5F4B7BA9-81F5-49B1-9844-0461B7BA9871}"/>
                </a:ext>
              </a:extLst>
            </p:cNvPr>
            <p:cNvCxnSpPr>
              <a:cxnSpLocks/>
              <a:stCxn id="25" idx="2"/>
              <a:endCxn id="24" idx="0"/>
            </p:cNvCxnSpPr>
            <p:nvPr/>
          </p:nvCxnSpPr>
          <p:spPr>
            <a:xfrm>
              <a:off x="2877643" y="2478150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D5CA2E79-B21D-482D-9AAD-B70E0AF25172}"/>
                </a:ext>
              </a:extLst>
            </p:cNvPr>
            <p:cNvCxnSpPr>
              <a:cxnSpLocks/>
              <a:stCxn id="45" idx="2"/>
              <a:endCxn id="25" idx="0"/>
            </p:cNvCxnSpPr>
            <p:nvPr/>
          </p:nvCxnSpPr>
          <p:spPr>
            <a:xfrm>
              <a:off x="2873593" y="1944304"/>
              <a:ext cx="405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oog 27">
              <a:extLst>
                <a:ext uri="{FF2B5EF4-FFF2-40B4-BE49-F238E27FC236}">
                  <a16:creationId xmlns:a16="http://schemas.microsoft.com/office/drawing/2014/main" id="{ED723828-2B88-4E7A-B569-BD2015EE52A5}"/>
                </a:ext>
              </a:extLst>
            </p:cNvPr>
            <p:cNvSpPr/>
            <p:nvPr/>
          </p:nvSpPr>
          <p:spPr>
            <a:xfrm>
              <a:off x="1308594" y="1343233"/>
              <a:ext cx="3152841" cy="1909429"/>
            </a:xfrm>
            <a:prstGeom prst="arc">
              <a:avLst>
                <a:gd name="adj1" fmla="val 16200000"/>
                <a:gd name="adj2" fmla="val 54567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3EB3FFA0-2CA7-49F5-B1E5-98FFE715E8DA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2865935" y="1183463"/>
              <a:ext cx="7658" cy="391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9F60A6D-BB22-4EA8-9318-A0C6C10907F1}"/>
                </a:ext>
              </a:extLst>
            </p:cNvPr>
            <p:cNvSpPr/>
            <p:nvPr/>
          </p:nvSpPr>
          <p:spPr>
            <a:xfrm>
              <a:off x="2767973" y="3165740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E6C5D6D4-984E-4B10-AA1D-AF00911EABC6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2877643" y="3006611"/>
              <a:ext cx="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6286170E-2450-4D9A-8A57-6E075BCE8CDA}"/>
                </a:ext>
              </a:extLst>
            </p:cNvPr>
            <p:cNvCxnSpPr>
              <a:cxnSpLocks/>
              <a:stCxn id="30" idx="4"/>
              <a:endCxn id="84" idx="0"/>
            </p:cNvCxnSpPr>
            <p:nvPr/>
          </p:nvCxnSpPr>
          <p:spPr>
            <a:xfrm>
              <a:off x="2873592" y="3411794"/>
              <a:ext cx="1" cy="152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32CA30B5-6CF2-4DCF-B2FE-04A0F2EEED32}"/>
                </a:ext>
              </a:extLst>
            </p:cNvPr>
            <p:cNvSpPr txBox="1"/>
            <p:nvPr/>
          </p:nvSpPr>
          <p:spPr>
            <a:xfrm>
              <a:off x="2074673" y="1574972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RSign</a:t>
              </a:r>
              <a:endParaRPr lang="nl-NL" dirty="0"/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6F835E64-6DED-4967-A879-89D7EA732C47}"/>
                </a:ext>
              </a:extLst>
            </p:cNvPr>
            <p:cNvSpPr txBox="1"/>
            <p:nvPr/>
          </p:nvSpPr>
          <p:spPr>
            <a:xfrm>
              <a:off x="2078723" y="5267682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BatchNorm</a:t>
              </a:r>
              <a:endParaRPr lang="nl-NL" dirty="0"/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3635135-B87E-4191-9880-8E50198F8441}"/>
                </a:ext>
              </a:extLst>
            </p:cNvPr>
            <p:cNvSpPr txBox="1"/>
            <p:nvPr/>
          </p:nvSpPr>
          <p:spPr>
            <a:xfrm>
              <a:off x="2078723" y="4739221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BinaryConv</a:t>
              </a:r>
              <a:endParaRPr lang="nl-NL" dirty="0"/>
            </a:p>
          </p:txBody>
        </p:sp>
        <p:cxnSp>
          <p:nvCxnSpPr>
            <p:cNvPr id="68" name="Rechte verbindingslijn met pijl 67">
              <a:extLst>
                <a:ext uri="{FF2B5EF4-FFF2-40B4-BE49-F238E27FC236}">
                  <a16:creationId xmlns:a16="http://schemas.microsoft.com/office/drawing/2014/main" id="{FE45DA31-A234-4962-9004-D9B8A19480C5}"/>
                </a:ext>
              </a:extLst>
            </p:cNvPr>
            <p:cNvCxnSpPr>
              <a:cxnSpLocks/>
              <a:stCxn id="67" idx="2"/>
              <a:endCxn id="66" idx="0"/>
            </p:cNvCxnSpPr>
            <p:nvPr/>
          </p:nvCxnSpPr>
          <p:spPr>
            <a:xfrm>
              <a:off x="2877643" y="5108553"/>
              <a:ext cx="0" cy="15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met pijl 68">
              <a:extLst>
                <a:ext uri="{FF2B5EF4-FFF2-40B4-BE49-F238E27FC236}">
                  <a16:creationId xmlns:a16="http://schemas.microsoft.com/office/drawing/2014/main" id="{71FEF292-CAE9-45D2-90AB-ADC1A7C5DF28}"/>
                </a:ext>
              </a:extLst>
            </p:cNvPr>
            <p:cNvCxnSpPr>
              <a:cxnSpLocks/>
              <a:stCxn id="74" idx="2"/>
              <a:endCxn id="67" idx="0"/>
            </p:cNvCxnSpPr>
            <p:nvPr/>
          </p:nvCxnSpPr>
          <p:spPr>
            <a:xfrm>
              <a:off x="2873593" y="4574707"/>
              <a:ext cx="4050" cy="164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Boog 69">
              <a:extLst>
                <a:ext uri="{FF2B5EF4-FFF2-40B4-BE49-F238E27FC236}">
                  <a16:creationId xmlns:a16="http://schemas.microsoft.com/office/drawing/2014/main" id="{3FE9004C-C642-4233-A0A7-86BB29D87CB0}"/>
                </a:ext>
              </a:extLst>
            </p:cNvPr>
            <p:cNvSpPr/>
            <p:nvPr/>
          </p:nvSpPr>
          <p:spPr>
            <a:xfrm>
              <a:off x="1308594" y="4030786"/>
              <a:ext cx="3152841" cy="1909429"/>
            </a:xfrm>
            <a:prstGeom prst="arc">
              <a:avLst>
                <a:gd name="adj1" fmla="val 16200000"/>
                <a:gd name="adj2" fmla="val 55240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1" name="Rechte verbindingslijn met pijl 70">
              <a:extLst>
                <a:ext uri="{FF2B5EF4-FFF2-40B4-BE49-F238E27FC236}">
                  <a16:creationId xmlns:a16="http://schemas.microsoft.com/office/drawing/2014/main" id="{D8AB8F81-8B7A-4277-88FC-BB20359D591F}"/>
                </a:ext>
              </a:extLst>
            </p:cNvPr>
            <p:cNvCxnSpPr>
              <a:cxnSpLocks/>
              <a:stCxn id="84" idx="2"/>
              <a:endCxn id="74" idx="0"/>
            </p:cNvCxnSpPr>
            <p:nvPr/>
          </p:nvCxnSpPr>
          <p:spPr>
            <a:xfrm>
              <a:off x="2873593" y="3933415"/>
              <a:ext cx="0" cy="271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5BAA1A72-7580-4177-BD3A-2B46946F195D}"/>
                </a:ext>
              </a:extLst>
            </p:cNvPr>
            <p:cNvSpPr/>
            <p:nvPr/>
          </p:nvSpPr>
          <p:spPr>
            <a:xfrm>
              <a:off x="2767973" y="5805668"/>
              <a:ext cx="211238" cy="24605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+</a:t>
              </a:r>
              <a:endParaRPr lang="en-US" dirty="0"/>
            </a:p>
          </p:txBody>
        </p:sp>
        <p:cxnSp>
          <p:nvCxnSpPr>
            <p:cNvPr id="73" name="Rechte verbindingslijn met pijl 72">
              <a:extLst>
                <a:ext uri="{FF2B5EF4-FFF2-40B4-BE49-F238E27FC236}">
                  <a16:creationId xmlns:a16="http://schemas.microsoft.com/office/drawing/2014/main" id="{B75E33FF-4C24-47E5-88E5-78FE79F586B3}"/>
                </a:ext>
              </a:extLst>
            </p:cNvPr>
            <p:cNvCxnSpPr>
              <a:cxnSpLocks/>
              <a:stCxn id="66" idx="2"/>
              <a:endCxn id="72" idx="0"/>
            </p:cNvCxnSpPr>
            <p:nvPr/>
          </p:nvCxnSpPr>
          <p:spPr>
            <a:xfrm flipH="1">
              <a:off x="2873592" y="5637014"/>
              <a:ext cx="4051" cy="16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kstvak 73">
              <a:extLst>
                <a:ext uri="{FF2B5EF4-FFF2-40B4-BE49-F238E27FC236}">
                  <a16:creationId xmlns:a16="http://schemas.microsoft.com/office/drawing/2014/main" id="{AE4B583D-0F4D-46B0-8D1A-F66BFA3E2E3E}"/>
                </a:ext>
              </a:extLst>
            </p:cNvPr>
            <p:cNvSpPr txBox="1"/>
            <p:nvPr/>
          </p:nvSpPr>
          <p:spPr>
            <a:xfrm>
              <a:off x="2074673" y="4205375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RSign</a:t>
              </a:r>
              <a:endParaRPr lang="nl-NL" dirty="0"/>
            </a:p>
          </p:txBody>
        </p:sp>
        <p:cxnSp>
          <p:nvCxnSpPr>
            <p:cNvPr id="77" name="Rechte verbindingslijn met pijl 76">
              <a:extLst>
                <a:ext uri="{FF2B5EF4-FFF2-40B4-BE49-F238E27FC236}">
                  <a16:creationId xmlns:a16="http://schemas.microsoft.com/office/drawing/2014/main" id="{6AE3A379-796D-416B-913D-FB4C3A22EAD7}"/>
                </a:ext>
              </a:extLst>
            </p:cNvPr>
            <p:cNvCxnSpPr>
              <a:cxnSpLocks/>
              <a:stCxn id="72" idx="4"/>
              <a:endCxn id="101" idx="0"/>
            </p:cNvCxnSpPr>
            <p:nvPr/>
          </p:nvCxnSpPr>
          <p:spPr>
            <a:xfrm>
              <a:off x="2873592" y="6051722"/>
              <a:ext cx="11422" cy="121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kstvak 83">
              <a:extLst>
                <a:ext uri="{FF2B5EF4-FFF2-40B4-BE49-F238E27FC236}">
                  <a16:creationId xmlns:a16="http://schemas.microsoft.com/office/drawing/2014/main" id="{7BA48EE0-6AA0-44F4-A558-DEBBA1463204}"/>
                </a:ext>
              </a:extLst>
            </p:cNvPr>
            <p:cNvSpPr txBox="1"/>
            <p:nvPr/>
          </p:nvSpPr>
          <p:spPr>
            <a:xfrm>
              <a:off x="2074673" y="3564083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RPReLU</a:t>
              </a:r>
              <a:endParaRPr lang="nl-NL" dirty="0"/>
            </a:p>
          </p:txBody>
        </p:sp>
        <p:sp>
          <p:nvSpPr>
            <p:cNvPr id="101" name="Tekstvak 100">
              <a:extLst>
                <a:ext uri="{FF2B5EF4-FFF2-40B4-BE49-F238E27FC236}">
                  <a16:creationId xmlns:a16="http://schemas.microsoft.com/office/drawing/2014/main" id="{27D371BD-3A7D-4FCD-85BD-44498DEEFE03}"/>
                </a:ext>
              </a:extLst>
            </p:cNvPr>
            <p:cNvSpPr txBox="1"/>
            <p:nvPr/>
          </p:nvSpPr>
          <p:spPr>
            <a:xfrm>
              <a:off x="2086094" y="6172902"/>
              <a:ext cx="1597839" cy="36933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NL" dirty="0" err="1"/>
                <a:t>RPReLU</a:t>
              </a:r>
              <a:endParaRPr lang="nl-NL" dirty="0"/>
            </a:p>
          </p:txBody>
        </p:sp>
        <p:cxnSp>
          <p:nvCxnSpPr>
            <p:cNvPr id="103" name="Rechte verbindingslijn met pijl 102">
              <a:extLst>
                <a:ext uri="{FF2B5EF4-FFF2-40B4-BE49-F238E27FC236}">
                  <a16:creationId xmlns:a16="http://schemas.microsoft.com/office/drawing/2014/main" id="{5BA5B941-EAFE-4C21-8B2E-2905997728F1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>
              <a:off x="2885014" y="6542234"/>
              <a:ext cx="0" cy="210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Tijdelijke aanduiding voor inhoud 6">
            <a:extLst>
              <a:ext uri="{FF2B5EF4-FFF2-40B4-BE49-F238E27FC236}">
                <a16:creationId xmlns:a16="http://schemas.microsoft.com/office/drawing/2014/main" id="{B31F3C20-B9FD-41D8-9B90-CFFB91DB8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" t="-856" r="55450" b="726"/>
          <a:stretch/>
        </p:blipFill>
        <p:spPr>
          <a:xfrm>
            <a:off x="1313289" y="2854087"/>
            <a:ext cx="3598315" cy="2027741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42075705-52BD-4AEB-AD05-C49212CF9D74}"/>
              </a:ext>
            </a:extLst>
          </p:cNvPr>
          <p:cNvSpPr txBox="1"/>
          <p:nvPr/>
        </p:nvSpPr>
        <p:spPr>
          <a:xfrm>
            <a:off x="6644347" y="304811"/>
            <a:ext cx="21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ReActNet</a:t>
            </a:r>
            <a:r>
              <a:rPr lang="nl-NL" dirty="0"/>
              <a:t> basic block</a:t>
            </a:r>
            <a:endParaRPr lang="en-US" dirty="0"/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0FF5D661-B49F-44B4-8535-F300B114E5CC}"/>
              </a:ext>
            </a:extLst>
          </p:cNvPr>
          <p:cNvSpPr txBox="1"/>
          <p:nvPr/>
        </p:nvSpPr>
        <p:spPr>
          <a:xfrm>
            <a:off x="9363059" y="1081185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ResNet</a:t>
            </a:r>
            <a:r>
              <a:rPr lang="nl-NL" dirty="0"/>
              <a:t> basic block</a:t>
            </a:r>
            <a:endParaRPr lang="en-US" dirty="0"/>
          </a:p>
        </p:txBody>
      </p:sp>
      <p:sp>
        <p:nvSpPr>
          <p:cNvPr id="36" name="Tijdelijke aanduiding voor voettekst 35">
            <a:extLst>
              <a:ext uri="{FF2B5EF4-FFF2-40B4-BE49-F238E27FC236}">
                <a16:creationId xmlns:a16="http://schemas.microsoft.com/office/drawing/2014/main" id="{1804326D-FCE8-4DA4-8BC0-DEA2F029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ReActNet: Towards Precise Binary Neural Network with Generalized Activation Functions - Liu et al. (2020)</a:t>
            </a:r>
          </a:p>
        </p:txBody>
      </p:sp>
    </p:spTree>
    <p:extLst>
      <p:ext uri="{BB962C8B-B14F-4D97-AF65-F5344CB8AC3E}">
        <p14:creationId xmlns:p14="http://schemas.microsoft.com/office/powerpoint/2010/main" val="30023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5A39-8B43-4828-8A71-B786255C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Repair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summary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165BA-3E88-48F0-B56E-DE41AE54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More input/output feature </a:t>
            </a:r>
            <a:r>
              <a:rPr lang="nl-NL" dirty="0" err="1"/>
              <a:t>maps</a:t>
            </a:r>
            <a:endParaRPr lang="nl-NL" dirty="0"/>
          </a:p>
          <a:p>
            <a:pPr marL="784225" lvl="1" indent="-514350"/>
            <a:r>
              <a:rPr lang="nl-NL" dirty="0" err="1"/>
              <a:t>ABCNet</a:t>
            </a:r>
            <a:endParaRPr lang="nl-NL" dirty="0"/>
          </a:p>
          <a:p>
            <a:pPr marL="784225" lvl="1" indent="-514350"/>
            <a:r>
              <a:rPr lang="nl-NL" dirty="0" err="1"/>
              <a:t>GroupNet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Distribution </a:t>
            </a:r>
            <a:r>
              <a:rPr lang="nl-NL" dirty="0" err="1"/>
              <a:t>shifts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biases</a:t>
            </a:r>
            <a:endParaRPr lang="nl-NL" dirty="0"/>
          </a:p>
          <a:p>
            <a:pPr marL="784225" lvl="1" indent="-514350"/>
            <a:r>
              <a:rPr lang="nl-NL" dirty="0" err="1"/>
              <a:t>ABCNet</a:t>
            </a:r>
            <a:endParaRPr lang="nl-NL" dirty="0"/>
          </a:p>
          <a:p>
            <a:pPr marL="784225" lvl="1" indent="-514350"/>
            <a:r>
              <a:rPr lang="nl-NL" dirty="0" err="1"/>
              <a:t>ReActNet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Full-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scaling</a:t>
            </a:r>
            <a:r>
              <a:rPr lang="nl-NL" dirty="0"/>
              <a:t> factors</a:t>
            </a:r>
          </a:p>
          <a:p>
            <a:pPr marL="784225" lvl="1" indent="-514350"/>
            <a:r>
              <a:rPr lang="nl-NL" dirty="0" err="1"/>
              <a:t>ABCNet</a:t>
            </a:r>
            <a:r>
              <a:rPr lang="nl-NL" dirty="0"/>
              <a:t> (per </a:t>
            </a:r>
            <a:r>
              <a:rPr lang="nl-NL" dirty="0" err="1"/>
              <a:t>binary</a:t>
            </a:r>
            <a:r>
              <a:rPr lang="nl-NL" dirty="0"/>
              <a:t> base)</a:t>
            </a:r>
          </a:p>
          <a:p>
            <a:pPr marL="784225" lvl="1" indent="-514350"/>
            <a:r>
              <a:rPr lang="nl-NL" dirty="0" err="1"/>
              <a:t>GroupNet</a:t>
            </a:r>
            <a:r>
              <a:rPr lang="nl-NL" dirty="0"/>
              <a:t> (per </a:t>
            </a:r>
            <a:r>
              <a:rPr lang="nl-NL" dirty="0" err="1"/>
              <a:t>binary</a:t>
            </a:r>
            <a:r>
              <a:rPr lang="nl-NL" dirty="0"/>
              <a:t> base)</a:t>
            </a:r>
          </a:p>
          <a:p>
            <a:pPr marL="784225" lvl="1" indent="-514350"/>
            <a:r>
              <a:rPr lang="nl-NL" dirty="0" err="1"/>
              <a:t>ReActNet</a:t>
            </a:r>
            <a:r>
              <a:rPr lang="nl-NL" dirty="0"/>
              <a:t> (per </a:t>
            </a:r>
            <a:r>
              <a:rPr lang="nl-NL" dirty="0" err="1"/>
              <a:t>channel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shown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lecture</a:t>
            </a:r>
            <a:r>
              <a:rPr lang="nl-N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More </a:t>
            </a:r>
            <a:r>
              <a:rPr lang="nl-NL" dirty="0" err="1"/>
              <a:t>residuals</a:t>
            </a:r>
            <a:endParaRPr lang="nl-NL" dirty="0"/>
          </a:p>
          <a:p>
            <a:pPr marL="784225" lvl="1" indent="-514350"/>
            <a:r>
              <a:rPr lang="nl-NL" dirty="0" err="1"/>
              <a:t>ReActNet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1D26CB-E568-469E-B45A-ACAF3B27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4BD93-6A47-4B24-9046-4F8BADF6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Extreme </a:t>
            </a:r>
            <a:r>
              <a:rPr lang="nl-NL" dirty="0" err="1"/>
              <a:t>quantization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7406E5D-58AA-4EAE-8738-85F6709A3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Usually 8-bit quantization is sufficient for many applications</a:t>
                </a:r>
              </a:p>
              <a:p>
                <a:r>
                  <a:rPr lang="en-US" dirty="0"/>
                  <a:t>Can we do better?</a:t>
                </a:r>
              </a:p>
              <a:p>
                <a:endParaRPr lang="en-US" dirty="0"/>
              </a:p>
              <a:p>
                <a:r>
                  <a:rPr lang="en-US" dirty="0"/>
                  <a:t>Yes, to the extremes:</a:t>
                </a:r>
              </a:p>
              <a:p>
                <a:pPr lvl="1"/>
                <a:r>
                  <a:rPr lang="en-US" dirty="0"/>
                  <a:t>Binary values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{−1,  +1}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Single</a:t>
                </a:r>
                <a:r>
                  <a:rPr lang="en-US" dirty="0"/>
                  <a:t> bit per symbol</a:t>
                </a:r>
              </a:p>
              <a:p>
                <a:pPr lvl="1"/>
                <a:r>
                  <a:rPr lang="en-US" dirty="0"/>
                  <a:t>Ternary values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{−1,  0,  +1}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1.585</a:t>
                </a:r>
                <a:r>
                  <a:rPr lang="en-US" dirty="0"/>
                  <a:t> bits per symbol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e>
                    </m:func>
                    <m:r>
                      <a:rPr lang="nl-NL" b="0" i="1" smtClean="0">
                        <a:latin typeface="Cambria Math" panose="02040503050406030204" pitchFamily="18" charset="0"/>
                      </a:rPr>
                      <m:t>≈1.585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/>
                  <a:t>Reminder:</a:t>
                </a:r>
                <a:r>
                  <a:rPr lang="en-US" dirty="0"/>
                  <a:t> during training all values are kept in full-precision!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7406E5D-58AA-4EAE-8738-85F6709A3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583F2D-035A-4B7E-8F79-6BEEAB7F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Recap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Preliminary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common repair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Specialized bitwise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conclusions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Specialized BNN/TNN accelerators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Binary:</a:t>
            </a:r>
          </a:p>
          <a:p>
            <a:pPr lvl="1"/>
            <a:r>
              <a:rPr lang="en-US" dirty="0"/>
              <a:t>XNOR Neural Engine: a Hardware Accelerator IP for 21.6 </a:t>
            </a:r>
            <a:r>
              <a:rPr lang="en-US" dirty="0" err="1"/>
              <a:t>fJ</a:t>
            </a:r>
            <a:r>
              <a:rPr lang="en-US" dirty="0"/>
              <a:t>/op Binary Neural Network Inference – Conti et al. (2018)</a:t>
            </a:r>
          </a:p>
          <a:p>
            <a:pPr lvl="1"/>
            <a:r>
              <a:rPr lang="en-US" dirty="0"/>
              <a:t>A 617TOPS/W All Digital Binary Neural Network Accelerator in 10nm </a:t>
            </a:r>
            <a:r>
              <a:rPr lang="en-US" dirty="0" err="1"/>
              <a:t>FinFET</a:t>
            </a:r>
            <a:r>
              <a:rPr lang="en-US" dirty="0"/>
              <a:t> CMOS – Knag et al. (2020)</a:t>
            </a:r>
          </a:p>
          <a:p>
            <a:pPr lvl="1"/>
            <a:r>
              <a:rPr lang="en-US" dirty="0"/>
              <a:t>An Always-On 3.8μJ/86% CIFAR-10 Mixed-Signal Binary CNN Processor with All Memory on Chip in 28nm CMOS – </a:t>
            </a:r>
            <a:r>
              <a:rPr lang="en-US" dirty="0" err="1"/>
              <a:t>Bankman</a:t>
            </a:r>
            <a:r>
              <a:rPr lang="en-US" dirty="0"/>
              <a:t> et al. (2018)</a:t>
            </a:r>
          </a:p>
          <a:p>
            <a:endParaRPr lang="en-US" dirty="0"/>
          </a:p>
          <a:p>
            <a:r>
              <a:rPr lang="en-US" dirty="0"/>
              <a:t>Ternary:</a:t>
            </a:r>
          </a:p>
          <a:p>
            <a:pPr lvl="1"/>
            <a:r>
              <a:rPr lang="en-US" dirty="0"/>
              <a:t>CUTIE: Beyond </a:t>
            </a:r>
            <a:r>
              <a:rPr lang="en-US" dirty="0" err="1"/>
              <a:t>PetaOp</a:t>
            </a:r>
            <a:r>
              <a:rPr lang="en-US" dirty="0"/>
              <a:t>/s/W Ternary DNN Inference Acceleration with Better-than-Binary Energy Efficiency – Scherer et al.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82CF3-CF9F-453C-BB21-D6E71D03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XNOR </a:t>
            </a:r>
            <a:r>
              <a:rPr lang="nl-NL" dirty="0" err="1"/>
              <a:t>Neural</a:t>
            </a:r>
            <a:r>
              <a:rPr lang="nl-NL" dirty="0"/>
              <a:t> engine – System on Chip </a:t>
            </a:r>
            <a:r>
              <a:rPr lang="nl-NL" dirty="0" err="1"/>
              <a:t>overview</a:t>
            </a:r>
            <a:endParaRPr lang="en-US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063DC04A-F773-43ED-A7BC-1BDA681FD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238" y="2132575"/>
            <a:ext cx="4925112" cy="3315163"/>
          </a:xfrm>
        </p:spPr>
      </p:pic>
      <p:pic>
        <p:nvPicPr>
          <p:cNvPr id="13" name="Tijdelijke aanduiding voor inhoud 3">
            <a:extLst>
              <a:ext uri="{FF2B5EF4-FFF2-40B4-BE49-F238E27FC236}">
                <a16:creationId xmlns:a16="http://schemas.microsoft.com/office/drawing/2014/main" id="{89EE8800-1747-4CD5-AD06-A4F549EC7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23521"/>
            <a:ext cx="5694363" cy="3733271"/>
          </a:xfrm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D5F313FF-62C4-412B-836B-648C6355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XNOR Neural Engine: a Hardware Accelerator IP for 21.6 </a:t>
            </a:r>
            <a:r>
              <a:rPr lang="en-US" dirty="0" err="1"/>
              <a:t>fJ</a:t>
            </a:r>
            <a:r>
              <a:rPr lang="en-US" dirty="0"/>
              <a:t>/op Binary Neural Network Inference – Conti et al. (2018)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6F0058-CBF3-49F1-BA55-0F79CA44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1460-76EB-4B66-8E53-EF9717F4804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90B8DBF-18CF-41B8-86B1-39C87A890B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30263" b="-30263"/>
          <a:stretch/>
        </p:blipFill>
        <p:spPr/>
      </p:pic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72AD88C4-1D3D-430D-BA0F-93672F9E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XNOR Neural Engine: a Hardware Accelerator IP for 21.6 </a:t>
            </a:r>
            <a:r>
              <a:rPr lang="en-US" dirty="0" err="1"/>
              <a:t>fJ</a:t>
            </a:r>
            <a:r>
              <a:rPr lang="en-US" dirty="0"/>
              <a:t>/op Binary Neural Network Inference – Conti et al.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Streamer</a:t>
            </a:r>
          </a:p>
          <a:p>
            <a:pPr lvl="1"/>
            <a:r>
              <a:rPr lang="en-US" dirty="0"/>
              <a:t>TP x 32-bit memory interface for input data, weights, and activations.</a:t>
            </a:r>
          </a:p>
          <a:p>
            <a:pPr lvl="1"/>
            <a:r>
              <a:rPr lang="en-US" dirty="0"/>
              <a:t>Address generation and word-alignment functionality.</a:t>
            </a:r>
          </a:p>
          <a:p>
            <a:r>
              <a:rPr lang="en-US" dirty="0"/>
              <a:t>Controller</a:t>
            </a:r>
          </a:p>
          <a:p>
            <a:pPr lvl="1"/>
            <a:r>
              <a:rPr lang="en-US" dirty="0"/>
              <a:t>Small 28 Byte register file to load layer configuration for execution.</a:t>
            </a:r>
          </a:p>
          <a:p>
            <a:pPr lvl="1"/>
            <a:r>
              <a:rPr lang="en-US" dirty="0"/>
              <a:t>Small micro-processor to generate loop counters and addresses.</a:t>
            </a:r>
          </a:p>
          <a:p>
            <a:r>
              <a:rPr lang="en-US" dirty="0"/>
              <a:t>Engine</a:t>
            </a:r>
          </a:p>
          <a:p>
            <a:pPr lvl="1"/>
            <a:r>
              <a:rPr lang="en-US" dirty="0"/>
              <a:t>XNE </a:t>
            </a:r>
            <a:r>
              <a:rPr lang="en-US" dirty="0" err="1"/>
              <a:t>datapath</a:t>
            </a:r>
            <a:r>
              <a:rPr lang="en-US" dirty="0"/>
              <a:t> that can processor binary convolution and fully-connected layers.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XNE accelerator overview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913" y="577215"/>
            <a:ext cx="30942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b="1" dirty="0"/>
              <a:t>Throughput Parameter </a:t>
            </a:r>
            <a:r>
              <a:rPr lang="en-US" sz="1867" b="1" i="1" dirty="0"/>
              <a:t>TP</a:t>
            </a:r>
            <a:r>
              <a:rPr lang="en-US" sz="1867" b="1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680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A3FB3628-2D51-4708-872A-6B39D315F6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22850" b="-22850"/>
          <a:stretch/>
        </p:blipFill>
        <p:spPr/>
      </p:pic>
      <p:sp>
        <p:nvSpPr>
          <p:cNvPr id="16" name="Tijdelijke aanduiding voor voettekst 3">
            <a:extLst>
              <a:ext uri="{FF2B5EF4-FFF2-40B4-BE49-F238E27FC236}">
                <a16:creationId xmlns:a16="http://schemas.microsoft.com/office/drawing/2014/main" id="{82735812-E6FA-483D-A2CC-E2B2D3AC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XNOR Neural Engine: a Hardware Accelerator IP for 21.6 </a:t>
            </a:r>
            <a:r>
              <a:rPr lang="en-US" dirty="0" err="1"/>
              <a:t>fJ</a:t>
            </a:r>
            <a:r>
              <a:rPr lang="en-US" dirty="0"/>
              <a:t>/op Binary Neural Network Inference – Conti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TP XNORs are computed in parallel</a:t>
            </a:r>
          </a:p>
          <a:p>
            <a:pPr lvl="1"/>
            <a:r>
              <a:rPr lang="en-US" dirty="0"/>
              <a:t>Input data is stored in Feature Register</a:t>
            </a:r>
          </a:p>
          <a:p>
            <a:pPr lvl="1"/>
            <a:r>
              <a:rPr lang="en-US" dirty="0"/>
              <a:t>A new weight bit vector is loaded every cycle </a:t>
            </a:r>
          </a:p>
          <a:p>
            <a:pPr lvl="1"/>
            <a:r>
              <a:rPr lang="en-US" dirty="0" err="1"/>
              <a:t>PopCount</a:t>
            </a:r>
            <a:r>
              <a:rPr lang="en-US" dirty="0"/>
              <a:t> can be masked</a:t>
            </a:r>
          </a:p>
          <a:p>
            <a:pPr lvl="1"/>
            <a:r>
              <a:rPr lang="en-US" dirty="0"/>
              <a:t>16-bit accumulators are used to compute TP pixels</a:t>
            </a:r>
          </a:p>
          <a:p>
            <a:pPr lvl="1"/>
            <a:r>
              <a:rPr lang="en-US" dirty="0"/>
              <a:t>Dedicated threshold stage </a:t>
            </a:r>
          </a:p>
          <a:p>
            <a:pPr lvl="1"/>
            <a:r>
              <a:rPr lang="en-US" b="1" dirty="0"/>
              <a:t>21.6 </a:t>
            </a:r>
            <a:r>
              <a:rPr lang="en-US" b="1" dirty="0" err="1"/>
              <a:t>fJ</a:t>
            </a:r>
            <a:r>
              <a:rPr lang="en-US" b="1" dirty="0"/>
              <a:t> per operation in 22nm!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XNE engine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3989" y="577215"/>
            <a:ext cx="30942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b="1" dirty="0"/>
              <a:t>Throughput Parameter </a:t>
            </a:r>
            <a:r>
              <a:rPr lang="en-US" sz="1867" b="1" i="1" dirty="0"/>
              <a:t>TP</a:t>
            </a:r>
            <a:r>
              <a:rPr lang="en-US" sz="1867" b="1" dirty="0"/>
              <a:t> = 8</a:t>
            </a:r>
          </a:p>
        </p:txBody>
      </p:sp>
    </p:spTree>
    <p:extLst>
      <p:ext uri="{BB962C8B-B14F-4D97-AF65-F5344CB8AC3E}">
        <p14:creationId xmlns:p14="http://schemas.microsoft.com/office/powerpoint/2010/main" val="28849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3D0D35F1-F0FA-4489-B635-5C9381A263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56213" b="-56213"/>
          <a:stretch/>
        </p:blipFill>
        <p:spPr/>
      </p:pic>
      <p:sp>
        <p:nvSpPr>
          <p:cNvPr id="11" name="Tijdelijke aanduiding voor voettekst 3">
            <a:extLst>
              <a:ext uri="{FF2B5EF4-FFF2-40B4-BE49-F238E27FC236}">
                <a16:creationId xmlns:a16="http://schemas.microsoft.com/office/drawing/2014/main" id="{FD5B1677-10F0-4AFA-9908-67A11016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617TOPS/W All Digital Binary Neural Network Accelerator in 10nm </a:t>
            </a:r>
            <a:r>
              <a:rPr lang="en-US" dirty="0" err="1"/>
              <a:t>FinFET</a:t>
            </a:r>
            <a:r>
              <a:rPr lang="en-US" dirty="0"/>
              <a:t> CMOS – Knag et al. (2020)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A5754F-82F8-459F-BAD9-BF70EB32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1460-76EB-4B66-8E53-EF9717F480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FB6CE98-3C27-41A8-944A-B9BD22EAB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Compute Near Memory design principle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 energy efficiency by interleaving memory sub-arrays and (MAC) units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Smaller sub-arrays reduce weight access energy and shorter interconnect decreases weight routing energy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1.62 </a:t>
            </a:r>
            <a:r>
              <a:rPr lang="nl-NL" b="1" dirty="0" err="1"/>
              <a:t>fJ</a:t>
            </a:r>
            <a:r>
              <a:rPr lang="nl-NL" b="1" dirty="0"/>
              <a:t>/OP in 10nm </a:t>
            </a:r>
            <a:r>
              <a:rPr lang="nl-NL" b="1" dirty="0" err="1"/>
              <a:t>FinFET</a:t>
            </a:r>
            <a:r>
              <a:rPr lang="nl-NL" b="1" dirty="0"/>
              <a:t>!</a:t>
            </a:r>
            <a:endParaRPr lang="en-US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5CFCD0-902A-4FEF-953F-75FA3F7A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Digital Binary Neural Network Accelerator</a:t>
            </a:r>
          </a:p>
        </p:txBody>
      </p:sp>
    </p:spTree>
    <p:extLst>
      <p:ext uri="{BB962C8B-B14F-4D97-AF65-F5344CB8AC3E}">
        <p14:creationId xmlns:p14="http://schemas.microsoft.com/office/powerpoint/2010/main" val="16424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E30DC0E1-006F-4A53-A42C-B8A57C1DB3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50529" b="-50529"/>
          <a:stretch/>
        </p:blipFill>
        <p:spPr/>
      </p:pic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2C4CBF14-2730-4A19-9019-F2A9BFB7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Always-On 3.8μJ/86% CIFAR-10 Mixed-Signal Binary CNN Processor with All Memory on Chip in 28nm CMOS – </a:t>
            </a:r>
            <a:r>
              <a:rPr lang="en-US" dirty="0" err="1"/>
              <a:t>Bankman</a:t>
            </a:r>
            <a:r>
              <a:rPr lang="en-US" dirty="0"/>
              <a:t> et al. (2018)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F1E238-5F98-4F00-BE0D-627A98E5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41460-76EB-4B66-8E53-EF9717F4804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6854396-2B1F-4429-B981-22F4EEF8C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nl-NL" dirty="0"/>
              <a:t>Mix of digital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analog</a:t>
            </a:r>
            <a:r>
              <a:rPr lang="nl-NL" dirty="0"/>
              <a:t> </a:t>
            </a:r>
            <a:r>
              <a:rPr lang="nl-NL" dirty="0" err="1"/>
              <a:t>computation</a:t>
            </a:r>
            <a:endParaRPr lang="nl-NL" dirty="0"/>
          </a:p>
          <a:p>
            <a:pPr lvl="1"/>
            <a:r>
              <a:rPr lang="nl-NL" dirty="0" err="1"/>
              <a:t>Accumulation</a:t>
            </a:r>
            <a:r>
              <a:rPr lang="nl-NL" dirty="0"/>
              <a:t> (</a:t>
            </a:r>
            <a:r>
              <a:rPr lang="nl-NL" dirty="0" err="1"/>
              <a:t>popcount</a:t>
            </a:r>
            <a:r>
              <a:rPr lang="nl-NL" dirty="0"/>
              <a:t> </a:t>
            </a:r>
            <a:r>
              <a:rPr lang="nl-NL" dirty="0" err="1"/>
              <a:t>operation</a:t>
            </a:r>
            <a:r>
              <a:rPr lang="nl-NL" dirty="0"/>
              <a:t>) is </a:t>
            </a:r>
            <a:r>
              <a:rPr lang="nl-NL" dirty="0" err="1"/>
              <a:t>done</a:t>
            </a:r>
            <a:r>
              <a:rPr lang="nl-NL" dirty="0"/>
              <a:t> in </a:t>
            </a:r>
            <a:r>
              <a:rPr lang="nl-NL" dirty="0" err="1"/>
              <a:t>analog</a:t>
            </a:r>
            <a:r>
              <a:rPr lang="nl-NL" dirty="0"/>
              <a:t> fashion</a:t>
            </a:r>
          </a:p>
          <a:p>
            <a:pPr lvl="1"/>
            <a:endParaRPr lang="nl-NL" dirty="0"/>
          </a:p>
          <a:p>
            <a:pPr lvl="1"/>
            <a:r>
              <a:rPr lang="en-US" dirty="0"/>
              <a:t>Only on-chip memory to reduce data transfer cost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b="1" dirty="0"/>
              <a:t>1.30 </a:t>
            </a:r>
            <a:r>
              <a:rPr lang="nl-NL" b="1" dirty="0" err="1"/>
              <a:t>fJ</a:t>
            </a:r>
            <a:r>
              <a:rPr lang="nl-NL" b="1" dirty="0"/>
              <a:t>/OP in 28nm CMOS!</a:t>
            </a:r>
            <a:endParaRPr lang="en-US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787AA8-6B56-4725-A287-4DF28745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Mixed-Signal Binary CNN Processor</a:t>
            </a:r>
          </a:p>
        </p:txBody>
      </p:sp>
    </p:spTree>
    <p:extLst>
      <p:ext uri="{BB962C8B-B14F-4D97-AF65-F5344CB8AC3E}">
        <p14:creationId xmlns:p14="http://schemas.microsoft.com/office/powerpoint/2010/main" val="3944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E92D2ADA-63E9-4C6F-B7F8-3580F92BE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24192" b="-24192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64FA41-44B5-4787-A7B1-440E4874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CUTIE: Beyond </a:t>
            </a:r>
            <a:r>
              <a:rPr lang="en-US" dirty="0" err="1"/>
              <a:t>PetaOp</a:t>
            </a:r>
            <a:r>
              <a:rPr lang="en-US" dirty="0"/>
              <a:t>/s/W Ternary DNN Inference Acceleration with Better-than-Binary Energy Efficiency – Scherer et al. (2020)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FF56B7-7C89-417F-B9DF-39F9D131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EE5A1-E5B7-4229-B179-650F327CD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Completely unrolled data path </a:t>
            </a:r>
            <a:r>
              <a:rPr lang="en-US" dirty="0" err="1"/>
              <a:t>w.r.t.</a:t>
            </a:r>
            <a:r>
              <a:rPr lang="en-US" dirty="0"/>
              <a:t> all feature map and filter dimensions to reduce data transfer cost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Capitalizes on the inherent sparsity of TNNs and tunes training methods to increase sparsity. Reduces switching activity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0.32 </a:t>
            </a:r>
            <a:r>
              <a:rPr lang="en-US" b="1" dirty="0" err="1"/>
              <a:t>fJ</a:t>
            </a:r>
            <a:r>
              <a:rPr lang="en-US" b="1" dirty="0"/>
              <a:t>/Op in 7 nm!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7124B6-1916-4CF9-82A4-9828BC72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6620256" cy="759587"/>
          </a:xfrm>
        </p:spPr>
        <p:txBody>
          <a:bodyPr>
            <a:normAutofit fontScale="90000"/>
          </a:bodyPr>
          <a:lstStyle/>
          <a:p>
            <a:r>
              <a:rPr lang="nl-NL" dirty="0"/>
              <a:t>CUTIE: </a:t>
            </a:r>
            <a:r>
              <a:rPr lang="nl-NL" dirty="0" err="1"/>
              <a:t>Ternary</a:t>
            </a:r>
            <a:r>
              <a:rPr lang="nl-NL" dirty="0"/>
              <a:t> DNN </a:t>
            </a:r>
            <a:r>
              <a:rPr lang="nl-NL" dirty="0" err="1"/>
              <a:t>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F3E0A-02BB-4F6E-B042-847F741A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BNN/TNN accelerator </a:t>
            </a:r>
            <a:r>
              <a:rPr lang="nl-NL" dirty="0" err="1"/>
              <a:t>limitations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98FE3C0-D134-4273-BF95-9A16D1DB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Most accelerators </a:t>
            </a:r>
            <a:r>
              <a:rPr lang="nl-NL" dirty="0" err="1"/>
              <a:t>assume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data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stored</a:t>
            </a:r>
            <a:r>
              <a:rPr lang="nl-NL" dirty="0"/>
              <a:t> on-chip</a:t>
            </a:r>
          </a:p>
          <a:p>
            <a:pPr lvl="1"/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large </a:t>
            </a:r>
            <a:r>
              <a:rPr lang="nl-NL" dirty="0" err="1"/>
              <a:t>networks</a:t>
            </a:r>
            <a:r>
              <a:rPr lang="nl-NL" dirty="0"/>
              <a:t> -&gt; </a:t>
            </a:r>
            <a:r>
              <a:rPr lang="nl-NL" dirty="0" err="1"/>
              <a:t>Costly</a:t>
            </a:r>
            <a:r>
              <a:rPr lang="nl-NL" dirty="0"/>
              <a:t> memory traffic is </a:t>
            </a:r>
            <a:r>
              <a:rPr lang="nl-NL" dirty="0" err="1"/>
              <a:t>ignored</a:t>
            </a:r>
            <a:endParaRPr lang="nl-NL" dirty="0"/>
          </a:p>
          <a:p>
            <a:endParaRPr lang="nl-NL" dirty="0"/>
          </a:p>
          <a:p>
            <a:r>
              <a:rPr lang="nl-NL" dirty="0"/>
              <a:t>Most accelerators </a:t>
            </a:r>
            <a:r>
              <a:rPr lang="nl-NL" dirty="0" err="1"/>
              <a:t>assume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output pixel</a:t>
            </a:r>
          </a:p>
          <a:p>
            <a:pPr lvl="1"/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large </a:t>
            </a:r>
            <a:r>
              <a:rPr lang="nl-NL" dirty="0" err="1"/>
              <a:t>networks</a:t>
            </a:r>
            <a:r>
              <a:rPr lang="nl-NL" dirty="0"/>
              <a:t> -&gt; </a:t>
            </a:r>
            <a:r>
              <a:rPr lang="nl-NL" dirty="0" err="1"/>
              <a:t>partial</a:t>
            </a:r>
            <a:r>
              <a:rPr lang="nl-NL" dirty="0"/>
              <a:t> high-</a:t>
            </a:r>
            <a:r>
              <a:rPr lang="nl-NL" dirty="0" err="1"/>
              <a:t>bitwidth</a:t>
            </a:r>
            <a:r>
              <a:rPr lang="nl-NL" dirty="0"/>
              <a:t> </a:t>
            </a:r>
            <a:r>
              <a:rPr lang="nl-NL" dirty="0" err="1"/>
              <a:t>sums</a:t>
            </a:r>
            <a:r>
              <a:rPr lang="nl-NL" dirty="0"/>
              <a:t>!</a:t>
            </a:r>
          </a:p>
          <a:p>
            <a:endParaRPr lang="nl-NL" dirty="0"/>
          </a:p>
          <a:p>
            <a:r>
              <a:rPr lang="nl-NL" dirty="0"/>
              <a:t>Most accelerators </a:t>
            </a:r>
            <a:r>
              <a:rPr lang="nl-NL" dirty="0" err="1"/>
              <a:t>cannot</a:t>
            </a:r>
            <a:r>
              <a:rPr lang="nl-NL" dirty="0"/>
              <a:t> skip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thresholding</a:t>
            </a:r>
            <a:r>
              <a:rPr lang="nl-NL" dirty="0"/>
              <a:t> </a:t>
            </a:r>
            <a:r>
              <a:rPr lang="nl-NL" dirty="0" err="1"/>
              <a:t>phase</a:t>
            </a:r>
            <a:endParaRPr lang="nl-NL" dirty="0"/>
          </a:p>
          <a:p>
            <a:pPr lvl="1"/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state-of-</a:t>
            </a:r>
            <a:r>
              <a:rPr lang="nl-NL" dirty="0" err="1"/>
              <a:t>the</a:t>
            </a:r>
            <a:r>
              <a:rPr lang="nl-NL" dirty="0"/>
              <a:t>-art </a:t>
            </a:r>
            <a:r>
              <a:rPr lang="nl-NL" dirty="0" err="1"/>
              <a:t>BNNs</a:t>
            </a:r>
            <a:endParaRPr lang="nl-NL" dirty="0"/>
          </a:p>
          <a:p>
            <a:endParaRPr lang="en-US" dirty="0"/>
          </a:p>
          <a:p>
            <a:r>
              <a:rPr lang="nl-NL" dirty="0"/>
              <a:t>Most accelerators fix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of input/output </a:t>
            </a:r>
            <a:r>
              <a:rPr lang="nl-NL" dirty="0" err="1"/>
              <a:t>channels</a:t>
            </a:r>
            <a:endParaRPr lang="nl-NL" dirty="0"/>
          </a:p>
          <a:p>
            <a:pPr lvl="1"/>
            <a:r>
              <a:rPr lang="nl-NL" dirty="0"/>
              <a:t>Flexibility issue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2EA6757-3C91-4A57-A24C-48002C54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47FA318-DE44-451C-94B8-5BB3EE40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conclusion</a:t>
            </a: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3641133-A4C8-4FFC-8BDA-0EA49AA0D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BNNs or TNNs might be the holy grail for running DNNs on the edge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MAC can be replaced by cheap bitwise operations: XNOR and </a:t>
            </a:r>
            <a:r>
              <a:rPr lang="en-US" dirty="0" err="1"/>
              <a:t>Popcount</a:t>
            </a: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There is still some research required to make them competitive in terms of accuracy without a large increase in computational workload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/>
              <a:t>State-of-the-art BNN/TNN accelerators achieve down to </a:t>
            </a:r>
            <a:r>
              <a:rPr lang="en-US" b="1" dirty="0"/>
              <a:t>≤1fJ/Op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7B73E5-B1BE-4746-826E-6909CAA7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CEDB42-67CD-4B87-8BB5-98D9D9B42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5968C-2E4B-4599-BA57-B0799AA9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DE148-E9E5-4E12-AD27-E7F4ACA5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Recap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Preliminary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Binary and ternary quantization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Backwards pass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Naive binary neural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common repair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Specialized bitwise accelerators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and conclusions</a:t>
            </a:r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C28A39-0848-4C9D-B316-8ED4E07B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 </a:t>
            </a:r>
            <a:r>
              <a:rPr lang="nl-NL" dirty="0" err="1"/>
              <a:t>operation</a:t>
            </a:r>
            <a:r>
              <a:rPr lang="nl-NL" dirty="0"/>
              <a:t> of </a:t>
            </a:r>
            <a:r>
              <a:rPr lang="nl-NL" dirty="0" err="1"/>
              <a:t>DNNs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7B1EE7D6-6E66-444E-A72D-9AF06C27C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328" y="4221870"/>
                <a:ext cx="11521440" cy="2087489"/>
              </a:xfrm>
            </p:spPr>
            <p:txBody>
              <a:bodyPr/>
              <a:lstStyle/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: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𝜎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𝑊</m:t>
                    </m:r>
                    <m:r>
                      <a:rPr lang="nl-NL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/>
                  <a:t>Large </a:t>
                </a:r>
                <a:r>
                  <a:rPr lang="nl-NL" dirty="0" err="1"/>
                  <a:t>number</a:t>
                </a:r>
                <a:r>
                  <a:rPr lang="nl-NL" dirty="0"/>
                  <a:t> of (</a:t>
                </a:r>
                <a:r>
                  <a:rPr lang="nl-NL" dirty="0" err="1"/>
                  <a:t>floating</a:t>
                </a:r>
                <a:r>
                  <a:rPr lang="nl-NL" dirty="0"/>
                  <a:t>-point) </a:t>
                </a:r>
                <a:r>
                  <a:rPr lang="nl-NL" dirty="0" err="1"/>
                  <a:t>multiplications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additions</a:t>
                </a:r>
                <a:endParaRPr lang="nl-NL" dirty="0"/>
              </a:p>
              <a:p>
                <a:pPr lvl="1"/>
                <a:r>
                  <a:rPr lang="nl-NL" dirty="0"/>
                  <a:t>MAC is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majority</a:t>
                </a:r>
                <a:r>
                  <a:rPr lang="nl-NL" dirty="0"/>
                  <a:t> of </a:t>
                </a:r>
                <a:r>
                  <a:rPr lang="nl-NL" dirty="0" err="1"/>
                  <a:t>calculations</a:t>
                </a:r>
                <a:r>
                  <a:rPr lang="nl-NL" dirty="0"/>
                  <a:t> </a:t>
                </a:r>
                <a:r>
                  <a:rPr lang="nl-NL" dirty="0" err="1"/>
                  <a:t>during</a:t>
                </a:r>
                <a:r>
                  <a:rPr lang="nl-NL" dirty="0"/>
                  <a:t> </a:t>
                </a:r>
                <a:r>
                  <a:rPr lang="nl-NL" dirty="0" err="1"/>
                  <a:t>inference</a:t>
                </a:r>
                <a:endParaRPr lang="en-US" dirty="0"/>
              </a:p>
            </p:txBody>
          </p:sp>
        </mc:Choice>
        <mc:Fallback xmlns="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7B1EE7D6-6E66-444E-A72D-9AF06C27C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328" y="4221870"/>
                <a:ext cx="11521440" cy="2087489"/>
              </a:xfrm>
              <a:blipFill>
                <a:blip r:embed="rId2"/>
                <a:stretch>
                  <a:fillRect l="-1111" t="-4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DDA6E06-A211-403C-A15D-120973E7C57B}"/>
              </a:ext>
            </a:extLst>
          </p:cNvPr>
          <p:cNvSpPr/>
          <p:nvPr/>
        </p:nvSpPr>
        <p:spPr>
          <a:xfrm>
            <a:off x="474129" y="2087395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Inputs</a:t>
            </a:r>
            <a:r>
              <a:rPr lang="nl-NL" sz="2400" dirty="0"/>
              <a:t> A</a:t>
            </a:r>
            <a:endParaRPr lang="en-US" sz="24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D0434-B4E5-41CF-B6A1-9D798870300A}"/>
              </a:ext>
            </a:extLst>
          </p:cNvPr>
          <p:cNvSpPr/>
          <p:nvPr/>
        </p:nvSpPr>
        <p:spPr>
          <a:xfrm>
            <a:off x="474129" y="2928581"/>
            <a:ext cx="1723972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err="1"/>
              <a:t>Weights</a:t>
            </a:r>
            <a:r>
              <a:rPr lang="nl-NL" sz="2400" dirty="0"/>
              <a:t> W</a:t>
            </a:r>
            <a:endParaRPr lang="en-US" sz="2400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B524F94-69C9-4904-B074-D5DA006CB855}"/>
              </a:ext>
            </a:extLst>
          </p:cNvPr>
          <p:cNvSpPr/>
          <p:nvPr/>
        </p:nvSpPr>
        <p:spPr>
          <a:xfrm>
            <a:off x="2651964" y="2570701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X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A9BD8CA-1558-4FF3-9CE8-FEEF0D28B422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2198100" y="2350361"/>
            <a:ext cx="511208" cy="2805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5E343D-7B19-4118-8BBD-C08EC5AB40F2}"/>
              </a:ext>
            </a:extLst>
          </p:cNvPr>
          <p:cNvCxnSpPr>
            <a:cxnSpLocks/>
            <a:stCxn id="11" idx="3"/>
            <a:endCxn id="3" idx="3"/>
          </p:cNvCxnSpPr>
          <p:nvPr/>
        </p:nvCxnSpPr>
        <p:spPr>
          <a:xfrm flipV="1">
            <a:off x="2198100" y="2921744"/>
            <a:ext cx="511208" cy="2698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A480EF38-11D1-4CD9-815D-E2BFB6C3F472}"/>
              </a:ext>
            </a:extLst>
          </p:cNvPr>
          <p:cNvSpPr/>
          <p:nvPr/>
        </p:nvSpPr>
        <p:spPr>
          <a:xfrm>
            <a:off x="3317456" y="2570700"/>
            <a:ext cx="391568" cy="41127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+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3D6671B-CF11-44CE-8193-E15D3DA84316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3043533" y="2776337"/>
            <a:ext cx="273924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B7138E65-BED3-4294-8639-A20EF8A8B63F}"/>
              </a:ext>
            </a:extLst>
          </p:cNvPr>
          <p:cNvSpPr/>
          <p:nvPr/>
        </p:nvSpPr>
        <p:spPr>
          <a:xfrm>
            <a:off x="3992914" y="2512917"/>
            <a:ext cx="1975455" cy="525931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Accumulator</a:t>
            </a:r>
            <a:endParaRPr lang="en-US" sz="2400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1F44BCE-8D3C-4EA9-BB2C-48550A560CC8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 flipV="1">
            <a:off x="3709025" y="2775883"/>
            <a:ext cx="283889" cy="4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B0A137E-58B8-4252-8ADA-DAE18D256C4B}"/>
              </a:ext>
            </a:extLst>
          </p:cNvPr>
          <p:cNvCxnSpPr>
            <a:cxnSpLocks/>
            <a:stCxn id="20" idx="0"/>
            <a:endCxn id="16" idx="0"/>
          </p:cNvCxnSpPr>
          <p:nvPr/>
        </p:nvCxnSpPr>
        <p:spPr>
          <a:xfrm rot="16200000" flipH="1" flipV="1">
            <a:off x="4218051" y="1808108"/>
            <a:ext cx="57781" cy="1467401"/>
          </a:xfrm>
          <a:prstGeom prst="bentConnector3">
            <a:avLst>
              <a:gd name="adj1" fmla="val -52750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0352ADF-42B7-4029-BA6A-31D5D0775F2E}"/>
              </a:ext>
            </a:extLst>
          </p:cNvPr>
          <p:cNvSpPr txBox="1"/>
          <p:nvPr/>
        </p:nvSpPr>
        <p:spPr>
          <a:xfrm>
            <a:off x="3513240" y="1729444"/>
            <a:ext cx="14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</a:rPr>
              <a:t>K</a:t>
            </a:r>
            <a:r>
              <a:rPr lang="en-US" sz="2400" dirty="0">
                <a:solidFill>
                  <a:srgbClr val="002060"/>
                </a:solidFill>
              </a:rPr>
              <a:t> times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CF925440-3577-486F-92BC-24A39D379F1E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5968369" y="2775883"/>
            <a:ext cx="35823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ijl: vijfhoek 37">
                <a:extLst>
                  <a:ext uri="{FF2B5EF4-FFF2-40B4-BE49-F238E27FC236}">
                    <a16:creationId xmlns:a16="http://schemas.microsoft.com/office/drawing/2014/main" id="{A27B34DE-02AA-4FD8-A5B7-C54D6B06A9ED}"/>
                  </a:ext>
                </a:extLst>
              </p:cNvPr>
              <p:cNvSpPr/>
              <p:nvPr/>
            </p:nvSpPr>
            <p:spPr>
              <a:xfrm>
                <a:off x="6326599" y="2013041"/>
                <a:ext cx="1975455" cy="152568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400" dirty="0">
                    <a:solidFill>
                      <a:srgbClr val="002060"/>
                    </a:solidFill>
                  </a:rPr>
                  <a:t>Non-</a:t>
                </a:r>
                <a:r>
                  <a:rPr lang="nl-NL" sz="2400" dirty="0" err="1">
                    <a:solidFill>
                      <a:srgbClr val="002060"/>
                    </a:solidFill>
                  </a:rPr>
                  <a:t>linear</a:t>
                </a:r>
                <a:r>
                  <a:rPr lang="nl-NL" sz="2400" dirty="0">
                    <a:solidFill>
                      <a:srgbClr val="002060"/>
                    </a:solidFill>
                  </a:rPr>
                  <a:t> </a:t>
                </a:r>
                <a:r>
                  <a:rPr lang="nl-NL" sz="2400" dirty="0" err="1">
                    <a:solidFill>
                      <a:srgbClr val="002060"/>
                    </a:solidFill>
                  </a:rPr>
                  <a:t>activation</a:t>
                </a:r>
                <a:r>
                  <a:rPr lang="nl-NL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Pijl: vijfhoek 37">
                <a:extLst>
                  <a:ext uri="{FF2B5EF4-FFF2-40B4-BE49-F238E27FC236}">
                    <a16:creationId xmlns:a16="http://schemas.microsoft.com/office/drawing/2014/main" id="{A27B34DE-02AA-4FD8-A5B7-C54D6B06A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99" y="2013041"/>
                <a:ext cx="1975455" cy="1525684"/>
              </a:xfrm>
              <a:prstGeom prst="homePlate">
                <a:avLst/>
              </a:prstGeom>
              <a:blipFill>
                <a:blip r:embed="rId3"/>
                <a:stretch>
                  <a:fillRect l="-183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DD8E9B68-96C7-438A-888B-431B7FD416B6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8302054" y="2775883"/>
            <a:ext cx="47618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7EF4A3B2-3513-42B9-A573-C32211B2A505}"/>
              </a:ext>
            </a:extLst>
          </p:cNvPr>
          <p:cNvSpPr/>
          <p:nvPr/>
        </p:nvSpPr>
        <p:spPr>
          <a:xfrm rot="5400000">
            <a:off x="4420548" y="-336200"/>
            <a:ext cx="411273" cy="8304113"/>
          </a:xfrm>
          <a:prstGeom prst="rightBrace">
            <a:avLst>
              <a:gd name="adj1" fmla="val 8333"/>
              <a:gd name="adj2" fmla="val 775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A18DF02C-8699-400E-A35F-4ACFC8F6B549}"/>
                  </a:ext>
                </a:extLst>
              </p:cNvPr>
              <p:cNvSpPr txBox="1"/>
              <p:nvPr/>
            </p:nvSpPr>
            <p:spPr>
              <a:xfrm>
                <a:off x="8391133" y="2350360"/>
                <a:ext cx="298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A18DF02C-8699-400E-A35F-4ACFC8F6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33" y="2350360"/>
                <a:ext cx="298027" cy="461665"/>
              </a:xfrm>
              <a:prstGeom prst="rect">
                <a:avLst/>
              </a:prstGeom>
              <a:blipFill>
                <a:blip r:embed="rId4"/>
                <a:stretch>
                  <a:fillRect l="-6122" r="-2449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8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9025D5D9-5CBF-47CF-AFD1-89DF0A1C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D97B1-9CC8-411D-88D5-3E4EEC18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/>
              </p:cNvSpPr>
              <p:nvPr>
                <p:ph type="body" sz="half" idx="14"/>
              </p:nvPr>
            </p:nvSpPr>
            <p:spPr/>
            <p:txBody>
              <a:bodyPr anchor="t"/>
              <a:lstStyle/>
              <a:p>
                <a14:m>
                  <m:oMath xmlns:m="http://schemas.openxmlformats.org/officeDocument/2006/math">
                    <m:r>
                      <a:rPr lang="nl-NL" b="1" i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nl-NL">
                        <a:latin typeface="Cambria Math" panose="02040503050406030204" pitchFamily="18" charset="0"/>
                      </a:rPr>
                      <m:t>𝐢𝐠𝐧</m:t>
                    </m:r>
                  </m:oMath>
                </a14:m>
                <a:r>
                  <a:rPr lang="en-US" dirty="0"/>
                  <a:t> function is used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b="1" dirty="0" err="1"/>
                  <a:t>binarization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≥0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 </a:t>
                </a:r>
                <a:r>
                  <a:rPr lang="nl-NL" dirty="0" err="1"/>
                  <a:t>becomes</a:t>
                </a:r>
                <a:r>
                  <a:rPr lang="nl-NL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NL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nl-NL" b="0" dirty="0"/>
                </a:b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b="1" dirty="0"/>
                  <a:t>binary</a:t>
                </a:r>
                <a:r>
                  <a:rPr lang="en-US" dirty="0"/>
                  <a:t> multiply-accumulate!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4"/>
              </p:nvPr>
            </p:nvSpPr>
            <p:spPr>
              <a:blipFill>
                <a:blip r:embed="rId2"/>
                <a:stretch>
                  <a:fillRect l="-1654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/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blipFill>
                <a:blip r:embed="rId3"/>
                <a:stretch>
                  <a:fillRect l="-606" b="-95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B97CA7A4-5BA0-458D-8538-9DB7CDE539B5}"/>
              </a:ext>
            </a:extLst>
          </p:cNvPr>
          <p:cNvCxnSpPr>
            <a:cxnSpLocks/>
          </p:cNvCxnSpPr>
          <p:nvPr/>
        </p:nvCxnSpPr>
        <p:spPr>
          <a:xfrm flipV="1">
            <a:off x="10232136" y="1567528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DB76D1C2-B0A1-4658-996F-2487B0E3B214}"/>
              </a:ext>
            </a:extLst>
          </p:cNvPr>
          <p:cNvCxnSpPr>
            <a:cxnSpLocks/>
          </p:cNvCxnSpPr>
          <p:nvPr/>
        </p:nvCxnSpPr>
        <p:spPr>
          <a:xfrm>
            <a:off x="8257592" y="3154363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45F95AE3-4F47-4E74-B214-5160DB56A0C6}"/>
              </a:ext>
            </a:extLst>
          </p:cNvPr>
          <p:cNvSpPr/>
          <p:nvPr/>
        </p:nvSpPr>
        <p:spPr>
          <a:xfrm>
            <a:off x="10145269" y="1937720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F30F235E-FA52-4E58-93E5-0A183DDC7F59}"/>
              </a:ext>
            </a:extLst>
          </p:cNvPr>
          <p:cNvCxnSpPr>
            <a:stCxn id="57" idx="6"/>
          </p:cNvCxnSpPr>
          <p:nvPr/>
        </p:nvCxnSpPr>
        <p:spPr>
          <a:xfrm>
            <a:off x="10319003" y="2024587"/>
            <a:ext cx="1880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>
            <a:extLst>
              <a:ext uri="{FF2B5EF4-FFF2-40B4-BE49-F238E27FC236}">
                <a16:creationId xmlns:a16="http://schemas.microsoft.com/office/drawing/2014/main" id="{321A2BB0-FA1F-4AB8-B2A3-D3A07391B9E3}"/>
              </a:ext>
            </a:extLst>
          </p:cNvPr>
          <p:cNvSpPr/>
          <p:nvPr/>
        </p:nvSpPr>
        <p:spPr>
          <a:xfrm>
            <a:off x="10145829" y="4049174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1F5E3D9-CCCC-40E9-9AAA-8AEB4487E57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285024" y="4136041"/>
            <a:ext cx="18608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/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/>
              <p:nvPr/>
            </p:nvSpPr>
            <p:spPr>
              <a:xfrm>
                <a:off x="10181886" y="203455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86" y="2034557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/>
              <p:nvPr/>
            </p:nvSpPr>
            <p:spPr>
              <a:xfrm>
                <a:off x="9830622" y="4148114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622" y="4148114"/>
                <a:ext cx="442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B56CCDE-85CA-4527-8648-5943D5F20F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Multiplication and addition are replaced by bitwise XNOR and </a:t>
                </a:r>
                <a:r>
                  <a:rPr lang="en-US" dirty="0" err="1"/>
                  <a:t>PopCount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mtClean="0">
                            <a:latin typeface="Cambria Math" panose="02040503050406030204" pitchFamily="18" charset="0"/>
                          </a:rPr>
                          <m:t>−1,  +1</m:t>
                        </m:r>
                      </m:e>
                    </m:d>
                  </m:oMath>
                </a14:m>
                <a:r>
                  <a:rPr lang="en-US" dirty="0"/>
                  <a:t> and not </a:t>
                </a:r>
                <a14:m>
                  <m:oMath xmlns:m="http://schemas.openxmlformats.org/officeDocument/2006/math">
                    <m:r>
                      <a:rPr lang="nl-NL" smtClean="0">
                        <a:latin typeface="Cambria Math" panose="02040503050406030204" pitchFamily="18" charset="0"/>
                      </a:rPr>
                      <m:t>{0,  +1}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XNOR- vs AND-gate multiply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9B56CCDE-85CA-4527-8648-5943D5F20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58" b="-1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74">
            <a:extLst>
              <a:ext uri="{FF2B5EF4-FFF2-40B4-BE49-F238E27FC236}">
                <a16:creationId xmlns:a16="http://schemas.microsoft.com/office/drawing/2014/main" id="{FFAC220C-E527-4533-AC8A-C125C77038B8}"/>
              </a:ext>
            </a:extLst>
          </p:cNvPr>
          <p:cNvSpPr/>
          <p:nvPr/>
        </p:nvSpPr>
        <p:spPr>
          <a:xfrm>
            <a:off x="9330276" y="4360038"/>
            <a:ext cx="548640" cy="5418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+2</a:t>
            </a:r>
            <a:endParaRPr lang="en-US" sz="2400" dirty="0"/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7DA58195-E63D-4405-A526-97D4F68DDD30}"/>
              </a:ext>
            </a:extLst>
          </p:cNvPr>
          <p:cNvGrpSpPr/>
          <p:nvPr/>
        </p:nvGrpSpPr>
        <p:grpSpPr>
          <a:xfrm>
            <a:off x="5410999" y="4390673"/>
            <a:ext cx="2189058" cy="541866"/>
            <a:chOff x="2161802" y="2487781"/>
            <a:chExt cx="2189058" cy="541866"/>
          </a:xfrm>
        </p:grpSpPr>
        <p:sp>
          <p:nvSpPr>
            <p:cNvPr id="108" name="Rectangle 74">
              <a:extLst>
                <a:ext uri="{FF2B5EF4-FFF2-40B4-BE49-F238E27FC236}">
                  <a16:creationId xmlns:a16="http://schemas.microsoft.com/office/drawing/2014/main" id="{F5020D93-5AB3-4B4B-9AD8-D77E4CE399D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id="{6FA818D0-A894-487D-AB91-478619137A3A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0" name="Rectangle 89">
              <a:extLst>
                <a:ext uri="{FF2B5EF4-FFF2-40B4-BE49-F238E27FC236}">
                  <a16:creationId xmlns:a16="http://schemas.microsoft.com/office/drawing/2014/main" id="{6E4A3E0B-4BF1-430A-A133-2B3CBDDA3DDE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1" name="Rectangle 92">
              <a:extLst>
                <a:ext uri="{FF2B5EF4-FFF2-40B4-BE49-F238E27FC236}">
                  <a16:creationId xmlns:a16="http://schemas.microsoft.com/office/drawing/2014/main" id="{9D889331-DD73-4CF3-90B0-B88D8335F57A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</p:grpSp>
      <p:grpSp>
        <p:nvGrpSpPr>
          <p:cNvPr id="112" name="Groep 111">
            <a:extLst>
              <a:ext uri="{FF2B5EF4-FFF2-40B4-BE49-F238E27FC236}">
                <a16:creationId xmlns:a16="http://schemas.microsoft.com/office/drawing/2014/main" id="{03DEB8B8-8D75-4BCE-8557-EC0EFDAA6E6B}"/>
              </a:ext>
            </a:extLst>
          </p:cNvPr>
          <p:cNvGrpSpPr/>
          <p:nvPr/>
        </p:nvGrpSpPr>
        <p:grpSpPr>
          <a:xfrm>
            <a:off x="2167632" y="4759341"/>
            <a:ext cx="2189058" cy="541866"/>
            <a:chOff x="2161802" y="2487781"/>
            <a:chExt cx="2189058" cy="541866"/>
          </a:xfrm>
        </p:grpSpPr>
        <p:sp>
          <p:nvSpPr>
            <p:cNvPr id="113" name="Rectangle 74">
              <a:extLst>
                <a:ext uri="{FF2B5EF4-FFF2-40B4-BE49-F238E27FC236}">
                  <a16:creationId xmlns:a16="http://schemas.microsoft.com/office/drawing/2014/main" id="{62119650-7BB9-4991-8919-63C48ADF4EC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14" name="Rectangle 80">
              <a:extLst>
                <a:ext uri="{FF2B5EF4-FFF2-40B4-BE49-F238E27FC236}">
                  <a16:creationId xmlns:a16="http://schemas.microsoft.com/office/drawing/2014/main" id="{46BD2E44-81BD-4AA5-ADC1-A91A02F39CB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4FFE95A0-A293-48D0-A090-135EEB24DDAF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16" name="Rectangle 92">
              <a:extLst>
                <a:ext uri="{FF2B5EF4-FFF2-40B4-BE49-F238E27FC236}">
                  <a16:creationId xmlns:a16="http://schemas.microsoft.com/office/drawing/2014/main" id="{01D911A0-CCA8-4758-8040-D9DE2BB8F606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</p:grpSp>
      <p:cxnSp>
        <p:nvCxnSpPr>
          <p:cNvPr id="118" name="Straight Arrow Connector 64">
            <a:extLst>
              <a:ext uri="{FF2B5EF4-FFF2-40B4-BE49-F238E27FC236}">
                <a16:creationId xmlns:a16="http://schemas.microsoft.com/office/drawing/2014/main" id="{4BD31D79-0606-4992-9A74-C475C732F7FC}"/>
              </a:ext>
            </a:extLst>
          </p:cNvPr>
          <p:cNvCxnSpPr/>
          <p:nvPr/>
        </p:nvCxnSpPr>
        <p:spPr>
          <a:xfrm>
            <a:off x="7824192" y="4658971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68">
            <a:extLst>
              <a:ext uri="{FF2B5EF4-FFF2-40B4-BE49-F238E27FC236}">
                <a16:creationId xmlns:a16="http://schemas.microsoft.com/office/drawing/2014/main" id="{7844B6F9-6012-4B3E-AAF4-27200FD65C50}"/>
              </a:ext>
            </a:extLst>
          </p:cNvPr>
          <p:cNvCxnSpPr/>
          <p:nvPr/>
        </p:nvCxnSpPr>
        <p:spPr>
          <a:xfrm>
            <a:off x="2175470" y="5412042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798E9436-C111-4360-8C7E-D8CF268305F2}"/>
              </a:ext>
            </a:extLst>
          </p:cNvPr>
          <p:cNvGrpSpPr/>
          <p:nvPr/>
        </p:nvGrpSpPr>
        <p:grpSpPr>
          <a:xfrm>
            <a:off x="2161802" y="4010340"/>
            <a:ext cx="2189058" cy="541866"/>
            <a:chOff x="2161802" y="2487781"/>
            <a:chExt cx="2189058" cy="541866"/>
          </a:xfrm>
        </p:grpSpPr>
        <p:sp>
          <p:nvSpPr>
            <p:cNvPr id="121" name="Rectangle 74">
              <a:extLst>
                <a:ext uri="{FF2B5EF4-FFF2-40B4-BE49-F238E27FC236}">
                  <a16:creationId xmlns:a16="http://schemas.microsoft.com/office/drawing/2014/main" id="{3F7F6B53-0806-47F0-807E-EB72997BD30A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22" name="Rectangle 80">
              <a:extLst>
                <a:ext uri="{FF2B5EF4-FFF2-40B4-BE49-F238E27FC236}">
                  <a16:creationId xmlns:a16="http://schemas.microsoft.com/office/drawing/2014/main" id="{FA915065-B7D9-4B18-9CB1-B3D638508083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1</a:t>
              </a:r>
              <a:endParaRPr lang="en-US" sz="2400" dirty="0"/>
            </a:p>
          </p:txBody>
        </p:sp>
        <p:sp>
          <p:nvSpPr>
            <p:cNvPr id="123" name="Rectangle 89">
              <a:extLst>
                <a:ext uri="{FF2B5EF4-FFF2-40B4-BE49-F238E27FC236}">
                  <a16:creationId xmlns:a16="http://schemas.microsoft.com/office/drawing/2014/main" id="{43C793D1-0B95-45C7-B8F5-A1EFA1B6A800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  <p:sp>
          <p:nvSpPr>
            <p:cNvPr id="124" name="Rectangle 92">
              <a:extLst>
                <a:ext uri="{FF2B5EF4-FFF2-40B4-BE49-F238E27FC236}">
                  <a16:creationId xmlns:a16="http://schemas.microsoft.com/office/drawing/2014/main" id="{149410C0-353B-412E-9CF5-895E2E287DEE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0</a:t>
              </a:r>
              <a:endParaRPr lang="en-US" sz="2400" dirty="0"/>
            </a:p>
          </p:txBody>
        </p:sp>
      </p:grpSp>
      <p:sp>
        <p:nvSpPr>
          <p:cNvPr id="105" name="Rectangle 74">
            <a:extLst>
              <a:ext uri="{FF2B5EF4-FFF2-40B4-BE49-F238E27FC236}">
                <a16:creationId xmlns:a16="http://schemas.microsoft.com/office/drawing/2014/main" id="{47CE1562-8807-4098-AD37-1093ED5DA0EC}"/>
              </a:ext>
            </a:extLst>
          </p:cNvPr>
          <p:cNvSpPr/>
          <p:nvPr/>
        </p:nvSpPr>
        <p:spPr>
          <a:xfrm>
            <a:off x="9330276" y="2179111"/>
            <a:ext cx="548640" cy="5418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+2</a:t>
            </a:r>
            <a:endParaRPr lang="en-US" sz="2400" dirty="0"/>
          </a:p>
        </p:txBody>
      </p:sp>
      <p:grpSp>
        <p:nvGrpSpPr>
          <p:cNvPr id="100" name="Groep 99">
            <a:extLst>
              <a:ext uri="{FF2B5EF4-FFF2-40B4-BE49-F238E27FC236}">
                <a16:creationId xmlns:a16="http://schemas.microsoft.com/office/drawing/2014/main" id="{5802161B-9675-4D2C-8527-B63DE116847F}"/>
              </a:ext>
            </a:extLst>
          </p:cNvPr>
          <p:cNvGrpSpPr/>
          <p:nvPr/>
        </p:nvGrpSpPr>
        <p:grpSpPr>
          <a:xfrm>
            <a:off x="5410999" y="2209746"/>
            <a:ext cx="2189058" cy="541866"/>
            <a:chOff x="2161802" y="2487781"/>
            <a:chExt cx="2189058" cy="541866"/>
          </a:xfrm>
        </p:grpSpPr>
        <p:sp>
          <p:nvSpPr>
            <p:cNvPr id="101" name="Rectangle 74">
              <a:extLst>
                <a:ext uri="{FF2B5EF4-FFF2-40B4-BE49-F238E27FC236}">
                  <a16:creationId xmlns:a16="http://schemas.microsoft.com/office/drawing/2014/main" id="{522108AA-1FDD-4CC4-9B68-466E6D7AD71C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102" name="Rectangle 80">
              <a:extLst>
                <a:ext uri="{FF2B5EF4-FFF2-40B4-BE49-F238E27FC236}">
                  <a16:creationId xmlns:a16="http://schemas.microsoft.com/office/drawing/2014/main" id="{54B81EC0-55E6-4B01-AB78-D24C527347B8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B2E86303-5F82-4D8B-9339-505ACA06DD2C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id="{4C7B922F-9F51-44EC-ADF2-1CF95CE8837D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</p:grpSp>
      <p:grpSp>
        <p:nvGrpSpPr>
          <p:cNvPr id="95" name="Groep 94">
            <a:extLst>
              <a:ext uri="{FF2B5EF4-FFF2-40B4-BE49-F238E27FC236}">
                <a16:creationId xmlns:a16="http://schemas.microsoft.com/office/drawing/2014/main" id="{4E496B07-43E6-46FE-8EE4-62E407132CF9}"/>
              </a:ext>
            </a:extLst>
          </p:cNvPr>
          <p:cNvGrpSpPr/>
          <p:nvPr/>
        </p:nvGrpSpPr>
        <p:grpSpPr>
          <a:xfrm>
            <a:off x="2167632" y="2578414"/>
            <a:ext cx="2189058" cy="541866"/>
            <a:chOff x="2161802" y="2487781"/>
            <a:chExt cx="2189058" cy="541866"/>
          </a:xfrm>
        </p:grpSpPr>
        <p:sp>
          <p:nvSpPr>
            <p:cNvPr id="96" name="Rectangle 74">
              <a:extLst>
                <a:ext uri="{FF2B5EF4-FFF2-40B4-BE49-F238E27FC236}">
                  <a16:creationId xmlns:a16="http://schemas.microsoft.com/office/drawing/2014/main" id="{93EF9F15-50CA-40B9-946B-38B3282BEEC2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4DFDFFD8-3EA2-40C7-AED7-74B6C2A2215D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AE44E124-972A-4F76-8201-C1552984567D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27F6C32D-E172-4E52-B6F1-33DEB7197DBC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8F198335-F262-4E0E-AEE8-758C768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Binary</a:t>
            </a:r>
            <a:r>
              <a:rPr lang="nl-NL" dirty="0"/>
              <a:t> </a:t>
            </a:r>
            <a:r>
              <a:rPr lang="nl-NL" dirty="0" err="1"/>
              <a:t>multiply-accumulate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7" name="Straight Arrow Connector 27">
            <a:extLst>
              <a:ext uri="{FF2B5EF4-FFF2-40B4-BE49-F238E27FC236}">
                <a16:creationId xmlns:a16="http://schemas.microsoft.com/office/drawing/2014/main" id="{63650BB2-11A6-49E8-804B-D0AEBA5D0974}"/>
              </a:ext>
            </a:extLst>
          </p:cNvPr>
          <p:cNvCxnSpPr/>
          <p:nvPr/>
        </p:nvCxnSpPr>
        <p:spPr>
          <a:xfrm>
            <a:off x="4509492" y="4685749"/>
            <a:ext cx="7704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>
            <a:extLst>
              <a:ext uri="{FF2B5EF4-FFF2-40B4-BE49-F238E27FC236}">
                <a16:creationId xmlns:a16="http://schemas.microsoft.com/office/drawing/2014/main" id="{8A680402-7FE2-4647-B651-AF2D84A3E4AB}"/>
              </a:ext>
            </a:extLst>
          </p:cNvPr>
          <p:cNvSpPr txBox="1"/>
          <p:nvPr/>
        </p:nvSpPr>
        <p:spPr>
          <a:xfrm>
            <a:off x="4401298" y="4167489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XNOR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9C759FCE-52B5-41B8-A201-6B98CFF8933D}"/>
              </a:ext>
            </a:extLst>
          </p:cNvPr>
          <p:cNvSpPr txBox="1"/>
          <p:nvPr/>
        </p:nvSpPr>
        <p:spPr>
          <a:xfrm>
            <a:off x="7760152" y="4167489"/>
            <a:ext cx="140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PopCount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/>
              <p:nvPr/>
            </p:nvSpPr>
            <p:spPr>
              <a:xfrm>
                <a:off x="7761413" y="4737545"/>
                <a:ext cx="141756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sz="1867" smtClean="0">
                          <a:latin typeface="Cambria Math" panose="02040503050406030204" pitchFamily="18" charset="0"/>
                        </a:rPr>
                        <m:t>pos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 −#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neg</m:t>
                      </m:r>
                    </m:oMath>
                  </m:oMathPara>
                </a14:m>
                <a:endParaRPr lang="en-US" sz="1867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7E78674-242B-410D-965B-DB2D748BE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13" y="4737545"/>
                <a:ext cx="1417568" cy="287323"/>
              </a:xfrm>
              <a:prstGeom prst="rect">
                <a:avLst/>
              </a:prstGeom>
              <a:blipFill>
                <a:blip r:embed="rId3"/>
                <a:stretch>
                  <a:fillRect l="-3433" r="-343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/>
              <p:nvPr/>
            </p:nvSpPr>
            <p:spPr>
              <a:xfrm>
                <a:off x="7751169" y="5041357"/>
                <a:ext cx="3105978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i="1" smtClean="0">
                          <a:latin typeface="Cambria Math" panose="02040503050406030204" pitchFamily="18" charset="0"/>
                        </a:rPr>
                        <m:t>=2⋅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PopC</m:t>
                      </m:r>
                      <m:r>
                        <m:rPr>
                          <m:sty m:val="p"/>
                        </m:rPr>
                        <a:rPr lang="nl-NL" sz="1867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nt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  <m:r>
                        <m:rPr>
                          <m:sty m:val="p"/>
                        </m:rPr>
                        <a:rPr lang="nl-NL" sz="1867">
                          <a:latin typeface="Cambria Math" panose="02040503050406030204" pitchFamily="18" charset="0"/>
                        </a:rPr>
                        <m:t>width</m:t>
                      </m:r>
                    </m:oMath>
                  </m:oMathPara>
                </a14:m>
                <a:endParaRPr lang="en-US" sz="1867" dirty="0"/>
              </a:p>
            </p:txBody>
          </p:sp>
        </mc:Choice>
        <mc:Fallback xmlns=""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F66B9FAD-3193-42C0-8A22-0CB12AEF3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169" y="5041357"/>
                <a:ext cx="3105978" cy="287323"/>
              </a:xfrm>
              <a:prstGeom prst="rect">
                <a:avLst/>
              </a:prstGeom>
              <a:blipFill>
                <a:blip r:embed="rId4"/>
                <a:stretch>
                  <a:fillRect l="-393" t="-2128" r="-1572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7">
            <a:extLst>
              <a:ext uri="{FF2B5EF4-FFF2-40B4-BE49-F238E27FC236}">
                <a16:creationId xmlns:a16="http://schemas.microsoft.com/office/drawing/2014/main" id="{EE33862C-C594-492A-8DC8-AD486A45236F}"/>
              </a:ext>
            </a:extLst>
          </p:cNvPr>
          <p:cNvCxnSpPr/>
          <p:nvPr/>
        </p:nvCxnSpPr>
        <p:spPr>
          <a:xfrm>
            <a:off x="2175470" y="5405324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/>
              <p:nvPr/>
            </p:nvSpPr>
            <p:spPr>
              <a:xfrm>
                <a:off x="2175470" y="5368257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67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l-NL" sz="1867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bit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8E4B2D0C-40F9-41B2-A7FA-9975D045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70" y="5368257"/>
                <a:ext cx="2186093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/>
              <p:nvPr/>
            </p:nvSpPr>
            <p:spPr>
              <a:xfrm>
                <a:off x="1712854" y="4124412"/>
                <a:ext cx="417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42">
                <a:extLst>
                  <a:ext uri="{FF2B5EF4-FFF2-40B4-BE49-F238E27FC236}">
                    <a16:creationId xmlns:a16="http://schemas.microsoft.com/office/drawing/2014/main" id="{696A1616-8BD3-407E-ABD5-C570FDBE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4" y="4124412"/>
                <a:ext cx="417935" cy="369332"/>
              </a:xfrm>
              <a:prstGeom prst="rect">
                <a:avLst/>
              </a:prstGeom>
              <a:blipFill>
                <a:blip r:embed="rId6"/>
                <a:stretch>
                  <a:fillRect l="-17391" r="-72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/>
              <p:nvPr/>
            </p:nvSpPr>
            <p:spPr>
              <a:xfrm>
                <a:off x="1688205" y="4840136"/>
                <a:ext cx="490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E9B631DE-97EE-4196-82B0-530A42B45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05" y="4840136"/>
                <a:ext cx="490904" cy="369332"/>
              </a:xfrm>
              <a:prstGeom prst="rect">
                <a:avLst/>
              </a:prstGeom>
              <a:blipFill>
                <a:blip r:embed="rId7"/>
                <a:stretch>
                  <a:fillRect l="-13750" r="-625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8641AA03-C8C1-4851-8053-9255CB87CC12}"/>
              </a:ext>
            </a:extLst>
          </p:cNvPr>
          <p:cNvCxnSpPr/>
          <p:nvPr/>
        </p:nvCxnSpPr>
        <p:spPr>
          <a:xfrm>
            <a:off x="4509492" y="2477673"/>
            <a:ext cx="7704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3">
            <a:extLst>
              <a:ext uri="{FF2B5EF4-FFF2-40B4-BE49-F238E27FC236}">
                <a16:creationId xmlns:a16="http://schemas.microsoft.com/office/drawing/2014/main" id="{1B2EA682-61B5-4A6F-9D91-BDEDCDFDF988}"/>
              </a:ext>
            </a:extLst>
          </p:cNvPr>
          <p:cNvSpPr txBox="1"/>
          <p:nvPr/>
        </p:nvSpPr>
        <p:spPr>
          <a:xfrm>
            <a:off x="4401298" y="195941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Mul</a:t>
            </a:r>
            <a:endParaRPr lang="en-US" sz="2400" dirty="0"/>
          </a:p>
        </p:txBody>
      </p:sp>
      <p:cxnSp>
        <p:nvCxnSpPr>
          <p:cNvPr id="43" name="Straight Arrow Connector 64">
            <a:extLst>
              <a:ext uri="{FF2B5EF4-FFF2-40B4-BE49-F238E27FC236}">
                <a16:creationId xmlns:a16="http://schemas.microsoft.com/office/drawing/2014/main" id="{372B5ACB-3549-48D0-BFBB-52A74BF3C32D}"/>
              </a:ext>
            </a:extLst>
          </p:cNvPr>
          <p:cNvCxnSpPr/>
          <p:nvPr/>
        </p:nvCxnSpPr>
        <p:spPr>
          <a:xfrm>
            <a:off x="7824192" y="2478044"/>
            <a:ext cx="13970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65">
            <a:extLst>
              <a:ext uri="{FF2B5EF4-FFF2-40B4-BE49-F238E27FC236}">
                <a16:creationId xmlns:a16="http://schemas.microsoft.com/office/drawing/2014/main" id="{6153FCBE-359E-406C-935B-61D83AA45538}"/>
              </a:ext>
            </a:extLst>
          </p:cNvPr>
          <p:cNvSpPr txBox="1"/>
          <p:nvPr/>
        </p:nvSpPr>
        <p:spPr>
          <a:xfrm>
            <a:off x="7658553" y="1959413"/>
            <a:ext cx="165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Accumulate</a:t>
            </a:r>
          </a:p>
        </p:txBody>
      </p:sp>
      <p:cxnSp>
        <p:nvCxnSpPr>
          <p:cNvPr id="45" name="Straight Arrow Connector 68">
            <a:extLst>
              <a:ext uri="{FF2B5EF4-FFF2-40B4-BE49-F238E27FC236}">
                <a16:creationId xmlns:a16="http://schemas.microsoft.com/office/drawing/2014/main" id="{819B7C7D-BC4D-4B42-8780-5B78507D3DF7}"/>
              </a:ext>
            </a:extLst>
          </p:cNvPr>
          <p:cNvCxnSpPr/>
          <p:nvPr/>
        </p:nvCxnSpPr>
        <p:spPr>
          <a:xfrm>
            <a:off x="2175470" y="3231115"/>
            <a:ext cx="2186093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/>
              <p:nvPr/>
            </p:nvSpPr>
            <p:spPr>
              <a:xfrm>
                <a:off x="2175471" y="3202967"/>
                <a:ext cx="2186093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867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1867">
                          <a:latin typeface="Cambria Math" panose="02040503050406030204" pitchFamily="18" charset="0"/>
                        </a:rPr>
                        <m:t>float</m:t>
                      </m:r>
                      <m:r>
                        <a:rPr lang="en-US" sz="1867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ectangle 69">
                <a:extLst>
                  <a:ext uri="{FF2B5EF4-FFF2-40B4-BE49-F238E27FC236}">
                    <a16:creationId xmlns:a16="http://schemas.microsoft.com/office/drawing/2014/main" id="{44393AA2-99D1-43D0-96C4-4780089C7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471" y="3202967"/>
                <a:ext cx="2186093" cy="37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/>
              <p:nvPr/>
            </p:nvSpPr>
            <p:spPr>
              <a:xfrm>
                <a:off x="1712853" y="1916336"/>
                <a:ext cx="3858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70">
                <a:extLst>
                  <a:ext uri="{FF2B5EF4-FFF2-40B4-BE49-F238E27FC236}">
                    <a16:creationId xmlns:a16="http://schemas.microsoft.com/office/drawing/2014/main" id="{0BD46D3D-6EBE-4D19-9086-5B63ACDF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3" y="1916336"/>
                <a:ext cx="385875" cy="369332"/>
              </a:xfrm>
              <a:prstGeom prst="rect">
                <a:avLst/>
              </a:prstGeom>
              <a:blipFill>
                <a:blip r:embed="rId9"/>
                <a:stretch>
                  <a:fillRect l="-19048" r="-158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/>
              <p:nvPr/>
            </p:nvSpPr>
            <p:spPr>
              <a:xfrm>
                <a:off x="1688206" y="2632060"/>
                <a:ext cx="444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71">
                <a:extLst>
                  <a:ext uri="{FF2B5EF4-FFF2-40B4-BE49-F238E27FC236}">
                    <a16:creationId xmlns:a16="http://schemas.microsoft.com/office/drawing/2014/main" id="{09FB85BC-E7FF-4FD1-AF7C-E3EE1FF8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06" y="2632060"/>
                <a:ext cx="444161" cy="369332"/>
              </a:xfrm>
              <a:prstGeom prst="rect">
                <a:avLst/>
              </a:prstGeom>
              <a:blipFill>
                <a:blip r:embed="rId10"/>
                <a:stretch>
                  <a:fillRect l="-16438" r="-1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ep 4">
            <a:extLst>
              <a:ext uri="{FF2B5EF4-FFF2-40B4-BE49-F238E27FC236}">
                <a16:creationId xmlns:a16="http://schemas.microsoft.com/office/drawing/2014/main" id="{710F520A-3135-49FF-B48E-FF888EF24BF2}"/>
              </a:ext>
            </a:extLst>
          </p:cNvPr>
          <p:cNvGrpSpPr/>
          <p:nvPr/>
        </p:nvGrpSpPr>
        <p:grpSpPr>
          <a:xfrm>
            <a:off x="2161802" y="1829413"/>
            <a:ext cx="2189058" cy="541866"/>
            <a:chOff x="2161802" y="2487781"/>
            <a:chExt cx="2189058" cy="541866"/>
          </a:xfrm>
        </p:grpSpPr>
        <p:sp>
          <p:nvSpPr>
            <p:cNvPr id="61" name="Rectangle 74">
              <a:extLst>
                <a:ext uri="{FF2B5EF4-FFF2-40B4-BE49-F238E27FC236}">
                  <a16:creationId xmlns:a16="http://schemas.microsoft.com/office/drawing/2014/main" id="{A5D30388-163C-4294-B8CE-4CD3FF40CACB}"/>
                </a:ext>
              </a:extLst>
            </p:cNvPr>
            <p:cNvSpPr/>
            <p:nvPr/>
          </p:nvSpPr>
          <p:spPr>
            <a:xfrm>
              <a:off x="2161802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00D42D09-532D-4C17-B01F-2CD916AF80E9}"/>
                </a:ext>
              </a:extLst>
            </p:cNvPr>
            <p:cNvSpPr/>
            <p:nvPr/>
          </p:nvSpPr>
          <p:spPr>
            <a:xfrm>
              <a:off x="2709384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+1</a:t>
              </a:r>
              <a:endParaRPr lang="en-US" sz="2400" dirty="0"/>
            </a:p>
          </p:txBody>
        </p:sp>
        <p:sp>
          <p:nvSpPr>
            <p:cNvPr id="57" name="Rectangle 89">
              <a:extLst>
                <a:ext uri="{FF2B5EF4-FFF2-40B4-BE49-F238E27FC236}">
                  <a16:creationId xmlns:a16="http://schemas.microsoft.com/office/drawing/2014/main" id="{AD8F5C68-10B4-479A-864F-3F9C61AE1672}"/>
                </a:ext>
              </a:extLst>
            </p:cNvPr>
            <p:cNvSpPr/>
            <p:nvPr/>
          </p:nvSpPr>
          <p:spPr>
            <a:xfrm>
              <a:off x="3256965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0F0B82FA-92D9-4F34-93C0-1E057B3A5FB1}"/>
                </a:ext>
              </a:extLst>
            </p:cNvPr>
            <p:cNvSpPr/>
            <p:nvPr/>
          </p:nvSpPr>
          <p:spPr>
            <a:xfrm>
              <a:off x="3802220" y="2487781"/>
              <a:ext cx="548640" cy="54186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-1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7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8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convolutions –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Savings on off-the-shelf platforms (compared to float32 version):</a:t>
            </a:r>
          </a:p>
          <a:p>
            <a:pPr lvl="1"/>
            <a:r>
              <a:rPr lang="en-US" dirty="0"/>
              <a:t>Memory size and accesses: 1/32 → memory energy savings: &gt;32x*</a:t>
            </a:r>
          </a:p>
          <a:p>
            <a:pPr lvl="1"/>
            <a:r>
              <a:rPr lang="en-US" dirty="0"/>
              <a:t>Speedup:</a:t>
            </a:r>
          </a:p>
          <a:p>
            <a:pPr lvl="2"/>
            <a:r>
              <a:rPr lang="en-US" dirty="0"/>
              <a:t>CPU (64-bit): ~58x**</a:t>
            </a:r>
          </a:p>
          <a:p>
            <a:pPr lvl="2"/>
            <a:r>
              <a:rPr lang="en-US" dirty="0"/>
              <a:t>GPU: ~23x***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Energy per operation:</a:t>
            </a:r>
          </a:p>
          <a:p>
            <a:pPr lvl="2"/>
            <a:r>
              <a:rPr lang="en-US" dirty="0"/>
              <a:t>*→ bitwise XNOR</a:t>
            </a:r>
          </a:p>
          <a:p>
            <a:pPr lvl="2"/>
            <a:r>
              <a:rPr lang="en-US" dirty="0"/>
              <a:t>+ → </a:t>
            </a:r>
            <a:r>
              <a:rPr lang="en-US" dirty="0" err="1"/>
              <a:t>popcount</a:t>
            </a:r>
            <a:endParaRPr lang="en-US" dirty="0"/>
          </a:p>
          <a:p>
            <a:pPr lvl="2"/>
            <a:r>
              <a:rPr lang="en-US" dirty="0"/>
              <a:t>We will see the Joules/Op later</a:t>
            </a:r>
          </a:p>
          <a:p>
            <a:br>
              <a:rPr lang="en-US" dirty="0"/>
            </a:br>
            <a:r>
              <a:rPr lang="en-US" b="1" dirty="0"/>
              <a:t>Reminder</a:t>
            </a:r>
            <a:r>
              <a:rPr lang="en-US" dirty="0"/>
              <a:t>: with quantization comes accuracy loss!</a:t>
            </a:r>
          </a:p>
        </p:txBody>
      </p:sp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33F26DE4-A9D2-47F4-9725-C29A2BAA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328" y="6309361"/>
            <a:ext cx="11228832" cy="548640"/>
          </a:xfrm>
        </p:spPr>
        <p:txBody>
          <a:bodyPr/>
          <a:lstStyle/>
          <a:p>
            <a:r>
              <a:rPr lang="en-US" dirty="0"/>
              <a:t>* More than 32x reduction as the energy per access of SRAM memories scales proportional to the square root of size.</a:t>
            </a:r>
          </a:p>
          <a:p>
            <a:r>
              <a:rPr lang="en-US" dirty="0"/>
              <a:t>** XNOR-Net: ImageNet Classification Using Binary Convolutional Neural Networks – </a:t>
            </a:r>
            <a:r>
              <a:rPr lang="en-US" dirty="0" err="1"/>
              <a:t>Rastegari</a:t>
            </a:r>
            <a:r>
              <a:rPr lang="en-US" dirty="0"/>
              <a:t> et al. (2016) </a:t>
            </a:r>
          </a:p>
          <a:p>
            <a:r>
              <a:rPr lang="en-US" dirty="0"/>
              <a:t>*** Binarized Neural Networks: Training Deep Neural Networks with Weights and Activations Constrained to +1 or -1 – </a:t>
            </a:r>
            <a:r>
              <a:rPr lang="en-US" dirty="0" err="1"/>
              <a:t>Courbariaux</a:t>
            </a:r>
            <a:r>
              <a:rPr lang="en-US" dirty="0"/>
              <a:t> et al. (2016)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9025D5D9-5CBF-47CF-AFD1-89DF0A1C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Ternary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D97B1-9CC8-411D-88D5-3E4EEC18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/>
              </p:cNvSpPr>
              <p:nvPr>
                <p:ph type="body" sz="half" idx="14"/>
              </p:nvPr>
            </p:nvSpPr>
            <p:spPr/>
            <p:txBody>
              <a:bodyPr/>
              <a:lstStyle/>
              <a:p>
                <a:r>
                  <a:rPr lang="nl-NL" dirty="0"/>
                  <a:t>Popular </a:t>
                </a:r>
                <a:r>
                  <a:rPr lang="nl-NL" dirty="0" err="1"/>
                  <a:t>definition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ternarization</a:t>
                </a:r>
                <a:r>
                  <a:rPr lang="nl-NL" dirty="0"/>
                  <a:t> is as </a:t>
                </a:r>
                <a:r>
                  <a:rPr lang="nl-NL" dirty="0" err="1"/>
                  <a:t>follows</a:t>
                </a:r>
                <a:r>
                  <a:rPr lang="nl-NL" dirty="0"/>
                  <a:t>:</a:t>
                </a:r>
              </a:p>
              <a:p>
                <a:pPr marL="1778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ternarize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≥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&lt;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&lt;−</m:t>
                                </m:r>
                                <m:r>
                                  <a:rPr lang="nl-NL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l-NL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dirty="0"/>
              </a:p>
              <a:p>
                <a:r>
                  <a:rPr lang="nl-NL" dirty="0" err="1"/>
                  <a:t>Convolutional</a:t>
                </a:r>
                <a:r>
                  <a:rPr lang="nl-NL" dirty="0"/>
                  <a:t> </a:t>
                </a:r>
                <a:r>
                  <a:rPr lang="nl-NL" dirty="0" err="1"/>
                  <a:t>layer</a:t>
                </a:r>
                <a:r>
                  <a:rPr lang="nl-NL" dirty="0"/>
                  <a:t> </a:t>
                </a:r>
                <a:r>
                  <a:rPr lang="nl-NL" dirty="0" err="1"/>
                  <a:t>becomes</a:t>
                </a:r>
                <a:r>
                  <a:rPr lang="nl-NL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e>
                      </m:d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  <m:r>
                            <a:rPr lang="nl-NL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⊛</m:t>
                          </m:r>
                          <m:sSub>
                            <m:sSubPr>
                              <m:ctrlPr>
                                <a:rPr lang="nl-N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nl-N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nl-NL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dirty="0"/>
                  <a:t> denotes ternary multiply-accumulate!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0E8DC3B-D2E5-4A61-8471-0E5A1DD6C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4"/>
              </p:nvPr>
            </p:nvSpPr>
            <p:spPr>
              <a:blipFill>
                <a:blip r:embed="rId2"/>
                <a:stretch>
                  <a:fillRect l="-1654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/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l-N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ernarize</m:t>
                      </m:r>
                      <m:d>
                        <m:dPr>
                          <m:ctrlPr>
                            <a:rPr lang="nl-N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BF6FD60-974A-4241-969A-EFDFF6F43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96" y="1470589"/>
                <a:ext cx="992040" cy="369332"/>
              </a:xfrm>
              <a:prstGeom prst="rect">
                <a:avLst/>
              </a:prstGeom>
              <a:blipFill>
                <a:blip r:embed="rId3"/>
                <a:stretch>
                  <a:fillRect r="-2909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B97CA7A4-5BA0-458D-8538-9DB7CDE539B5}"/>
              </a:ext>
            </a:extLst>
          </p:cNvPr>
          <p:cNvCxnSpPr>
            <a:cxnSpLocks/>
          </p:cNvCxnSpPr>
          <p:nvPr/>
        </p:nvCxnSpPr>
        <p:spPr>
          <a:xfrm flipV="1">
            <a:off x="10232136" y="1567528"/>
            <a:ext cx="0" cy="309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DB76D1C2-B0A1-4658-996F-2487B0E3B214}"/>
              </a:ext>
            </a:extLst>
          </p:cNvPr>
          <p:cNvCxnSpPr>
            <a:cxnSpLocks/>
          </p:cNvCxnSpPr>
          <p:nvPr/>
        </p:nvCxnSpPr>
        <p:spPr>
          <a:xfrm>
            <a:off x="8257592" y="3154363"/>
            <a:ext cx="3934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45F95AE3-4F47-4E74-B214-5160DB56A0C6}"/>
              </a:ext>
            </a:extLst>
          </p:cNvPr>
          <p:cNvSpPr/>
          <p:nvPr/>
        </p:nvSpPr>
        <p:spPr>
          <a:xfrm>
            <a:off x="10840277" y="1926789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F30F235E-FA52-4E58-93E5-0A183DDC7F59}"/>
              </a:ext>
            </a:extLst>
          </p:cNvPr>
          <p:cNvCxnSpPr>
            <a:cxnSpLocks/>
            <a:stCxn id="57" idx="6"/>
          </p:cNvCxnSpPr>
          <p:nvPr/>
        </p:nvCxnSpPr>
        <p:spPr>
          <a:xfrm>
            <a:off x="11014011" y="2013656"/>
            <a:ext cx="11779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>
            <a:extLst>
              <a:ext uri="{FF2B5EF4-FFF2-40B4-BE49-F238E27FC236}">
                <a16:creationId xmlns:a16="http://schemas.microsoft.com/office/drawing/2014/main" id="{321A2BB0-FA1F-4AB8-B2A3-D3A07391B9E3}"/>
              </a:ext>
            </a:extLst>
          </p:cNvPr>
          <p:cNvSpPr/>
          <p:nvPr/>
        </p:nvSpPr>
        <p:spPr>
          <a:xfrm>
            <a:off x="9432597" y="4049174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1F5E3D9-CCCC-40E9-9AAA-8AEB4487E570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257592" y="4136041"/>
            <a:ext cx="1175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/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B662C4E7-448A-4EFD-8B17-61BE4231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72" y="3154362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/>
              <p:nvPr/>
            </p:nvSpPr>
            <p:spPr>
              <a:xfrm>
                <a:off x="10876894" y="202362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CD6F93A8-64A1-4133-8008-B27658109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894" y="2023626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/>
              <p:nvPr/>
            </p:nvSpPr>
            <p:spPr>
              <a:xfrm>
                <a:off x="9117390" y="4148114"/>
                <a:ext cx="442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E5CC0308-DE63-4F16-A25E-AE1B681D5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90" y="4148114"/>
                <a:ext cx="4427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al 17">
            <a:extLst>
              <a:ext uri="{FF2B5EF4-FFF2-40B4-BE49-F238E27FC236}">
                <a16:creationId xmlns:a16="http://schemas.microsoft.com/office/drawing/2014/main" id="{53A565C9-7E33-481A-8B09-A14D1F35E728}"/>
              </a:ext>
            </a:extLst>
          </p:cNvPr>
          <p:cNvSpPr/>
          <p:nvPr/>
        </p:nvSpPr>
        <p:spPr>
          <a:xfrm>
            <a:off x="9432597" y="3067495"/>
            <a:ext cx="173734" cy="173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E159416-1226-42BC-BA01-8F8B3C7AFFF2}"/>
              </a:ext>
            </a:extLst>
          </p:cNvPr>
          <p:cNvSpPr/>
          <p:nvPr/>
        </p:nvSpPr>
        <p:spPr>
          <a:xfrm>
            <a:off x="10840277" y="3067495"/>
            <a:ext cx="173734" cy="173734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2634316-97A0-40D9-90BE-DB96996E7FBC}"/>
              </a:ext>
            </a:extLst>
          </p:cNvPr>
          <p:cNvCxnSpPr>
            <a:cxnSpLocks/>
            <a:stCxn id="20" idx="2"/>
            <a:endCxn id="18" idx="6"/>
          </p:cNvCxnSpPr>
          <p:nvPr/>
        </p:nvCxnSpPr>
        <p:spPr>
          <a:xfrm flipH="1">
            <a:off x="9606331" y="3154362"/>
            <a:ext cx="12339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416005A-03EA-4A68-9DDC-89565C308412}"/>
                  </a:ext>
                </a:extLst>
              </p:cNvPr>
              <p:cNvSpPr/>
              <p:nvPr/>
            </p:nvSpPr>
            <p:spPr>
              <a:xfrm>
                <a:off x="9939308" y="279255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416005A-03EA-4A68-9DDC-89565C308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308" y="2792558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A1633EB6-0869-4E3A-B700-A76DD093EBC5}"/>
                  </a:ext>
                </a:extLst>
              </p:cNvPr>
              <p:cNvSpPr/>
              <p:nvPr/>
            </p:nvSpPr>
            <p:spPr>
              <a:xfrm>
                <a:off x="9241695" y="3232436"/>
                <a:ext cx="555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A1633EB6-0869-4E3A-B700-A76DD093E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695" y="3232436"/>
                <a:ext cx="5555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C62FDFC-1A5A-4CB3-8A8F-8F47D2972ADE}"/>
                  </a:ext>
                </a:extLst>
              </p:cNvPr>
              <p:cNvSpPr/>
              <p:nvPr/>
            </p:nvSpPr>
            <p:spPr>
              <a:xfrm>
                <a:off x="10766737" y="3238790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DC62FDFC-1A5A-4CB3-8A8F-8F47D2972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737" y="3238790"/>
                <a:ext cx="38241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7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2953</Words>
  <Application>Microsoft Office PowerPoint</Application>
  <PresentationFormat>Breedbeeld</PresentationFormat>
  <Paragraphs>689</Paragraphs>
  <Slides>39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Kantoorthema</vt:lpstr>
      <vt:lpstr>Optimizing neural networks for deployment and execution</vt:lpstr>
      <vt:lpstr>Recap optimization lectures</vt:lpstr>
      <vt:lpstr>Extreme quantization</vt:lpstr>
      <vt:lpstr>Overview of today’s lecture</vt:lpstr>
      <vt:lpstr>Basic operation of DNNs</vt:lpstr>
      <vt:lpstr>Binary quantization</vt:lpstr>
      <vt:lpstr>Binary multiply-accumulate</vt:lpstr>
      <vt:lpstr>Binary convolutions – savings</vt:lpstr>
      <vt:lpstr>Ternary quantization</vt:lpstr>
      <vt:lpstr>Ternary multiply-accumulate</vt:lpstr>
      <vt:lpstr>Ternary multiply-accumulate</vt:lpstr>
      <vt:lpstr>Gated XNOR and ternary MAC implementation</vt:lpstr>
      <vt:lpstr>Backwards pass: how to backpropagate?</vt:lpstr>
      <vt:lpstr>Backwards pass: how to backpropagate?</vt:lpstr>
      <vt:lpstr>Backwards pass: how to backpropagate?</vt:lpstr>
      <vt:lpstr>Overview of today’s lecture</vt:lpstr>
      <vt:lpstr>Naive BNN: BinaryNet</vt:lpstr>
      <vt:lpstr>BinaryNet on ImageNet</vt:lpstr>
      <vt:lpstr>Accuracy of state-of-the-art BNNs</vt:lpstr>
      <vt:lpstr>Overview of today’s lecture</vt:lpstr>
      <vt:lpstr>ABC-Net – intuition</vt:lpstr>
      <vt:lpstr>ABC-Net – weight approximation</vt:lpstr>
      <vt:lpstr>ABC-Net – weight approximation implementation</vt:lpstr>
      <vt:lpstr>ABC-Net – weight approximation numerical example</vt:lpstr>
      <vt:lpstr>ABC-Net – activation approximation </vt:lpstr>
      <vt:lpstr>ABC-Net – block structure</vt:lpstr>
      <vt:lpstr>Group-Net</vt:lpstr>
      <vt:lpstr>ReActNet</vt:lpstr>
      <vt:lpstr>Repair methods summary</vt:lpstr>
      <vt:lpstr>Overview of today’s lecture</vt:lpstr>
      <vt:lpstr>Specialized BNN/TNN accelerators</vt:lpstr>
      <vt:lpstr>XNOR Neural engine – System on Chip overview</vt:lpstr>
      <vt:lpstr>XNE accelerator overview </vt:lpstr>
      <vt:lpstr>XNE engine</vt:lpstr>
      <vt:lpstr>All Digital Binary Neural Network Accelerator</vt:lpstr>
      <vt:lpstr>Mixed-Signal Binary CNN Processor</vt:lpstr>
      <vt:lpstr>CUTIE: Ternary DNN Inference</vt:lpstr>
      <vt:lpstr>BNN/TNN accelerator limitations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Floran</cp:lastModifiedBy>
  <cp:revision>48</cp:revision>
  <dcterms:created xsi:type="dcterms:W3CDTF">2021-03-04T14:39:26Z</dcterms:created>
  <dcterms:modified xsi:type="dcterms:W3CDTF">2021-03-05T14:30:49Z</dcterms:modified>
</cp:coreProperties>
</file>