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9" r:id="rId3"/>
    <p:sldId id="433" r:id="rId4"/>
    <p:sldId id="436" r:id="rId5"/>
    <p:sldId id="438" r:id="rId6"/>
    <p:sldId id="437" r:id="rId7"/>
    <p:sldId id="444" r:id="rId8"/>
    <p:sldId id="439" r:id="rId9"/>
    <p:sldId id="440" r:id="rId10"/>
    <p:sldId id="445" r:id="rId11"/>
    <p:sldId id="441" r:id="rId12"/>
    <p:sldId id="442" r:id="rId13"/>
    <p:sldId id="443" r:id="rId14"/>
    <p:sldId id="446" r:id="rId15"/>
    <p:sldId id="457" r:id="rId16"/>
    <p:sldId id="382" r:id="rId17"/>
    <p:sldId id="383" r:id="rId18"/>
    <p:sldId id="453" r:id="rId19"/>
    <p:sldId id="384" r:id="rId20"/>
    <p:sldId id="448" r:id="rId21"/>
    <p:sldId id="456" r:id="rId22"/>
    <p:sldId id="451" r:id="rId23"/>
    <p:sldId id="452" r:id="rId24"/>
    <p:sldId id="454" r:id="rId25"/>
    <p:sldId id="449" r:id="rId26"/>
    <p:sldId id="450" r:id="rId27"/>
    <p:sldId id="419" r:id="rId28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poraal, H." initials="HC" lastIdx="1" clrIdx="0">
    <p:extLst>
      <p:ext uri="{19B8F6BF-5375-455C-9EA6-DF929625EA0E}">
        <p15:presenceInfo xmlns:p15="http://schemas.microsoft.com/office/powerpoint/2012/main" userId="Corporaal, H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8" autoAdjust="0"/>
    <p:restoredTop sz="94553" autoAdjust="0"/>
  </p:normalViewPr>
  <p:slideViewPr>
    <p:cSldViewPr>
      <p:cViewPr varScale="1">
        <p:scale>
          <a:sx n="78" d="100"/>
          <a:sy n="78" d="100"/>
        </p:scale>
        <p:origin x="138" y="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145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6CDB3-B9A7-49BF-BF49-C85B94DBC98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281"/>
            <a:ext cx="2945971" cy="497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29281"/>
            <a:ext cx="2945971" cy="497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8A9D9-5F47-4366-8520-C0971A7A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2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71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06" y="1"/>
            <a:ext cx="2945970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291" y="4715496"/>
            <a:ext cx="4983094" cy="446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990"/>
            <a:ext cx="2945971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06" y="9430990"/>
            <a:ext cx="2945970" cy="4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7D0DC7-FC62-483E-B15A-1674AE0F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6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alide-lang.org/tutorials/tutorial_lesson_09_update_definition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73FD-B77F-4819-BE4F-94E8194CC69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6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 '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object represents a pipeline stage. It's a pure</a:t>
            </a:r>
            <a:r>
              <a:rPr lang="en-US"/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function that defines what value each pixel should have.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en-US"/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can think of it as a computed image.</a:t>
            </a:r>
            <a:r>
              <a:rPr lang="en-US"/>
              <a:t> </a:t>
            </a:r>
          </a:p>
          <a:p>
            <a:r>
              <a:rPr lang="en-US"/>
              <a:t>Halide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::</a:t>
            </a:r>
            <a:r>
              <a:rPr lang="en-US" err="1"/>
              <a:t>Func</a:t>
            </a:r>
            <a:r>
              <a:rPr lang="en-US"/>
              <a:t> gradient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/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objects are names to use as variables in the definition of</a:t>
            </a:r>
            <a:r>
              <a:rPr lang="en-US"/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They have no meaning by themselves.</a:t>
            </a:r>
            <a:r>
              <a:rPr lang="en-US"/>
              <a:t> Halide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::</a:t>
            </a:r>
            <a:r>
              <a:rPr lang="en-US" err="1"/>
              <a:t>Var</a:t>
            </a:r>
            <a:r>
              <a:rPr lang="en-US"/>
              <a:t> x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/>
              <a:t> y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/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We typically use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named 'x' and 'y' to correspond to the x</a:t>
            </a:r>
            <a:r>
              <a:rPr lang="en-US"/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and y axes of an image, and we write them in that order. If</a:t>
            </a:r>
            <a:r>
              <a:rPr lang="en-US"/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you're used to thinking of images as having rows and columns,</a:t>
            </a:r>
            <a:r>
              <a:rPr lang="en-US"/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then x is the column index, and y is the row index.</a:t>
            </a:r>
            <a:r>
              <a:rPr lang="en-US"/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defined at any integer coordinate of its variables as</a:t>
            </a:r>
            <a:r>
              <a:rPr lang="en-US"/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an Expr in terms of those variables and other functions.</a:t>
            </a:r>
            <a:r>
              <a:rPr lang="en-US"/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Here, we'll define an Expr which has the value x + y.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</a:t>
            </a:r>
            <a:r>
              <a:rPr lang="en-US"/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appropriate operator overloading so that expressions like</a:t>
            </a:r>
            <a:r>
              <a:rPr lang="en-US"/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'x + y' become 'Expr' objects.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59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RDom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Say we want an update that multiplies the first 10 rows by 3. We could do this by adding 10 update definitions. But it is easier to do it using a "reduction domain" and using it inside an update definition.</a:t>
            </a:r>
            <a:b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en-US">
              <a:effectLst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RDom r(0, 10);</a:t>
            </a:r>
            <a:endParaRPr lang="en-US">
              <a:effectLst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f(x, r) = 3 * f(x, r);</a:t>
            </a:r>
            <a:endParaRPr lang="en-US">
              <a:effectLst/>
            </a:endParaRPr>
          </a:p>
          <a:p>
            <a:r>
              <a:rPr lang="en-US" i="1">
                <a:effectLst/>
              </a:rPr>
              <a:t> </a:t>
            </a:r>
            <a:endParaRPr lang="en-US">
              <a:effectLst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If you want to study these in more depth with examples and visualizations I would strongly recommend you to quickly browse through </a:t>
            </a:r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section 9 of the Halide tutorial</a:t>
            </a:r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  <a:endParaRPr lang="en-US"/>
          </a:p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D0DC7-FC62-483E-B15A-1674AE0F20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6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Func::update(int):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Assume that you want to define a function for the first time like:</a:t>
            </a:r>
            <a:endParaRPr lang="en-US">
              <a:effectLst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 (x, y) = x + 2 * y;</a:t>
            </a:r>
            <a:endParaRPr lang="en-US">
              <a:effectLst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This first definition is called the "pure" definition. Then, let's assume you want to change a particular point:</a:t>
            </a:r>
            <a:endParaRPr lang="en-US">
              <a:effectLst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 (20, 10) = 33;</a:t>
            </a:r>
            <a:endParaRPr lang="en-US">
              <a:effectLst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These extra definitions are called "update" definitions or "reduction" definitions. A reduction definition is an update definition that recursively refers back to the function's current value at the same site. If we confine our update to a single row, we can recursively refer to values in the same column:</a:t>
            </a:r>
            <a:b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en-US">
              <a:effectLst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f(x, 0) = f(x, 8);</a:t>
            </a:r>
            <a:endParaRPr lang="en-US">
              <a:effectLst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realization of f, each step runs in its entirety before the next one begins. You can test this with trace_loads/stores() if you like.</a:t>
            </a:r>
            <a:b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en-US">
              <a:effectLst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 use Func::update(int) to get a handle to an update step for the purposes of scheduling. The following line vectorizes the second update step across x.</a:t>
            </a:r>
            <a:b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en-US">
              <a:effectLst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f.update(1).vectorize(x, 4);</a:t>
            </a:r>
            <a:endParaRPr lang="en-US">
              <a:effectLst/>
            </a:endParaRPr>
          </a:p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D0DC7-FC62-483E-B15A-1674AE0F20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86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MobileNetv2 paper for more explanation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D0DC7-FC62-483E-B15A-1674AE0F20B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3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B51D-E896-4703-9053-BBC045F87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046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404600" cy="54797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0175-9699-4BBE-9FAB-57FE2DBF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5638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00"/>
            <a:ext cx="5715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6074-5F4F-4F2A-A539-4D61854B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9BEB-D9AF-400D-98BF-3532899A8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336B-20D1-45C1-B051-DBFD0EF5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1145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1145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3A707483-96AA-413C-AED4-DFE821525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alide-lang.org/tutorials/tutorial_lesson_02_input_image.html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alide-lang.org/tutorials/tutorial_lesson_09_update_definition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35446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733800"/>
            <a:ext cx="7848600" cy="1752600"/>
          </a:xfrm>
        </p:spPr>
        <p:txBody>
          <a:bodyPr/>
          <a:lstStyle/>
          <a:p>
            <a:pPr algn="r"/>
            <a:r>
              <a:rPr lang="en-US" b="1" noProof="0" dirty="0"/>
              <a:t>Henk Corporaal</a:t>
            </a:r>
          </a:p>
          <a:p>
            <a:pPr algn="r"/>
            <a:r>
              <a:rPr lang="en-US" noProof="0" dirty="0"/>
              <a:t>www.ics.ele.tue.nl/~heco/courses/IA</a:t>
            </a:r>
          </a:p>
          <a:p>
            <a:pPr algn="r"/>
            <a:r>
              <a:rPr lang="en-US" noProof="0" dirty="0"/>
              <a:t>h.corporaal@tue.nl</a:t>
            </a:r>
          </a:p>
          <a:p>
            <a:pPr algn="r"/>
            <a:r>
              <a:rPr lang="en-US" noProof="0" dirty="0"/>
              <a:t>TUEindhoven</a:t>
            </a:r>
          </a:p>
          <a:p>
            <a:pPr algn="r"/>
            <a:r>
              <a:rPr lang="en-US" noProof="0"/>
              <a:t>2021</a:t>
            </a:r>
            <a:endParaRPr lang="en-US" noProof="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10363200" cy="3733800"/>
          </a:xfrm>
        </p:spPr>
        <p:txBody>
          <a:bodyPr/>
          <a:lstStyle/>
          <a:p>
            <a:r>
              <a:rPr lang="en-US" b="1" noProof="0" dirty="0">
                <a:solidFill>
                  <a:schemeClr val="tx1"/>
                </a:solidFill>
              </a:rPr>
              <a:t>Intelligent Architectures</a:t>
            </a:r>
            <a:br>
              <a:rPr lang="en-US" b="1" noProof="0" dirty="0">
                <a:solidFill>
                  <a:schemeClr val="tx1"/>
                </a:solidFill>
              </a:rPr>
            </a:br>
            <a:r>
              <a:rPr lang="en-US" sz="3600" noProof="0" dirty="0">
                <a:solidFill>
                  <a:schemeClr val="tx1"/>
                </a:solidFill>
              </a:rPr>
              <a:t>5LIL0</a:t>
            </a:r>
            <a:br>
              <a:rPr lang="en-US" sz="4800" noProof="0" dirty="0">
                <a:solidFill>
                  <a:schemeClr val="accent2"/>
                </a:solidFill>
              </a:rPr>
            </a:br>
            <a:br>
              <a:rPr lang="en-US" sz="4800" noProof="0">
                <a:solidFill>
                  <a:schemeClr val="accent2"/>
                </a:solidFill>
              </a:rPr>
            </a:br>
            <a:r>
              <a:rPr lang="en-US" sz="4800" b="1">
                <a:solidFill>
                  <a:schemeClr val="accent2"/>
                </a:solidFill>
              </a:rPr>
              <a:t>Network Restructuring</a:t>
            </a:r>
            <a:endParaRPr lang="en-US" sz="4800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91" y="4443823"/>
            <a:ext cx="4365758" cy="2414177"/>
          </a:xfrm>
          <a:prstGeom prst="rect">
            <a:avLst/>
          </a:prstGeom>
        </p:spPr>
      </p:pic>
      <p:sp>
        <p:nvSpPr>
          <p:cNvPr id="9" name="AutoShape 6" descr="Image result for google tpu datash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Convolution – Weight Stationary (WS)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28738" y="1346005"/>
            <a:ext cx="4036968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91440"/>
            <a:r>
              <a:rPr lang="pt-BR" sz="1600" dirty="0">
                <a:solidFill>
                  <a:srgbClr val="9900F8"/>
                </a:solidFill>
                <a:latin typeface="Consolas" panose="020B0609020204030204" pitchFamily="49" charset="0"/>
              </a:rPr>
              <a:t>for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6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16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 R; </a:t>
            </a:r>
            <a:r>
              <a:rPr lang="pt-BR" sz="16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91440"/>
            <a:r>
              <a:rPr lang="pt-BR" sz="1600" dirty="0">
                <a:solidFill>
                  <a:srgbClr val="9900F8"/>
                </a:solidFill>
                <a:latin typeface="Consolas" panose="020B0609020204030204" pitchFamily="49" charset="0"/>
              </a:rPr>
              <a:t>    for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6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16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 E; </a:t>
            </a:r>
            <a:r>
              <a:rPr lang="pt-BR" sz="1600" dirty="0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91440"/>
            <a:r>
              <a:rPr lang="en-US" sz="16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        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6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dirty="0" err="1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sz="16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981" y="258774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Func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E5AE47"/>
                </a:solidFill>
                <a:latin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  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// I = {0, 1, 2, 3</a:t>
            </a:r>
            <a:r>
              <a:rPr lang="en-US" sz="1600">
                <a:solidFill>
                  <a:srgbClr val="00B050"/>
                </a:solidFill>
                <a:latin typeface="Courier New" panose="02070309020205020404" pitchFamily="49" charset="0"/>
              </a:rPr>
              <a:t>, 4, 5} </a:t>
            </a:r>
            <a:endParaRPr lang="en-US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1;  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// W = {1, 1, 1} 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RDom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(0, 3);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// r iterates from 0 to 2 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+= </a:t>
            </a:r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*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O</a:t>
            </a:r>
            <a:r>
              <a:rPr lang="nb-NO" sz="1600" dirty="0">
                <a:solidFill>
                  <a:srgbClr val="000000"/>
                </a:solidFill>
                <a:latin typeface="Courier New" panose="02070309020205020404" pitchFamily="49" charset="0"/>
              </a:rPr>
              <a:t>.update(0).reorder(e, r); </a:t>
            </a:r>
            <a:r>
              <a:rPr lang="nb-NO" sz="1600" dirty="0">
                <a:solidFill>
                  <a:srgbClr val="00B050"/>
                </a:solidFill>
                <a:latin typeface="Courier New" panose="02070309020205020404" pitchFamily="49" charset="0"/>
              </a:rPr>
              <a:t>//inner, outer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.trace_stores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Buffer&lt;int32_t&gt; output =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.realize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(4); 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.print_loop_nest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endParaRPr lang="en-US" sz="1600" dirty="0">
              <a:effectLst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40109" y="5287512"/>
            <a:ext cx="4654473" cy="1384995"/>
          </a:xfrm>
          <a:prstGeom prst="wedgeRectCallout">
            <a:avLst>
              <a:gd name="adj1" fmla="val -119334"/>
              <a:gd name="adj2" fmla="val 16748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 O:</a:t>
            </a:r>
          </a:p>
          <a:p>
            <a:r>
              <a:rPr lang="pt-BR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e:</a:t>
            </a:r>
          </a:p>
          <a:p>
            <a:r>
              <a:rPr lang="pt-BR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O(...) = ...</a:t>
            </a:r>
          </a:p>
          <a:p>
            <a:r>
              <a:rPr lang="pt-BR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r:</a:t>
            </a:r>
          </a:p>
          <a:p>
            <a:r>
              <a:rPr lang="pt-BR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e:</a:t>
            </a:r>
          </a:p>
          <a:p>
            <a:r>
              <a:rPr lang="pt-BR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O(...) = ...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50304" y="590192"/>
            <a:ext cx="2376932" cy="4185761"/>
          </a:xfrm>
          <a:prstGeom prst="wedgeRectCallout">
            <a:avLst>
              <a:gd name="adj1" fmla="val -140529"/>
              <a:gd name="adj2" fmla="val 69271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O.0(0) = 0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O.0(1) = 0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O.0(2) = 0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O.0(3) = 0</a:t>
            </a:r>
          </a:p>
          <a:p>
            <a:endParaRPr lang="en-US" sz="1400" b="1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O.0(0) = 0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O.0(1) = 1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O.0(2) = 2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O.0(3) = 3</a:t>
            </a:r>
          </a:p>
          <a:p>
            <a:endParaRPr lang="en-US" sz="1400" b="1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O.0(0) = 1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O.0(1) = 3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O.0(2) = 5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O.0(3) = 7</a:t>
            </a:r>
          </a:p>
          <a:p>
            <a:endParaRPr lang="en-US" sz="1400" b="1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O.0(0) =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O.0(1) =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O.0(2) =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O.0(3) =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9905999" y="590192"/>
            <a:ext cx="581025" cy="85725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506584" y="827691"/>
            <a:ext cx="1272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Initialize by 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9782175" y="3914775"/>
            <a:ext cx="791084" cy="9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560461" y="3718564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Final output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38876" y="4795003"/>
            <a:ext cx="422448" cy="29527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7222E14-5A47-4D7D-9345-1E05388AFE6F}"/>
              </a:ext>
            </a:extLst>
          </p:cNvPr>
          <p:cNvSpPr/>
          <p:nvPr/>
        </p:nvSpPr>
        <p:spPr>
          <a:xfrm>
            <a:off x="4191000" y="2420752"/>
            <a:ext cx="3505200" cy="680203"/>
          </a:xfrm>
          <a:prstGeom prst="wedgeRoundRectCallout">
            <a:avLst>
              <a:gd name="adj1" fmla="val -104803"/>
              <a:gd name="adj2" fmla="val 305324"/>
              <a:gd name="adj3" fmla="val 16667"/>
            </a:avLst>
          </a:prstGeom>
          <a:solidFill>
            <a:srgbClr val="FFFFCC">
              <a:alpha val="30196"/>
            </a:srgb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>
                <a:solidFill>
                  <a:schemeClr val="tx1"/>
                </a:solidFill>
              </a:rPr>
              <a:t>Note: update(0) indicates first non-functional update of O(e)</a:t>
            </a:r>
            <a:endParaRPr lang="nl-NL" sz="2000" i="1"/>
          </a:p>
        </p:txBody>
      </p:sp>
    </p:spTree>
    <p:extLst>
      <p:ext uri="{BB962C8B-B14F-4D97-AF65-F5344CB8AC3E}">
        <p14:creationId xmlns:p14="http://schemas.microsoft.com/office/powerpoint/2010/main" val="10434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5" grpId="0" animBg="1"/>
      <p:bldP spid="16" grpId="0"/>
      <p:bldP spid="35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Convolution – Input Stationary (IS)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92357" y="3408287"/>
            <a:ext cx="5992304" cy="27084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000" dirty="0">
              <a:latin typeface="Times New Roman" panose="02020603050405020304" pitchFamily="18" charset="0"/>
            </a:endParaRP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[H];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Input activations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[R];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Filter weights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[E];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Output activations</a:t>
            </a:r>
          </a:p>
          <a:p>
            <a:pPr marL="285750"/>
            <a:endParaRPr lang="en-US" sz="2000" dirty="0">
              <a:latin typeface="Consolas" panose="020B0609020204030204" pitchFamily="49" charset="0"/>
            </a:endParaRP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h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h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H;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h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    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R;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        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2925262" y="2180825"/>
            <a:ext cx="782549" cy="23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 txBox="1"/>
          <p:nvPr/>
        </p:nvSpPr>
        <p:spPr>
          <a:xfrm>
            <a:off x="3299903" y="2521210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R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2982370" y="1862842"/>
            <a:ext cx="735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8064A2"/>
                </a:solidFill>
                <a:latin typeface="Trebuchet MS"/>
                <a:cs typeface="Trebuchet MS"/>
              </a:rPr>
              <a:t>Weights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1"/>
          <p:cNvSpPr/>
          <p:nvPr/>
        </p:nvSpPr>
        <p:spPr>
          <a:xfrm>
            <a:off x="4478450" y="2180825"/>
            <a:ext cx="2714010" cy="237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/>
          <p:cNvSpPr txBox="1"/>
          <p:nvPr/>
        </p:nvSpPr>
        <p:spPr>
          <a:xfrm>
            <a:off x="5691885" y="2521210"/>
            <a:ext cx="158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H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1" name="object 13"/>
          <p:cNvSpPr txBox="1"/>
          <p:nvPr/>
        </p:nvSpPr>
        <p:spPr>
          <a:xfrm>
            <a:off x="5458587" y="1862842"/>
            <a:ext cx="581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Inputs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8716875" y="2521210"/>
            <a:ext cx="969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E =</a:t>
            </a:r>
            <a:r>
              <a:rPr sz="1600" spc="-60" dirty="0">
                <a:solidFill>
                  <a:srgbClr val="8064A2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H-R+1</a:t>
            </a:r>
            <a:endParaRPr sz="1650" baseline="25252" dirty="0">
              <a:latin typeface="Trebuchet MS"/>
              <a:cs typeface="Trebuchet MS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8807418" y="1862842"/>
            <a:ext cx="741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Outputs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056291" y="2163578"/>
            <a:ext cx="13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*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7439873" y="2102618"/>
            <a:ext cx="185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=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3"/>
          <p:cNvSpPr/>
          <p:nvPr/>
        </p:nvSpPr>
        <p:spPr>
          <a:xfrm>
            <a:off x="7907451" y="2179637"/>
            <a:ext cx="2203704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925262" y="2179637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907451" y="2183097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476244" y="2174509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7405" y="1942046"/>
            <a:ext cx="2281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DE9C20"/>
                </a:solidFill>
                <a:latin typeface="Consolas" panose="020B0609020204030204" pitchFamily="49" charset="0"/>
              </a:rPr>
              <a:t>h 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= 0: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6244" y="5989171"/>
            <a:ext cx="2326742" cy="584775"/>
          </a:xfrm>
          <a:prstGeom prst="wedgeRectCallout">
            <a:avLst>
              <a:gd name="adj1" fmla="val -28792"/>
              <a:gd name="adj2" fmla="val -87504"/>
            </a:avLst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Beware h-r must be &gt;= 0 and &lt;E</a:t>
            </a:r>
          </a:p>
        </p:txBody>
      </p:sp>
    </p:spTree>
    <p:extLst>
      <p:ext uri="{BB962C8B-B14F-4D97-AF65-F5344CB8AC3E}">
        <p14:creationId xmlns:p14="http://schemas.microsoft.com/office/powerpoint/2010/main" val="26435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Convolution – Input Stationary (IS)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92357" y="3408287"/>
            <a:ext cx="5992304" cy="27084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000" dirty="0">
              <a:latin typeface="Times New Roman" panose="02020603050405020304" pitchFamily="18" charset="0"/>
            </a:endParaRP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[H];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Input activations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[R];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Filter weights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[E];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Output activations</a:t>
            </a:r>
          </a:p>
          <a:p>
            <a:pPr marL="285750"/>
            <a:endParaRPr lang="en-US" sz="2000" dirty="0">
              <a:latin typeface="Consolas" panose="020B0609020204030204" pitchFamily="49" charset="0"/>
            </a:endParaRP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h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h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H;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h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    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R;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        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2925262" y="2180825"/>
            <a:ext cx="782549" cy="23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 txBox="1"/>
          <p:nvPr/>
        </p:nvSpPr>
        <p:spPr>
          <a:xfrm>
            <a:off x="3299903" y="2521210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R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2982370" y="1862842"/>
            <a:ext cx="735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8064A2"/>
                </a:solidFill>
                <a:latin typeface="Trebuchet MS"/>
                <a:cs typeface="Trebuchet MS"/>
              </a:rPr>
              <a:t>Weights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1"/>
          <p:cNvSpPr/>
          <p:nvPr/>
        </p:nvSpPr>
        <p:spPr>
          <a:xfrm>
            <a:off x="4478450" y="2180825"/>
            <a:ext cx="2714010" cy="237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/>
          <p:cNvSpPr txBox="1"/>
          <p:nvPr/>
        </p:nvSpPr>
        <p:spPr>
          <a:xfrm>
            <a:off x="5691885" y="2521210"/>
            <a:ext cx="158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H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1" name="object 13"/>
          <p:cNvSpPr txBox="1"/>
          <p:nvPr/>
        </p:nvSpPr>
        <p:spPr>
          <a:xfrm>
            <a:off x="5458587" y="1862842"/>
            <a:ext cx="581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Inputs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8716875" y="2521210"/>
            <a:ext cx="969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E =</a:t>
            </a:r>
            <a:r>
              <a:rPr sz="1600" spc="-60" dirty="0">
                <a:solidFill>
                  <a:srgbClr val="8064A2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H-R+1</a:t>
            </a:r>
            <a:endParaRPr sz="1650" baseline="25252" dirty="0">
              <a:latin typeface="Trebuchet MS"/>
              <a:cs typeface="Trebuchet MS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8807418" y="1862842"/>
            <a:ext cx="741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Outputs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056291" y="2163578"/>
            <a:ext cx="13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*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7439873" y="2102618"/>
            <a:ext cx="185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=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3"/>
          <p:cNvSpPr/>
          <p:nvPr/>
        </p:nvSpPr>
        <p:spPr>
          <a:xfrm>
            <a:off x="7907451" y="2179637"/>
            <a:ext cx="2203704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925262" y="2179637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58346" y="2174509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7405" y="1942046"/>
            <a:ext cx="22811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DE9C20"/>
                </a:solidFill>
                <a:latin typeface="Consolas" panose="020B0609020204030204" pitchFamily="49" charset="0"/>
              </a:rPr>
              <a:t>h 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= 1: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6244" y="5989171"/>
            <a:ext cx="2326742" cy="584775"/>
          </a:xfrm>
          <a:prstGeom prst="wedgeRectCallout">
            <a:avLst>
              <a:gd name="adj1" fmla="val -28792"/>
              <a:gd name="adj2" fmla="val -87504"/>
            </a:avLst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Beware h-r must be &gt;= 0 and &lt;E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163483" y="2180825"/>
            <a:ext cx="257298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02149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2188 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Convolution – Input Stationary (IS)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92357" y="3408287"/>
            <a:ext cx="5992304" cy="27084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000" dirty="0">
              <a:latin typeface="Times New Roman" panose="02020603050405020304" pitchFamily="18" charset="0"/>
            </a:endParaRP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[H];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Input activations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[R];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Filter weights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[E];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Output activations</a:t>
            </a:r>
          </a:p>
          <a:p>
            <a:pPr marL="285750"/>
            <a:endParaRPr lang="en-US" sz="2000" dirty="0">
              <a:latin typeface="Consolas" panose="020B0609020204030204" pitchFamily="49" charset="0"/>
            </a:endParaRP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h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h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H;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h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    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R;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        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2925262" y="2180825"/>
            <a:ext cx="782549" cy="23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 txBox="1"/>
          <p:nvPr/>
        </p:nvSpPr>
        <p:spPr>
          <a:xfrm>
            <a:off x="3299903" y="2521210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R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2982370" y="1862842"/>
            <a:ext cx="735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8064A2"/>
                </a:solidFill>
                <a:latin typeface="Trebuchet MS"/>
                <a:cs typeface="Trebuchet MS"/>
              </a:rPr>
              <a:t>Weights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1"/>
          <p:cNvSpPr/>
          <p:nvPr/>
        </p:nvSpPr>
        <p:spPr>
          <a:xfrm>
            <a:off x="4478450" y="2180825"/>
            <a:ext cx="2714010" cy="237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/>
          <p:cNvSpPr txBox="1"/>
          <p:nvPr/>
        </p:nvSpPr>
        <p:spPr>
          <a:xfrm>
            <a:off x="5691885" y="2521210"/>
            <a:ext cx="158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H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1" name="object 13"/>
          <p:cNvSpPr txBox="1"/>
          <p:nvPr/>
        </p:nvSpPr>
        <p:spPr>
          <a:xfrm>
            <a:off x="5458587" y="1862842"/>
            <a:ext cx="581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Inputs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8716875" y="2521210"/>
            <a:ext cx="969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E =</a:t>
            </a:r>
            <a:r>
              <a:rPr sz="1600" spc="-60" dirty="0">
                <a:solidFill>
                  <a:srgbClr val="8064A2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H-R+1</a:t>
            </a:r>
            <a:endParaRPr sz="1650" baseline="25252" dirty="0">
              <a:latin typeface="Trebuchet MS"/>
              <a:cs typeface="Trebuchet MS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8807418" y="1862842"/>
            <a:ext cx="741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Outputs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056291" y="2163578"/>
            <a:ext cx="13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*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7439873" y="2102618"/>
            <a:ext cx="185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=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3"/>
          <p:cNvSpPr/>
          <p:nvPr/>
        </p:nvSpPr>
        <p:spPr>
          <a:xfrm>
            <a:off x="7907451" y="2179637"/>
            <a:ext cx="2203704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925262" y="2179637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94404" y="2174509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7405" y="1942046"/>
            <a:ext cx="22811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DE9C20"/>
                </a:solidFill>
                <a:latin typeface="Consolas" panose="020B0609020204030204" pitchFamily="49" charset="0"/>
              </a:rPr>
              <a:t>h 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= 2: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6244" y="5989171"/>
            <a:ext cx="2326742" cy="584775"/>
          </a:xfrm>
          <a:prstGeom prst="wedgeRectCallout">
            <a:avLst>
              <a:gd name="adj1" fmla="val -28792"/>
              <a:gd name="adj2" fmla="val -87504"/>
            </a:avLst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Beware h-r must be &gt;= 0 and &lt;E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22611" y="2174509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17700" y="2863357"/>
            <a:ext cx="2857005" cy="338554"/>
          </a:xfrm>
          <a:prstGeom prst="wedgeRectCallout">
            <a:avLst>
              <a:gd name="adj1" fmla="val -3131"/>
              <a:gd name="adj2" fmla="val -168383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Input movement is minimum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155391" y="4963826"/>
            <a:ext cx="3144512" cy="1381508"/>
          </a:xfrm>
          <a:prstGeom prst="wedgeEllipseCallout">
            <a:avLst>
              <a:gd name="adj1" fmla="val 84884"/>
              <a:gd name="adj2" fmla="val -454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Because the iteration order is not rectangular anymore, we cannot implement input stationary in Halide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0993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02149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2148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9 4.81481E-6 L 0.04362 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8 0.00023 L -0.04336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0" grpId="0" animBg="1"/>
      <p:bldP spid="30" grpId="1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Convolution for CNNs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7238" y="4619178"/>
            <a:ext cx="10897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Func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input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</a:rPr>
              <a:t>weights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output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RDom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(0, </a:t>
            </a:r>
            <a:r>
              <a:rPr lang="en-US" sz="1600" spc="-1" dirty="0" err="1">
                <a:solidFill>
                  <a:srgbClr val="000000"/>
                </a:solidFill>
                <a:latin typeface="Courier New"/>
                <a:ea typeface="Courier New"/>
              </a:rPr>
              <a:t>kernel_widht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0, </a:t>
            </a:r>
            <a:r>
              <a:rPr lang="en-US" sz="1600" spc="-1" dirty="0" err="1">
                <a:solidFill>
                  <a:srgbClr val="000000"/>
                </a:solidFill>
                <a:latin typeface="Courier New"/>
                <a:ea typeface="Courier New"/>
              </a:rPr>
              <a:t>kernel_height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0, </a:t>
            </a:r>
            <a:r>
              <a:rPr lang="en-US" sz="1600" spc="-1" dirty="0" err="1">
                <a:solidFill>
                  <a:srgbClr val="000000"/>
                </a:solidFill>
                <a:latin typeface="Courier New"/>
                <a:ea typeface="Courier New"/>
              </a:rPr>
              <a:t>input_maps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output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y, 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+=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</a:rPr>
              <a:t>weights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DE9C20"/>
                </a:solidFill>
                <a:latin typeface="Courier New" panose="02070309020205020404" pitchFamily="49" charset="0"/>
              </a:rPr>
              <a:t>k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DE9C20"/>
                </a:solidFill>
                <a:latin typeface="Courier New" panose="02070309020205020404" pitchFamily="49" charset="0"/>
              </a:rPr>
              <a:t>k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DE9C20"/>
                </a:solidFill>
                <a:latin typeface="Courier New" panose="02070309020205020404" pitchFamily="49" charset="0"/>
              </a:rPr>
              <a:t>k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.z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c) * </a:t>
            </a:r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input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 + </a:t>
            </a:r>
            <a:r>
              <a:rPr lang="en-US" sz="1600" b="1" dirty="0" err="1">
                <a:solidFill>
                  <a:srgbClr val="DE9C20"/>
                </a:solidFill>
                <a:latin typeface="Courier New" panose="02070309020205020404" pitchFamily="49" charset="0"/>
              </a:rPr>
              <a:t>k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y + </a:t>
            </a:r>
            <a:r>
              <a:rPr lang="en-US" sz="1600" b="1" dirty="0" err="1">
                <a:solidFill>
                  <a:srgbClr val="DE9C20"/>
                </a:solidFill>
                <a:latin typeface="Courier New" panose="02070309020205020404" pitchFamily="49" charset="0"/>
              </a:rPr>
              <a:t>k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DE9C20"/>
                </a:solidFill>
                <a:latin typeface="Courier New" panose="02070309020205020404" pitchFamily="49" charset="0"/>
              </a:rPr>
              <a:t>k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.z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grpSp>
        <p:nvGrpSpPr>
          <p:cNvPr id="14" name="Group 3"/>
          <p:cNvGrpSpPr/>
          <p:nvPr/>
        </p:nvGrpSpPr>
        <p:grpSpPr>
          <a:xfrm>
            <a:off x="1721224" y="1706563"/>
            <a:ext cx="8485094" cy="2250187"/>
            <a:chOff x="575640" y="1091517"/>
            <a:chExt cx="7810200" cy="2501283"/>
          </a:xfrm>
        </p:grpSpPr>
        <p:sp>
          <p:nvSpPr>
            <p:cNvPr id="17" name="CustomShape 4"/>
            <p:cNvSpPr/>
            <p:nvPr/>
          </p:nvSpPr>
          <p:spPr>
            <a:xfrm>
              <a:off x="575640" y="1091517"/>
              <a:ext cx="7810200" cy="2287921"/>
            </a:xfrm>
            <a:prstGeom prst="roundRect">
              <a:avLst>
                <a:gd name="adj" fmla="val 16667"/>
              </a:avLst>
            </a:prstGeom>
            <a:solidFill>
              <a:srgbClr val="EEE8D5"/>
            </a:solidFill>
            <a:ln w="19080">
              <a:solidFill>
                <a:srgbClr val="4F81B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5"/>
            <p:cNvSpPr/>
            <p:nvPr/>
          </p:nvSpPr>
          <p:spPr>
            <a:xfrm>
              <a:off x="795960" y="1184040"/>
              <a:ext cx="7424640" cy="2408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1600" b="1" spc="-1" dirty="0">
                  <a:solidFill>
                    <a:srgbClr val="4F81BD"/>
                  </a:solidFill>
                  <a:latin typeface="Courier New"/>
                  <a:ea typeface="Courier New"/>
                </a:rPr>
                <a:t>  for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c </a:t>
              </a:r>
              <a:r>
                <a:rPr lang="en-US" sz="1600" b="1" spc="-1" dirty="0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lang="en-US" sz="1600" spc="-1" dirty="0" err="1">
                  <a:solidFill>
                    <a:srgbClr val="000000"/>
                  </a:solidFill>
                  <a:latin typeface="Courier New"/>
                  <a:ea typeface="Courier New"/>
                </a:rPr>
                <a:t>output_maps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:</a:t>
              </a:r>
              <a:endParaRPr lang="en-US" sz="16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pc="-1" dirty="0">
                  <a:solidFill>
                    <a:srgbClr val="4F81BD"/>
                  </a:solidFill>
                  <a:latin typeface="Courier New"/>
                  <a:ea typeface="Courier New"/>
                </a:rPr>
                <a:t>    for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y </a:t>
              </a:r>
              <a:r>
                <a:rPr lang="en-US" sz="1600" b="1" spc="-1" dirty="0">
                  <a:solidFill>
                    <a:srgbClr val="4F81BD"/>
                  </a:solidFill>
                  <a:latin typeface="Courier New"/>
                  <a:ea typeface="Courier New"/>
                </a:rPr>
                <a:t>in 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rows:</a:t>
              </a:r>
            </a:p>
            <a:p>
              <a:pPr>
                <a:lnSpc>
                  <a:spcPct val="100000"/>
                </a:lnSpc>
              </a:pPr>
              <a:r>
                <a:rPr lang="en-US" sz="1600" b="1" spc="-1" dirty="0">
                  <a:solidFill>
                    <a:srgbClr val="4F81BD"/>
                  </a:solidFill>
                  <a:latin typeface="Courier New"/>
                  <a:ea typeface="Courier New"/>
                </a:rPr>
                <a:t>      for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x </a:t>
              </a:r>
              <a:r>
                <a:rPr lang="en-US" sz="1600" b="1" spc="-1" dirty="0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columns:</a:t>
              </a:r>
            </a:p>
            <a:p>
              <a:pPr>
                <a:lnSpc>
                  <a:spcPct val="100000"/>
                </a:lnSpc>
              </a:pPr>
              <a:r>
                <a:rPr lang="en-US" sz="1600" spc="-1" dirty="0">
                  <a:solidFill>
                    <a:srgbClr val="000000"/>
                  </a:solidFill>
                  <a:latin typeface="Courier New"/>
                </a:rPr>
                <a:t>        </a:t>
              </a:r>
              <a:r>
                <a:rPr lang="en-US" sz="1600" b="1" spc="-1" dirty="0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lang="en-US" sz="1600" spc="-1" dirty="0" err="1">
                  <a:solidFill>
                    <a:srgbClr val="000000"/>
                  </a:solidFill>
                  <a:latin typeface="Courier New"/>
                  <a:ea typeface="Courier New"/>
                </a:rPr>
                <a:t>kz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lang="en-US" sz="1600" b="1" spc="-1" dirty="0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lang="en-US" sz="1600" spc="-1" dirty="0" err="1">
                  <a:solidFill>
                    <a:srgbClr val="000000"/>
                  </a:solidFill>
                  <a:latin typeface="Courier New"/>
                  <a:ea typeface="Courier New"/>
                </a:rPr>
                <a:t>input_maps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: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</a:rPr>
                <a:t>  </a:t>
              </a:r>
              <a:endParaRPr lang="en-US" sz="16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         </a:t>
              </a:r>
              <a:r>
                <a:rPr lang="en-US" sz="1600" b="1" spc="-1" dirty="0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lang="en-US" sz="1600" spc="-1" dirty="0" err="1">
                  <a:solidFill>
                    <a:srgbClr val="000000"/>
                  </a:solidFill>
                  <a:latin typeface="Courier New"/>
                  <a:ea typeface="Courier New"/>
                </a:rPr>
                <a:t>ky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lang="en-US" sz="1600" b="1" spc="-1" dirty="0">
                  <a:solidFill>
                    <a:srgbClr val="4F81BD"/>
                  </a:solidFill>
                  <a:latin typeface="Courier New"/>
                  <a:ea typeface="Courier New"/>
                </a:rPr>
                <a:t>in </a:t>
              </a:r>
              <a:r>
                <a:rPr lang="en-US" sz="1600" spc="-1" dirty="0" err="1">
                  <a:solidFill>
                    <a:srgbClr val="000000"/>
                  </a:solidFill>
                  <a:latin typeface="Courier New"/>
                  <a:ea typeface="Courier New"/>
                </a:rPr>
                <a:t>kernel_height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:</a:t>
              </a:r>
              <a:endParaRPr lang="en-US" sz="16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           </a:t>
              </a:r>
              <a:r>
                <a:rPr lang="en-US" sz="1600" b="1" spc="-1" dirty="0">
                  <a:solidFill>
                    <a:srgbClr val="4F81BD"/>
                  </a:solidFill>
                  <a:latin typeface="Courier New"/>
                  <a:ea typeface="Courier New"/>
                </a:rPr>
                <a:t>for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lang="en-US" sz="1600" spc="-1" dirty="0" err="1">
                  <a:solidFill>
                    <a:srgbClr val="000000"/>
                  </a:solidFill>
                  <a:latin typeface="Courier New"/>
                  <a:ea typeface="Courier New"/>
                </a:rPr>
                <a:t>kx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lang="en-US" sz="1600" b="1" spc="-1" dirty="0">
                  <a:solidFill>
                    <a:srgbClr val="4F81BD"/>
                  </a:solidFill>
                  <a:latin typeface="Courier New"/>
                  <a:ea typeface="Courier New"/>
                </a:rPr>
                <a:t>in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lang="en-US" sz="1600" spc="-1" dirty="0" err="1">
                  <a:solidFill>
                    <a:srgbClr val="000000"/>
                  </a:solidFill>
                  <a:latin typeface="Courier New"/>
                  <a:ea typeface="Courier New"/>
                </a:rPr>
                <a:t>kernel_widht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:</a:t>
              </a:r>
              <a:endParaRPr lang="en-US" sz="16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             </a:t>
              </a:r>
              <a:r>
                <a:rPr lang="en-US" sz="1600" b="1" spc="-1" dirty="0">
                  <a:solidFill>
                    <a:srgbClr val="9BBB59"/>
                  </a:solidFill>
                  <a:latin typeface="Courier New"/>
                  <a:ea typeface="Courier New"/>
                </a:rPr>
                <a:t>output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[c][y][x]+= </a:t>
              </a:r>
              <a:r>
                <a:rPr lang="en-US" sz="1600" b="1" spc="-1" dirty="0">
                  <a:solidFill>
                    <a:srgbClr val="9BBB59"/>
                  </a:solidFill>
                  <a:latin typeface="Courier New"/>
                  <a:ea typeface="Courier New"/>
                </a:rPr>
                <a:t>input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[</a:t>
              </a:r>
              <a:r>
                <a:rPr lang="en-US" sz="1600" spc="-1" dirty="0" err="1">
                  <a:solidFill>
                    <a:srgbClr val="000000"/>
                  </a:solidFill>
                  <a:latin typeface="Courier New"/>
                  <a:ea typeface="Courier New"/>
                </a:rPr>
                <a:t>kz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][</a:t>
              </a:r>
              <a:r>
                <a:rPr lang="en-US" sz="1600" spc="-1" dirty="0" err="1">
                  <a:solidFill>
                    <a:srgbClr val="000000"/>
                  </a:solidFill>
                  <a:latin typeface="Courier New"/>
                  <a:ea typeface="Courier New"/>
                </a:rPr>
                <a:t>y+ky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][</a:t>
              </a:r>
              <a:r>
                <a:rPr lang="en-US" sz="1600" spc="-1" dirty="0" err="1">
                  <a:solidFill>
                    <a:srgbClr val="000000"/>
                  </a:solidFill>
                  <a:latin typeface="Courier New"/>
                  <a:ea typeface="Courier New"/>
                </a:rPr>
                <a:t>x+kx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] * \                           </a:t>
              </a:r>
            </a:p>
            <a:p>
              <a:pPr>
                <a:lnSpc>
                  <a:spcPct val="100000"/>
                </a:lnSpc>
              </a:pPr>
              <a:r>
                <a:rPr lang="en-US" sz="1600" b="1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                                </a:t>
              </a:r>
              <a:r>
                <a:rPr lang="en-US" sz="1600" b="1" spc="-1" dirty="0">
                  <a:solidFill>
                    <a:srgbClr val="9BBB59"/>
                  </a:solidFill>
                  <a:latin typeface="Courier New"/>
                  <a:ea typeface="Courier New"/>
                </a:rPr>
                <a:t>W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[c][</a:t>
              </a:r>
              <a:r>
                <a:rPr lang="en-US" sz="1600" spc="-1" dirty="0" err="1">
                  <a:solidFill>
                    <a:srgbClr val="000000"/>
                  </a:solidFill>
                  <a:latin typeface="Courier New"/>
                  <a:ea typeface="Courier New"/>
                </a:rPr>
                <a:t>kz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][</a:t>
              </a:r>
              <a:r>
                <a:rPr lang="en-US" sz="1600" spc="-1" dirty="0" err="1">
                  <a:solidFill>
                    <a:srgbClr val="000000"/>
                  </a:solidFill>
                  <a:latin typeface="Courier New"/>
                  <a:ea typeface="Courier New"/>
                </a:rPr>
                <a:t>ky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][</a:t>
              </a:r>
              <a:r>
                <a:rPr lang="en-US" sz="1600" spc="-1" dirty="0" err="1">
                  <a:solidFill>
                    <a:srgbClr val="000000"/>
                  </a:solidFill>
                  <a:latin typeface="Courier New"/>
                  <a:ea typeface="Courier New"/>
                </a:rPr>
                <a:t>kx</a:t>
              </a:r>
              <a:r>
                <a:rPr lang="en-US" sz="1600" spc="-1" dirty="0">
                  <a:solidFill>
                    <a:srgbClr val="000000"/>
                  </a:solidFill>
                  <a:latin typeface="Courier New"/>
                  <a:ea typeface="Courier New"/>
                </a:rPr>
                <a:t>]</a:t>
              </a:r>
              <a:endParaRPr lang="en-US" sz="1600" spc="-1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2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Overview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We discussed 3 DNN optimizations: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/>
              <a:t>Pruning, reducing connections / neurons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/>
              <a:t>Quantization, from 32-bits float to …. 1-bit binary NWs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/>
              <a:t>Scheduling to exploit data reuse and vector&amp;thread-parallelim</a:t>
            </a:r>
            <a:br>
              <a:rPr lang="nl-NL"/>
            </a:br>
            <a:endParaRPr lang="nl-NL"/>
          </a:p>
          <a:p>
            <a:pPr marL="971550" lvl="1" indent="-514350">
              <a:buFont typeface="+mj-lt"/>
              <a:buAutoNum type="arabicPeriod" startAt="4"/>
            </a:pPr>
            <a:r>
              <a:rPr lang="nl-NL" b="1"/>
              <a:t>Changing the Network Structure</a:t>
            </a:r>
          </a:p>
          <a:p>
            <a:pPr lvl="2"/>
            <a:r>
              <a:rPr lang="nl-NL" b="1"/>
              <a:t>filter decomposition</a:t>
            </a:r>
          </a:p>
          <a:p>
            <a:pPr lvl="2"/>
            <a:r>
              <a:rPr lang="nl-NL" b="1"/>
              <a:t>Structured approaches</a:t>
            </a:r>
          </a:p>
          <a:p>
            <a:pPr lvl="2"/>
            <a:endParaRPr lang="nl-NL"/>
          </a:p>
          <a:p>
            <a:endParaRPr lang="nl-NL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C0100-351A-4DFA-9C9C-BD94EF8CA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88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762000"/>
            <a:ext cx="4382897" cy="2341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Pruning: reduce the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11404600" cy="5327374"/>
          </a:xfrm>
        </p:spPr>
        <p:txBody>
          <a:bodyPr/>
          <a:lstStyle/>
          <a:p>
            <a:r>
              <a:rPr lang="en-US"/>
              <a:t>Fine grain pruning</a:t>
            </a:r>
          </a:p>
          <a:p>
            <a:pPr lvl="1"/>
            <a:r>
              <a:rPr lang="en-US"/>
              <a:t>removing connections with small weigths</a:t>
            </a:r>
          </a:p>
          <a:p>
            <a:pPr lvl="1"/>
            <a:r>
              <a:rPr lang="en-US"/>
              <a:t>remove neurons </a:t>
            </a:r>
          </a:p>
          <a:p>
            <a:r>
              <a:rPr lang="en-US"/>
              <a:t>Coarse grain pruning</a:t>
            </a:r>
          </a:p>
          <a:p>
            <a:pPr lvl="1"/>
            <a:r>
              <a:rPr lang="en-US"/>
              <a:t>remove kernel (2D): i.e., skip input feature map for a certain filter</a:t>
            </a:r>
          </a:p>
          <a:p>
            <a:pPr lvl="1"/>
            <a:r>
              <a:rPr lang="en-US"/>
              <a:t>removing complete filter (3D), i.e. reduce nr. of output feature maps</a:t>
            </a:r>
          </a:p>
          <a:p>
            <a:r>
              <a:rPr lang="en-US"/>
              <a:t>Structured pruning: </a:t>
            </a:r>
          </a:p>
          <a:p>
            <a:pPr lvl="1"/>
            <a:r>
              <a:rPr lang="en-US"/>
              <a:t>try to keep e.g. SIMD regularity (vector computing)</a:t>
            </a:r>
          </a:p>
          <a:p>
            <a:r>
              <a:rPr lang="en-US"/>
              <a:t>Typically fine tune weights after pruning steps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filter sizes: filter decomposition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56868"/>
            <a:ext cx="9601200" cy="57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01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28600"/>
            <a:ext cx="11404600" cy="914400"/>
          </a:xfrm>
        </p:spPr>
        <p:txBody>
          <a:bodyPr/>
          <a:lstStyle/>
          <a:p>
            <a:r>
              <a:rPr lang="nl-NL"/>
              <a:t>Remember the CNN terminology (single layer)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96645" y="2286000"/>
            <a:ext cx="4267200" cy="4325582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nl-NL" b="1">
                <a:solidFill>
                  <a:schemeClr val="accent2"/>
                </a:solidFill>
              </a:rPr>
              <a:t>N</a:t>
            </a:r>
            <a:r>
              <a:rPr lang="nl-NL">
                <a:solidFill>
                  <a:schemeClr val="accent2"/>
                </a:solidFill>
              </a:rPr>
              <a:t> = batch size</a:t>
            </a:r>
          </a:p>
          <a:p>
            <a:r>
              <a:rPr lang="nl-NL" b="1">
                <a:solidFill>
                  <a:schemeClr val="accent2"/>
                </a:solidFill>
              </a:rPr>
              <a:t>C</a:t>
            </a:r>
            <a:r>
              <a:rPr lang="nl-NL">
                <a:solidFill>
                  <a:schemeClr val="accent2"/>
                </a:solidFill>
              </a:rPr>
              <a:t> input feature maps of size </a:t>
            </a:r>
            <a:r>
              <a:rPr lang="nl-NL" b="1">
                <a:solidFill>
                  <a:schemeClr val="accent2"/>
                </a:solidFill>
              </a:rPr>
              <a:t>HxW</a:t>
            </a:r>
          </a:p>
          <a:p>
            <a:r>
              <a:rPr lang="nl-NL" b="1">
                <a:solidFill>
                  <a:schemeClr val="accent2"/>
                </a:solidFill>
              </a:rPr>
              <a:t>M</a:t>
            </a:r>
            <a:r>
              <a:rPr lang="nl-NL">
                <a:solidFill>
                  <a:schemeClr val="accent2"/>
                </a:solidFill>
              </a:rPr>
              <a:t> output feature maps of size </a:t>
            </a:r>
            <a:r>
              <a:rPr lang="nl-NL" b="1">
                <a:solidFill>
                  <a:schemeClr val="accent2"/>
                </a:solidFill>
              </a:rPr>
              <a:t>E</a:t>
            </a:r>
            <a:r>
              <a:rPr lang="nl-NL">
                <a:solidFill>
                  <a:schemeClr val="accent2"/>
                </a:solidFill>
              </a:rPr>
              <a:t>x</a:t>
            </a:r>
            <a:r>
              <a:rPr lang="nl-NL" b="1">
                <a:solidFill>
                  <a:schemeClr val="accent2"/>
                </a:solidFill>
              </a:rPr>
              <a:t>F</a:t>
            </a:r>
          </a:p>
          <a:p>
            <a:r>
              <a:rPr lang="nl-NL" b="1">
                <a:solidFill>
                  <a:schemeClr val="accent2"/>
                </a:solidFill>
              </a:rPr>
              <a:t>M</a:t>
            </a:r>
            <a:r>
              <a:rPr lang="nl-NL">
                <a:solidFill>
                  <a:schemeClr val="accent2"/>
                </a:solidFill>
              </a:rPr>
              <a:t> filters of size </a:t>
            </a:r>
            <a:r>
              <a:rPr lang="nl-NL" b="1">
                <a:solidFill>
                  <a:schemeClr val="accent2"/>
                </a:solidFill>
              </a:rPr>
              <a:t>R</a:t>
            </a:r>
            <a:r>
              <a:rPr lang="nl-NL">
                <a:solidFill>
                  <a:schemeClr val="accent2"/>
                </a:solidFill>
              </a:rPr>
              <a:t>x</a:t>
            </a:r>
            <a:r>
              <a:rPr lang="nl-NL" b="1">
                <a:solidFill>
                  <a:schemeClr val="accent2"/>
                </a:solidFill>
              </a:rPr>
              <a:t>S</a:t>
            </a:r>
          </a:p>
          <a:p>
            <a:r>
              <a:rPr lang="nl-NL">
                <a:solidFill>
                  <a:schemeClr val="accent2"/>
                </a:solidFill>
              </a:rPr>
              <a:t>Total filter size = </a:t>
            </a:r>
            <a:br>
              <a:rPr lang="nl-NL">
                <a:solidFill>
                  <a:schemeClr val="accent2"/>
                </a:solidFill>
              </a:rPr>
            </a:br>
            <a:r>
              <a:rPr lang="nl-NL" b="1">
                <a:solidFill>
                  <a:schemeClr val="accent2"/>
                </a:solidFill>
              </a:rPr>
              <a:t>M</a:t>
            </a:r>
            <a:r>
              <a:rPr lang="nl-NL">
                <a:solidFill>
                  <a:schemeClr val="accent2"/>
                </a:solidFill>
              </a:rPr>
              <a:t>x</a:t>
            </a:r>
            <a:r>
              <a:rPr lang="nl-NL" b="1">
                <a:solidFill>
                  <a:schemeClr val="accent2"/>
                </a:solidFill>
              </a:rPr>
              <a:t> (R</a:t>
            </a:r>
            <a:r>
              <a:rPr lang="nl-NL">
                <a:solidFill>
                  <a:schemeClr val="accent2"/>
                </a:solidFill>
              </a:rPr>
              <a:t>x</a:t>
            </a:r>
            <a:r>
              <a:rPr lang="nl-NL" b="1">
                <a:solidFill>
                  <a:schemeClr val="accent2"/>
                </a:solidFill>
              </a:rPr>
              <a:t>S</a:t>
            </a:r>
            <a:r>
              <a:rPr lang="nl-NL">
                <a:solidFill>
                  <a:schemeClr val="accent2"/>
                </a:solidFill>
              </a:rPr>
              <a:t>x</a:t>
            </a:r>
            <a:r>
              <a:rPr lang="nl-NL" b="1">
                <a:solidFill>
                  <a:schemeClr val="accent2"/>
                </a:solidFill>
              </a:rPr>
              <a:t>C)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265319"/>
            <a:ext cx="6934200" cy="49263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ACCF9A-6D97-4333-9C7B-49521FC8A31F}"/>
              </a:ext>
            </a:extLst>
          </p:cNvPr>
          <p:cNvSpPr txBox="1"/>
          <p:nvPr/>
        </p:nvSpPr>
        <p:spPr>
          <a:xfrm>
            <a:off x="2209800" y="6282035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Dream this picture !</a:t>
            </a:r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filter sizes: decouple correlations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33" y="2438400"/>
            <a:ext cx="8772525" cy="3092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01200" y="4191000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71601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Decouple the </a:t>
            </a:r>
            <a:r>
              <a:rPr lang="en-US" sz="2800" b="1"/>
              <a:t>cross-channels correlations </a:t>
            </a:r>
            <a:r>
              <a:rPr lang="en-US" sz="2800"/>
              <a:t>and </a:t>
            </a:r>
            <a:r>
              <a:rPr lang="en-US" sz="2800" b="1"/>
              <a:t>spatial correlations </a:t>
            </a:r>
            <a:r>
              <a:rPr lang="en-US" sz="2800"/>
              <a:t>in the feature maps of the DNN: </a:t>
            </a:r>
            <a:r>
              <a:rPr lang="en-US" sz="2800" b="1">
                <a:solidFill>
                  <a:srgbClr val="FF0000"/>
                </a:solidFill>
              </a:rPr>
              <a:t>depth wise convolution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C4BE5C-67D7-46A4-9E35-D33EA4224608}"/>
              </a:ext>
            </a:extLst>
          </p:cNvPr>
          <p:cNvSpPr txBox="1"/>
          <p:nvPr/>
        </p:nvSpPr>
        <p:spPr>
          <a:xfrm>
            <a:off x="482600" y="5486399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Number of operations for M output channels reduces dramatically: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>
                <a:solidFill>
                  <a:schemeClr val="accent2"/>
                </a:solidFill>
              </a:rPr>
              <a:t>Left</a:t>
            </a:r>
            <a:r>
              <a:rPr lang="en-US" i="1"/>
              <a:t>: 	H*W*(R*S*C)*M</a:t>
            </a:r>
            <a:endParaRPr lang="en-US" b="1" i="1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>
                <a:solidFill>
                  <a:schemeClr val="accent2"/>
                </a:solidFill>
              </a:rPr>
              <a:t>Right: 	</a:t>
            </a:r>
            <a:r>
              <a:rPr lang="en-US" i="1"/>
              <a:t>H*W*(R*S)*C + H*W*C*M  =  H*W*C*(R*S + M)</a:t>
            </a:r>
          </a:p>
        </p:txBody>
      </p:sp>
    </p:spTree>
    <p:extLst>
      <p:ext uri="{BB962C8B-B14F-4D97-AF65-F5344CB8AC3E}">
        <p14:creationId xmlns:p14="http://schemas.microsoft.com/office/powerpoint/2010/main" val="21265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Overview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We discussed 3 DNN optimizations: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/>
              <a:t>Pruning, reducing connections / neurons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/>
              <a:t>Quantization, from 32-bits float to …. 1-bit binary NWs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/>
              <a:t>Scheduling to exploit data reuse and vector&amp;thread-parallelim</a:t>
            </a:r>
          </a:p>
          <a:p>
            <a:r>
              <a:rPr lang="nl-NL"/>
              <a:t>In this lecture a 4</a:t>
            </a:r>
            <a:r>
              <a:rPr lang="nl-NL" baseline="30000"/>
              <a:t>th</a:t>
            </a:r>
            <a:r>
              <a:rPr lang="nl-NL"/>
              <a:t> optimization, related to pruning: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nl-NL"/>
              <a:t>Changing the Network Structure</a:t>
            </a:r>
          </a:p>
          <a:p>
            <a:pPr lvl="2"/>
            <a:r>
              <a:rPr lang="nl-NL"/>
              <a:t>filter decomposition</a:t>
            </a:r>
          </a:p>
          <a:p>
            <a:pPr lvl="2"/>
            <a:r>
              <a:rPr lang="nl-NL"/>
              <a:t>Structured approaches</a:t>
            </a:r>
          </a:p>
          <a:p>
            <a:pPr lvl="2"/>
            <a:endParaRPr lang="nl-NL"/>
          </a:p>
          <a:p>
            <a:r>
              <a:rPr lang="nl-NL" b="1"/>
              <a:t>But first some Halide scheduling options</a:t>
            </a:r>
          </a:p>
          <a:p>
            <a:endParaRPr lang="nl-NL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C0100-351A-4DFA-9C9C-BD94EF8CA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08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DFDED5-463F-475A-92D0-27C10DD9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scaling</a:t>
            </a:r>
            <a:endParaRPr lang="nl-N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20F80-A2EF-4592-8669-3227B7008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scaling options</a:t>
            </a:r>
          </a:p>
          <a:p>
            <a:pPr lvl="1"/>
            <a:r>
              <a:rPr lang="en-US" dirty="0"/>
              <a:t>Width scaling: 	more channels, i.e. more filters</a:t>
            </a:r>
          </a:p>
          <a:p>
            <a:pPr lvl="1"/>
            <a:r>
              <a:rPr lang="en-US" dirty="0"/>
              <a:t>Depth scaling: 	more layers</a:t>
            </a:r>
          </a:p>
          <a:p>
            <a:pPr lvl="1"/>
            <a:r>
              <a:rPr lang="en-US" dirty="0"/>
              <a:t>Resolution scaling: 	increase image size</a:t>
            </a:r>
          </a:p>
          <a:p>
            <a:pPr lvl="1"/>
            <a:endParaRPr lang="en-US" dirty="0"/>
          </a:p>
          <a:p>
            <a:r>
              <a:rPr lang="en-US" dirty="0"/>
              <a:t>Some methods do this in systematic ways</a:t>
            </a:r>
          </a:p>
          <a:p>
            <a:pPr lvl="1"/>
            <a:r>
              <a:rPr lang="en-US" b="1" dirty="0" err="1"/>
              <a:t>EfficientNet</a:t>
            </a:r>
            <a:r>
              <a:rPr lang="en-US" dirty="0"/>
              <a:t>: Rethinking model scaling for CNNs</a:t>
            </a:r>
          </a:p>
          <a:p>
            <a:pPr lvl="1"/>
            <a:r>
              <a:rPr lang="en-US" dirty="0"/>
              <a:t>Searching for </a:t>
            </a:r>
            <a:r>
              <a:rPr lang="en-US" b="1" dirty="0"/>
              <a:t>MobileNetV3</a:t>
            </a:r>
          </a:p>
          <a:p>
            <a:pPr lvl="1"/>
            <a:r>
              <a:rPr lang="en-US" dirty="0"/>
              <a:t>Many </a:t>
            </a:r>
            <a:r>
              <a:rPr lang="en-US" b="1" dirty="0"/>
              <a:t>NAS</a:t>
            </a:r>
            <a:r>
              <a:rPr lang="en-US" dirty="0"/>
              <a:t>, Network Architecture Search, methods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9245E-7CF8-4BC3-ABD7-79D2800F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CB64-5FFA-4526-9564-6F20F2B8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00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5CEF-2BD7-4183-8419-E8DA6C0C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separable convolution blocks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C73B5E-F5B8-44E8-A3F4-15941B43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41A00E-970B-4C82-8B1A-46F4F88F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2BCC64B-6744-40B5-B136-DD07E4F0F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066800"/>
            <a:ext cx="6925642" cy="472505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1EE8E66-F5DF-4094-859D-3178B831FCF4}"/>
              </a:ext>
            </a:extLst>
          </p:cNvPr>
          <p:cNvSpPr txBox="1"/>
          <p:nvPr/>
        </p:nvSpPr>
        <p:spPr>
          <a:xfrm>
            <a:off x="2461768" y="5851993"/>
            <a:ext cx="6551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Diagonally </a:t>
            </a:r>
            <a:r>
              <a:rPr lang="en-US" sz="1800" dirty="0"/>
              <a:t>hatched layers do not use non-linearities</a:t>
            </a:r>
            <a:r>
              <a:rPr lang="en-US" sz="18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Thickness </a:t>
            </a:r>
            <a:r>
              <a:rPr lang="en-US" sz="1800" dirty="0"/>
              <a:t>of each block indicates its relative number of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Note</a:t>
            </a:r>
            <a:r>
              <a:rPr lang="en-US" sz="1800" dirty="0"/>
              <a:t>: c and d are equivalent blocks when stacked.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82D2265-F37D-4A43-ABC1-6D9529FDDD5F}"/>
              </a:ext>
            </a:extLst>
          </p:cNvPr>
          <p:cNvSpPr txBox="1"/>
          <p:nvPr/>
        </p:nvSpPr>
        <p:spPr>
          <a:xfrm>
            <a:off x="1230891" y="2209800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 err="1"/>
              <a:t>AlexNet</a:t>
            </a:r>
            <a:r>
              <a:rPr lang="nl-NL" sz="2000" i="1" dirty="0"/>
              <a:t>, VGG</a:t>
            </a:r>
            <a:endParaRPr lang="en-US" sz="2000" i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676321A-06A7-4F74-AB11-7966F9F56ABA}"/>
              </a:ext>
            </a:extLst>
          </p:cNvPr>
          <p:cNvSpPr txBox="1"/>
          <p:nvPr/>
        </p:nvSpPr>
        <p:spPr>
          <a:xfrm>
            <a:off x="9220200" y="213360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/>
              <a:t>MobileNetV1</a:t>
            </a:r>
            <a:endParaRPr lang="en-US" sz="2000" i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197D3BC-A950-436B-B2ED-1D213CBFF820}"/>
              </a:ext>
            </a:extLst>
          </p:cNvPr>
          <p:cNvSpPr txBox="1"/>
          <p:nvPr/>
        </p:nvSpPr>
        <p:spPr>
          <a:xfrm>
            <a:off x="9187866" y="4648200"/>
            <a:ext cx="1806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/>
              <a:t>MobileNetV2/3</a:t>
            </a:r>
          </a:p>
          <a:p>
            <a:r>
              <a:rPr lang="nl-NL" sz="2000" i="1" dirty="0" err="1"/>
              <a:t>MnasNet</a:t>
            </a:r>
            <a:endParaRPr lang="nl-NL" sz="2000" i="1" dirty="0"/>
          </a:p>
          <a:p>
            <a:r>
              <a:rPr lang="nl-NL" sz="2000" i="1" dirty="0" err="1"/>
              <a:t>EfficientNet</a:t>
            </a:r>
            <a:endParaRPr lang="en-US" sz="2000" i="1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AE7E192-B00B-428E-9BC8-A75EC68CD5E8}"/>
              </a:ext>
            </a:extLst>
          </p:cNvPr>
          <p:cNvSpPr/>
          <p:nvPr/>
        </p:nvSpPr>
        <p:spPr>
          <a:xfrm>
            <a:off x="8915400" y="4724400"/>
            <a:ext cx="272466" cy="923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536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40DC-2AD3-4CE8-9BC0-6A6FFDF9F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MobileNetV2: bottleneck with residual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D0F9B-F7B7-4310-99DB-485849E2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5CBD2-1B6F-4066-80A0-3C33ED7A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629E07-A0A4-4373-AA29-E10FB962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64951"/>
            <a:ext cx="8153400" cy="3153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295034-D308-47A8-9FED-AC9C2C65064D}"/>
              </a:ext>
            </a:extLst>
          </p:cNvPr>
          <p:cNvSpPr txBox="1"/>
          <p:nvPr/>
        </p:nvSpPr>
        <p:spPr>
          <a:xfrm>
            <a:off x="381000" y="4419600"/>
            <a:ext cx="117269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Each </a:t>
            </a:r>
            <a:r>
              <a:rPr lang="en-US" b="1"/>
              <a:t>MobileNetV2 block </a:t>
            </a:r>
            <a:r>
              <a:rPr lang="en-US"/>
              <a:t>consists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narrow C-channel input and output (low number of channels)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expansion by D (1x1xC) filters to much higher D-dimensional space: tunable dimension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depth wise convolution (followed by Relu6 activation)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projection by C (1x1xD) to lower C-dimensional space, i.e. reducing nr. of output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residual connection over the whole block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05A58-4FF7-41BB-A66B-CC0DED329AF6}"/>
              </a:ext>
            </a:extLst>
          </p:cNvPr>
          <p:cNvSpPr txBox="1"/>
          <p:nvPr/>
        </p:nvSpPr>
        <p:spPr>
          <a:xfrm>
            <a:off x="9585159" y="340283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7EA7C-48D4-4578-B2C6-D5B1C3EAA7B9}"/>
              </a:ext>
            </a:extLst>
          </p:cNvPr>
          <p:cNvSpPr txBox="1"/>
          <p:nvPr/>
        </p:nvSpPr>
        <p:spPr>
          <a:xfrm>
            <a:off x="2400768" y="34028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0F3ED-4FB9-47E4-9209-EEE4CB547112}"/>
              </a:ext>
            </a:extLst>
          </p:cNvPr>
          <p:cNvSpPr txBox="1"/>
          <p:nvPr/>
        </p:nvSpPr>
        <p:spPr>
          <a:xfrm>
            <a:off x="4572001" y="340284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endParaRPr lang="nl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B7F05-0ED0-4E36-9CEA-4FCBD1CD0EC3}"/>
              </a:ext>
            </a:extLst>
          </p:cNvPr>
          <p:cNvSpPr txBox="1"/>
          <p:nvPr/>
        </p:nvSpPr>
        <p:spPr>
          <a:xfrm>
            <a:off x="7620000" y="34028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A673-2F82-4777-BE43-EEC72EBC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MnasNet: MobileNetV2 + Squeeze-and-Excite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3394C-DFF5-48B9-BF52-1956A0DA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0EA62-B282-4F54-8B2E-750459B8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04B13-CF3C-4D4E-A6B4-57137E33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66" y="1224887"/>
            <a:ext cx="8459234" cy="2745214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BF043D3-B3AD-42DE-A7CA-0154D2A23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55212"/>
            <a:ext cx="7620000" cy="2310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46DD22-AB08-40F6-A0F0-481CB2E2AF0B}"/>
              </a:ext>
            </a:extLst>
          </p:cNvPr>
          <p:cNvSpPr txBox="1"/>
          <p:nvPr/>
        </p:nvSpPr>
        <p:spPr>
          <a:xfrm>
            <a:off x="304800" y="4038600"/>
            <a:ext cx="48670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Squeeze-and-Excite attention layer: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squeeze: averaging each</a:t>
            </a:r>
            <a:br>
              <a:rPr lang="en-US" dirty="0"/>
            </a:br>
            <a:r>
              <a:rPr lang="en-US" dirty="0"/>
              <a:t> input channel to 1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excite: determine </a:t>
            </a:r>
            <a:r>
              <a:rPr lang="en-US"/>
              <a:t>scale factor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using C fully connected </a:t>
            </a:r>
            <a:br>
              <a:rPr lang="en-US"/>
            </a:br>
            <a:r>
              <a:rPr lang="en-US"/>
              <a:t>learnable convolutions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scale input channels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1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1AD3-0CA6-44F4-882C-127CF581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MobileNetV3</a:t>
            </a:r>
            <a:endParaRPr lang="nl-NL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01D03A-B777-41A7-849E-F6D6043285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adds to MobileNetV2</a:t>
            </a:r>
          </a:p>
          <a:p>
            <a:r>
              <a:rPr lang="en-US" dirty="0"/>
              <a:t>replaces </a:t>
            </a:r>
            <a:r>
              <a:rPr lang="en-US" dirty="0" err="1"/>
              <a:t>ReLU</a:t>
            </a:r>
            <a:r>
              <a:rPr lang="en-US" dirty="0"/>
              <a:t> by Swish</a:t>
            </a:r>
          </a:p>
          <a:p>
            <a:pPr lvl="1"/>
            <a:r>
              <a:rPr lang="en-US" dirty="0"/>
              <a:t>actually an approximation:</a:t>
            </a:r>
          </a:p>
          <a:p>
            <a:pPr lvl="1"/>
            <a:r>
              <a:rPr lang="en-US" dirty="0"/>
              <a:t>h-swish(x) = x*(ReLU6(x+3))/6</a:t>
            </a:r>
          </a:p>
          <a:p>
            <a:r>
              <a:rPr lang="en-US" dirty="0"/>
              <a:t>n</a:t>
            </a:r>
            <a:r>
              <a:rPr lang="en-US"/>
              <a:t>etwork </a:t>
            </a:r>
            <a:r>
              <a:rPr lang="en-US" dirty="0"/>
              <a:t>scaling using NAS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8A76B-6075-4786-BA7A-940ABF07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IA 5LIL0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9D79B-3FB2-466F-8380-BFCE5DA3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FEA9B1FC-18D8-474E-B4C5-6A338E788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5"/>
          <a:stretch/>
        </p:blipFill>
        <p:spPr>
          <a:xfrm>
            <a:off x="6496705" y="1066800"/>
            <a:ext cx="5009495" cy="21468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82962FC-B7C6-4776-987D-09437AEF5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556" y="3844993"/>
            <a:ext cx="5257800" cy="273523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0A69048-F367-45D3-BE6E-773363F29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54" y="3801514"/>
            <a:ext cx="5104746" cy="29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D8E32A-53A5-4040-AA8C-2870C820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963400" cy="685800"/>
          </a:xfrm>
        </p:spPr>
        <p:txBody>
          <a:bodyPr/>
          <a:lstStyle/>
          <a:p>
            <a:r>
              <a:rPr lang="en-US"/>
              <a:t>Different scaling methods, combined in EfficientNet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9F7EB-10A8-4F6E-B6D4-C23EC786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668E9-ADBA-4D4C-BFB0-B28B67BB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940D2D-D29A-4018-874D-1ED1CA5E0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79590"/>
            <a:ext cx="11887200" cy="48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7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838E-94A3-446C-9C1E-4457A80C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EfficientNet: Flops vs ImageNet Accuracy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96371-5917-4432-80DC-A525F09C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5B036-DC1C-4387-ACFD-1FD1BF2A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92535-0981-4564-BA08-07C26D38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6797675" cy="5436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A8CF1-7D4B-42C7-AAF1-5619DA9288DC}"/>
              </a:ext>
            </a:extLst>
          </p:cNvPr>
          <p:cNvSpPr txBox="1"/>
          <p:nvPr/>
        </p:nvSpPr>
        <p:spPr>
          <a:xfrm>
            <a:off x="8113073" y="1371600"/>
            <a:ext cx="3723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Red line </a:t>
            </a:r>
            <a:r>
              <a:rPr lang="en-US"/>
              <a:t>shows EfficientNet</a:t>
            </a:r>
          </a:p>
          <a:p>
            <a:r>
              <a:rPr lang="en-US"/>
              <a:t>options for different scalings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074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you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How to express reuse options in Halide for a </a:t>
            </a:r>
            <a:br>
              <a:rPr lang="en-US" sz="2800"/>
            </a:br>
            <a:r>
              <a:rPr lang="en-US" sz="2800"/>
              <a:t>1-D convolution filter</a:t>
            </a:r>
          </a:p>
          <a:p>
            <a:endParaRPr lang="en-US" sz="2800"/>
          </a:p>
          <a:p>
            <a:r>
              <a:rPr lang="en-US" sz="2800"/>
              <a:t>4</a:t>
            </a:r>
            <a:r>
              <a:rPr lang="en-US" sz="2800" baseline="30000"/>
              <a:t>th</a:t>
            </a:r>
            <a:r>
              <a:rPr lang="en-US" sz="2800"/>
              <a:t> Optimization: Several changes to Network Structure:</a:t>
            </a:r>
          </a:p>
          <a:p>
            <a:pPr lvl="1"/>
            <a:r>
              <a:rPr lang="en-US" sz="2400"/>
              <a:t>decomposition</a:t>
            </a:r>
          </a:p>
          <a:p>
            <a:pPr lvl="1"/>
            <a:r>
              <a:rPr lang="en-US" sz="2400"/>
              <a:t>depth wise convolution</a:t>
            </a:r>
          </a:p>
          <a:p>
            <a:pPr lvl="1"/>
            <a:r>
              <a:rPr lang="en-US" sz="2400"/>
              <a:t>squeeze-and-excite</a:t>
            </a:r>
          </a:p>
          <a:p>
            <a:pPr lvl="1"/>
            <a:r>
              <a:rPr lang="en-US" sz="2400"/>
              <a:t>scaling options: width, depth, resolution</a:t>
            </a:r>
          </a:p>
          <a:p>
            <a:pPr lvl="1"/>
            <a:r>
              <a:rPr lang="en-US" sz="2400"/>
              <a:t>adding more residual connections</a:t>
            </a:r>
          </a:p>
          <a:p>
            <a:endParaRPr lang="en-US" sz="2800"/>
          </a:p>
          <a:p>
            <a:r>
              <a:rPr lang="en-US" sz="2800"/>
              <a:t>Later we’ll discuss automated &amp; structured approaches for this:</a:t>
            </a:r>
          </a:p>
          <a:p>
            <a:pPr lvl="1"/>
            <a:r>
              <a:rPr lang="en-US" sz="3200" b="1">
                <a:solidFill>
                  <a:schemeClr val="accent2"/>
                </a:solidFill>
              </a:rPr>
              <a:t>NAS: Network Architecture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0175-9699-4BBE-9FAB-57FE2DBF824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 descr="http://3.bp.blogspot.com/-Fyyo92Ouo14/USoRPb90tOI/AAAAAAAABXU/poSOCn2msZ0/s1600/summary.jpg">
            <a:extLst>
              <a:ext uri="{FF2B5EF4-FFF2-40B4-BE49-F238E27FC236}">
                <a16:creationId xmlns:a16="http://schemas.microsoft.com/office/drawing/2014/main" id="{F4A37ED3-EA9B-4081-9EF2-A7C1C13C7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8800" y="76200"/>
            <a:ext cx="2704306" cy="2031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1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Brightening an Image Example</a:t>
            </a:r>
            <a:br>
              <a:rPr lang="nl-NL"/>
            </a:br>
            <a:r>
              <a:rPr lang="nl-NL" sz="2400"/>
              <a:t>Halide code:</a:t>
            </a:r>
            <a:endParaRPr lang="nl-NL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3</a:t>
            </a:fld>
            <a:endParaRPr lang="nl-NL"/>
          </a:p>
        </p:txBody>
      </p:sp>
      <p:sp>
        <p:nvSpPr>
          <p:cNvPr id="15" name="Right Arrow 14"/>
          <p:cNvSpPr/>
          <p:nvPr/>
        </p:nvSpPr>
        <p:spPr>
          <a:xfrm>
            <a:off x="9252947" y="1985577"/>
            <a:ext cx="763905" cy="327794"/>
          </a:xfrm>
          <a:prstGeom prst="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66D80A7-6B38-4322-BCF2-55B1BFA35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086" y="747032"/>
            <a:ext cx="1821543" cy="3023508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E7EE1711-AC0C-44A4-9F6C-BF1FC0ECA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443" y="710746"/>
            <a:ext cx="1821543" cy="30597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8BBB57-2B78-4BD8-A456-FF23AB327A99}"/>
              </a:ext>
            </a:extLst>
          </p:cNvPr>
          <p:cNvSpPr txBox="1"/>
          <p:nvPr/>
        </p:nvSpPr>
        <p:spPr>
          <a:xfrm>
            <a:off x="457200" y="1442771"/>
            <a:ext cx="10853056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7030A0"/>
                </a:solidFill>
                <a:latin typeface="Calibri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>
                <a:solidFill>
                  <a:srgbClr val="08A1D9"/>
                </a:solidFill>
                <a:latin typeface="Calibri"/>
              </a:rPr>
              <a:t>"halide_image_io.h" </a:t>
            </a:r>
            <a:endParaRPr lang="en-US" sz="1800">
              <a:solidFill>
                <a:srgbClr val="08A1D9"/>
              </a:solidFill>
              <a:latin typeface="Calibri"/>
              <a:cs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7030A0"/>
                </a:solidFill>
                <a:latin typeface="Calibri"/>
              </a:rPr>
              <a:t>using namespace</a:t>
            </a:r>
            <a:r>
              <a:rPr lang="en-US" sz="18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>
                <a:solidFill>
                  <a:srgbClr val="08A1D9"/>
                </a:solidFill>
                <a:latin typeface="Calibri"/>
              </a:rPr>
              <a:t>Halide::Tools;</a:t>
            </a:r>
            <a:endParaRPr lang="en-US" sz="1800">
              <a:solidFill>
                <a:srgbClr val="08A1D9"/>
              </a:solidFill>
              <a:latin typeface="Calibri"/>
              <a:cs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08A1D9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08A1D9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8A1D9"/>
                </a:solidFill>
                <a:latin typeface="Calibri"/>
              </a:rPr>
              <a:t>Halide::Buffer&lt;uint8_t&gt;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>
                <a:latin typeface="Calibri"/>
              </a:rPr>
              <a:t>input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 = </a:t>
            </a:r>
            <a:r>
              <a:rPr lang="en-US" sz="2000">
                <a:solidFill>
                  <a:srgbClr val="FF0000"/>
                </a:solidFill>
                <a:latin typeface="Calibri"/>
              </a:rPr>
              <a:t>load_image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("image_name");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8A1D9"/>
                </a:solidFill>
                <a:latin typeface="Calibri"/>
                <a:ea typeface="+mn-lt"/>
                <a:cs typeface="+mn-lt"/>
              </a:rPr>
              <a:t>Halide::Func</a:t>
            </a: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brighter;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8A1D9"/>
                </a:solidFill>
                <a:latin typeface="Calibri"/>
                <a:ea typeface="+mn-lt"/>
                <a:cs typeface="+mn-lt"/>
              </a:rPr>
              <a:t>Halide::Var</a:t>
            </a: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x, y, c;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8A1D9"/>
                </a:solidFill>
                <a:latin typeface="Calibri"/>
                <a:ea typeface="+mn-lt"/>
                <a:cs typeface="+mn-lt"/>
              </a:rPr>
              <a:t>Halide::Expr</a:t>
            </a: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value = input(x, y, c);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value = </a:t>
            </a:r>
            <a:r>
              <a:rPr lang="en-US" sz="2000">
                <a:solidFill>
                  <a:srgbClr val="08A1D9"/>
                </a:solidFill>
                <a:latin typeface="Calibri"/>
                <a:ea typeface="+mn-lt"/>
                <a:cs typeface="+mn-lt"/>
              </a:rPr>
              <a:t>Halide::cast&lt;float&gt;</a:t>
            </a: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(value);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value = value * 1.5f;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value = </a:t>
            </a:r>
            <a:r>
              <a:rPr lang="en-US" sz="2000">
                <a:solidFill>
                  <a:srgbClr val="08A1D9"/>
                </a:solidFill>
                <a:latin typeface="Calibri"/>
                <a:ea typeface="+mn-lt"/>
                <a:cs typeface="+mn-lt"/>
              </a:rPr>
              <a:t>Halide::min</a:t>
            </a: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(value, 255.0f);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value = </a:t>
            </a:r>
            <a:r>
              <a:rPr lang="en-US" sz="2000">
                <a:solidFill>
                  <a:srgbClr val="08A1D9"/>
                </a:solidFill>
                <a:latin typeface="Calibri"/>
                <a:ea typeface="+mn-lt"/>
                <a:cs typeface="+mn-lt"/>
              </a:rPr>
              <a:t>Halide::cast&lt;uint8_t&gt;</a:t>
            </a: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(value);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8A1D9"/>
                </a:solidFill>
                <a:latin typeface="Calibri"/>
                <a:ea typeface="+mn-lt"/>
                <a:cs typeface="+mn-lt"/>
              </a:rPr>
              <a:t>Halide::Buffer&lt;uint8_t&gt;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output </a:t>
            </a: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= brighter.</a:t>
            </a:r>
            <a:r>
              <a:rPr lang="en-US" sz="2000">
                <a:solidFill>
                  <a:srgbClr val="08A1D9"/>
                </a:solidFill>
                <a:latin typeface="Calibri"/>
                <a:ea typeface="+mn-lt"/>
                <a:cs typeface="+mn-lt"/>
              </a:rPr>
              <a:t>realize</a:t>
            </a: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(input.</a:t>
            </a:r>
            <a:r>
              <a:rPr lang="en-US" sz="2000">
                <a:solidFill>
                  <a:srgbClr val="08A1D9"/>
                </a:solidFill>
                <a:latin typeface="Calibri"/>
                <a:ea typeface="+mn-lt"/>
                <a:cs typeface="+mn-lt"/>
              </a:rPr>
              <a:t>width()</a:t>
            </a: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,input.</a:t>
            </a:r>
            <a:r>
              <a:rPr lang="en-US" sz="2000">
                <a:solidFill>
                  <a:srgbClr val="08A1D9"/>
                </a:solidFill>
                <a:latin typeface="Calibri"/>
                <a:ea typeface="+mn-lt"/>
                <a:cs typeface="+mn-lt"/>
              </a:rPr>
              <a:t>height()</a:t>
            </a: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input.</a:t>
            </a:r>
            <a:r>
              <a:rPr lang="en-US" sz="2000" dirty="0">
                <a:solidFill>
                  <a:srgbClr val="08A1D9"/>
                </a:solidFill>
                <a:latin typeface="Calibri"/>
                <a:ea typeface="+mn-lt"/>
                <a:cs typeface="+mn-lt"/>
              </a:rPr>
              <a:t>channels()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save_image</a:t>
            </a:r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(output, "brighter.png");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 on I/O</a:t>
            </a:r>
            <a:endParaRPr lang="en-US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6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Convolutional Layers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039869"/>
            <a:ext cx="100667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Dataflow taxonomy: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Output Stationary</a:t>
            </a:r>
            <a:r>
              <a:rPr lang="en-US"/>
              <a:t>: 	minimize </a:t>
            </a:r>
            <a:r>
              <a:rPr lang="en-US" dirty="0"/>
              <a:t>movement </a:t>
            </a:r>
            <a:r>
              <a:rPr lang="en-US"/>
              <a:t>of </a:t>
            </a:r>
            <a:r>
              <a:rPr lang="en-US">
                <a:solidFill>
                  <a:srgbClr val="FF0000"/>
                </a:solidFill>
              </a:rPr>
              <a:t>partial sums</a:t>
            </a: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Weight Stationary</a:t>
            </a:r>
            <a:r>
              <a:rPr lang="en-US"/>
              <a:t>: 	minimize </a:t>
            </a:r>
            <a:r>
              <a:rPr lang="en-US" dirty="0"/>
              <a:t>movement of </a:t>
            </a:r>
            <a:r>
              <a:rPr lang="en-US" dirty="0">
                <a:solidFill>
                  <a:srgbClr val="00B050"/>
                </a:solidFill>
              </a:rPr>
              <a:t>weights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Input Stationary</a:t>
            </a:r>
            <a:r>
              <a:rPr lang="en-US"/>
              <a:t>: 	minimize </a:t>
            </a:r>
            <a:r>
              <a:rPr lang="en-US" dirty="0"/>
              <a:t>movement of </a:t>
            </a:r>
            <a:r>
              <a:rPr lang="en-US" dirty="0">
                <a:solidFill>
                  <a:srgbClr val="0000FF"/>
                </a:solidFill>
              </a:rPr>
              <a:t>inputs</a:t>
            </a:r>
          </a:p>
        </p:txBody>
      </p:sp>
      <p:sp>
        <p:nvSpPr>
          <p:cNvPr id="13" name="object 5"/>
          <p:cNvSpPr/>
          <p:nvPr/>
        </p:nvSpPr>
        <p:spPr>
          <a:xfrm>
            <a:off x="4372594" y="1589143"/>
            <a:ext cx="3033194" cy="1801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7"/>
          <p:cNvSpPr txBox="1"/>
          <p:nvPr/>
        </p:nvSpPr>
        <p:spPr>
          <a:xfrm>
            <a:off x="2561671" y="2295859"/>
            <a:ext cx="1732914" cy="90931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422275" algn="r">
              <a:lnSpc>
                <a:spcPct val="95000"/>
              </a:lnSpc>
              <a:spcBef>
                <a:spcPts val="219"/>
              </a:spcBef>
            </a:pP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filter</a:t>
            </a:r>
            <a:r>
              <a:rPr sz="2000" spc="-7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8000"/>
                </a:solidFill>
                <a:latin typeface="Arial"/>
                <a:cs typeface="Arial"/>
              </a:rPr>
              <a:t>weight 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fmap</a:t>
            </a:r>
            <a:r>
              <a:rPr sz="20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activation 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partial</a:t>
            </a:r>
            <a:r>
              <a:rPr sz="20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sum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7484698" y="2774395"/>
            <a:ext cx="22548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updated partial</a:t>
            </a: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sum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2597957" y="1591886"/>
            <a:ext cx="7128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46580" algn="l"/>
              </a:tabLst>
            </a:pPr>
            <a:r>
              <a:rPr lang="en-US" sz="2000" b="1" spc="-5" dirty="0">
                <a:latin typeface="Arial"/>
                <a:cs typeface="Arial"/>
              </a:rPr>
              <a:t>Memory</a:t>
            </a:r>
            <a:r>
              <a:rPr lang="en-US" sz="2000" b="1" spc="-6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Read</a:t>
            </a:r>
            <a:r>
              <a:rPr lang="en-US" sz="2000" dirty="0">
                <a:latin typeface="Arial"/>
                <a:cs typeface="Arial"/>
              </a:rPr>
              <a:t>                   </a:t>
            </a:r>
            <a:r>
              <a:rPr sz="2000" b="1" dirty="0">
                <a:latin typeface="Arial"/>
                <a:cs typeface="Arial"/>
              </a:rPr>
              <a:t>MAC</a:t>
            </a:r>
            <a:r>
              <a:rPr lang="en-US" sz="2000" b="1" dirty="0">
                <a:latin typeface="Arial"/>
                <a:cs typeface="Arial"/>
              </a:rPr>
              <a:t>                     </a:t>
            </a:r>
            <a:r>
              <a:rPr sz="2000" b="1" spc="-5" dirty="0">
                <a:latin typeface="Arial"/>
                <a:cs typeface="Arial"/>
              </a:rPr>
              <a:t>Memory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1368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Convolution – Output Stationary (OS)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92357" y="3408287"/>
            <a:ext cx="5992304" cy="27084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000" dirty="0">
              <a:latin typeface="Times New Roman" panose="02020603050405020304" pitchFamily="18" charset="0"/>
            </a:endParaRP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[H];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Input activations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[R];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Filter weights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[E];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Output activations</a:t>
            </a:r>
          </a:p>
          <a:p>
            <a:pPr marL="285750"/>
            <a:endParaRPr lang="en-US" sz="2000" dirty="0">
              <a:latin typeface="Consolas" panose="020B0609020204030204" pitchFamily="49" charset="0"/>
            </a:endParaRP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E;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    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R;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        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2000" dirty="0" err="1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2925262" y="2180825"/>
            <a:ext cx="782549" cy="23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 txBox="1"/>
          <p:nvPr/>
        </p:nvSpPr>
        <p:spPr>
          <a:xfrm>
            <a:off x="3299903" y="2521210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R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2982370" y="1862842"/>
            <a:ext cx="735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8064A2"/>
                </a:solidFill>
                <a:latin typeface="Trebuchet MS"/>
                <a:cs typeface="Trebuchet MS"/>
              </a:rPr>
              <a:t>Weights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1"/>
          <p:cNvSpPr/>
          <p:nvPr/>
        </p:nvSpPr>
        <p:spPr>
          <a:xfrm>
            <a:off x="4478450" y="2180825"/>
            <a:ext cx="2714010" cy="237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/>
          <p:cNvSpPr txBox="1"/>
          <p:nvPr/>
        </p:nvSpPr>
        <p:spPr>
          <a:xfrm>
            <a:off x="5691885" y="2521210"/>
            <a:ext cx="158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H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1" name="object 13"/>
          <p:cNvSpPr txBox="1"/>
          <p:nvPr/>
        </p:nvSpPr>
        <p:spPr>
          <a:xfrm>
            <a:off x="5458587" y="1862842"/>
            <a:ext cx="581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Inputs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8716875" y="2521210"/>
            <a:ext cx="969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E =</a:t>
            </a:r>
            <a:r>
              <a:rPr sz="1600" spc="-60" dirty="0">
                <a:solidFill>
                  <a:srgbClr val="8064A2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H-R+1</a:t>
            </a:r>
            <a:endParaRPr sz="1650" baseline="25252" dirty="0">
              <a:latin typeface="Trebuchet MS"/>
              <a:cs typeface="Trebuchet MS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8807418" y="1862842"/>
            <a:ext cx="741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Outputs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056291" y="2163578"/>
            <a:ext cx="13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*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7439873" y="2102618"/>
            <a:ext cx="185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=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3"/>
          <p:cNvSpPr/>
          <p:nvPr/>
        </p:nvSpPr>
        <p:spPr>
          <a:xfrm>
            <a:off x="7907451" y="2179637"/>
            <a:ext cx="2203704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925262" y="2179637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907451" y="2183097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476244" y="2174509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7405" y="1942046"/>
            <a:ext cx="22811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= 0: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473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02149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2149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9 4.81481E-6 L 0.04362 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9 -7.40741E-7 L 0.04362 -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Convolution – Output Stationary (OS)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92357" y="3408287"/>
            <a:ext cx="5992304" cy="27084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000" dirty="0">
              <a:latin typeface="Times New Roman" panose="02020603050405020304" pitchFamily="18" charset="0"/>
            </a:endParaRP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[H];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Input activations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[R];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Filter weights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[E];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Output activations</a:t>
            </a:r>
          </a:p>
          <a:p>
            <a:pPr marL="285750"/>
            <a:endParaRPr lang="en-US" sz="2000" dirty="0">
              <a:latin typeface="Consolas" panose="020B0609020204030204" pitchFamily="49" charset="0"/>
            </a:endParaRP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E;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    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R;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        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2000" dirty="0" err="1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2925262" y="2180825"/>
            <a:ext cx="782549" cy="23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 txBox="1"/>
          <p:nvPr/>
        </p:nvSpPr>
        <p:spPr>
          <a:xfrm>
            <a:off x="3299903" y="2521210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R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2982370" y="1862842"/>
            <a:ext cx="735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8064A2"/>
                </a:solidFill>
                <a:latin typeface="Trebuchet MS"/>
                <a:cs typeface="Trebuchet MS"/>
              </a:rPr>
              <a:t>Weights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1"/>
          <p:cNvSpPr/>
          <p:nvPr/>
        </p:nvSpPr>
        <p:spPr>
          <a:xfrm>
            <a:off x="4478450" y="2180825"/>
            <a:ext cx="2714010" cy="237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/>
          <p:cNvSpPr txBox="1"/>
          <p:nvPr/>
        </p:nvSpPr>
        <p:spPr>
          <a:xfrm>
            <a:off x="5691885" y="2521210"/>
            <a:ext cx="158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H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1" name="object 13"/>
          <p:cNvSpPr txBox="1"/>
          <p:nvPr/>
        </p:nvSpPr>
        <p:spPr>
          <a:xfrm>
            <a:off x="5458587" y="1862842"/>
            <a:ext cx="581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Inputs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8716875" y="2521210"/>
            <a:ext cx="969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E =</a:t>
            </a:r>
            <a:r>
              <a:rPr sz="1600" spc="-60" dirty="0">
                <a:solidFill>
                  <a:srgbClr val="8064A2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H-R+1</a:t>
            </a:r>
            <a:endParaRPr sz="1650" baseline="25252" dirty="0">
              <a:latin typeface="Trebuchet MS"/>
              <a:cs typeface="Trebuchet MS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8807418" y="1862842"/>
            <a:ext cx="741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Outputs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056291" y="2163578"/>
            <a:ext cx="13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*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7439873" y="2102618"/>
            <a:ext cx="185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=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3"/>
          <p:cNvSpPr/>
          <p:nvPr/>
        </p:nvSpPr>
        <p:spPr>
          <a:xfrm>
            <a:off x="7907451" y="2179637"/>
            <a:ext cx="2203704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925262" y="2179637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182875" y="2183097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84716" y="2174509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07451" y="1204490"/>
            <a:ext cx="2857005" cy="338554"/>
          </a:xfrm>
          <a:prstGeom prst="wedgeRectCallout">
            <a:avLst>
              <a:gd name="adj1" fmla="val -37257"/>
              <a:gd name="adj2" fmla="val 217179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Output movement is minimum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7405" y="1942046"/>
            <a:ext cx="22811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= 1: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437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02149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02149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9 4.81481E-6 L 0.04362 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9 -7.40741E-7 L 0.04362 -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Convolution – Output Stationary (OS)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28738" y="1346005"/>
            <a:ext cx="4036968" cy="8617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91440"/>
            <a:r>
              <a:rPr lang="pt-BR" sz="1600" dirty="0">
                <a:solidFill>
                  <a:srgbClr val="9900F8"/>
                </a:solidFill>
                <a:latin typeface="Consolas" panose="020B0609020204030204" pitchFamily="49" charset="0"/>
              </a:rPr>
              <a:t>for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6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16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 E; </a:t>
            </a:r>
            <a:r>
              <a:rPr lang="pt-BR" sz="1600" dirty="0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91440"/>
            <a:r>
              <a:rPr lang="pt-BR" sz="1600" dirty="0">
                <a:solidFill>
                  <a:srgbClr val="9900F8"/>
                </a:solidFill>
                <a:latin typeface="Consolas" panose="020B0609020204030204" pitchFamily="49" charset="0"/>
              </a:rPr>
              <a:t>    for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6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16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 R; </a:t>
            </a:r>
            <a:r>
              <a:rPr lang="pt-BR" sz="16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91440"/>
            <a:r>
              <a:rPr lang="en-US" sz="16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        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6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dirty="0" err="1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sz="16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981" y="2587744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Func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E5AE47"/>
                </a:solidFill>
                <a:latin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  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// I = {0, 1, 2, 3, 4, 5} 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1;  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// W = {1, 1, 1} 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RDom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(0, 3);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// r iterates from 0 to 2 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+= </a:t>
            </a:r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*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DE9C20"/>
                </a:solidFill>
                <a:latin typeface="Courier New" panose="020703090202050204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.trace_stores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Buffer&lt;int32_t&gt; output =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.realize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(4); 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.print_loop_nest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endParaRPr lang="en-US" sz="1600" dirty="0">
              <a:effectLst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40109" y="5287512"/>
            <a:ext cx="4654473" cy="1384995"/>
          </a:xfrm>
          <a:prstGeom prst="wedgeRectCallout">
            <a:avLst>
              <a:gd name="adj1" fmla="val -120357"/>
              <a:gd name="adj2" fmla="val -445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 O:</a:t>
            </a:r>
          </a:p>
          <a:p>
            <a:r>
              <a:rPr lang="pt-BR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e:</a:t>
            </a:r>
          </a:p>
          <a:p>
            <a:r>
              <a:rPr lang="pt-BR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O(...) = ...</a:t>
            </a:r>
          </a:p>
          <a:p>
            <a:r>
              <a:rPr lang="pt-BR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e:</a:t>
            </a:r>
          </a:p>
          <a:p>
            <a:r>
              <a:rPr lang="pt-BR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r:</a:t>
            </a:r>
          </a:p>
          <a:p>
            <a:r>
              <a:rPr lang="pt-BR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O(...) = ...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76872" y="788467"/>
            <a:ext cx="2376932" cy="4401205"/>
          </a:xfrm>
          <a:prstGeom prst="wedgeRectCallout">
            <a:avLst>
              <a:gd name="adj1" fmla="val -251984"/>
              <a:gd name="adj2" fmla="val 49600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O.0(0) = 0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O.0(1) = 0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O.0(2) = 0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O.0(3) = 0</a:t>
            </a:r>
          </a:p>
          <a:p>
            <a:endParaRPr lang="en-US" sz="1400" b="1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O.0(0) = 0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O.0(0) = 1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O.0(0) =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endParaRPr lang="en-US" sz="1400" b="1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O.0(1) = 1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O.0(1) = 3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O.0(1) =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endParaRPr lang="en-US" sz="1400" b="1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O.0(2) = 2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O.0(2) = 5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O.0(2) =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endParaRPr lang="en-US" sz="1400" b="1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O.0(3) = 3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O.0(3) = 7</a:t>
            </a:r>
          </a:p>
          <a:p>
            <a:r>
              <a:rPr lang="en-US" sz="1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O.0(3) =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9905999" y="590192"/>
            <a:ext cx="581025" cy="85725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506584" y="827691"/>
            <a:ext cx="1272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Initialize by 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9782175" y="2219325"/>
            <a:ext cx="791084" cy="9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560461" y="2023114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Final output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A75C6-60A3-46A1-9B22-63F60A90E1AB}"/>
              </a:ext>
            </a:extLst>
          </p:cNvPr>
          <p:cNvSpPr txBox="1"/>
          <p:nvPr/>
        </p:nvSpPr>
        <p:spPr>
          <a:xfrm>
            <a:off x="246621" y="6444734"/>
            <a:ext cx="520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Study for more details: </a:t>
            </a:r>
            <a:r>
              <a:rPr lang="en-US" sz="1800" i="1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9 of the Halide tutorial</a:t>
            </a:r>
            <a:endParaRPr lang="nl-NL" sz="1800" i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5" grpId="0" animBg="1"/>
      <p:bldP spid="16" grpId="0"/>
      <p:bldP spid="3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Convolution – Weight Stationary (WS)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92357" y="3408287"/>
            <a:ext cx="5992304" cy="27084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000" dirty="0">
              <a:latin typeface="Times New Roman" panose="02020603050405020304" pitchFamily="18" charset="0"/>
            </a:endParaRP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[H];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Input activations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[R];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Filter weights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[E];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Output activations</a:t>
            </a:r>
          </a:p>
          <a:p>
            <a:pPr marL="285750"/>
            <a:endParaRPr lang="en-US" sz="2000" dirty="0">
              <a:latin typeface="Consolas" panose="020B0609020204030204" pitchFamily="49" charset="0"/>
            </a:endParaRP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R;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    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E;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        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2000" dirty="0" err="1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2925262" y="2180825"/>
            <a:ext cx="782549" cy="23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 txBox="1"/>
          <p:nvPr/>
        </p:nvSpPr>
        <p:spPr>
          <a:xfrm>
            <a:off x="3299903" y="2521210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R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2982370" y="1862842"/>
            <a:ext cx="735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8064A2"/>
                </a:solidFill>
                <a:latin typeface="Trebuchet MS"/>
                <a:cs typeface="Trebuchet MS"/>
              </a:rPr>
              <a:t>Weights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1"/>
          <p:cNvSpPr/>
          <p:nvPr/>
        </p:nvSpPr>
        <p:spPr>
          <a:xfrm>
            <a:off x="4478450" y="2180825"/>
            <a:ext cx="2714010" cy="237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/>
          <p:cNvSpPr txBox="1"/>
          <p:nvPr/>
        </p:nvSpPr>
        <p:spPr>
          <a:xfrm>
            <a:off x="5691885" y="2521210"/>
            <a:ext cx="158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H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1" name="object 13"/>
          <p:cNvSpPr txBox="1"/>
          <p:nvPr/>
        </p:nvSpPr>
        <p:spPr>
          <a:xfrm>
            <a:off x="5458587" y="1862842"/>
            <a:ext cx="581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Inputs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8716875" y="2521210"/>
            <a:ext cx="969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E =</a:t>
            </a:r>
            <a:r>
              <a:rPr sz="1600" spc="-60" dirty="0">
                <a:solidFill>
                  <a:srgbClr val="8064A2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H-R+1</a:t>
            </a:r>
            <a:endParaRPr sz="1650" baseline="25252" dirty="0">
              <a:latin typeface="Trebuchet MS"/>
              <a:cs typeface="Trebuchet MS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8807418" y="1862842"/>
            <a:ext cx="741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Outputs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056291" y="2163578"/>
            <a:ext cx="13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*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7439873" y="2102618"/>
            <a:ext cx="185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=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3"/>
          <p:cNvSpPr/>
          <p:nvPr/>
        </p:nvSpPr>
        <p:spPr>
          <a:xfrm>
            <a:off x="7907451" y="2179637"/>
            <a:ext cx="2203704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907451" y="2186218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25505" y="2186218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76244" y="2174509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47405" y="1942046"/>
            <a:ext cx="2487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= 0: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82880" lvl="1"/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E-1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E-1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237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02149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2149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9 -2.59259E-6 L 0.04362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9 -7.40741E-7 L 0.04362 -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62 -4.07407E-6 L 0.16016 -0.0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62 -2.22222E-6 L 0.16016 -0.0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30" grpId="0" animBg="1"/>
      <p:bldP spid="30" grpId="1" animBg="1"/>
      <p:bldP spid="3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Convolution – Weight Stationary (WS)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92357" y="3408287"/>
            <a:ext cx="5992304" cy="27084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000" dirty="0">
              <a:latin typeface="Times New Roman" panose="02020603050405020304" pitchFamily="18" charset="0"/>
            </a:endParaRP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[H];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Input activations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[R];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Filter weights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</a:p>
          <a:p>
            <a:pPr marL="285750"/>
            <a:r>
              <a:rPr lang="en-US" sz="2000" dirty="0" err="1">
                <a:solidFill>
                  <a:srgbClr val="9900F8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 panose="020B0609020204030204" pitchFamily="49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[E]; </a:t>
            </a:r>
            <a:r>
              <a:rPr lang="en-US" sz="2000" dirty="0">
                <a:solidFill>
                  <a:srgbClr val="7F7F7F"/>
                </a:solidFill>
                <a:latin typeface="Consolas" panose="020B0609020204030204" pitchFamily="49" charset="0"/>
              </a:rPr>
              <a:t>// Output activations</a:t>
            </a:r>
          </a:p>
          <a:p>
            <a:pPr marL="285750"/>
            <a:endParaRPr lang="en-US" sz="2000" dirty="0">
              <a:latin typeface="Consolas" panose="020B0609020204030204" pitchFamily="49" charset="0"/>
            </a:endParaRP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R;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pt-BR" sz="2000" dirty="0">
                <a:solidFill>
                  <a:srgbClr val="9900F8"/>
                </a:solidFill>
                <a:latin typeface="Consolas" panose="020B0609020204030204" pitchFamily="49" charset="0"/>
              </a:rPr>
              <a:t>    for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e 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 E; </a:t>
            </a:r>
            <a:r>
              <a:rPr lang="pt-BR" sz="2000" dirty="0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marL="285750"/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        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20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2000" dirty="0" err="1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sz="20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DE9C20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2925262" y="2180825"/>
            <a:ext cx="782549" cy="23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 txBox="1"/>
          <p:nvPr/>
        </p:nvSpPr>
        <p:spPr>
          <a:xfrm>
            <a:off x="3299903" y="2521210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R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2982370" y="1862842"/>
            <a:ext cx="735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8064A2"/>
                </a:solidFill>
                <a:latin typeface="Trebuchet MS"/>
                <a:cs typeface="Trebuchet MS"/>
              </a:rPr>
              <a:t>Weights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1"/>
          <p:cNvSpPr/>
          <p:nvPr/>
        </p:nvSpPr>
        <p:spPr>
          <a:xfrm>
            <a:off x="4478450" y="2180825"/>
            <a:ext cx="2714010" cy="237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/>
          <p:cNvSpPr txBox="1"/>
          <p:nvPr/>
        </p:nvSpPr>
        <p:spPr>
          <a:xfrm>
            <a:off x="5691885" y="2521210"/>
            <a:ext cx="158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H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1" name="object 13"/>
          <p:cNvSpPr txBox="1"/>
          <p:nvPr/>
        </p:nvSpPr>
        <p:spPr>
          <a:xfrm>
            <a:off x="5458587" y="1862842"/>
            <a:ext cx="581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Inputs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8716875" y="2521210"/>
            <a:ext cx="969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8064A2"/>
                </a:solidFill>
                <a:latin typeface="Trebuchet MS"/>
                <a:cs typeface="Trebuchet MS"/>
              </a:rPr>
              <a:t>E =</a:t>
            </a:r>
            <a:r>
              <a:rPr sz="1600" spc="-60" dirty="0">
                <a:solidFill>
                  <a:srgbClr val="8064A2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H-R+1</a:t>
            </a:r>
            <a:endParaRPr sz="1650" baseline="25252" dirty="0">
              <a:latin typeface="Trebuchet MS"/>
              <a:cs typeface="Trebuchet MS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8807418" y="1862842"/>
            <a:ext cx="741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8064A2"/>
                </a:solidFill>
                <a:latin typeface="Trebuchet MS"/>
                <a:cs typeface="Trebuchet MS"/>
              </a:rPr>
              <a:t>Outputs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056291" y="2163578"/>
            <a:ext cx="13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*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7439873" y="2102618"/>
            <a:ext cx="185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64A2"/>
                </a:solidFill>
                <a:latin typeface="Trebuchet MS"/>
                <a:cs typeface="Trebuchet MS"/>
              </a:rPr>
              <a:t>=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3"/>
          <p:cNvSpPr/>
          <p:nvPr/>
        </p:nvSpPr>
        <p:spPr>
          <a:xfrm>
            <a:off x="7907451" y="2179637"/>
            <a:ext cx="2203704" cy="237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907451" y="2186218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02245" y="2186218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45774" y="2179637"/>
            <a:ext cx="256032" cy="240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58908" y="2825246"/>
            <a:ext cx="2857005" cy="338554"/>
          </a:xfrm>
          <a:prstGeom prst="wedgeRectCallout">
            <a:avLst>
              <a:gd name="adj1" fmla="val -40925"/>
              <a:gd name="adj2" fmla="val -16263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Weight movement is minimum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7405" y="1942046"/>
            <a:ext cx="2487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DE9C20"/>
                </a:solidFill>
                <a:latin typeface="Consolas" panose="020B0609020204030204" pitchFamily="49" charset="0"/>
              </a:rPr>
              <a:t>r </a:t>
            </a:r>
            <a:r>
              <a:rPr lang="pt-BR" sz="1400" dirty="0">
                <a:solidFill>
                  <a:srgbClr val="000000"/>
                </a:solidFill>
                <a:latin typeface="Consolas" panose="020B0609020204030204" pitchFamily="49" charset="0"/>
              </a:rPr>
              <a:t>= 1: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pPr marL="182880" lvl="1"/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</a:p>
          <a:p>
            <a:pPr marL="182880" lvl="1"/>
            <a:r>
              <a:rPr lang="en-US" sz="1400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E-1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 += </a:t>
            </a:r>
            <a:r>
              <a:rPr lang="en-US" sz="1400" b="1" i="1" dirty="0">
                <a:solidFill>
                  <a:srgbClr val="0432F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sz="1400" b="1" i="1" dirty="0">
                <a:solidFill>
                  <a:srgbClr val="017F00"/>
                </a:solidFill>
                <a:latin typeface="Consolas" panose="020B0609020204030204" pitchFamily="49" charset="0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DE9C2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354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02149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02148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9 -2.59259E-6 L 0.04362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8 4.81481E-6 L 0.04362 4.8148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62 -4.07407E-6 L 0.16016 -0.0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62 4.81481E-6 L 0.16016 -0.0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30" grpId="0" animBg="1"/>
      <p:bldP spid="30" grpId="1" animBg="1"/>
      <p:bldP spid="30" grpId="2" animBg="1"/>
      <p:bldP spid="2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9437</TotalTime>
  <Words>3188</Words>
  <Application>Microsoft Office PowerPoint</Application>
  <PresentationFormat>Widescreen</PresentationFormat>
  <Paragraphs>462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Consolas</vt:lpstr>
      <vt:lpstr>Courier New</vt:lpstr>
      <vt:lpstr>Times New Roman</vt:lpstr>
      <vt:lpstr>Trebuchet MS</vt:lpstr>
      <vt:lpstr>Wingdings</vt:lpstr>
      <vt:lpstr>Default Design</vt:lpstr>
      <vt:lpstr>Intelligent Architectures 5LIL0  Network Restructuring</vt:lpstr>
      <vt:lpstr>Overview</vt:lpstr>
      <vt:lpstr>Brightening an Image Example Halide code:</vt:lpstr>
      <vt:lpstr>Implementing Convolutional Layers</vt:lpstr>
      <vt:lpstr>1D Convolution – Output Stationary (OS)</vt:lpstr>
      <vt:lpstr>1D Convolution – Output Stationary (OS)</vt:lpstr>
      <vt:lpstr>1D Convolution – Output Stationary (OS)</vt:lpstr>
      <vt:lpstr>1D Convolution – Weight Stationary (WS)</vt:lpstr>
      <vt:lpstr>1D Convolution – Weight Stationary (WS)</vt:lpstr>
      <vt:lpstr>1D Convolution – Weight Stationary (WS)</vt:lpstr>
      <vt:lpstr>1D Convolution – Input Stationary (IS)</vt:lpstr>
      <vt:lpstr>1D Convolution – Input Stationary (IS)</vt:lpstr>
      <vt:lpstr>1D Convolution – Input Stationary (IS)</vt:lpstr>
      <vt:lpstr>2D Convolution for CNNs</vt:lpstr>
      <vt:lpstr>Overview</vt:lpstr>
      <vt:lpstr>Pruning: reduce the Network</vt:lpstr>
      <vt:lpstr>Reducing filter sizes: filter decomposition</vt:lpstr>
      <vt:lpstr>Remember the CNN terminology (single layer)</vt:lpstr>
      <vt:lpstr>Reducing filter sizes: decouple correlations </vt:lpstr>
      <vt:lpstr>Network scaling</vt:lpstr>
      <vt:lpstr>Evolution of separable convolution blocks</vt:lpstr>
      <vt:lpstr>MobileNetV2: bottleneck with residual</vt:lpstr>
      <vt:lpstr>MnasNet: MobileNetV2 + Squeeze-and-Excite</vt:lpstr>
      <vt:lpstr>MobileNetV3</vt:lpstr>
      <vt:lpstr>Different scaling methods, combined in EfficientNet</vt:lpstr>
      <vt:lpstr>EfficientNet: Flops vs ImageNet Accuracy</vt:lpstr>
      <vt:lpstr>What did you learn</vt:lpstr>
    </vt:vector>
  </TitlesOfParts>
  <Company>Imec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Design 2002</dc:title>
  <dc:creator>henk corporaal</dc:creator>
  <cp:lastModifiedBy>Corporaal, H.</cp:lastModifiedBy>
  <cp:revision>199</cp:revision>
  <cp:lastPrinted>2019-09-03T08:37:30Z</cp:lastPrinted>
  <dcterms:created xsi:type="dcterms:W3CDTF">2002-06-19T15:40:13Z</dcterms:created>
  <dcterms:modified xsi:type="dcterms:W3CDTF">2021-03-23T11:40:29Z</dcterms:modified>
</cp:coreProperties>
</file>