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45"/>
  </p:notesMasterIdLst>
  <p:handoutMasterIdLst>
    <p:handoutMasterId r:id="rId46"/>
  </p:handoutMasterIdLst>
  <p:sldIdLst>
    <p:sldId id="786" r:id="rId2"/>
    <p:sldId id="802" r:id="rId3"/>
    <p:sldId id="804" r:id="rId4"/>
    <p:sldId id="788" r:id="rId5"/>
    <p:sldId id="805" r:id="rId6"/>
    <p:sldId id="806" r:id="rId7"/>
    <p:sldId id="807" r:id="rId8"/>
    <p:sldId id="808" r:id="rId9"/>
    <p:sldId id="790" r:id="rId10"/>
    <p:sldId id="791" r:id="rId11"/>
    <p:sldId id="792" r:id="rId12"/>
    <p:sldId id="794" r:id="rId13"/>
    <p:sldId id="795" r:id="rId14"/>
    <p:sldId id="796" r:id="rId15"/>
    <p:sldId id="797" r:id="rId16"/>
    <p:sldId id="798" r:id="rId17"/>
    <p:sldId id="803" r:id="rId18"/>
    <p:sldId id="801" r:id="rId19"/>
    <p:sldId id="799" r:id="rId20"/>
    <p:sldId id="800" r:id="rId21"/>
    <p:sldId id="813" r:id="rId22"/>
    <p:sldId id="814" r:id="rId23"/>
    <p:sldId id="815" r:id="rId24"/>
    <p:sldId id="816" r:id="rId25"/>
    <p:sldId id="811" r:id="rId26"/>
    <p:sldId id="768" r:id="rId27"/>
    <p:sldId id="766" r:id="rId28"/>
    <p:sldId id="767" r:id="rId29"/>
    <p:sldId id="769" r:id="rId30"/>
    <p:sldId id="770" r:id="rId31"/>
    <p:sldId id="809" r:id="rId32"/>
    <p:sldId id="810" r:id="rId33"/>
    <p:sldId id="825" r:id="rId34"/>
    <p:sldId id="778" r:id="rId35"/>
    <p:sldId id="779" r:id="rId36"/>
    <p:sldId id="817" r:id="rId37"/>
    <p:sldId id="818" r:id="rId38"/>
    <p:sldId id="819" r:id="rId39"/>
    <p:sldId id="820" r:id="rId40"/>
    <p:sldId id="821" r:id="rId41"/>
    <p:sldId id="822" r:id="rId42"/>
    <p:sldId id="823" r:id="rId43"/>
    <p:sldId id="824" r:id="rId4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43"/>
    <a:srgbClr val="FF0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1834" autoAdjust="0"/>
  </p:normalViewPr>
  <p:slideViewPr>
    <p:cSldViewPr snapToGrid="0" snapToObjects="1">
      <p:cViewPr>
        <p:scale>
          <a:sx n="80" d="100"/>
          <a:sy n="80" d="100"/>
        </p:scale>
        <p:origin x="372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1954BF-F42E-4A51-B6E4-EBC34FFDC50B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DAF4E3-9FF0-4AC8-ABB0-2340C9D95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85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C4DE7A-CB66-4E89-AF51-04F3B8AC9F64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B8EFA2-913B-4047-96D6-F63F8C7B7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34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D4740-07BE-4551-8049-1D7D807FCEF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7675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FC95E-0402-448C-B326-799E211AD7C0}" type="slidenum">
              <a:rPr lang="en-US"/>
              <a:pPr/>
              <a:t>15</a:t>
            </a:fld>
            <a:endParaRPr lang="en-US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7888"/>
          </a:xfrm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07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52108-4C95-4A83-8920-438A04A513B8}" type="slidenum">
              <a:rPr lang="en-US"/>
              <a:pPr/>
              <a:t>16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6300"/>
          </a:xfrm>
          <a:ln w="12700" cap="flat">
            <a:solidFill>
              <a:schemeClr val="tx1"/>
            </a:solidFill>
            <a:prstDash val="sysDot"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42" y="4343693"/>
            <a:ext cx="5027916" cy="4115385"/>
          </a:xfrm>
          <a:ln/>
        </p:spPr>
        <p:txBody>
          <a:bodyPr lIns="92225" tIns="46113" rIns="92225" bIns="461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76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78EE7-0DC5-4BB9-97BD-E5ED849550B2}" type="slidenum">
              <a:rPr lang="en-US"/>
              <a:pPr/>
              <a:t>17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6300"/>
          </a:xfrm>
          <a:ln w="12700" cap="flat">
            <a:solidFill>
              <a:schemeClr val="tx1"/>
            </a:solidFill>
            <a:prstDash val="sysDot"/>
          </a:ln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42" y="4343693"/>
            <a:ext cx="5027916" cy="4115385"/>
          </a:xfrm>
          <a:ln/>
        </p:spPr>
        <p:txBody>
          <a:bodyPr lIns="92225" tIns="46113" rIns="92225" bIns="461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96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7A924-0EAB-4164-BDDB-FB891ACC90CC}" type="slidenum">
              <a:rPr lang="en-US"/>
              <a:pPr/>
              <a:t>18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42" y="4343693"/>
            <a:ext cx="5027916" cy="4113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740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03AE1-0AD2-4C34-A764-540324170A78}" type="slidenum">
              <a:rPr lang="en-US"/>
              <a:pPr/>
              <a:t>19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7888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13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12177-80B9-4D8B-89B1-9D6F0C13CE90}" type="slidenum">
              <a:rPr lang="en-US"/>
              <a:pPr/>
              <a:t>20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7888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60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8ED143-E320-4371-AED6-8F2226624C3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177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84539-4B80-4A93-9E26-78E9B497CFB1}" type="slidenum">
              <a:rPr lang="en-US"/>
              <a:pPr/>
              <a:t>4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83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068EF-ABF0-4214-B942-BC220CE80705}" type="slidenum">
              <a:rPr lang="en-US"/>
              <a:pPr/>
              <a:t>9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7888"/>
          </a:xfrm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13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98184-41BE-4651-B86A-2A9D57C19CD6}" type="slidenum">
              <a:rPr lang="en-US"/>
              <a:pPr/>
              <a:t>10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6300"/>
          </a:xfrm>
          <a:ln w="12700" cap="flat">
            <a:solidFill>
              <a:schemeClr val="tx1"/>
            </a:solidFill>
            <a:prstDash val="sysDot"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42" y="4343693"/>
            <a:ext cx="5027916" cy="4115385"/>
          </a:xfrm>
          <a:ln/>
        </p:spPr>
        <p:txBody>
          <a:bodyPr lIns="92225" tIns="46113" rIns="92225" bIns="4611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33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71B7B2-70E5-4AA8-B0BB-9D1683C5463A}" type="slidenum">
              <a:rPr lang="en-US"/>
              <a:pPr/>
              <a:t>11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7888"/>
          </a:xfrm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74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2668D-39A0-4EDA-B259-2227FC460AB6}" type="slidenum">
              <a:rPr lang="en-US"/>
              <a:pPr/>
              <a:t>12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7888"/>
          </a:xfrm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86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CD47F-D3DB-41D0-AE60-4F56A26F423D}" type="slidenum">
              <a:rPr lang="en-US"/>
              <a:pPr/>
              <a:t>13</a:t>
            </a:fld>
            <a:endParaRPr lang="en-US"/>
          </a:p>
        </p:txBody>
      </p:sp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7888"/>
          </a:xfrm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41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3ABD9-1B2C-4D05-B216-2FDDAEC72E34}" type="slidenum">
              <a:rPr lang="en-US"/>
              <a:pPr/>
              <a:t>14</a:t>
            </a:fld>
            <a:endParaRPr lang="en-US"/>
          </a:p>
        </p:txBody>
      </p:sp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7888"/>
          </a:xfrm>
          <a:ln/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919" y="4343693"/>
            <a:ext cx="5909246" cy="411392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0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306513"/>
            <a:ext cx="7772400" cy="1143000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292735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 sz="3200"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400" i="0"/>
            </a:lvl1pPr>
          </a:lstStyle>
          <a:p>
            <a:pPr defTabSz="914400" eaLnBrk="0" hangingPunct="0">
              <a:defRPr/>
            </a:pPr>
            <a:fld id="{6328305D-513A-4C3E-994D-AE338B5C7E7B}" type="slidenum">
              <a:rPr lang="en-US">
                <a:solidFill>
                  <a:srgbClr val="000000"/>
                </a:solidFill>
                <a:latin typeface="Comic Sans MS" pitchFamily="66" charset="0"/>
              </a:rPr>
              <a:pPr defTabSz="914400"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228600"/>
            <a:ext cx="2146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228600"/>
            <a:ext cx="6286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73150"/>
            <a:ext cx="4216400" cy="540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3150"/>
            <a:ext cx="4216400" cy="540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228600"/>
            <a:ext cx="85471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het </a:t>
            </a:r>
            <a:r>
              <a:rPr lang="en-US" dirty="0" err="1" smtClean="0"/>
              <a:t>opmaakprofiel</a:t>
            </a:r>
            <a:r>
              <a:rPr lang="en-US" dirty="0" smtClean="0"/>
              <a:t> van de </a:t>
            </a:r>
            <a:r>
              <a:rPr lang="en-US" dirty="0" err="1" smtClean="0"/>
              <a:t>modeltitel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73150"/>
            <a:ext cx="8585200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de </a:t>
            </a:r>
            <a:r>
              <a:rPr lang="en-US" dirty="0" err="1" smtClean="0"/>
              <a:t>opmaakprofielen</a:t>
            </a:r>
            <a:r>
              <a:rPr lang="en-US" dirty="0" smtClean="0"/>
              <a:t> van de </a:t>
            </a:r>
            <a:r>
              <a:rPr lang="en-US" dirty="0" err="1" smtClean="0"/>
              <a:t>modeltekst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endParaRPr lang="en-US" dirty="0" smtClean="0"/>
          </a:p>
          <a:p>
            <a:pPr lvl="1"/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Derde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Vierde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Vijfde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516216" y="6627168"/>
            <a:ext cx="26277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 eaLnBrk="0" hangingPunct="0">
              <a:defRPr/>
            </a:pPr>
            <a:r>
              <a:rPr lang="en-US" sz="900" i="1" dirty="0" smtClean="0">
                <a:solidFill>
                  <a:srgbClr val="000000"/>
                </a:solidFill>
              </a:rPr>
              <a:t>Embedded Computer Architecture  </a:t>
            </a:r>
            <a:fld id="{08FFB19C-4C3F-4E48-9052-3F8614C204F7}" type="slidenum">
              <a:rPr lang="en-US" sz="900" i="1" smtClean="0">
                <a:solidFill>
                  <a:srgbClr val="000000"/>
                </a:solidFill>
              </a:rPr>
              <a:pPr algn="r" defTabSz="914400" eaLnBrk="0" hangingPunct="0">
                <a:defRPr/>
              </a:pPr>
              <a:t>‹#›</a:t>
            </a:fld>
            <a:endParaRPr lang="en-US" sz="900" i="1" dirty="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accent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731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1168400" indent="-2095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5875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288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4860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432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004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576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cs.ele.tue.nl/~heco/courses/ECA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ve"/>
          <p:cNvPicPr>
            <a:picLocks noChangeAspect="1" noChangeArrowheads="1"/>
          </p:cNvPicPr>
          <p:nvPr/>
        </p:nvPicPr>
        <p:blipFill>
          <a:blip r:embed="rId3" cstate="print">
            <a:lum bright="70000" contrast="-60000"/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95400"/>
            <a:ext cx="8839200" cy="11430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Embedded Computer Architecture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5SAI0</a:t>
            </a:r>
            <a:r>
              <a:rPr lang="en-US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Interconnection Networks</a:t>
            </a:r>
            <a:endParaRPr lang="en-US" sz="4400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42261" y="4388147"/>
            <a:ext cx="6400800" cy="231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20000"/>
              </a:spcBef>
              <a:defRPr/>
            </a:pPr>
            <a:endParaRPr lang="en-US" sz="2400" kern="0" dirty="0" smtClean="0">
              <a:solidFill>
                <a:srgbClr val="000000">
                  <a:lumMod val="65000"/>
                  <a:lumOff val="35000"/>
                </a:srgbClr>
              </a:solidFill>
              <a:latin typeface="Comic Sans MS"/>
              <a:cs typeface="Times New Roman" pitchFamily="18" charset="0"/>
            </a:endParaRPr>
          </a:p>
        </p:txBody>
      </p:sp>
      <p:pic>
        <p:nvPicPr>
          <p:cNvPr id="6" name="Picture 2" descr="Front 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8946" y="4267201"/>
            <a:ext cx="1876454" cy="2433528"/>
          </a:xfrm>
          <a:prstGeom prst="rect">
            <a:avLst/>
          </a:prstGeom>
          <a:noFill/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3848986"/>
            <a:ext cx="6635080" cy="2094614"/>
          </a:xfrm>
        </p:spPr>
        <p:txBody>
          <a:bodyPr/>
          <a:lstStyle/>
          <a:p>
            <a:pPr lvl="0" algn="l" eaLnBrk="1" hangingPunct="1"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Henk Corporaal</a:t>
            </a:r>
          </a:p>
          <a:p>
            <a:pPr lvl="0" algn="l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www.ics.ele.tue.nl/~heco/courses/ECA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eaLnBrk="1" hangingPunct="1">
              <a:defRPr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eaLnBrk="1" hangingPunct="1"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h.corporaal@tue.nl</a:t>
            </a:r>
          </a:p>
          <a:p>
            <a:pPr lvl="0" algn="l" eaLnBrk="1" hangingPunct="1">
              <a:defRPr/>
            </a:pP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TUEindhoven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eaLnBrk="1" hangingPunct="1"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2016-2017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 / Network Topology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 dirty="0"/>
              <a:t>Topology determines: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Degree</a:t>
            </a:r>
            <a:r>
              <a:rPr lang="en-US" sz="2400" dirty="0"/>
              <a:t>: </a:t>
            </a:r>
            <a:r>
              <a:rPr lang="en-US" sz="2400" dirty="0" smtClean="0"/>
              <a:t>	number </a:t>
            </a:r>
            <a:r>
              <a:rPr lang="en-US" sz="2400" dirty="0"/>
              <a:t>of links from a node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Diameter</a:t>
            </a:r>
            <a:r>
              <a:rPr lang="en-US" sz="2400" dirty="0"/>
              <a:t>: </a:t>
            </a:r>
            <a:r>
              <a:rPr lang="en-US" sz="2400" dirty="0" smtClean="0"/>
              <a:t>	max </a:t>
            </a:r>
            <a:r>
              <a:rPr lang="en-US" sz="2400" dirty="0"/>
              <a:t>number of links crossed between nodes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Average distance</a:t>
            </a:r>
            <a:r>
              <a:rPr lang="en-US" sz="2400" dirty="0"/>
              <a:t>: number of links to random destination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Bisection</a:t>
            </a:r>
            <a:r>
              <a:rPr lang="en-US" sz="2400" dirty="0"/>
              <a:t>: </a:t>
            </a:r>
            <a:r>
              <a:rPr lang="en-US" sz="2400" dirty="0" smtClean="0"/>
              <a:t>	minimum </a:t>
            </a:r>
            <a:r>
              <a:rPr lang="en-US" sz="2400" dirty="0"/>
              <a:t>number of links that separate the network into two halves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00B050"/>
                </a:solidFill>
              </a:rPr>
              <a:t>Bisection bandwidth</a:t>
            </a:r>
            <a:r>
              <a:rPr lang="en-US" sz="2400" dirty="0"/>
              <a:t> = link bandwidth * bisection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306388"/>
            <a:ext cx="8694737" cy="368300"/>
          </a:xfrm>
        </p:spPr>
        <p:txBody>
          <a:bodyPr/>
          <a:lstStyle/>
          <a:p>
            <a:r>
              <a:rPr lang="en-US" sz="3200"/>
              <a:t>Bisection Bandwidth</a:t>
            </a:r>
            <a:endParaRPr lang="en-US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05800" cy="1066800"/>
          </a:xfrm>
        </p:spPr>
        <p:txBody>
          <a:bodyPr/>
          <a:lstStyle/>
          <a:p>
            <a:r>
              <a:rPr lang="en-US" sz="2400" dirty="0">
                <a:solidFill>
                  <a:schemeClr val="accent1"/>
                </a:solidFill>
              </a:rPr>
              <a:t>Bisection bandwidth:  </a:t>
            </a:r>
            <a:r>
              <a:rPr lang="en-US" sz="2400" dirty="0"/>
              <a:t>bandwidth across </a:t>
            </a:r>
            <a:r>
              <a:rPr lang="en-US" sz="2400" b="1" dirty="0"/>
              <a:t>smallest cut</a:t>
            </a:r>
            <a:r>
              <a:rPr lang="en-US" sz="2400" dirty="0"/>
              <a:t> that divides network into two equal halves</a:t>
            </a:r>
          </a:p>
          <a:p>
            <a:r>
              <a:rPr lang="en-US" sz="2400" dirty="0"/>
              <a:t>Bandwidth across “narrowest” part of the network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89450" y="2282825"/>
            <a:ext cx="2438400" cy="2438400"/>
            <a:chOff x="1104" y="1536"/>
            <a:chExt cx="1536" cy="1536"/>
          </a:xfrm>
        </p:grpSpPr>
        <p:sp>
          <p:nvSpPr>
            <p:cNvPr id="382981" name="Rectangle 5"/>
            <p:cNvSpPr>
              <a:spLocks noChangeArrowheads="1"/>
            </p:cNvSpPr>
            <p:nvPr/>
          </p:nvSpPr>
          <p:spPr bwMode="auto">
            <a:xfrm>
              <a:off x="1152" y="1584"/>
              <a:ext cx="1440" cy="1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2" name="Line 6"/>
            <p:cNvSpPr>
              <a:spLocks noChangeShapeType="1"/>
            </p:cNvSpPr>
            <p:nvPr/>
          </p:nvSpPr>
          <p:spPr bwMode="auto">
            <a:xfrm>
              <a:off x="1440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3" name="Line 7"/>
            <p:cNvSpPr>
              <a:spLocks noChangeShapeType="1"/>
            </p:cNvSpPr>
            <p:nvPr/>
          </p:nvSpPr>
          <p:spPr bwMode="auto">
            <a:xfrm>
              <a:off x="1728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4" name="Line 8"/>
            <p:cNvSpPr>
              <a:spLocks noChangeShapeType="1"/>
            </p:cNvSpPr>
            <p:nvPr/>
          </p:nvSpPr>
          <p:spPr bwMode="auto">
            <a:xfrm>
              <a:off x="2016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5" name="Line 9"/>
            <p:cNvSpPr>
              <a:spLocks noChangeShapeType="1"/>
            </p:cNvSpPr>
            <p:nvPr/>
          </p:nvSpPr>
          <p:spPr bwMode="auto">
            <a:xfrm>
              <a:off x="2304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6" name="Line 10"/>
            <p:cNvSpPr>
              <a:spLocks noChangeShapeType="1"/>
            </p:cNvSpPr>
            <p:nvPr/>
          </p:nvSpPr>
          <p:spPr bwMode="auto">
            <a:xfrm>
              <a:off x="1152" y="1872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7" name="Line 11"/>
            <p:cNvSpPr>
              <a:spLocks noChangeShapeType="1"/>
            </p:cNvSpPr>
            <p:nvPr/>
          </p:nvSpPr>
          <p:spPr bwMode="auto">
            <a:xfrm>
              <a:off x="1152" y="2160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8" name="Line 12"/>
            <p:cNvSpPr>
              <a:spLocks noChangeShapeType="1"/>
            </p:cNvSpPr>
            <p:nvPr/>
          </p:nvSpPr>
          <p:spPr bwMode="auto">
            <a:xfrm>
              <a:off x="1152" y="2448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989" name="Line 13"/>
            <p:cNvSpPr>
              <a:spLocks noChangeShapeType="1"/>
            </p:cNvSpPr>
            <p:nvPr/>
          </p:nvSpPr>
          <p:spPr bwMode="auto">
            <a:xfrm>
              <a:off x="1152" y="273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1104" y="1536"/>
              <a:ext cx="1536" cy="96"/>
              <a:chOff x="1104" y="1536"/>
              <a:chExt cx="1536" cy="96"/>
            </a:xfrm>
          </p:grpSpPr>
          <p:sp>
            <p:nvSpPr>
              <p:cNvPr id="382991" name="Oval 15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92" name="Oval 1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93" name="Oval 17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94" name="Oval 18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95" name="Oval 19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96" name="Oval 20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104" y="1824"/>
              <a:ext cx="1536" cy="96"/>
              <a:chOff x="1104" y="1536"/>
              <a:chExt cx="1536" cy="96"/>
            </a:xfrm>
          </p:grpSpPr>
          <p:sp>
            <p:nvSpPr>
              <p:cNvPr id="382998" name="Oval 22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999" name="Oval 23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0" name="Oval 24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1" name="Oval 25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2" name="Oval 26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3" name="Oval 27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1104" y="2112"/>
              <a:ext cx="1536" cy="96"/>
              <a:chOff x="1104" y="1536"/>
              <a:chExt cx="1536" cy="96"/>
            </a:xfrm>
          </p:grpSpPr>
          <p:sp>
            <p:nvSpPr>
              <p:cNvPr id="383005" name="Oval 29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6" name="Oval 30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7" name="Oval 31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8" name="Oval 32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09" name="Oval 33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10" name="Oval 34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1104" y="2400"/>
              <a:ext cx="1536" cy="96"/>
              <a:chOff x="1104" y="1536"/>
              <a:chExt cx="1536" cy="96"/>
            </a:xfrm>
          </p:grpSpPr>
          <p:sp>
            <p:nvSpPr>
              <p:cNvPr id="383012" name="Oval 36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13" name="Oval 37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14" name="Oval 38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15" name="Oval 39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16" name="Oval 40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17" name="Oval 41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1104" y="2688"/>
              <a:ext cx="1536" cy="96"/>
              <a:chOff x="1104" y="1536"/>
              <a:chExt cx="1536" cy="96"/>
            </a:xfrm>
          </p:grpSpPr>
          <p:sp>
            <p:nvSpPr>
              <p:cNvPr id="383019" name="Oval 43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0" name="Oval 44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1" name="Oval 45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2" name="Oval 46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3" name="Oval 47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4" name="Oval 48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49"/>
            <p:cNvGrpSpPr>
              <a:grpSpLocks/>
            </p:cNvGrpSpPr>
            <p:nvPr/>
          </p:nvGrpSpPr>
          <p:grpSpPr bwMode="auto">
            <a:xfrm>
              <a:off x="1104" y="2976"/>
              <a:ext cx="1536" cy="96"/>
              <a:chOff x="1104" y="1536"/>
              <a:chExt cx="1536" cy="96"/>
            </a:xfrm>
          </p:grpSpPr>
          <p:sp>
            <p:nvSpPr>
              <p:cNvPr id="383026" name="Oval 50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7" name="Oval 51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8" name="Oval 52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29" name="Oval 53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30" name="Oval 54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031" name="Oval 55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1903413" y="2270125"/>
            <a:ext cx="153987" cy="2436813"/>
            <a:chOff x="1218" y="1728"/>
            <a:chExt cx="97" cy="1535"/>
          </a:xfrm>
        </p:grpSpPr>
        <p:sp>
          <p:nvSpPr>
            <p:cNvPr id="383033" name="Line 57"/>
            <p:cNvSpPr>
              <a:spLocks noChangeShapeType="1"/>
            </p:cNvSpPr>
            <p:nvPr/>
          </p:nvSpPr>
          <p:spPr bwMode="auto">
            <a:xfrm rot="-5399992">
              <a:off x="551" y="2504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34" name="Oval 58"/>
            <p:cNvSpPr>
              <a:spLocks noChangeArrowheads="1"/>
            </p:cNvSpPr>
            <p:nvPr/>
          </p:nvSpPr>
          <p:spPr bwMode="auto">
            <a:xfrm rot="-5399992">
              <a:off x="1218" y="3167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35" name="Oval 59"/>
            <p:cNvSpPr>
              <a:spLocks noChangeArrowheads="1"/>
            </p:cNvSpPr>
            <p:nvPr/>
          </p:nvSpPr>
          <p:spPr bwMode="auto">
            <a:xfrm rot="-5399992">
              <a:off x="1218" y="2879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36" name="Oval 60"/>
            <p:cNvSpPr>
              <a:spLocks noChangeArrowheads="1"/>
            </p:cNvSpPr>
            <p:nvPr/>
          </p:nvSpPr>
          <p:spPr bwMode="auto">
            <a:xfrm rot="-5399992">
              <a:off x="1218" y="2591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37" name="Oval 61"/>
            <p:cNvSpPr>
              <a:spLocks noChangeArrowheads="1"/>
            </p:cNvSpPr>
            <p:nvPr/>
          </p:nvSpPr>
          <p:spPr bwMode="auto">
            <a:xfrm rot="-5399992">
              <a:off x="1219" y="230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38" name="Oval 62"/>
            <p:cNvSpPr>
              <a:spLocks noChangeArrowheads="1"/>
            </p:cNvSpPr>
            <p:nvPr/>
          </p:nvSpPr>
          <p:spPr bwMode="auto">
            <a:xfrm rot="-5399992">
              <a:off x="1219" y="201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039" name="Oval 63"/>
            <p:cNvSpPr>
              <a:spLocks noChangeArrowheads="1"/>
            </p:cNvSpPr>
            <p:nvPr/>
          </p:nvSpPr>
          <p:spPr bwMode="auto">
            <a:xfrm rot="-5399992">
              <a:off x="1219" y="17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3040" name="Line 64"/>
          <p:cNvSpPr>
            <a:spLocks noChangeShapeType="1"/>
          </p:cNvSpPr>
          <p:nvPr/>
        </p:nvSpPr>
        <p:spPr bwMode="auto">
          <a:xfrm>
            <a:off x="1420813" y="3502025"/>
            <a:ext cx="5989637" cy="0"/>
          </a:xfrm>
          <a:prstGeom prst="line">
            <a:avLst/>
          </a:prstGeom>
          <a:noFill/>
          <a:ln w="57150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3041" name="Text Box 65"/>
          <p:cNvSpPr txBox="1">
            <a:spLocks noChangeArrowheads="1"/>
          </p:cNvSpPr>
          <p:nvPr/>
        </p:nvSpPr>
        <p:spPr bwMode="auto">
          <a:xfrm>
            <a:off x="487363" y="3028950"/>
            <a:ext cx="13684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accent1"/>
                </a:solidFill>
                <a:latin typeface="Arial" charset="0"/>
              </a:rPr>
              <a:t>bisection </a:t>
            </a:r>
          </a:p>
          <a:p>
            <a:pPr algn="ctr" eaLnBrk="0" hangingPunct="0"/>
            <a:r>
              <a:rPr lang="en-US" sz="2000" b="1">
                <a:solidFill>
                  <a:schemeClr val="accent1"/>
                </a:solidFill>
                <a:latin typeface="Arial" charset="0"/>
              </a:rPr>
              <a:t>cut</a:t>
            </a:r>
          </a:p>
        </p:txBody>
      </p:sp>
      <p:sp>
        <p:nvSpPr>
          <p:cNvPr id="383042" name="Line 66"/>
          <p:cNvSpPr>
            <a:spLocks noChangeShapeType="1"/>
          </p:cNvSpPr>
          <p:nvPr/>
        </p:nvSpPr>
        <p:spPr bwMode="auto">
          <a:xfrm>
            <a:off x="4273550" y="3979863"/>
            <a:ext cx="15240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3043" name="Line 67"/>
          <p:cNvSpPr>
            <a:spLocks noChangeShapeType="1"/>
          </p:cNvSpPr>
          <p:nvPr/>
        </p:nvSpPr>
        <p:spPr bwMode="auto">
          <a:xfrm>
            <a:off x="5797550" y="3028950"/>
            <a:ext cx="1612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3044" name="Line 68"/>
          <p:cNvSpPr>
            <a:spLocks noChangeShapeType="1"/>
          </p:cNvSpPr>
          <p:nvPr/>
        </p:nvSpPr>
        <p:spPr bwMode="auto">
          <a:xfrm>
            <a:off x="5797550" y="3028950"/>
            <a:ext cx="0" cy="950913"/>
          </a:xfrm>
          <a:prstGeom prst="line">
            <a:avLst/>
          </a:prstGeom>
          <a:noFill/>
          <a:ln w="57150">
            <a:solidFill>
              <a:srgbClr val="0066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3045" name="Text Box 69"/>
          <p:cNvSpPr txBox="1">
            <a:spLocks noChangeArrowheads="1"/>
          </p:cNvSpPr>
          <p:nvPr/>
        </p:nvSpPr>
        <p:spPr bwMode="auto">
          <a:xfrm>
            <a:off x="7380288" y="2446338"/>
            <a:ext cx="1298575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6600"/>
                </a:solidFill>
                <a:latin typeface="Arial" charset="0"/>
              </a:rPr>
              <a:t>not a </a:t>
            </a:r>
          </a:p>
          <a:p>
            <a:pPr eaLnBrk="0" hangingPunct="0"/>
            <a:r>
              <a:rPr lang="en-US" sz="2000" b="1">
                <a:solidFill>
                  <a:srgbClr val="006600"/>
                </a:solidFill>
                <a:latin typeface="Arial" charset="0"/>
              </a:rPr>
              <a:t>bisection</a:t>
            </a:r>
          </a:p>
          <a:p>
            <a:pPr eaLnBrk="0" hangingPunct="0"/>
            <a:r>
              <a:rPr lang="en-US" sz="2000" b="1">
                <a:solidFill>
                  <a:srgbClr val="006600"/>
                </a:solidFill>
                <a:latin typeface="Arial" charset="0"/>
              </a:rPr>
              <a:t>cut </a:t>
            </a:r>
          </a:p>
        </p:txBody>
      </p:sp>
      <p:sp>
        <p:nvSpPr>
          <p:cNvPr id="383046" name="Rectangle 70"/>
          <p:cNvSpPr>
            <a:spLocks noChangeArrowheads="1"/>
          </p:cNvSpPr>
          <p:nvPr/>
        </p:nvSpPr>
        <p:spPr bwMode="auto">
          <a:xfrm>
            <a:off x="312738" y="4764088"/>
            <a:ext cx="348615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 i="1">
                <a:solidFill>
                  <a:srgbClr val="000066"/>
                </a:solidFill>
              </a:rPr>
              <a:t>bisection bw= link bw</a:t>
            </a:r>
          </a:p>
        </p:txBody>
      </p:sp>
      <p:sp>
        <p:nvSpPr>
          <p:cNvPr id="383047" name="Rectangle 71"/>
          <p:cNvSpPr>
            <a:spLocks noChangeArrowheads="1"/>
          </p:cNvSpPr>
          <p:nvPr/>
        </p:nvSpPr>
        <p:spPr bwMode="auto">
          <a:xfrm>
            <a:off x="4156075" y="4764088"/>
            <a:ext cx="43783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b="1" i="1">
                <a:solidFill>
                  <a:srgbClr val="000066"/>
                </a:solidFill>
              </a:rPr>
              <a:t>bisection bw = sqrt(n) * link bw</a:t>
            </a:r>
          </a:p>
        </p:txBody>
      </p:sp>
      <p:sp>
        <p:nvSpPr>
          <p:cNvPr id="383048" name="Rectangle 72"/>
          <p:cNvSpPr>
            <a:spLocks noChangeArrowheads="1"/>
          </p:cNvSpPr>
          <p:nvPr/>
        </p:nvSpPr>
        <p:spPr bwMode="auto">
          <a:xfrm>
            <a:off x="381000" y="5715000"/>
            <a:ext cx="8001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/>
              <a:t>Bisection bandwidth is important for algorithms in which all processors need to communicate with all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0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205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and Ring Topologies</a:t>
            </a:r>
          </a:p>
        </p:txBody>
      </p:sp>
      <p:sp>
        <p:nvSpPr>
          <p:cNvPr id="391206" name="Rectangle 3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Linear array</a:t>
            </a:r>
          </a:p>
          <a:p>
            <a:endParaRPr lang="en-US" sz="2400" dirty="0"/>
          </a:p>
          <a:p>
            <a:pPr lvl="1"/>
            <a:r>
              <a:rPr lang="en-US" sz="2000" dirty="0"/>
              <a:t>Diameter = n-1; average distance ~n/3</a:t>
            </a:r>
          </a:p>
          <a:p>
            <a:pPr lvl="1"/>
            <a:r>
              <a:rPr lang="en-US" sz="2000" dirty="0"/>
              <a:t>Bisection bandwidth = 1 (in units of link bandwidth)</a:t>
            </a:r>
          </a:p>
          <a:p>
            <a:endParaRPr lang="en-US" sz="2400" dirty="0"/>
          </a:p>
          <a:p>
            <a:r>
              <a:rPr lang="en-US" sz="2400" dirty="0"/>
              <a:t>Torus or Ring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Diameter = n/2; average distance ~ n/4</a:t>
            </a:r>
          </a:p>
          <a:p>
            <a:pPr lvl="1"/>
            <a:r>
              <a:rPr lang="en-US" sz="2000" dirty="0"/>
              <a:t>Bisection bandwidth = 2</a:t>
            </a:r>
          </a:p>
          <a:p>
            <a:pPr lvl="1"/>
            <a:r>
              <a:rPr lang="en-US" sz="2000" dirty="0"/>
              <a:t>Natural for algorithms that work with 1D arrays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1371600"/>
            <a:ext cx="3429000" cy="152400"/>
            <a:chOff x="1104" y="864"/>
            <a:chExt cx="2160" cy="96"/>
          </a:xfrm>
        </p:grpSpPr>
        <p:sp>
          <p:nvSpPr>
            <p:cNvPr id="391173" name="Line 5"/>
            <p:cNvSpPr>
              <a:spLocks noChangeShapeType="1"/>
            </p:cNvSpPr>
            <p:nvPr/>
          </p:nvSpPr>
          <p:spPr bwMode="auto">
            <a:xfrm>
              <a:off x="1152" y="912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4" name="Oval 6"/>
            <p:cNvSpPr>
              <a:spLocks noChangeArrowheads="1"/>
            </p:cNvSpPr>
            <p:nvPr/>
          </p:nvSpPr>
          <p:spPr bwMode="auto">
            <a:xfrm>
              <a:off x="1104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5" name="Oval 7"/>
            <p:cNvSpPr>
              <a:spLocks noChangeArrowheads="1"/>
            </p:cNvSpPr>
            <p:nvPr/>
          </p:nvSpPr>
          <p:spPr bwMode="auto">
            <a:xfrm>
              <a:off x="1440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6" name="Oval 8"/>
            <p:cNvSpPr>
              <a:spLocks noChangeArrowheads="1"/>
            </p:cNvSpPr>
            <p:nvPr/>
          </p:nvSpPr>
          <p:spPr bwMode="auto">
            <a:xfrm>
              <a:off x="1728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7" name="Oval 9"/>
            <p:cNvSpPr>
              <a:spLocks noChangeArrowheads="1"/>
            </p:cNvSpPr>
            <p:nvPr/>
          </p:nvSpPr>
          <p:spPr bwMode="auto">
            <a:xfrm>
              <a:off x="2016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8" name="Oval 10"/>
            <p:cNvSpPr>
              <a:spLocks noChangeArrowheads="1"/>
            </p:cNvSpPr>
            <p:nvPr/>
          </p:nvSpPr>
          <p:spPr bwMode="auto">
            <a:xfrm>
              <a:off x="2304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79" name="Oval 11"/>
            <p:cNvSpPr>
              <a:spLocks noChangeArrowheads="1"/>
            </p:cNvSpPr>
            <p:nvPr/>
          </p:nvSpPr>
          <p:spPr bwMode="auto">
            <a:xfrm>
              <a:off x="2592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80" name="Oval 12"/>
            <p:cNvSpPr>
              <a:spLocks noChangeArrowheads="1"/>
            </p:cNvSpPr>
            <p:nvPr/>
          </p:nvSpPr>
          <p:spPr bwMode="auto">
            <a:xfrm>
              <a:off x="2880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81" name="Oval 13"/>
            <p:cNvSpPr>
              <a:spLocks noChangeArrowheads="1"/>
            </p:cNvSpPr>
            <p:nvPr/>
          </p:nvSpPr>
          <p:spPr bwMode="auto">
            <a:xfrm>
              <a:off x="3168" y="8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124200" y="3429000"/>
            <a:ext cx="3429000" cy="152400"/>
            <a:chOff x="1056" y="1920"/>
            <a:chExt cx="2160" cy="96"/>
          </a:xfrm>
        </p:grpSpPr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056" y="1920"/>
              <a:ext cx="2160" cy="96"/>
              <a:chOff x="1104" y="864"/>
              <a:chExt cx="2160" cy="96"/>
            </a:xfrm>
          </p:grpSpPr>
          <p:sp>
            <p:nvSpPr>
              <p:cNvPr id="391184" name="Line 16"/>
              <p:cNvSpPr>
                <a:spLocks noChangeShapeType="1"/>
              </p:cNvSpPr>
              <p:nvPr/>
            </p:nvSpPr>
            <p:spPr bwMode="auto">
              <a:xfrm>
                <a:off x="1152" y="912"/>
                <a:ext cx="201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5" name="Oval 17"/>
              <p:cNvSpPr>
                <a:spLocks noChangeArrowheads="1"/>
              </p:cNvSpPr>
              <p:nvPr/>
            </p:nvSpPr>
            <p:spPr bwMode="auto">
              <a:xfrm>
                <a:off x="1104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6" name="Oval 18"/>
              <p:cNvSpPr>
                <a:spLocks noChangeArrowheads="1"/>
              </p:cNvSpPr>
              <p:nvPr/>
            </p:nvSpPr>
            <p:spPr bwMode="auto">
              <a:xfrm>
                <a:off x="1440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7" name="Oval 19"/>
              <p:cNvSpPr>
                <a:spLocks noChangeArrowheads="1"/>
              </p:cNvSpPr>
              <p:nvPr/>
            </p:nvSpPr>
            <p:spPr bwMode="auto">
              <a:xfrm>
                <a:off x="1728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8" name="Oval 20"/>
              <p:cNvSpPr>
                <a:spLocks noChangeArrowheads="1"/>
              </p:cNvSpPr>
              <p:nvPr/>
            </p:nvSpPr>
            <p:spPr bwMode="auto">
              <a:xfrm>
                <a:off x="2016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9" name="Oval 21"/>
              <p:cNvSpPr>
                <a:spLocks noChangeArrowheads="1"/>
              </p:cNvSpPr>
              <p:nvPr/>
            </p:nvSpPr>
            <p:spPr bwMode="auto">
              <a:xfrm>
                <a:off x="2304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90" name="Oval 22"/>
              <p:cNvSpPr>
                <a:spLocks noChangeArrowheads="1"/>
              </p:cNvSpPr>
              <p:nvPr/>
            </p:nvSpPr>
            <p:spPr bwMode="auto">
              <a:xfrm>
                <a:off x="2592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91" name="Oval 23"/>
              <p:cNvSpPr>
                <a:spLocks noChangeArrowheads="1"/>
              </p:cNvSpPr>
              <p:nvPr/>
            </p:nvSpPr>
            <p:spPr bwMode="auto">
              <a:xfrm>
                <a:off x="2880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92" name="Oval 24"/>
              <p:cNvSpPr>
                <a:spLocks noChangeArrowheads="1"/>
              </p:cNvSpPr>
              <p:nvPr/>
            </p:nvSpPr>
            <p:spPr bwMode="auto">
              <a:xfrm>
                <a:off x="3168" y="86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91193" name="AutoShape 25"/>
            <p:cNvCxnSpPr>
              <a:cxnSpLocks noChangeShapeType="1"/>
            </p:cNvCxnSpPr>
            <p:nvPr/>
          </p:nvCxnSpPr>
          <p:spPr bwMode="auto">
            <a:xfrm flipH="1">
              <a:off x="1056" y="1968"/>
              <a:ext cx="2160" cy="1"/>
            </a:xfrm>
            <a:prstGeom prst="curvedConnector5">
              <a:avLst>
                <a:gd name="adj1" fmla="val -7037"/>
                <a:gd name="adj2" fmla="val 17400000"/>
                <a:gd name="adj3" fmla="val 10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200400" y="4191000"/>
            <a:ext cx="3505200" cy="533400"/>
            <a:chOff x="1056" y="2688"/>
            <a:chExt cx="2208" cy="336"/>
          </a:xfrm>
        </p:grpSpPr>
        <p:sp>
          <p:nvSpPr>
            <p:cNvPr id="391195" name="AutoShape 27"/>
            <p:cNvSpPr>
              <a:spLocks noChangeArrowheads="1"/>
            </p:cNvSpPr>
            <p:nvPr/>
          </p:nvSpPr>
          <p:spPr bwMode="auto">
            <a:xfrm>
              <a:off x="1056" y="2736"/>
              <a:ext cx="2208" cy="24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96" name="Line 28"/>
            <p:cNvSpPr>
              <a:spLocks noChangeShapeType="1"/>
            </p:cNvSpPr>
            <p:nvPr/>
          </p:nvSpPr>
          <p:spPr bwMode="auto">
            <a:xfrm>
              <a:off x="1104" y="2736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97" name="Oval 29"/>
            <p:cNvSpPr>
              <a:spLocks noChangeArrowheads="1"/>
            </p:cNvSpPr>
            <p:nvPr/>
          </p:nvSpPr>
          <p:spPr bwMode="auto">
            <a:xfrm>
              <a:off x="1056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98" name="Oval 30"/>
            <p:cNvSpPr>
              <a:spLocks noChangeArrowheads="1"/>
            </p:cNvSpPr>
            <p:nvPr/>
          </p:nvSpPr>
          <p:spPr bwMode="auto">
            <a:xfrm>
              <a:off x="1392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99" name="Oval 31"/>
            <p:cNvSpPr>
              <a:spLocks noChangeArrowheads="1"/>
            </p:cNvSpPr>
            <p:nvPr/>
          </p:nvSpPr>
          <p:spPr bwMode="auto">
            <a:xfrm>
              <a:off x="1680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00" name="Oval 32"/>
            <p:cNvSpPr>
              <a:spLocks noChangeArrowheads="1"/>
            </p:cNvSpPr>
            <p:nvPr/>
          </p:nvSpPr>
          <p:spPr bwMode="auto">
            <a:xfrm>
              <a:off x="1968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01" name="Oval 33"/>
            <p:cNvSpPr>
              <a:spLocks noChangeArrowheads="1"/>
            </p:cNvSpPr>
            <p:nvPr/>
          </p:nvSpPr>
          <p:spPr bwMode="auto">
            <a:xfrm>
              <a:off x="2256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02" name="Oval 34"/>
            <p:cNvSpPr>
              <a:spLocks noChangeArrowheads="1"/>
            </p:cNvSpPr>
            <p:nvPr/>
          </p:nvSpPr>
          <p:spPr bwMode="auto">
            <a:xfrm>
              <a:off x="2544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03" name="Oval 35"/>
            <p:cNvSpPr>
              <a:spLocks noChangeArrowheads="1"/>
            </p:cNvSpPr>
            <p:nvPr/>
          </p:nvSpPr>
          <p:spPr bwMode="auto">
            <a:xfrm>
              <a:off x="2832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204" name="Oval 36"/>
            <p:cNvSpPr>
              <a:spLocks noChangeArrowheads="1"/>
            </p:cNvSpPr>
            <p:nvPr/>
          </p:nvSpPr>
          <p:spPr bwMode="auto">
            <a:xfrm>
              <a:off x="3120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91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91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91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912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912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912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20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339" name="Rectangle 1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Meshes and </a:t>
            </a:r>
            <a:r>
              <a:rPr lang="en-US" b="1" dirty="0" err="1" smtClean="0"/>
              <a:t>Tori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93340" name="Rectangle 12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 smtClean="0"/>
              <a:t>Two dimensional mesh </a:t>
            </a:r>
          </a:p>
          <a:p>
            <a:r>
              <a:rPr lang="en-US" sz="2400" dirty="0" smtClean="0"/>
              <a:t>Diameter = 2 * (</a:t>
            </a:r>
            <a:r>
              <a:rPr lang="en-US" sz="2400" dirty="0" err="1" smtClean="0"/>
              <a:t>sqrt</a:t>
            </a:r>
            <a:r>
              <a:rPr lang="en-US" sz="2400" dirty="0" smtClean="0"/>
              <a:t>( n ) – 1)</a:t>
            </a:r>
          </a:p>
          <a:p>
            <a:r>
              <a:rPr lang="en-US" sz="2400" dirty="0" smtClean="0"/>
              <a:t>Bisection bandwidth =   </a:t>
            </a:r>
            <a:r>
              <a:rPr lang="en-US" sz="2400" dirty="0" err="1" smtClean="0"/>
              <a:t>sqrt</a:t>
            </a:r>
            <a:r>
              <a:rPr lang="en-US" sz="2400" dirty="0" smtClean="0"/>
              <a:t>(n)</a:t>
            </a:r>
            <a:endParaRPr lang="en-US" sz="2400" dirty="0"/>
          </a:p>
        </p:txBody>
      </p:sp>
      <p:sp>
        <p:nvSpPr>
          <p:cNvPr id="393341" name="Rectangle 125"/>
          <p:cNvSpPr>
            <a:spLocks noGrp="1" noChangeArrowheads="1"/>
          </p:cNvSpPr>
          <p:nvPr>
            <p:ph type="body" sz="half" idx="2"/>
          </p:nvPr>
        </p:nvSpPr>
        <p:spPr>
          <a:xfrm>
            <a:off x="4648199" y="1073150"/>
            <a:ext cx="4676553" cy="5403850"/>
          </a:xfrm>
        </p:spPr>
        <p:txBody>
          <a:bodyPr/>
          <a:lstStyle/>
          <a:p>
            <a:r>
              <a:rPr lang="en-US" sz="2400" dirty="0" smtClean="0"/>
              <a:t>Two dimensional torus</a:t>
            </a:r>
          </a:p>
          <a:p>
            <a:r>
              <a:rPr lang="en-US" sz="2400" dirty="0" smtClean="0"/>
              <a:t>Diameter = </a:t>
            </a:r>
            <a:r>
              <a:rPr lang="en-US" sz="2400" dirty="0" err="1" smtClean="0"/>
              <a:t>sqrt</a:t>
            </a:r>
            <a:r>
              <a:rPr lang="en-US" sz="2400" dirty="0" smtClean="0"/>
              <a:t>( n )</a:t>
            </a:r>
          </a:p>
          <a:p>
            <a:r>
              <a:rPr lang="en-US" sz="2400" dirty="0" smtClean="0"/>
              <a:t>Bisection bandwidth =   2* </a:t>
            </a:r>
            <a:r>
              <a:rPr lang="en-US" sz="2400" dirty="0" err="1" smtClean="0"/>
              <a:t>sqrt</a:t>
            </a:r>
            <a:r>
              <a:rPr lang="en-US" sz="2400" dirty="0" smtClean="0"/>
              <a:t>(n)</a:t>
            </a:r>
          </a:p>
          <a:p>
            <a:endParaRPr lang="en-US" sz="2400" dirty="0"/>
          </a:p>
        </p:txBody>
      </p:sp>
      <p:sp>
        <p:nvSpPr>
          <p:cNvPr id="126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772400" y="6629400"/>
            <a:ext cx="1371600" cy="228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14400" y="2819400"/>
            <a:ext cx="2438400" cy="2438400"/>
            <a:chOff x="1104" y="1536"/>
            <a:chExt cx="1536" cy="1536"/>
          </a:xfrm>
        </p:grpSpPr>
        <p:sp>
          <p:nvSpPr>
            <p:cNvPr id="393221" name="Rectangle 5"/>
            <p:cNvSpPr>
              <a:spLocks noChangeArrowheads="1"/>
            </p:cNvSpPr>
            <p:nvPr/>
          </p:nvSpPr>
          <p:spPr bwMode="auto">
            <a:xfrm>
              <a:off x="1152" y="1584"/>
              <a:ext cx="1440" cy="1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2" name="Line 6"/>
            <p:cNvSpPr>
              <a:spLocks noChangeShapeType="1"/>
            </p:cNvSpPr>
            <p:nvPr/>
          </p:nvSpPr>
          <p:spPr bwMode="auto">
            <a:xfrm>
              <a:off x="1440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3" name="Line 7"/>
            <p:cNvSpPr>
              <a:spLocks noChangeShapeType="1"/>
            </p:cNvSpPr>
            <p:nvPr/>
          </p:nvSpPr>
          <p:spPr bwMode="auto">
            <a:xfrm>
              <a:off x="1728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4" name="Line 8"/>
            <p:cNvSpPr>
              <a:spLocks noChangeShapeType="1"/>
            </p:cNvSpPr>
            <p:nvPr/>
          </p:nvSpPr>
          <p:spPr bwMode="auto">
            <a:xfrm>
              <a:off x="2016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5" name="Line 9"/>
            <p:cNvSpPr>
              <a:spLocks noChangeShapeType="1"/>
            </p:cNvSpPr>
            <p:nvPr/>
          </p:nvSpPr>
          <p:spPr bwMode="auto">
            <a:xfrm>
              <a:off x="2304" y="1584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6" name="Line 10"/>
            <p:cNvSpPr>
              <a:spLocks noChangeShapeType="1"/>
            </p:cNvSpPr>
            <p:nvPr/>
          </p:nvSpPr>
          <p:spPr bwMode="auto">
            <a:xfrm>
              <a:off x="1152" y="1872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7" name="Line 11"/>
            <p:cNvSpPr>
              <a:spLocks noChangeShapeType="1"/>
            </p:cNvSpPr>
            <p:nvPr/>
          </p:nvSpPr>
          <p:spPr bwMode="auto">
            <a:xfrm>
              <a:off x="1152" y="2160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8" name="Line 12"/>
            <p:cNvSpPr>
              <a:spLocks noChangeShapeType="1"/>
            </p:cNvSpPr>
            <p:nvPr/>
          </p:nvSpPr>
          <p:spPr bwMode="auto">
            <a:xfrm>
              <a:off x="1152" y="2448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229" name="Line 13"/>
            <p:cNvSpPr>
              <a:spLocks noChangeShapeType="1"/>
            </p:cNvSpPr>
            <p:nvPr/>
          </p:nvSpPr>
          <p:spPr bwMode="auto">
            <a:xfrm>
              <a:off x="1152" y="273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1104" y="1536"/>
              <a:ext cx="1536" cy="96"/>
              <a:chOff x="1104" y="1536"/>
              <a:chExt cx="1536" cy="96"/>
            </a:xfrm>
          </p:grpSpPr>
          <p:sp>
            <p:nvSpPr>
              <p:cNvPr id="393231" name="Oval 15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32" name="Oval 1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33" name="Oval 17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34" name="Oval 18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35" name="Oval 19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36" name="Oval 20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104" y="1824"/>
              <a:ext cx="1536" cy="96"/>
              <a:chOff x="1104" y="1536"/>
              <a:chExt cx="1536" cy="96"/>
            </a:xfrm>
          </p:grpSpPr>
          <p:sp>
            <p:nvSpPr>
              <p:cNvPr id="393238" name="Oval 22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39" name="Oval 23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0" name="Oval 24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1" name="Oval 25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2" name="Oval 26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3" name="Oval 27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1104" y="2112"/>
              <a:ext cx="1536" cy="96"/>
              <a:chOff x="1104" y="1536"/>
              <a:chExt cx="1536" cy="96"/>
            </a:xfrm>
          </p:grpSpPr>
          <p:sp>
            <p:nvSpPr>
              <p:cNvPr id="393245" name="Oval 29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6" name="Oval 30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7" name="Oval 31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8" name="Oval 32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49" name="Oval 33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50" name="Oval 34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1104" y="2400"/>
              <a:ext cx="1536" cy="96"/>
              <a:chOff x="1104" y="1536"/>
              <a:chExt cx="1536" cy="96"/>
            </a:xfrm>
          </p:grpSpPr>
          <p:sp>
            <p:nvSpPr>
              <p:cNvPr id="393252" name="Oval 36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53" name="Oval 37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54" name="Oval 38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55" name="Oval 39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56" name="Oval 40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57" name="Oval 41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1104" y="2688"/>
              <a:ext cx="1536" cy="96"/>
              <a:chOff x="1104" y="1536"/>
              <a:chExt cx="1536" cy="96"/>
            </a:xfrm>
          </p:grpSpPr>
          <p:sp>
            <p:nvSpPr>
              <p:cNvPr id="393259" name="Oval 43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0" name="Oval 44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1" name="Oval 45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2" name="Oval 46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3" name="Oval 47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4" name="Oval 48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49"/>
            <p:cNvGrpSpPr>
              <a:grpSpLocks/>
            </p:cNvGrpSpPr>
            <p:nvPr/>
          </p:nvGrpSpPr>
          <p:grpSpPr bwMode="auto">
            <a:xfrm>
              <a:off x="1104" y="2976"/>
              <a:ext cx="1536" cy="96"/>
              <a:chOff x="1104" y="1536"/>
              <a:chExt cx="1536" cy="96"/>
            </a:xfrm>
          </p:grpSpPr>
          <p:sp>
            <p:nvSpPr>
              <p:cNvPr id="393266" name="Oval 50"/>
              <p:cNvSpPr>
                <a:spLocks noChangeArrowheads="1"/>
              </p:cNvSpPr>
              <p:nvPr/>
            </p:nvSpPr>
            <p:spPr bwMode="auto">
              <a:xfrm>
                <a:off x="110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7" name="Oval 51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8" name="Oval 52"/>
              <p:cNvSpPr>
                <a:spLocks noChangeArrowheads="1"/>
              </p:cNvSpPr>
              <p:nvPr/>
            </p:nvSpPr>
            <p:spPr bwMode="auto">
              <a:xfrm>
                <a:off x="1680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69" name="Oval 53"/>
              <p:cNvSpPr>
                <a:spLocks noChangeArrowheads="1"/>
              </p:cNvSpPr>
              <p:nvPr/>
            </p:nvSpPr>
            <p:spPr bwMode="auto">
              <a:xfrm>
                <a:off x="1968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0" name="Oval 54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1" name="Oval 55"/>
              <p:cNvSpPr>
                <a:spLocks noChangeArrowheads="1"/>
              </p:cNvSpPr>
              <p:nvPr/>
            </p:nvSpPr>
            <p:spPr bwMode="auto">
              <a:xfrm>
                <a:off x="2544" y="1536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4800600" y="2489200"/>
            <a:ext cx="3251200" cy="3251200"/>
            <a:chOff x="2784" y="1296"/>
            <a:chExt cx="2048" cy="2048"/>
          </a:xfrm>
        </p:grpSpPr>
        <p:grpSp>
          <p:nvGrpSpPr>
            <p:cNvPr id="10" name="Group 57"/>
            <p:cNvGrpSpPr>
              <a:grpSpLocks/>
            </p:cNvGrpSpPr>
            <p:nvPr/>
          </p:nvGrpSpPr>
          <p:grpSpPr bwMode="auto">
            <a:xfrm>
              <a:off x="3024" y="1536"/>
              <a:ext cx="1536" cy="1536"/>
              <a:chOff x="1104" y="1536"/>
              <a:chExt cx="1536" cy="1536"/>
            </a:xfrm>
          </p:grpSpPr>
          <p:sp>
            <p:nvSpPr>
              <p:cNvPr id="393274" name="Rectangle 58"/>
              <p:cNvSpPr>
                <a:spLocks noChangeArrowheads="1"/>
              </p:cNvSpPr>
              <p:nvPr/>
            </p:nvSpPr>
            <p:spPr bwMode="auto">
              <a:xfrm>
                <a:off x="1152" y="1584"/>
                <a:ext cx="1440" cy="14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5" name="Line 59"/>
              <p:cNvSpPr>
                <a:spLocks noChangeShapeType="1"/>
              </p:cNvSpPr>
              <p:nvPr/>
            </p:nvSpPr>
            <p:spPr bwMode="auto">
              <a:xfrm>
                <a:off x="1440" y="1584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6" name="Line 60"/>
              <p:cNvSpPr>
                <a:spLocks noChangeShapeType="1"/>
              </p:cNvSpPr>
              <p:nvPr/>
            </p:nvSpPr>
            <p:spPr bwMode="auto">
              <a:xfrm>
                <a:off x="1728" y="1584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7" name="Line 61"/>
              <p:cNvSpPr>
                <a:spLocks noChangeShapeType="1"/>
              </p:cNvSpPr>
              <p:nvPr/>
            </p:nvSpPr>
            <p:spPr bwMode="auto">
              <a:xfrm>
                <a:off x="2016" y="1584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8" name="Line 62"/>
              <p:cNvSpPr>
                <a:spLocks noChangeShapeType="1"/>
              </p:cNvSpPr>
              <p:nvPr/>
            </p:nvSpPr>
            <p:spPr bwMode="auto">
              <a:xfrm>
                <a:off x="2304" y="1584"/>
                <a:ext cx="0" cy="1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79" name="Line 63"/>
              <p:cNvSpPr>
                <a:spLocks noChangeShapeType="1"/>
              </p:cNvSpPr>
              <p:nvPr/>
            </p:nvSpPr>
            <p:spPr bwMode="auto">
              <a:xfrm>
                <a:off x="1152" y="1872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80" name="Line 64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81" name="Line 65"/>
              <p:cNvSpPr>
                <a:spLocks noChangeShapeType="1"/>
              </p:cNvSpPr>
              <p:nvPr/>
            </p:nvSpPr>
            <p:spPr bwMode="auto">
              <a:xfrm>
                <a:off x="1152" y="2448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3282" name="Line 66"/>
              <p:cNvSpPr>
                <a:spLocks noChangeShapeType="1"/>
              </p:cNvSpPr>
              <p:nvPr/>
            </p:nvSpPr>
            <p:spPr bwMode="auto">
              <a:xfrm>
                <a:off x="1152" y="2736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" name="Group 67"/>
              <p:cNvGrpSpPr>
                <a:grpSpLocks/>
              </p:cNvGrpSpPr>
              <p:nvPr/>
            </p:nvGrpSpPr>
            <p:grpSpPr bwMode="auto">
              <a:xfrm>
                <a:off x="1104" y="1536"/>
                <a:ext cx="1536" cy="96"/>
                <a:chOff x="1104" y="1536"/>
                <a:chExt cx="1536" cy="96"/>
              </a:xfrm>
            </p:grpSpPr>
            <p:sp>
              <p:nvSpPr>
                <p:cNvPr id="393284" name="Oval 68"/>
                <p:cNvSpPr>
                  <a:spLocks noChangeArrowheads="1"/>
                </p:cNvSpPr>
                <p:nvPr/>
              </p:nvSpPr>
              <p:spPr bwMode="auto">
                <a:xfrm>
                  <a:off x="110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85" name="Oval 6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86" name="Oval 70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87" name="Oval 71"/>
                <p:cNvSpPr>
                  <a:spLocks noChangeArrowheads="1"/>
                </p:cNvSpPr>
                <p:nvPr/>
              </p:nvSpPr>
              <p:spPr bwMode="auto">
                <a:xfrm>
                  <a:off x="1968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88" name="Oval 72"/>
                <p:cNvSpPr>
                  <a:spLocks noChangeArrowheads="1"/>
                </p:cNvSpPr>
                <p:nvPr/>
              </p:nvSpPr>
              <p:spPr bwMode="auto">
                <a:xfrm>
                  <a:off x="2256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89" name="Oval 73"/>
                <p:cNvSpPr>
                  <a:spLocks noChangeArrowheads="1"/>
                </p:cNvSpPr>
                <p:nvPr/>
              </p:nvSpPr>
              <p:spPr bwMode="auto">
                <a:xfrm>
                  <a:off x="254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74"/>
              <p:cNvGrpSpPr>
                <a:grpSpLocks/>
              </p:cNvGrpSpPr>
              <p:nvPr/>
            </p:nvGrpSpPr>
            <p:grpSpPr bwMode="auto">
              <a:xfrm>
                <a:off x="1104" y="1824"/>
                <a:ext cx="1536" cy="96"/>
                <a:chOff x="1104" y="1536"/>
                <a:chExt cx="1536" cy="96"/>
              </a:xfrm>
            </p:grpSpPr>
            <p:sp>
              <p:nvSpPr>
                <p:cNvPr id="393291" name="Oval 75"/>
                <p:cNvSpPr>
                  <a:spLocks noChangeArrowheads="1"/>
                </p:cNvSpPr>
                <p:nvPr/>
              </p:nvSpPr>
              <p:spPr bwMode="auto">
                <a:xfrm>
                  <a:off x="110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92" name="Oval 76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93" name="Oval 77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94" name="Oval 78"/>
                <p:cNvSpPr>
                  <a:spLocks noChangeArrowheads="1"/>
                </p:cNvSpPr>
                <p:nvPr/>
              </p:nvSpPr>
              <p:spPr bwMode="auto">
                <a:xfrm>
                  <a:off x="1968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95" name="Oval 79"/>
                <p:cNvSpPr>
                  <a:spLocks noChangeArrowheads="1"/>
                </p:cNvSpPr>
                <p:nvPr/>
              </p:nvSpPr>
              <p:spPr bwMode="auto">
                <a:xfrm>
                  <a:off x="2256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96" name="Oval 80"/>
                <p:cNvSpPr>
                  <a:spLocks noChangeArrowheads="1"/>
                </p:cNvSpPr>
                <p:nvPr/>
              </p:nvSpPr>
              <p:spPr bwMode="auto">
                <a:xfrm>
                  <a:off x="254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81"/>
              <p:cNvGrpSpPr>
                <a:grpSpLocks/>
              </p:cNvGrpSpPr>
              <p:nvPr/>
            </p:nvGrpSpPr>
            <p:grpSpPr bwMode="auto">
              <a:xfrm>
                <a:off x="1104" y="2112"/>
                <a:ext cx="1536" cy="96"/>
                <a:chOff x="1104" y="1536"/>
                <a:chExt cx="1536" cy="96"/>
              </a:xfrm>
            </p:grpSpPr>
            <p:sp>
              <p:nvSpPr>
                <p:cNvPr id="393298" name="Oval 82"/>
                <p:cNvSpPr>
                  <a:spLocks noChangeArrowheads="1"/>
                </p:cNvSpPr>
                <p:nvPr/>
              </p:nvSpPr>
              <p:spPr bwMode="auto">
                <a:xfrm>
                  <a:off x="110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299" name="Oval 83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0" name="Oval 84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1" name="Oval 85"/>
                <p:cNvSpPr>
                  <a:spLocks noChangeArrowheads="1"/>
                </p:cNvSpPr>
                <p:nvPr/>
              </p:nvSpPr>
              <p:spPr bwMode="auto">
                <a:xfrm>
                  <a:off x="1968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2" name="Oval 86"/>
                <p:cNvSpPr>
                  <a:spLocks noChangeArrowheads="1"/>
                </p:cNvSpPr>
                <p:nvPr/>
              </p:nvSpPr>
              <p:spPr bwMode="auto">
                <a:xfrm>
                  <a:off x="2256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3" name="Oval 87"/>
                <p:cNvSpPr>
                  <a:spLocks noChangeArrowheads="1"/>
                </p:cNvSpPr>
                <p:nvPr/>
              </p:nvSpPr>
              <p:spPr bwMode="auto">
                <a:xfrm>
                  <a:off x="254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88"/>
              <p:cNvGrpSpPr>
                <a:grpSpLocks/>
              </p:cNvGrpSpPr>
              <p:nvPr/>
            </p:nvGrpSpPr>
            <p:grpSpPr bwMode="auto">
              <a:xfrm>
                <a:off x="1104" y="2400"/>
                <a:ext cx="1536" cy="96"/>
                <a:chOff x="1104" y="1536"/>
                <a:chExt cx="1536" cy="96"/>
              </a:xfrm>
            </p:grpSpPr>
            <p:sp>
              <p:nvSpPr>
                <p:cNvPr id="393305" name="Oval 89"/>
                <p:cNvSpPr>
                  <a:spLocks noChangeArrowheads="1"/>
                </p:cNvSpPr>
                <p:nvPr/>
              </p:nvSpPr>
              <p:spPr bwMode="auto">
                <a:xfrm>
                  <a:off x="110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6" name="Oval 90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7" name="Oval 91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8" name="Oval 92"/>
                <p:cNvSpPr>
                  <a:spLocks noChangeArrowheads="1"/>
                </p:cNvSpPr>
                <p:nvPr/>
              </p:nvSpPr>
              <p:spPr bwMode="auto">
                <a:xfrm>
                  <a:off x="1968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09" name="Oval 93"/>
                <p:cNvSpPr>
                  <a:spLocks noChangeArrowheads="1"/>
                </p:cNvSpPr>
                <p:nvPr/>
              </p:nvSpPr>
              <p:spPr bwMode="auto">
                <a:xfrm>
                  <a:off x="2256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10" name="Oval 94"/>
                <p:cNvSpPr>
                  <a:spLocks noChangeArrowheads="1"/>
                </p:cNvSpPr>
                <p:nvPr/>
              </p:nvSpPr>
              <p:spPr bwMode="auto">
                <a:xfrm>
                  <a:off x="254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95"/>
              <p:cNvGrpSpPr>
                <a:grpSpLocks/>
              </p:cNvGrpSpPr>
              <p:nvPr/>
            </p:nvGrpSpPr>
            <p:grpSpPr bwMode="auto">
              <a:xfrm>
                <a:off x="1104" y="2688"/>
                <a:ext cx="1536" cy="96"/>
                <a:chOff x="1104" y="1536"/>
                <a:chExt cx="1536" cy="96"/>
              </a:xfrm>
            </p:grpSpPr>
            <p:sp>
              <p:nvSpPr>
                <p:cNvPr id="393312" name="Oval 96"/>
                <p:cNvSpPr>
                  <a:spLocks noChangeArrowheads="1"/>
                </p:cNvSpPr>
                <p:nvPr/>
              </p:nvSpPr>
              <p:spPr bwMode="auto">
                <a:xfrm>
                  <a:off x="110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13" name="Oval 97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14" name="Oval 98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15" name="Oval 99"/>
                <p:cNvSpPr>
                  <a:spLocks noChangeArrowheads="1"/>
                </p:cNvSpPr>
                <p:nvPr/>
              </p:nvSpPr>
              <p:spPr bwMode="auto">
                <a:xfrm>
                  <a:off x="1968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16" name="Oval 100"/>
                <p:cNvSpPr>
                  <a:spLocks noChangeArrowheads="1"/>
                </p:cNvSpPr>
                <p:nvPr/>
              </p:nvSpPr>
              <p:spPr bwMode="auto">
                <a:xfrm>
                  <a:off x="2256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17" name="Oval 101"/>
                <p:cNvSpPr>
                  <a:spLocks noChangeArrowheads="1"/>
                </p:cNvSpPr>
                <p:nvPr/>
              </p:nvSpPr>
              <p:spPr bwMode="auto">
                <a:xfrm>
                  <a:off x="254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02"/>
              <p:cNvGrpSpPr>
                <a:grpSpLocks/>
              </p:cNvGrpSpPr>
              <p:nvPr/>
            </p:nvGrpSpPr>
            <p:grpSpPr bwMode="auto">
              <a:xfrm>
                <a:off x="1104" y="2976"/>
                <a:ext cx="1536" cy="96"/>
                <a:chOff x="1104" y="1536"/>
                <a:chExt cx="1536" cy="96"/>
              </a:xfrm>
            </p:grpSpPr>
            <p:sp>
              <p:nvSpPr>
                <p:cNvPr id="393319" name="Oval 103"/>
                <p:cNvSpPr>
                  <a:spLocks noChangeArrowheads="1"/>
                </p:cNvSpPr>
                <p:nvPr/>
              </p:nvSpPr>
              <p:spPr bwMode="auto">
                <a:xfrm>
                  <a:off x="110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20" name="Oval 10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21" name="Oval 105"/>
                <p:cNvSpPr>
                  <a:spLocks noChangeArrowheads="1"/>
                </p:cNvSpPr>
                <p:nvPr/>
              </p:nvSpPr>
              <p:spPr bwMode="auto">
                <a:xfrm>
                  <a:off x="1680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22" name="Oval 106"/>
                <p:cNvSpPr>
                  <a:spLocks noChangeArrowheads="1"/>
                </p:cNvSpPr>
                <p:nvPr/>
              </p:nvSpPr>
              <p:spPr bwMode="auto">
                <a:xfrm>
                  <a:off x="1968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23" name="Oval 107"/>
                <p:cNvSpPr>
                  <a:spLocks noChangeArrowheads="1"/>
                </p:cNvSpPr>
                <p:nvPr/>
              </p:nvSpPr>
              <p:spPr bwMode="auto">
                <a:xfrm>
                  <a:off x="2256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3324" name="Oval 108"/>
                <p:cNvSpPr>
                  <a:spLocks noChangeArrowheads="1"/>
                </p:cNvSpPr>
                <p:nvPr/>
              </p:nvSpPr>
              <p:spPr bwMode="auto">
                <a:xfrm>
                  <a:off x="2544" y="1536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12700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93325" name="Freeform 109"/>
            <p:cNvSpPr>
              <a:spLocks/>
            </p:cNvSpPr>
            <p:nvPr/>
          </p:nvSpPr>
          <p:spPr bwMode="auto">
            <a:xfrm>
              <a:off x="2784" y="2448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26" name="Freeform 110"/>
            <p:cNvSpPr>
              <a:spLocks/>
            </p:cNvSpPr>
            <p:nvPr/>
          </p:nvSpPr>
          <p:spPr bwMode="auto">
            <a:xfrm>
              <a:off x="2784" y="2736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27" name="Freeform 111"/>
            <p:cNvSpPr>
              <a:spLocks/>
            </p:cNvSpPr>
            <p:nvPr/>
          </p:nvSpPr>
          <p:spPr bwMode="auto">
            <a:xfrm>
              <a:off x="2784" y="302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28" name="Freeform 112"/>
            <p:cNvSpPr>
              <a:spLocks/>
            </p:cNvSpPr>
            <p:nvPr/>
          </p:nvSpPr>
          <p:spPr bwMode="auto">
            <a:xfrm>
              <a:off x="2784" y="2160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29" name="Freeform 113"/>
            <p:cNvSpPr>
              <a:spLocks/>
            </p:cNvSpPr>
            <p:nvPr/>
          </p:nvSpPr>
          <p:spPr bwMode="auto">
            <a:xfrm>
              <a:off x="2784" y="1872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0" name="Freeform 114"/>
            <p:cNvSpPr>
              <a:spLocks/>
            </p:cNvSpPr>
            <p:nvPr/>
          </p:nvSpPr>
          <p:spPr bwMode="auto">
            <a:xfrm>
              <a:off x="2784" y="158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1" name="Freeform 115"/>
            <p:cNvSpPr>
              <a:spLocks/>
            </p:cNvSpPr>
            <p:nvPr/>
          </p:nvSpPr>
          <p:spPr bwMode="auto">
            <a:xfrm rot="5386625">
              <a:off x="1960" y="226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2" name="Freeform 116"/>
            <p:cNvSpPr>
              <a:spLocks/>
            </p:cNvSpPr>
            <p:nvPr/>
          </p:nvSpPr>
          <p:spPr bwMode="auto">
            <a:xfrm rot="5386625">
              <a:off x="2296" y="226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3" name="Freeform 117"/>
            <p:cNvSpPr>
              <a:spLocks/>
            </p:cNvSpPr>
            <p:nvPr/>
          </p:nvSpPr>
          <p:spPr bwMode="auto">
            <a:xfrm rot="5386625">
              <a:off x="2584" y="226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4" name="Freeform 118"/>
            <p:cNvSpPr>
              <a:spLocks/>
            </p:cNvSpPr>
            <p:nvPr/>
          </p:nvSpPr>
          <p:spPr bwMode="auto">
            <a:xfrm rot="5386625">
              <a:off x="2872" y="226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5" name="Freeform 119"/>
            <p:cNvSpPr>
              <a:spLocks/>
            </p:cNvSpPr>
            <p:nvPr/>
          </p:nvSpPr>
          <p:spPr bwMode="auto">
            <a:xfrm rot="5386625">
              <a:off x="3160" y="226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336" name="Freeform 120"/>
            <p:cNvSpPr>
              <a:spLocks/>
            </p:cNvSpPr>
            <p:nvPr/>
          </p:nvSpPr>
          <p:spPr bwMode="auto">
            <a:xfrm rot="5386625">
              <a:off x="3448" y="2264"/>
              <a:ext cx="2048" cy="112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256" y="96"/>
                </a:cxn>
                <a:cxn ang="0">
                  <a:pos x="1792" y="96"/>
                </a:cxn>
                <a:cxn ang="0">
                  <a:pos x="1792" y="0"/>
                </a:cxn>
              </a:cxnLst>
              <a:rect l="0" t="0" r="r" b="b"/>
              <a:pathLst>
                <a:path w="2048" h="112">
                  <a:moveTo>
                    <a:pt x="256" y="0"/>
                  </a:moveTo>
                  <a:cubicBezTo>
                    <a:pt x="128" y="40"/>
                    <a:pt x="0" y="80"/>
                    <a:pt x="256" y="96"/>
                  </a:cubicBezTo>
                  <a:cubicBezTo>
                    <a:pt x="512" y="112"/>
                    <a:pt x="1536" y="112"/>
                    <a:pt x="1792" y="96"/>
                  </a:cubicBezTo>
                  <a:cubicBezTo>
                    <a:pt x="2048" y="80"/>
                    <a:pt x="1920" y="40"/>
                    <a:pt x="179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3337" name="Text Box 121"/>
          <p:cNvSpPr txBox="1">
            <a:spLocks noChangeArrowheads="1"/>
          </p:cNvSpPr>
          <p:nvPr/>
        </p:nvSpPr>
        <p:spPr bwMode="auto">
          <a:xfrm>
            <a:off x="457200" y="5638800"/>
            <a:ext cx="6759575" cy="747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174625" indent="-174625" eaLnBrk="0" hangingPunct="0">
              <a:spcBef>
                <a:spcPct val="15000"/>
              </a:spcBef>
              <a:buFontTx/>
              <a:buChar char="•"/>
            </a:pPr>
            <a:r>
              <a:rPr lang="en-US" sz="2000">
                <a:latin typeface="Arial" charset="0"/>
              </a:rPr>
              <a:t>Generalizes to higher dimensions</a:t>
            </a:r>
          </a:p>
          <a:p>
            <a:pPr marL="174625" indent="-174625" eaLnBrk="0" hangingPunct="0">
              <a:spcBef>
                <a:spcPct val="15000"/>
              </a:spcBef>
              <a:buFontTx/>
              <a:buChar char="•"/>
            </a:pPr>
            <a:r>
              <a:rPr lang="en-US" sz="2000">
                <a:latin typeface="Arial" charset="0"/>
              </a:rPr>
              <a:t>Natural for algorithms that work with 2D and/or 3D arrays</a:t>
            </a:r>
          </a:p>
        </p:txBody>
      </p:sp>
      <p:sp>
        <p:nvSpPr>
          <p:cNvPr id="393338" name="Rectangle 122"/>
          <p:cNvSpPr>
            <a:spLocks noChangeArrowheads="1"/>
          </p:cNvSpPr>
          <p:nvPr/>
        </p:nvSpPr>
        <p:spPr bwMode="auto">
          <a:xfrm>
            <a:off x="4724400" y="1069975"/>
            <a:ext cx="422433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spcBef>
                <a:spcPct val="2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3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Line 2"/>
          <p:cNvSpPr>
            <a:spLocks noChangeShapeType="1"/>
          </p:cNvSpPr>
          <p:nvPr/>
        </p:nvSpPr>
        <p:spPr bwMode="auto">
          <a:xfrm>
            <a:off x="26670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67" name="Line 3"/>
          <p:cNvSpPr>
            <a:spLocks noChangeShapeType="1"/>
          </p:cNvSpPr>
          <p:nvPr/>
        </p:nvSpPr>
        <p:spPr bwMode="auto">
          <a:xfrm>
            <a:off x="2895600" y="2819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68" name="Line 4"/>
          <p:cNvSpPr>
            <a:spLocks noChangeShapeType="1"/>
          </p:cNvSpPr>
          <p:nvPr/>
        </p:nvSpPr>
        <p:spPr bwMode="auto">
          <a:xfrm flipV="1">
            <a:off x="2667000" y="28194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69" name="Line 5"/>
          <p:cNvSpPr>
            <a:spLocks noChangeShapeType="1"/>
          </p:cNvSpPr>
          <p:nvPr/>
        </p:nvSpPr>
        <p:spPr bwMode="auto">
          <a:xfrm flipV="1">
            <a:off x="3048000" y="28194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0" name="Line 6"/>
          <p:cNvSpPr>
            <a:spLocks noChangeShapeType="1"/>
          </p:cNvSpPr>
          <p:nvPr/>
        </p:nvSpPr>
        <p:spPr bwMode="auto">
          <a:xfrm>
            <a:off x="1752600" y="3048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357" name="Rectangle 9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Hypercubes</a:t>
            </a:r>
          </a:p>
        </p:txBody>
      </p:sp>
      <p:sp>
        <p:nvSpPr>
          <p:cNvPr id="395358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257800"/>
          </a:xfrm>
        </p:spPr>
        <p:txBody>
          <a:bodyPr/>
          <a:lstStyle/>
          <a:p>
            <a:r>
              <a:rPr lang="en-US" sz="2400" dirty="0"/>
              <a:t>Number of nodes n = 2d   for dimension d</a:t>
            </a:r>
          </a:p>
          <a:p>
            <a:pPr lvl="1"/>
            <a:r>
              <a:rPr lang="en-US" sz="2000" dirty="0"/>
              <a:t>Diameter = d</a:t>
            </a:r>
          </a:p>
          <a:p>
            <a:pPr lvl="1"/>
            <a:r>
              <a:rPr lang="en-US" sz="2000" dirty="0"/>
              <a:t>Bisection bandwidth = n/2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  0d       1d       2d           3d                  4d</a:t>
            </a:r>
          </a:p>
          <a:p>
            <a:endParaRPr lang="en-US" sz="2400" dirty="0"/>
          </a:p>
          <a:p>
            <a:r>
              <a:rPr lang="en-US" sz="2400" dirty="0"/>
              <a:t>Popular in early machines (Intel </a:t>
            </a:r>
            <a:r>
              <a:rPr lang="en-US" sz="2400" dirty="0" err="1"/>
              <a:t>iPSC</a:t>
            </a:r>
            <a:r>
              <a:rPr lang="en-US" sz="2400" dirty="0"/>
              <a:t>, </a:t>
            </a:r>
            <a:r>
              <a:rPr lang="en-US" sz="2400" dirty="0" err="1"/>
              <a:t>NCUBE</a:t>
            </a:r>
            <a:r>
              <a:rPr lang="en-US" sz="2400" dirty="0"/>
              <a:t>, CM)</a:t>
            </a:r>
          </a:p>
          <a:p>
            <a:pPr lvl="1"/>
            <a:r>
              <a:rPr lang="en-US" sz="2000" dirty="0"/>
              <a:t>Lots of clever algorithms</a:t>
            </a:r>
          </a:p>
          <a:p>
            <a:pPr lvl="1"/>
            <a:r>
              <a:rPr lang="en-US" sz="2000" dirty="0"/>
              <a:t>Extension: k-</a:t>
            </a:r>
            <a:r>
              <a:rPr lang="en-US" sz="2000" dirty="0" err="1"/>
              <a:t>ary</a:t>
            </a:r>
            <a:r>
              <a:rPr lang="en-US" sz="2000" dirty="0"/>
              <a:t> </a:t>
            </a:r>
            <a:r>
              <a:rPr lang="en-US" sz="2000" dirty="0" smtClean="0"/>
              <a:t>n-cubes (k nodes per dimension, so </a:t>
            </a:r>
            <a:r>
              <a:rPr lang="en-US" sz="2000" dirty="0" err="1" smtClean="0"/>
              <a:t>k</a:t>
            </a:r>
            <a:r>
              <a:rPr lang="en-US" sz="2000" baseline="30000" dirty="0" err="1" smtClean="0"/>
              <a:t>n</a:t>
            </a:r>
            <a:r>
              <a:rPr lang="en-US" sz="2000" dirty="0" smtClean="0"/>
              <a:t> nodes)</a:t>
            </a:r>
            <a:endParaRPr lang="en-US" sz="2000" dirty="0"/>
          </a:p>
          <a:p>
            <a:r>
              <a:rPr lang="en-US" sz="2400" dirty="0" err="1"/>
              <a:t>Greycode</a:t>
            </a:r>
            <a:r>
              <a:rPr lang="en-US" sz="2400" dirty="0"/>
              <a:t> addressing:</a:t>
            </a:r>
          </a:p>
          <a:p>
            <a:pPr lvl="1"/>
            <a:r>
              <a:rPr lang="en-US" sz="2000" dirty="0"/>
              <a:t>Each node connected to                                                                            others with 1 bit different</a:t>
            </a:r>
          </a:p>
        </p:txBody>
      </p:sp>
      <p:sp>
        <p:nvSpPr>
          <p:cNvPr id="395273" name="Oval 9"/>
          <p:cNvSpPr>
            <a:spLocks noChangeArrowheads="1"/>
          </p:cNvSpPr>
          <p:nvPr/>
        </p:nvSpPr>
        <p:spPr bwMode="auto">
          <a:xfrm>
            <a:off x="914400" y="29718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4" name="Oval 10"/>
          <p:cNvSpPr>
            <a:spLocks noChangeArrowheads="1"/>
          </p:cNvSpPr>
          <p:nvPr/>
        </p:nvSpPr>
        <p:spPr bwMode="auto">
          <a:xfrm>
            <a:off x="1676400" y="29718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5" name="Oval 11"/>
          <p:cNvSpPr>
            <a:spLocks noChangeArrowheads="1"/>
          </p:cNvSpPr>
          <p:nvPr/>
        </p:nvSpPr>
        <p:spPr bwMode="auto">
          <a:xfrm>
            <a:off x="2057400" y="29718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6" name="Oval 12"/>
          <p:cNvSpPr>
            <a:spLocks noChangeArrowheads="1"/>
          </p:cNvSpPr>
          <p:nvPr/>
        </p:nvSpPr>
        <p:spPr bwMode="auto">
          <a:xfrm>
            <a:off x="2590800" y="29718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7" name="Oval 13"/>
          <p:cNvSpPr>
            <a:spLocks noChangeArrowheads="1"/>
          </p:cNvSpPr>
          <p:nvPr/>
        </p:nvSpPr>
        <p:spPr bwMode="auto">
          <a:xfrm>
            <a:off x="2819400" y="27432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8" name="Oval 14"/>
          <p:cNvSpPr>
            <a:spLocks noChangeArrowheads="1"/>
          </p:cNvSpPr>
          <p:nvPr/>
        </p:nvSpPr>
        <p:spPr bwMode="auto">
          <a:xfrm>
            <a:off x="2971800" y="29718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5279" name="Oval 15"/>
          <p:cNvSpPr>
            <a:spLocks noChangeArrowheads="1"/>
          </p:cNvSpPr>
          <p:nvPr/>
        </p:nvSpPr>
        <p:spPr bwMode="auto">
          <a:xfrm>
            <a:off x="3200400" y="2743200"/>
            <a:ext cx="152400" cy="1524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029200" y="1905000"/>
            <a:ext cx="1981200" cy="1295400"/>
            <a:chOff x="3600" y="1104"/>
            <a:chExt cx="1248" cy="816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3600" y="1200"/>
              <a:ext cx="576" cy="624"/>
              <a:chOff x="2736" y="1344"/>
              <a:chExt cx="576" cy="624"/>
            </a:xfrm>
          </p:grpSpPr>
          <p:sp>
            <p:nvSpPr>
              <p:cNvPr id="395282" name="Line 18"/>
              <p:cNvSpPr>
                <a:spLocks noChangeShapeType="1"/>
              </p:cNvSpPr>
              <p:nvPr/>
            </p:nvSpPr>
            <p:spPr bwMode="auto">
              <a:xfrm flipV="1">
                <a:off x="2784" y="1728"/>
                <a:ext cx="14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3" name="Line 19"/>
              <p:cNvSpPr>
                <a:spLocks noChangeShapeType="1"/>
              </p:cNvSpPr>
              <p:nvPr/>
            </p:nvSpPr>
            <p:spPr bwMode="auto">
              <a:xfrm flipV="1">
                <a:off x="3168" y="1728"/>
                <a:ext cx="96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4" name="Line 20"/>
              <p:cNvSpPr>
                <a:spLocks noChangeShapeType="1"/>
              </p:cNvSpPr>
              <p:nvPr/>
            </p:nvSpPr>
            <p:spPr bwMode="auto">
              <a:xfrm flipV="1">
                <a:off x="3168" y="1392"/>
                <a:ext cx="96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5" name="Line 21"/>
              <p:cNvSpPr>
                <a:spLocks noChangeShapeType="1"/>
              </p:cNvSpPr>
              <p:nvPr/>
            </p:nvSpPr>
            <p:spPr bwMode="auto">
              <a:xfrm flipV="1">
                <a:off x="2784" y="1392"/>
                <a:ext cx="144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6" name="Rectangle 22"/>
              <p:cNvSpPr>
                <a:spLocks noChangeArrowheads="1"/>
              </p:cNvSpPr>
              <p:nvPr/>
            </p:nvSpPr>
            <p:spPr bwMode="auto">
              <a:xfrm>
                <a:off x="2784" y="1536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7" name="Rectangle 23"/>
              <p:cNvSpPr>
                <a:spLocks noChangeArrowheads="1"/>
              </p:cNvSpPr>
              <p:nvPr/>
            </p:nvSpPr>
            <p:spPr bwMode="auto">
              <a:xfrm>
                <a:off x="2928" y="1392"/>
                <a:ext cx="336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8" name="Oval 24"/>
              <p:cNvSpPr>
                <a:spLocks noChangeArrowheads="1"/>
              </p:cNvSpPr>
              <p:nvPr/>
            </p:nvSpPr>
            <p:spPr bwMode="auto">
              <a:xfrm>
                <a:off x="3216" y="134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89" name="Oval 25"/>
              <p:cNvSpPr>
                <a:spLocks noChangeArrowheads="1"/>
              </p:cNvSpPr>
              <p:nvPr/>
            </p:nvSpPr>
            <p:spPr bwMode="auto">
              <a:xfrm>
                <a:off x="2736" y="148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0" name="Oval 26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1" name="Oval 27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2" name="Oval 28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3" name="Oval 29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4" name="Oval 30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5" name="Oval 31"/>
              <p:cNvSpPr>
                <a:spLocks noChangeArrowheads="1"/>
              </p:cNvSpPr>
              <p:nvPr/>
            </p:nvSpPr>
            <p:spPr bwMode="auto">
              <a:xfrm>
                <a:off x="3120" y="187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4272" y="1200"/>
              <a:ext cx="576" cy="624"/>
              <a:chOff x="2736" y="1344"/>
              <a:chExt cx="576" cy="624"/>
            </a:xfrm>
          </p:grpSpPr>
          <p:sp>
            <p:nvSpPr>
              <p:cNvPr id="395297" name="Line 33"/>
              <p:cNvSpPr>
                <a:spLocks noChangeShapeType="1"/>
              </p:cNvSpPr>
              <p:nvPr/>
            </p:nvSpPr>
            <p:spPr bwMode="auto">
              <a:xfrm flipV="1">
                <a:off x="2784" y="1728"/>
                <a:ext cx="14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8" name="Line 34"/>
              <p:cNvSpPr>
                <a:spLocks noChangeShapeType="1"/>
              </p:cNvSpPr>
              <p:nvPr/>
            </p:nvSpPr>
            <p:spPr bwMode="auto">
              <a:xfrm flipV="1">
                <a:off x="3168" y="1728"/>
                <a:ext cx="96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299" name="Line 35"/>
              <p:cNvSpPr>
                <a:spLocks noChangeShapeType="1"/>
              </p:cNvSpPr>
              <p:nvPr/>
            </p:nvSpPr>
            <p:spPr bwMode="auto">
              <a:xfrm flipV="1">
                <a:off x="3168" y="1392"/>
                <a:ext cx="96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0" name="Line 36"/>
              <p:cNvSpPr>
                <a:spLocks noChangeShapeType="1"/>
              </p:cNvSpPr>
              <p:nvPr/>
            </p:nvSpPr>
            <p:spPr bwMode="auto">
              <a:xfrm flipV="1">
                <a:off x="2784" y="1392"/>
                <a:ext cx="144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1" name="Rectangle 37"/>
              <p:cNvSpPr>
                <a:spLocks noChangeArrowheads="1"/>
              </p:cNvSpPr>
              <p:nvPr/>
            </p:nvSpPr>
            <p:spPr bwMode="auto">
              <a:xfrm>
                <a:off x="2784" y="1536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2" name="Rectangle 38"/>
              <p:cNvSpPr>
                <a:spLocks noChangeArrowheads="1"/>
              </p:cNvSpPr>
              <p:nvPr/>
            </p:nvSpPr>
            <p:spPr bwMode="auto">
              <a:xfrm>
                <a:off x="2928" y="1392"/>
                <a:ext cx="336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3" name="Oval 39"/>
              <p:cNvSpPr>
                <a:spLocks noChangeArrowheads="1"/>
              </p:cNvSpPr>
              <p:nvPr/>
            </p:nvSpPr>
            <p:spPr bwMode="auto">
              <a:xfrm>
                <a:off x="3216" y="134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4" name="Oval 40"/>
              <p:cNvSpPr>
                <a:spLocks noChangeArrowheads="1"/>
              </p:cNvSpPr>
              <p:nvPr/>
            </p:nvSpPr>
            <p:spPr bwMode="auto">
              <a:xfrm>
                <a:off x="2736" y="148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5" name="Oval 41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6" name="Oval 42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7" name="Oval 43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8" name="Oval 44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09" name="Oval 45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10" name="Oval 46"/>
              <p:cNvSpPr>
                <a:spLocks noChangeArrowheads="1"/>
              </p:cNvSpPr>
              <p:nvPr/>
            </p:nvSpPr>
            <p:spPr bwMode="auto">
              <a:xfrm>
                <a:off x="3120" y="187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5311" name="Freeform 47"/>
            <p:cNvSpPr>
              <a:spLocks/>
            </p:cNvSpPr>
            <p:nvPr/>
          </p:nvSpPr>
          <p:spPr bwMode="auto">
            <a:xfrm>
              <a:off x="3648" y="1824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2" name="Freeform 48"/>
            <p:cNvSpPr>
              <a:spLocks/>
            </p:cNvSpPr>
            <p:nvPr/>
          </p:nvSpPr>
          <p:spPr bwMode="auto">
            <a:xfrm>
              <a:off x="4032" y="1824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3" name="Freeform 49"/>
            <p:cNvSpPr>
              <a:spLocks/>
            </p:cNvSpPr>
            <p:nvPr/>
          </p:nvSpPr>
          <p:spPr bwMode="auto">
            <a:xfrm>
              <a:off x="3792" y="1632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4" name="Freeform 50"/>
            <p:cNvSpPr>
              <a:spLocks/>
            </p:cNvSpPr>
            <p:nvPr/>
          </p:nvSpPr>
          <p:spPr bwMode="auto">
            <a:xfrm>
              <a:off x="4128" y="1632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5" name="Freeform 51"/>
            <p:cNvSpPr>
              <a:spLocks/>
            </p:cNvSpPr>
            <p:nvPr/>
          </p:nvSpPr>
          <p:spPr bwMode="auto">
            <a:xfrm flipV="1">
              <a:off x="3792" y="1104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6" name="Freeform 52"/>
            <p:cNvSpPr>
              <a:spLocks/>
            </p:cNvSpPr>
            <p:nvPr/>
          </p:nvSpPr>
          <p:spPr bwMode="auto">
            <a:xfrm flipV="1">
              <a:off x="4128" y="1104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7" name="Freeform 53"/>
            <p:cNvSpPr>
              <a:spLocks/>
            </p:cNvSpPr>
            <p:nvPr/>
          </p:nvSpPr>
          <p:spPr bwMode="auto">
            <a:xfrm flipV="1">
              <a:off x="3648" y="1248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18" name="Freeform 54"/>
            <p:cNvSpPr>
              <a:spLocks/>
            </p:cNvSpPr>
            <p:nvPr/>
          </p:nvSpPr>
          <p:spPr bwMode="auto">
            <a:xfrm flipV="1">
              <a:off x="4032" y="1248"/>
              <a:ext cx="672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96"/>
                </a:cxn>
                <a:cxn ang="0">
                  <a:pos x="672" y="0"/>
                </a:cxn>
              </a:cxnLst>
              <a:rect l="0" t="0" r="r" b="b"/>
              <a:pathLst>
                <a:path w="672" h="96">
                  <a:moveTo>
                    <a:pt x="0" y="0"/>
                  </a:moveTo>
                  <a:cubicBezTo>
                    <a:pt x="136" y="48"/>
                    <a:pt x="272" y="96"/>
                    <a:pt x="384" y="96"/>
                  </a:cubicBezTo>
                  <a:cubicBezTo>
                    <a:pt x="496" y="96"/>
                    <a:pt x="584" y="4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3810000" y="2133600"/>
            <a:ext cx="914400" cy="990600"/>
            <a:chOff x="2736" y="1344"/>
            <a:chExt cx="576" cy="624"/>
          </a:xfrm>
        </p:grpSpPr>
        <p:sp>
          <p:nvSpPr>
            <p:cNvPr id="395320" name="Line 56"/>
            <p:cNvSpPr>
              <a:spLocks noChangeShapeType="1"/>
            </p:cNvSpPr>
            <p:nvPr/>
          </p:nvSpPr>
          <p:spPr bwMode="auto">
            <a:xfrm flipV="1">
              <a:off x="2784" y="172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1" name="Line 57"/>
            <p:cNvSpPr>
              <a:spLocks noChangeShapeType="1"/>
            </p:cNvSpPr>
            <p:nvPr/>
          </p:nvSpPr>
          <p:spPr bwMode="auto">
            <a:xfrm flipV="1">
              <a:off x="3168" y="1728"/>
              <a:ext cx="9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2" name="Line 58"/>
            <p:cNvSpPr>
              <a:spLocks noChangeShapeType="1"/>
            </p:cNvSpPr>
            <p:nvPr/>
          </p:nvSpPr>
          <p:spPr bwMode="auto">
            <a:xfrm flipV="1">
              <a:off x="3168" y="1392"/>
              <a:ext cx="96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3" name="Line 59"/>
            <p:cNvSpPr>
              <a:spLocks noChangeShapeType="1"/>
            </p:cNvSpPr>
            <p:nvPr/>
          </p:nvSpPr>
          <p:spPr bwMode="auto">
            <a:xfrm flipV="1">
              <a:off x="2784" y="1392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4" name="Rectangle 60"/>
            <p:cNvSpPr>
              <a:spLocks noChangeArrowheads="1"/>
            </p:cNvSpPr>
            <p:nvPr/>
          </p:nvSpPr>
          <p:spPr bwMode="auto">
            <a:xfrm>
              <a:off x="2784" y="1536"/>
              <a:ext cx="384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5" name="Rectangle 61"/>
            <p:cNvSpPr>
              <a:spLocks noChangeArrowheads="1"/>
            </p:cNvSpPr>
            <p:nvPr/>
          </p:nvSpPr>
          <p:spPr bwMode="auto">
            <a:xfrm>
              <a:off x="2928" y="1392"/>
              <a:ext cx="336" cy="3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6" name="Oval 62"/>
            <p:cNvSpPr>
              <a:spLocks noChangeArrowheads="1"/>
            </p:cNvSpPr>
            <p:nvPr/>
          </p:nvSpPr>
          <p:spPr bwMode="auto">
            <a:xfrm>
              <a:off x="3216" y="134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7" name="Oval 63"/>
            <p:cNvSpPr>
              <a:spLocks noChangeArrowheads="1"/>
            </p:cNvSpPr>
            <p:nvPr/>
          </p:nvSpPr>
          <p:spPr bwMode="auto">
            <a:xfrm>
              <a:off x="2736" y="14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8" name="Oval 64"/>
            <p:cNvSpPr>
              <a:spLocks noChangeArrowheads="1"/>
            </p:cNvSpPr>
            <p:nvPr/>
          </p:nvSpPr>
          <p:spPr bwMode="auto">
            <a:xfrm>
              <a:off x="3120" y="14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29" name="Oval 65"/>
            <p:cNvSpPr>
              <a:spLocks noChangeArrowheads="1"/>
            </p:cNvSpPr>
            <p:nvPr/>
          </p:nvSpPr>
          <p:spPr bwMode="auto">
            <a:xfrm>
              <a:off x="2880" y="134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30" name="Oval 66"/>
            <p:cNvSpPr>
              <a:spLocks noChangeArrowheads="1"/>
            </p:cNvSpPr>
            <p:nvPr/>
          </p:nvSpPr>
          <p:spPr bwMode="auto">
            <a:xfrm>
              <a:off x="2880" y="168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31" name="Oval 67"/>
            <p:cNvSpPr>
              <a:spLocks noChangeArrowheads="1"/>
            </p:cNvSpPr>
            <p:nvPr/>
          </p:nvSpPr>
          <p:spPr bwMode="auto">
            <a:xfrm>
              <a:off x="3216" y="168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32" name="Oval 68"/>
            <p:cNvSpPr>
              <a:spLocks noChangeArrowheads="1"/>
            </p:cNvSpPr>
            <p:nvPr/>
          </p:nvSpPr>
          <p:spPr bwMode="auto">
            <a:xfrm>
              <a:off x="2736" y="187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333" name="Oval 69"/>
            <p:cNvSpPr>
              <a:spLocks noChangeArrowheads="1"/>
            </p:cNvSpPr>
            <p:nvPr/>
          </p:nvSpPr>
          <p:spPr bwMode="auto">
            <a:xfrm>
              <a:off x="3120" y="187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5"/>
          <p:cNvGrpSpPr>
            <a:grpSpLocks/>
          </p:cNvGrpSpPr>
          <p:nvPr/>
        </p:nvGrpSpPr>
        <p:grpSpPr bwMode="auto">
          <a:xfrm>
            <a:off x="5029200" y="5105400"/>
            <a:ext cx="1905000" cy="1447800"/>
            <a:chOff x="2976" y="3120"/>
            <a:chExt cx="1200" cy="912"/>
          </a:xfrm>
        </p:grpSpPr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3264" y="3264"/>
              <a:ext cx="576" cy="624"/>
              <a:chOff x="2736" y="1344"/>
              <a:chExt cx="576" cy="624"/>
            </a:xfrm>
          </p:grpSpPr>
          <p:sp>
            <p:nvSpPr>
              <p:cNvPr id="395335" name="Line 71"/>
              <p:cNvSpPr>
                <a:spLocks noChangeShapeType="1"/>
              </p:cNvSpPr>
              <p:nvPr/>
            </p:nvSpPr>
            <p:spPr bwMode="auto">
              <a:xfrm flipV="1">
                <a:off x="2784" y="1728"/>
                <a:ext cx="144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36" name="Line 72"/>
              <p:cNvSpPr>
                <a:spLocks noChangeShapeType="1"/>
              </p:cNvSpPr>
              <p:nvPr/>
            </p:nvSpPr>
            <p:spPr bwMode="auto">
              <a:xfrm flipV="1">
                <a:off x="3168" y="1728"/>
                <a:ext cx="96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37" name="Line 73"/>
              <p:cNvSpPr>
                <a:spLocks noChangeShapeType="1"/>
              </p:cNvSpPr>
              <p:nvPr/>
            </p:nvSpPr>
            <p:spPr bwMode="auto">
              <a:xfrm flipV="1">
                <a:off x="3168" y="1392"/>
                <a:ext cx="96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38" name="Line 74"/>
              <p:cNvSpPr>
                <a:spLocks noChangeShapeType="1"/>
              </p:cNvSpPr>
              <p:nvPr/>
            </p:nvSpPr>
            <p:spPr bwMode="auto">
              <a:xfrm flipV="1">
                <a:off x="2784" y="1392"/>
                <a:ext cx="144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39" name="Rectangle 75"/>
              <p:cNvSpPr>
                <a:spLocks noChangeArrowheads="1"/>
              </p:cNvSpPr>
              <p:nvPr/>
            </p:nvSpPr>
            <p:spPr bwMode="auto">
              <a:xfrm>
                <a:off x="2784" y="1536"/>
                <a:ext cx="384" cy="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0" name="Rectangle 76"/>
              <p:cNvSpPr>
                <a:spLocks noChangeArrowheads="1"/>
              </p:cNvSpPr>
              <p:nvPr/>
            </p:nvSpPr>
            <p:spPr bwMode="auto">
              <a:xfrm>
                <a:off x="2928" y="1392"/>
                <a:ext cx="336" cy="33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1" name="Oval 77"/>
              <p:cNvSpPr>
                <a:spLocks noChangeArrowheads="1"/>
              </p:cNvSpPr>
              <p:nvPr/>
            </p:nvSpPr>
            <p:spPr bwMode="auto">
              <a:xfrm>
                <a:off x="3216" y="134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2" name="Oval 78"/>
              <p:cNvSpPr>
                <a:spLocks noChangeArrowheads="1"/>
              </p:cNvSpPr>
              <p:nvPr/>
            </p:nvSpPr>
            <p:spPr bwMode="auto">
              <a:xfrm>
                <a:off x="2736" y="148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3" name="Oval 79"/>
              <p:cNvSpPr>
                <a:spLocks noChangeArrowheads="1"/>
              </p:cNvSpPr>
              <p:nvPr/>
            </p:nvSpPr>
            <p:spPr bwMode="auto">
              <a:xfrm>
                <a:off x="3120" y="148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4" name="Oval 80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5" name="Oval 81"/>
              <p:cNvSpPr>
                <a:spLocks noChangeArrowheads="1"/>
              </p:cNvSpPr>
              <p:nvPr/>
            </p:nvSpPr>
            <p:spPr bwMode="auto">
              <a:xfrm>
                <a:off x="2880" y="16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6" name="Oval 82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7" name="Oval 83"/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5348" name="Oval 84"/>
              <p:cNvSpPr>
                <a:spLocks noChangeArrowheads="1"/>
              </p:cNvSpPr>
              <p:nvPr/>
            </p:nvSpPr>
            <p:spPr bwMode="auto">
              <a:xfrm>
                <a:off x="3120" y="187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5349" name="Text Box 85"/>
            <p:cNvSpPr txBox="1">
              <a:spLocks noChangeArrowheads="1"/>
            </p:cNvSpPr>
            <p:nvPr/>
          </p:nvSpPr>
          <p:spPr bwMode="auto">
            <a:xfrm>
              <a:off x="3696" y="3840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  <a:latin typeface="Arial" charset="0"/>
                </a:rPr>
                <a:t>001</a:t>
              </a:r>
            </a:p>
          </p:txBody>
        </p:sp>
        <p:sp>
          <p:nvSpPr>
            <p:cNvPr id="395350" name="Text Box 86"/>
            <p:cNvSpPr txBox="1">
              <a:spLocks noChangeArrowheads="1"/>
            </p:cNvSpPr>
            <p:nvPr/>
          </p:nvSpPr>
          <p:spPr bwMode="auto">
            <a:xfrm>
              <a:off x="3024" y="3840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  <a:latin typeface="Arial" charset="0"/>
                </a:rPr>
                <a:t>000</a:t>
              </a:r>
            </a:p>
          </p:txBody>
        </p:sp>
        <p:sp>
          <p:nvSpPr>
            <p:cNvPr id="395351" name="Text Box 87"/>
            <p:cNvSpPr txBox="1">
              <a:spLocks noChangeArrowheads="1"/>
            </p:cNvSpPr>
            <p:nvPr/>
          </p:nvSpPr>
          <p:spPr bwMode="auto">
            <a:xfrm>
              <a:off x="3120" y="3552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  <a:latin typeface="Arial" charset="0"/>
                </a:rPr>
                <a:t>100</a:t>
              </a:r>
            </a:p>
          </p:txBody>
        </p:sp>
        <p:sp>
          <p:nvSpPr>
            <p:cNvPr id="395352" name="Text Box 88"/>
            <p:cNvSpPr txBox="1">
              <a:spLocks noChangeArrowheads="1"/>
            </p:cNvSpPr>
            <p:nvPr/>
          </p:nvSpPr>
          <p:spPr bwMode="auto">
            <a:xfrm>
              <a:off x="2976" y="3312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  <a:latin typeface="Arial" charset="0"/>
                </a:rPr>
                <a:t>010</a:t>
              </a:r>
            </a:p>
          </p:txBody>
        </p:sp>
        <p:sp>
          <p:nvSpPr>
            <p:cNvPr id="395353" name="Text Box 89"/>
            <p:cNvSpPr txBox="1">
              <a:spLocks noChangeArrowheads="1"/>
            </p:cNvSpPr>
            <p:nvPr/>
          </p:nvSpPr>
          <p:spPr bwMode="auto">
            <a:xfrm>
              <a:off x="3696" y="3360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  <a:latin typeface="Arial" charset="0"/>
                </a:rPr>
                <a:t>011</a:t>
              </a:r>
            </a:p>
          </p:txBody>
        </p:sp>
        <p:sp>
          <p:nvSpPr>
            <p:cNvPr id="395354" name="Text Box 90"/>
            <p:cNvSpPr txBox="1">
              <a:spLocks noChangeArrowheads="1"/>
            </p:cNvSpPr>
            <p:nvPr/>
          </p:nvSpPr>
          <p:spPr bwMode="auto">
            <a:xfrm>
              <a:off x="3840" y="3168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  <a:latin typeface="Arial" charset="0"/>
                </a:rPr>
                <a:t>111</a:t>
              </a:r>
            </a:p>
          </p:txBody>
        </p:sp>
        <p:sp>
          <p:nvSpPr>
            <p:cNvPr id="395355" name="Text Box 91"/>
            <p:cNvSpPr txBox="1">
              <a:spLocks noChangeArrowheads="1"/>
            </p:cNvSpPr>
            <p:nvPr/>
          </p:nvSpPr>
          <p:spPr bwMode="auto">
            <a:xfrm>
              <a:off x="3840" y="3552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  <a:latin typeface="Arial" charset="0"/>
                </a:rPr>
                <a:t>101</a:t>
              </a:r>
            </a:p>
          </p:txBody>
        </p:sp>
        <p:sp>
          <p:nvSpPr>
            <p:cNvPr id="395356" name="Text Box 92"/>
            <p:cNvSpPr txBox="1">
              <a:spLocks noChangeArrowheads="1"/>
            </p:cNvSpPr>
            <p:nvPr/>
          </p:nvSpPr>
          <p:spPr bwMode="auto">
            <a:xfrm>
              <a:off x="3216" y="3120"/>
              <a:ext cx="33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rgbClr val="009999"/>
                  </a:solidFill>
                  <a:latin typeface="Arial" charset="0"/>
                </a:rPr>
                <a:t>110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53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53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953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53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3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953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455" name="Rectangle 1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Trees</a:t>
            </a:r>
          </a:p>
        </p:txBody>
      </p:sp>
      <p:sp>
        <p:nvSpPr>
          <p:cNvPr id="397456" name="Rectangle 14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Diameter = log n.</a:t>
            </a:r>
          </a:p>
          <a:p>
            <a:r>
              <a:rPr lang="en-US" sz="2400"/>
              <a:t>Bisection bandwidth = 1</a:t>
            </a:r>
          </a:p>
          <a:p>
            <a:r>
              <a:rPr lang="en-US" sz="2400"/>
              <a:t>Easy layout as planar graph</a:t>
            </a:r>
          </a:p>
          <a:p>
            <a:r>
              <a:rPr lang="en-US" sz="2400"/>
              <a:t>Many tree algorithms (e.g., summation)</a:t>
            </a:r>
          </a:p>
          <a:p>
            <a:endParaRPr lang="en-US" sz="2400" b="1"/>
          </a:p>
          <a:p>
            <a:r>
              <a:rPr lang="en-US" sz="2400" b="1"/>
              <a:t>Fat trees</a:t>
            </a:r>
            <a:r>
              <a:rPr lang="en-US" sz="2400"/>
              <a:t> avoid bisection bandwidth problem:</a:t>
            </a:r>
          </a:p>
          <a:p>
            <a:pPr lvl="1"/>
            <a:r>
              <a:rPr lang="en-US" sz="2000"/>
              <a:t>More (or wider) links near top</a:t>
            </a:r>
          </a:p>
          <a:p>
            <a:pPr lvl="1"/>
            <a:r>
              <a:rPr lang="en-US" sz="2000"/>
              <a:t>Example: Thinking Machines CM-5</a:t>
            </a:r>
          </a:p>
          <a:p>
            <a:endParaRPr lang="en-US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91199" y="1219199"/>
            <a:ext cx="2503209" cy="1460205"/>
            <a:chOff x="3456" y="2736"/>
            <a:chExt cx="1152" cy="672"/>
          </a:xfrm>
        </p:grpSpPr>
        <p:sp>
          <p:nvSpPr>
            <p:cNvPr id="397317" name="Line 5"/>
            <p:cNvSpPr>
              <a:spLocks noChangeShapeType="1"/>
            </p:cNvSpPr>
            <p:nvPr/>
          </p:nvSpPr>
          <p:spPr bwMode="auto">
            <a:xfrm>
              <a:off x="3648" y="307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18" name="Line 6"/>
            <p:cNvSpPr>
              <a:spLocks noChangeShapeType="1"/>
            </p:cNvSpPr>
            <p:nvPr/>
          </p:nvSpPr>
          <p:spPr bwMode="auto">
            <a:xfrm>
              <a:off x="3648" y="288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19" name="Line 7"/>
            <p:cNvSpPr>
              <a:spLocks noChangeShapeType="1"/>
            </p:cNvSpPr>
            <p:nvPr/>
          </p:nvSpPr>
          <p:spPr bwMode="auto">
            <a:xfrm>
              <a:off x="4416" y="288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0" name="Line 8"/>
            <p:cNvSpPr>
              <a:spLocks noChangeShapeType="1"/>
            </p:cNvSpPr>
            <p:nvPr/>
          </p:nvSpPr>
          <p:spPr bwMode="auto">
            <a:xfrm>
              <a:off x="3504" y="288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1" name="Line 9"/>
            <p:cNvSpPr>
              <a:spLocks noChangeShapeType="1"/>
            </p:cNvSpPr>
            <p:nvPr/>
          </p:nvSpPr>
          <p:spPr bwMode="auto">
            <a:xfrm>
              <a:off x="3504" y="326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2" name="Line 10"/>
            <p:cNvSpPr>
              <a:spLocks noChangeShapeType="1"/>
            </p:cNvSpPr>
            <p:nvPr/>
          </p:nvSpPr>
          <p:spPr bwMode="auto">
            <a:xfrm>
              <a:off x="4272" y="288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3" name="Line 11"/>
            <p:cNvSpPr>
              <a:spLocks noChangeShapeType="1"/>
            </p:cNvSpPr>
            <p:nvPr/>
          </p:nvSpPr>
          <p:spPr bwMode="auto">
            <a:xfrm>
              <a:off x="4272" y="326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4" name="Line 12"/>
            <p:cNvSpPr>
              <a:spLocks noChangeShapeType="1"/>
            </p:cNvSpPr>
            <p:nvPr/>
          </p:nvSpPr>
          <p:spPr bwMode="auto">
            <a:xfrm>
              <a:off x="3504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5" name="Line 13"/>
            <p:cNvSpPr>
              <a:spLocks noChangeShapeType="1"/>
            </p:cNvSpPr>
            <p:nvPr/>
          </p:nvSpPr>
          <p:spPr bwMode="auto">
            <a:xfrm>
              <a:off x="3792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6" name="Line 14"/>
            <p:cNvSpPr>
              <a:spLocks noChangeShapeType="1"/>
            </p:cNvSpPr>
            <p:nvPr/>
          </p:nvSpPr>
          <p:spPr bwMode="auto">
            <a:xfrm>
              <a:off x="3504" y="321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7" name="Line 15"/>
            <p:cNvSpPr>
              <a:spLocks noChangeShapeType="1"/>
            </p:cNvSpPr>
            <p:nvPr/>
          </p:nvSpPr>
          <p:spPr bwMode="auto">
            <a:xfrm>
              <a:off x="3792" y="321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8" name="Line 16"/>
            <p:cNvSpPr>
              <a:spLocks noChangeShapeType="1"/>
            </p:cNvSpPr>
            <p:nvPr/>
          </p:nvSpPr>
          <p:spPr bwMode="auto">
            <a:xfrm>
              <a:off x="4272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29" name="Line 17"/>
            <p:cNvSpPr>
              <a:spLocks noChangeShapeType="1"/>
            </p:cNvSpPr>
            <p:nvPr/>
          </p:nvSpPr>
          <p:spPr bwMode="auto">
            <a:xfrm>
              <a:off x="4560" y="283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0" name="Line 18"/>
            <p:cNvSpPr>
              <a:spLocks noChangeShapeType="1"/>
            </p:cNvSpPr>
            <p:nvPr/>
          </p:nvSpPr>
          <p:spPr bwMode="auto">
            <a:xfrm>
              <a:off x="4272" y="321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1" name="Line 19"/>
            <p:cNvSpPr>
              <a:spLocks noChangeShapeType="1"/>
            </p:cNvSpPr>
            <p:nvPr/>
          </p:nvSpPr>
          <p:spPr bwMode="auto">
            <a:xfrm>
              <a:off x="4560" y="3216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2" name="Oval 20"/>
            <p:cNvSpPr>
              <a:spLocks noChangeArrowheads="1"/>
            </p:cNvSpPr>
            <p:nvPr/>
          </p:nvSpPr>
          <p:spPr bwMode="auto">
            <a:xfrm>
              <a:off x="3456" y="273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3" name="Oval 21"/>
            <p:cNvSpPr>
              <a:spLocks noChangeArrowheads="1"/>
            </p:cNvSpPr>
            <p:nvPr/>
          </p:nvSpPr>
          <p:spPr bwMode="auto">
            <a:xfrm>
              <a:off x="3744" y="273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4" name="Oval 22"/>
            <p:cNvSpPr>
              <a:spLocks noChangeArrowheads="1"/>
            </p:cNvSpPr>
            <p:nvPr/>
          </p:nvSpPr>
          <p:spPr bwMode="auto">
            <a:xfrm>
              <a:off x="3456" y="312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5" name="Oval 23"/>
            <p:cNvSpPr>
              <a:spLocks noChangeArrowheads="1"/>
            </p:cNvSpPr>
            <p:nvPr/>
          </p:nvSpPr>
          <p:spPr bwMode="auto">
            <a:xfrm>
              <a:off x="4224" y="273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6" name="Oval 24"/>
            <p:cNvSpPr>
              <a:spLocks noChangeArrowheads="1"/>
            </p:cNvSpPr>
            <p:nvPr/>
          </p:nvSpPr>
          <p:spPr bwMode="auto">
            <a:xfrm>
              <a:off x="3744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7" name="Oval 25"/>
            <p:cNvSpPr>
              <a:spLocks noChangeArrowheads="1"/>
            </p:cNvSpPr>
            <p:nvPr/>
          </p:nvSpPr>
          <p:spPr bwMode="auto">
            <a:xfrm>
              <a:off x="3456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8" name="Oval 26"/>
            <p:cNvSpPr>
              <a:spLocks noChangeArrowheads="1"/>
            </p:cNvSpPr>
            <p:nvPr/>
          </p:nvSpPr>
          <p:spPr bwMode="auto">
            <a:xfrm>
              <a:off x="3456" y="331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39" name="Oval 27"/>
            <p:cNvSpPr>
              <a:spLocks noChangeArrowheads="1"/>
            </p:cNvSpPr>
            <p:nvPr/>
          </p:nvSpPr>
          <p:spPr bwMode="auto">
            <a:xfrm>
              <a:off x="3744" y="312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0" name="Oval 28"/>
            <p:cNvSpPr>
              <a:spLocks noChangeArrowheads="1"/>
            </p:cNvSpPr>
            <p:nvPr/>
          </p:nvSpPr>
          <p:spPr bwMode="auto">
            <a:xfrm>
              <a:off x="3744" y="331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1" name="Oval 29"/>
            <p:cNvSpPr>
              <a:spLocks noChangeArrowheads="1"/>
            </p:cNvSpPr>
            <p:nvPr/>
          </p:nvSpPr>
          <p:spPr bwMode="auto">
            <a:xfrm>
              <a:off x="4224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2" name="Oval 30"/>
            <p:cNvSpPr>
              <a:spLocks noChangeArrowheads="1"/>
            </p:cNvSpPr>
            <p:nvPr/>
          </p:nvSpPr>
          <p:spPr bwMode="auto">
            <a:xfrm>
              <a:off x="4224" y="312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3" name="Oval 31"/>
            <p:cNvSpPr>
              <a:spLocks noChangeArrowheads="1"/>
            </p:cNvSpPr>
            <p:nvPr/>
          </p:nvSpPr>
          <p:spPr bwMode="auto">
            <a:xfrm>
              <a:off x="4224" y="331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4" name="Oval 32"/>
            <p:cNvSpPr>
              <a:spLocks noChangeArrowheads="1"/>
            </p:cNvSpPr>
            <p:nvPr/>
          </p:nvSpPr>
          <p:spPr bwMode="auto">
            <a:xfrm>
              <a:off x="4512" y="273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5" name="Oval 33"/>
            <p:cNvSpPr>
              <a:spLocks noChangeArrowheads="1"/>
            </p:cNvSpPr>
            <p:nvPr/>
          </p:nvSpPr>
          <p:spPr bwMode="auto">
            <a:xfrm>
              <a:off x="4512" y="292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6" name="Oval 34"/>
            <p:cNvSpPr>
              <a:spLocks noChangeArrowheads="1"/>
            </p:cNvSpPr>
            <p:nvPr/>
          </p:nvSpPr>
          <p:spPr bwMode="auto">
            <a:xfrm>
              <a:off x="4512" y="312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47" name="Oval 35"/>
            <p:cNvSpPr>
              <a:spLocks noChangeArrowheads="1"/>
            </p:cNvSpPr>
            <p:nvPr/>
          </p:nvSpPr>
          <p:spPr bwMode="auto">
            <a:xfrm>
              <a:off x="4512" y="331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6096000" y="3924300"/>
            <a:ext cx="2514600" cy="2095500"/>
            <a:chOff x="3552" y="2592"/>
            <a:chExt cx="1152" cy="960"/>
          </a:xfrm>
        </p:grpSpPr>
        <p:sp>
          <p:nvSpPr>
            <p:cNvPr id="397349" name="Line 37"/>
            <p:cNvSpPr>
              <a:spLocks noChangeShapeType="1"/>
            </p:cNvSpPr>
            <p:nvPr/>
          </p:nvSpPr>
          <p:spPr bwMode="auto">
            <a:xfrm>
              <a:off x="3744" y="307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0" name="Line 38"/>
            <p:cNvSpPr>
              <a:spLocks noChangeShapeType="1"/>
            </p:cNvSpPr>
            <p:nvPr/>
          </p:nvSpPr>
          <p:spPr bwMode="auto">
            <a:xfrm>
              <a:off x="3744" y="312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1" name="Line 39"/>
            <p:cNvSpPr>
              <a:spLocks noChangeShapeType="1"/>
            </p:cNvSpPr>
            <p:nvPr/>
          </p:nvSpPr>
          <p:spPr bwMode="auto">
            <a:xfrm>
              <a:off x="3744" y="302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2" name="Line 40"/>
            <p:cNvSpPr>
              <a:spLocks noChangeShapeType="1"/>
            </p:cNvSpPr>
            <p:nvPr/>
          </p:nvSpPr>
          <p:spPr bwMode="auto">
            <a:xfrm>
              <a:off x="3744" y="3168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3" name="Line 41"/>
            <p:cNvSpPr>
              <a:spLocks noChangeShapeType="1"/>
            </p:cNvSpPr>
            <p:nvPr/>
          </p:nvSpPr>
          <p:spPr bwMode="auto">
            <a:xfrm>
              <a:off x="3744" y="29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4" name="Line 42"/>
            <p:cNvSpPr>
              <a:spLocks noChangeShapeType="1"/>
            </p:cNvSpPr>
            <p:nvPr/>
          </p:nvSpPr>
          <p:spPr bwMode="auto">
            <a:xfrm>
              <a:off x="3744" y="27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5" name="Line 43"/>
            <p:cNvSpPr>
              <a:spLocks noChangeShapeType="1"/>
            </p:cNvSpPr>
            <p:nvPr/>
          </p:nvSpPr>
          <p:spPr bwMode="auto">
            <a:xfrm>
              <a:off x="3696" y="27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6" name="Line 44"/>
            <p:cNvSpPr>
              <a:spLocks noChangeShapeType="1"/>
            </p:cNvSpPr>
            <p:nvPr/>
          </p:nvSpPr>
          <p:spPr bwMode="auto">
            <a:xfrm>
              <a:off x="3792" y="27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7" name="Line 45"/>
            <p:cNvSpPr>
              <a:spLocks noChangeShapeType="1"/>
            </p:cNvSpPr>
            <p:nvPr/>
          </p:nvSpPr>
          <p:spPr bwMode="auto">
            <a:xfrm>
              <a:off x="4464" y="27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8" name="Line 46"/>
            <p:cNvSpPr>
              <a:spLocks noChangeShapeType="1"/>
            </p:cNvSpPr>
            <p:nvPr/>
          </p:nvSpPr>
          <p:spPr bwMode="auto">
            <a:xfrm>
              <a:off x="4512" y="27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59" name="Line 47"/>
            <p:cNvSpPr>
              <a:spLocks noChangeShapeType="1"/>
            </p:cNvSpPr>
            <p:nvPr/>
          </p:nvSpPr>
          <p:spPr bwMode="auto">
            <a:xfrm>
              <a:off x="4560" y="2784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3552" y="3216"/>
              <a:ext cx="384" cy="336"/>
              <a:chOff x="3552" y="2592"/>
              <a:chExt cx="384" cy="336"/>
            </a:xfrm>
          </p:grpSpPr>
          <p:sp>
            <p:nvSpPr>
              <p:cNvPr id="397361" name="Line 49"/>
              <p:cNvSpPr>
                <a:spLocks noChangeShapeType="1"/>
              </p:cNvSpPr>
              <p:nvPr/>
            </p:nvSpPr>
            <p:spPr bwMode="auto">
              <a:xfrm>
                <a:off x="3600" y="268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2" name="Line 50"/>
              <p:cNvSpPr>
                <a:spLocks noChangeShapeType="1"/>
              </p:cNvSpPr>
              <p:nvPr/>
            </p:nvSpPr>
            <p:spPr bwMode="auto">
              <a:xfrm>
                <a:off x="3888" y="268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3" name="Oval 51"/>
              <p:cNvSpPr>
                <a:spLocks noChangeArrowheads="1"/>
              </p:cNvSpPr>
              <p:nvPr/>
            </p:nvSpPr>
            <p:spPr bwMode="auto">
              <a:xfrm>
                <a:off x="3552" y="259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4" name="Oval 52"/>
              <p:cNvSpPr>
                <a:spLocks noChangeArrowheads="1"/>
              </p:cNvSpPr>
              <p:nvPr/>
            </p:nvSpPr>
            <p:spPr bwMode="auto">
              <a:xfrm>
                <a:off x="3840" y="259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5" name="Oval 53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6" name="Oval 54"/>
              <p:cNvSpPr>
                <a:spLocks noChangeArrowheads="1"/>
              </p:cNvSpPr>
              <p:nvPr/>
            </p:nvSpPr>
            <p:spPr bwMode="auto">
              <a:xfrm>
                <a:off x="3552" y="283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7" name="Line 55"/>
              <p:cNvSpPr>
                <a:spLocks noChangeShapeType="1"/>
              </p:cNvSpPr>
              <p:nvPr/>
            </p:nvSpPr>
            <p:spPr bwMode="auto">
              <a:xfrm flipV="1">
                <a:off x="3600" y="278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68" name="Line 56"/>
              <p:cNvSpPr>
                <a:spLocks noChangeShapeType="1"/>
              </p:cNvSpPr>
              <p:nvPr/>
            </p:nvSpPr>
            <p:spPr bwMode="auto">
              <a:xfrm flipV="1">
                <a:off x="3600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57"/>
            <p:cNvGrpSpPr>
              <a:grpSpLocks/>
            </p:cNvGrpSpPr>
            <p:nvPr/>
          </p:nvGrpSpPr>
          <p:grpSpPr bwMode="auto">
            <a:xfrm>
              <a:off x="4320" y="2592"/>
              <a:ext cx="384" cy="336"/>
              <a:chOff x="3552" y="2592"/>
              <a:chExt cx="384" cy="336"/>
            </a:xfrm>
          </p:grpSpPr>
          <p:sp>
            <p:nvSpPr>
              <p:cNvPr id="397370" name="Line 58"/>
              <p:cNvSpPr>
                <a:spLocks noChangeShapeType="1"/>
              </p:cNvSpPr>
              <p:nvPr/>
            </p:nvSpPr>
            <p:spPr bwMode="auto">
              <a:xfrm>
                <a:off x="3600" y="268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1" name="Line 59"/>
              <p:cNvSpPr>
                <a:spLocks noChangeShapeType="1"/>
              </p:cNvSpPr>
              <p:nvPr/>
            </p:nvSpPr>
            <p:spPr bwMode="auto">
              <a:xfrm>
                <a:off x="3888" y="268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2" name="Oval 60"/>
              <p:cNvSpPr>
                <a:spLocks noChangeArrowheads="1"/>
              </p:cNvSpPr>
              <p:nvPr/>
            </p:nvSpPr>
            <p:spPr bwMode="auto">
              <a:xfrm>
                <a:off x="3552" y="259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3" name="Oval 61"/>
              <p:cNvSpPr>
                <a:spLocks noChangeArrowheads="1"/>
              </p:cNvSpPr>
              <p:nvPr/>
            </p:nvSpPr>
            <p:spPr bwMode="auto">
              <a:xfrm>
                <a:off x="3840" y="259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4" name="Oval 62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5" name="Oval 63"/>
              <p:cNvSpPr>
                <a:spLocks noChangeArrowheads="1"/>
              </p:cNvSpPr>
              <p:nvPr/>
            </p:nvSpPr>
            <p:spPr bwMode="auto">
              <a:xfrm>
                <a:off x="3552" y="283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6" name="Line 64"/>
              <p:cNvSpPr>
                <a:spLocks noChangeShapeType="1"/>
              </p:cNvSpPr>
              <p:nvPr/>
            </p:nvSpPr>
            <p:spPr bwMode="auto">
              <a:xfrm flipV="1">
                <a:off x="3600" y="278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77" name="Line 65"/>
              <p:cNvSpPr>
                <a:spLocks noChangeShapeType="1"/>
              </p:cNvSpPr>
              <p:nvPr/>
            </p:nvSpPr>
            <p:spPr bwMode="auto">
              <a:xfrm flipV="1">
                <a:off x="3600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6"/>
            <p:cNvGrpSpPr>
              <a:grpSpLocks/>
            </p:cNvGrpSpPr>
            <p:nvPr/>
          </p:nvGrpSpPr>
          <p:grpSpPr bwMode="auto">
            <a:xfrm>
              <a:off x="4320" y="3216"/>
              <a:ext cx="384" cy="336"/>
              <a:chOff x="3552" y="2592"/>
              <a:chExt cx="384" cy="336"/>
            </a:xfrm>
          </p:grpSpPr>
          <p:sp>
            <p:nvSpPr>
              <p:cNvPr id="397379" name="Line 67"/>
              <p:cNvSpPr>
                <a:spLocks noChangeShapeType="1"/>
              </p:cNvSpPr>
              <p:nvPr/>
            </p:nvSpPr>
            <p:spPr bwMode="auto">
              <a:xfrm>
                <a:off x="3600" y="268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0" name="Line 68"/>
              <p:cNvSpPr>
                <a:spLocks noChangeShapeType="1"/>
              </p:cNvSpPr>
              <p:nvPr/>
            </p:nvSpPr>
            <p:spPr bwMode="auto">
              <a:xfrm>
                <a:off x="3888" y="268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1" name="Oval 69"/>
              <p:cNvSpPr>
                <a:spLocks noChangeArrowheads="1"/>
              </p:cNvSpPr>
              <p:nvPr/>
            </p:nvSpPr>
            <p:spPr bwMode="auto">
              <a:xfrm>
                <a:off x="3552" y="259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2" name="Oval 70"/>
              <p:cNvSpPr>
                <a:spLocks noChangeArrowheads="1"/>
              </p:cNvSpPr>
              <p:nvPr/>
            </p:nvSpPr>
            <p:spPr bwMode="auto">
              <a:xfrm>
                <a:off x="3840" y="259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3" name="Oval 71"/>
              <p:cNvSpPr>
                <a:spLocks noChangeArrowheads="1"/>
              </p:cNvSpPr>
              <p:nvPr/>
            </p:nvSpPr>
            <p:spPr bwMode="auto">
              <a:xfrm>
                <a:off x="3840" y="283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4" name="Oval 72"/>
              <p:cNvSpPr>
                <a:spLocks noChangeArrowheads="1"/>
              </p:cNvSpPr>
              <p:nvPr/>
            </p:nvSpPr>
            <p:spPr bwMode="auto">
              <a:xfrm>
                <a:off x="3552" y="2832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5" name="Line 73"/>
              <p:cNvSpPr>
                <a:spLocks noChangeShapeType="1"/>
              </p:cNvSpPr>
              <p:nvPr/>
            </p:nvSpPr>
            <p:spPr bwMode="auto">
              <a:xfrm flipV="1">
                <a:off x="3600" y="278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86" name="Line 74"/>
              <p:cNvSpPr>
                <a:spLocks noChangeShapeType="1"/>
              </p:cNvSpPr>
              <p:nvPr/>
            </p:nvSpPr>
            <p:spPr bwMode="auto">
              <a:xfrm flipV="1">
                <a:off x="3600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7387" name="Line 75"/>
            <p:cNvSpPr>
              <a:spLocks noChangeShapeType="1"/>
            </p:cNvSpPr>
            <p:nvPr/>
          </p:nvSpPr>
          <p:spPr bwMode="auto">
            <a:xfrm>
              <a:off x="3600" y="268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88" name="Line 76"/>
            <p:cNvSpPr>
              <a:spLocks noChangeShapeType="1"/>
            </p:cNvSpPr>
            <p:nvPr/>
          </p:nvSpPr>
          <p:spPr bwMode="auto">
            <a:xfrm>
              <a:off x="3888" y="268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89" name="Oval 77"/>
            <p:cNvSpPr>
              <a:spLocks noChangeArrowheads="1"/>
            </p:cNvSpPr>
            <p:nvPr/>
          </p:nvSpPr>
          <p:spPr bwMode="auto">
            <a:xfrm>
              <a:off x="3840" y="259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90" name="Oval 78"/>
            <p:cNvSpPr>
              <a:spLocks noChangeArrowheads="1"/>
            </p:cNvSpPr>
            <p:nvPr/>
          </p:nvSpPr>
          <p:spPr bwMode="auto">
            <a:xfrm>
              <a:off x="384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91" name="Oval 79"/>
            <p:cNvSpPr>
              <a:spLocks noChangeArrowheads="1"/>
            </p:cNvSpPr>
            <p:nvPr/>
          </p:nvSpPr>
          <p:spPr bwMode="auto">
            <a:xfrm>
              <a:off x="3552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92" name="Line 80"/>
            <p:cNvSpPr>
              <a:spLocks noChangeShapeType="1"/>
            </p:cNvSpPr>
            <p:nvPr/>
          </p:nvSpPr>
          <p:spPr bwMode="auto">
            <a:xfrm flipV="1">
              <a:off x="3600" y="278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93" name="Line 81"/>
            <p:cNvSpPr>
              <a:spLocks noChangeShapeType="1"/>
            </p:cNvSpPr>
            <p:nvPr/>
          </p:nvSpPr>
          <p:spPr bwMode="auto">
            <a:xfrm flipV="1">
              <a:off x="3600" y="273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394" name="Oval 82"/>
            <p:cNvSpPr>
              <a:spLocks noChangeArrowheads="1"/>
            </p:cNvSpPr>
            <p:nvPr/>
          </p:nvSpPr>
          <p:spPr bwMode="auto">
            <a:xfrm>
              <a:off x="3552" y="259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45"/>
          <p:cNvGrpSpPr>
            <a:grpSpLocks/>
          </p:cNvGrpSpPr>
          <p:nvPr/>
        </p:nvGrpSpPr>
        <p:grpSpPr bwMode="auto">
          <a:xfrm>
            <a:off x="609600" y="5105400"/>
            <a:ext cx="4953000" cy="914400"/>
            <a:chOff x="432" y="2928"/>
            <a:chExt cx="3120" cy="576"/>
          </a:xfrm>
        </p:grpSpPr>
        <p:grpSp>
          <p:nvGrpSpPr>
            <p:cNvPr id="8" name="Group 83"/>
            <p:cNvGrpSpPr>
              <a:grpSpLocks/>
            </p:cNvGrpSpPr>
            <p:nvPr/>
          </p:nvGrpSpPr>
          <p:grpSpPr bwMode="auto">
            <a:xfrm>
              <a:off x="432" y="3312"/>
              <a:ext cx="288" cy="192"/>
              <a:chOff x="432" y="3552"/>
              <a:chExt cx="288" cy="192"/>
            </a:xfrm>
          </p:grpSpPr>
          <p:sp>
            <p:nvSpPr>
              <p:cNvPr id="397396" name="Line 84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97" name="Line 85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98" name="Oval 86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399" name="Oval 87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88"/>
            <p:cNvGrpSpPr>
              <a:grpSpLocks/>
            </p:cNvGrpSpPr>
            <p:nvPr/>
          </p:nvGrpSpPr>
          <p:grpSpPr bwMode="auto">
            <a:xfrm>
              <a:off x="864" y="3312"/>
              <a:ext cx="288" cy="192"/>
              <a:chOff x="432" y="3552"/>
              <a:chExt cx="288" cy="192"/>
            </a:xfrm>
          </p:grpSpPr>
          <p:sp>
            <p:nvSpPr>
              <p:cNvPr id="397401" name="Line 89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02" name="Line 90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03" name="Oval 91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04" name="Oval 92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93"/>
            <p:cNvGrpSpPr>
              <a:grpSpLocks/>
            </p:cNvGrpSpPr>
            <p:nvPr/>
          </p:nvGrpSpPr>
          <p:grpSpPr bwMode="auto">
            <a:xfrm>
              <a:off x="1248" y="3312"/>
              <a:ext cx="288" cy="192"/>
              <a:chOff x="432" y="3552"/>
              <a:chExt cx="288" cy="192"/>
            </a:xfrm>
          </p:grpSpPr>
          <p:sp>
            <p:nvSpPr>
              <p:cNvPr id="397406" name="Line 94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07" name="Line 95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08" name="Oval 96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09" name="Oval 97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1680" y="3312"/>
              <a:ext cx="288" cy="192"/>
              <a:chOff x="432" y="3552"/>
              <a:chExt cx="288" cy="192"/>
            </a:xfrm>
          </p:grpSpPr>
          <p:sp>
            <p:nvSpPr>
              <p:cNvPr id="397411" name="Line 99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12" name="Line 100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13" name="Oval 101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14" name="Oval 102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103"/>
            <p:cNvGrpSpPr>
              <a:grpSpLocks/>
            </p:cNvGrpSpPr>
            <p:nvPr/>
          </p:nvGrpSpPr>
          <p:grpSpPr bwMode="auto">
            <a:xfrm>
              <a:off x="2016" y="3312"/>
              <a:ext cx="288" cy="192"/>
              <a:chOff x="432" y="3552"/>
              <a:chExt cx="288" cy="192"/>
            </a:xfrm>
          </p:grpSpPr>
          <p:sp>
            <p:nvSpPr>
              <p:cNvPr id="397416" name="Line 104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17" name="Line 105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18" name="Oval 106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19" name="Oval 107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08"/>
            <p:cNvGrpSpPr>
              <a:grpSpLocks/>
            </p:cNvGrpSpPr>
            <p:nvPr/>
          </p:nvGrpSpPr>
          <p:grpSpPr bwMode="auto">
            <a:xfrm>
              <a:off x="2448" y="3312"/>
              <a:ext cx="288" cy="192"/>
              <a:chOff x="432" y="3552"/>
              <a:chExt cx="288" cy="192"/>
            </a:xfrm>
          </p:grpSpPr>
          <p:sp>
            <p:nvSpPr>
              <p:cNvPr id="397421" name="Line 109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22" name="Line 110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23" name="Oval 111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24" name="Oval 112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13"/>
            <p:cNvGrpSpPr>
              <a:grpSpLocks/>
            </p:cNvGrpSpPr>
            <p:nvPr/>
          </p:nvGrpSpPr>
          <p:grpSpPr bwMode="auto">
            <a:xfrm>
              <a:off x="2832" y="3312"/>
              <a:ext cx="288" cy="192"/>
              <a:chOff x="432" y="3552"/>
              <a:chExt cx="288" cy="192"/>
            </a:xfrm>
          </p:grpSpPr>
          <p:sp>
            <p:nvSpPr>
              <p:cNvPr id="397426" name="Line 114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27" name="Line 115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28" name="Oval 116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29" name="Oval 117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118"/>
            <p:cNvGrpSpPr>
              <a:grpSpLocks/>
            </p:cNvGrpSpPr>
            <p:nvPr/>
          </p:nvGrpSpPr>
          <p:grpSpPr bwMode="auto">
            <a:xfrm>
              <a:off x="3264" y="3312"/>
              <a:ext cx="288" cy="192"/>
              <a:chOff x="432" y="3552"/>
              <a:chExt cx="288" cy="192"/>
            </a:xfrm>
          </p:grpSpPr>
          <p:sp>
            <p:nvSpPr>
              <p:cNvPr id="397431" name="Line 119"/>
              <p:cNvSpPr>
                <a:spLocks noChangeShapeType="1"/>
              </p:cNvSpPr>
              <p:nvPr/>
            </p:nvSpPr>
            <p:spPr bwMode="auto">
              <a:xfrm flipV="1">
                <a:off x="480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32" name="Line 120"/>
              <p:cNvSpPr>
                <a:spLocks noChangeShapeType="1"/>
              </p:cNvSpPr>
              <p:nvPr/>
            </p:nvSpPr>
            <p:spPr bwMode="auto">
              <a:xfrm>
                <a:off x="576" y="3552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33" name="Oval 121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34" name="Oval 122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23"/>
            <p:cNvGrpSpPr>
              <a:grpSpLocks/>
            </p:cNvGrpSpPr>
            <p:nvPr/>
          </p:nvGrpSpPr>
          <p:grpSpPr bwMode="auto">
            <a:xfrm>
              <a:off x="576" y="3216"/>
              <a:ext cx="432" cy="96"/>
              <a:chOff x="576" y="3456"/>
              <a:chExt cx="432" cy="96"/>
            </a:xfrm>
          </p:grpSpPr>
          <p:sp>
            <p:nvSpPr>
              <p:cNvPr id="397436" name="Line 124"/>
              <p:cNvSpPr>
                <a:spLocks noChangeShapeType="1"/>
              </p:cNvSpPr>
              <p:nvPr/>
            </p:nvSpPr>
            <p:spPr bwMode="auto">
              <a:xfrm flipV="1">
                <a:off x="576" y="3456"/>
                <a:ext cx="24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37" name="Line 125"/>
              <p:cNvSpPr>
                <a:spLocks noChangeShapeType="1"/>
              </p:cNvSpPr>
              <p:nvPr/>
            </p:nvSpPr>
            <p:spPr bwMode="auto">
              <a:xfrm>
                <a:off x="816" y="3456"/>
                <a:ext cx="192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126"/>
            <p:cNvGrpSpPr>
              <a:grpSpLocks/>
            </p:cNvGrpSpPr>
            <p:nvPr/>
          </p:nvGrpSpPr>
          <p:grpSpPr bwMode="auto">
            <a:xfrm>
              <a:off x="1392" y="3216"/>
              <a:ext cx="432" cy="96"/>
              <a:chOff x="576" y="3456"/>
              <a:chExt cx="432" cy="96"/>
            </a:xfrm>
          </p:grpSpPr>
          <p:sp>
            <p:nvSpPr>
              <p:cNvPr id="397439" name="Line 127"/>
              <p:cNvSpPr>
                <a:spLocks noChangeShapeType="1"/>
              </p:cNvSpPr>
              <p:nvPr/>
            </p:nvSpPr>
            <p:spPr bwMode="auto">
              <a:xfrm flipV="1">
                <a:off x="576" y="3456"/>
                <a:ext cx="24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40" name="Line 128"/>
              <p:cNvSpPr>
                <a:spLocks noChangeShapeType="1"/>
              </p:cNvSpPr>
              <p:nvPr/>
            </p:nvSpPr>
            <p:spPr bwMode="auto">
              <a:xfrm>
                <a:off x="816" y="3456"/>
                <a:ext cx="192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" name="Group 129"/>
            <p:cNvGrpSpPr>
              <a:grpSpLocks/>
            </p:cNvGrpSpPr>
            <p:nvPr/>
          </p:nvGrpSpPr>
          <p:grpSpPr bwMode="auto">
            <a:xfrm>
              <a:off x="2160" y="3216"/>
              <a:ext cx="432" cy="96"/>
              <a:chOff x="576" y="3456"/>
              <a:chExt cx="432" cy="96"/>
            </a:xfrm>
          </p:grpSpPr>
          <p:sp>
            <p:nvSpPr>
              <p:cNvPr id="397442" name="Line 130"/>
              <p:cNvSpPr>
                <a:spLocks noChangeShapeType="1"/>
              </p:cNvSpPr>
              <p:nvPr/>
            </p:nvSpPr>
            <p:spPr bwMode="auto">
              <a:xfrm flipV="1">
                <a:off x="576" y="3456"/>
                <a:ext cx="24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43" name="Line 131"/>
              <p:cNvSpPr>
                <a:spLocks noChangeShapeType="1"/>
              </p:cNvSpPr>
              <p:nvPr/>
            </p:nvSpPr>
            <p:spPr bwMode="auto">
              <a:xfrm>
                <a:off x="816" y="3456"/>
                <a:ext cx="192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32"/>
            <p:cNvGrpSpPr>
              <a:grpSpLocks/>
            </p:cNvGrpSpPr>
            <p:nvPr/>
          </p:nvGrpSpPr>
          <p:grpSpPr bwMode="auto">
            <a:xfrm>
              <a:off x="2976" y="3216"/>
              <a:ext cx="432" cy="96"/>
              <a:chOff x="576" y="3456"/>
              <a:chExt cx="432" cy="96"/>
            </a:xfrm>
          </p:grpSpPr>
          <p:sp>
            <p:nvSpPr>
              <p:cNvPr id="397445" name="Line 133"/>
              <p:cNvSpPr>
                <a:spLocks noChangeShapeType="1"/>
              </p:cNvSpPr>
              <p:nvPr/>
            </p:nvSpPr>
            <p:spPr bwMode="auto">
              <a:xfrm flipV="1">
                <a:off x="576" y="3456"/>
                <a:ext cx="24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46" name="Line 134"/>
              <p:cNvSpPr>
                <a:spLocks noChangeShapeType="1"/>
              </p:cNvSpPr>
              <p:nvPr/>
            </p:nvSpPr>
            <p:spPr bwMode="auto">
              <a:xfrm>
                <a:off x="816" y="3456"/>
                <a:ext cx="192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135"/>
            <p:cNvGrpSpPr>
              <a:grpSpLocks/>
            </p:cNvGrpSpPr>
            <p:nvPr/>
          </p:nvGrpSpPr>
          <p:grpSpPr bwMode="auto">
            <a:xfrm>
              <a:off x="816" y="3072"/>
              <a:ext cx="816" cy="144"/>
              <a:chOff x="816" y="3312"/>
              <a:chExt cx="816" cy="144"/>
            </a:xfrm>
          </p:grpSpPr>
          <p:sp>
            <p:nvSpPr>
              <p:cNvPr id="397448" name="Line 136"/>
              <p:cNvSpPr>
                <a:spLocks noChangeShapeType="1"/>
              </p:cNvSpPr>
              <p:nvPr/>
            </p:nvSpPr>
            <p:spPr bwMode="auto">
              <a:xfrm flipV="1">
                <a:off x="816" y="3312"/>
                <a:ext cx="432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49" name="Line 137"/>
              <p:cNvSpPr>
                <a:spLocks noChangeShapeType="1"/>
              </p:cNvSpPr>
              <p:nvPr/>
            </p:nvSpPr>
            <p:spPr bwMode="auto">
              <a:xfrm>
                <a:off x="1248" y="3312"/>
                <a:ext cx="384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138"/>
            <p:cNvGrpSpPr>
              <a:grpSpLocks/>
            </p:cNvGrpSpPr>
            <p:nvPr/>
          </p:nvGrpSpPr>
          <p:grpSpPr bwMode="auto">
            <a:xfrm>
              <a:off x="2400" y="3072"/>
              <a:ext cx="816" cy="144"/>
              <a:chOff x="816" y="3312"/>
              <a:chExt cx="816" cy="144"/>
            </a:xfrm>
          </p:grpSpPr>
          <p:sp>
            <p:nvSpPr>
              <p:cNvPr id="397451" name="Line 139"/>
              <p:cNvSpPr>
                <a:spLocks noChangeShapeType="1"/>
              </p:cNvSpPr>
              <p:nvPr/>
            </p:nvSpPr>
            <p:spPr bwMode="auto">
              <a:xfrm flipV="1">
                <a:off x="816" y="3312"/>
                <a:ext cx="432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7452" name="Line 140"/>
              <p:cNvSpPr>
                <a:spLocks noChangeShapeType="1"/>
              </p:cNvSpPr>
              <p:nvPr/>
            </p:nvSpPr>
            <p:spPr bwMode="auto">
              <a:xfrm>
                <a:off x="1248" y="3312"/>
                <a:ext cx="384" cy="14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7453" name="Line 141"/>
            <p:cNvSpPr>
              <a:spLocks noChangeShapeType="1"/>
            </p:cNvSpPr>
            <p:nvPr/>
          </p:nvSpPr>
          <p:spPr bwMode="auto">
            <a:xfrm flipV="1">
              <a:off x="1248" y="2928"/>
              <a:ext cx="72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454" name="Line 142"/>
            <p:cNvSpPr>
              <a:spLocks noChangeShapeType="1"/>
            </p:cNvSpPr>
            <p:nvPr/>
          </p:nvSpPr>
          <p:spPr bwMode="auto">
            <a:xfrm flipH="1" flipV="1">
              <a:off x="1968" y="2928"/>
              <a:ext cx="864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7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7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4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974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Fat Tree example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2013" y="4398963"/>
            <a:ext cx="7651750" cy="1398587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sz="2400"/>
              <a:t>A multistage fat tree (CM-5) avoids congestion at the root node</a:t>
            </a:r>
          </a:p>
          <a:p>
            <a:pPr>
              <a:lnSpc>
                <a:spcPct val="80000"/>
              </a:lnSpc>
            </a:pPr>
            <a:r>
              <a:rPr lang="en-US" sz="2400"/>
              <a:t>Randomly assign packets to different paths on way up to spread the load</a:t>
            </a:r>
          </a:p>
          <a:p>
            <a:pPr>
              <a:lnSpc>
                <a:spcPct val="80000"/>
              </a:lnSpc>
            </a:pPr>
            <a:r>
              <a:rPr lang="en-US" sz="2400"/>
              <a:t>Increase degree near root, decrease congestion</a:t>
            </a:r>
          </a:p>
        </p:txBody>
      </p:sp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2374900" y="1593850"/>
            <a:ext cx="4254500" cy="2590800"/>
          </a:xfrm>
          <a:prstGeom prst="rect">
            <a:avLst/>
          </a:prstGeom>
          <a:noFill/>
          <a:ln w="12700">
            <a:solidFill>
              <a:srgbClr val="FFFFF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1365" name="Freeform 5"/>
          <p:cNvSpPr>
            <a:spLocks/>
          </p:cNvSpPr>
          <p:nvPr/>
        </p:nvSpPr>
        <p:spPr bwMode="auto">
          <a:xfrm>
            <a:off x="2355850" y="1574800"/>
            <a:ext cx="26988" cy="26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0"/>
              </a:cxn>
              <a:cxn ang="0">
                <a:pos x="16" y="16"/>
              </a:cxn>
              <a:cxn ang="0">
                <a:pos x="0" y="16"/>
              </a:cxn>
              <a:cxn ang="0">
                <a:pos x="0" y="0"/>
              </a:cxn>
            </a:cxnLst>
            <a:rect l="0" t="0" r="r" b="b"/>
            <a:pathLst>
              <a:path w="17" h="17">
                <a:moveTo>
                  <a:pt x="0" y="0"/>
                </a:moveTo>
                <a:lnTo>
                  <a:pt x="16" y="0"/>
                </a:lnTo>
                <a:lnTo>
                  <a:pt x="16" y="16"/>
                </a:lnTo>
                <a:lnTo>
                  <a:pt x="0" y="16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71366" name="Picture 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8550" y="1587500"/>
            <a:ext cx="4259263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1367" name="Picture 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5758" y="797443"/>
            <a:ext cx="6273209" cy="360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63" name="Rectangle 1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Common Topologies</a:t>
            </a:r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2056681" y="1043410"/>
            <a:ext cx="6782519" cy="477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1143000" algn="l"/>
                <a:tab pos="1828800" algn="l"/>
                <a:tab pos="2743200" algn="l"/>
                <a:tab pos="3657600" algn="l"/>
                <a:tab pos="4800600" algn="l"/>
                <a:tab pos="5715000" algn="l"/>
              </a:tabLst>
            </a:pPr>
            <a:r>
              <a:rPr lang="en-US" sz="1600" b="1" u="sng" dirty="0" smtClean="0">
                <a:solidFill>
                  <a:srgbClr val="CC0000"/>
                </a:solidFill>
                <a:latin typeface="Arial" charset="0"/>
              </a:rPr>
              <a:t>Type	Degree          Diameter	Ave Dist	 Bisection</a:t>
            </a:r>
            <a:endParaRPr lang="en-US" sz="1600" b="1" dirty="0" smtClean="0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spcBef>
                <a:spcPct val="50000"/>
              </a:spcBef>
              <a:tabLst>
                <a:tab pos="1143000" algn="l"/>
                <a:tab pos="1828800" algn="l"/>
                <a:tab pos="2743200" algn="l"/>
                <a:tab pos="3657600" algn="l"/>
                <a:tab pos="4800600" algn="l"/>
                <a:tab pos="5715000" algn="l"/>
              </a:tabLst>
            </a:pPr>
            <a:r>
              <a:rPr lang="en-US" sz="1600" b="1" dirty="0" smtClean="0">
                <a:latin typeface="Arial" charset="0"/>
              </a:rPr>
              <a:t>1D </a:t>
            </a:r>
            <a:r>
              <a:rPr lang="en-US" sz="1600" b="1" dirty="0">
                <a:latin typeface="Arial" charset="0"/>
              </a:rPr>
              <a:t>mesh	  </a:t>
            </a:r>
            <a:r>
              <a:rPr lang="en-US" sz="1600" b="1" dirty="0" smtClean="0">
                <a:latin typeface="Arial" charset="0"/>
              </a:rPr>
              <a:t>   </a:t>
            </a:r>
            <a:r>
              <a:rPr lang="en-US" sz="1600" b="1" dirty="0">
                <a:latin typeface="Arial" charset="0"/>
              </a:rPr>
              <a:t>2	</a:t>
            </a:r>
            <a:r>
              <a:rPr lang="en-US" sz="1600" b="1" dirty="0" smtClean="0">
                <a:latin typeface="Arial" charset="0"/>
              </a:rPr>
              <a:t>	N-1</a:t>
            </a:r>
            <a:r>
              <a:rPr lang="en-US" sz="1600" b="1" dirty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    N/3</a:t>
            </a:r>
            <a:r>
              <a:rPr lang="en-US" sz="1600" b="1" dirty="0">
                <a:latin typeface="Arial" charset="0"/>
              </a:rPr>
              <a:t>	 1</a:t>
            </a:r>
          </a:p>
          <a:p>
            <a:pPr eaLnBrk="0" hangingPunct="0">
              <a:spcBef>
                <a:spcPct val="50000"/>
              </a:spcBef>
              <a:tabLst>
                <a:tab pos="1143000" algn="l"/>
                <a:tab pos="1828800" algn="l"/>
                <a:tab pos="2743200" algn="l"/>
                <a:tab pos="3657600" algn="l"/>
                <a:tab pos="4800600" algn="l"/>
                <a:tab pos="5715000" algn="l"/>
              </a:tabLst>
            </a:pPr>
            <a:r>
              <a:rPr lang="en-US" sz="1600" b="1" dirty="0">
                <a:latin typeface="Arial" charset="0"/>
              </a:rPr>
              <a:t>2D mesh	   </a:t>
            </a:r>
            <a:r>
              <a:rPr lang="en-US" sz="1600" b="1" dirty="0" smtClean="0">
                <a:latin typeface="Arial" charset="0"/>
              </a:rPr>
              <a:t>  4</a:t>
            </a:r>
            <a:r>
              <a:rPr lang="en-US" sz="1600" b="1" dirty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	2(N</a:t>
            </a:r>
            <a:r>
              <a:rPr lang="en-US" sz="1600" b="1" baseline="30000" dirty="0" smtClean="0">
                <a:latin typeface="Arial" charset="0"/>
              </a:rPr>
              <a:t>1/2 </a:t>
            </a:r>
            <a:r>
              <a:rPr lang="en-US" sz="1600" b="1" dirty="0">
                <a:latin typeface="Arial" charset="0"/>
              </a:rPr>
              <a:t>- 1)	</a:t>
            </a:r>
            <a:r>
              <a:rPr lang="en-US" sz="1600" b="1" dirty="0" smtClean="0">
                <a:latin typeface="Arial" charset="0"/>
              </a:rPr>
              <a:t>   2N</a:t>
            </a:r>
            <a:r>
              <a:rPr lang="en-US" sz="1600" b="1" baseline="30000" dirty="0" smtClean="0">
                <a:latin typeface="Arial" charset="0"/>
              </a:rPr>
              <a:t>1/2</a:t>
            </a:r>
            <a:r>
              <a:rPr lang="en-US" sz="1600" b="1" dirty="0" smtClean="0">
                <a:latin typeface="Arial" charset="0"/>
              </a:rPr>
              <a:t> </a:t>
            </a:r>
            <a:r>
              <a:rPr lang="en-US" sz="1600" b="1" dirty="0">
                <a:latin typeface="Arial" charset="0"/>
              </a:rPr>
              <a:t>/ 3	 N</a:t>
            </a:r>
            <a:r>
              <a:rPr lang="en-US" sz="1600" b="1" baseline="30000" dirty="0">
                <a:latin typeface="Arial" charset="0"/>
              </a:rPr>
              <a:t>1/2 </a:t>
            </a:r>
            <a:endParaRPr lang="en-US" sz="1600" b="1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tabLst>
                <a:tab pos="1143000" algn="l"/>
                <a:tab pos="1828800" algn="l"/>
                <a:tab pos="2743200" algn="l"/>
                <a:tab pos="3657600" algn="l"/>
                <a:tab pos="4800600" algn="l"/>
                <a:tab pos="5715000" algn="l"/>
              </a:tabLst>
            </a:pPr>
            <a:r>
              <a:rPr lang="en-US" sz="1600" b="1" dirty="0">
                <a:latin typeface="Arial" charset="0"/>
              </a:rPr>
              <a:t>3D mesh	  </a:t>
            </a:r>
            <a:r>
              <a:rPr lang="en-US" sz="1600" b="1" dirty="0" smtClean="0">
                <a:latin typeface="Arial" charset="0"/>
              </a:rPr>
              <a:t>   </a:t>
            </a:r>
            <a:r>
              <a:rPr lang="en-US" sz="1600" b="1" dirty="0">
                <a:latin typeface="Arial" charset="0"/>
              </a:rPr>
              <a:t>6	</a:t>
            </a:r>
            <a:r>
              <a:rPr lang="en-US" sz="1600" b="1" dirty="0" smtClean="0">
                <a:latin typeface="Arial" charset="0"/>
              </a:rPr>
              <a:t>	3(N</a:t>
            </a:r>
            <a:r>
              <a:rPr lang="en-US" sz="1600" b="1" baseline="30000" dirty="0" smtClean="0">
                <a:latin typeface="Arial" charset="0"/>
              </a:rPr>
              <a:t>1/3 </a:t>
            </a:r>
            <a:r>
              <a:rPr lang="en-US" sz="1600" b="1" dirty="0">
                <a:latin typeface="Arial" charset="0"/>
              </a:rPr>
              <a:t>- 1</a:t>
            </a:r>
            <a:r>
              <a:rPr lang="en-US" sz="1600" b="1" dirty="0" smtClean="0">
                <a:latin typeface="Arial" charset="0"/>
              </a:rPr>
              <a:t>)</a:t>
            </a:r>
            <a:r>
              <a:rPr lang="en-US" sz="1600" b="1" dirty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   3N</a:t>
            </a:r>
            <a:r>
              <a:rPr lang="en-US" sz="1600" b="1" baseline="30000" dirty="0" smtClean="0">
                <a:latin typeface="Arial" charset="0"/>
              </a:rPr>
              <a:t>1/3</a:t>
            </a:r>
            <a:r>
              <a:rPr lang="en-US" sz="1600" b="1" dirty="0" smtClean="0">
                <a:latin typeface="Arial" charset="0"/>
              </a:rPr>
              <a:t> </a:t>
            </a:r>
            <a:r>
              <a:rPr lang="en-US" sz="1600" b="1" dirty="0">
                <a:latin typeface="Arial" charset="0"/>
              </a:rPr>
              <a:t>/ 3	 N</a:t>
            </a:r>
            <a:r>
              <a:rPr lang="en-US" sz="1600" b="1" baseline="30000" dirty="0">
                <a:latin typeface="Arial" charset="0"/>
              </a:rPr>
              <a:t>2/3 </a:t>
            </a:r>
            <a:endParaRPr lang="en-US" sz="1600" b="1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tabLst>
                <a:tab pos="1143000" algn="l"/>
                <a:tab pos="1828800" algn="l"/>
                <a:tab pos="2743200" algn="l"/>
                <a:tab pos="3657600" algn="l"/>
                <a:tab pos="4800600" algn="l"/>
                <a:tab pos="5715000" algn="l"/>
              </a:tabLst>
            </a:pPr>
            <a:r>
              <a:rPr lang="en-US" sz="1600" b="1" dirty="0" err="1">
                <a:latin typeface="Arial" charset="0"/>
              </a:rPr>
              <a:t>nD</a:t>
            </a:r>
            <a:r>
              <a:rPr lang="en-US" sz="1600" b="1" dirty="0">
                <a:latin typeface="Arial" charset="0"/>
              </a:rPr>
              <a:t> mesh	 </a:t>
            </a:r>
            <a:r>
              <a:rPr lang="en-US" sz="1600" b="1" dirty="0" smtClean="0">
                <a:latin typeface="Arial" charset="0"/>
              </a:rPr>
              <a:t>  2n</a:t>
            </a:r>
            <a:r>
              <a:rPr lang="en-US" sz="1600" b="1" dirty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	n(N</a:t>
            </a:r>
            <a:r>
              <a:rPr lang="en-US" sz="1600" b="1" baseline="30000" dirty="0" smtClean="0">
                <a:latin typeface="Arial" charset="0"/>
              </a:rPr>
              <a:t>1/n </a:t>
            </a:r>
            <a:r>
              <a:rPr lang="en-US" sz="1600" b="1" dirty="0">
                <a:latin typeface="Arial" charset="0"/>
              </a:rPr>
              <a:t>- 1)	</a:t>
            </a:r>
            <a:r>
              <a:rPr lang="en-US" sz="1600" b="1" dirty="0" smtClean="0">
                <a:latin typeface="Arial" charset="0"/>
              </a:rPr>
              <a:t>   nN</a:t>
            </a:r>
            <a:r>
              <a:rPr lang="en-US" sz="1600" b="1" baseline="30000" dirty="0" smtClean="0">
                <a:latin typeface="Arial" charset="0"/>
              </a:rPr>
              <a:t>1/n</a:t>
            </a:r>
            <a:r>
              <a:rPr lang="en-US" sz="1600" b="1" dirty="0" smtClean="0">
                <a:latin typeface="Arial" charset="0"/>
              </a:rPr>
              <a:t> </a:t>
            </a:r>
            <a:r>
              <a:rPr lang="en-US" sz="1600" b="1" dirty="0">
                <a:latin typeface="Arial" charset="0"/>
              </a:rPr>
              <a:t>/ 3	 N</a:t>
            </a:r>
            <a:r>
              <a:rPr lang="en-US" sz="1600" b="1" baseline="30000" dirty="0">
                <a:latin typeface="Arial" charset="0"/>
              </a:rPr>
              <a:t>(n-1) / n </a:t>
            </a:r>
            <a:endParaRPr lang="en-US" sz="1600" b="1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tabLst>
                <a:tab pos="1143000" algn="l"/>
                <a:tab pos="1828800" algn="l"/>
                <a:tab pos="2743200" algn="l"/>
                <a:tab pos="3657600" algn="l"/>
                <a:tab pos="4800600" algn="l"/>
                <a:tab pos="5715000" algn="l"/>
              </a:tabLst>
            </a:pPr>
            <a:endParaRPr lang="en-US" sz="1600" b="1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tabLst>
                <a:tab pos="1143000" algn="l"/>
                <a:tab pos="1828800" algn="l"/>
                <a:tab pos="2743200" algn="l"/>
                <a:tab pos="3657600" algn="l"/>
                <a:tab pos="4800600" algn="l"/>
                <a:tab pos="5715000" algn="l"/>
              </a:tabLst>
            </a:pPr>
            <a:r>
              <a:rPr lang="en-US" sz="1600" b="1" dirty="0">
                <a:latin typeface="Arial" charset="0"/>
              </a:rPr>
              <a:t>Ring	 </a:t>
            </a:r>
            <a:r>
              <a:rPr lang="en-US" sz="1600" b="1" dirty="0" smtClean="0">
                <a:latin typeface="Arial" charset="0"/>
              </a:rPr>
              <a:t>   </a:t>
            </a:r>
            <a:r>
              <a:rPr lang="en-US" sz="1600" b="1" dirty="0">
                <a:latin typeface="Arial" charset="0"/>
              </a:rPr>
              <a:t>2	</a:t>
            </a:r>
            <a:r>
              <a:rPr lang="en-US" sz="1600" b="1" dirty="0" smtClean="0">
                <a:latin typeface="Arial" charset="0"/>
              </a:rPr>
              <a:t>	N/2</a:t>
            </a:r>
            <a:r>
              <a:rPr lang="en-US" sz="1600" b="1" dirty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   N/4</a:t>
            </a:r>
            <a:r>
              <a:rPr lang="en-US" sz="1600" b="1" dirty="0">
                <a:latin typeface="Arial" charset="0"/>
              </a:rPr>
              <a:t>	 2</a:t>
            </a:r>
          </a:p>
          <a:p>
            <a:pPr eaLnBrk="0" hangingPunct="0">
              <a:spcBef>
                <a:spcPct val="50000"/>
              </a:spcBef>
              <a:tabLst>
                <a:tab pos="1143000" algn="l"/>
                <a:tab pos="1828800" algn="l"/>
                <a:tab pos="2743200" algn="l"/>
                <a:tab pos="3657600" algn="l"/>
                <a:tab pos="4800600" algn="l"/>
                <a:tab pos="5715000" algn="l"/>
              </a:tabLst>
            </a:pPr>
            <a:r>
              <a:rPr lang="en-US" sz="1600" b="1" dirty="0">
                <a:latin typeface="Arial" charset="0"/>
              </a:rPr>
              <a:t>2D torus	  </a:t>
            </a:r>
            <a:r>
              <a:rPr lang="en-US" sz="1600" b="1" dirty="0" smtClean="0">
                <a:latin typeface="Arial" charset="0"/>
              </a:rPr>
              <a:t>  4</a:t>
            </a:r>
            <a:r>
              <a:rPr lang="en-US" sz="1600" b="1" dirty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	N</a:t>
            </a:r>
            <a:r>
              <a:rPr lang="en-US" sz="1600" b="1" baseline="30000" dirty="0" smtClean="0">
                <a:latin typeface="Arial" charset="0"/>
              </a:rPr>
              <a:t>1/2</a:t>
            </a:r>
            <a:r>
              <a:rPr lang="en-US" sz="1600" b="1" dirty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   N</a:t>
            </a:r>
            <a:r>
              <a:rPr lang="en-US" sz="1600" b="1" baseline="30000" dirty="0" smtClean="0">
                <a:latin typeface="Arial" charset="0"/>
              </a:rPr>
              <a:t>1/2</a:t>
            </a:r>
            <a:r>
              <a:rPr lang="en-US" sz="1600" b="1" dirty="0" smtClean="0">
                <a:latin typeface="Arial" charset="0"/>
              </a:rPr>
              <a:t> </a:t>
            </a:r>
            <a:r>
              <a:rPr lang="en-US" sz="1600" b="1" dirty="0">
                <a:latin typeface="Arial" charset="0"/>
              </a:rPr>
              <a:t>/ 2	 2N</a:t>
            </a:r>
            <a:r>
              <a:rPr lang="en-US" sz="1600" b="1" baseline="30000" dirty="0">
                <a:latin typeface="Arial" charset="0"/>
              </a:rPr>
              <a:t>1/2 </a:t>
            </a:r>
            <a:endParaRPr lang="en-US" sz="1600" b="1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tabLst>
                <a:tab pos="1143000" algn="l"/>
                <a:tab pos="1828800" algn="l"/>
                <a:tab pos="2743200" algn="l"/>
                <a:tab pos="3657600" algn="l"/>
                <a:tab pos="4800600" algn="l"/>
                <a:tab pos="5715000" algn="l"/>
              </a:tabLst>
            </a:pPr>
            <a:r>
              <a:rPr lang="en-US" sz="1600" b="1" dirty="0">
                <a:latin typeface="Arial" charset="0"/>
              </a:rPr>
              <a:t>Hypercube	</a:t>
            </a:r>
            <a:r>
              <a:rPr lang="en-US" sz="1600" b="1" dirty="0" smtClean="0">
                <a:latin typeface="Arial" charset="0"/>
              </a:rPr>
              <a:t>  Log</a:t>
            </a:r>
            <a:r>
              <a:rPr lang="en-US" sz="1600" b="1" baseline="-25000" dirty="0" smtClean="0">
                <a:latin typeface="Arial" charset="0"/>
              </a:rPr>
              <a:t>2</a:t>
            </a:r>
            <a:r>
              <a:rPr lang="en-US" sz="1600" b="1" dirty="0" smtClean="0">
                <a:latin typeface="Arial" charset="0"/>
              </a:rPr>
              <a:t>N 	n=Log</a:t>
            </a:r>
            <a:r>
              <a:rPr lang="en-US" sz="1600" b="1" baseline="-25000" dirty="0" smtClean="0">
                <a:latin typeface="Arial" charset="0"/>
              </a:rPr>
              <a:t>2</a:t>
            </a:r>
            <a:r>
              <a:rPr lang="en-US" sz="1600" b="1" dirty="0" smtClean="0">
                <a:latin typeface="Arial" charset="0"/>
              </a:rPr>
              <a:t>N </a:t>
            </a:r>
            <a:r>
              <a:rPr lang="en-US" sz="1600" b="1" dirty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   n/2</a:t>
            </a:r>
            <a:r>
              <a:rPr lang="en-US" sz="1600" b="1" dirty="0">
                <a:latin typeface="Arial" charset="0"/>
              </a:rPr>
              <a:t>	 N/2</a:t>
            </a:r>
          </a:p>
          <a:p>
            <a:pPr eaLnBrk="0" hangingPunct="0">
              <a:spcBef>
                <a:spcPct val="50000"/>
              </a:spcBef>
              <a:tabLst>
                <a:tab pos="1143000" algn="l"/>
                <a:tab pos="1828800" algn="l"/>
                <a:tab pos="2743200" algn="l"/>
                <a:tab pos="3657600" algn="l"/>
                <a:tab pos="4800600" algn="l"/>
                <a:tab pos="5715000" algn="l"/>
              </a:tabLst>
            </a:pPr>
            <a:r>
              <a:rPr lang="en-US" sz="1600" b="1" dirty="0">
                <a:latin typeface="Arial" charset="0"/>
              </a:rPr>
              <a:t>2D Tree	  </a:t>
            </a:r>
            <a:r>
              <a:rPr lang="en-US" sz="1600" b="1" dirty="0" smtClean="0">
                <a:latin typeface="Arial" charset="0"/>
              </a:rPr>
              <a:t>  3</a:t>
            </a:r>
            <a:r>
              <a:rPr lang="en-US" sz="1600" b="1" dirty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	2Log</a:t>
            </a:r>
            <a:r>
              <a:rPr lang="en-US" sz="1600" b="1" baseline="-25000" dirty="0" smtClean="0">
                <a:latin typeface="Arial" charset="0"/>
              </a:rPr>
              <a:t>2</a:t>
            </a:r>
            <a:r>
              <a:rPr lang="en-US" sz="1600" b="1" dirty="0" smtClean="0">
                <a:latin typeface="Arial" charset="0"/>
              </a:rPr>
              <a:t>N</a:t>
            </a:r>
            <a:r>
              <a:rPr lang="en-US" sz="1600" b="1" dirty="0">
                <a:latin typeface="Arial" charset="0"/>
              </a:rPr>
              <a:t>	</a:t>
            </a:r>
            <a:r>
              <a:rPr lang="en-US" sz="1600" b="1" dirty="0" smtClean="0">
                <a:latin typeface="Arial" charset="0"/>
              </a:rPr>
              <a:t>   </a:t>
            </a:r>
            <a:r>
              <a:rPr lang="en-US" sz="1600" b="1" dirty="0">
                <a:latin typeface="Arial" charset="0"/>
              </a:rPr>
              <a:t>~2Log</a:t>
            </a:r>
            <a:r>
              <a:rPr lang="en-US" sz="1600" b="1" baseline="-25000" dirty="0">
                <a:latin typeface="Arial" charset="0"/>
              </a:rPr>
              <a:t>2 </a:t>
            </a:r>
            <a:r>
              <a:rPr lang="en-US" sz="1600" b="1" dirty="0">
                <a:latin typeface="Arial" charset="0"/>
              </a:rPr>
              <a:t>N 	 1</a:t>
            </a:r>
          </a:p>
          <a:p>
            <a:pPr eaLnBrk="0" hangingPunct="0">
              <a:spcBef>
                <a:spcPct val="50000"/>
              </a:spcBef>
              <a:tabLst>
                <a:tab pos="1143000" algn="l"/>
                <a:tab pos="1828800" algn="l"/>
                <a:tab pos="2743200" algn="l"/>
                <a:tab pos="3657600" algn="l"/>
                <a:tab pos="4800600" algn="l"/>
                <a:tab pos="5715000" algn="l"/>
              </a:tabLst>
            </a:pPr>
            <a:r>
              <a:rPr lang="en-US" sz="1600" b="1" dirty="0">
                <a:latin typeface="Arial" charset="0"/>
              </a:rPr>
              <a:t>Crossbar	 N-1	</a:t>
            </a:r>
            <a:r>
              <a:rPr lang="en-US" sz="1600" b="1" dirty="0" smtClean="0">
                <a:latin typeface="Arial" charset="0"/>
              </a:rPr>
              <a:t>	1</a:t>
            </a:r>
            <a:r>
              <a:rPr lang="en-US" sz="1600" b="1" dirty="0">
                <a:latin typeface="Arial" charset="0"/>
              </a:rPr>
              <a:t>	 </a:t>
            </a:r>
            <a:r>
              <a:rPr lang="en-US" sz="1600" b="1" dirty="0" smtClean="0">
                <a:latin typeface="Arial" charset="0"/>
              </a:rPr>
              <a:t>   1</a:t>
            </a:r>
            <a:r>
              <a:rPr lang="en-US" sz="1600" b="1" dirty="0">
                <a:latin typeface="Arial" charset="0"/>
              </a:rPr>
              <a:t>	 N</a:t>
            </a:r>
            <a:r>
              <a:rPr lang="en-US" sz="1600" b="1" baseline="30000" dirty="0">
                <a:latin typeface="Arial" charset="0"/>
              </a:rPr>
              <a:t>2</a:t>
            </a:r>
            <a:r>
              <a:rPr lang="en-US" sz="1600" b="1" dirty="0">
                <a:latin typeface="Arial" charset="0"/>
              </a:rPr>
              <a:t>/2</a:t>
            </a:r>
          </a:p>
          <a:p>
            <a:pPr eaLnBrk="0" hangingPunct="0">
              <a:spcBef>
                <a:spcPct val="50000"/>
              </a:spcBef>
              <a:tabLst>
                <a:tab pos="1143000" algn="l"/>
                <a:tab pos="1828800" algn="l"/>
                <a:tab pos="2743200" algn="l"/>
                <a:tab pos="3657600" algn="l"/>
                <a:tab pos="4800600" algn="l"/>
                <a:tab pos="5715000" algn="l"/>
              </a:tabLst>
            </a:pPr>
            <a:endParaRPr lang="en-US" sz="1600" b="1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tabLst>
                <a:tab pos="1143000" algn="l"/>
                <a:tab pos="1828800" algn="l"/>
                <a:tab pos="2743200" algn="l"/>
                <a:tab pos="3657600" algn="l"/>
                <a:tab pos="4800600" algn="l"/>
                <a:tab pos="5715000" algn="l"/>
              </a:tabLst>
            </a:pPr>
            <a:r>
              <a:rPr lang="en-US" sz="1600" b="1" dirty="0">
                <a:latin typeface="Arial" charset="0"/>
              </a:rPr>
              <a:t>N = number of nodes, n = dimension</a:t>
            </a:r>
          </a:p>
        </p:txBody>
      </p:sp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692150" y="1530350"/>
            <a:ext cx="901700" cy="139700"/>
            <a:chOff x="436" y="964"/>
            <a:chExt cx="568" cy="88"/>
          </a:xfrm>
        </p:grpSpPr>
        <p:sp>
          <p:nvSpPr>
            <p:cNvPr id="266244" name="Line 4"/>
            <p:cNvSpPr>
              <a:spLocks noChangeShapeType="1"/>
            </p:cNvSpPr>
            <p:nvPr/>
          </p:nvSpPr>
          <p:spPr bwMode="auto">
            <a:xfrm>
              <a:off x="528" y="10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45" name="Oval 5"/>
            <p:cNvSpPr>
              <a:spLocks noChangeArrowheads="1"/>
            </p:cNvSpPr>
            <p:nvPr/>
          </p:nvSpPr>
          <p:spPr bwMode="auto">
            <a:xfrm>
              <a:off x="436" y="964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46" name="Oval 6"/>
            <p:cNvSpPr>
              <a:spLocks noChangeArrowheads="1"/>
            </p:cNvSpPr>
            <p:nvPr/>
          </p:nvSpPr>
          <p:spPr bwMode="auto">
            <a:xfrm>
              <a:off x="676" y="964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47" name="Oval 7"/>
            <p:cNvSpPr>
              <a:spLocks noChangeArrowheads="1"/>
            </p:cNvSpPr>
            <p:nvPr/>
          </p:nvSpPr>
          <p:spPr bwMode="auto">
            <a:xfrm>
              <a:off x="916" y="964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48" name="Line 8"/>
            <p:cNvSpPr>
              <a:spLocks noChangeShapeType="1"/>
            </p:cNvSpPr>
            <p:nvPr/>
          </p:nvSpPr>
          <p:spPr bwMode="auto">
            <a:xfrm>
              <a:off x="768" y="10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692150" y="1835150"/>
            <a:ext cx="901700" cy="901700"/>
            <a:chOff x="436" y="1156"/>
            <a:chExt cx="568" cy="568"/>
          </a:xfrm>
        </p:grpSpPr>
        <p:sp>
          <p:nvSpPr>
            <p:cNvPr id="266249" name="Line 9"/>
            <p:cNvSpPr>
              <a:spLocks noChangeShapeType="1"/>
            </p:cNvSpPr>
            <p:nvPr/>
          </p:nvSpPr>
          <p:spPr bwMode="auto">
            <a:xfrm>
              <a:off x="528" y="120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0" name="Oval 10"/>
            <p:cNvSpPr>
              <a:spLocks noChangeArrowheads="1"/>
            </p:cNvSpPr>
            <p:nvPr/>
          </p:nvSpPr>
          <p:spPr bwMode="auto">
            <a:xfrm>
              <a:off x="436" y="115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1" name="Oval 11"/>
            <p:cNvSpPr>
              <a:spLocks noChangeArrowheads="1"/>
            </p:cNvSpPr>
            <p:nvPr/>
          </p:nvSpPr>
          <p:spPr bwMode="auto">
            <a:xfrm>
              <a:off x="676" y="115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2" name="Oval 12"/>
            <p:cNvSpPr>
              <a:spLocks noChangeArrowheads="1"/>
            </p:cNvSpPr>
            <p:nvPr/>
          </p:nvSpPr>
          <p:spPr bwMode="auto">
            <a:xfrm>
              <a:off x="916" y="115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3" name="Line 13"/>
            <p:cNvSpPr>
              <a:spLocks noChangeShapeType="1"/>
            </p:cNvSpPr>
            <p:nvPr/>
          </p:nvSpPr>
          <p:spPr bwMode="auto">
            <a:xfrm>
              <a:off x="768" y="120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4" name="Line 14"/>
            <p:cNvSpPr>
              <a:spLocks noChangeShapeType="1"/>
            </p:cNvSpPr>
            <p:nvPr/>
          </p:nvSpPr>
          <p:spPr bwMode="auto">
            <a:xfrm>
              <a:off x="480" y="124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5" name="Line 15"/>
            <p:cNvSpPr>
              <a:spLocks noChangeShapeType="1"/>
            </p:cNvSpPr>
            <p:nvPr/>
          </p:nvSpPr>
          <p:spPr bwMode="auto">
            <a:xfrm>
              <a:off x="720" y="124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6" name="Line 16"/>
            <p:cNvSpPr>
              <a:spLocks noChangeShapeType="1"/>
            </p:cNvSpPr>
            <p:nvPr/>
          </p:nvSpPr>
          <p:spPr bwMode="auto">
            <a:xfrm>
              <a:off x="960" y="124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7" name="Line 17"/>
            <p:cNvSpPr>
              <a:spLocks noChangeShapeType="1"/>
            </p:cNvSpPr>
            <p:nvPr/>
          </p:nvSpPr>
          <p:spPr bwMode="auto">
            <a:xfrm>
              <a:off x="528" y="144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8" name="Oval 18"/>
            <p:cNvSpPr>
              <a:spLocks noChangeArrowheads="1"/>
            </p:cNvSpPr>
            <p:nvPr/>
          </p:nvSpPr>
          <p:spPr bwMode="auto">
            <a:xfrm>
              <a:off x="436" y="139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9" name="Oval 19"/>
            <p:cNvSpPr>
              <a:spLocks noChangeArrowheads="1"/>
            </p:cNvSpPr>
            <p:nvPr/>
          </p:nvSpPr>
          <p:spPr bwMode="auto">
            <a:xfrm>
              <a:off x="676" y="139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0" name="Oval 20"/>
            <p:cNvSpPr>
              <a:spLocks noChangeArrowheads="1"/>
            </p:cNvSpPr>
            <p:nvPr/>
          </p:nvSpPr>
          <p:spPr bwMode="auto">
            <a:xfrm>
              <a:off x="916" y="139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1" name="Line 21"/>
            <p:cNvSpPr>
              <a:spLocks noChangeShapeType="1"/>
            </p:cNvSpPr>
            <p:nvPr/>
          </p:nvSpPr>
          <p:spPr bwMode="auto">
            <a:xfrm>
              <a:off x="768" y="144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2" name="Line 22"/>
            <p:cNvSpPr>
              <a:spLocks noChangeShapeType="1"/>
            </p:cNvSpPr>
            <p:nvPr/>
          </p:nvSpPr>
          <p:spPr bwMode="auto">
            <a:xfrm>
              <a:off x="480" y="148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3" name="Line 23"/>
            <p:cNvSpPr>
              <a:spLocks noChangeShapeType="1"/>
            </p:cNvSpPr>
            <p:nvPr/>
          </p:nvSpPr>
          <p:spPr bwMode="auto">
            <a:xfrm>
              <a:off x="720" y="148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4" name="Line 24"/>
            <p:cNvSpPr>
              <a:spLocks noChangeShapeType="1"/>
            </p:cNvSpPr>
            <p:nvPr/>
          </p:nvSpPr>
          <p:spPr bwMode="auto">
            <a:xfrm>
              <a:off x="960" y="148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5" name="Line 25"/>
            <p:cNvSpPr>
              <a:spLocks noChangeShapeType="1"/>
            </p:cNvSpPr>
            <p:nvPr/>
          </p:nvSpPr>
          <p:spPr bwMode="auto">
            <a:xfrm>
              <a:off x="52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6" name="Oval 26"/>
            <p:cNvSpPr>
              <a:spLocks noChangeArrowheads="1"/>
            </p:cNvSpPr>
            <p:nvPr/>
          </p:nvSpPr>
          <p:spPr bwMode="auto">
            <a:xfrm>
              <a:off x="436" y="163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7" name="Oval 27"/>
            <p:cNvSpPr>
              <a:spLocks noChangeArrowheads="1"/>
            </p:cNvSpPr>
            <p:nvPr/>
          </p:nvSpPr>
          <p:spPr bwMode="auto">
            <a:xfrm>
              <a:off x="676" y="163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8" name="Oval 28"/>
            <p:cNvSpPr>
              <a:spLocks noChangeArrowheads="1"/>
            </p:cNvSpPr>
            <p:nvPr/>
          </p:nvSpPr>
          <p:spPr bwMode="auto">
            <a:xfrm>
              <a:off x="916" y="163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9" name="Line 29"/>
            <p:cNvSpPr>
              <a:spLocks noChangeShapeType="1"/>
            </p:cNvSpPr>
            <p:nvPr/>
          </p:nvSpPr>
          <p:spPr bwMode="auto">
            <a:xfrm>
              <a:off x="768" y="168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6"/>
          <p:cNvGrpSpPr>
            <a:grpSpLocks/>
          </p:cNvGrpSpPr>
          <p:nvPr/>
        </p:nvGrpSpPr>
        <p:grpSpPr bwMode="auto">
          <a:xfrm>
            <a:off x="611188" y="3276600"/>
            <a:ext cx="1065212" cy="222250"/>
            <a:chOff x="385" y="2064"/>
            <a:chExt cx="671" cy="140"/>
          </a:xfrm>
        </p:grpSpPr>
        <p:sp>
          <p:nvSpPr>
            <p:cNvPr id="266270" name="Line 30"/>
            <p:cNvSpPr>
              <a:spLocks noChangeShapeType="1"/>
            </p:cNvSpPr>
            <p:nvPr/>
          </p:nvSpPr>
          <p:spPr bwMode="auto">
            <a:xfrm>
              <a:off x="528" y="216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71" name="Oval 31"/>
            <p:cNvSpPr>
              <a:spLocks noChangeArrowheads="1"/>
            </p:cNvSpPr>
            <p:nvPr/>
          </p:nvSpPr>
          <p:spPr bwMode="auto">
            <a:xfrm>
              <a:off x="436" y="211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72" name="Oval 32"/>
            <p:cNvSpPr>
              <a:spLocks noChangeArrowheads="1"/>
            </p:cNvSpPr>
            <p:nvPr/>
          </p:nvSpPr>
          <p:spPr bwMode="auto">
            <a:xfrm>
              <a:off x="676" y="211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73" name="Oval 33"/>
            <p:cNvSpPr>
              <a:spLocks noChangeArrowheads="1"/>
            </p:cNvSpPr>
            <p:nvPr/>
          </p:nvSpPr>
          <p:spPr bwMode="auto">
            <a:xfrm>
              <a:off x="916" y="211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74" name="Line 34"/>
            <p:cNvSpPr>
              <a:spLocks noChangeShapeType="1"/>
            </p:cNvSpPr>
            <p:nvPr/>
          </p:nvSpPr>
          <p:spPr bwMode="auto">
            <a:xfrm>
              <a:off x="768" y="216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75" name="Arc 35"/>
            <p:cNvSpPr>
              <a:spLocks/>
            </p:cNvSpPr>
            <p:nvPr/>
          </p:nvSpPr>
          <p:spPr bwMode="auto">
            <a:xfrm>
              <a:off x="1008" y="2112"/>
              <a:ext cx="48" cy="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76" name="Arc 36"/>
            <p:cNvSpPr>
              <a:spLocks/>
            </p:cNvSpPr>
            <p:nvPr/>
          </p:nvSpPr>
          <p:spPr bwMode="auto">
            <a:xfrm>
              <a:off x="1008" y="2065"/>
              <a:ext cx="48" cy="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77" name="Line 37"/>
            <p:cNvSpPr>
              <a:spLocks noChangeShapeType="1"/>
            </p:cNvSpPr>
            <p:nvPr/>
          </p:nvSpPr>
          <p:spPr bwMode="auto">
            <a:xfrm flipH="1">
              <a:off x="432" y="2064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78" name="Arc 38"/>
            <p:cNvSpPr>
              <a:spLocks/>
            </p:cNvSpPr>
            <p:nvPr/>
          </p:nvSpPr>
          <p:spPr bwMode="auto">
            <a:xfrm>
              <a:off x="385" y="2065"/>
              <a:ext cx="48" cy="48"/>
            </a:xfrm>
            <a:custGeom>
              <a:avLst/>
              <a:gdLst>
                <a:gd name="G0" fmla="+- 21600 0 0"/>
                <a:gd name="G1" fmla="+- 21595 0 0"/>
                <a:gd name="G2" fmla="+- 21600 0 0"/>
                <a:gd name="T0" fmla="*/ 0 w 21600"/>
                <a:gd name="T1" fmla="*/ 21595 h 21595"/>
                <a:gd name="T2" fmla="*/ 21150 w 21600"/>
                <a:gd name="T3" fmla="*/ 0 h 21595"/>
                <a:gd name="T4" fmla="*/ 21600 w 21600"/>
                <a:gd name="T5" fmla="*/ 21595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5" fill="none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</a:path>
                <a:path w="21600" h="21595" stroke="0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  <a:lnTo>
                    <a:pt x="21600" y="21595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79" name="Arc 39"/>
            <p:cNvSpPr>
              <a:spLocks/>
            </p:cNvSpPr>
            <p:nvPr/>
          </p:nvSpPr>
          <p:spPr bwMode="auto">
            <a:xfrm>
              <a:off x="385" y="2112"/>
              <a:ext cx="48" cy="4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27"/>
          <p:cNvGrpSpPr>
            <a:grpSpLocks/>
          </p:cNvGrpSpPr>
          <p:nvPr/>
        </p:nvGrpSpPr>
        <p:grpSpPr bwMode="auto">
          <a:xfrm>
            <a:off x="611188" y="3735388"/>
            <a:ext cx="1065212" cy="1217612"/>
            <a:chOff x="385" y="2353"/>
            <a:chExt cx="671" cy="767"/>
          </a:xfrm>
        </p:grpSpPr>
        <p:sp>
          <p:nvSpPr>
            <p:cNvPr id="266280" name="Line 40"/>
            <p:cNvSpPr>
              <a:spLocks noChangeShapeType="1"/>
            </p:cNvSpPr>
            <p:nvPr/>
          </p:nvSpPr>
          <p:spPr bwMode="auto">
            <a:xfrm>
              <a:off x="528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1" name="Oval 41"/>
            <p:cNvSpPr>
              <a:spLocks noChangeArrowheads="1"/>
            </p:cNvSpPr>
            <p:nvPr/>
          </p:nvSpPr>
          <p:spPr bwMode="auto">
            <a:xfrm>
              <a:off x="436" y="250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2" name="Oval 42"/>
            <p:cNvSpPr>
              <a:spLocks noChangeArrowheads="1"/>
            </p:cNvSpPr>
            <p:nvPr/>
          </p:nvSpPr>
          <p:spPr bwMode="auto">
            <a:xfrm>
              <a:off x="676" y="250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3" name="Oval 43"/>
            <p:cNvSpPr>
              <a:spLocks noChangeArrowheads="1"/>
            </p:cNvSpPr>
            <p:nvPr/>
          </p:nvSpPr>
          <p:spPr bwMode="auto">
            <a:xfrm>
              <a:off x="916" y="250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4" name="Line 44"/>
            <p:cNvSpPr>
              <a:spLocks noChangeShapeType="1"/>
            </p:cNvSpPr>
            <p:nvPr/>
          </p:nvSpPr>
          <p:spPr bwMode="auto">
            <a:xfrm>
              <a:off x="768" y="254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5" name="Arc 45"/>
            <p:cNvSpPr>
              <a:spLocks/>
            </p:cNvSpPr>
            <p:nvPr/>
          </p:nvSpPr>
          <p:spPr bwMode="auto">
            <a:xfrm>
              <a:off x="1008" y="2496"/>
              <a:ext cx="48" cy="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6" name="Arc 46"/>
            <p:cNvSpPr>
              <a:spLocks/>
            </p:cNvSpPr>
            <p:nvPr/>
          </p:nvSpPr>
          <p:spPr bwMode="auto">
            <a:xfrm>
              <a:off x="1008" y="2449"/>
              <a:ext cx="48" cy="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7" name="Line 47"/>
            <p:cNvSpPr>
              <a:spLocks noChangeShapeType="1"/>
            </p:cNvSpPr>
            <p:nvPr/>
          </p:nvSpPr>
          <p:spPr bwMode="auto">
            <a:xfrm flipH="1">
              <a:off x="432" y="244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8" name="Arc 48"/>
            <p:cNvSpPr>
              <a:spLocks/>
            </p:cNvSpPr>
            <p:nvPr/>
          </p:nvSpPr>
          <p:spPr bwMode="auto">
            <a:xfrm>
              <a:off x="385" y="2449"/>
              <a:ext cx="48" cy="48"/>
            </a:xfrm>
            <a:custGeom>
              <a:avLst/>
              <a:gdLst>
                <a:gd name="G0" fmla="+- 21600 0 0"/>
                <a:gd name="G1" fmla="+- 21595 0 0"/>
                <a:gd name="G2" fmla="+- 21600 0 0"/>
                <a:gd name="T0" fmla="*/ 0 w 21600"/>
                <a:gd name="T1" fmla="*/ 21595 h 21595"/>
                <a:gd name="T2" fmla="*/ 21150 w 21600"/>
                <a:gd name="T3" fmla="*/ 0 h 21595"/>
                <a:gd name="T4" fmla="*/ 21600 w 21600"/>
                <a:gd name="T5" fmla="*/ 21595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5" fill="none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</a:path>
                <a:path w="21600" h="21595" stroke="0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  <a:lnTo>
                    <a:pt x="21600" y="21595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9" name="Arc 49"/>
            <p:cNvSpPr>
              <a:spLocks/>
            </p:cNvSpPr>
            <p:nvPr/>
          </p:nvSpPr>
          <p:spPr bwMode="auto">
            <a:xfrm>
              <a:off x="385" y="2496"/>
              <a:ext cx="48" cy="4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0" name="Line 50"/>
            <p:cNvSpPr>
              <a:spLocks noChangeShapeType="1"/>
            </p:cNvSpPr>
            <p:nvPr/>
          </p:nvSpPr>
          <p:spPr bwMode="auto">
            <a:xfrm>
              <a:off x="480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1" name="Line 51"/>
            <p:cNvSpPr>
              <a:spLocks noChangeShapeType="1"/>
            </p:cNvSpPr>
            <p:nvPr/>
          </p:nvSpPr>
          <p:spPr bwMode="auto">
            <a:xfrm>
              <a:off x="720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2" name="Line 52"/>
            <p:cNvSpPr>
              <a:spLocks noChangeShapeType="1"/>
            </p:cNvSpPr>
            <p:nvPr/>
          </p:nvSpPr>
          <p:spPr bwMode="auto">
            <a:xfrm>
              <a:off x="960" y="25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3" name="Line 53"/>
            <p:cNvSpPr>
              <a:spLocks noChangeShapeType="1"/>
            </p:cNvSpPr>
            <p:nvPr/>
          </p:nvSpPr>
          <p:spPr bwMode="auto">
            <a:xfrm>
              <a:off x="528" y="27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4" name="Oval 54"/>
            <p:cNvSpPr>
              <a:spLocks noChangeArrowheads="1"/>
            </p:cNvSpPr>
            <p:nvPr/>
          </p:nvSpPr>
          <p:spPr bwMode="auto">
            <a:xfrm>
              <a:off x="436" y="274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5" name="Oval 55"/>
            <p:cNvSpPr>
              <a:spLocks noChangeArrowheads="1"/>
            </p:cNvSpPr>
            <p:nvPr/>
          </p:nvSpPr>
          <p:spPr bwMode="auto">
            <a:xfrm>
              <a:off x="676" y="274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6" name="Oval 56"/>
            <p:cNvSpPr>
              <a:spLocks noChangeArrowheads="1"/>
            </p:cNvSpPr>
            <p:nvPr/>
          </p:nvSpPr>
          <p:spPr bwMode="auto">
            <a:xfrm>
              <a:off x="916" y="274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7" name="Line 57"/>
            <p:cNvSpPr>
              <a:spLocks noChangeShapeType="1"/>
            </p:cNvSpPr>
            <p:nvPr/>
          </p:nvSpPr>
          <p:spPr bwMode="auto">
            <a:xfrm>
              <a:off x="768" y="27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8" name="Arc 58"/>
            <p:cNvSpPr>
              <a:spLocks/>
            </p:cNvSpPr>
            <p:nvPr/>
          </p:nvSpPr>
          <p:spPr bwMode="auto">
            <a:xfrm>
              <a:off x="1008" y="2736"/>
              <a:ext cx="48" cy="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9" name="Arc 59"/>
            <p:cNvSpPr>
              <a:spLocks/>
            </p:cNvSpPr>
            <p:nvPr/>
          </p:nvSpPr>
          <p:spPr bwMode="auto">
            <a:xfrm>
              <a:off x="1008" y="2689"/>
              <a:ext cx="48" cy="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0" name="Line 60"/>
            <p:cNvSpPr>
              <a:spLocks noChangeShapeType="1"/>
            </p:cNvSpPr>
            <p:nvPr/>
          </p:nvSpPr>
          <p:spPr bwMode="auto">
            <a:xfrm flipH="1">
              <a:off x="432" y="268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1" name="Arc 61"/>
            <p:cNvSpPr>
              <a:spLocks/>
            </p:cNvSpPr>
            <p:nvPr/>
          </p:nvSpPr>
          <p:spPr bwMode="auto">
            <a:xfrm>
              <a:off x="385" y="2689"/>
              <a:ext cx="48" cy="48"/>
            </a:xfrm>
            <a:custGeom>
              <a:avLst/>
              <a:gdLst>
                <a:gd name="G0" fmla="+- 21600 0 0"/>
                <a:gd name="G1" fmla="+- 21595 0 0"/>
                <a:gd name="G2" fmla="+- 21600 0 0"/>
                <a:gd name="T0" fmla="*/ 0 w 21600"/>
                <a:gd name="T1" fmla="*/ 21595 h 21595"/>
                <a:gd name="T2" fmla="*/ 21150 w 21600"/>
                <a:gd name="T3" fmla="*/ 0 h 21595"/>
                <a:gd name="T4" fmla="*/ 21600 w 21600"/>
                <a:gd name="T5" fmla="*/ 21595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5" fill="none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</a:path>
                <a:path w="21600" h="21595" stroke="0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  <a:lnTo>
                    <a:pt x="21600" y="21595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2" name="Arc 62"/>
            <p:cNvSpPr>
              <a:spLocks/>
            </p:cNvSpPr>
            <p:nvPr/>
          </p:nvSpPr>
          <p:spPr bwMode="auto">
            <a:xfrm>
              <a:off x="385" y="2736"/>
              <a:ext cx="48" cy="4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3" name="Line 63"/>
            <p:cNvSpPr>
              <a:spLocks noChangeShapeType="1"/>
            </p:cNvSpPr>
            <p:nvPr/>
          </p:nvSpPr>
          <p:spPr bwMode="auto">
            <a:xfrm>
              <a:off x="480" y="28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4" name="Line 64"/>
            <p:cNvSpPr>
              <a:spLocks noChangeShapeType="1"/>
            </p:cNvSpPr>
            <p:nvPr/>
          </p:nvSpPr>
          <p:spPr bwMode="auto">
            <a:xfrm>
              <a:off x="720" y="28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5" name="Line 65"/>
            <p:cNvSpPr>
              <a:spLocks noChangeShapeType="1"/>
            </p:cNvSpPr>
            <p:nvPr/>
          </p:nvSpPr>
          <p:spPr bwMode="auto">
            <a:xfrm>
              <a:off x="960" y="283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6" name="Line 66"/>
            <p:cNvSpPr>
              <a:spLocks noChangeShapeType="1"/>
            </p:cNvSpPr>
            <p:nvPr/>
          </p:nvSpPr>
          <p:spPr bwMode="auto">
            <a:xfrm>
              <a:off x="528" y="30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7" name="Oval 67"/>
            <p:cNvSpPr>
              <a:spLocks noChangeArrowheads="1"/>
            </p:cNvSpPr>
            <p:nvPr/>
          </p:nvSpPr>
          <p:spPr bwMode="auto">
            <a:xfrm>
              <a:off x="436" y="298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8" name="Oval 68"/>
            <p:cNvSpPr>
              <a:spLocks noChangeArrowheads="1"/>
            </p:cNvSpPr>
            <p:nvPr/>
          </p:nvSpPr>
          <p:spPr bwMode="auto">
            <a:xfrm>
              <a:off x="676" y="298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9" name="Oval 69"/>
            <p:cNvSpPr>
              <a:spLocks noChangeArrowheads="1"/>
            </p:cNvSpPr>
            <p:nvPr/>
          </p:nvSpPr>
          <p:spPr bwMode="auto">
            <a:xfrm>
              <a:off x="916" y="2980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0" name="Line 70"/>
            <p:cNvSpPr>
              <a:spLocks noChangeShapeType="1"/>
            </p:cNvSpPr>
            <p:nvPr/>
          </p:nvSpPr>
          <p:spPr bwMode="auto">
            <a:xfrm>
              <a:off x="768" y="302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1" name="Arc 71"/>
            <p:cNvSpPr>
              <a:spLocks/>
            </p:cNvSpPr>
            <p:nvPr/>
          </p:nvSpPr>
          <p:spPr bwMode="auto">
            <a:xfrm>
              <a:off x="1008" y="2976"/>
              <a:ext cx="48" cy="4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2" name="Arc 72"/>
            <p:cNvSpPr>
              <a:spLocks/>
            </p:cNvSpPr>
            <p:nvPr/>
          </p:nvSpPr>
          <p:spPr bwMode="auto">
            <a:xfrm>
              <a:off x="1008" y="2929"/>
              <a:ext cx="48" cy="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3" name="Line 73"/>
            <p:cNvSpPr>
              <a:spLocks noChangeShapeType="1"/>
            </p:cNvSpPr>
            <p:nvPr/>
          </p:nvSpPr>
          <p:spPr bwMode="auto">
            <a:xfrm flipH="1">
              <a:off x="432" y="2928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4" name="Arc 74"/>
            <p:cNvSpPr>
              <a:spLocks/>
            </p:cNvSpPr>
            <p:nvPr/>
          </p:nvSpPr>
          <p:spPr bwMode="auto">
            <a:xfrm>
              <a:off x="385" y="2929"/>
              <a:ext cx="48" cy="48"/>
            </a:xfrm>
            <a:custGeom>
              <a:avLst/>
              <a:gdLst>
                <a:gd name="G0" fmla="+- 21600 0 0"/>
                <a:gd name="G1" fmla="+- 21595 0 0"/>
                <a:gd name="G2" fmla="+- 21600 0 0"/>
                <a:gd name="T0" fmla="*/ 0 w 21600"/>
                <a:gd name="T1" fmla="*/ 21595 h 21595"/>
                <a:gd name="T2" fmla="*/ 21150 w 21600"/>
                <a:gd name="T3" fmla="*/ 0 h 21595"/>
                <a:gd name="T4" fmla="*/ 21600 w 21600"/>
                <a:gd name="T5" fmla="*/ 21595 h 21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5" fill="none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</a:path>
                <a:path w="21600" h="21595" stroke="0" extrusionOk="0">
                  <a:moveTo>
                    <a:pt x="0" y="21595"/>
                  </a:moveTo>
                  <a:cubicBezTo>
                    <a:pt x="0" y="9841"/>
                    <a:pt x="9398" y="244"/>
                    <a:pt x="21149" y="-1"/>
                  </a:cubicBezTo>
                  <a:lnTo>
                    <a:pt x="21600" y="21595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5" name="Arc 75"/>
            <p:cNvSpPr>
              <a:spLocks/>
            </p:cNvSpPr>
            <p:nvPr/>
          </p:nvSpPr>
          <p:spPr bwMode="auto">
            <a:xfrm>
              <a:off x="385" y="2976"/>
              <a:ext cx="48" cy="4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76"/>
            <p:cNvGrpSpPr>
              <a:grpSpLocks/>
            </p:cNvGrpSpPr>
            <p:nvPr/>
          </p:nvGrpSpPr>
          <p:grpSpPr bwMode="auto">
            <a:xfrm>
              <a:off x="480" y="2353"/>
              <a:ext cx="96" cy="767"/>
              <a:chOff x="480" y="2353"/>
              <a:chExt cx="96" cy="767"/>
            </a:xfrm>
          </p:grpSpPr>
          <p:sp>
            <p:nvSpPr>
              <p:cNvPr id="266317" name="Arc 77"/>
              <p:cNvSpPr>
                <a:spLocks/>
              </p:cNvSpPr>
              <p:nvPr/>
            </p:nvSpPr>
            <p:spPr bwMode="auto">
              <a:xfrm>
                <a:off x="481" y="3072"/>
                <a:ext cx="48" cy="48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8" name="Arc 78"/>
              <p:cNvSpPr>
                <a:spLocks/>
              </p:cNvSpPr>
              <p:nvPr/>
            </p:nvSpPr>
            <p:spPr bwMode="auto">
              <a:xfrm>
                <a:off x="528" y="3072"/>
                <a:ext cx="48" cy="4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9" name="Line 79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0" name="Arc 80"/>
              <p:cNvSpPr>
                <a:spLocks/>
              </p:cNvSpPr>
              <p:nvPr/>
            </p:nvSpPr>
            <p:spPr bwMode="auto">
              <a:xfrm>
                <a:off x="481" y="2353"/>
                <a:ext cx="48" cy="48"/>
              </a:xfrm>
              <a:custGeom>
                <a:avLst/>
                <a:gdLst>
                  <a:gd name="G0" fmla="+- 21600 0 0"/>
                  <a:gd name="G1" fmla="+- 21595 0 0"/>
                  <a:gd name="G2" fmla="+- 21600 0 0"/>
                  <a:gd name="T0" fmla="*/ 0 w 21600"/>
                  <a:gd name="T1" fmla="*/ 21595 h 21595"/>
                  <a:gd name="T2" fmla="*/ 21150 w 21600"/>
                  <a:gd name="T3" fmla="*/ 0 h 21595"/>
                  <a:gd name="T4" fmla="*/ 21600 w 21600"/>
                  <a:gd name="T5" fmla="*/ 21595 h 21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5" fill="none" extrusionOk="0">
                    <a:moveTo>
                      <a:pt x="0" y="21595"/>
                    </a:moveTo>
                    <a:cubicBezTo>
                      <a:pt x="0" y="9841"/>
                      <a:pt x="9398" y="244"/>
                      <a:pt x="21149" y="-1"/>
                    </a:cubicBezTo>
                  </a:path>
                  <a:path w="21600" h="21595" stroke="0" extrusionOk="0">
                    <a:moveTo>
                      <a:pt x="0" y="21595"/>
                    </a:moveTo>
                    <a:cubicBezTo>
                      <a:pt x="0" y="9841"/>
                      <a:pt x="9398" y="244"/>
                      <a:pt x="21149" y="-1"/>
                    </a:cubicBezTo>
                    <a:lnTo>
                      <a:pt x="21600" y="2159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1" name="Arc 81"/>
              <p:cNvSpPr>
                <a:spLocks/>
              </p:cNvSpPr>
              <p:nvPr/>
            </p:nvSpPr>
            <p:spPr bwMode="auto">
              <a:xfrm>
                <a:off x="528" y="2353"/>
                <a:ext cx="48" cy="4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2" name="Line 82"/>
              <p:cNvSpPr>
                <a:spLocks noChangeShapeType="1"/>
              </p:cNvSpPr>
              <p:nvPr/>
            </p:nvSpPr>
            <p:spPr bwMode="auto">
              <a:xfrm>
                <a:off x="480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83"/>
            <p:cNvGrpSpPr>
              <a:grpSpLocks/>
            </p:cNvGrpSpPr>
            <p:nvPr/>
          </p:nvGrpSpPr>
          <p:grpSpPr bwMode="auto">
            <a:xfrm>
              <a:off x="720" y="2353"/>
              <a:ext cx="96" cy="767"/>
              <a:chOff x="720" y="2353"/>
              <a:chExt cx="96" cy="767"/>
            </a:xfrm>
          </p:grpSpPr>
          <p:sp>
            <p:nvSpPr>
              <p:cNvPr id="266324" name="Arc 84"/>
              <p:cNvSpPr>
                <a:spLocks/>
              </p:cNvSpPr>
              <p:nvPr/>
            </p:nvSpPr>
            <p:spPr bwMode="auto">
              <a:xfrm>
                <a:off x="721" y="3072"/>
                <a:ext cx="48" cy="48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5" name="Arc 85"/>
              <p:cNvSpPr>
                <a:spLocks/>
              </p:cNvSpPr>
              <p:nvPr/>
            </p:nvSpPr>
            <p:spPr bwMode="auto">
              <a:xfrm>
                <a:off x="768" y="3072"/>
                <a:ext cx="48" cy="4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6" name="Line 86"/>
              <p:cNvSpPr>
                <a:spLocks noChangeShapeType="1"/>
              </p:cNvSpPr>
              <p:nvPr/>
            </p:nvSpPr>
            <p:spPr bwMode="auto">
              <a:xfrm flipV="1">
                <a:off x="816" y="2400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7" name="Arc 87"/>
              <p:cNvSpPr>
                <a:spLocks/>
              </p:cNvSpPr>
              <p:nvPr/>
            </p:nvSpPr>
            <p:spPr bwMode="auto">
              <a:xfrm>
                <a:off x="721" y="2353"/>
                <a:ext cx="48" cy="48"/>
              </a:xfrm>
              <a:custGeom>
                <a:avLst/>
                <a:gdLst>
                  <a:gd name="G0" fmla="+- 21600 0 0"/>
                  <a:gd name="G1" fmla="+- 21595 0 0"/>
                  <a:gd name="G2" fmla="+- 21600 0 0"/>
                  <a:gd name="T0" fmla="*/ 0 w 21600"/>
                  <a:gd name="T1" fmla="*/ 21595 h 21595"/>
                  <a:gd name="T2" fmla="*/ 21150 w 21600"/>
                  <a:gd name="T3" fmla="*/ 0 h 21595"/>
                  <a:gd name="T4" fmla="*/ 21600 w 21600"/>
                  <a:gd name="T5" fmla="*/ 21595 h 21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5" fill="none" extrusionOk="0">
                    <a:moveTo>
                      <a:pt x="0" y="21595"/>
                    </a:moveTo>
                    <a:cubicBezTo>
                      <a:pt x="0" y="9841"/>
                      <a:pt x="9398" y="244"/>
                      <a:pt x="21149" y="-1"/>
                    </a:cubicBezTo>
                  </a:path>
                  <a:path w="21600" h="21595" stroke="0" extrusionOk="0">
                    <a:moveTo>
                      <a:pt x="0" y="21595"/>
                    </a:moveTo>
                    <a:cubicBezTo>
                      <a:pt x="0" y="9841"/>
                      <a:pt x="9398" y="244"/>
                      <a:pt x="21149" y="-1"/>
                    </a:cubicBezTo>
                    <a:lnTo>
                      <a:pt x="21600" y="2159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8" name="Arc 88"/>
              <p:cNvSpPr>
                <a:spLocks/>
              </p:cNvSpPr>
              <p:nvPr/>
            </p:nvSpPr>
            <p:spPr bwMode="auto">
              <a:xfrm>
                <a:off x="768" y="2353"/>
                <a:ext cx="48" cy="4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29" name="Line 89"/>
              <p:cNvSpPr>
                <a:spLocks noChangeShapeType="1"/>
              </p:cNvSpPr>
              <p:nvPr/>
            </p:nvSpPr>
            <p:spPr bwMode="auto">
              <a:xfrm>
                <a:off x="720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90"/>
            <p:cNvGrpSpPr>
              <a:grpSpLocks/>
            </p:cNvGrpSpPr>
            <p:nvPr/>
          </p:nvGrpSpPr>
          <p:grpSpPr bwMode="auto">
            <a:xfrm>
              <a:off x="960" y="2353"/>
              <a:ext cx="96" cy="767"/>
              <a:chOff x="960" y="2353"/>
              <a:chExt cx="96" cy="767"/>
            </a:xfrm>
          </p:grpSpPr>
          <p:sp>
            <p:nvSpPr>
              <p:cNvPr id="266331" name="Arc 91"/>
              <p:cNvSpPr>
                <a:spLocks/>
              </p:cNvSpPr>
              <p:nvPr/>
            </p:nvSpPr>
            <p:spPr bwMode="auto">
              <a:xfrm>
                <a:off x="961" y="3072"/>
                <a:ext cx="48" cy="48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32" name="Arc 92"/>
              <p:cNvSpPr>
                <a:spLocks/>
              </p:cNvSpPr>
              <p:nvPr/>
            </p:nvSpPr>
            <p:spPr bwMode="auto">
              <a:xfrm>
                <a:off x="1008" y="3072"/>
                <a:ext cx="48" cy="48"/>
              </a:xfrm>
              <a:custGeom>
                <a:avLst/>
                <a:gdLst>
                  <a:gd name="G0" fmla="+- 0 0 0"/>
                  <a:gd name="G1" fmla="+- 0 0 0"/>
                  <a:gd name="G2" fmla="+- 21600 0 0"/>
                  <a:gd name="T0" fmla="*/ 21600 w 21600"/>
                  <a:gd name="T1" fmla="*/ 0 h 21600"/>
                  <a:gd name="T2" fmla="*/ 0 w 21600"/>
                  <a:gd name="T3" fmla="*/ 21600 h 21600"/>
                  <a:gd name="T4" fmla="*/ 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33" name="Line 93"/>
              <p:cNvSpPr>
                <a:spLocks noChangeShapeType="1"/>
              </p:cNvSpPr>
              <p:nvPr/>
            </p:nvSpPr>
            <p:spPr bwMode="auto">
              <a:xfrm flipV="1">
                <a:off x="1056" y="2400"/>
                <a:ext cx="0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34" name="Arc 94"/>
              <p:cNvSpPr>
                <a:spLocks/>
              </p:cNvSpPr>
              <p:nvPr/>
            </p:nvSpPr>
            <p:spPr bwMode="auto">
              <a:xfrm>
                <a:off x="961" y="2353"/>
                <a:ext cx="48" cy="48"/>
              </a:xfrm>
              <a:custGeom>
                <a:avLst/>
                <a:gdLst>
                  <a:gd name="G0" fmla="+- 21600 0 0"/>
                  <a:gd name="G1" fmla="+- 21595 0 0"/>
                  <a:gd name="G2" fmla="+- 21600 0 0"/>
                  <a:gd name="T0" fmla="*/ 0 w 21600"/>
                  <a:gd name="T1" fmla="*/ 21595 h 21595"/>
                  <a:gd name="T2" fmla="*/ 21150 w 21600"/>
                  <a:gd name="T3" fmla="*/ 0 h 21595"/>
                  <a:gd name="T4" fmla="*/ 21600 w 21600"/>
                  <a:gd name="T5" fmla="*/ 21595 h 21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595" fill="none" extrusionOk="0">
                    <a:moveTo>
                      <a:pt x="0" y="21595"/>
                    </a:moveTo>
                    <a:cubicBezTo>
                      <a:pt x="0" y="9841"/>
                      <a:pt x="9398" y="244"/>
                      <a:pt x="21149" y="-1"/>
                    </a:cubicBezTo>
                  </a:path>
                  <a:path w="21600" h="21595" stroke="0" extrusionOk="0">
                    <a:moveTo>
                      <a:pt x="0" y="21595"/>
                    </a:moveTo>
                    <a:cubicBezTo>
                      <a:pt x="0" y="9841"/>
                      <a:pt x="9398" y="244"/>
                      <a:pt x="21149" y="-1"/>
                    </a:cubicBezTo>
                    <a:lnTo>
                      <a:pt x="21600" y="21595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35" name="Arc 95"/>
              <p:cNvSpPr>
                <a:spLocks/>
              </p:cNvSpPr>
              <p:nvPr/>
            </p:nvSpPr>
            <p:spPr bwMode="auto">
              <a:xfrm>
                <a:off x="1008" y="2353"/>
                <a:ext cx="48" cy="4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36" name="Line 96"/>
              <p:cNvSpPr>
                <a:spLocks noChangeShapeType="1"/>
              </p:cNvSpPr>
              <p:nvPr/>
            </p:nvSpPr>
            <p:spPr bwMode="auto">
              <a:xfrm>
                <a:off x="960" y="2400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129"/>
          <p:cNvGrpSpPr>
            <a:grpSpLocks/>
          </p:cNvGrpSpPr>
          <p:nvPr/>
        </p:nvGrpSpPr>
        <p:grpSpPr bwMode="auto">
          <a:xfrm>
            <a:off x="609600" y="5334000"/>
            <a:ext cx="990600" cy="914400"/>
            <a:chOff x="384" y="3360"/>
            <a:chExt cx="624" cy="576"/>
          </a:xfrm>
        </p:grpSpPr>
        <p:sp>
          <p:nvSpPr>
            <p:cNvPr id="266337" name="AutoShape 97"/>
            <p:cNvSpPr>
              <a:spLocks noChangeArrowheads="1"/>
            </p:cNvSpPr>
            <p:nvPr/>
          </p:nvSpPr>
          <p:spPr bwMode="auto">
            <a:xfrm>
              <a:off x="388" y="3364"/>
              <a:ext cx="616" cy="568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8" name="Line 98"/>
            <p:cNvSpPr>
              <a:spLocks noChangeShapeType="1"/>
            </p:cNvSpPr>
            <p:nvPr/>
          </p:nvSpPr>
          <p:spPr bwMode="auto">
            <a:xfrm>
              <a:off x="528" y="336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9" name="Line 99"/>
            <p:cNvSpPr>
              <a:spLocks noChangeShapeType="1"/>
            </p:cNvSpPr>
            <p:nvPr/>
          </p:nvSpPr>
          <p:spPr bwMode="auto">
            <a:xfrm flipH="1">
              <a:off x="528" y="379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0" name="Line 100"/>
            <p:cNvSpPr>
              <a:spLocks noChangeShapeType="1"/>
            </p:cNvSpPr>
            <p:nvPr/>
          </p:nvSpPr>
          <p:spPr bwMode="auto">
            <a:xfrm flipH="1">
              <a:off x="384" y="3792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130"/>
          <p:cNvGrpSpPr>
            <a:grpSpLocks/>
          </p:cNvGrpSpPr>
          <p:nvPr/>
        </p:nvGrpSpPr>
        <p:grpSpPr bwMode="auto">
          <a:xfrm>
            <a:off x="5410200" y="5029200"/>
            <a:ext cx="3409950" cy="1365250"/>
            <a:chOff x="3508" y="3264"/>
            <a:chExt cx="2148" cy="860"/>
          </a:xfrm>
        </p:grpSpPr>
        <p:sp>
          <p:nvSpPr>
            <p:cNvPr id="266341" name="Line 101"/>
            <p:cNvSpPr>
              <a:spLocks noChangeShapeType="1"/>
            </p:cNvSpPr>
            <p:nvPr/>
          </p:nvSpPr>
          <p:spPr bwMode="auto">
            <a:xfrm flipV="1">
              <a:off x="3552" y="388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2" name="Line 102"/>
            <p:cNvSpPr>
              <a:spLocks noChangeShapeType="1"/>
            </p:cNvSpPr>
            <p:nvPr/>
          </p:nvSpPr>
          <p:spPr bwMode="auto">
            <a:xfrm>
              <a:off x="3696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3" name="Line 103"/>
            <p:cNvSpPr>
              <a:spLocks noChangeShapeType="1"/>
            </p:cNvSpPr>
            <p:nvPr/>
          </p:nvSpPr>
          <p:spPr bwMode="auto">
            <a:xfrm flipV="1">
              <a:off x="4128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4" name="Line 104"/>
            <p:cNvSpPr>
              <a:spLocks noChangeShapeType="1"/>
            </p:cNvSpPr>
            <p:nvPr/>
          </p:nvSpPr>
          <p:spPr bwMode="auto">
            <a:xfrm>
              <a:off x="4272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5" name="Line 105"/>
            <p:cNvSpPr>
              <a:spLocks noChangeShapeType="1"/>
            </p:cNvSpPr>
            <p:nvPr/>
          </p:nvSpPr>
          <p:spPr bwMode="auto">
            <a:xfrm flipV="1">
              <a:off x="3696" y="3648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6" name="Line 106"/>
            <p:cNvSpPr>
              <a:spLocks noChangeShapeType="1"/>
            </p:cNvSpPr>
            <p:nvPr/>
          </p:nvSpPr>
          <p:spPr bwMode="auto">
            <a:xfrm>
              <a:off x="3984" y="364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7" name="Line 107"/>
            <p:cNvSpPr>
              <a:spLocks noChangeShapeType="1"/>
            </p:cNvSpPr>
            <p:nvPr/>
          </p:nvSpPr>
          <p:spPr bwMode="auto">
            <a:xfrm flipV="1">
              <a:off x="4704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8" name="Line 108"/>
            <p:cNvSpPr>
              <a:spLocks noChangeShapeType="1"/>
            </p:cNvSpPr>
            <p:nvPr/>
          </p:nvSpPr>
          <p:spPr bwMode="auto">
            <a:xfrm>
              <a:off x="4848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9" name="Line 109"/>
            <p:cNvSpPr>
              <a:spLocks noChangeShapeType="1"/>
            </p:cNvSpPr>
            <p:nvPr/>
          </p:nvSpPr>
          <p:spPr bwMode="auto">
            <a:xfrm flipV="1">
              <a:off x="5280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0" name="Line 110"/>
            <p:cNvSpPr>
              <a:spLocks noChangeShapeType="1"/>
            </p:cNvSpPr>
            <p:nvPr/>
          </p:nvSpPr>
          <p:spPr bwMode="auto">
            <a:xfrm>
              <a:off x="5424" y="3888"/>
              <a:ext cx="14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1" name="Line 111"/>
            <p:cNvSpPr>
              <a:spLocks noChangeShapeType="1"/>
            </p:cNvSpPr>
            <p:nvPr/>
          </p:nvSpPr>
          <p:spPr bwMode="auto">
            <a:xfrm flipV="1">
              <a:off x="4848" y="364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2" name="Line 112"/>
            <p:cNvSpPr>
              <a:spLocks noChangeShapeType="1"/>
            </p:cNvSpPr>
            <p:nvPr/>
          </p:nvSpPr>
          <p:spPr bwMode="auto">
            <a:xfrm>
              <a:off x="5136" y="364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3" name="Line 113"/>
            <p:cNvSpPr>
              <a:spLocks noChangeShapeType="1"/>
            </p:cNvSpPr>
            <p:nvPr/>
          </p:nvSpPr>
          <p:spPr bwMode="auto">
            <a:xfrm flipV="1">
              <a:off x="3984" y="3264"/>
              <a:ext cx="528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4" name="Line 114"/>
            <p:cNvSpPr>
              <a:spLocks noChangeShapeType="1"/>
            </p:cNvSpPr>
            <p:nvPr/>
          </p:nvSpPr>
          <p:spPr bwMode="auto">
            <a:xfrm>
              <a:off x="4512" y="3264"/>
              <a:ext cx="62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5" name="Oval 115"/>
            <p:cNvSpPr>
              <a:spLocks noChangeArrowheads="1"/>
            </p:cNvSpPr>
            <p:nvPr/>
          </p:nvSpPr>
          <p:spPr bwMode="auto">
            <a:xfrm>
              <a:off x="3508" y="403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6" name="Oval 116"/>
            <p:cNvSpPr>
              <a:spLocks noChangeArrowheads="1"/>
            </p:cNvSpPr>
            <p:nvPr/>
          </p:nvSpPr>
          <p:spPr bwMode="auto">
            <a:xfrm>
              <a:off x="3796" y="4036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7" name="Oval 117"/>
            <p:cNvSpPr>
              <a:spLocks noChangeArrowheads="1"/>
            </p:cNvSpPr>
            <p:nvPr/>
          </p:nvSpPr>
          <p:spPr bwMode="auto">
            <a:xfrm>
              <a:off x="4080" y="403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8" name="Oval 118"/>
            <p:cNvSpPr>
              <a:spLocks noChangeArrowheads="1"/>
            </p:cNvSpPr>
            <p:nvPr/>
          </p:nvSpPr>
          <p:spPr bwMode="auto">
            <a:xfrm>
              <a:off x="4368" y="403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9" name="Oval 119"/>
            <p:cNvSpPr>
              <a:spLocks noChangeArrowheads="1"/>
            </p:cNvSpPr>
            <p:nvPr/>
          </p:nvSpPr>
          <p:spPr bwMode="auto">
            <a:xfrm>
              <a:off x="4656" y="403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0" name="Oval 120"/>
            <p:cNvSpPr>
              <a:spLocks noChangeArrowheads="1"/>
            </p:cNvSpPr>
            <p:nvPr/>
          </p:nvSpPr>
          <p:spPr bwMode="auto">
            <a:xfrm>
              <a:off x="4992" y="403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1" name="Oval 121"/>
            <p:cNvSpPr>
              <a:spLocks noChangeArrowheads="1"/>
            </p:cNvSpPr>
            <p:nvPr/>
          </p:nvSpPr>
          <p:spPr bwMode="auto">
            <a:xfrm>
              <a:off x="5232" y="403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2" name="Oval 122"/>
            <p:cNvSpPr>
              <a:spLocks noChangeArrowheads="1"/>
            </p:cNvSpPr>
            <p:nvPr/>
          </p:nvSpPr>
          <p:spPr bwMode="auto">
            <a:xfrm>
              <a:off x="5568" y="403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/>
          </p:cNvSpPr>
          <p:nvPr/>
        </p:nvSpPr>
        <p:spPr bwMode="auto">
          <a:xfrm>
            <a:off x="533400" y="1219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1" name="Rectangle 3"/>
          <p:cNvSpPr>
            <a:spLocks noChangeArrowheads="1"/>
          </p:cNvSpPr>
          <p:nvPr/>
        </p:nvSpPr>
        <p:spPr bwMode="auto">
          <a:xfrm>
            <a:off x="990600" y="1219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5334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3" name="Rectangle 5"/>
          <p:cNvSpPr>
            <a:spLocks noChangeArrowheads="1"/>
          </p:cNvSpPr>
          <p:nvPr/>
        </p:nvSpPr>
        <p:spPr bwMode="auto">
          <a:xfrm>
            <a:off x="9906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1447800" y="1219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1905000" y="1219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1447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7" name="Rectangle 9"/>
          <p:cNvSpPr>
            <a:spLocks noChangeArrowheads="1"/>
          </p:cNvSpPr>
          <p:nvPr/>
        </p:nvSpPr>
        <p:spPr bwMode="auto">
          <a:xfrm>
            <a:off x="19050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8" name="Rectangle 10"/>
          <p:cNvSpPr>
            <a:spLocks noChangeArrowheads="1"/>
          </p:cNvSpPr>
          <p:nvPr/>
        </p:nvSpPr>
        <p:spPr bwMode="auto">
          <a:xfrm>
            <a:off x="533400" y="2286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9" name="Rectangle 11"/>
          <p:cNvSpPr>
            <a:spLocks noChangeArrowheads="1"/>
          </p:cNvSpPr>
          <p:nvPr/>
        </p:nvSpPr>
        <p:spPr bwMode="auto">
          <a:xfrm>
            <a:off x="990600" y="2286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0" name="Rectangle 12"/>
          <p:cNvSpPr>
            <a:spLocks noChangeArrowheads="1"/>
          </p:cNvSpPr>
          <p:nvPr/>
        </p:nvSpPr>
        <p:spPr bwMode="auto">
          <a:xfrm>
            <a:off x="533400" y="2819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1" name="Rectangle 13"/>
          <p:cNvSpPr>
            <a:spLocks noChangeArrowheads="1"/>
          </p:cNvSpPr>
          <p:nvPr/>
        </p:nvSpPr>
        <p:spPr bwMode="auto">
          <a:xfrm>
            <a:off x="990600" y="2819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2" name="Rectangle 14"/>
          <p:cNvSpPr>
            <a:spLocks noChangeArrowheads="1"/>
          </p:cNvSpPr>
          <p:nvPr/>
        </p:nvSpPr>
        <p:spPr bwMode="auto">
          <a:xfrm>
            <a:off x="1447800" y="2286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3" name="Rectangle 15"/>
          <p:cNvSpPr>
            <a:spLocks noChangeArrowheads="1"/>
          </p:cNvSpPr>
          <p:nvPr/>
        </p:nvSpPr>
        <p:spPr bwMode="auto">
          <a:xfrm>
            <a:off x="1905000" y="2286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4" name="Rectangle 16"/>
          <p:cNvSpPr>
            <a:spLocks noChangeArrowheads="1"/>
          </p:cNvSpPr>
          <p:nvPr/>
        </p:nvSpPr>
        <p:spPr bwMode="auto">
          <a:xfrm>
            <a:off x="1447800" y="2819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5" name="Rectangle 17"/>
          <p:cNvSpPr>
            <a:spLocks noChangeArrowheads="1"/>
          </p:cNvSpPr>
          <p:nvPr/>
        </p:nvSpPr>
        <p:spPr bwMode="auto">
          <a:xfrm>
            <a:off x="1905000" y="2819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06" name="Line 18"/>
          <p:cNvSpPr>
            <a:spLocks noChangeShapeType="1"/>
          </p:cNvSpPr>
          <p:nvPr/>
        </p:nvSpPr>
        <p:spPr bwMode="auto">
          <a:xfrm>
            <a:off x="609600" y="1295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07" name="Line 19"/>
          <p:cNvSpPr>
            <a:spLocks noChangeShapeType="1"/>
          </p:cNvSpPr>
          <p:nvPr/>
        </p:nvSpPr>
        <p:spPr bwMode="auto">
          <a:xfrm>
            <a:off x="609600" y="18288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08" name="Line 20"/>
          <p:cNvSpPr>
            <a:spLocks noChangeShapeType="1"/>
          </p:cNvSpPr>
          <p:nvPr/>
        </p:nvSpPr>
        <p:spPr bwMode="auto">
          <a:xfrm>
            <a:off x="609600" y="23622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09" name="Line 21"/>
          <p:cNvSpPr>
            <a:spLocks noChangeShapeType="1"/>
          </p:cNvSpPr>
          <p:nvPr/>
        </p:nvSpPr>
        <p:spPr bwMode="auto">
          <a:xfrm>
            <a:off x="609600" y="2895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10" name="Line 22"/>
          <p:cNvSpPr>
            <a:spLocks noChangeShapeType="1"/>
          </p:cNvSpPr>
          <p:nvPr/>
        </p:nvSpPr>
        <p:spPr bwMode="auto">
          <a:xfrm>
            <a:off x="609600" y="1295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11" name="Line 23"/>
          <p:cNvSpPr>
            <a:spLocks noChangeShapeType="1"/>
          </p:cNvSpPr>
          <p:nvPr/>
        </p:nvSpPr>
        <p:spPr bwMode="auto">
          <a:xfrm>
            <a:off x="1066800" y="1295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12" name="Line 24"/>
          <p:cNvSpPr>
            <a:spLocks noChangeShapeType="1"/>
          </p:cNvSpPr>
          <p:nvPr/>
        </p:nvSpPr>
        <p:spPr bwMode="auto">
          <a:xfrm>
            <a:off x="1524000" y="1295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13" name="Line 25"/>
          <p:cNvSpPr>
            <a:spLocks noChangeShapeType="1"/>
          </p:cNvSpPr>
          <p:nvPr/>
        </p:nvSpPr>
        <p:spPr bwMode="auto">
          <a:xfrm>
            <a:off x="1981200" y="1295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14" name="Rectangle 26"/>
          <p:cNvSpPr>
            <a:spLocks noChangeArrowheads="1"/>
          </p:cNvSpPr>
          <p:nvPr/>
        </p:nvSpPr>
        <p:spPr bwMode="auto">
          <a:xfrm>
            <a:off x="3124200" y="1295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15" name="Rectangle 27"/>
          <p:cNvSpPr>
            <a:spLocks noChangeArrowheads="1"/>
          </p:cNvSpPr>
          <p:nvPr/>
        </p:nvSpPr>
        <p:spPr bwMode="auto">
          <a:xfrm>
            <a:off x="3581400" y="1295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16" name="Rectangle 28"/>
          <p:cNvSpPr>
            <a:spLocks noChangeArrowheads="1"/>
          </p:cNvSpPr>
          <p:nvPr/>
        </p:nvSpPr>
        <p:spPr bwMode="auto">
          <a:xfrm>
            <a:off x="3124200" y="182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17" name="Rectangle 29"/>
          <p:cNvSpPr>
            <a:spLocks noChangeArrowheads="1"/>
          </p:cNvSpPr>
          <p:nvPr/>
        </p:nvSpPr>
        <p:spPr bwMode="auto">
          <a:xfrm>
            <a:off x="3581400" y="182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18" name="Rectangle 30"/>
          <p:cNvSpPr>
            <a:spLocks noChangeArrowheads="1"/>
          </p:cNvSpPr>
          <p:nvPr/>
        </p:nvSpPr>
        <p:spPr bwMode="auto">
          <a:xfrm>
            <a:off x="4038600" y="1295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19" name="Rectangle 31"/>
          <p:cNvSpPr>
            <a:spLocks noChangeArrowheads="1"/>
          </p:cNvSpPr>
          <p:nvPr/>
        </p:nvSpPr>
        <p:spPr bwMode="auto">
          <a:xfrm>
            <a:off x="4495800" y="1295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20" name="Rectangle 32"/>
          <p:cNvSpPr>
            <a:spLocks noChangeArrowheads="1"/>
          </p:cNvSpPr>
          <p:nvPr/>
        </p:nvSpPr>
        <p:spPr bwMode="auto">
          <a:xfrm>
            <a:off x="4038600" y="182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21" name="Rectangle 33"/>
          <p:cNvSpPr>
            <a:spLocks noChangeArrowheads="1"/>
          </p:cNvSpPr>
          <p:nvPr/>
        </p:nvSpPr>
        <p:spPr bwMode="auto">
          <a:xfrm>
            <a:off x="4495800" y="1828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22" name="Rectangle 34"/>
          <p:cNvSpPr>
            <a:spLocks noChangeArrowheads="1"/>
          </p:cNvSpPr>
          <p:nvPr/>
        </p:nvSpPr>
        <p:spPr bwMode="auto">
          <a:xfrm>
            <a:off x="3124200" y="236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23" name="Rectangle 35"/>
          <p:cNvSpPr>
            <a:spLocks noChangeArrowheads="1"/>
          </p:cNvSpPr>
          <p:nvPr/>
        </p:nvSpPr>
        <p:spPr bwMode="auto">
          <a:xfrm>
            <a:off x="3581400" y="236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24" name="Rectangle 36"/>
          <p:cNvSpPr>
            <a:spLocks noChangeArrowheads="1"/>
          </p:cNvSpPr>
          <p:nvPr/>
        </p:nvSpPr>
        <p:spPr bwMode="auto">
          <a:xfrm>
            <a:off x="3124200" y="2895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25" name="Rectangle 37"/>
          <p:cNvSpPr>
            <a:spLocks noChangeArrowheads="1"/>
          </p:cNvSpPr>
          <p:nvPr/>
        </p:nvSpPr>
        <p:spPr bwMode="auto">
          <a:xfrm>
            <a:off x="3581400" y="2895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26" name="Rectangle 38"/>
          <p:cNvSpPr>
            <a:spLocks noChangeArrowheads="1"/>
          </p:cNvSpPr>
          <p:nvPr/>
        </p:nvSpPr>
        <p:spPr bwMode="auto">
          <a:xfrm>
            <a:off x="4038600" y="236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27" name="Rectangle 39"/>
          <p:cNvSpPr>
            <a:spLocks noChangeArrowheads="1"/>
          </p:cNvSpPr>
          <p:nvPr/>
        </p:nvSpPr>
        <p:spPr bwMode="auto">
          <a:xfrm>
            <a:off x="4495800" y="236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28" name="Rectangle 40"/>
          <p:cNvSpPr>
            <a:spLocks noChangeArrowheads="1"/>
          </p:cNvSpPr>
          <p:nvPr/>
        </p:nvSpPr>
        <p:spPr bwMode="auto">
          <a:xfrm>
            <a:off x="4038600" y="2895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29" name="Rectangle 41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30" name="Line 42"/>
          <p:cNvSpPr>
            <a:spLocks noChangeShapeType="1"/>
          </p:cNvSpPr>
          <p:nvPr/>
        </p:nvSpPr>
        <p:spPr bwMode="auto">
          <a:xfrm>
            <a:off x="3200400" y="1371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31" name="Line 43"/>
          <p:cNvSpPr>
            <a:spLocks noChangeShapeType="1"/>
          </p:cNvSpPr>
          <p:nvPr/>
        </p:nvSpPr>
        <p:spPr bwMode="auto">
          <a:xfrm>
            <a:off x="3200400" y="19050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32" name="Line 44"/>
          <p:cNvSpPr>
            <a:spLocks noChangeShapeType="1"/>
          </p:cNvSpPr>
          <p:nvPr/>
        </p:nvSpPr>
        <p:spPr bwMode="auto">
          <a:xfrm>
            <a:off x="3200400" y="2438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33" name="Line 45"/>
          <p:cNvSpPr>
            <a:spLocks noChangeShapeType="1"/>
          </p:cNvSpPr>
          <p:nvPr/>
        </p:nvSpPr>
        <p:spPr bwMode="auto">
          <a:xfrm>
            <a:off x="3200400" y="29718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34" name="Line 46"/>
          <p:cNvSpPr>
            <a:spLocks noChangeShapeType="1"/>
          </p:cNvSpPr>
          <p:nvPr/>
        </p:nvSpPr>
        <p:spPr bwMode="auto">
          <a:xfrm>
            <a:off x="3352800" y="13716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35" name="Line 47"/>
          <p:cNvSpPr>
            <a:spLocks noChangeShapeType="1"/>
          </p:cNvSpPr>
          <p:nvPr/>
        </p:nvSpPr>
        <p:spPr bwMode="auto">
          <a:xfrm>
            <a:off x="3657600" y="13716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36" name="Line 48"/>
          <p:cNvSpPr>
            <a:spLocks noChangeShapeType="1"/>
          </p:cNvSpPr>
          <p:nvPr/>
        </p:nvSpPr>
        <p:spPr bwMode="auto">
          <a:xfrm>
            <a:off x="4114800" y="13716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37" name="Line 49"/>
          <p:cNvSpPr>
            <a:spLocks noChangeShapeType="1"/>
          </p:cNvSpPr>
          <p:nvPr/>
        </p:nvSpPr>
        <p:spPr bwMode="auto">
          <a:xfrm>
            <a:off x="4572000" y="13716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38" name="Line 50"/>
          <p:cNvSpPr>
            <a:spLocks noChangeShapeType="1"/>
          </p:cNvSpPr>
          <p:nvPr/>
        </p:nvSpPr>
        <p:spPr bwMode="auto">
          <a:xfrm>
            <a:off x="3200400" y="13716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39" name="Line 51"/>
          <p:cNvSpPr>
            <a:spLocks noChangeShapeType="1"/>
          </p:cNvSpPr>
          <p:nvPr/>
        </p:nvSpPr>
        <p:spPr bwMode="auto">
          <a:xfrm>
            <a:off x="2895600" y="13716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40" name="Line 52"/>
          <p:cNvSpPr>
            <a:spLocks noChangeShapeType="1"/>
          </p:cNvSpPr>
          <p:nvPr/>
        </p:nvSpPr>
        <p:spPr bwMode="auto">
          <a:xfrm>
            <a:off x="3810000" y="13716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41" name="Line 53"/>
          <p:cNvSpPr>
            <a:spLocks noChangeShapeType="1"/>
          </p:cNvSpPr>
          <p:nvPr/>
        </p:nvSpPr>
        <p:spPr bwMode="auto">
          <a:xfrm>
            <a:off x="4267200" y="13716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42" name="Freeform 54"/>
          <p:cNvSpPr>
            <a:spLocks/>
          </p:cNvSpPr>
          <p:nvPr/>
        </p:nvSpPr>
        <p:spPr bwMode="auto">
          <a:xfrm>
            <a:off x="2882900" y="120650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43" name="Freeform 55"/>
          <p:cNvSpPr>
            <a:spLocks/>
          </p:cNvSpPr>
          <p:nvPr/>
        </p:nvSpPr>
        <p:spPr bwMode="auto">
          <a:xfrm>
            <a:off x="3352800" y="121920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44" name="Freeform 56"/>
          <p:cNvSpPr>
            <a:spLocks/>
          </p:cNvSpPr>
          <p:nvPr/>
        </p:nvSpPr>
        <p:spPr bwMode="auto">
          <a:xfrm>
            <a:off x="3810000" y="121920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45" name="Freeform 57"/>
          <p:cNvSpPr>
            <a:spLocks/>
          </p:cNvSpPr>
          <p:nvPr/>
        </p:nvSpPr>
        <p:spPr bwMode="auto">
          <a:xfrm>
            <a:off x="4267200" y="121920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46" name="Freeform 58"/>
          <p:cNvSpPr>
            <a:spLocks/>
          </p:cNvSpPr>
          <p:nvPr/>
        </p:nvSpPr>
        <p:spPr bwMode="auto">
          <a:xfrm rot="-10884196">
            <a:off x="2895600" y="297180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47" name="Freeform 59"/>
          <p:cNvSpPr>
            <a:spLocks/>
          </p:cNvSpPr>
          <p:nvPr/>
        </p:nvSpPr>
        <p:spPr bwMode="auto">
          <a:xfrm rot="-10884196">
            <a:off x="3352800" y="297180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48" name="Freeform 60"/>
          <p:cNvSpPr>
            <a:spLocks/>
          </p:cNvSpPr>
          <p:nvPr/>
        </p:nvSpPr>
        <p:spPr bwMode="auto">
          <a:xfrm rot="-10884196">
            <a:off x="3810000" y="297180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49" name="Freeform 61"/>
          <p:cNvSpPr>
            <a:spLocks/>
          </p:cNvSpPr>
          <p:nvPr/>
        </p:nvSpPr>
        <p:spPr bwMode="auto">
          <a:xfrm rot="-5326251">
            <a:off x="2965450" y="114935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50" name="Freeform 62"/>
          <p:cNvSpPr>
            <a:spLocks/>
          </p:cNvSpPr>
          <p:nvPr/>
        </p:nvSpPr>
        <p:spPr bwMode="auto">
          <a:xfrm rot="-10884196">
            <a:off x="4267200" y="297180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51" name="Line 63"/>
          <p:cNvSpPr>
            <a:spLocks noChangeShapeType="1"/>
          </p:cNvSpPr>
          <p:nvPr/>
        </p:nvSpPr>
        <p:spPr bwMode="auto">
          <a:xfrm>
            <a:off x="3200400" y="2133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52" name="Line 64"/>
          <p:cNvSpPr>
            <a:spLocks noChangeShapeType="1"/>
          </p:cNvSpPr>
          <p:nvPr/>
        </p:nvSpPr>
        <p:spPr bwMode="auto">
          <a:xfrm>
            <a:off x="3200400" y="16002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53" name="Line 65"/>
          <p:cNvSpPr>
            <a:spLocks noChangeShapeType="1"/>
          </p:cNvSpPr>
          <p:nvPr/>
        </p:nvSpPr>
        <p:spPr bwMode="auto">
          <a:xfrm>
            <a:off x="3200400" y="10668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54" name="Line 66"/>
          <p:cNvSpPr>
            <a:spLocks noChangeShapeType="1"/>
          </p:cNvSpPr>
          <p:nvPr/>
        </p:nvSpPr>
        <p:spPr bwMode="auto">
          <a:xfrm>
            <a:off x="3200400" y="26670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55" name="Freeform 67"/>
          <p:cNvSpPr>
            <a:spLocks/>
          </p:cNvSpPr>
          <p:nvPr/>
        </p:nvSpPr>
        <p:spPr bwMode="auto">
          <a:xfrm rot="-5326251">
            <a:off x="2965450" y="221615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56" name="Freeform 68"/>
          <p:cNvSpPr>
            <a:spLocks/>
          </p:cNvSpPr>
          <p:nvPr/>
        </p:nvSpPr>
        <p:spPr bwMode="auto">
          <a:xfrm rot="-5326251">
            <a:off x="2965450" y="274955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57" name="Freeform 69"/>
          <p:cNvSpPr>
            <a:spLocks/>
          </p:cNvSpPr>
          <p:nvPr/>
        </p:nvSpPr>
        <p:spPr bwMode="auto">
          <a:xfrm rot="-16211737">
            <a:off x="4489450" y="114935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58" name="Freeform 70"/>
          <p:cNvSpPr>
            <a:spLocks/>
          </p:cNvSpPr>
          <p:nvPr/>
        </p:nvSpPr>
        <p:spPr bwMode="auto">
          <a:xfrm rot="-5326251">
            <a:off x="2965450" y="168275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59" name="Freeform 71"/>
          <p:cNvSpPr>
            <a:spLocks/>
          </p:cNvSpPr>
          <p:nvPr/>
        </p:nvSpPr>
        <p:spPr bwMode="auto">
          <a:xfrm rot="-16211737">
            <a:off x="4489450" y="168275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60" name="Freeform 72"/>
          <p:cNvSpPr>
            <a:spLocks/>
          </p:cNvSpPr>
          <p:nvPr/>
        </p:nvSpPr>
        <p:spPr bwMode="auto">
          <a:xfrm rot="-16211737">
            <a:off x="4489450" y="221615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61" name="Freeform 73"/>
          <p:cNvSpPr>
            <a:spLocks/>
          </p:cNvSpPr>
          <p:nvPr/>
        </p:nvSpPr>
        <p:spPr bwMode="auto">
          <a:xfrm rot="-16211737">
            <a:off x="4489450" y="2749550"/>
            <a:ext cx="330200" cy="165100"/>
          </a:xfrm>
          <a:custGeom>
            <a:avLst/>
            <a:gdLst/>
            <a:ahLst/>
            <a:cxnLst>
              <a:cxn ang="0">
                <a:pos x="8" y="104"/>
              </a:cxn>
              <a:cxn ang="0">
                <a:pos x="8" y="56"/>
              </a:cxn>
              <a:cxn ang="0">
                <a:pos x="56" y="8"/>
              </a:cxn>
              <a:cxn ang="0">
                <a:pos x="152" y="8"/>
              </a:cxn>
              <a:cxn ang="0">
                <a:pos x="200" y="56"/>
              </a:cxn>
              <a:cxn ang="0">
                <a:pos x="200" y="104"/>
              </a:cxn>
            </a:cxnLst>
            <a:rect l="0" t="0" r="r" b="b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62" name="Rectangle 74"/>
          <p:cNvSpPr>
            <a:spLocks noChangeArrowheads="1"/>
          </p:cNvSpPr>
          <p:nvPr/>
        </p:nvSpPr>
        <p:spPr bwMode="auto">
          <a:xfrm>
            <a:off x="5410200" y="1676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63" name="Rectangle 75"/>
          <p:cNvSpPr>
            <a:spLocks noChangeArrowheads="1"/>
          </p:cNvSpPr>
          <p:nvPr/>
        </p:nvSpPr>
        <p:spPr bwMode="auto">
          <a:xfrm>
            <a:off x="6172200" y="236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64" name="Rectangle 76"/>
          <p:cNvSpPr>
            <a:spLocks noChangeArrowheads="1"/>
          </p:cNvSpPr>
          <p:nvPr/>
        </p:nvSpPr>
        <p:spPr bwMode="auto">
          <a:xfrm>
            <a:off x="5410200" y="236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65" name="Rectangle 77"/>
          <p:cNvSpPr>
            <a:spLocks noChangeArrowheads="1"/>
          </p:cNvSpPr>
          <p:nvPr/>
        </p:nvSpPr>
        <p:spPr bwMode="auto">
          <a:xfrm>
            <a:off x="6172200" y="1676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66" name="Line 78"/>
          <p:cNvSpPr>
            <a:spLocks noChangeShapeType="1"/>
          </p:cNvSpPr>
          <p:nvPr/>
        </p:nvSpPr>
        <p:spPr bwMode="auto">
          <a:xfrm>
            <a:off x="5486400" y="17526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67" name="Line 79"/>
          <p:cNvSpPr>
            <a:spLocks noChangeShapeType="1"/>
          </p:cNvSpPr>
          <p:nvPr/>
        </p:nvSpPr>
        <p:spPr bwMode="auto">
          <a:xfrm>
            <a:off x="5486400" y="24384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68" name="Line 80"/>
          <p:cNvSpPr>
            <a:spLocks noChangeShapeType="1"/>
          </p:cNvSpPr>
          <p:nvPr/>
        </p:nvSpPr>
        <p:spPr bwMode="auto">
          <a:xfrm>
            <a:off x="5486400" y="17526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69" name="Line 81"/>
          <p:cNvSpPr>
            <a:spLocks noChangeShapeType="1"/>
          </p:cNvSpPr>
          <p:nvPr/>
        </p:nvSpPr>
        <p:spPr bwMode="auto">
          <a:xfrm>
            <a:off x="6248400" y="17526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70" name="Rectangle 82"/>
          <p:cNvSpPr>
            <a:spLocks noChangeArrowheads="1"/>
          </p:cNvSpPr>
          <p:nvPr/>
        </p:nvSpPr>
        <p:spPr bwMode="auto">
          <a:xfrm>
            <a:off x="5638800" y="1447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71" name="Rectangle 83"/>
          <p:cNvSpPr>
            <a:spLocks noChangeArrowheads="1"/>
          </p:cNvSpPr>
          <p:nvPr/>
        </p:nvSpPr>
        <p:spPr bwMode="auto">
          <a:xfrm>
            <a:off x="64008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72" name="Rectangle 84"/>
          <p:cNvSpPr>
            <a:spLocks noChangeArrowheads="1"/>
          </p:cNvSpPr>
          <p:nvPr/>
        </p:nvSpPr>
        <p:spPr bwMode="auto">
          <a:xfrm>
            <a:off x="56388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73" name="Rectangle 85"/>
          <p:cNvSpPr>
            <a:spLocks noChangeArrowheads="1"/>
          </p:cNvSpPr>
          <p:nvPr/>
        </p:nvSpPr>
        <p:spPr bwMode="auto">
          <a:xfrm>
            <a:off x="6400800" y="1447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74" name="Line 86"/>
          <p:cNvSpPr>
            <a:spLocks noChangeShapeType="1"/>
          </p:cNvSpPr>
          <p:nvPr/>
        </p:nvSpPr>
        <p:spPr bwMode="auto">
          <a:xfrm>
            <a:off x="5715000" y="15240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75" name="Line 87"/>
          <p:cNvSpPr>
            <a:spLocks noChangeShapeType="1"/>
          </p:cNvSpPr>
          <p:nvPr/>
        </p:nvSpPr>
        <p:spPr bwMode="auto">
          <a:xfrm>
            <a:off x="5715000" y="22098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76" name="Line 88"/>
          <p:cNvSpPr>
            <a:spLocks noChangeShapeType="1"/>
          </p:cNvSpPr>
          <p:nvPr/>
        </p:nvSpPr>
        <p:spPr bwMode="auto">
          <a:xfrm>
            <a:off x="5715000" y="15240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77" name="Line 89"/>
          <p:cNvSpPr>
            <a:spLocks noChangeShapeType="1"/>
          </p:cNvSpPr>
          <p:nvPr/>
        </p:nvSpPr>
        <p:spPr bwMode="auto">
          <a:xfrm>
            <a:off x="6477000" y="15240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78" name="Line 90"/>
          <p:cNvSpPr>
            <a:spLocks noChangeShapeType="1"/>
          </p:cNvSpPr>
          <p:nvPr/>
        </p:nvSpPr>
        <p:spPr bwMode="auto">
          <a:xfrm flipV="1">
            <a:off x="5486400" y="15240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79" name="Line 91"/>
          <p:cNvSpPr>
            <a:spLocks noChangeShapeType="1"/>
          </p:cNvSpPr>
          <p:nvPr/>
        </p:nvSpPr>
        <p:spPr bwMode="auto">
          <a:xfrm flipV="1">
            <a:off x="5486400" y="2209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80" name="Line 92"/>
          <p:cNvSpPr>
            <a:spLocks noChangeShapeType="1"/>
          </p:cNvSpPr>
          <p:nvPr/>
        </p:nvSpPr>
        <p:spPr bwMode="auto">
          <a:xfrm flipV="1">
            <a:off x="6248400" y="2209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81" name="Line 93"/>
          <p:cNvSpPr>
            <a:spLocks noChangeShapeType="1"/>
          </p:cNvSpPr>
          <p:nvPr/>
        </p:nvSpPr>
        <p:spPr bwMode="auto">
          <a:xfrm flipV="1">
            <a:off x="6248400" y="15240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82" name="Rectangle 94"/>
          <p:cNvSpPr>
            <a:spLocks noChangeArrowheads="1"/>
          </p:cNvSpPr>
          <p:nvPr/>
        </p:nvSpPr>
        <p:spPr bwMode="auto">
          <a:xfrm>
            <a:off x="7315200" y="1676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83" name="Rectangle 95"/>
          <p:cNvSpPr>
            <a:spLocks noChangeArrowheads="1"/>
          </p:cNvSpPr>
          <p:nvPr/>
        </p:nvSpPr>
        <p:spPr bwMode="auto">
          <a:xfrm>
            <a:off x="8077200" y="236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84" name="Rectangle 96"/>
          <p:cNvSpPr>
            <a:spLocks noChangeArrowheads="1"/>
          </p:cNvSpPr>
          <p:nvPr/>
        </p:nvSpPr>
        <p:spPr bwMode="auto">
          <a:xfrm>
            <a:off x="7315200" y="2362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85" name="Rectangle 97"/>
          <p:cNvSpPr>
            <a:spLocks noChangeArrowheads="1"/>
          </p:cNvSpPr>
          <p:nvPr/>
        </p:nvSpPr>
        <p:spPr bwMode="auto">
          <a:xfrm>
            <a:off x="8077200" y="1676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86" name="Line 98"/>
          <p:cNvSpPr>
            <a:spLocks noChangeShapeType="1"/>
          </p:cNvSpPr>
          <p:nvPr/>
        </p:nvSpPr>
        <p:spPr bwMode="auto">
          <a:xfrm>
            <a:off x="7391400" y="17526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87" name="Line 99"/>
          <p:cNvSpPr>
            <a:spLocks noChangeShapeType="1"/>
          </p:cNvSpPr>
          <p:nvPr/>
        </p:nvSpPr>
        <p:spPr bwMode="auto">
          <a:xfrm>
            <a:off x="7391400" y="24384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88" name="Line 100"/>
          <p:cNvSpPr>
            <a:spLocks noChangeShapeType="1"/>
          </p:cNvSpPr>
          <p:nvPr/>
        </p:nvSpPr>
        <p:spPr bwMode="auto">
          <a:xfrm>
            <a:off x="7391400" y="17526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89" name="Line 101"/>
          <p:cNvSpPr>
            <a:spLocks noChangeShapeType="1"/>
          </p:cNvSpPr>
          <p:nvPr/>
        </p:nvSpPr>
        <p:spPr bwMode="auto">
          <a:xfrm>
            <a:off x="8153400" y="17526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90" name="Rectangle 102"/>
          <p:cNvSpPr>
            <a:spLocks noChangeArrowheads="1"/>
          </p:cNvSpPr>
          <p:nvPr/>
        </p:nvSpPr>
        <p:spPr bwMode="auto">
          <a:xfrm>
            <a:off x="7543800" y="1447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91" name="Rectangle 103"/>
          <p:cNvSpPr>
            <a:spLocks noChangeArrowheads="1"/>
          </p:cNvSpPr>
          <p:nvPr/>
        </p:nvSpPr>
        <p:spPr bwMode="auto">
          <a:xfrm>
            <a:off x="83058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92" name="Rectangle 104"/>
          <p:cNvSpPr>
            <a:spLocks noChangeArrowheads="1"/>
          </p:cNvSpPr>
          <p:nvPr/>
        </p:nvSpPr>
        <p:spPr bwMode="auto">
          <a:xfrm>
            <a:off x="75438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93" name="Rectangle 105"/>
          <p:cNvSpPr>
            <a:spLocks noChangeArrowheads="1"/>
          </p:cNvSpPr>
          <p:nvPr/>
        </p:nvSpPr>
        <p:spPr bwMode="auto">
          <a:xfrm>
            <a:off x="8305800" y="1447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394" name="Line 106"/>
          <p:cNvSpPr>
            <a:spLocks noChangeShapeType="1"/>
          </p:cNvSpPr>
          <p:nvPr/>
        </p:nvSpPr>
        <p:spPr bwMode="auto">
          <a:xfrm>
            <a:off x="7620000" y="15240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95" name="Line 107"/>
          <p:cNvSpPr>
            <a:spLocks noChangeShapeType="1"/>
          </p:cNvSpPr>
          <p:nvPr/>
        </p:nvSpPr>
        <p:spPr bwMode="auto">
          <a:xfrm>
            <a:off x="7620000" y="22098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96" name="Line 108"/>
          <p:cNvSpPr>
            <a:spLocks noChangeShapeType="1"/>
          </p:cNvSpPr>
          <p:nvPr/>
        </p:nvSpPr>
        <p:spPr bwMode="auto">
          <a:xfrm>
            <a:off x="7620000" y="15240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97" name="Line 109"/>
          <p:cNvSpPr>
            <a:spLocks noChangeShapeType="1"/>
          </p:cNvSpPr>
          <p:nvPr/>
        </p:nvSpPr>
        <p:spPr bwMode="auto">
          <a:xfrm>
            <a:off x="8382000" y="15240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98" name="Line 110"/>
          <p:cNvSpPr>
            <a:spLocks noChangeShapeType="1"/>
          </p:cNvSpPr>
          <p:nvPr/>
        </p:nvSpPr>
        <p:spPr bwMode="auto">
          <a:xfrm flipV="1">
            <a:off x="7391400" y="15240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399" name="Line 111"/>
          <p:cNvSpPr>
            <a:spLocks noChangeShapeType="1"/>
          </p:cNvSpPr>
          <p:nvPr/>
        </p:nvSpPr>
        <p:spPr bwMode="auto">
          <a:xfrm flipV="1">
            <a:off x="7391400" y="2209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400" name="Line 112"/>
          <p:cNvSpPr>
            <a:spLocks noChangeShapeType="1"/>
          </p:cNvSpPr>
          <p:nvPr/>
        </p:nvSpPr>
        <p:spPr bwMode="auto">
          <a:xfrm flipV="1">
            <a:off x="8153400" y="2209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401" name="Line 113"/>
          <p:cNvSpPr>
            <a:spLocks noChangeShapeType="1"/>
          </p:cNvSpPr>
          <p:nvPr/>
        </p:nvSpPr>
        <p:spPr bwMode="auto">
          <a:xfrm flipV="1">
            <a:off x="8153400" y="15240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402" name="Freeform 114"/>
          <p:cNvSpPr>
            <a:spLocks/>
          </p:cNvSpPr>
          <p:nvPr/>
        </p:nvSpPr>
        <p:spPr bwMode="auto">
          <a:xfrm>
            <a:off x="5715000" y="1219200"/>
            <a:ext cx="19050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48"/>
              </a:cxn>
              <a:cxn ang="0">
                <a:pos x="672" y="0"/>
              </a:cxn>
              <a:cxn ang="0">
                <a:pos x="1056" y="48"/>
              </a:cxn>
              <a:cxn ang="0">
                <a:pos x="1200" y="192"/>
              </a:cxn>
            </a:cxnLst>
            <a:rect l="0" t="0" r="r" b="b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403" name="Freeform 115"/>
          <p:cNvSpPr>
            <a:spLocks/>
          </p:cNvSpPr>
          <p:nvPr/>
        </p:nvSpPr>
        <p:spPr bwMode="auto">
          <a:xfrm>
            <a:off x="6248400" y="2133600"/>
            <a:ext cx="19050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48"/>
              </a:cxn>
              <a:cxn ang="0">
                <a:pos x="672" y="0"/>
              </a:cxn>
              <a:cxn ang="0">
                <a:pos x="1056" y="48"/>
              </a:cxn>
              <a:cxn ang="0">
                <a:pos x="1200" y="192"/>
              </a:cxn>
            </a:cxnLst>
            <a:rect l="0" t="0" r="r" b="b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404" name="Freeform 116"/>
          <p:cNvSpPr>
            <a:spLocks/>
          </p:cNvSpPr>
          <p:nvPr/>
        </p:nvSpPr>
        <p:spPr bwMode="auto">
          <a:xfrm>
            <a:off x="5486400" y="2133600"/>
            <a:ext cx="19050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48"/>
              </a:cxn>
              <a:cxn ang="0">
                <a:pos x="672" y="0"/>
              </a:cxn>
              <a:cxn ang="0">
                <a:pos x="1056" y="48"/>
              </a:cxn>
              <a:cxn ang="0">
                <a:pos x="1200" y="192"/>
              </a:cxn>
            </a:cxnLst>
            <a:rect l="0" t="0" r="r" b="b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405" name="Freeform 117"/>
          <p:cNvSpPr>
            <a:spLocks/>
          </p:cNvSpPr>
          <p:nvPr/>
        </p:nvSpPr>
        <p:spPr bwMode="auto">
          <a:xfrm>
            <a:off x="6477000" y="1905000"/>
            <a:ext cx="19050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48"/>
              </a:cxn>
              <a:cxn ang="0">
                <a:pos x="672" y="0"/>
              </a:cxn>
              <a:cxn ang="0">
                <a:pos x="1056" y="48"/>
              </a:cxn>
              <a:cxn ang="0">
                <a:pos x="1200" y="192"/>
              </a:cxn>
            </a:cxnLst>
            <a:rect l="0" t="0" r="r" b="b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406" name="Freeform 118"/>
          <p:cNvSpPr>
            <a:spLocks/>
          </p:cNvSpPr>
          <p:nvPr/>
        </p:nvSpPr>
        <p:spPr bwMode="auto">
          <a:xfrm>
            <a:off x="5715000" y="1905000"/>
            <a:ext cx="19050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48"/>
              </a:cxn>
              <a:cxn ang="0">
                <a:pos x="672" y="0"/>
              </a:cxn>
              <a:cxn ang="0">
                <a:pos x="1056" y="48"/>
              </a:cxn>
              <a:cxn ang="0">
                <a:pos x="1200" y="192"/>
              </a:cxn>
            </a:cxnLst>
            <a:rect l="0" t="0" r="r" b="b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407" name="Freeform 119"/>
          <p:cNvSpPr>
            <a:spLocks/>
          </p:cNvSpPr>
          <p:nvPr/>
        </p:nvSpPr>
        <p:spPr bwMode="auto">
          <a:xfrm>
            <a:off x="6248400" y="1447800"/>
            <a:ext cx="19050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48"/>
              </a:cxn>
              <a:cxn ang="0">
                <a:pos x="672" y="0"/>
              </a:cxn>
              <a:cxn ang="0">
                <a:pos x="1056" y="48"/>
              </a:cxn>
              <a:cxn ang="0">
                <a:pos x="1200" y="192"/>
              </a:cxn>
            </a:cxnLst>
            <a:rect l="0" t="0" r="r" b="b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408" name="Freeform 120"/>
          <p:cNvSpPr>
            <a:spLocks/>
          </p:cNvSpPr>
          <p:nvPr/>
        </p:nvSpPr>
        <p:spPr bwMode="auto">
          <a:xfrm>
            <a:off x="5486400" y="1447800"/>
            <a:ext cx="19050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48"/>
              </a:cxn>
              <a:cxn ang="0">
                <a:pos x="672" y="0"/>
              </a:cxn>
              <a:cxn ang="0">
                <a:pos x="1056" y="48"/>
              </a:cxn>
              <a:cxn ang="0">
                <a:pos x="1200" y="192"/>
              </a:cxn>
            </a:cxnLst>
            <a:rect l="0" t="0" r="r" b="b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409" name="Freeform 121"/>
          <p:cNvSpPr>
            <a:spLocks/>
          </p:cNvSpPr>
          <p:nvPr/>
        </p:nvSpPr>
        <p:spPr bwMode="auto">
          <a:xfrm>
            <a:off x="6477000" y="1219200"/>
            <a:ext cx="19050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92" y="48"/>
              </a:cxn>
              <a:cxn ang="0">
                <a:pos x="672" y="0"/>
              </a:cxn>
              <a:cxn ang="0">
                <a:pos x="1056" y="48"/>
              </a:cxn>
              <a:cxn ang="0">
                <a:pos x="1200" y="192"/>
              </a:cxn>
            </a:cxnLst>
            <a:rect l="0" t="0" r="r" b="b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410" name="Text Box 122"/>
          <p:cNvSpPr txBox="1">
            <a:spLocks noChangeArrowheads="1"/>
          </p:cNvSpPr>
          <p:nvPr/>
        </p:nvSpPr>
        <p:spPr bwMode="auto">
          <a:xfrm>
            <a:off x="609600" y="2971800"/>
            <a:ext cx="160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2D-Grid/Mesh</a:t>
            </a:r>
          </a:p>
        </p:txBody>
      </p:sp>
      <p:sp>
        <p:nvSpPr>
          <p:cNvPr id="268411" name="Text Box 123"/>
          <p:cNvSpPr txBox="1">
            <a:spLocks noChangeArrowheads="1"/>
          </p:cNvSpPr>
          <p:nvPr/>
        </p:nvSpPr>
        <p:spPr bwMode="auto">
          <a:xfrm>
            <a:off x="6248400" y="2667000"/>
            <a:ext cx="1289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Hypercube</a:t>
            </a:r>
          </a:p>
        </p:txBody>
      </p:sp>
      <p:sp>
        <p:nvSpPr>
          <p:cNvPr id="268412" name="Text Box 124"/>
          <p:cNvSpPr txBox="1">
            <a:spLocks noChangeArrowheads="1"/>
          </p:cNvSpPr>
          <p:nvPr/>
        </p:nvSpPr>
        <p:spPr bwMode="auto">
          <a:xfrm>
            <a:off x="3429000" y="320040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2D-Torus</a:t>
            </a:r>
          </a:p>
        </p:txBody>
      </p:sp>
      <p:graphicFrame>
        <p:nvGraphicFramePr>
          <p:cNvPr id="268451" name="Group 163"/>
          <p:cNvGraphicFramePr>
            <a:graphicFrameLocks noGrp="1"/>
          </p:cNvGraphicFramePr>
          <p:nvPr/>
        </p:nvGraphicFramePr>
        <p:xfrm>
          <a:off x="685800" y="3962400"/>
          <a:ext cx="8305800" cy="2526030"/>
        </p:xfrm>
        <a:graphic>
          <a:graphicData uri="http://schemas.openxmlformats.org/drawingml/2006/table">
            <a:tbl>
              <a:tblPr/>
              <a:tblGrid>
                <a:gridCol w="1752600"/>
                <a:gridCol w="838200"/>
                <a:gridCol w="990600"/>
                <a:gridCol w="990600"/>
                <a:gridCol w="1166813"/>
                <a:gridCol w="1220787"/>
                <a:gridCol w="13462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2D-Mesh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2D-torus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6-cube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Fully connected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Bisection bandwidth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Ports/switch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#links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8447" name="Rectangle 159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/>
          <a:lstStyle/>
          <a:p>
            <a:r>
              <a:rPr lang="en-US" b="1"/>
              <a:t>More examples</a:t>
            </a:r>
          </a:p>
        </p:txBody>
      </p:sp>
      <p:sp>
        <p:nvSpPr>
          <p:cNvPr id="268448" name="Text Box 160"/>
          <p:cNvSpPr txBox="1">
            <a:spLocks noChangeArrowheads="1"/>
          </p:cNvSpPr>
          <p:nvPr/>
        </p:nvSpPr>
        <p:spPr bwMode="auto">
          <a:xfrm>
            <a:off x="95250" y="3581400"/>
            <a:ext cx="2190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>
                <a:latin typeface="Arial" charset="0"/>
              </a:rPr>
              <a:t>Assume 64 nodes</a:t>
            </a:r>
            <a:r>
              <a:rPr lang="en-US" sz="1800">
                <a:latin typeface="Arial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8" name="Rectangle 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Butterflies with n = (k-1)2</a:t>
            </a:r>
            <a:r>
              <a:rPr lang="en-US" baseline="30000"/>
              <a:t>k</a:t>
            </a:r>
            <a:r>
              <a:rPr lang="en-US"/>
              <a:t> switches</a:t>
            </a:r>
          </a:p>
        </p:txBody>
      </p:sp>
      <p:sp>
        <p:nvSpPr>
          <p:cNvPr id="399459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2743200"/>
          </a:xfrm>
        </p:spPr>
        <p:txBody>
          <a:bodyPr/>
          <a:lstStyle/>
          <a:p>
            <a:r>
              <a:rPr lang="en-US" sz="2400" dirty="0"/>
              <a:t>Connecting </a:t>
            </a:r>
            <a:r>
              <a:rPr lang="en-US" sz="2400" b="1" dirty="0"/>
              <a:t>2</a:t>
            </a:r>
            <a:r>
              <a:rPr lang="en-US" sz="2400" b="1" baseline="30000" dirty="0"/>
              <a:t>k</a:t>
            </a:r>
            <a:r>
              <a:rPr lang="en-US" sz="2400" dirty="0"/>
              <a:t> processors, with Bisection bandwidth = 2*2</a:t>
            </a:r>
            <a:r>
              <a:rPr lang="en-US" sz="2400" baseline="30000" dirty="0"/>
              <a:t>k</a:t>
            </a:r>
          </a:p>
          <a:p>
            <a:r>
              <a:rPr lang="en-US" sz="2400" dirty="0"/>
              <a:t>Cost: lots of wires</a:t>
            </a:r>
          </a:p>
          <a:p>
            <a:r>
              <a:rPr lang="en-US" sz="2400" baseline="30000" dirty="0"/>
              <a:t>2</a:t>
            </a:r>
            <a:r>
              <a:rPr lang="en-US" sz="2400" dirty="0"/>
              <a:t>log(k) hop-distance for </a:t>
            </a:r>
            <a:r>
              <a:rPr lang="en-US" sz="2400" b="1" dirty="0"/>
              <a:t>all</a:t>
            </a:r>
            <a:r>
              <a:rPr lang="en-US" sz="2400" dirty="0"/>
              <a:t> connections, however blocking possible</a:t>
            </a:r>
          </a:p>
          <a:p>
            <a:r>
              <a:rPr lang="en-US" sz="2400" dirty="0"/>
              <a:t>Used in BBN Butterfly</a:t>
            </a:r>
          </a:p>
          <a:p>
            <a:r>
              <a:rPr lang="en-US" sz="2400" dirty="0"/>
              <a:t>Natural for FFT</a:t>
            </a:r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2544763" y="4606925"/>
            <a:ext cx="614362" cy="4699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65" name="Rectangle 5"/>
          <p:cNvSpPr>
            <a:spLocks noChangeArrowheads="1"/>
          </p:cNvSpPr>
          <p:nvPr/>
        </p:nvSpPr>
        <p:spPr bwMode="auto">
          <a:xfrm>
            <a:off x="1727200" y="4606925"/>
            <a:ext cx="614363" cy="4699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66" name="Rectangle 6"/>
          <p:cNvSpPr>
            <a:spLocks noChangeArrowheads="1"/>
          </p:cNvSpPr>
          <p:nvPr/>
        </p:nvSpPr>
        <p:spPr bwMode="auto">
          <a:xfrm>
            <a:off x="1727200" y="5357813"/>
            <a:ext cx="614363" cy="4699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67" name="Rectangle 7"/>
          <p:cNvSpPr>
            <a:spLocks noChangeArrowheads="1"/>
          </p:cNvSpPr>
          <p:nvPr/>
        </p:nvSpPr>
        <p:spPr bwMode="auto">
          <a:xfrm>
            <a:off x="2544763" y="5357813"/>
            <a:ext cx="614362" cy="4699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725613" y="4606925"/>
            <a:ext cx="1636712" cy="1087438"/>
            <a:chOff x="1081" y="2341"/>
            <a:chExt cx="1031" cy="685"/>
          </a:xfrm>
        </p:grpSpPr>
        <p:sp>
          <p:nvSpPr>
            <p:cNvPr id="399369" name="Text Box 9"/>
            <p:cNvSpPr txBox="1">
              <a:spLocks noChangeArrowheads="1"/>
            </p:cNvSpPr>
            <p:nvPr/>
          </p:nvSpPr>
          <p:spPr bwMode="auto">
            <a:xfrm>
              <a:off x="1597" y="2341"/>
              <a:ext cx="51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O    1</a:t>
              </a:r>
            </a:p>
          </p:txBody>
        </p:sp>
        <p:sp>
          <p:nvSpPr>
            <p:cNvPr id="399370" name="Text Box 10"/>
            <p:cNvSpPr txBox="1">
              <a:spLocks noChangeArrowheads="1"/>
            </p:cNvSpPr>
            <p:nvPr/>
          </p:nvSpPr>
          <p:spPr bwMode="auto">
            <a:xfrm>
              <a:off x="1081" y="2341"/>
              <a:ext cx="51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O    1</a:t>
              </a:r>
            </a:p>
          </p:txBody>
        </p:sp>
        <p:sp>
          <p:nvSpPr>
            <p:cNvPr id="399371" name="Text Box 11"/>
            <p:cNvSpPr txBox="1">
              <a:spLocks noChangeArrowheads="1"/>
            </p:cNvSpPr>
            <p:nvPr/>
          </p:nvSpPr>
          <p:spPr bwMode="auto">
            <a:xfrm>
              <a:off x="1081" y="2814"/>
              <a:ext cx="51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O    1</a:t>
              </a:r>
            </a:p>
          </p:txBody>
        </p:sp>
        <p:sp>
          <p:nvSpPr>
            <p:cNvPr id="399372" name="Text Box 12"/>
            <p:cNvSpPr txBox="1">
              <a:spLocks noChangeArrowheads="1"/>
            </p:cNvSpPr>
            <p:nvPr/>
          </p:nvSpPr>
          <p:spPr bwMode="auto">
            <a:xfrm>
              <a:off x="1597" y="2814"/>
              <a:ext cx="51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O    1</a:t>
              </a:r>
            </a:p>
          </p:txBody>
        </p:sp>
      </p:grpSp>
      <p:sp>
        <p:nvSpPr>
          <p:cNvPr id="399373" name="Line 13"/>
          <p:cNvSpPr>
            <a:spLocks noChangeShapeType="1"/>
          </p:cNvSpPr>
          <p:nvPr/>
        </p:nvSpPr>
        <p:spPr bwMode="auto">
          <a:xfrm flipH="1" flipV="1">
            <a:off x="2135188" y="5076825"/>
            <a:ext cx="511175" cy="280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74" name="Line 14"/>
          <p:cNvSpPr>
            <a:spLocks noChangeShapeType="1"/>
          </p:cNvSpPr>
          <p:nvPr/>
        </p:nvSpPr>
        <p:spPr bwMode="auto">
          <a:xfrm flipV="1">
            <a:off x="1828800" y="5076825"/>
            <a:ext cx="1588" cy="280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75" name="Line 15"/>
          <p:cNvSpPr>
            <a:spLocks noChangeShapeType="1"/>
          </p:cNvSpPr>
          <p:nvPr/>
        </p:nvSpPr>
        <p:spPr bwMode="auto">
          <a:xfrm flipV="1">
            <a:off x="2238375" y="5076825"/>
            <a:ext cx="407988" cy="280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76" name="Line 16"/>
          <p:cNvSpPr>
            <a:spLocks noChangeShapeType="1"/>
          </p:cNvSpPr>
          <p:nvPr/>
        </p:nvSpPr>
        <p:spPr bwMode="auto">
          <a:xfrm flipV="1">
            <a:off x="3055938" y="5076825"/>
            <a:ext cx="1587" cy="280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828800" y="4419600"/>
            <a:ext cx="1227138" cy="187325"/>
            <a:chOff x="3840" y="624"/>
            <a:chExt cx="576" cy="96"/>
          </a:xfrm>
        </p:grpSpPr>
        <p:sp>
          <p:nvSpPr>
            <p:cNvPr id="399378" name="Line 18"/>
            <p:cNvSpPr>
              <a:spLocks noChangeShapeType="1"/>
            </p:cNvSpPr>
            <p:nvPr/>
          </p:nvSpPr>
          <p:spPr bwMode="auto">
            <a:xfrm flipV="1">
              <a:off x="3840" y="6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9" name="Line 19"/>
            <p:cNvSpPr>
              <a:spLocks noChangeShapeType="1"/>
            </p:cNvSpPr>
            <p:nvPr/>
          </p:nvSpPr>
          <p:spPr bwMode="auto">
            <a:xfrm flipV="1">
              <a:off x="4032" y="6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80" name="Line 20"/>
            <p:cNvSpPr>
              <a:spLocks noChangeShapeType="1"/>
            </p:cNvSpPr>
            <p:nvPr/>
          </p:nvSpPr>
          <p:spPr bwMode="auto">
            <a:xfrm flipV="1">
              <a:off x="4224" y="6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81" name="Line 21"/>
            <p:cNvSpPr>
              <a:spLocks noChangeShapeType="1"/>
            </p:cNvSpPr>
            <p:nvPr/>
          </p:nvSpPr>
          <p:spPr bwMode="auto">
            <a:xfrm flipV="1">
              <a:off x="4416" y="6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828800" y="5827713"/>
            <a:ext cx="1227138" cy="187325"/>
            <a:chOff x="3840" y="624"/>
            <a:chExt cx="576" cy="96"/>
          </a:xfrm>
        </p:grpSpPr>
        <p:sp>
          <p:nvSpPr>
            <p:cNvPr id="399383" name="Line 23"/>
            <p:cNvSpPr>
              <a:spLocks noChangeShapeType="1"/>
            </p:cNvSpPr>
            <p:nvPr/>
          </p:nvSpPr>
          <p:spPr bwMode="auto">
            <a:xfrm flipV="1">
              <a:off x="3840" y="6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84" name="Line 24"/>
            <p:cNvSpPr>
              <a:spLocks noChangeShapeType="1"/>
            </p:cNvSpPr>
            <p:nvPr/>
          </p:nvSpPr>
          <p:spPr bwMode="auto">
            <a:xfrm flipV="1">
              <a:off x="4032" y="6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85" name="Line 25"/>
            <p:cNvSpPr>
              <a:spLocks noChangeShapeType="1"/>
            </p:cNvSpPr>
            <p:nvPr/>
          </p:nvSpPr>
          <p:spPr bwMode="auto">
            <a:xfrm flipV="1">
              <a:off x="4224" y="6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86" name="Line 26"/>
            <p:cNvSpPr>
              <a:spLocks noChangeShapeType="1"/>
            </p:cNvSpPr>
            <p:nvPr/>
          </p:nvSpPr>
          <p:spPr bwMode="auto">
            <a:xfrm flipV="1">
              <a:off x="4416" y="6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029200" y="3505200"/>
            <a:ext cx="2338388" cy="2490788"/>
            <a:chOff x="2400" y="2256"/>
            <a:chExt cx="960" cy="1104"/>
          </a:xfrm>
        </p:grpSpPr>
        <p:sp>
          <p:nvSpPr>
            <p:cNvPr id="399388" name="Line 28"/>
            <p:cNvSpPr>
              <a:spLocks noChangeShapeType="1"/>
            </p:cNvSpPr>
            <p:nvPr/>
          </p:nvSpPr>
          <p:spPr bwMode="auto">
            <a:xfrm>
              <a:off x="2448" y="2304"/>
              <a:ext cx="28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89" name="Line 29"/>
            <p:cNvSpPr>
              <a:spLocks noChangeShapeType="1"/>
            </p:cNvSpPr>
            <p:nvPr/>
          </p:nvSpPr>
          <p:spPr bwMode="auto">
            <a:xfrm>
              <a:off x="2448" y="2448"/>
              <a:ext cx="28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90" name="Line 30"/>
            <p:cNvSpPr>
              <a:spLocks noChangeShapeType="1"/>
            </p:cNvSpPr>
            <p:nvPr/>
          </p:nvSpPr>
          <p:spPr bwMode="auto">
            <a:xfrm>
              <a:off x="2448" y="2592"/>
              <a:ext cx="28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91" name="Line 31"/>
            <p:cNvSpPr>
              <a:spLocks noChangeShapeType="1"/>
            </p:cNvSpPr>
            <p:nvPr/>
          </p:nvSpPr>
          <p:spPr bwMode="auto">
            <a:xfrm>
              <a:off x="2448" y="2736"/>
              <a:ext cx="28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92" name="Line 32"/>
            <p:cNvSpPr>
              <a:spLocks noChangeShapeType="1"/>
            </p:cNvSpPr>
            <p:nvPr/>
          </p:nvSpPr>
          <p:spPr bwMode="auto">
            <a:xfrm flipV="1">
              <a:off x="2448" y="2304"/>
              <a:ext cx="28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93" name="Line 33"/>
            <p:cNvSpPr>
              <a:spLocks noChangeShapeType="1"/>
            </p:cNvSpPr>
            <p:nvPr/>
          </p:nvSpPr>
          <p:spPr bwMode="auto">
            <a:xfrm flipV="1">
              <a:off x="2448" y="2448"/>
              <a:ext cx="28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94" name="Line 34"/>
            <p:cNvSpPr>
              <a:spLocks noChangeShapeType="1"/>
            </p:cNvSpPr>
            <p:nvPr/>
          </p:nvSpPr>
          <p:spPr bwMode="auto">
            <a:xfrm flipV="1">
              <a:off x="2448" y="2592"/>
              <a:ext cx="28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95" name="Line 35"/>
            <p:cNvSpPr>
              <a:spLocks noChangeShapeType="1"/>
            </p:cNvSpPr>
            <p:nvPr/>
          </p:nvSpPr>
          <p:spPr bwMode="auto">
            <a:xfrm flipV="1">
              <a:off x="2448" y="2736"/>
              <a:ext cx="28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96" name="Line 36"/>
            <p:cNvSpPr>
              <a:spLocks noChangeShapeType="1"/>
            </p:cNvSpPr>
            <p:nvPr/>
          </p:nvSpPr>
          <p:spPr bwMode="auto">
            <a:xfrm>
              <a:off x="2736" y="2304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97" name="Line 37"/>
            <p:cNvSpPr>
              <a:spLocks noChangeShapeType="1"/>
            </p:cNvSpPr>
            <p:nvPr/>
          </p:nvSpPr>
          <p:spPr bwMode="auto">
            <a:xfrm>
              <a:off x="2736" y="2448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98" name="Line 38"/>
            <p:cNvSpPr>
              <a:spLocks noChangeShapeType="1"/>
            </p:cNvSpPr>
            <p:nvPr/>
          </p:nvSpPr>
          <p:spPr bwMode="auto">
            <a:xfrm>
              <a:off x="2736" y="2880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99" name="Line 39"/>
            <p:cNvSpPr>
              <a:spLocks noChangeShapeType="1"/>
            </p:cNvSpPr>
            <p:nvPr/>
          </p:nvSpPr>
          <p:spPr bwMode="auto">
            <a:xfrm>
              <a:off x="2736" y="3024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00" name="Line 40"/>
            <p:cNvSpPr>
              <a:spLocks noChangeShapeType="1"/>
            </p:cNvSpPr>
            <p:nvPr/>
          </p:nvSpPr>
          <p:spPr bwMode="auto">
            <a:xfrm flipV="1">
              <a:off x="2736" y="3024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01" name="Line 41"/>
            <p:cNvSpPr>
              <a:spLocks noChangeShapeType="1"/>
            </p:cNvSpPr>
            <p:nvPr/>
          </p:nvSpPr>
          <p:spPr bwMode="auto">
            <a:xfrm flipV="1">
              <a:off x="2736" y="2880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02" name="Line 42"/>
            <p:cNvSpPr>
              <a:spLocks noChangeShapeType="1"/>
            </p:cNvSpPr>
            <p:nvPr/>
          </p:nvSpPr>
          <p:spPr bwMode="auto">
            <a:xfrm flipV="1">
              <a:off x="2736" y="2448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03" name="Line 43"/>
            <p:cNvSpPr>
              <a:spLocks noChangeShapeType="1"/>
            </p:cNvSpPr>
            <p:nvPr/>
          </p:nvSpPr>
          <p:spPr bwMode="auto">
            <a:xfrm flipV="1">
              <a:off x="2736" y="2304"/>
              <a:ext cx="28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3024" y="3168"/>
              <a:ext cx="288" cy="144"/>
              <a:chOff x="3024" y="2304"/>
              <a:chExt cx="288" cy="144"/>
            </a:xfrm>
          </p:grpSpPr>
          <p:sp>
            <p:nvSpPr>
              <p:cNvPr id="399405" name="Line 45"/>
              <p:cNvSpPr>
                <a:spLocks noChangeShapeType="1"/>
              </p:cNvSpPr>
              <p:nvPr/>
            </p:nvSpPr>
            <p:spPr bwMode="auto">
              <a:xfrm>
                <a:off x="3024" y="2304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06" name="Line 46"/>
              <p:cNvSpPr>
                <a:spLocks noChangeShapeType="1"/>
              </p:cNvSpPr>
              <p:nvPr/>
            </p:nvSpPr>
            <p:spPr bwMode="auto">
              <a:xfrm flipV="1">
                <a:off x="3024" y="2304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3024" y="2880"/>
              <a:ext cx="288" cy="144"/>
              <a:chOff x="3024" y="2304"/>
              <a:chExt cx="288" cy="144"/>
            </a:xfrm>
          </p:grpSpPr>
          <p:sp>
            <p:nvSpPr>
              <p:cNvPr id="399408" name="Line 48"/>
              <p:cNvSpPr>
                <a:spLocks noChangeShapeType="1"/>
              </p:cNvSpPr>
              <p:nvPr/>
            </p:nvSpPr>
            <p:spPr bwMode="auto">
              <a:xfrm>
                <a:off x="3024" y="2304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09" name="Line 49"/>
              <p:cNvSpPr>
                <a:spLocks noChangeShapeType="1"/>
              </p:cNvSpPr>
              <p:nvPr/>
            </p:nvSpPr>
            <p:spPr bwMode="auto">
              <a:xfrm flipV="1">
                <a:off x="3024" y="2304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50"/>
            <p:cNvGrpSpPr>
              <a:grpSpLocks/>
            </p:cNvGrpSpPr>
            <p:nvPr/>
          </p:nvGrpSpPr>
          <p:grpSpPr bwMode="auto">
            <a:xfrm>
              <a:off x="3024" y="2304"/>
              <a:ext cx="288" cy="144"/>
              <a:chOff x="3024" y="2304"/>
              <a:chExt cx="288" cy="144"/>
            </a:xfrm>
          </p:grpSpPr>
          <p:sp>
            <p:nvSpPr>
              <p:cNvPr id="399411" name="Line 51"/>
              <p:cNvSpPr>
                <a:spLocks noChangeShapeType="1"/>
              </p:cNvSpPr>
              <p:nvPr/>
            </p:nvSpPr>
            <p:spPr bwMode="auto">
              <a:xfrm>
                <a:off x="3024" y="2304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12" name="Line 52"/>
              <p:cNvSpPr>
                <a:spLocks noChangeShapeType="1"/>
              </p:cNvSpPr>
              <p:nvPr/>
            </p:nvSpPr>
            <p:spPr bwMode="auto">
              <a:xfrm flipV="1">
                <a:off x="3024" y="2304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/>
          </p:nvGrpSpPr>
          <p:grpSpPr bwMode="auto">
            <a:xfrm>
              <a:off x="3024" y="2592"/>
              <a:ext cx="288" cy="144"/>
              <a:chOff x="3024" y="2304"/>
              <a:chExt cx="288" cy="144"/>
            </a:xfrm>
          </p:grpSpPr>
          <p:sp>
            <p:nvSpPr>
              <p:cNvPr id="399414" name="Line 54"/>
              <p:cNvSpPr>
                <a:spLocks noChangeShapeType="1"/>
              </p:cNvSpPr>
              <p:nvPr/>
            </p:nvSpPr>
            <p:spPr bwMode="auto">
              <a:xfrm>
                <a:off x="3024" y="2304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15" name="Line 55"/>
              <p:cNvSpPr>
                <a:spLocks noChangeShapeType="1"/>
              </p:cNvSpPr>
              <p:nvPr/>
            </p:nvSpPr>
            <p:spPr bwMode="auto">
              <a:xfrm flipV="1">
                <a:off x="3024" y="2304"/>
                <a:ext cx="288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416" name="Line 56"/>
            <p:cNvSpPr>
              <a:spLocks noChangeShapeType="1"/>
            </p:cNvSpPr>
            <p:nvPr/>
          </p:nvSpPr>
          <p:spPr bwMode="auto">
            <a:xfrm>
              <a:off x="2448" y="230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17" name="Oval 57"/>
            <p:cNvSpPr>
              <a:spLocks noChangeArrowheads="1"/>
            </p:cNvSpPr>
            <p:nvPr/>
          </p:nvSpPr>
          <p:spPr bwMode="auto">
            <a:xfrm>
              <a:off x="2400" y="225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18" name="Oval 58"/>
            <p:cNvSpPr>
              <a:spLocks noChangeArrowheads="1"/>
            </p:cNvSpPr>
            <p:nvPr/>
          </p:nvSpPr>
          <p:spPr bwMode="auto">
            <a:xfrm>
              <a:off x="2688" y="2256"/>
              <a:ext cx="96" cy="96"/>
            </a:xfrm>
            <a:prstGeom prst="ellipse">
              <a:avLst/>
            </a:prstGeom>
            <a:solidFill>
              <a:srgbClr val="009999"/>
            </a:solidFill>
            <a:ln w="12700">
              <a:solidFill>
                <a:srgbClr val="0099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19" name="Oval 59"/>
            <p:cNvSpPr>
              <a:spLocks noChangeArrowheads="1"/>
            </p:cNvSpPr>
            <p:nvPr/>
          </p:nvSpPr>
          <p:spPr bwMode="auto">
            <a:xfrm>
              <a:off x="2976" y="2256"/>
              <a:ext cx="96" cy="96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800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0" name="Oval 60"/>
            <p:cNvSpPr>
              <a:spLocks noChangeArrowheads="1"/>
            </p:cNvSpPr>
            <p:nvPr/>
          </p:nvSpPr>
          <p:spPr bwMode="auto">
            <a:xfrm>
              <a:off x="3264" y="225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1" name="Line 61"/>
            <p:cNvSpPr>
              <a:spLocks noChangeShapeType="1"/>
            </p:cNvSpPr>
            <p:nvPr/>
          </p:nvSpPr>
          <p:spPr bwMode="auto">
            <a:xfrm>
              <a:off x="2448" y="259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2" name="Oval 62"/>
            <p:cNvSpPr>
              <a:spLocks noChangeArrowheads="1"/>
            </p:cNvSpPr>
            <p:nvPr/>
          </p:nvSpPr>
          <p:spPr bwMode="auto">
            <a:xfrm>
              <a:off x="2400" y="254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3" name="Oval 63"/>
            <p:cNvSpPr>
              <a:spLocks noChangeArrowheads="1"/>
            </p:cNvSpPr>
            <p:nvPr/>
          </p:nvSpPr>
          <p:spPr bwMode="auto">
            <a:xfrm>
              <a:off x="2688" y="2544"/>
              <a:ext cx="96" cy="96"/>
            </a:xfrm>
            <a:prstGeom prst="ellipse">
              <a:avLst/>
            </a:prstGeom>
            <a:solidFill>
              <a:srgbClr val="009999"/>
            </a:solidFill>
            <a:ln w="12700">
              <a:solidFill>
                <a:srgbClr val="0099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4" name="Oval 64"/>
            <p:cNvSpPr>
              <a:spLocks noChangeArrowheads="1"/>
            </p:cNvSpPr>
            <p:nvPr/>
          </p:nvSpPr>
          <p:spPr bwMode="auto">
            <a:xfrm>
              <a:off x="2976" y="2544"/>
              <a:ext cx="96" cy="96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800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5" name="Oval 65"/>
            <p:cNvSpPr>
              <a:spLocks noChangeArrowheads="1"/>
            </p:cNvSpPr>
            <p:nvPr/>
          </p:nvSpPr>
          <p:spPr bwMode="auto">
            <a:xfrm>
              <a:off x="3264" y="254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6" name="Line 66"/>
            <p:cNvSpPr>
              <a:spLocks noChangeShapeType="1"/>
            </p:cNvSpPr>
            <p:nvPr/>
          </p:nvSpPr>
          <p:spPr bwMode="auto">
            <a:xfrm>
              <a:off x="2448" y="2880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7" name="Oval 67"/>
            <p:cNvSpPr>
              <a:spLocks noChangeArrowheads="1"/>
            </p:cNvSpPr>
            <p:nvPr/>
          </p:nvSpPr>
          <p:spPr bwMode="auto">
            <a:xfrm>
              <a:off x="240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8" name="Oval 68"/>
            <p:cNvSpPr>
              <a:spLocks noChangeArrowheads="1"/>
            </p:cNvSpPr>
            <p:nvPr/>
          </p:nvSpPr>
          <p:spPr bwMode="auto">
            <a:xfrm>
              <a:off x="2688" y="2832"/>
              <a:ext cx="96" cy="96"/>
            </a:xfrm>
            <a:prstGeom prst="ellipse">
              <a:avLst/>
            </a:prstGeom>
            <a:solidFill>
              <a:srgbClr val="009999"/>
            </a:solidFill>
            <a:ln w="12700">
              <a:solidFill>
                <a:srgbClr val="0099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9" name="Oval 69"/>
            <p:cNvSpPr>
              <a:spLocks noChangeArrowheads="1"/>
            </p:cNvSpPr>
            <p:nvPr/>
          </p:nvSpPr>
          <p:spPr bwMode="auto">
            <a:xfrm>
              <a:off x="2976" y="2832"/>
              <a:ext cx="96" cy="96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800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0" name="Oval 70"/>
            <p:cNvSpPr>
              <a:spLocks noChangeArrowheads="1"/>
            </p:cNvSpPr>
            <p:nvPr/>
          </p:nvSpPr>
          <p:spPr bwMode="auto">
            <a:xfrm>
              <a:off x="3264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1" name="Line 71"/>
            <p:cNvSpPr>
              <a:spLocks noChangeShapeType="1"/>
            </p:cNvSpPr>
            <p:nvPr/>
          </p:nvSpPr>
          <p:spPr bwMode="auto">
            <a:xfrm>
              <a:off x="2448" y="3024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2" name="Oval 72"/>
            <p:cNvSpPr>
              <a:spLocks noChangeArrowheads="1"/>
            </p:cNvSpPr>
            <p:nvPr/>
          </p:nvSpPr>
          <p:spPr bwMode="auto">
            <a:xfrm>
              <a:off x="2400" y="297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3" name="Oval 73"/>
            <p:cNvSpPr>
              <a:spLocks noChangeArrowheads="1"/>
            </p:cNvSpPr>
            <p:nvPr/>
          </p:nvSpPr>
          <p:spPr bwMode="auto">
            <a:xfrm>
              <a:off x="2688" y="2976"/>
              <a:ext cx="96" cy="96"/>
            </a:xfrm>
            <a:prstGeom prst="ellipse">
              <a:avLst/>
            </a:prstGeom>
            <a:solidFill>
              <a:srgbClr val="009999"/>
            </a:solidFill>
            <a:ln w="12700">
              <a:solidFill>
                <a:srgbClr val="0099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4" name="Oval 74"/>
            <p:cNvSpPr>
              <a:spLocks noChangeArrowheads="1"/>
            </p:cNvSpPr>
            <p:nvPr/>
          </p:nvSpPr>
          <p:spPr bwMode="auto">
            <a:xfrm>
              <a:off x="2976" y="2976"/>
              <a:ext cx="96" cy="96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800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5" name="Oval 75"/>
            <p:cNvSpPr>
              <a:spLocks noChangeArrowheads="1"/>
            </p:cNvSpPr>
            <p:nvPr/>
          </p:nvSpPr>
          <p:spPr bwMode="auto">
            <a:xfrm>
              <a:off x="3264" y="2976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6" name="Line 76"/>
            <p:cNvSpPr>
              <a:spLocks noChangeShapeType="1"/>
            </p:cNvSpPr>
            <p:nvPr/>
          </p:nvSpPr>
          <p:spPr bwMode="auto">
            <a:xfrm>
              <a:off x="2448" y="2736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7" name="Oval 77"/>
            <p:cNvSpPr>
              <a:spLocks noChangeArrowheads="1"/>
            </p:cNvSpPr>
            <p:nvPr/>
          </p:nvSpPr>
          <p:spPr bwMode="auto">
            <a:xfrm>
              <a:off x="2400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8" name="Oval 78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rgbClr val="009999"/>
            </a:solidFill>
            <a:ln w="12700">
              <a:solidFill>
                <a:srgbClr val="0099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9" name="Oval 79"/>
            <p:cNvSpPr>
              <a:spLocks noChangeArrowheads="1"/>
            </p:cNvSpPr>
            <p:nvPr/>
          </p:nvSpPr>
          <p:spPr bwMode="auto">
            <a:xfrm>
              <a:off x="2976" y="2688"/>
              <a:ext cx="96" cy="96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800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0" name="Oval 80"/>
            <p:cNvSpPr>
              <a:spLocks noChangeArrowheads="1"/>
            </p:cNvSpPr>
            <p:nvPr/>
          </p:nvSpPr>
          <p:spPr bwMode="auto">
            <a:xfrm>
              <a:off x="3264" y="2688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1" name="Line 81"/>
            <p:cNvSpPr>
              <a:spLocks noChangeShapeType="1"/>
            </p:cNvSpPr>
            <p:nvPr/>
          </p:nvSpPr>
          <p:spPr bwMode="auto">
            <a:xfrm>
              <a:off x="2448" y="244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2" name="Oval 82"/>
            <p:cNvSpPr>
              <a:spLocks noChangeArrowheads="1"/>
            </p:cNvSpPr>
            <p:nvPr/>
          </p:nvSpPr>
          <p:spPr bwMode="auto">
            <a:xfrm>
              <a:off x="2400" y="240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3" name="Oval 83"/>
            <p:cNvSpPr>
              <a:spLocks noChangeArrowheads="1"/>
            </p:cNvSpPr>
            <p:nvPr/>
          </p:nvSpPr>
          <p:spPr bwMode="auto">
            <a:xfrm>
              <a:off x="2688" y="2400"/>
              <a:ext cx="96" cy="96"/>
            </a:xfrm>
            <a:prstGeom prst="ellipse">
              <a:avLst/>
            </a:prstGeom>
            <a:solidFill>
              <a:srgbClr val="009999"/>
            </a:solidFill>
            <a:ln w="12700">
              <a:solidFill>
                <a:srgbClr val="0099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4" name="Oval 84"/>
            <p:cNvSpPr>
              <a:spLocks noChangeArrowheads="1"/>
            </p:cNvSpPr>
            <p:nvPr/>
          </p:nvSpPr>
          <p:spPr bwMode="auto">
            <a:xfrm>
              <a:off x="2976" y="2400"/>
              <a:ext cx="96" cy="96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800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5" name="Oval 85"/>
            <p:cNvSpPr>
              <a:spLocks noChangeArrowheads="1"/>
            </p:cNvSpPr>
            <p:nvPr/>
          </p:nvSpPr>
          <p:spPr bwMode="auto">
            <a:xfrm>
              <a:off x="3264" y="240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6" name="Line 86"/>
            <p:cNvSpPr>
              <a:spLocks noChangeShapeType="1"/>
            </p:cNvSpPr>
            <p:nvPr/>
          </p:nvSpPr>
          <p:spPr bwMode="auto">
            <a:xfrm>
              <a:off x="2448" y="3168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7" name="Oval 87"/>
            <p:cNvSpPr>
              <a:spLocks noChangeArrowheads="1"/>
            </p:cNvSpPr>
            <p:nvPr/>
          </p:nvSpPr>
          <p:spPr bwMode="auto">
            <a:xfrm>
              <a:off x="2400" y="312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8" name="Oval 88"/>
            <p:cNvSpPr>
              <a:spLocks noChangeArrowheads="1"/>
            </p:cNvSpPr>
            <p:nvPr/>
          </p:nvSpPr>
          <p:spPr bwMode="auto">
            <a:xfrm>
              <a:off x="2688" y="3120"/>
              <a:ext cx="96" cy="96"/>
            </a:xfrm>
            <a:prstGeom prst="ellipse">
              <a:avLst/>
            </a:prstGeom>
            <a:solidFill>
              <a:srgbClr val="009999"/>
            </a:solidFill>
            <a:ln w="12700">
              <a:solidFill>
                <a:srgbClr val="0099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9" name="Oval 89"/>
            <p:cNvSpPr>
              <a:spLocks noChangeArrowheads="1"/>
            </p:cNvSpPr>
            <p:nvPr/>
          </p:nvSpPr>
          <p:spPr bwMode="auto">
            <a:xfrm>
              <a:off x="2976" y="3120"/>
              <a:ext cx="96" cy="96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800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0" name="Oval 90"/>
            <p:cNvSpPr>
              <a:spLocks noChangeArrowheads="1"/>
            </p:cNvSpPr>
            <p:nvPr/>
          </p:nvSpPr>
          <p:spPr bwMode="auto">
            <a:xfrm>
              <a:off x="3264" y="3120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1" name="Line 91"/>
            <p:cNvSpPr>
              <a:spLocks noChangeShapeType="1"/>
            </p:cNvSpPr>
            <p:nvPr/>
          </p:nvSpPr>
          <p:spPr bwMode="auto">
            <a:xfrm>
              <a:off x="2448" y="331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2" name="Oval 92"/>
            <p:cNvSpPr>
              <a:spLocks noChangeArrowheads="1"/>
            </p:cNvSpPr>
            <p:nvPr/>
          </p:nvSpPr>
          <p:spPr bwMode="auto">
            <a:xfrm>
              <a:off x="2400" y="32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3" name="Oval 93"/>
            <p:cNvSpPr>
              <a:spLocks noChangeArrowheads="1"/>
            </p:cNvSpPr>
            <p:nvPr/>
          </p:nvSpPr>
          <p:spPr bwMode="auto">
            <a:xfrm>
              <a:off x="2688" y="3264"/>
              <a:ext cx="96" cy="96"/>
            </a:xfrm>
            <a:prstGeom prst="ellipse">
              <a:avLst/>
            </a:prstGeom>
            <a:solidFill>
              <a:srgbClr val="009999"/>
            </a:solidFill>
            <a:ln w="12700">
              <a:solidFill>
                <a:srgbClr val="0099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4" name="Oval 94"/>
            <p:cNvSpPr>
              <a:spLocks noChangeArrowheads="1"/>
            </p:cNvSpPr>
            <p:nvPr/>
          </p:nvSpPr>
          <p:spPr bwMode="auto">
            <a:xfrm>
              <a:off x="2976" y="3264"/>
              <a:ext cx="96" cy="96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80008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5" name="Oval 95"/>
            <p:cNvSpPr>
              <a:spLocks noChangeArrowheads="1"/>
            </p:cNvSpPr>
            <p:nvPr/>
          </p:nvSpPr>
          <p:spPr bwMode="auto">
            <a:xfrm>
              <a:off x="3264" y="3264"/>
              <a:ext cx="96" cy="9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56" name="Text Box 96"/>
          <p:cNvSpPr txBox="1">
            <a:spLocks noChangeArrowheads="1"/>
          </p:cNvSpPr>
          <p:nvPr/>
        </p:nvSpPr>
        <p:spPr bwMode="auto">
          <a:xfrm>
            <a:off x="1633538" y="6115050"/>
            <a:ext cx="2085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Butterfly switch</a:t>
            </a:r>
          </a:p>
        </p:txBody>
      </p:sp>
      <p:sp>
        <p:nvSpPr>
          <p:cNvPr id="399457" name="Text Box 97"/>
          <p:cNvSpPr txBox="1">
            <a:spLocks noChangeArrowheads="1"/>
          </p:cNvSpPr>
          <p:nvPr/>
        </p:nvSpPr>
        <p:spPr bwMode="auto">
          <a:xfrm>
            <a:off x="4408488" y="6103938"/>
            <a:ext cx="4149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Multistage butterfly network: k=3</a:t>
            </a:r>
          </a:p>
        </p:txBody>
      </p:sp>
      <p:sp>
        <p:nvSpPr>
          <p:cNvPr id="399460" name="AutoShape 100"/>
          <p:cNvSpPr>
            <a:spLocks noChangeArrowheads="1"/>
          </p:cNvSpPr>
          <p:nvPr/>
        </p:nvSpPr>
        <p:spPr bwMode="auto">
          <a:xfrm>
            <a:off x="7848600" y="3352800"/>
            <a:ext cx="914400" cy="457200"/>
          </a:xfrm>
          <a:prstGeom prst="wedgeRoundRectCallout">
            <a:avLst>
              <a:gd name="adj1" fmla="val -104514"/>
              <a:gd name="adj2" fmla="val -1111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PE</a:t>
            </a:r>
          </a:p>
        </p:txBody>
      </p:sp>
      <p:sp>
        <p:nvSpPr>
          <p:cNvPr id="399461" name="AutoShape 101"/>
          <p:cNvSpPr>
            <a:spLocks noChangeArrowheads="1"/>
          </p:cNvSpPr>
          <p:nvPr/>
        </p:nvSpPr>
        <p:spPr bwMode="auto">
          <a:xfrm>
            <a:off x="6477000" y="2743200"/>
            <a:ext cx="1219200" cy="457200"/>
          </a:xfrm>
          <a:prstGeom prst="wedgeRoundRectCallout">
            <a:avLst>
              <a:gd name="adj1" fmla="val -41926"/>
              <a:gd name="adj2" fmla="val 11458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Switch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0" grpId="0" animBg="1"/>
      <p:bldP spid="3994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Overview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Connecting multiple processors or processing elements</a:t>
            </a:r>
          </a:p>
          <a:p>
            <a:r>
              <a:rPr lang="en-US" dirty="0" smtClean="0"/>
              <a:t>How to connect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Topologies</a:t>
            </a:r>
          </a:p>
          <a:p>
            <a:pPr lvl="1"/>
            <a:r>
              <a:rPr lang="en-US" dirty="0" smtClean="0"/>
              <a:t>Routing</a:t>
            </a:r>
          </a:p>
          <a:p>
            <a:pPr lvl="2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Switching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Performance: Bandwidth and Latency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 from book: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ront 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3859" y="3771366"/>
            <a:ext cx="2036689" cy="264133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1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9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Real machines use all kinds of topologies</a:t>
            </a:r>
            <a:endParaRPr lang="en-US" b="1" dirty="0"/>
          </a:p>
        </p:txBody>
      </p:sp>
      <p:graphicFrame>
        <p:nvGraphicFramePr>
          <p:cNvPr id="403500" name="Group 44"/>
          <p:cNvGraphicFramePr>
            <a:graphicFrameLocks noGrp="1"/>
          </p:cNvGraphicFramePr>
          <p:nvPr/>
        </p:nvGraphicFramePr>
        <p:xfrm>
          <a:off x="1371600" y="917575"/>
          <a:ext cx="5408613" cy="5439095"/>
        </p:xfrm>
        <a:graphic>
          <a:graphicData uri="http://schemas.openxmlformats.org/drawingml/2006/table">
            <a:tbl>
              <a:tblPr/>
              <a:tblGrid>
                <a:gridCol w="3030538"/>
                <a:gridCol w="2378075"/>
              </a:tblGrid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 Storm (Opteron + Cray network, future)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3D Mesh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Blue Gene/L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3D Torus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SGI Altix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Fat tree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Cray 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4D Hypercube*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Myricom (Millennium)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Arbitrary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Quadrics (in HP Alpha server clusters)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Fat tree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IBM SP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Fat tree (approx)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SGI Origin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Hypercube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Intel Paragon (old)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2D Mesh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BBN Butterfly (really old)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Butterfly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03494" name="Text Box 38"/>
          <p:cNvSpPr txBox="1">
            <a:spLocks noChangeArrowheads="1"/>
          </p:cNvSpPr>
          <p:nvPr/>
        </p:nvSpPr>
        <p:spPr bwMode="auto">
          <a:xfrm rot="-5400000">
            <a:off x="88107" y="3234531"/>
            <a:ext cx="18176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Arial" charset="0"/>
              </a:rPr>
              <a:t>older    newer</a:t>
            </a:r>
          </a:p>
        </p:txBody>
      </p:sp>
      <p:sp>
        <p:nvSpPr>
          <p:cNvPr id="403495" name="Line 39"/>
          <p:cNvSpPr>
            <a:spLocks noChangeShapeType="1"/>
          </p:cNvSpPr>
          <p:nvPr/>
        </p:nvSpPr>
        <p:spPr bwMode="auto">
          <a:xfrm flipV="1">
            <a:off x="1006475" y="1500188"/>
            <a:ext cx="0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3496" name="Line 40"/>
          <p:cNvSpPr>
            <a:spLocks noChangeShapeType="1"/>
          </p:cNvSpPr>
          <p:nvPr/>
        </p:nvSpPr>
        <p:spPr bwMode="auto">
          <a:xfrm>
            <a:off x="1006475" y="4341813"/>
            <a:ext cx="0" cy="1290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2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774" y="1669311"/>
            <a:ext cx="8774226" cy="520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0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Routing algorithms</a:t>
            </a:r>
            <a:endParaRPr lang="en-US" dirty="0" smtClean="0"/>
          </a:p>
        </p:txBody>
      </p:sp>
      <p:sp>
        <p:nvSpPr>
          <p:cNvPr id="4802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Dimension-order routing (deterministic</a:t>
            </a:r>
            <a:r>
              <a:rPr lang="en-US" dirty="0" smtClean="0"/>
              <a:t>) = route 1-dimension at a time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399" y="1073150"/>
            <a:ext cx="8864601" cy="5403850"/>
          </a:xfrm>
        </p:spPr>
        <p:txBody>
          <a:bodyPr/>
          <a:lstStyle/>
          <a:p>
            <a:r>
              <a:rPr lang="en-US" dirty="0" smtClean="0"/>
              <a:t>4 necessary conditions for deadlock, given a set of agents accessing a set of shared resources:</a:t>
            </a:r>
          </a:p>
          <a:p>
            <a:pPr lvl="1"/>
            <a:r>
              <a:rPr lang="en-US" sz="2400" b="1" dirty="0" smtClean="0">
                <a:solidFill>
                  <a:srgbClr val="00B050"/>
                </a:solidFill>
              </a:rPr>
              <a:t>Mutual exclusion</a:t>
            </a:r>
          </a:p>
          <a:p>
            <a:pPr lvl="2"/>
            <a:r>
              <a:rPr lang="en-US" dirty="0" smtClean="0"/>
              <a:t>Only one agent can access the resource at a time</a:t>
            </a:r>
          </a:p>
          <a:p>
            <a:pPr lvl="1"/>
            <a:r>
              <a:rPr lang="en-US" sz="2400" b="1" dirty="0" smtClean="0">
                <a:solidFill>
                  <a:srgbClr val="00B050"/>
                </a:solidFill>
              </a:rPr>
              <a:t>No preemption</a:t>
            </a:r>
          </a:p>
          <a:p>
            <a:pPr lvl="2"/>
            <a:r>
              <a:rPr lang="en-US" dirty="0" smtClean="0"/>
              <a:t>No mechanism can force agent to relinquish acquired resource</a:t>
            </a:r>
          </a:p>
          <a:p>
            <a:pPr lvl="1"/>
            <a:r>
              <a:rPr lang="en-US" sz="2400" b="1" dirty="0" smtClean="0">
                <a:solidFill>
                  <a:srgbClr val="00B050"/>
                </a:solidFill>
              </a:rPr>
              <a:t>Hold and wait</a:t>
            </a:r>
          </a:p>
          <a:p>
            <a:pPr lvl="2"/>
            <a:r>
              <a:rPr lang="en-US" dirty="0" smtClean="0"/>
              <a:t>Agent holds on its acquired resources while waiting for others</a:t>
            </a:r>
          </a:p>
          <a:p>
            <a:pPr lvl="1"/>
            <a:r>
              <a:rPr lang="en-US" sz="2400" b="1" dirty="0" smtClean="0">
                <a:solidFill>
                  <a:srgbClr val="00B050"/>
                </a:solidFill>
              </a:rPr>
              <a:t>Circular wait</a:t>
            </a:r>
          </a:p>
          <a:p>
            <a:pPr lvl="2"/>
            <a:r>
              <a:rPr lang="en-US" dirty="0" smtClean="0"/>
              <a:t>A set of agents wait on each other to acquire each others’ resources  </a:t>
            </a:r>
            <a:br>
              <a:rPr lang="en-US" dirty="0" smtClean="0"/>
            </a:br>
            <a:r>
              <a:rPr lang="en-US" dirty="0" smtClean="0"/>
              <a:t>=&gt; no one can make any progress</a:t>
            </a:r>
          </a:p>
          <a:p>
            <a:r>
              <a:rPr lang="en-US" dirty="0" smtClean="0"/>
              <a:t>shared resources can be SW or HW: c</a:t>
            </a:r>
            <a:r>
              <a:rPr lang="en-US" sz="2400" dirty="0" smtClean="0"/>
              <a:t>ritical sections, disk, printer, ..</a:t>
            </a:r>
          </a:p>
          <a:p>
            <a:r>
              <a:rPr lang="en-US" dirty="0" smtClean="0"/>
              <a:t>In NW: </a:t>
            </a:r>
            <a:r>
              <a:rPr lang="en-US" sz="2400" dirty="0" smtClean="0"/>
              <a:t>Agents = packets; resources = physical or logical channels </a:t>
            </a:r>
          </a:p>
          <a:p>
            <a:endParaRPr lang="en-US" dirty="0"/>
          </a:p>
        </p:txBody>
      </p:sp>
      <p:pic>
        <p:nvPicPr>
          <p:cNvPr id="4812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61237" y="5549900"/>
            <a:ext cx="8920716" cy="137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avoidance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</a:t>
            </a:r>
            <a:r>
              <a:rPr lang="en-US" dirty="0" smtClean="0"/>
              <a:t>Mesh </a:t>
            </a:r>
            <a:r>
              <a:rPr lang="en-US" dirty="0" smtClean="0"/>
              <a:t>or </a:t>
            </a:r>
            <a:r>
              <a:rPr lang="en-US" dirty="0" smtClean="0"/>
              <a:t>Tori</a:t>
            </a:r>
            <a:endParaRPr lang="en-US" dirty="0" smtClean="0"/>
          </a:p>
          <a:p>
            <a:r>
              <a:rPr lang="en-US" dirty="0" smtClean="0"/>
              <a:t>Assume that packets are free to follow any route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this example each node is trying to send a packet to the diagonally opposite node at the same time, e.g. (0,0) to (1,1)</a:t>
            </a:r>
          </a:p>
          <a:p>
            <a:r>
              <a:rPr lang="en-US" dirty="0" smtClean="0"/>
              <a:t>To avoid link conflicts, (1,0) uses c3 then c0, and (0,0) uses c0 then c1, etc...</a:t>
            </a:r>
          </a:p>
          <a:p>
            <a:r>
              <a:rPr lang="en-US" dirty="0" smtClean="0"/>
              <a:t>The resource acquisition graph (or channel-dependency graph) on the right shows circular wait =&gt; DEADLOCK Possible</a:t>
            </a:r>
          </a:p>
        </p:txBody>
      </p:sp>
      <p:pic>
        <p:nvPicPr>
          <p:cNvPr id="4823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6200" y="2052084"/>
            <a:ext cx="59626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avoidance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Enforce dimension-order routing (</a:t>
            </a:r>
            <a:r>
              <a:rPr lang="en-US" dirty="0" err="1" smtClean="0"/>
              <a:t>xy</a:t>
            </a:r>
            <a:r>
              <a:rPr lang="en-US" dirty="0" smtClean="0"/>
              <a:t>-routing)</a:t>
            </a:r>
          </a:p>
          <a:p>
            <a:pPr lvl="1"/>
            <a:r>
              <a:rPr lang="en-US" dirty="0" smtClean="0"/>
              <a:t>Packet moves first horizontally, then vertically</a:t>
            </a:r>
          </a:p>
          <a:p>
            <a:pPr lvl="1"/>
            <a:r>
              <a:rPr lang="en-US" dirty="0" smtClean="0"/>
              <a:t>No cycle!!!</a:t>
            </a:r>
          </a:p>
          <a:p>
            <a:r>
              <a:rPr lang="en-US" dirty="0" smtClean="0"/>
              <a:t>Problem: contention for channels</a:t>
            </a:r>
          </a:p>
          <a:p>
            <a:pPr lvl="1"/>
            <a:r>
              <a:rPr lang="en-US" dirty="0" smtClean="0"/>
              <a:t>If (0,0) wants to send a packet to (1,1), it must first use c3</a:t>
            </a:r>
          </a:p>
          <a:p>
            <a:pPr lvl="1"/>
            <a:r>
              <a:rPr lang="en-US" dirty="0" smtClean="0"/>
              <a:t>If c3 is occupied, could take alternate route c0 =&gt; c1</a:t>
            </a:r>
          </a:p>
          <a:p>
            <a:r>
              <a:rPr lang="en-US" dirty="0" smtClean="0"/>
              <a:t>To avoid deadlocks, use virtual channels</a:t>
            </a:r>
          </a:p>
          <a:p>
            <a:pPr lvl="1"/>
            <a:r>
              <a:rPr lang="en-US" dirty="0" smtClean="0"/>
              <a:t>Alternate set of channels in which </a:t>
            </a:r>
            <a:r>
              <a:rPr lang="en-US" dirty="0" err="1" smtClean="0"/>
              <a:t>yx</a:t>
            </a:r>
            <a:r>
              <a:rPr lang="en-US" dirty="0" smtClean="0"/>
              <a:t> routing is enforced e.g., c’1 </a:t>
            </a:r>
          </a:p>
          <a:p>
            <a:pPr lvl="1"/>
            <a:r>
              <a:rPr lang="en-US" dirty="0" smtClean="0"/>
              <a:t>If c3 is occupied, the packet can safely route through c’0 and c’1.</a:t>
            </a:r>
            <a:endParaRPr lang="en-US" dirty="0"/>
          </a:p>
        </p:txBody>
      </p:sp>
      <p:pic>
        <p:nvPicPr>
          <p:cNvPr id="4833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8563" y="971550"/>
            <a:ext cx="70008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 butterflies: Omega NW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source and/or destination addresses</a:t>
            </a:r>
          </a:p>
          <a:p>
            <a:endParaRPr lang="en-US" smtClean="0"/>
          </a:p>
          <a:p>
            <a:endParaRPr lang="en-US" dirty="0" smtClean="0"/>
          </a:p>
        </p:txBody>
      </p:sp>
      <p:pic>
        <p:nvPicPr>
          <p:cNvPr id="4782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897" y="2012950"/>
            <a:ext cx="8848988" cy="45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micro-architecture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channel = link</a:t>
            </a:r>
          </a:p>
          <a:p>
            <a:r>
              <a:rPr lang="en-US" dirty="0" smtClean="0"/>
              <a:t>Virtual channel   = buffers + link </a:t>
            </a:r>
          </a:p>
          <a:p>
            <a:pPr lvl="1"/>
            <a:r>
              <a:rPr lang="en-US" dirty="0" smtClean="0"/>
              <a:t>link is time-multiplexed among flits</a:t>
            </a:r>
          </a:p>
          <a:p>
            <a:endParaRPr lang="en-US" dirty="0"/>
          </a:p>
        </p:txBody>
      </p:sp>
      <p:pic>
        <p:nvPicPr>
          <p:cNvPr id="4659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9935" y="2222205"/>
            <a:ext cx="7268469" cy="463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Switching strategy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how connections are established in the network</a:t>
            </a:r>
          </a:p>
          <a:p>
            <a:r>
              <a:rPr lang="en-US" b="1" dirty="0" smtClean="0"/>
              <a:t>Circuit switching = </a:t>
            </a:r>
            <a:r>
              <a:rPr lang="en-US" dirty="0" smtClean="0"/>
              <a:t>Establish a connection for the duration of the network service</a:t>
            </a:r>
          </a:p>
          <a:p>
            <a:pPr lvl="1"/>
            <a:r>
              <a:rPr lang="en-US" dirty="0" smtClean="0"/>
              <a:t>Example: circuit switching in mesh</a:t>
            </a:r>
          </a:p>
          <a:p>
            <a:pPr lvl="2"/>
            <a:r>
              <a:rPr lang="en-US" dirty="0" smtClean="0"/>
              <a:t>Establish path in network</a:t>
            </a:r>
          </a:p>
          <a:p>
            <a:pPr lvl="2"/>
            <a:r>
              <a:rPr lang="en-US" dirty="0" smtClean="0"/>
              <a:t>Transmit packet</a:t>
            </a:r>
          </a:p>
          <a:p>
            <a:pPr lvl="2"/>
            <a:r>
              <a:rPr lang="en-US" dirty="0" smtClean="0"/>
              <a:t>Release path</a:t>
            </a:r>
          </a:p>
          <a:p>
            <a:pPr lvl="2"/>
            <a:r>
              <a:rPr lang="en-US" dirty="0" smtClean="0"/>
              <a:t>Low latency; high bandwidth</a:t>
            </a:r>
          </a:p>
          <a:p>
            <a:pPr lvl="2"/>
            <a:r>
              <a:rPr lang="en-US" dirty="0" smtClean="0"/>
              <a:t>Good when packets are transmitted continuously between two nodes</a:t>
            </a:r>
          </a:p>
          <a:p>
            <a:r>
              <a:rPr lang="en-US" b="1" dirty="0" smtClean="0"/>
              <a:t>Packet switching = </a:t>
            </a:r>
            <a:r>
              <a:rPr lang="en-US" dirty="0" smtClean="0"/>
              <a:t>Multiplex several services by sending packets with addresses</a:t>
            </a:r>
          </a:p>
          <a:p>
            <a:pPr lvl="1"/>
            <a:r>
              <a:rPr lang="en-US" dirty="0" smtClean="0"/>
              <a:t>Example: remote memory access on a bus</a:t>
            </a:r>
          </a:p>
          <a:p>
            <a:pPr lvl="2"/>
            <a:r>
              <a:rPr lang="en-US" dirty="0" smtClean="0"/>
              <a:t>Send a request packet to remote node</a:t>
            </a:r>
          </a:p>
          <a:p>
            <a:pPr lvl="2"/>
            <a:r>
              <a:rPr lang="en-US" dirty="0" smtClean="0"/>
              <a:t>Release bus while memory access takes place</a:t>
            </a:r>
          </a:p>
          <a:p>
            <a:pPr lvl="2"/>
            <a:r>
              <a:rPr lang="en-US" dirty="0" smtClean="0"/>
              <a:t>Remote node sends reply packet to requester</a:t>
            </a:r>
          </a:p>
          <a:p>
            <a:pPr lvl="2"/>
            <a:r>
              <a:rPr lang="en-US" dirty="0" smtClean="0"/>
              <a:t>In between send and reply, other transfers are supported</a:t>
            </a:r>
          </a:p>
          <a:p>
            <a:pPr lvl="1"/>
            <a:r>
              <a:rPr lang="en-US" dirty="0" smtClean="0"/>
              <a:t>Example: remote memory access on a mesh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Packet switching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399" y="1073150"/>
            <a:ext cx="8780929" cy="5403850"/>
          </a:xfrm>
        </p:spPr>
        <p:txBody>
          <a:bodyPr/>
          <a:lstStyle/>
          <a:p>
            <a:r>
              <a:rPr lang="en-US" b="1" dirty="0" smtClean="0"/>
              <a:t>store-and-forward = </a:t>
            </a:r>
            <a:r>
              <a:rPr lang="en-US" dirty="0" smtClean="0"/>
              <a:t>packet switching, packets move from node to node and are stored in buffers in each node</a:t>
            </a:r>
            <a:endParaRPr lang="en-US" b="1" dirty="0" smtClean="0"/>
          </a:p>
          <a:p>
            <a:r>
              <a:rPr lang="en-US" b="1" dirty="0" smtClean="0"/>
              <a:t>cut-through</a:t>
            </a:r>
            <a:r>
              <a:rPr lang="en-US" dirty="0" smtClean="0"/>
              <a:t> = packets move through nodes in pipeline fashion, so that the entire packet moves through several nodes at one time</a:t>
            </a:r>
          </a:p>
          <a:p>
            <a:pPr lvl="1"/>
            <a:r>
              <a:rPr lang="en-US" dirty="0" smtClean="0"/>
              <a:t>Two </a:t>
            </a:r>
            <a:r>
              <a:rPr lang="en-US" dirty="0" smtClean="0"/>
              <a:t>implementations of cut-through: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Virtual cut-through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switching</a:t>
            </a:r>
            <a:r>
              <a:rPr lang="en-US" dirty="0" smtClean="0"/>
              <a:t>: </a:t>
            </a:r>
          </a:p>
          <a:p>
            <a:pPr lvl="3"/>
            <a:r>
              <a:rPr lang="en-US" dirty="0" smtClean="0"/>
              <a:t>The entire packet is buffered in the node when there is a transmission conflict</a:t>
            </a:r>
          </a:p>
          <a:p>
            <a:pPr lvl="3"/>
            <a:r>
              <a:rPr lang="en-US" dirty="0" smtClean="0"/>
              <a:t>When traffic is congested and conflicts are high, virtual cut through behaves like store-and-forward</a:t>
            </a:r>
          </a:p>
          <a:p>
            <a:pPr lvl="2"/>
            <a:endParaRPr lang="en-US" b="1" dirty="0" smtClean="0">
              <a:solidFill>
                <a:srgbClr val="00B050"/>
              </a:solidFill>
            </a:endParaRPr>
          </a:p>
          <a:p>
            <a:pPr lvl="2"/>
            <a:r>
              <a:rPr lang="en-US" b="1" dirty="0" smtClean="0">
                <a:solidFill>
                  <a:srgbClr val="00B050"/>
                </a:solidFill>
              </a:rPr>
              <a:t>Wormhole </a:t>
            </a:r>
            <a:r>
              <a:rPr lang="en-US" b="1" dirty="0" smtClean="0">
                <a:solidFill>
                  <a:srgbClr val="00B050"/>
                </a:solidFill>
              </a:rPr>
              <a:t>switching</a:t>
            </a:r>
            <a:r>
              <a:rPr lang="en-US" dirty="0" smtClean="0"/>
              <a:t>: </a:t>
            </a:r>
          </a:p>
          <a:p>
            <a:pPr lvl="3"/>
            <a:r>
              <a:rPr lang="en-US" dirty="0" smtClean="0"/>
              <a:t>Each node has enough buffering for a flit (flow control unit)</a:t>
            </a:r>
          </a:p>
          <a:p>
            <a:pPr lvl="3"/>
            <a:r>
              <a:rPr lang="en-US" dirty="0" smtClean="0"/>
              <a:t>A flit is made of consecutive </a:t>
            </a:r>
            <a:r>
              <a:rPr lang="en-US" dirty="0" err="1" smtClean="0">
                <a:solidFill>
                  <a:srgbClr val="00B050"/>
                </a:solidFill>
              </a:rPr>
              <a:t>phits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(physical transfer unit), which basically is the width of a link </a:t>
            </a:r>
            <a:r>
              <a:rPr lang="en-US" dirty="0" smtClean="0"/>
              <a:t>(= number </a:t>
            </a:r>
            <a:r>
              <a:rPr lang="en-US" dirty="0" smtClean="0"/>
              <a:t>of bits transferred per clock)</a:t>
            </a:r>
          </a:p>
          <a:p>
            <a:pPr lvl="3"/>
            <a:r>
              <a:rPr lang="en-US" dirty="0" smtClean="0"/>
              <a:t>A flit is </a:t>
            </a:r>
            <a:r>
              <a:rPr lang="en-US" dirty="0" smtClean="0"/>
              <a:t>a fraction of the packet, so the packet can be stored in several nodes (one or more flits per node) on its </a:t>
            </a:r>
            <a:r>
              <a:rPr lang="en-US" dirty="0" smtClean="0"/>
              <a:t>path</a:t>
            </a:r>
            <a:endParaRPr lang="en-US" dirty="0" smtClean="0"/>
          </a:p>
          <a:p>
            <a:pPr lvl="1"/>
            <a:r>
              <a:rPr lang="en-US" dirty="0" smtClean="0"/>
              <a:t>Note: In virtual cut-through the flit is the whole packet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Latency models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473782"/>
            <a:ext cx="8585200" cy="3003217"/>
          </a:xfrm>
        </p:spPr>
        <p:txBody>
          <a:bodyPr/>
          <a:lstStyle/>
          <a:p>
            <a:r>
              <a:rPr lang="en-US" b="1" dirty="0" smtClean="0"/>
              <a:t>Sender overhead</a:t>
            </a:r>
            <a:r>
              <a:rPr lang="en-US" dirty="0" smtClean="0"/>
              <a:t>: creating the envelope and moving packet to </a:t>
            </a:r>
            <a:r>
              <a:rPr lang="en-US" dirty="0" smtClean="0"/>
              <a:t>NI</a:t>
            </a:r>
            <a:endParaRPr lang="en-US" dirty="0" smtClean="0"/>
          </a:p>
          <a:p>
            <a:r>
              <a:rPr lang="en-US" b="1" dirty="0" smtClean="0"/>
              <a:t>Time of flight</a:t>
            </a:r>
            <a:r>
              <a:rPr lang="en-US" dirty="0" smtClean="0"/>
              <a:t>: time to send a bit from source to destination when the route is established and without conflicts. (Includes switching time.)</a:t>
            </a:r>
          </a:p>
          <a:p>
            <a:r>
              <a:rPr lang="en-US" b="1" dirty="0" smtClean="0"/>
              <a:t>Transmission time</a:t>
            </a:r>
            <a:r>
              <a:rPr lang="en-US" dirty="0" smtClean="0"/>
              <a:t>: time to transfer a packet from source to destination, </a:t>
            </a:r>
            <a:r>
              <a:rPr lang="en-US" i="1" dirty="0" smtClean="0"/>
              <a:t>once the first bit has arrived at destination</a:t>
            </a:r>
          </a:p>
          <a:p>
            <a:pPr lvl="1"/>
            <a:r>
              <a:rPr lang="en-US" dirty="0" err="1" smtClean="0"/>
              <a:t>phit</a:t>
            </a:r>
            <a:r>
              <a:rPr lang="en-US" dirty="0" smtClean="0"/>
              <a:t>: number of bits </a:t>
            </a:r>
            <a:r>
              <a:rPr lang="en-US" dirty="0" smtClean="0"/>
              <a:t>transferred </a:t>
            </a:r>
            <a:r>
              <a:rPr lang="en-US" dirty="0" smtClean="0"/>
              <a:t>on a link per cycle</a:t>
            </a:r>
          </a:p>
          <a:p>
            <a:pPr lvl="1"/>
            <a:r>
              <a:rPr lang="en-US" dirty="0" smtClean="0"/>
              <a:t>Basically: packet size/</a:t>
            </a:r>
            <a:r>
              <a:rPr lang="en-US" dirty="0" err="1" smtClean="0"/>
              <a:t>phit</a:t>
            </a:r>
            <a:r>
              <a:rPr lang="en-US" dirty="0" smtClean="0"/>
              <a:t> size</a:t>
            </a:r>
          </a:p>
          <a:p>
            <a:pPr lvl="1"/>
            <a:r>
              <a:rPr lang="en-US" dirty="0" smtClean="0"/>
              <a:t>flit: flow control unit </a:t>
            </a:r>
            <a:endParaRPr lang="en-US" dirty="0"/>
          </a:p>
        </p:txBody>
      </p:sp>
      <p:pic>
        <p:nvPicPr>
          <p:cNvPr id="4669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8169" y="817969"/>
            <a:ext cx="7611031" cy="26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 computer systems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997324"/>
            <a:ext cx="8585200" cy="2479675"/>
          </a:xfrm>
        </p:spPr>
        <p:txBody>
          <a:bodyPr/>
          <a:lstStyle/>
          <a:p>
            <a:r>
              <a:rPr lang="en-US" dirty="0" smtClean="0"/>
              <a:t>Interconnect between processor chips (system area network--san)</a:t>
            </a:r>
          </a:p>
          <a:p>
            <a:r>
              <a:rPr lang="en-US" dirty="0" smtClean="0"/>
              <a:t>Interconnect between cores on each chip </a:t>
            </a:r>
            <a:br>
              <a:rPr lang="en-US" dirty="0" smtClean="0"/>
            </a:br>
            <a:r>
              <a:rPr lang="en-US" dirty="0" smtClean="0"/>
              <a:t>(Network On </a:t>
            </a:r>
            <a:r>
              <a:rPr lang="en-US" dirty="0" smtClean="0"/>
              <a:t>Chip -- NOC</a:t>
            </a:r>
            <a:r>
              <a:rPr lang="en-US" dirty="0" smtClean="0"/>
              <a:t>)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Others (not covered):</a:t>
            </a:r>
          </a:p>
          <a:p>
            <a:pPr lvl="1"/>
            <a:r>
              <a:rPr lang="en-US" dirty="0" smtClean="0"/>
              <a:t>WAN (wide-area network)</a:t>
            </a:r>
          </a:p>
          <a:p>
            <a:pPr lvl="1"/>
            <a:r>
              <a:rPr lang="en-US" dirty="0" smtClean="0"/>
              <a:t>LAN (local area network)</a:t>
            </a:r>
            <a:endParaRPr lang="en-US" dirty="0"/>
          </a:p>
        </p:txBody>
      </p:sp>
      <p:pic>
        <p:nvPicPr>
          <p:cNvPr id="4587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08025"/>
            <a:ext cx="85217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Latency models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Routing time</a:t>
            </a:r>
            <a:r>
              <a:rPr lang="en-US" dirty="0" smtClean="0"/>
              <a:t>: time to set up switches</a:t>
            </a:r>
          </a:p>
          <a:p>
            <a:r>
              <a:rPr lang="en-US" b="1" dirty="0" smtClean="0"/>
              <a:t>Switching time</a:t>
            </a:r>
            <a:r>
              <a:rPr lang="en-US" dirty="0" smtClean="0"/>
              <a:t>: depends on switching strategy (store-and-forward </a:t>
            </a:r>
            <a:r>
              <a:rPr lang="en-US" dirty="0" err="1" smtClean="0"/>
              <a:t>vs</a:t>
            </a:r>
            <a:r>
              <a:rPr lang="en-US" dirty="0" smtClean="0"/>
              <a:t> cut-through </a:t>
            </a:r>
            <a:r>
              <a:rPr lang="en-US" dirty="0" err="1" smtClean="0"/>
              <a:t>vs</a:t>
            </a:r>
            <a:r>
              <a:rPr lang="en-US" dirty="0" smtClean="0"/>
              <a:t> circuit-switched). Affects time of flight and included in that.</a:t>
            </a:r>
          </a:p>
          <a:p>
            <a:r>
              <a:rPr lang="en-US" b="1" dirty="0" smtClean="0"/>
              <a:t>Receiver overhead</a:t>
            </a:r>
            <a:r>
              <a:rPr lang="en-US" dirty="0" smtClean="0"/>
              <a:t>: time to strip out envelope and move packet in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 distance: </a:t>
            </a:r>
            <a:r>
              <a:rPr lang="en-US" dirty="0" smtClean="0"/>
              <a:t>Number </a:t>
            </a:r>
            <a:r>
              <a:rPr lang="en-US" dirty="0" smtClean="0"/>
              <a:t>of links traversed by a packet</a:t>
            </a:r>
          </a:p>
          <a:p>
            <a:r>
              <a:rPr lang="en-US" dirty="0" smtClean="0"/>
              <a:t>Average routing distance: average over all pairs of nodes</a:t>
            </a:r>
          </a:p>
          <a:p>
            <a:r>
              <a:rPr lang="en-US" dirty="0" smtClean="0"/>
              <a:t>Network diameter: longest routing distance over all pairs of nodes</a:t>
            </a:r>
          </a:p>
          <a:p>
            <a:endParaRPr lang="en-US" dirty="0" smtClean="0"/>
          </a:p>
          <a:p>
            <a:r>
              <a:rPr lang="en-US" dirty="0" smtClean="0"/>
              <a:t>Packets of a message can be pipelined</a:t>
            </a:r>
          </a:p>
          <a:p>
            <a:pPr lvl="1"/>
            <a:r>
              <a:rPr lang="en-US" dirty="0" smtClean="0"/>
              <a:t>Transfer pipeline has 3 stages </a:t>
            </a:r>
          </a:p>
          <a:p>
            <a:pPr lvl="2"/>
            <a:r>
              <a:rPr lang="en-US" dirty="0" smtClean="0"/>
              <a:t>Sender overhead--&gt;transmission --&gt;receiver overhead</a:t>
            </a:r>
          </a:p>
          <a:p>
            <a:pPr lvl="1"/>
            <a:r>
              <a:rPr lang="en-US" dirty="0" smtClean="0"/>
              <a:t>Total message time = time for the first packet + (n-1)/pipeline throughput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End-to-end message latency </a:t>
            </a:r>
            <a:r>
              <a:rPr lang="en-US" dirty="0" smtClean="0"/>
              <a:t>= 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i="1" dirty="0" smtClean="0"/>
              <a:t>sender overhead + time of flight + transmission time + </a:t>
            </a:r>
            <a:br>
              <a:rPr lang="en-US" i="1" dirty="0" smtClean="0"/>
            </a:br>
            <a:r>
              <a:rPr lang="en-US" i="1" dirty="0" smtClean="0"/>
              <a:t>      routing time + </a:t>
            </a:r>
            <a:br>
              <a:rPr lang="en-US" i="1" dirty="0" smtClean="0"/>
            </a:br>
            <a:r>
              <a:rPr lang="en-US" i="1" dirty="0" smtClean="0"/>
              <a:t>      (n-1) * MAX(sender </a:t>
            </a:r>
            <a:r>
              <a:rPr lang="en-US" i="1" dirty="0" err="1" smtClean="0"/>
              <a:t>ov</a:t>
            </a:r>
            <a:r>
              <a:rPr lang="en-US" i="1" dirty="0" smtClean="0"/>
              <a:t>, transmission time, receiver overhead)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summarize what you learned</a:t>
            </a:r>
            <a:endParaRPr lang="en-US"/>
          </a:p>
        </p:txBody>
      </p:sp>
      <p:pic>
        <p:nvPicPr>
          <p:cNvPr id="6" name="Picture 2" descr="http://3.bp.blogspot.com/-Fyyo92Ouo14/USoRPb90tOI/AAAAAAAABXU/poSOCn2msZ0/s1600/summ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3550" y="0"/>
            <a:ext cx="3600450" cy="2705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Extra slides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5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between topologies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5401340"/>
            <a:ext cx="8585200" cy="1075660"/>
          </a:xfrm>
        </p:spPr>
        <p:txBody>
          <a:bodyPr/>
          <a:lstStyle/>
          <a:p>
            <a:r>
              <a:rPr lang="en-US" sz="2000" dirty="0" smtClean="0"/>
              <a:t>Switch degree: # of ports for each switch (switch complexity)</a:t>
            </a:r>
          </a:p>
          <a:p>
            <a:r>
              <a:rPr lang="en-US" sz="2000" dirty="0" smtClean="0"/>
              <a:t>Network diameter: worst-case routing distance between any two nodes</a:t>
            </a:r>
          </a:p>
          <a:p>
            <a:r>
              <a:rPr lang="en-US" sz="2000" dirty="0" smtClean="0"/>
              <a:t>Bisection width: # of links in bisection (worst-case bandwidth)</a:t>
            </a:r>
          </a:p>
          <a:p>
            <a:r>
              <a:rPr lang="en-US" sz="2000" dirty="0" smtClean="0"/>
              <a:t>Network size: # of nodes 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957263"/>
          <a:ext cx="6096000" cy="442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029"/>
                <a:gridCol w="976371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Interconnection 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network</a:t>
                      </a:r>
                    </a:p>
                  </a:txBody>
                  <a:tcPr marL="76200" marR="76200" marT="101600" marB="2540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Switch 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degree</a:t>
                      </a:r>
                    </a:p>
                  </a:txBody>
                  <a:tcPr marL="76200" marR="76200" marT="101600" marB="2540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Network 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diameter</a:t>
                      </a:r>
                    </a:p>
                  </a:txBody>
                  <a:tcPr marL="76200" marR="76200" marT="101600" marB="2540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Bisection 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width</a:t>
                      </a:r>
                    </a:p>
                  </a:txBody>
                  <a:tcPr marL="76200" marR="76200" marT="101600" marB="2540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Network </a:t>
                      </a:r>
                    </a:p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size</a:t>
                      </a:r>
                    </a:p>
                  </a:txBody>
                  <a:tcPr marL="76200" marR="76200" marT="101600" marB="2540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Crossbar switch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Butterfly 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(built from k-by-k switches)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log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 N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N/2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k-ary tree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k+1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2log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 N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Linear array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N-1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Ring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N/2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n-by-n mesh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2(n-1)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N=n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n-by-n torus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2n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N=n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k-dimensional hypercube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k-1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N=2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k-ary n-cube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2k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nk/2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2k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n-1</a:t>
                      </a:r>
                      <a:endParaRPr lang="en-US" sz="120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N=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n</a:t>
                      </a:r>
                      <a:r>
                        <a:rPr lang="en-US" sz="1400" baseline="300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  <a:cs typeface="Comic Sans MS"/>
                        </a:rPr>
                        <a:t>k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76200" marR="76200" marT="50800" marB="254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Flow control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mechanisms to handle conflicts in switch-based networks</a:t>
            </a:r>
          </a:p>
          <a:p>
            <a:r>
              <a:rPr lang="en-US" dirty="0" smtClean="0"/>
              <a:t>Buffers at input and output ports</a:t>
            </a:r>
          </a:p>
          <a:p>
            <a:pPr lvl="2"/>
            <a:r>
              <a:rPr lang="en-US" dirty="0" smtClean="0"/>
              <a:t>In virtual cut-through: buffer for entire packet</a:t>
            </a:r>
          </a:p>
          <a:p>
            <a:pPr lvl="2"/>
            <a:r>
              <a:rPr lang="en-US" dirty="0" smtClean="0"/>
              <a:t>In wormhole: buffer for integral number of flits</a:t>
            </a:r>
          </a:p>
          <a:p>
            <a:r>
              <a:rPr lang="en-US" dirty="0" smtClean="0"/>
              <a:t>Link-level flow control</a:t>
            </a:r>
          </a:p>
          <a:p>
            <a:pPr lvl="1"/>
            <a:r>
              <a:rPr lang="en-US" dirty="0" smtClean="0"/>
              <a:t>Handshake signal</a:t>
            </a:r>
          </a:p>
          <a:p>
            <a:pPr lvl="2"/>
            <a:r>
              <a:rPr lang="en-US" dirty="0" err="1" smtClean="0"/>
              <a:t>Rdy</a:t>
            </a:r>
            <a:r>
              <a:rPr lang="en-US" dirty="0" smtClean="0"/>
              <a:t> indicates whether flits can be transmitted to the destination</a:t>
            </a:r>
          </a:p>
          <a:p>
            <a:pPr lvl="2"/>
            <a:r>
              <a:rPr lang="en-US" dirty="0" smtClean="0"/>
              <a:t>Buffering for cut-through (whole packet) </a:t>
            </a:r>
            <a:r>
              <a:rPr lang="en-US" dirty="0" err="1" smtClean="0"/>
              <a:t>vs</a:t>
            </a:r>
            <a:r>
              <a:rPr lang="en-US" dirty="0" smtClean="0"/>
              <a:t> wormhole (a few flits</a:t>
            </a:r>
          </a:p>
        </p:txBody>
      </p:sp>
      <p:pic>
        <p:nvPicPr>
          <p:cNvPr id="4771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700" y="3978497"/>
            <a:ext cx="84709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Switching strategies</a:t>
            </a:r>
            <a:endParaRPr lang="en-US" dirty="0" smtClean="0"/>
          </a:p>
        </p:txBody>
      </p:sp>
      <p:sp>
        <p:nvSpPr>
          <p:cNvPr id="4689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Circuit switching:</a:t>
            </a:r>
          </a:p>
          <a:p>
            <a:pPr lvl="1"/>
            <a:r>
              <a:rPr lang="en-US" dirty="0" smtClean="0"/>
              <a:t>Route is set up first</a:t>
            </a:r>
          </a:p>
          <a:p>
            <a:pPr lvl="1"/>
            <a:r>
              <a:rPr lang="en-US" dirty="0" smtClean="0"/>
              <a:t>Routing time = l x r + time of flight</a:t>
            </a:r>
          </a:p>
          <a:p>
            <a:pPr lvl="2"/>
            <a:r>
              <a:rPr lang="en-US" dirty="0" smtClean="0"/>
              <a:t>R to set each switch, l number of switches, and </a:t>
            </a:r>
            <a:r>
              <a:rPr lang="en-US" dirty="0" err="1" smtClean="0"/>
              <a:t>tof</a:t>
            </a:r>
            <a:r>
              <a:rPr lang="en-US" dirty="0" smtClean="0"/>
              <a:t> to inform the node back</a:t>
            </a:r>
          </a:p>
          <a:p>
            <a:r>
              <a:rPr lang="en-US" dirty="0" smtClean="0"/>
              <a:t>Packet switching</a:t>
            </a:r>
          </a:p>
          <a:p>
            <a:pPr lvl="1"/>
            <a:r>
              <a:rPr lang="en-US" dirty="0" smtClean="0"/>
              <a:t>Route is set up as the packet moves from switch to switch</a:t>
            </a:r>
          </a:p>
          <a:p>
            <a:pPr lvl="1"/>
            <a:r>
              <a:rPr lang="en-US" dirty="0" smtClean="0"/>
              <a:t>Store-and-forward, cut-through </a:t>
            </a:r>
          </a:p>
        </p:txBody>
      </p:sp>
      <p:pic>
        <p:nvPicPr>
          <p:cNvPr id="4689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100" y="3962400"/>
            <a:ext cx="84709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7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909637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Switching strategies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5384800"/>
          </a:xfrm>
        </p:spPr>
        <p:txBody>
          <a:bodyPr rtlCol="0">
            <a:normAutofit fontScale="77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Packet latency = sender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incl.Switching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time)  + transmission time + routing time + receiver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R: routing time per switch; n: #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phits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l: # of switches;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time of flight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Circuit switching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Packet latency = sender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+ 2xtof + n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lxr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receiver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l because there are l switches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phits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switch is one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Store-and-forward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Packet latency = sender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n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lxr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receiver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lxn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because switching involves a whole packet (n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phits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Cut-through switching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Packet latency = sender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n 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lxr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receiver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l as in circuit switching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Virtual cut-through switching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 to circuit switching but better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bw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 that when traffic is congested, cut-through = store-and-forward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Wormhole switching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Handles conflicts differently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Switch port has at least enough buffering for a flit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Blocked packets simply stay in the flit buffers provided in their path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Packet flits hold circuits in multiple switches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1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909637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Bandwidth models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5384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Bottlenecks increase latency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Transfers are pipelined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Effective bandwidth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packet_size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/max(sender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receiver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transmission time)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Network contention affects latency and effective bandwidth (not counted in above formula)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Bisection width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Network is seen as a graph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Vertices are switches and edges are links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Bisection is a cut through a minimum set of edges such that the cut divides the network graph into two isomorphic --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i.E.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Same--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subgraphs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mesh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Measures bandwidth when all nodes in 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subgraph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communicate only with nodes in the other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subgraph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Aggregate bandwidth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Bandwidth across all links divided by the number of nodes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5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909637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Topologies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2066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5384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Indirect networks: in is centralized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Crossbar switch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Multistage interconnection network (min) </a:t>
            </a:r>
          </a:p>
        </p:txBody>
      </p:sp>
      <p:pic>
        <p:nvPicPr>
          <p:cNvPr id="4720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550" y="2351088"/>
            <a:ext cx="84709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772400" y="6629400"/>
            <a:ext cx="1371600" cy="228600"/>
          </a:xfrm>
          <a:prstGeom prst="rect">
            <a:avLst/>
          </a:prstGeom>
        </p:spPr>
        <p:txBody>
          <a:bodyPr/>
          <a:lstStyle/>
          <a:p>
            <a:fld id="{3A23F72A-485F-4A4B-A58D-3BAEBDAF7BE0}" type="slidenum">
              <a:rPr lang="en-US"/>
              <a:pPr/>
              <a:t>4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 (shared) or Network (switched)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Network</a:t>
            </a:r>
            <a:r>
              <a:rPr lang="en-US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claimed to be more scalable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no bus arbitration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point-to-point connections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but router overhead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4038600"/>
            <a:ext cx="8534400" cy="2362200"/>
            <a:chOff x="192" y="2544"/>
            <a:chExt cx="5376" cy="1488"/>
          </a:xfrm>
        </p:grpSpPr>
        <p:sp>
          <p:nvSpPr>
            <p:cNvPr id="262149" name="Rectangle 5"/>
            <p:cNvSpPr>
              <a:spLocks noChangeArrowheads="1"/>
            </p:cNvSpPr>
            <p:nvPr/>
          </p:nvSpPr>
          <p:spPr bwMode="auto">
            <a:xfrm>
              <a:off x="1728" y="2544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node</a:t>
              </a:r>
            </a:p>
          </p:txBody>
        </p:sp>
        <p:sp>
          <p:nvSpPr>
            <p:cNvPr id="262150" name="Rectangle 6"/>
            <p:cNvSpPr>
              <a:spLocks noChangeArrowheads="1"/>
            </p:cNvSpPr>
            <p:nvPr/>
          </p:nvSpPr>
          <p:spPr bwMode="auto">
            <a:xfrm>
              <a:off x="2352" y="3024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R</a:t>
              </a:r>
            </a:p>
          </p:txBody>
        </p:sp>
        <p:sp>
          <p:nvSpPr>
            <p:cNvPr id="262151" name="Line 7"/>
            <p:cNvSpPr>
              <a:spLocks noChangeShapeType="1"/>
            </p:cNvSpPr>
            <p:nvPr/>
          </p:nvSpPr>
          <p:spPr bwMode="auto">
            <a:xfrm>
              <a:off x="2208" y="2832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2" name="Rectangle 8"/>
            <p:cNvSpPr>
              <a:spLocks noChangeArrowheads="1"/>
            </p:cNvSpPr>
            <p:nvPr/>
          </p:nvSpPr>
          <p:spPr bwMode="auto">
            <a:xfrm>
              <a:off x="2736" y="2544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node</a:t>
              </a:r>
            </a:p>
          </p:txBody>
        </p:sp>
        <p:sp>
          <p:nvSpPr>
            <p:cNvPr id="262153" name="Rectangle 9"/>
            <p:cNvSpPr>
              <a:spLocks noChangeArrowheads="1"/>
            </p:cNvSpPr>
            <p:nvPr/>
          </p:nvSpPr>
          <p:spPr bwMode="auto">
            <a:xfrm>
              <a:off x="3360" y="3024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R</a:t>
              </a:r>
            </a:p>
          </p:txBody>
        </p:sp>
        <p:sp>
          <p:nvSpPr>
            <p:cNvPr id="262154" name="Line 10"/>
            <p:cNvSpPr>
              <a:spLocks noChangeShapeType="1"/>
            </p:cNvSpPr>
            <p:nvPr/>
          </p:nvSpPr>
          <p:spPr bwMode="auto">
            <a:xfrm>
              <a:off x="3216" y="2832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5" name="Rectangle 11"/>
            <p:cNvSpPr>
              <a:spLocks noChangeArrowheads="1"/>
            </p:cNvSpPr>
            <p:nvPr/>
          </p:nvSpPr>
          <p:spPr bwMode="auto">
            <a:xfrm>
              <a:off x="3744" y="2544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node</a:t>
              </a:r>
            </a:p>
          </p:txBody>
        </p:sp>
        <p:sp>
          <p:nvSpPr>
            <p:cNvPr id="262156" name="Rectangle 12"/>
            <p:cNvSpPr>
              <a:spLocks noChangeArrowheads="1"/>
            </p:cNvSpPr>
            <p:nvPr/>
          </p:nvSpPr>
          <p:spPr bwMode="auto">
            <a:xfrm>
              <a:off x="4368" y="3024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R</a:t>
              </a:r>
            </a:p>
          </p:txBody>
        </p:sp>
        <p:sp>
          <p:nvSpPr>
            <p:cNvPr id="262157" name="Line 13"/>
            <p:cNvSpPr>
              <a:spLocks noChangeShapeType="1"/>
            </p:cNvSpPr>
            <p:nvPr/>
          </p:nvSpPr>
          <p:spPr bwMode="auto">
            <a:xfrm>
              <a:off x="4224" y="2832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8" name="Rectangle 14"/>
            <p:cNvSpPr>
              <a:spLocks noChangeArrowheads="1"/>
            </p:cNvSpPr>
            <p:nvPr/>
          </p:nvSpPr>
          <p:spPr bwMode="auto">
            <a:xfrm>
              <a:off x="4752" y="2544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node</a:t>
              </a:r>
            </a:p>
          </p:txBody>
        </p:sp>
        <p:sp>
          <p:nvSpPr>
            <p:cNvPr id="262159" name="Rectangle 15"/>
            <p:cNvSpPr>
              <a:spLocks noChangeArrowheads="1"/>
            </p:cNvSpPr>
            <p:nvPr/>
          </p:nvSpPr>
          <p:spPr bwMode="auto">
            <a:xfrm>
              <a:off x="5376" y="3024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R</a:t>
              </a:r>
            </a:p>
          </p:txBody>
        </p:sp>
        <p:sp>
          <p:nvSpPr>
            <p:cNvPr id="262160" name="Line 16"/>
            <p:cNvSpPr>
              <a:spLocks noChangeShapeType="1"/>
            </p:cNvSpPr>
            <p:nvPr/>
          </p:nvSpPr>
          <p:spPr bwMode="auto">
            <a:xfrm>
              <a:off x="5232" y="2832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1" name="Rectangle 17"/>
            <p:cNvSpPr>
              <a:spLocks noChangeArrowheads="1"/>
            </p:cNvSpPr>
            <p:nvPr/>
          </p:nvSpPr>
          <p:spPr bwMode="auto">
            <a:xfrm>
              <a:off x="1728" y="3360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node</a:t>
              </a:r>
            </a:p>
          </p:txBody>
        </p:sp>
        <p:sp>
          <p:nvSpPr>
            <p:cNvPr id="262162" name="Rectangle 18"/>
            <p:cNvSpPr>
              <a:spLocks noChangeArrowheads="1"/>
            </p:cNvSpPr>
            <p:nvPr/>
          </p:nvSpPr>
          <p:spPr bwMode="auto">
            <a:xfrm>
              <a:off x="2352" y="3840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R</a:t>
              </a:r>
            </a:p>
          </p:txBody>
        </p:sp>
        <p:sp>
          <p:nvSpPr>
            <p:cNvPr id="262163" name="Line 19"/>
            <p:cNvSpPr>
              <a:spLocks noChangeShapeType="1"/>
            </p:cNvSpPr>
            <p:nvPr/>
          </p:nvSpPr>
          <p:spPr bwMode="auto">
            <a:xfrm>
              <a:off x="2208" y="36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4" name="Rectangle 20"/>
            <p:cNvSpPr>
              <a:spLocks noChangeArrowheads="1"/>
            </p:cNvSpPr>
            <p:nvPr/>
          </p:nvSpPr>
          <p:spPr bwMode="auto">
            <a:xfrm>
              <a:off x="2736" y="3360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node</a:t>
              </a:r>
            </a:p>
          </p:txBody>
        </p:sp>
        <p:sp>
          <p:nvSpPr>
            <p:cNvPr id="262165" name="Rectangle 21"/>
            <p:cNvSpPr>
              <a:spLocks noChangeArrowheads="1"/>
            </p:cNvSpPr>
            <p:nvPr/>
          </p:nvSpPr>
          <p:spPr bwMode="auto">
            <a:xfrm>
              <a:off x="3360" y="3840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R</a:t>
              </a:r>
            </a:p>
          </p:txBody>
        </p:sp>
        <p:sp>
          <p:nvSpPr>
            <p:cNvPr id="262166" name="Line 22"/>
            <p:cNvSpPr>
              <a:spLocks noChangeShapeType="1"/>
            </p:cNvSpPr>
            <p:nvPr/>
          </p:nvSpPr>
          <p:spPr bwMode="auto">
            <a:xfrm>
              <a:off x="3216" y="36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7" name="Rectangle 23"/>
            <p:cNvSpPr>
              <a:spLocks noChangeArrowheads="1"/>
            </p:cNvSpPr>
            <p:nvPr/>
          </p:nvSpPr>
          <p:spPr bwMode="auto">
            <a:xfrm>
              <a:off x="3744" y="3360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node</a:t>
              </a:r>
            </a:p>
          </p:txBody>
        </p:sp>
        <p:sp>
          <p:nvSpPr>
            <p:cNvPr id="262168" name="Rectangle 24"/>
            <p:cNvSpPr>
              <a:spLocks noChangeArrowheads="1"/>
            </p:cNvSpPr>
            <p:nvPr/>
          </p:nvSpPr>
          <p:spPr bwMode="auto">
            <a:xfrm>
              <a:off x="4368" y="3840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R</a:t>
              </a:r>
            </a:p>
          </p:txBody>
        </p:sp>
        <p:sp>
          <p:nvSpPr>
            <p:cNvPr id="262169" name="Line 25"/>
            <p:cNvSpPr>
              <a:spLocks noChangeShapeType="1"/>
            </p:cNvSpPr>
            <p:nvPr/>
          </p:nvSpPr>
          <p:spPr bwMode="auto">
            <a:xfrm>
              <a:off x="4224" y="36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0" name="Rectangle 26"/>
            <p:cNvSpPr>
              <a:spLocks noChangeArrowheads="1"/>
            </p:cNvSpPr>
            <p:nvPr/>
          </p:nvSpPr>
          <p:spPr bwMode="auto">
            <a:xfrm>
              <a:off x="4752" y="3360"/>
              <a:ext cx="480" cy="288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node</a:t>
              </a:r>
            </a:p>
          </p:txBody>
        </p:sp>
        <p:sp>
          <p:nvSpPr>
            <p:cNvPr id="262171" name="Rectangle 27"/>
            <p:cNvSpPr>
              <a:spLocks noChangeArrowheads="1"/>
            </p:cNvSpPr>
            <p:nvPr/>
          </p:nvSpPr>
          <p:spPr bwMode="auto">
            <a:xfrm>
              <a:off x="5376" y="3840"/>
              <a:ext cx="192" cy="192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R</a:t>
              </a:r>
            </a:p>
          </p:txBody>
        </p:sp>
        <p:sp>
          <p:nvSpPr>
            <p:cNvPr id="262172" name="Line 28"/>
            <p:cNvSpPr>
              <a:spLocks noChangeShapeType="1"/>
            </p:cNvSpPr>
            <p:nvPr/>
          </p:nvSpPr>
          <p:spPr bwMode="auto">
            <a:xfrm>
              <a:off x="5232" y="3648"/>
              <a:ext cx="14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3" name="Line 29"/>
            <p:cNvSpPr>
              <a:spLocks noChangeShapeType="1"/>
            </p:cNvSpPr>
            <p:nvPr/>
          </p:nvSpPr>
          <p:spPr bwMode="auto">
            <a:xfrm>
              <a:off x="2544" y="3120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4" name="Line 30"/>
            <p:cNvSpPr>
              <a:spLocks noChangeShapeType="1"/>
            </p:cNvSpPr>
            <p:nvPr/>
          </p:nvSpPr>
          <p:spPr bwMode="auto">
            <a:xfrm>
              <a:off x="3552" y="3120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5" name="Line 31"/>
            <p:cNvSpPr>
              <a:spLocks noChangeShapeType="1"/>
            </p:cNvSpPr>
            <p:nvPr/>
          </p:nvSpPr>
          <p:spPr bwMode="auto">
            <a:xfrm>
              <a:off x="4560" y="3120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6" name="Line 32"/>
            <p:cNvSpPr>
              <a:spLocks noChangeShapeType="1"/>
            </p:cNvSpPr>
            <p:nvPr/>
          </p:nvSpPr>
          <p:spPr bwMode="auto">
            <a:xfrm>
              <a:off x="2544" y="3936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7" name="Line 33"/>
            <p:cNvSpPr>
              <a:spLocks noChangeShapeType="1"/>
            </p:cNvSpPr>
            <p:nvPr/>
          </p:nvSpPr>
          <p:spPr bwMode="auto">
            <a:xfrm>
              <a:off x="3552" y="3936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8" name="Line 34"/>
            <p:cNvSpPr>
              <a:spLocks noChangeShapeType="1"/>
            </p:cNvSpPr>
            <p:nvPr/>
          </p:nvSpPr>
          <p:spPr bwMode="auto">
            <a:xfrm>
              <a:off x="4560" y="3936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79" name="Line 35"/>
            <p:cNvSpPr>
              <a:spLocks noChangeShapeType="1"/>
            </p:cNvSpPr>
            <p:nvPr/>
          </p:nvSpPr>
          <p:spPr bwMode="auto">
            <a:xfrm>
              <a:off x="2448" y="3216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80" name="Line 36"/>
            <p:cNvSpPr>
              <a:spLocks noChangeShapeType="1"/>
            </p:cNvSpPr>
            <p:nvPr/>
          </p:nvSpPr>
          <p:spPr bwMode="auto">
            <a:xfrm>
              <a:off x="3456" y="3216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81" name="Line 37"/>
            <p:cNvSpPr>
              <a:spLocks noChangeShapeType="1"/>
            </p:cNvSpPr>
            <p:nvPr/>
          </p:nvSpPr>
          <p:spPr bwMode="auto">
            <a:xfrm>
              <a:off x="4464" y="3216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82" name="Line 38"/>
            <p:cNvSpPr>
              <a:spLocks noChangeShapeType="1"/>
            </p:cNvSpPr>
            <p:nvPr/>
          </p:nvSpPr>
          <p:spPr bwMode="auto">
            <a:xfrm>
              <a:off x="5472" y="3216"/>
              <a:ext cx="0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83" name="Text Box 39"/>
            <p:cNvSpPr txBox="1">
              <a:spLocks noChangeArrowheads="1"/>
            </p:cNvSpPr>
            <p:nvPr/>
          </p:nvSpPr>
          <p:spPr bwMode="auto">
            <a:xfrm>
              <a:off x="192" y="2544"/>
              <a:ext cx="1364" cy="5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Example:</a:t>
              </a:r>
            </a:p>
            <a:p>
              <a:pPr eaLnBrk="0" hangingPunct="0"/>
              <a:r>
                <a:rPr lang="en-US" sz="1800">
                  <a:latin typeface="Arial" charset="0"/>
                </a:rPr>
                <a:t>NoC with 2x4 mesh</a:t>
              </a:r>
            </a:p>
            <a:p>
              <a:pPr eaLnBrk="0" hangingPunct="0"/>
              <a:r>
                <a:rPr lang="en-US" sz="1800">
                  <a:latin typeface="Arial" charset="0"/>
                </a:rPr>
                <a:t>routing network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89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909637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Topologies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5384800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 smtClean="0">
                <a:solidFill>
                  <a:srgbClr val="FF0043"/>
                </a:solidFill>
                <a:latin typeface="Times New Roman" pitchFamily="18" charset="0"/>
                <a:cs typeface="Times New Roman" pitchFamily="18" charset="0"/>
              </a:rPr>
              <a:t>Indirect networks: in is centralized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Butterfly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 smtClean="0">
                <a:solidFill>
                  <a:srgbClr val="FF0043"/>
                </a:solidFill>
                <a:latin typeface="Times New Roman" pitchFamily="18" charset="0"/>
                <a:cs typeface="Times New Roman" pitchFamily="18" charset="0"/>
              </a:rPr>
              <a:t>Best to connect different types of nodes</a:t>
            </a:r>
            <a:endParaRPr lang="en-US" sz="1400" b="0" dirty="0" smtClean="0">
              <a:solidFill>
                <a:srgbClr val="FF0043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30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550" y="1689100"/>
            <a:ext cx="847090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3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909637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Topologies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4114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53848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1400" dirty="0" smtClean="0">
                <a:solidFill>
                  <a:srgbClr val="FF0043"/>
                </a:solidFill>
                <a:latin typeface="Times New Roman" pitchFamily="18" charset="0"/>
                <a:cs typeface="Times New Roman" pitchFamily="18" charset="0"/>
              </a:rPr>
              <a:t>Direct networks: nodes are directly connected to one another</a:t>
            </a:r>
          </a:p>
          <a:p>
            <a:pPr algn="ctr" eaLnBrk="1" hangingPunct="1">
              <a:buFont typeface="Arial" charset="0"/>
              <a:buNone/>
            </a:pPr>
            <a:r>
              <a:rPr lang="en-US" sz="1400" dirty="0" smtClean="0">
                <a:solidFill>
                  <a:srgbClr val="FF0043"/>
                </a:solidFill>
                <a:latin typeface="Times New Roman" pitchFamily="18" charset="0"/>
                <a:cs typeface="Times New Roman" pitchFamily="18" charset="0"/>
              </a:rPr>
              <a:t>Decentralized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array and ring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Mesh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741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063" y="1779588"/>
            <a:ext cx="73818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41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400" y="3956050"/>
            <a:ext cx="731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7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909637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Topologies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53848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400" dirty="0" smtClean="0">
                <a:solidFill>
                  <a:srgbClr val="FF0043"/>
                </a:solidFill>
                <a:latin typeface="Times New Roman" pitchFamily="18" charset="0"/>
                <a:cs typeface="Times New Roman" pitchFamily="18" charset="0"/>
              </a:rPr>
              <a:t>Direct networks: nodes are directly connected to one another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Hypercube and k-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n-cube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51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3013" y="2024063"/>
            <a:ext cx="682942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3" name="Title 1"/>
          <p:cNvSpPr>
            <a:spLocks noGrp="1"/>
          </p:cNvSpPr>
          <p:nvPr>
            <p:ph type="title"/>
          </p:nvPr>
        </p:nvSpPr>
        <p:spPr>
          <a:xfrm>
            <a:off x="457200" y="61913"/>
            <a:ext cx="8229600" cy="909637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Routing algorithms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9234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53848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1400" dirty="0" smtClean="0">
                <a:solidFill>
                  <a:srgbClr val="FF0043"/>
                </a:solidFill>
                <a:latin typeface="Times New Roman" pitchFamily="18" charset="0"/>
                <a:cs typeface="Times New Roman" pitchFamily="18" charset="0"/>
              </a:rPr>
              <a:t>Butterfly network </a:t>
            </a:r>
          </a:p>
        </p:txBody>
      </p:sp>
      <p:pic>
        <p:nvPicPr>
          <p:cNvPr id="4792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68413"/>
            <a:ext cx="8470900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MESH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615070"/>
            <a:ext cx="8585200" cy="286193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Connects nodes: cache and modules, </a:t>
            </a:r>
            <a:r>
              <a:rPr lang="en-US" sz="2000" dirty="0" smtClean="0"/>
              <a:t>processing elements, processors,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Nodes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connected to switches through a network interface (</a:t>
            </a:r>
            <a:r>
              <a:rPr lang="en-US" sz="2000" dirty="0" smtClean="0"/>
              <a:t>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connects input ports to output ports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Link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wires transferring signals between switches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Links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Width and </a:t>
            </a:r>
            <a:r>
              <a:rPr lang="en-US" sz="2000" dirty="0"/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lock rate determine Bandwidth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Transfer can be synchronous or asynchronous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A to B: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hop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from switch to switch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Decentralized (direct)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97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100" y="632046"/>
            <a:ext cx="84709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communication model </a:t>
            </a:r>
            <a:endParaRPr lang="en-US" dirty="0" smtClean="0"/>
          </a:p>
        </p:txBody>
      </p:sp>
      <p:sp>
        <p:nvSpPr>
          <p:cNvPr id="460802" name="Content Placeholder 2"/>
          <p:cNvSpPr>
            <a:spLocks noGrp="1"/>
          </p:cNvSpPr>
          <p:nvPr>
            <p:ph idx="1"/>
          </p:nvPr>
        </p:nvSpPr>
        <p:spPr>
          <a:xfrm>
            <a:off x="279400" y="4752752"/>
            <a:ext cx="8585200" cy="1724247"/>
          </a:xfrm>
        </p:spPr>
        <p:txBody>
          <a:bodyPr/>
          <a:lstStyle/>
          <a:p>
            <a:r>
              <a:rPr lang="en-US" dirty="0" smtClean="0"/>
              <a:t>Point-to-point message transfer </a:t>
            </a:r>
          </a:p>
          <a:p>
            <a:r>
              <a:rPr lang="en-US" dirty="0" smtClean="0"/>
              <a:t>Request/reply: request carries ID of sender</a:t>
            </a:r>
          </a:p>
          <a:p>
            <a:r>
              <a:rPr lang="en-US" dirty="0" smtClean="0"/>
              <a:t>Multicast: one to many</a:t>
            </a:r>
          </a:p>
          <a:p>
            <a:r>
              <a:rPr lang="en-US" dirty="0" smtClean="0"/>
              <a:t>Broadcast: one to all </a:t>
            </a:r>
          </a:p>
        </p:txBody>
      </p:sp>
      <p:pic>
        <p:nvPicPr>
          <p:cNvPr id="4608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8802" y="777506"/>
            <a:ext cx="65405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Messages and packets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contain the information transferred</a:t>
            </a:r>
          </a:p>
          <a:p>
            <a:pPr lvl="1"/>
            <a:r>
              <a:rPr lang="en-US" dirty="0" smtClean="0"/>
              <a:t>Messages are broken down into packets</a:t>
            </a:r>
          </a:p>
          <a:p>
            <a:r>
              <a:rPr lang="en-US" dirty="0" smtClean="0"/>
              <a:t>Packets are sent one by one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Payload: message--not relevant to interconnection</a:t>
            </a:r>
          </a:p>
          <a:p>
            <a:pPr lvl="1"/>
            <a:r>
              <a:rPr lang="en-US" dirty="0" smtClean="0"/>
              <a:t>Header/trailer: contains information to route packet</a:t>
            </a:r>
          </a:p>
          <a:p>
            <a:pPr lvl="1"/>
            <a:r>
              <a:rPr lang="en-US" dirty="0" smtClean="0"/>
              <a:t>Error </a:t>
            </a:r>
            <a:r>
              <a:rPr lang="en-US" dirty="0" smtClean="0"/>
              <a:t>Correction Code</a:t>
            </a:r>
            <a:r>
              <a:rPr lang="en-US" dirty="0" smtClean="0"/>
              <a:t>: ECC to detect and correct transmission errors</a:t>
            </a:r>
          </a:p>
          <a:p>
            <a:endParaRPr lang="en-US" dirty="0" smtClean="0"/>
          </a:p>
        </p:txBody>
      </p:sp>
      <p:pic>
        <p:nvPicPr>
          <p:cNvPr id="4618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0204" y="2489052"/>
            <a:ext cx="53848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/>
              <a:t>Bus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 = set of parallel wires</a:t>
            </a:r>
          </a:p>
          <a:p>
            <a:pPr lvl="1"/>
            <a:r>
              <a:rPr lang="en-US" dirty="0" smtClean="0"/>
              <a:t>Broadcast communication. </a:t>
            </a:r>
          </a:p>
          <a:p>
            <a:r>
              <a:rPr lang="en-US" dirty="0" smtClean="0"/>
              <a:t>Needs arbitration</a:t>
            </a:r>
          </a:p>
          <a:p>
            <a:r>
              <a:rPr lang="en-US" dirty="0" smtClean="0"/>
              <a:t>Centralized </a:t>
            </a:r>
            <a:r>
              <a:rPr lang="en-US" dirty="0" err="1" smtClean="0"/>
              <a:t>vs</a:t>
            </a:r>
            <a:r>
              <a:rPr lang="en-US" dirty="0" smtClean="0"/>
              <a:t> distributed arbitration</a:t>
            </a:r>
          </a:p>
          <a:p>
            <a:r>
              <a:rPr lang="en-US" dirty="0" smtClean="0"/>
              <a:t>Line (wire) multiplexing (e.g. address &amp; data)</a:t>
            </a:r>
          </a:p>
          <a:p>
            <a:r>
              <a:rPr lang="en-US" dirty="0" smtClean="0"/>
              <a:t>Pipelining</a:t>
            </a:r>
          </a:p>
          <a:p>
            <a:pPr lvl="1"/>
            <a:r>
              <a:rPr lang="en-US" dirty="0" smtClean="0"/>
              <a:t>For example: arbitration =&gt; address =&gt; data</a:t>
            </a:r>
          </a:p>
          <a:p>
            <a:r>
              <a:rPr lang="en-US" dirty="0" smtClean="0"/>
              <a:t>Split-transaction bus vs </a:t>
            </a:r>
            <a:r>
              <a:rPr lang="en-US" dirty="0" smtClean="0"/>
              <a:t>Circuit-switched </a:t>
            </a:r>
            <a:r>
              <a:rPr lang="en-US" dirty="0" smtClean="0"/>
              <a:t>bus</a:t>
            </a:r>
          </a:p>
          <a:p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Centralized (indirect)</a:t>
            </a:r>
          </a:p>
          <a:p>
            <a:pPr lvl="1"/>
            <a:r>
              <a:rPr lang="en-US" dirty="0" smtClean="0"/>
              <a:t>Low cost</a:t>
            </a:r>
          </a:p>
          <a:p>
            <a:pPr lvl="1"/>
            <a:r>
              <a:rPr lang="en-US" dirty="0" smtClean="0"/>
              <a:t>Shared</a:t>
            </a:r>
          </a:p>
          <a:p>
            <a:pPr lvl="1"/>
            <a:r>
              <a:rPr lang="en-US" dirty="0" smtClean="0"/>
              <a:t>Low bandwidth</a:t>
            </a:r>
          </a:p>
          <a:p>
            <a:endParaRPr lang="en-US" dirty="0"/>
          </a:p>
        </p:txBody>
      </p:sp>
      <p:pic>
        <p:nvPicPr>
          <p:cNvPr id="4628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1060" y="4521200"/>
            <a:ext cx="76708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Characteristics of a Network</a:t>
            </a:r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Topology (how things are connected):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Crossbar, ring, 2-D and 3-D meshes or torus, hypercube, tree, butterfly, perfect shuffle, ....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Routing algorithm (path used):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Example in 2D torus: </a:t>
            </a:r>
            <a:r>
              <a:rPr lang="en-US" sz="2000" dirty="0" smtClean="0"/>
              <a:t>first east-west, </a:t>
            </a:r>
            <a:r>
              <a:rPr lang="en-US" sz="2000" dirty="0"/>
              <a:t>then </a:t>
            </a:r>
            <a:r>
              <a:rPr lang="en-US" sz="2000" dirty="0" smtClean="0"/>
              <a:t>north-south </a:t>
            </a:r>
            <a:r>
              <a:rPr lang="en-US" sz="2000" dirty="0"/>
              <a:t>(avoids deadlock)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Switching strategy: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accent2"/>
                </a:solidFill>
              </a:rPr>
              <a:t>Circuit switching</a:t>
            </a:r>
            <a:r>
              <a:rPr lang="en-US" sz="2000" dirty="0"/>
              <a:t>: full path reserved for entire message, like the telephone.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chemeClr val="accent2"/>
                </a:solidFill>
              </a:rPr>
              <a:t>Packet switching</a:t>
            </a:r>
            <a:r>
              <a:rPr lang="en-US" sz="2000" dirty="0"/>
              <a:t>: message broken into separately-routed packets, like the post office. 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Flow control and buffering (what if there is congestion):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Stall, store data temporarily in buffers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re-route data to other nodes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tell source node to temporarily halt, discard, etc.</a:t>
            </a:r>
          </a:p>
          <a:p>
            <a:pPr>
              <a:lnSpc>
                <a:spcPct val="120000"/>
              </a:lnSpc>
            </a:pPr>
            <a:r>
              <a:rPr lang="en-US" sz="2400" dirty="0" err="1"/>
              <a:t>QoS</a:t>
            </a:r>
            <a:r>
              <a:rPr lang="en-US" sz="2400" dirty="0"/>
              <a:t> guarantees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Error handling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etc, etc.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6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6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6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76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6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76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6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76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6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68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768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768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768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768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7" grpId="0" build="p"/>
    </p:bldLst>
  </p:timing>
</p:sld>
</file>

<file path=ppt/theme/theme1.xml><?xml version="1.0" encoding="utf-8"?>
<a:theme xmlns:a="http://schemas.openxmlformats.org/drawingml/2006/main" name="comp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339933"/>
      </a:accent1>
      <a:accent2>
        <a:srgbClr val="3333CC"/>
      </a:accent2>
      <a:accent3>
        <a:srgbClr val="FFFFFF"/>
      </a:accent3>
      <a:accent4>
        <a:srgbClr val="000000"/>
      </a:accent4>
      <a:accent5>
        <a:srgbClr val="ADCAAD"/>
      </a:accent5>
      <a:accent6>
        <a:srgbClr val="2D2DB9"/>
      </a:accent6>
      <a:hlink>
        <a:srgbClr val="990099"/>
      </a:hlink>
      <a:folHlink>
        <a:srgbClr val="FFFF00"/>
      </a:folHlink>
    </a:clrScheme>
    <a:fontScheme name="comp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o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68656</TotalTime>
  <Words>2058</Words>
  <Application>Microsoft Office PowerPoint</Application>
  <PresentationFormat>On-screen Show (4:3)</PresentationFormat>
  <Paragraphs>557</Paragraphs>
  <Slides>43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Comic Sans MS</vt:lpstr>
      <vt:lpstr>Times New Roman</vt:lpstr>
      <vt:lpstr>comp</vt:lpstr>
      <vt:lpstr>Embedded Computer Architecture 5SAI0  Interconnection Networks</vt:lpstr>
      <vt:lpstr>Overview</vt:lpstr>
      <vt:lpstr>Parallel computer systems </vt:lpstr>
      <vt:lpstr>Bus (shared) or Network (switched)</vt:lpstr>
      <vt:lpstr>Example: MESH </vt:lpstr>
      <vt:lpstr>Simple communication model </vt:lpstr>
      <vt:lpstr>Messages and packets</vt:lpstr>
      <vt:lpstr>Example: Bus </vt:lpstr>
      <vt:lpstr>Design Characteristics of a Network</vt:lpstr>
      <vt:lpstr>Switch / Network Topology</vt:lpstr>
      <vt:lpstr>Bisection Bandwidth</vt:lpstr>
      <vt:lpstr>Linear and Ring Topologies</vt:lpstr>
      <vt:lpstr>Meshes and Tori </vt:lpstr>
      <vt:lpstr>Hypercubes</vt:lpstr>
      <vt:lpstr>Trees</vt:lpstr>
      <vt:lpstr>Fat Tree example</vt:lpstr>
      <vt:lpstr>Common Topologies</vt:lpstr>
      <vt:lpstr>More examples</vt:lpstr>
      <vt:lpstr>Butterflies with n = (k-1)2k switches</vt:lpstr>
      <vt:lpstr>Real machines use all kinds of topologies</vt:lpstr>
      <vt:lpstr>Routing algorithms</vt:lpstr>
      <vt:lpstr>Deadlock</vt:lpstr>
      <vt:lpstr>Deadlock avoidance</vt:lpstr>
      <vt:lpstr>Deadlock avoidance </vt:lpstr>
      <vt:lpstr>Routing in butterflies: Omega NW</vt:lpstr>
      <vt:lpstr>Switch micro-architecture </vt:lpstr>
      <vt:lpstr>Switching strategy </vt:lpstr>
      <vt:lpstr>2 Packet switching strategies</vt:lpstr>
      <vt:lpstr>Latency models</vt:lpstr>
      <vt:lpstr>Latency models</vt:lpstr>
      <vt:lpstr>Measures of latency</vt:lpstr>
      <vt:lpstr>PowerPoint Presentation</vt:lpstr>
      <vt:lpstr>Extra slides</vt:lpstr>
      <vt:lpstr>Comparison between topologies</vt:lpstr>
      <vt:lpstr>Flow control</vt:lpstr>
      <vt:lpstr>Switching strategies</vt:lpstr>
      <vt:lpstr>Switching strategies</vt:lpstr>
      <vt:lpstr>Bandwidth models</vt:lpstr>
      <vt:lpstr>Topologies</vt:lpstr>
      <vt:lpstr>Topologies</vt:lpstr>
      <vt:lpstr>Topologies</vt:lpstr>
      <vt:lpstr>Topologies</vt:lpstr>
      <vt:lpstr>Routing algorithms</vt:lpstr>
    </vt:vector>
  </TitlesOfParts>
  <Company>USC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Murali Annavaram</dc:creator>
  <cp:lastModifiedBy>Corporaal, H.</cp:lastModifiedBy>
  <cp:revision>320</cp:revision>
  <cp:lastPrinted>2012-02-22T19:58:40Z</cp:lastPrinted>
  <dcterms:created xsi:type="dcterms:W3CDTF">2012-07-03T23:03:25Z</dcterms:created>
  <dcterms:modified xsi:type="dcterms:W3CDTF">2017-01-10T14:23:40Z</dcterms:modified>
</cp:coreProperties>
</file>