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</p:sldMasterIdLst>
  <p:notesMasterIdLst>
    <p:notesMasterId r:id="rId15"/>
  </p:notesMasterIdLst>
  <p:handoutMasterIdLst>
    <p:handoutMasterId r:id="rId16"/>
  </p:handoutMasterIdLst>
  <p:sldIdLst>
    <p:sldId id="454" r:id="rId2"/>
    <p:sldId id="345" r:id="rId3"/>
    <p:sldId id="432" r:id="rId4"/>
    <p:sldId id="438" r:id="rId5"/>
    <p:sldId id="433" r:id="rId6"/>
    <p:sldId id="434" r:id="rId7"/>
    <p:sldId id="435" r:id="rId8"/>
    <p:sldId id="436" r:id="rId9"/>
    <p:sldId id="439" r:id="rId10"/>
    <p:sldId id="440" r:id="rId11"/>
    <p:sldId id="442" r:id="rId12"/>
    <p:sldId id="443" r:id="rId13"/>
    <p:sldId id="455" r:id="rId14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33CC33"/>
    <a:srgbClr val="FFCC99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9" autoAdjust="0"/>
  </p:normalViewPr>
  <p:slideViewPr>
    <p:cSldViewPr>
      <p:cViewPr varScale="1">
        <p:scale>
          <a:sx n="96" d="100"/>
          <a:sy n="96" d="100"/>
        </p:scale>
        <p:origin x="705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744" y="-96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5B25B85A-40D1-4058-91E7-86B4429418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347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8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608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77024148-3C49-4103-AC27-AF9D683AB7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8418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ED4740-07BE-4551-8049-1D7D807FCEF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750275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56704F-DB71-4C11-AC84-7D8C62F8F498}" type="slidenum">
              <a:rPr lang="en-US"/>
              <a:pPr/>
              <a:t>10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645799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A1EB1B-0458-48FA-8F31-8590634F884D}" type="slidenum">
              <a:rPr lang="en-US"/>
              <a:pPr/>
              <a:t>11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870572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9E1CD7-2F7E-47B2-9E05-98229D5A6BB8}" type="slidenum">
              <a:rPr lang="en-US"/>
              <a:pPr/>
              <a:t>12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88956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8ED143-E320-4371-AED6-8F2226624C35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042249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BA4C1D-1D32-484C-9A29-9D0D72659BAC}" type="slidenum">
              <a:rPr lang="en-US"/>
              <a:pPr/>
              <a:t>3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483354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AD291C-A744-42F6-84BC-1B9E2651E8A5}" type="slidenum">
              <a:rPr lang="en-US"/>
              <a:pPr/>
              <a:t>4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607383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11C908-BFF9-44B6-B114-5F1F63EBCBF4}" type="slidenum">
              <a:rPr lang="en-US"/>
              <a:pPr/>
              <a:t>5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036978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7E0923-8866-484A-86ED-5B7748847C26}" type="slidenum">
              <a:rPr lang="en-US"/>
              <a:pPr/>
              <a:t>6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137064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F0708B-A070-418B-B5BA-AF8ED54D3F9F}" type="slidenum">
              <a:rPr lang="en-US"/>
              <a:pPr/>
              <a:t>7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233255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D269F4-4D51-46CC-91C2-5040E7D5D768}" type="slidenum">
              <a:rPr lang="en-US"/>
              <a:pPr/>
              <a:t>8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431985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B0DDEF-F1C7-44DB-8A73-2C3D8C177575}" type="slidenum">
              <a:rPr lang="en-US"/>
              <a:pPr/>
              <a:t>9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05407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38" y="1306513"/>
            <a:ext cx="7772400" cy="1143000"/>
          </a:xfrm>
        </p:spPr>
        <p:txBody>
          <a:bodyPr/>
          <a:lstStyle>
            <a:lvl1pPr algn="l">
              <a:defRPr sz="4000"/>
            </a:lvl1pPr>
          </a:lstStyle>
          <a:p>
            <a:r>
              <a:rPr lang="nl-NL"/>
              <a:t>Klik om het opmaakprofiel van de modeltitel te bewerken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2927350"/>
            <a:ext cx="6400800" cy="1752600"/>
          </a:xfrm>
        </p:spPr>
        <p:txBody>
          <a:bodyPr/>
          <a:lstStyle>
            <a:lvl1pPr marL="0" indent="0" algn="r">
              <a:buFontTx/>
              <a:buNone/>
              <a:defRPr sz="3200"/>
            </a:lvl1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Slide Number Placeholder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z="1400" i="0"/>
            </a:lvl1pPr>
          </a:lstStyle>
          <a:p>
            <a:pPr>
              <a:defRPr/>
            </a:pPr>
            <a:fld id="{6328305D-513A-4C3E-994D-AE338B5C7E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8300" y="228600"/>
            <a:ext cx="214630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9400" y="228600"/>
            <a:ext cx="628650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9400" y="1073150"/>
            <a:ext cx="4216400" cy="5403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73150"/>
            <a:ext cx="4216400" cy="5403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92100" y="228600"/>
            <a:ext cx="8547100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om</a:t>
            </a:r>
            <a:r>
              <a:rPr lang="en-US" dirty="0" smtClean="0"/>
              <a:t> het </a:t>
            </a:r>
            <a:r>
              <a:rPr lang="en-US" dirty="0" err="1" smtClean="0"/>
              <a:t>opmaakprofiel</a:t>
            </a:r>
            <a:r>
              <a:rPr lang="en-US" dirty="0" smtClean="0"/>
              <a:t> van de </a:t>
            </a:r>
            <a:r>
              <a:rPr lang="en-US" dirty="0" err="1" smtClean="0"/>
              <a:t>modeltitel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bewerken</a:t>
            </a:r>
            <a:endParaRPr 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9400" y="1073150"/>
            <a:ext cx="8585200" cy="540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om</a:t>
            </a:r>
            <a:r>
              <a:rPr lang="en-US" dirty="0" smtClean="0"/>
              <a:t> de </a:t>
            </a:r>
            <a:r>
              <a:rPr lang="en-US" dirty="0" err="1" smtClean="0"/>
              <a:t>opmaakprofielen</a:t>
            </a:r>
            <a:r>
              <a:rPr lang="en-US" dirty="0" smtClean="0"/>
              <a:t> van de </a:t>
            </a:r>
            <a:r>
              <a:rPr lang="en-US" dirty="0" err="1" smtClean="0"/>
              <a:t>modeltekst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bewerken</a:t>
            </a:r>
            <a:endParaRPr lang="en-US" dirty="0" smtClean="0"/>
          </a:p>
          <a:p>
            <a:pPr lvl="1"/>
            <a:r>
              <a:rPr lang="en-US" dirty="0" err="1" smtClean="0"/>
              <a:t>Tweede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Derde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Vierde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Vijfde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516216" y="6627168"/>
            <a:ext cx="262778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Advanced Computer Architecture      pg </a:t>
            </a:r>
            <a:fld id="{08FFB19C-4C3F-4E48-9052-3F8614C204F7}" type="slidenum">
              <a:rPr kumimoji="0" lang="en-US" sz="9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1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400" b="1">
          <a:solidFill>
            <a:schemeClr val="accent2"/>
          </a:solidFill>
          <a:latin typeface="Times New Roman" pitchFamily="18" charset="0"/>
          <a:ea typeface="+mj-ea"/>
          <a:cs typeface="Times New Roman" pitchFamily="18" charset="0"/>
        </a:defRPr>
      </a:lvl1pPr>
      <a:lvl2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omic Sans MS" pitchFamily="66" charset="0"/>
        </a:defRPr>
      </a:lvl5pPr>
      <a:lvl6pPr marL="457200"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omic Sans MS" pitchFamily="66" charset="0"/>
        </a:defRPr>
      </a:lvl6pPr>
      <a:lvl7pPr marL="914400"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omic Sans MS" pitchFamily="66" charset="0"/>
        </a:defRPr>
      </a:lvl7pPr>
      <a:lvl8pPr marL="1371600"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omic Sans MS" pitchFamily="66" charset="0"/>
        </a:defRPr>
      </a:lvl8pPr>
      <a:lvl9pPr marL="1828800"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Comic Sans MS" pitchFamily="66" charset="0"/>
        </a:defRPr>
      </a:lvl9pPr>
    </p:titleStyle>
    <p:bodyStyle>
      <a:lvl1pPr marL="190500" indent="-1905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673100" indent="-1905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Times New Roman" pitchFamily="18" charset="0"/>
          <a:cs typeface="Times New Roman" pitchFamily="18" charset="0"/>
        </a:defRPr>
      </a:lvl2pPr>
      <a:lvl3pPr marL="1168400" indent="-20955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  <a:cs typeface="Times New Roman" pitchFamily="18" charset="0"/>
        </a:defRPr>
      </a:lvl3pPr>
      <a:lvl4pPr marL="1587500" indent="-228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cs typeface="Times New Roman" pitchFamily="18" charset="0"/>
        </a:defRPr>
      </a:lvl4pPr>
      <a:lvl5pPr marL="2028825" indent="-250825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cs typeface="Times New Roman" pitchFamily="18" charset="0"/>
        </a:defRPr>
      </a:lvl5pPr>
      <a:lvl6pPr marL="2486025" indent="-250825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43225" indent="-250825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00425" indent="-250825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57625" indent="-250825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ics.ele.tue.nl/~heco/courses/ECA" TargetMode="Externa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move"/>
          <p:cNvPicPr>
            <a:picLocks noChangeAspect="1" noChangeArrowheads="1"/>
          </p:cNvPicPr>
          <p:nvPr/>
        </p:nvPicPr>
        <p:blipFill>
          <a:blip r:embed="rId3" cstate="print">
            <a:lum bright="70000" contrast="-60000"/>
          </a:blip>
          <a:srcRect/>
          <a:stretch>
            <a:fillRect/>
          </a:stretch>
        </p:blipFill>
        <p:spPr bwMode="auto">
          <a:xfrm>
            <a:off x="0" y="-6350"/>
            <a:ext cx="9144000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295400"/>
            <a:ext cx="8839200" cy="1143000"/>
          </a:xfrm>
        </p:spPr>
        <p:txBody>
          <a:bodyPr/>
          <a:lstStyle/>
          <a:p>
            <a:pPr algn="ctr" eaLnBrk="1" hangingPunct="1"/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Embedded Computer Architecture</a:t>
            </a:r>
            <a:br>
              <a:rPr lang="en-US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5SAI0</a:t>
            </a:r>
            <a:r>
              <a:rPr lang="en-US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8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Chip Multi-Processors</a:t>
            </a:r>
            <a:br>
              <a:rPr lang="en-US" sz="48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8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800" b="1" dirty="0" err="1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48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8)</a:t>
            </a:r>
            <a:endParaRPr lang="en-US" sz="4400" b="1" dirty="0" smtClean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42261" y="4388147"/>
            <a:ext cx="6400800" cy="2312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</p:txBody>
      </p:sp>
      <p:pic>
        <p:nvPicPr>
          <p:cNvPr id="6" name="Picture 2" descr="Front Cov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38946" y="4267201"/>
            <a:ext cx="1876454" cy="2433528"/>
          </a:xfrm>
          <a:prstGeom prst="rect">
            <a:avLst/>
          </a:prstGeom>
          <a:noFill/>
        </p:spPr>
      </p:pic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57200" y="4077072"/>
            <a:ext cx="6635080" cy="1866528"/>
          </a:xfrm>
        </p:spPr>
        <p:txBody>
          <a:bodyPr/>
          <a:lstStyle/>
          <a:p>
            <a:pPr lvl="0" algn="l" eaLnBrk="1" hangingPunct="1">
              <a:defRPr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Henk Corporaal</a:t>
            </a:r>
          </a:p>
          <a:p>
            <a:pPr lvl="0" algn="l" eaLnBrk="1" hangingPunct="1">
              <a:defRPr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www.ics.ele.tue.nl/~heco/courses/ECA</a:t>
            </a:r>
            <a:endParaRPr lang="en-US" sz="2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 eaLnBrk="1" hangingPunct="1">
              <a:defRPr/>
            </a:pPr>
            <a:endParaRPr lang="en-US" sz="2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 eaLnBrk="1" hangingPunct="1">
              <a:defRPr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h.corporaal@tue.nl</a:t>
            </a:r>
          </a:p>
          <a:p>
            <a:pPr lvl="0" algn="l" eaLnBrk="1" hangingPunct="1">
              <a:defRPr/>
            </a:pPr>
            <a:r>
              <a:rPr lang="en-US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TUEindhoven</a:t>
            </a:r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 eaLnBrk="1" hangingPunct="1">
              <a:defRPr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2016-2017</a:t>
            </a:r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054225"/>
            <a:ext cx="9144000" cy="48037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sp>
        <p:nvSpPr>
          <p:cNvPr id="183302" name="Freeform 6"/>
          <p:cNvSpPr>
            <a:spLocks/>
          </p:cNvSpPr>
          <p:nvPr/>
        </p:nvSpPr>
        <p:spPr bwMode="auto">
          <a:xfrm>
            <a:off x="315913" y="3719513"/>
            <a:ext cx="727075" cy="725487"/>
          </a:xfrm>
          <a:custGeom>
            <a:avLst/>
            <a:gdLst>
              <a:gd name="T0" fmla="*/ 7777 w 9111"/>
              <a:gd name="T1" fmla="*/ 1334 h 9111"/>
              <a:gd name="T2" fmla="*/ 7777 w 9111"/>
              <a:gd name="T3" fmla="*/ 7777 h 9111"/>
              <a:gd name="T4" fmla="*/ 1334 w 9111"/>
              <a:gd name="T5" fmla="*/ 7777 h 9111"/>
              <a:gd name="T6" fmla="*/ 1334 w 9111"/>
              <a:gd name="T7" fmla="*/ 1334 h 9111"/>
              <a:gd name="T8" fmla="*/ 7777 w 9111"/>
              <a:gd name="T9" fmla="*/ 1334 h 9111"/>
              <a:gd name="T10" fmla="*/ 7777 w 9111"/>
              <a:gd name="T11" fmla="*/ 1334 h 911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111"/>
              <a:gd name="T19" fmla="*/ 0 h 9111"/>
              <a:gd name="T20" fmla="*/ 9111 w 9111"/>
              <a:gd name="T21" fmla="*/ 9111 h 911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111" h="9111">
                <a:moveTo>
                  <a:pt x="7777" y="1334"/>
                </a:moveTo>
                <a:cubicBezTo>
                  <a:pt x="9556" y="3113"/>
                  <a:pt x="9556" y="5998"/>
                  <a:pt x="7777" y="7777"/>
                </a:cubicBezTo>
                <a:cubicBezTo>
                  <a:pt x="5998" y="9556"/>
                  <a:pt x="3113" y="9556"/>
                  <a:pt x="1334" y="7777"/>
                </a:cubicBezTo>
                <a:cubicBezTo>
                  <a:pt x="-445" y="5998"/>
                  <a:pt x="-445" y="3113"/>
                  <a:pt x="1334" y="1334"/>
                </a:cubicBezTo>
                <a:cubicBezTo>
                  <a:pt x="3113" y="-445"/>
                  <a:pt x="5998" y="-445"/>
                  <a:pt x="7777" y="1334"/>
                </a:cubicBezTo>
                <a:close/>
                <a:moveTo>
                  <a:pt x="7777" y="1334"/>
                </a:moveTo>
              </a:path>
            </a:pathLst>
          </a:custGeom>
          <a:noFill/>
          <a:ln w="38100">
            <a:solidFill>
              <a:srgbClr val="053DE8">
                <a:alpha val="54901"/>
              </a:srgbClr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03" name="Freeform 7"/>
          <p:cNvSpPr>
            <a:spLocks/>
          </p:cNvSpPr>
          <p:nvPr/>
        </p:nvSpPr>
        <p:spPr bwMode="auto">
          <a:xfrm>
            <a:off x="1219200" y="4267200"/>
            <a:ext cx="727075" cy="725488"/>
          </a:xfrm>
          <a:custGeom>
            <a:avLst/>
            <a:gdLst>
              <a:gd name="T0" fmla="*/ 7777 w 9111"/>
              <a:gd name="T1" fmla="*/ 1334 h 9111"/>
              <a:gd name="T2" fmla="*/ 7777 w 9111"/>
              <a:gd name="T3" fmla="*/ 7777 h 9111"/>
              <a:gd name="T4" fmla="*/ 1334 w 9111"/>
              <a:gd name="T5" fmla="*/ 7777 h 9111"/>
              <a:gd name="T6" fmla="*/ 1334 w 9111"/>
              <a:gd name="T7" fmla="*/ 1334 h 9111"/>
              <a:gd name="T8" fmla="*/ 7777 w 9111"/>
              <a:gd name="T9" fmla="*/ 1334 h 9111"/>
              <a:gd name="T10" fmla="*/ 7777 w 9111"/>
              <a:gd name="T11" fmla="*/ 1334 h 911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111"/>
              <a:gd name="T19" fmla="*/ 0 h 9111"/>
              <a:gd name="T20" fmla="*/ 9111 w 9111"/>
              <a:gd name="T21" fmla="*/ 9111 h 911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111" h="9111">
                <a:moveTo>
                  <a:pt x="7777" y="1334"/>
                </a:moveTo>
                <a:cubicBezTo>
                  <a:pt x="9556" y="3113"/>
                  <a:pt x="9556" y="5998"/>
                  <a:pt x="7777" y="7777"/>
                </a:cubicBezTo>
                <a:cubicBezTo>
                  <a:pt x="5998" y="9556"/>
                  <a:pt x="3113" y="9556"/>
                  <a:pt x="1334" y="7777"/>
                </a:cubicBezTo>
                <a:cubicBezTo>
                  <a:pt x="-445" y="5998"/>
                  <a:pt x="-445" y="3113"/>
                  <a:pt x="1334" y="1334"/>
                </a:cubicBezTo>
                <a:cubicBezTo>
                  <a:pt x="3113" y="-445"/>
                  <a:pt x="5998" y="-445"/>
                  <a:pt x="7777" y="1334"/>
                </a:cubicBezTo>
                <a:close/>
                <a:moveTo>
                  <a:pt x="7777" y="1334"/>
                </a:moveTo>
              </a:path>
            </a:pathLst>
          </a:custGeom>
          <a:noFill/>
          <a:ln w="38100">
            <a:solidFill>
              <a:srgbClr val="053DE8">
                <a:alpha val="54901"/>
              </a:srgbClr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04" name="Line 8"/>
          <p:cNvSpPr>
            <a:spLocks noChangeShapeType="1"/>
          </p:cNvSpPr>
          <p:nvPr/>
        </p:nvSpPr>
        <p:spPr bwMode="auto">
          <a:xfrm rot="10800000" flipH="1">
            <a:off x="269875" y="4456113"/>
            <a:ext cx="285750" cy="468312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83305" name="Line 9"/>
          <p:cNvSpPr>
            <a:spLocks noChangeShapeType="1"/>
          </p:cNvSpPr>
          <p:nvPr/>
        </p:nvSpPr>
        <p:spPr bwMode="auto">
          <a:xfrm rot="10800000" flipH="1">
            <a:off x="247650" y="4741863"/>
            <a:ext cx="903288" cy="2063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83306" name="Freeform 10"/>
          <p:cNvSpPr>
            <a:spLocks/>
          </p:cNvSpPr>
          <p:nvPr/>
        </p:nvSpPr>
        <p:spPr bwMode="auto">
          <a:xfrm>
            <a:off x="8418513" y="3886200"/>
            <a:ext cx="725487" cy="725488"/>
          </a:xfrm>
          <a:custGeom>
            <a:avLst/>
            <a:gdLst>
              <a:gd name="T0" fmla="*/ 7777 w 9111"/>
              <a:gd name="T1" fmla="*/ 1334 h 9111"/>
              <a:gd name="T2" fmla="*/ 7777 w 9111"/>
              <a:gd name="T3" fmla="*/ 7777 h 9111"/>
              <a:gd name="T4" fmla="*/ 1334 w 9111"/>
              <a:gd name="T5" fmla="*/ 7777 h 9111"/>
              <a:gd name="T6" fmla="*/ 1334 w 9111"/>
              <a:gd name="T7" fmla="*/ 1334 h 9111"/>
              <a:gd name="T8" fmla="*/ 7777 w 9111"/>
              <a:gd name="T9" fmla="*/ 1334 h 9111"/>
              <a:gd name="T10" fmla="*/ 7777 w 9111"/>
              <a:gd name="T11" fmla="*/ 1334 h 911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111"/>
              <a:gd name="T19" fmla="*/ 0 h 9111"/>
              <a:gd name="T20" fmla="*/ 9111 w 9111"/>
              <a:gd name="T21" fmla="*/ 9111 h 911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111" h="9111">
                <a:moveTo>
                  <a:pt x="7777" y="1334"/>
                </a:moveTo>
                <a:cubicBezTo>
                  <a:pt x="9556" y="3113"/>
                  <a:pt x="9556" y="5998"/>
                  <a:pt x="7777" y="7777"/>
                </a:cubicBezTo>
                <a:cubicBezTo>
                  <a:pt x="5998" y="9556"/>
                  <a:pt x="3113" y="9556"/>
                  <a:pt x="1334" y="7777"/>
                </a:cubicBezTo>
                <a:cubicBezTo>
                  <a:pt x="-445" y="5998"/>
                  <a:pt x="-445" y="3113"/>
                  <a:pt x="1334" y="1334"/>
                </a:cubicBezTo>
                <a:cubicBezTo>
                  <a:pt x="3113" y="-445"/>
                  <a:pt x="5998" y="-445"/>
                  <a:pt x="7777" y="1334"/>
                </a:cubicBezTo>
                <a:close/>
                <a:moveTo>
                  <a:pt x="7777" y="1334"/>
                </a:moveTo>
              </a:path>
            </a:pathLst>
          </a:custGeom>
          <a:noFill/>
          <a:ln w="38100">
            <a:solidFill>
              <a:srgbClr val="053DE8">
                <a:alpha val="54901"/>
              </a:srgbClr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3307" name="Line 11"/>
          <p:cNvSpPr>
            <a:spLocks noChangeShapeType="1"/>
          </p:cNvSpPr>
          <p:nvPr/>
        </p:nvSpPr>
        <p:spPr bwMode="auto">
          <a:xfrm>
            <a:off x="8153400" y="1600200"/>
            <a:ext cx="533400" cy="2220913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83308" name="Text Box 12"/>
          <p:cNvSpPr txBox="1">
            <a:spLocks noChangeArrowheads="1"/>
          </p:cNvSpPr>
          <p:nvPr/>
        </p:nvSpPr>
        <p:spPr bwMode="auto">
          <a:xfrm>
            <a:off x="149225" y="5008563"/>
            <a:ext cx="2954338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Arial" charset="0"/>
              </a:rPr>
              <a:t>2 fetch (PC),</a:t>
            </a:r>
            <a:br>
              <a:rPr lang="en-US" sz="2800" b="1">
                <a:solidFill>
                  <a:srgbClr val="0000FF"/>
                </a:solidFill>
                <a:latin typeface="Arial" charset="0"/>
              </a:rPr>
            </a:br>
            <a:r>
              <a:rPr lang="en-US" sz="2800" b="1">
                <a:solidFill>
                  <a:srgbClr val="0000FF"/>
                </a:solidFill>
                <a:latin typeface="Arial" charset="0"/>
              </a:rPr>
              <a:t>2 initial decodes</a:t>
            </a:r>
          </a:p>
        </p:txBody>
      </p:sp>
      <p:sp>
        <p:nvSpPr>
          <p:cNvPr id="183309" name="Text Box 13"/>
          <p:cNvSpPr txBox="1">
            <a:spLocks noChangeArrowheads="1"/>
          </p:cNvSpPr>
          <p:nvPr/>
        </p:nvSpPr>
        <p:spPr bwMode="auto">
          <a:xfrm>
            <a:off x="5410200" y="1143000"/>
            <a:ext cx="3521075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Arial" charset="0"/>
              </a:rPr>
              <a:t>2 commits (architected register sets)</a:t>
            </a:r>
          </a:p>
        </p:txBody>
      </p:sp>
      <p:sp>
        <p:nvSpPr>
          <p:cNvPr id="22539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IBM Power5: supports 2 threads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3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3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3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3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3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3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3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3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3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3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3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3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3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3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3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3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302" grpId="0" animBg="1"/>
      <p:bldP spid="183303" grpId="0" animBg="1"/>
      <p:bldP spid="183306" grpId="0" animBg="1"/>
      <p:bldP spid="183308" grpId="0"/>
      <p:bldP spid="18330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Changes in  Power 5 to support SMT</a:t>
            </a:r>
          </a:p>
        </p:txBody>
      </p:sp>
      <p:sp>
        <p:nvSpPr>
          <p:cNvPr id="18637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Increased associativity of L1 instruction cache and the instruction address translation buffers </a:t>
            </a:r>
          </a:p>
          <a:p>
            <a:r>
              <a:rPr lang="en-US" smtClean="0"/>
              <a:t>Added per thread load and store queues </a:t>
            </a:r>
          </a:p>
          <a:p>
            <a:r>
              <a:rPr lang="en-US" smtClean="0"/>
              <a:t>Increased size of the L2 (1.92 vs. 1.44 MB) and L3 caches</a:t>
            </a:r>
          </a:p>
          <a:p>
            <a:r>
              <a:rPr lang="en-US" smtClean="0"/>
              <a:t>Added separate instruction prefetch and buffering per thread</a:t>
            </a:r>
          </a:p>
          <a:p>
            <a:r>
              <a:rPr lang="en-US" smtClean="0"/>
              <a:t>Increased the number of virtual registers from 152 to 240</a:t>
            </a:r>
          </a:p>
          <a:p>
            <a:r>
              <a:rPr lang="en-US" smtClean="0"/>
              <a:t>Increased the size of several issue queues</a:t>
            </a:r>
          </a:p>
          <a:p>
            <a:r>
              <a:rPr lang="en-US" smtClean="0"/>
              <a:t>The Power5 core is about 24% larger than the Power4 core because of the addition of SMT support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6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63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63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63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63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63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863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marL="25400" eaLnBrk="1" hangingPunct="1">
              <a:tabLst>
                <a:tab pos="317500" algn="l"/>
                <a:tab pos="1231900" algn="l"/>
                <a:tab pos="2146300" algn="l"/>
                <a:tab pos="3060700" algn="l"/>
                <a:tab pos="3975100" algn="l"/>
                <a:tab pos="4889500" algn="l"/>
                <a:tab pos="5803900" algn="l"/>
              </a:tabLst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Power 5 thread performance ...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279400" y="1073150"/>
            <a:ext cx="3572520" cy="5403850"/>
          </a:xfrm>
        </p:spPr>
        <p:txBody>
          <a:bodyPr/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Relative priority of each thread controllable in hardware.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 balanced operation, both threads run slower than if they “owned” the machine.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836712"/>
            <a:ext cx="4508500" cy="57769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sp>
        <p:nvSpPr>
          <p:cNvPr id="25607" name="Freeform 8"/>
          <p:cNvSpPr>
            <a:spLocks/>
          </p:cNvSpPr>
          <p:nvPr/>
        </p:nvSpPr>
        <p:spPr bwMode="auto">
          <a:xfrm>
            <a:off x="3995936" y="4653136"/>
            <a:ext cx="1244600" cy="1447800"/>
          </a:xfrm>
          <a:custGeom>
            <a:avLst/>
            <a:gdLst>
              <a:gd name="T0" fmla="*/ 352 w 784"/>
              <a:gd name="T1" fmla="*/ 0 h 912"/>
              <a:gd name="T2" fmla="*/ 64 w 784"/>
              <a:gd name="T3" fmla="*/ 144 h 912"/>
              <a:gd name="T4" fmla="*/ 16 w 784"/>
              <a:gd name="T5" fmla="*/ 528 h 912"/>
              <a:gd name="T6" fmla="*/ 160 w 784"/>
              <a:gd name="T7" fmla="*/ 768 h 912"/>
              <a:gd name="T8" fmla="*/ 784 w 784"/>
              <a:gd name="T9" fmla="*/ 912 h 9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84"/>
              <a:gd name="T16" fmla="*/ 0 h 912"/>
              <a:gd name="T17" fmla="*/ 784 w 784"/>
              <a:gd name="T18" fmla="*/ 912 h 9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84" h="912">
                <a:moveTo>
                  <a:pt x="352" y="0"/>
                </a:moveTo>
                <a:cubicBezTo>
                  <a:pt x="236" y="28"/>
                  <a:pt x="120" y="56"/>
                  <a:pt x="64" y="144"/>
                </a:cubicBezTo>
                <a:cubicBezTo>
                  <a:pt x="8" y="232"/>
                  <a:pt x="0" y="424"/>
                  <a:pt x="16" y="528"/>
                </a:cubicBezTo>
                <a:cubicBezTo>
                  <a:pt x="32" y="632"/>
                  <a:pt x="32" y="704"/>
                  <a:pt x="160" y="768"/>
                </a:cubicBezTo>
                <a:cubicBezTo>
                  <a:pt x="288" y="832"/>
                  <a:pt x="536" y="872"/>
                  <a:pt x="784" y="91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08" name="Oval 9"/>
          <p:cNvSpPr>
            <a:spLocks noChangeArrowheads="1"/>
          </p:cNvSpPr>
          <p:nvPr/>
        </p:nvSpPr>
        <p:spPr bwMode="auto">
          <a:xfrm>
            <a:off x="4554736" y="4500736"/>
            <a:ext cx="3810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Oval 10"/>
          <p:cNvSpPr>
            <a:spLocks noChangeArrowheads="1"/>
          </p:cNvSpPr>
          <p:nvPr/>
        </p:nvSpPr>
        <p:spPr bwMode="auto">
          <a:xfrm>
            <a:off x="5220072" y="5949280"/>
            <a:ext cx="28194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Do you like Multi-Threading?</a:t>
            </a:r>
          </a:p>
          <a:p>
            <a:r>
              <a:rPr lang="en-US" dirty="0" smtClean="0"/>
              <a:t>Do we need it?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when?</a:t>
            </a:r>
          </a:p>
          <a:p>
            <a:endParaRPr lang="en-US" smtClean="0"/>
          </a:p>
          <a:p>
            <a:r>
              <a:rPr lang="en-US" smtClean="0"/>
              <a:t>Can </a:t>
            </a:r>
            <a:r>
              <a:rPr lang="en-US" dirty="0" smtClean="0"/>
              <a:t>you compare pros and cons of MT </a:t>
            </a:r>
            <a:r>
              <a:rPr lang="en-US" smtClean="0"/>
              <a:t>and Multi-Processing ?</a:t>
            </a:r>
          </a:p>
        </p:txBody>
      </p:sp>
      <p:pic>
        <p:nvPicPr>
          <p:cNvPr id="6" name="Picture 2" descr="http://3.bp.blogspot.com/-Fyyo92Ouo14/USoRPb90tOI/AAAAAAAABXU/poSOCn2msZ0/s1600/summar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43550" y="0"/>
            <a:ext cx="3600450" cy="27051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Welcome back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Chip Multi-Processors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8.3: Multi-threading: 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Coarse grain multi-threading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Fine-grain multi-threading</a:t>
            </a:r>
          </a:p>
          <a:p>
            <a:pPr lvl="1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SMT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(simultaneous multi-threading)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called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hyperthreading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by Intel</a:t>
            </a:r>
          </a:p>
          <a:p>
            <a:pPr lvl="2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Material: 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Book chapter 8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8.3: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SMT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Front Cov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4437112"/>
            <a:ext cx="1523342" cy="1975585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New Approach: Multi-Threaded</a:t>
            </a:r>
          </a:p>
        </p:txBody>
      </p:sp>
      <p:sp>
        <p:nvSpPr>
          <p:cNvPr id="17306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Multithreading = 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multiple threads share the functional units of </a:t>
            </a:r>
            <a:r>
              <a:rPr lang="en-US" alt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 processor</a:t>
            </a:r>
          </a:p>
          <a:p>
            <a:pPr lvl="1" eaLnBrk="1" hangingPunct="1"/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duplicate independent state of each thread e.g., a separate copy of register file, a separate PC</a:t>
            </a:r>
          </a:p>
          <a:p>
            <a:pPr lvl="1" eaLnBrk="1" hangingPunct="1"/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HW for fast thread switch; much faster than full process switch 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 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100s to 1000s of clocks</a:t>
            </a:r>
          </a:p>
          <a:p>
            <a:pPr eaLnBrk="1" hangingPunct="1"/>
            <a:endParaRPr lang="en-US" alt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When to switch?</a:t>
            </a:r>
          </a:p>
          <a:p>
            <a:pPr lvl="1" eaLnBrk="1" hangingPunct="1"/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Next instruction next thread (</a:t>
            </a:r>
            <a:r>
              <a:rPr lang="en-US" altLang="en-US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fine grain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), or</a:t>
            </a:r>
          </a:p>
          <a:p>
            <a:pPr lvl="1" eaLnBrk="1" hangingPunct="1"/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When a thread is stalled, perhaps for a cache miss, another thread can be executed (</a:t>
            </a:r>
            <a:r>
              <a:rPr lang="en-US" altLang="en-US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coarse grain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0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0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0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0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6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757238" y="304800"/>
            <a:ext cx="7421562" cy="8382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Multithreaded Categories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990600" y="1666875"/>
            <a:ext cx="1143000" cy="3581400"/>
            <a:chOff x="528" y="912"/>
            <a:chExt cx="720" cy="2256"/>
          </a:xfrm>
        </p:grpSpPr>
        <p:sp>
          <p:nvSpPr>
            <p:cNvPr id="19678" name="Rectangle 4"/>
            <p:cNvSpPr>
              <a:spLocks noChangeArrowheads="1"/>
            </p:cNvSpPr>
            <p:nvPr/>
          </p:nvSpPr>
          <p:spPr bwMode="auto">
            <a:xfrm>
              <a:off x="528" y="91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79" name="Rectangle 5"/>
            <p:cNvSpPr>
              <a:spLocks noChangeArrowheads="1"/>
            </p:cNvSpPr>
            <p:nvPr/>
          </p:nvSpPr>
          <p:spPr bwMode="auto">
            <a:xfrm>
              <a:off x="720" y="91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80" name="Rectangle 6"/>
            <p:cNvSpPr>
              <a:spLocks noChangeArrowheads="1"/>
            </p:cNvSpPr>
            <p:nvPr/>
          </p:nvSpPr>
          <p:spPr bwMode="auto">
            <a:xfrm>
              <a:off x="912" y="91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81" name="Rectangle 7"/>
            <p:cNvSpPr>
              <a:spLocks noChangeArrowheads="1"/>
            </p:cNvSpPr>
            <p:nvPr/>
          </p:nvSpPr>
          <p:spPr bwMode="auto">
            <a:xfrm>
              <a:off x="1104" y="91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82" name="Rectangle 8"/>
            <p:cNvSpPr>
              <a:spLocks noChangeArrowheads="1"/>
            </p:cNvSpPr>
            <p:nvPr/>
          </p:nvSpPr>
          <p:spPr bwMode="auto">
            <a:xfrm>
              <a:off x="528" y="110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83" name="Rectangle 9"/>
            <p:cNvSpPr>
              <a:spLocks noChangeArrowheads="1"/>
            </p:cNvSpPr>
            <p:nvPr/>
          </p:nvSpPr>
          <p:spPr bwMode="auto">
            <a:xfrm>
              <a:off x="720" y="110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84" name="Rectangle 10"/>
            <p:cNvSpPr>
              <a:spLocks noChangeArrowheads="1"/>
            </p:cNvSpPr>
            <p:nvPr/>
          </p:nvSpPr>
          <p:spPr bwMode="auto">
            <a:xfrm>
              <a:off x="912" y="110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85" name="Rectangle 11"/>
            <p:cNvSpPr>
              <a:spLocks noChangeArrowheads="1"/>
            </p:cNvSpPr>
            <p:nvPr/>
          </p:nvSpPr>
          <p:spPr bwMode="auto">
            <a:xfrm>
              <a:off x="1104" y="110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86" name="Rectangle 12"/>
            <p:cNvSpPr>
              <a:spLocks noChangeArrowheads="1"/>
            </p:cNvSpPr>
            <p:nvPr/>
          </p:nvSpPr>
          <p:spPr bwMode="auto">
            <a:xfrm>
              <a:off x="528" y="1296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87" name="Rectangle 13"/>
            <p:cNvSpPr>
              <a:spLocks noChangeArrowheads="1"/>
            </p:cNvSpPr>
            <p:nvPr/>
          </p:nvSpPr>
          <p:spPr bwMode="auto">
            <a:xfrm>
              <a:off x="720" y="1296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88" name="Rectangle 14"/>
            <p:cNvSpPr>
              <a:spLocks noChangeArrowheads="1"/>
            </p:cNvSpPr>
            <p:nvPr/>
          </p:nvSpPr>
          <p:spPr bwMode="auto">
            <a:xfrm>
              <a:off x="912" y="129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89" name="Rectangle 15"/>
            <p:cNvSpPr>
              <a:spLocks noChangeArrowheads="1"/>
            </p:cNvSpPr>
            <p:nvPr/>
          </p:nvSpPr>
          <p:spPr bwMode="auto">
            <a:xfrm>
              <a:off x="1104" y="129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90" name="Rectangle 16"/>
            <p:cNvSpPr>
              <a:spLocks noChangeArrowheads="1"/>
            </p:cNvSpPr>
            <p:nvPr/>
          </p:nvSpPr>
          <p:spPr bwMode="auto">
            <a:xfrm>
              <a:off x="528" y="148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91" name="Rectangle 17"/>
            <p:cNvSpPr>
              <a:spLocks noChangeArrowheads="1"/>
            </p:cNvSpPr>
            <p:nvPr/>
          </p:nvSpPr>
          <p:spPr bwMode="auto">
            <a:xfrm>
              <a:off x="720" y="148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92" name="Rectangle 18"/>
            <p:cNvSpPr>
              <a:spLocks noChangeArrowheads="1"/>
            </p:cNvSpPr>
            <p:nvPr/>
          </p:nvSpPr>
          <p:spPr bwMode="auto">
            <a:xfrm>
              <a:off x="912" y="148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93" name="Rectangle 19"/>
            <p:cNvSpPr>
              <a:spLocks noChangeArrowheads="1"/>
            </p:cNvSpPr>
            <p:nvPr/>
          </p:nvSpPr>
          <p:spPr bwMode="auto">
            <a:xfrm>
              <a:off x="1104" y="148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94" name="Rectangle 20"/>
            <p:cNvSpPr>
              <a:spLocks noChangeArrowheads="1"/>
            </p:cNvSpPr>
            <p:nvPr/>
          </p:nvSpPr>
          <p:spPr bwMode="auto">
            <a:xfrm>
              <a:off x="528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95" name="Rectangle 21"/>
            <p:cNvSpPr>
              <a:spLocks noChangeArrowheads="1"/>
            </p:cNvSpPr>
            <p:nvPr/>
          </p:nvSpPr>
          <p:spPr bwMode="auto">
            <a:xfrm>
              <a:off x="720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96" name="Rectangle 22"/>
            <p:cNvSpPr>
              <a:spLocks noChangeArrowheads="1"/>
            </p:cNvSpPr>
            <p:nvPr/>
          </p:nvSpPr>
          <p:spPr bwMode="auto">
            <a:xfrm>
              <a:off x="912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97" name="Rectangle 23"/>
            <p:cNvSpPr>
              <a:spLocks noChangeArrowheads="1"/>
            </p:cNvSpPr>
            <p:nvPr/>
          </p:nvSpPr>
          <p:spPr bwMode="auto">
            <a:xfrm>
              <a:off x="1104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98" name="Rectangle 24"/>
            <p:cNvSpPr>
              <a:spLocks noChangeArrowheads="1"/>
            </p:cNvSpPr>
            <p:nvPr/>
          </p:nvSpPr>
          <p:spPr bwMode="auto">
            <a:xfrm>
              <a:off x="528" y="187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99" name="Rectangle 25"/>
            <p:cNvSpPr>
              <a:spLocks noChangeArrowheads="1"/>
            </p:cNvSpPr>
            <p:nvPr/>
          </p:nvSpPr>
          <p:spPr bwMode="auto">
            <a:xfrm>
              <a:off x="720" y="187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00" name="Rectangle 26"/>
            <p:cNvSpPr>
              <a:spLocks noChangeArrowheads="1"/>
            </p:cNvSpPr>
            <p:nvPr/>
          </p:nvSpPr>
          <p:spPr bwMode="auto">
            <a:xfrm>
              <a:off x="912" y="187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01" name="Rectangle 27"/>
            <p:cNvSpPr>
              <a:spLocks noChangeArrowheads="1"/>
            </p:cNvSpPr>
            <p:nvPr/>
          </p:nvSpPr>
          <p:spPr bwMode="auto">
            <a:xfrm>
              <a:off x="1104" y="187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02" name="Rectangle 28"/>
            <p:cNvSpPr>
              <a:spLocks noChangeArrowheads="1"/>
            </p:cNvSpPr>
            <p:nvPr/>
          </p:nvSpPr>
          <p:spPr bwMode="auto">
            <a:xfrm>
              <a:off x="528" y="206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03" name="Rectangle 29"/>
            <p:cNvSpPr>
              <a:spLocks noChangeArrowheads="1"/>
            </p:cNvSpPr>
            <p:nvPr/>
          </p:nvSpPr>
          <p:spPr bwMode="auto">
            <a:xfrm>
              <a:off x="720" y="206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04" name="Rectangle 30"/>
            <p:cNvSpPr>
              <a:spLocks noChangeArrowheads="1"/>
            </p:cNvSpPr>
            <p:nvPr/>
          </p:nvSpPr>
          <p:spPr bwMode="auto">
            <a:xfrm>
              <a:off x="912" y="206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05" name="Rectangle 31"/>
            <p:cNvSpPr>
              <a:spLocks noChangeArrowheads="1"/>
            </p:cNvSpPr>
            <p:nvPr/>
          </p:nvSpPr>
          <p:spPr bwMode="auto">
            <a:xfrm>
              <a:off x="1104" y="206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06" name="Rectangle 32"/>
            <p:cNvSpPr>
              <a:spLocks noChangeArrowheads="1"/>
            </p:cNvSpPr>
            <p:nvPr/>
          </p:nvSpPr>
          <p:spPr bwMode="auto">
            <a:xfrm>
              <a:off x="528" y="2256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07" name="Rectangle 33"/>
            <p:cNvSpPr>
              <a:spLocks noChangeArrowheads="1"/>
            </p:cNvSpPr>
            <p:nvPr/>
          </p:nvSpPr>
          <p:spPr bwMode="auto">
            <a:xfrm>
              <a:off x="720" y="225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08" name="Rectangle 34"/>
            <p:cNvSpPr>
              <a:spLocks noChangeArrowheads="1"/>
            </p:cNvSpPr>
            <p:nvPr/>
          </p:nvSpPr>
          <p:spPr bwMode="auto">
            <a:xfrm>
              <a:off x="912" y="225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09" name="Rectangle 35"/>
            <p:cNvSpPr>
              <a:spLocks noChangeArrowheads="1"/>
            </p:cNvSpPr>
            <p:nvPr/>
          </p:nvSpPr>
          <p:spPr bwMode="auto">
            <a:xfrm>
              <a:off x="1104" y="225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10" name="Rectangle 36"/>
            <p:cNvSpPr>
              <a:spLocks noChangeArrowheads="1"/>
            </p:cNvSpPr>
            <p:nvPr/>
          </p:nvSpPr>
          <p:spPr bwMode="auto">
            <a:xfrm>
              <a:off x="528" y="244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11" name="Rectangle 37"/>
            <p:cNvSpPr>
              <a:spLocks noChangeArrowheads="1"/>
            </p:cNvSpPr>
            <p:nvPr/>
          </p:nvSpPr>
          <p:spPr bwMode="auto">
            <a:xfrm>
              <a:off x="720" y="244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12" name="Rectangle 38"/>
            <p:cNvSpPr>
              <a:spLocks noChangeArrowheads="1"/>
            </p:cNvSpPr>
            <p:nvPr/>
          </p:nvSpPr>
          <p:spPr bwMode="auto">
            <a:xfrm>
              <a:off x="912" y="244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13" name="Rectangle 39"/>
            <p:cNvSpPr>
              <a:spLocks noChangeArrowheads="1"/>
            </p:cNvSpPr>
            <p:nvPr/>
          </p:nvSpPr>
          <p:spPr bwMode="auto">
            <a:xfrm>
              <a:off x="1104" y="244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14" name="Rectangle 40"/>
            <p:cNvSpPr>
              <a:spLocks noChangeArrowheads="1"/>
            </p:cNvSpPr>
            <p:nvPr/>
          </p:nvSpPr>
          <p:spPr bwMode="auto">
            <a:xfrm>
              <a:off x="528" y="264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15" name="Rectangle 41"/>
            <p:cNvSpPr>
              <a:spLocks noChangeArrowheads="1"/>
            </p:cNvSpPr>
            <p:nvPr/>
          </p:nvSpPr>
          <p:spPr bwMode="auto">
            <a:xfrm>
              <a:off x="720" y="264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16" name="Rectangle 42"/>
            <p:cNvSpPr>
              <a:spLocks noChangeArrowheads="1"/>
            </p:cNvSpPr>
            <p:nvPr/>
          </p:nvSpPr>
          <p:spPr bwMode="auto">
            <a:xfrm>
              <a:off x="912" y="264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17" name="Rectangle 43"/>
            <p:cNvSpPr>
              <a:spLocks noChangeArrowheads="1"/>
            </p:cNvSpPr>
            <p:nvPr/>
          </p:nvSpPr>
          <p:spPr bwMode="auto">
            <a:xfrm>
              <a:off x="1104" y="264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18" name="Rectangle 44"/>
            <p:cNvSpPr>
              <a:spLocks noChangeArrowheads="1"/>
            </p:cNvSpPr>
            <p:nvPr/>
          </p:nvSpPr>
          <p:spPr bwMode="auto">
            <a:xfrm>
              <a:off x="528" y="283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19" name="Rectangle 45"/>
            <p:cNvSpPr>
              <a:spLocks noChangeArrowheads="1"/>
            </p:cNvSpPr>
            <p:nvPr/>
          </p:nvSpPr>
          <p:spPr bwMode="auto">
            <a:xfrm>
              <a:off x="720" y="283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20" name="Rectangle 46"/>
            <p:cNvSpPr>
              <a:spLocks noChangeArrowheads="1"/>
            </p:cNvSpPr>
            <p:nvPr/>
          </p:nvSpPr>
          <p:spPr bwMode="auto">
            <a:xfrm>
              <a:off x="912" y="283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21" name="Rectangle 47"/>
            <p:cNvSpPr>
              <a:spLocks noChangeArrowheads="1"/>
            </p:cNvSpPr>
            <p:nvPr/>
          </p:nvSpPr>
          <p:spPr bwMode="auto">
            <a:xfrm>
              <a:off x="1104" y="283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22" name="Rectangle 48"/>
            <p:cNvSpPr>
              <a:spLocks noChangeArrowheads="1"/>
            </p:cNvSpPr>
            <p:nvPr/>
          </p:nvSpPr>
          <p:spPr bwMode="auto">
            <a:xfrm>
              <a:off x="528" y="302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23" name="Rectangle 49"/>
            <p:cNvSpPr>
              <a:spLocks noChangeArrowheads="1"/>
            </p:cNvSpPr>
            <p:nvPr/>
          </p:nvSpPr>
          <p:spPr bwMode="auto">
            <a:xfrm>
              <a:off x="720" y="302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24" name="Rectangle 50"/>
            <p:cNvSpPr>
              <a:spLocks noChangeArrowheads="1"/>
            </p:cNvSpPr>
            <p:nvPr/>
          </p:nvSpPr>
          <p:spPr bwMode="auto">
            <a:xfrm>
              <a:off x="912" y="302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25" name="Rectangle 51"/>
            <p:cNvSpPr>
              <a:spLocks noChangeArrowheads="1"/>
            </p:cNvSpPr>
            <p:nvPr/>
          </p:nvSpPr>
          <p:spPr bwMode="auto">
            <a:xfrm>
              <a:off x="1104" y="302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52"/>
          <p:cNvGrpSpPr>
            <a:grpSpLocks/>
          </p:cNvGrpSpPr>
          <p:nvPr/>
        </p:nvGrpSpPr>
        <p:grpSpPr bwMode="auto">
          <a:xfrm>
            <a:off x="2514600" y="1666875"/>
            <a:ext cx="1143000" cy="3581400"/>
            <a:chOff x="1584" y="912"/>
            <a:chExt cx="720" cy="2256"/>
          </a:xfrm>
        </p:grpSpPr>
        <p:sp>
          <p:nvSpPr>
            <p:cNvPr id="19630" name="Rectangle 53"/>
            <p:cNvSpPr>
              <a:spLocks noChangeArrowheads="1"/>
            </p:cNvSpPr>
            <p:nvPr/>
          </p:nvSpPr>
          <p:spPr bwMode="auto">
            <a:xfrm>
              <a:off x="1584" y="91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31" name="Rectangle 54"/>
            <p:cNvSpPr>
              <a:spLocks noChangeArrowheads="1"/>
            </p:cNvSpPr>
            <p:nvPr/>
          </p:nvSpPr>
          <p:spPr bwMode="auto">
            <a:xfrm>
              <a:off x="1776" y="91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32" name="Rectangle 55"/>
            <p:cNvSpPr>
              <a:spLocks noChangeArrowheads="1"/>
            </p:cNvSpPr>
            <p:nvPr/>
          </p:nvSpPr>
          <p:spPr bwMode="auto">
            <a:xfrm>
              <a:off x="1968" y="91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33" name="Rectangle 56"/>
            <p:cNvSpPr>
              <a:spLocks noChangeArrowheads="1"/>
            </p:cNvSpPr>
            <p:nvPr/>
          </p:nvSpPr>
          <p:spPr bwMode="auto">
            <a:xfrm>
              <a:off x="2160" y="91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34" name="Rectangle 57"/>
            <p:cNvSpPr>
              <a:spLocks noChangeArrowheads="1"/>
            </p:cNvSpPr>
            <p:nvPr/>
          </p:nvSpPr>
          <p:spPr bwMode="auto">
            <a:xfrm>
              <a:off x="1584" y="110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35" name="Rectangle 58"/>
            <p:cNvSpPr>
              <a:spLocks noChangeArrowheads="1"/>
            </p:cNvSpPr>
            <p:nvPr/>
          </p:nvSpPr>
          <p:spPr bwMode="auto">
            <a:xfrm>
              <a:off x="1776" y="110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36" name="Rectangle 59"/>
            <p:cNvSpPr>
              <a:spLocks noChangeArrowheads="1"/>
            </p:cNvSpPr>
            <p:nvPr/>
          </p:nvSpPr>
          <p:spPr bwMode="auto">
            <a:xfrm>
              <a:off x="1968" y="110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37" name="Rectangle 60"/>
            <p:cNvSpPr>
              <a:spLocks noChangeArrowheads="1"/>
            </p:cNvSpPr>
            <p:nvPr/>
          </p:nvSpPr>
          <p:spPr bwMode="auto">
            <a:xfrm>
              <a:off x="2160" y="110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38" name="Rectangle 61"/>
            <p:cNvSpPr>
              <a:spLocks noChangeArrowheads="1"/>
            </p:cNvSpPr>
            <p:nvPr/>
          </p:nvSpPr>
          <p:spPr bwMode="auto">
            <a:xfrm>
              <a:off x="1584" y="1296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39" name="Rectangle 62"/>
            <p:cNvSpPr>
              <a:spLocks noChangeArrowheads="1"/>
            </p:cNvSpPr>
            <p:nvPr/>
          </p:nvSpPr>
          <p:spPr bwMode="auto">
            <a:xfrm>
              <a:off x="1776" y="1296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40" name="Rectangle 63"/>
            <p:cNvSpPr>
              <a:spLocks noChangeArrowheads="1"/>
            </p:cNvSpPr>
            <p:nvPr/>
          </p:nvSpPr>
          <p:spPr bwMode="auto">
            <a:xfrm>
              <a:off x="1968" y="129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41" name="Rectangle 64"/>
            <p:cNvSpPr>
              <a:spLocks noChangeArrowheads="1"/>
            </p:cNvSpPr>
            <p:nvPr/>
          </p:nvSpPr>
          <p:spPr bwMode="auto">
            <a:xfrm>
              <a:off x="2160" y="129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42" name="Rectangle 65"/>
            <p:cNvSpPr>
              <a:spLocks noChangeArrowheads="1"/>
            </p:cNvSpPr>
            <p:nvPr/>
          </p:nvSpPr>
          <p:spPr bwMode="auto">
            <a:xfrm>
              <a:off x="1584" y="1488"/>
              <a:ext cx="144" cy="144"/>
            </a:xfrm>
            <a:prstGeom prst="rect">
              <a:avLst/>
            </a:prstGeom>
            <a:pattFill prst="smCheck">
              <a:fgClr>
                <a:schemeClr val="accent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43" name="Rectangle 66"/>
            <p:cNvSpPr>
              <a:spLocks noChangeArrowheads="1"/>
            </p:cNvSpPr>
            <p:nvPr/>
          </p:nvSpPr>
          <p:spPr bwMode="auto">
            <a:xfrm>
              <a:off x="1776" y="1488"/>
              <a:ext cx="144" cy="144"/>
            </a:xfrm>
            <a:prstGeom prst="rect">
              <a:avLst/>
            </a:prstGeom>
            <a:pattFill prst="smCheck">
              <a:fgClr>
                <a:schemeClr val="accent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44" name="Rectangle 67"/>
            <p:cNvSpPr>
              <a:spLocks noChangeArrowheads="1"/>
            </p:cNvSpPr>
            <p:nvPr/>
          </p:nvSpPr>
          <p:spPr bwMode="auto">
            <a:xfrm>
              <a:off x="1968" y="148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45" name="Rectangle 68"/>
            <p:cNvSpPr>
              <a:spLocks noChangeArrowheads="1"/>
            </p:cNvSpPr>
            <p:nvPr/>
          </p:nvSpPr>
          <p:spPr bwMode="auto">
            <a:xfrm>
              <a:off x="2160" y="148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46" name="Rectangle 69"/>
            <p:cNvSpPr>
              <a:spLocks noChangeArrowheads="1"/>
            </p:cNvSpPr>
            <p:nvPr/>
          </p:nvSpPr>
          <p:spPr bwMode="auto">
            <a:xfrm>
              <a:off x="1584" y="1680"/>
              <a:ext cx="144" cy="144"/>
            </a:xfrm>
            <a:prstGeom prst="rect">
              <a:avLst/>
            </a:prstGeom>
            <a:pattFill prst="smGrid">
              <a:fgClr>
                <a:srgbClr val="80008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47" name="Rectangle 70"/>
            <p:cNvSpPr>
              <a:spLocks noChangeArrowheads="1"/>
            </p:cNvSpPr>
            <p:nvPr/>
          </p:nvSpPr>
          <p:spPr bwMode="auto">
            <a:xfrm>
              <a:off x="1776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48" name="Rectangle 71"/>
            <p:cNvSpPr>
              <a:spLocks noChangeArrowheads="1"/>
            </p:cNvSpPr>
            <p:nvPr/>
          </p:nvSpPr>
          <p:spPr bwMode="auto">
            <a:xfrm>
              <a:off x="1968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49" name="Rectangle 72"/>
            <p:cNvSpPr>
              <a:spLocks noChangeArrowheads="1"/>
            </p:cNvSpPr>
            <p:nvPr/>
          </p:nvSpPr>
          <p:spPr bwMode="auto">
            <a:xfrm>
              <a:off x="2160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50" name="Rectangle 73"/>
            <p:cNvSpPr>
              <a:spLocks noChangeArrowheads="1"/>
            </p:cNvSpPr>
            <p:nvPr/>
          </p:nvSpPr>
          <p:spPr bwMode="auto">
            <a:xfrm>
              <a:off x="1584" y="187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51" name="Rectangle 74"/>
            <p:cNvSpPr>
              <a:spLocks noChangeArrowheads="1"/>
            </p:cNvSpPr>
            <p:nvPr/>
          </p:nvSpPr>
          <p:spPr bwMode="auto">
            <a:xfrm>
              <a:off x="1776" y="187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52" name="Rectangle 75"/>
            <p:cNvSpPr>
              <a:spLocks noChangeArrowheads="1"/>
            </p:cNvSpPr>
            <p:nvPr/>
          </p:nvSpPr>
          <p:spPr bwMode="auto">
            <a:xfrm>
              <a:off x="1968" y="187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53" name="Rectangle 76"/>
            <p:cNvSpPr>
              <a:spLocks noChangeArrowheads="1"/>
            </p:cNvSpPr>
            <p:nvPr/>
          </p:nvSpPr>
          <p:spPr bwMode="auto">
            <a:xfrm>
              <a:off x="2160" y="187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54" name="Rectangle 77"/>
            <p:cNvSpPr>
              <a:spLocks noChangeArrowheads="1"/>
            </p:cNvSpPr>
            <p:nvPr/>
          </p:nvSpPr>
          <p:spPr bwMode="auto">
            <a:xfrm>
              <a:off x="1584" y="206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55" name="Rectangle 78"/>
            <p:cNvSpPr>
              <a:spLocks noChangeArrowheads="1"/>
            </p:cNvSpPr>
            <p:nvPr/>
          </p:nvSpPr>
          <p:spPr bwMode="auto">
            <a:xfrm>
              <a:off x="1776" y="206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56" name="Rectangle 79" descr="Wide downward diagonal"/>
            <p:cNvSpPr>
              <a:spLocks noChangeArrowheads="1"/>
            </p:cNvSpPr>
            <p:nvPr/>
          </p:nvSpPr>
          <p:spPr bwMode="auto">
            <a:xfrm>
              <a:off x="1968" y="206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57" name="Rectangle 80"/>
            <p:cNvSpPr>
              <a:spLocks noChangeArrowheads="1"/>
            </p:cNvSpPr>
            <p:nvPr/>
          </p:nvSpPr>
          <p:spPr bwMode="auto">
            <a:xfrm>
              <a:off x="2160" y="206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58" name="Rectangle 81"/>
            <p:cNvSpPr>
              <a:spLocks noChangeArrowheads="1"/>
            </p:cNvSpPr>
            <p:nvPr/>
          </p:nvSpPr>
          <p:spPr bwMode="auto">
            <a:xfrm>
              <a:off x="1584" y="2256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59" name="Rectangle 82"/>
            <p:cNvSpPr>
              <a:spLocks noChangeArrowheads="1"/>
            </p:cNvSpPr>
            <p:nvPr/>
          </p:nvSpPr>
          <p:spPr bwMode="auto">
            <a:xfrm>
              <a:off x="1776" y="2256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60" name="Rectangle 83"/>
            <p:cNvSpPr>
              <a:spLocks noChangeArrowheads="1"/>
            </p:cNvSpPr>
            <p:nvPr/>
          </p:nvSpPr>
          <p:spPr bwMode="auto">
            <a:xfrm>
              <a:off x="1968" y="225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61" name="Rectangle 84"/>
            <p:cNvSpPr>
              <a:spLocks noChangeArrowheads="1"/>
            </p:cNvSpPr>
            <p:nvPr/>
          </p:nvSpPr>
          <p:spPr bwMode="auto">
            <a:xfrm>
              <a:off x="2160" y="225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62" name="Rectangle 85" descr="Small checker board"/>
            <p:cNvSpPr>
              <a:spLocks noChangeArrowheads="1"/>
            </p:cNvSpPr>
            <p:nvPr/>
          </p:nvSpPr>
          <p:spPr bwMode="auto">
            <a:xfrm>
              <a:off x="1584" y="2448"/>
              <a:ext cx="144" cy="144"/>
            </a:xfrm>
            <a:prstGeom prst="rect">
              <a:avLst/>
            </a:prstGeom>
            <a:pattFill prst="smCheck">
              <a:fgClr>
                <a:schemeClr val="accent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63" name="Rectangle 86"/>
            <p:cNvSpPr>
              <a:spLocks noChangeArrowheads="1"/>
            </p:cNvSpPr>
            <p:nvPr/>
          </p:nvSpPr>
          <p:spPr bwMode="auto">
            <a:xfrm>
              <a:off x="1776" y="244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64" name="Rectangle 87"/>
            <p:cNvSpPr>
              <a:spLocks noChangeArrowheads="1"/>
            </p:cNvSpPr>
            <p:nvPr/>
          </p:nvSpPr>
          <p:spPr bwMode="auto">
            <a:xfrm>
              <a:off x="1968" y="244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65" name="Rectangle 88"/>
            <p:cNvSpPr>
              <a:spLocks noChangeArrowheads="1"/>
            </p:cNvSpPr>
            <p:nvPr/>
          </p:nvSpPr>
          <p:spPr bwMode="auto">
            <a:xfrm>
              <a:off x="2160" y="244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66" name="Rectangle 89" descr="Small grid"/>
            <p:cNvSpPr>
              <a:spLocks noChangeArrowheads="1"/>
            </p:cNvSpPr>
            <p:nvPr/>
          </p:nvSpPr>
          <p:spPr bwMode="auto">
            <a:xfrm>
              <a:off x="1584" y="2640"/>
              <a:ext cx="144" cy="144"/>
            </a:xfrm>
            <a:prstGeom prst="rect">
              <a:avLst/>
            </a:prstGeom>
            <a:pattFill prst="smGrid">
              <a:fgClr>
                <a:srgbClr val="80008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67" name="Rectangle 90" descr="Small grid"/>
            <p:cNvSpPr>
              <a:spLocks noChangeArrowheads="1"/>
            </p:cNvSpPr>
            <p:nvPr/>
          </p:nvSpPr>
          <p:spPr bwMode="auto">
            <a:xfrm>
              <a:off x="1776" y="2640"/>
              <a:ext cx="144" cy="144"/>
            </a:xfrm>
            <a:prstGeom prst="rect">
              <a:avLst/>
            </a:prstGeom>
            <a:pattFill prst="smGrid">
              <a:fgClr>
                <a:srgbClr val="80008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68" name="Rectangle 91" descr="Small grid"/>
            <p:cNvSpPr>
              <a:spLocks noChangeArrowheads="1"/>
            </p:cNvSpPr>
            <p:nvPr/>
          </p:nvSpPr>
          <p:spPr bwMode="auto">
            <a:xfrm>
              <a:off x="1968" y="2640"/>
              <a:ext cx="144" cy="144"/>
            </a:xfrm>
            <a:prstGeom prst="rect">
              <a:avLst/>
            </a:prstGeom>
            <a:pattFill prst="smGrid">
              <a:fgClr>
                <a:srgbClr val="80008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69" name="Rectangle 92" descr="Small grid"/>
            <p:cNvSpPr>
              <a:spLocks noChangeArrowheads="1"/>
            </p:cNvSpPr>
            <p:nvPr/>
          </p:nvSpPr>
          <p:spPr bwMode="auto">
            <a:xfrm>
              <a:off x="2160" y="2640"/>
              <a:ext cx="144" cy="144"/>
            </a:xfrm>
            <a:prstGeom prst="rect">
              <a:avLst/>
            </a:prstGeom>
            <a:pattFill prst="smGrid">
              <a:fgClr>
                <a:srgbClr val="80008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70" name="Rectangle 93"/>
            <p:cNvSpPr>
              <a:spLocks noChangeArrowheads="1"/>
            </p:cNvSpPr>
            <p:nvPr/>
          </p:nvSpPr>
          <p:spPr bwMode="auto">
            <a:xfrm>
              <a:off x="1584" y="283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71" name="Rectangle 94"/>
            <p:cNvSpPr>
              <a:spLocks noChangeArrowheads="1"/>
            </p:cNvSpPr>
            <p:nvPr/>
          </p:nvSpPr>
          <p:spPr bwMode="auto">
            <a:xfrm>
              <a:off x="1776" y="283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72" name="Rectangle 95"/>
            <p:cNvSpPr>
              <a:spLocks noChangeArrowheads="1"/>
            </p:cNvSpPr>
            <p:nvPr/>
          </p:nvSpPr>
          <p:spPr bwMode="auto">
            <a:xfrm>
              <a:off x="1968" y="283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73" name="Rectangle 96"/>
            <p:cNvSpPr>
              <a:spLocks noChangeArrowheads="1"/>
            </p:cNvSpPr>
            <p:nvPr/>
          </p:nvSpPr>
          <p:spPr bwMode="auto">
            <a:xfrm>
              <a:off x="2160" y="283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74" name="Rectangle 97" descr="Wide downward diagonal"/>
            <p:cNvSpPr>
              <a:spLocks noChangeArrowheads="1"/>
            </p:cNvSpPr>
            <p:nvPr/>
          </p:nvSpPr>
          <p:spPr bwMode="auto">
            <a:xfrm>
              <a:off x="1584" y="302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75" name="Rectangle 98"/>
            <p:cNvSpPr>
              <a:spLocks noChangeArrowheads="1"/>
            </p:cNvSpPr>
            <p:nvPr/>
          </p:nvSpPr>
          <p:spPr bwMode="auto">
            <a:xfrm>
              <a:off x="1776" y="302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76" name="Rectangle 99"/>
            <p:cNvSpPr>
              <a:spLocks noChangeArrowheads="1"/>
            </p:cNvSpPr>
            <p:nvPr/>
          </p:nvSpPr>
          <p:spPr bwMode="auto">
            <a:xfrm>
              <a:off x="1968" y="302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77" name="Rectangle 100"/>
            <p:cNvSpPr>
              <a:spLocks noChangeArrowheads="1"/>
            </p:cNvSpPr>
            <p:nvPr/>
          </p:nvSpPr>
          <p:spPr bwMode="auto">
            <a:xfrm>
              <a:off x="2160" y="302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01"/>
          <p:cNvGrpSpPr>
            <a:grpSpLocks/>
          </p:cNvGrpSpPr>
          <p:nvPr/>
        </p:nvGrpSpPr>
        <p:grpSpPr bwMode="auto">
          <a:xfrm>
            <a:off x="4038600" y="1666875"/>
            <a:ext cx="1143000" cy="3581400"/>
            <a:chOff x="2640" y="912"/>
            <a:chExt cx="720" cy="2256"/>
          </a:xfrm>
        </p:grpSpPr>
        <p:sp>
          <p:nvSpPr>
            <p:cNvPr id="19582" name="Rectangle 102" descr="Wide downward diagonal"/>
            <p:cNvSpPr>
              <a:spLocks noChangeArrowheads="1"/>
            </p:cNvSpPr>
            <p:nvPr/>
          </p:nvSpPr>
          <p:spPr bwMode="auto">
            <a:xfrm>
              <a:off x="2640" y="1680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83" name="Rectangle 103" descr="Wide downward diagonal"/>
            <p:cNvSpPr>
              <a:spLocks noChangeArrowheads="1"/>
            </p:cNvSpPr>
            <p:nvPr/>
          </p:nvSpPr>
          <p:spPr bwMode="auto">
            <a:xfrm>
              <a:off x="2832" y="1680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84" name="Rectangle 104"/>
            <p:cNvSpPr>
              <a:spLocks noChangeArrowheads="1"/>
            </p:cNvSpPr>
            <p:nvPr/>
          </p:nvSpPr>
          <p:spPr bwMode="auto">
            <a:xfrm>
              <a:off x="3024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85" name="Rectangle 105"/>
            <p:cNvSpPr>
              <a:spLocks noChangeArrowheads="1"/>
            </p:cNvSpPr>
            <p:nvPr/>
          </p:nvSpPr>
          <p:spPr bwMode="auto">
            <a:xfrm>
              <a:off x="3216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86" name="Rectangle 106" descr="Wide downward diagonal"/>
            <p:cNvSpPr>
              <a:spLocks noChangeArrowheads="1"/>
            </p:cNvSpPr>
            <p:nvPr/>
          </p:nvSpPr>
          <p:spPr bwMode="auto">
            <a:xfrm>
              <a:off x="2640" y="1872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87" name="Rectangle 107" descr="Wide downward diagonal"/>
            <p:cNvSpPr>
              <a:spLocks noChangeArrowheads="1"/>
            </p:cNvSpPr>
            <p:nvPr/>
          </p:nvSpPr>
          <p:spPr bwMode="auto">
            <a:xfrm>
              <a:off x="2832" y="1872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88" name="Rectangle 108" descr="Wide downward diagonal"/>
            <p:cNvSpPr>
              <a:spLocks noChangeArrowheads="1"/>
            </p:cNvSpPr>
            <p:nvPr/>
          </p:nvSpPr>
          <p:spPr bwMode="auto">
            <a:xfrm>
              <a:off x="3024" y="1872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89" name="Rectangle 109"/>
            <p:cNvSpPr>
              <a:spLocks noChangeArrowheads="1"/>
            </p:cNvSpPr>
            <p:nvPr/>
          </p:nvSpPr>
          <p:spPr bwMode="auto">
            <a:xfrm>
              <a:off x="3216" y="187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90" name="Rectangle 110"/>
            <p:cNvSpPr>
              <a:spLocks noChangeArrowheads="1"/>
            </p:cNvSpPr>
            <p:nvPr/>
          </p:nvSpPr>
          <p:spPr bwMode="auto">
            <a:xfrm>
              <a:off x="2640" y="206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91" name="Rectangle 111"/>
            <p:cNvSpPr>
              <a:spLocks noChangeArrowheads="1"/>
            </p:cNvSpPr>
            <p:nvPr/>
          </p:nvSpPr>
          <p:spPr bwMode="auto">
            <a:xfrm>
              <a:off x="2832" y="206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92" name="Rectangle 112" descr="Wide downward diagonal"/>
            <p:cNvSpPr>
              <a:spLocks noChangeArrowheads="1"/>
            </p:cNvSpPr>
            <p:nvPr/>
          </p:nvSpPr>
          <p:spPr bwMode="auto">
            <a:xfrm>
              <a:off x="3024" y="206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93" name="Rectangle 113"/>
            <p:cNvSpPr>
              <a:spLocks noChangeArrowheads="1"/>
            </p:cNvSpPr>
            <p:nvPr/>
          </p:nvSpPr>
          <p:spPr bwMode="auto">
            <a:xfrm>
              <a:off x="3216" y="206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94" name="Rectangle 114"/>
            <p:cNvSpPr>
              <a:spLocks noChangeArrowheads="1"/>
            </p:cNvSpPr>
            <p:nvPr/>
          </p:nvSpPr>
          <p:spPr bwMode="auto">
            <a:xfrm>
              <a:off x="2640" y="2256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95" name="Rectangle 115"/>
            <p:cNvSpPr>
              <a:spLocks noChangeArrowheads="1"/>
            </p:cNvSpPr>
            <p:nvPr/>
          </p:nvSpPr>
          <p:spPr bwMode="auto">
            <a:xfrm>
              <a:off x="2832" y="2256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96" name="Rectangle 116"/>
            <p:cNvSpPr>
              <a:spLocks noChangeArrowheads="1"/>
            </p:cNvSpPr>
            <p:nvPr/>
          </p:nvSpPr>
          <p:spPr bwMode="auto">
            <a:xfrm>
              <a:off x="3024" y="225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97" name="Rectangle 117"/>
            <p:cNvSpPr>
              <a:spLocks noChangeArrowheads="1"/>
            </p:cNvSpPr>
            <p:nvPr/>
          </p:nvSpPr>
          <p:spPr bwMode="auto">
            <a:xfrm>
              <a:off x="3216" y="225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98" name="Rectangle 118"/>
            <p:cNvSpPr>
              <a:spLocks noChangeArrowheads="1"/>
            </p:cNvSpPr>
            <p:nvPr/>
          </p:nvSpPr>
          <p:spPr bwMode="auto">
            <a:xfrm>
              <a:off x="2640" y="2448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99" name="Rectangle 119"/>
            <p:cNvSpPr>
              <a:spLocks noChangeArrowheads="1"/>
            </p:cNvSpPr>
            <p:nvPr/>
          </p:nvSpPr>
          <p:spPr bwMode="auto">
            <a:xfrm>
              <a:off x="2832" y="2448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00" name="Rectangle 120"/>
            <p:cNvSpPr>
              <a:spLocks noChangeArrowheads="1"/>
            </p:cNvSpPr>
            <p:nvPr/>
          </p:nvSpPr>
          <p:spPr bwMode="auto">
            <a:xfrm>
              <a:off x="3024" y="244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01" name="Rectangle 121"/>
            <p:cNvSpPr>
              <a:spLocks noChangeArrowheads="1"/>
            </p:cNvSpPr>
            <p:nvPr/>
          </p:nvSpPr>
          <p:spPr bwMode="auto">
            <a:xfrm>
              <a:off x="3216" y="244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02" name="Rectangle 122"/>
            <p:cNvSpPr>
              <a:spLocks noChangeArrowheads="1"/>
            </p:cNvSpPr>
            <p:nvPr/>
          </p:nvSpPr>
          <p:spPr bwMode="auto">
            <a:xfrm>
              <a:off x="2640" y="2640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03" name="Rectangle 123"/>
            <p:cNvSpPr>
              <a:spLocks noChangeArrowheads="1"/>
            </p:cNvSpPr>
            <p:nvPr/>
          </p:nvSpPr>
          <p:spPr bwMode="auto">
            <a:xfrm>
              <a:off x="2832" y="2640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04" name="Rectangle 124"/>
            <p:cNvSpPr>
              <a:spLocks noChangeArrowheads="1"/>
            </p:cNvSpPr>
            <p:nvPr/>
          </p:nvSpPr>
          <p:spPr bwMode="auto">
            <a:xfrm>
              <a:off x="3024" y="2640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05" name="Rectangle 125"/>
            <p:cNvSpPr>
              <a:spLocks noChangeArrowheads="1"/>
            </p:cNvSpPr>
            <p:nvPr/>
          </p:nvSpPr>
          <p:spPr bwMode="auto">
            <a:xfrm>
              <a:off x="3216" y="2640"/>
              <a:ext cx="144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06" name="Rectangle 126" descr="Small checker board"/>
            <p:cNvSpPr>
              <a:spLocks noChangeArrowheads="1"/>
            </p:cNvSpPr>
            <p:nvPr/>
          </p:nvSpPr>
          <p:spPr bwMode="auto">
            <a:xfrm>
              <a:off x="2640" y="2832"/>
              <a:ext cx="144" cy="144"/>
            </a:xfrm>
            <a:prstGeom prst="rect">
              <a:avLst/>
            </a:prstGeom>
            <a:pattFill prst="smCheck">
              <a:fgClr>
                <a:schemeClr val="accent2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07" name="Rectangle 127" descr="Small checker board"/>
            <p:cNvSpPr>
              <a:spLocks noChangeArrowheads="1"/>
            </p:cNvSpPr>
            <p:nvPr/>
          </p:nvSpPr>
          <p:spPr bwMode="auto">
            <a:xfrm>
              <a:off x="2832" y="2832"/>
              <a:ext cx="144" cy="144"/>
            </a:xfrm>
            <a:prstGeom prst="rect">
              <a:avLst/>
            </a:prstGeom>
            <a:pattFill prst="smCheck">
              <a:fgClr>
                <a:schemeClr val="accent2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08" name="Rectangle 128"/>
            <p:cNvSpPr>
              <a:spLocks noChangeArrowheads="1"/>
            </p:cNvSpPr>
            <p:nvPr/>
          </p:nvSpPr>
          <p:spPr bwMode="auto">
            <a:xfrm>
              <a:off x="3024" y="283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09" name="Rectangle 129"/>
            <p:cNvSpPr>
              <a:spLocks noChangeArrowheads="1"/>
            </p:cNvSpPr>
            <p:nvPr/>
          </p:nvSpPr>
          <p:spPr bwMode="auto">
            <a:xfrm>
              <a:off x="3216" y="283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10" name="Rectangle 130" descr="Small checker board"/>
            <p:cNvSpPr>
              <a:spLocks noChangeArrowheads="1"/>
            </p:cNvSpPr>
            <p:nvPr/>
          </p:nvSpPr>
          <p:spPr bwMode="auto">
            <a:xfrm>
              <a:off x="2640" y="3024"/>
              <a:ext cx="144" cy="144"/>
            </a:xfrm>
            <a:prstGeom prst="rect">
              <a:avLst/>
            </a:prstGeom>
            <a:pattFill prst="smCheck">
              <a:fgClr>
                <a:schemeClr val="accent2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11" name="Rectangle 131"/>
            <p:cNvSpPr>
              <a:spLocks noChangeArrowheads="1"/>
            </p:cNvSpPr>
            <p:nvPr/>
          </p:nvSpPr>
          <p:spPr bwMode="auto">
            <a:xfrm>
              <a:off x="2832" y="302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12" name="Rectangle 132"/>
            <p:cNvSpPr>
              <a:spLocks noChangeArrowheads="1"/>
            </p:cNvSpPr>
            <p:nvPr/>
          </p:nvSpPr>
          <p:spPr bwMode="auto">
            <a:xfrm>
              <a:off x="3024" y="302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13" name="Rectangle 133"/>
            <p:cNvSpPr>
              <a:spLocks noChangeArrowheads="1"/>
            </p:cNvSpPr>
            <p:nvPr/>
          </p:nvSpPr>
          <p:spPr bwMode="auto">
            <a:xfrm>
              <a:off x="3216" y="302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14" name="Rectangle 134"/>
            <p:cNvSpPr>
              <a:spLocks noChangeArrowheads="1"/>
            </p:cNvSpPr>
            <p:nvPr/>
          </p:nvSpPr>
          <p:spPr bwMode="auto">
            <a:xfrm>
              <a:off x="2640" y="91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15" name="Rectangle 135"/>
            <p:cNvSpPr>
              <a:spLocks noChangeArrowheads="1"/>
            </p:cNvSpPr>
            <p:nvPr/>
          </p:nvSpPr>
          <p:spPr bwMode="auto">
            <a:xfrm>
              <a:off x="2832" y="91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16" name="Rectangle 136"/>
            <p:cNvSpPr>
              <a:spLocks noChangeArrowheads="1"/>
            </p:cNvSpPr>
            <p:nvPr/>
          </p:nvSpPr>
          <p:spPr bwMode="auto">
            <a:xfrm>
              <a:off x="3024" y="91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17" name="Rectangle 137"/>
            <p:cNvSpPr>
              <a:spLocks noChangeArrowheads="1"/>
            </p:cNvSpPr>
            <p:nvPr/>
          </p:nvSpPr>
          <p:spPr bwMode="auto">
            <a:xfrm>
              <a:off x="3216" y="91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18" name="Rectangle 138"/>
            <p:cNvSpPr>
              <a:spLocks noChangeArrowheads="1"/>
            </p:cNvSpPr>
            <p:nvPr/>
          </p:nvSpPr>
          <p:spPr bwMode="auto">
            <a:xfrm>
              <a:off x="2640" y="110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19" name="Rectangle 139"/>
            <p:cNvSpPr>
              <a:spLocks noChangeArrowheads="1"/>
            </p:cNvSpPr>
            <p:nvPr/>
          </p:nvSpPr>
          <p:spPr bwMode="auto">
            <a:xfrm>
              <a:off x="2832" y="110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20" name="Rectangle 140"/>
            <p:cNvSpPr>
              <a:spLocks noChangeArrowheads="1"/>
            </p:cNvSpPr>
            <p:nvPr/>
          </p:nvSpPr>
          <p:spPr bwMode="auto">
            <a:xfrm>
              <a:off x="3024" y="110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21" name="Rectangle 141"/>
            <p:cNvSpPr>
              <a:spLocks noChangeArrowheads="1"/>
            </p:cNvSpPr>
            <p:nvPr/>
          </p:nvSpPr>
          <p:spPr bwMode="auto">
            <a:xfrm>
              <a:off x="3216" y="110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22" name="Rectangle 142"/>
            <p:cNvSpPr>
              <a:spLocks noChangeArrowheads="1"/>
            </p:cNvSpPr>
            <p:nvPr/>
          </p:nvSpPr>
          <p:spPr bwMode="auto">
            <a:xfrm>
              <a:off x="2640" y="1296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23" name="Rectangle 143"/>
            <p:cNvSpPr>
              <a:spLocks noChangeArrowheads="1"/>
            </p:cNvSpPr>
            <p:nvPr/>
          </p:nvSpPr>
          <p:spPr bwMode="auto">
            <a:xfrm>
              <a:off x="2832" y="1296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24" name="Rectangle 144"/>
            <p:cNvSpPr>
              <a:spLocks noChangeArrowheads="1"/>
            </p:cNvSpPr>
            <p:nvPr/>
          </p:nvSpPr>
          <p:spPr bwMode="auto">
            <a:xfrm>
              <a:off x="3024" y="129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25" name="Rectangle 145"/>
            <p:cNvSpPr>
              <a:spLocks noChangeArrowheads="1"/>
            </p:cNvSpPr>
            <p:nvPr/>
          </p:nvSpPr>
          <p:spPr bwMode="auto">
            <a:xfrm>
              <a:off x="3216" y="129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26" name="Rectangle 146"/>
            <p:cNvSpPr>
              <a:spLocks noChangeArrowheads="1"/>
            </p:cNvSpPr>
            <p:nvPr/>
          </p:nvSpPr>
          <p:spPr bwMode="auto">
            <a:xfrm>
              <a:off x="2640" y="148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27" name="Rectangle 147"/>
            <p:cNvSpPr>
              <a:spLocks noChangeArrowheads="1"/>
            </p:cNvSpPr>
            <p:nvPr/>
          </p:nvSpPr>
          <p:spPr bwMode="auto">
            <a:xfrm>
              <a:off x="2832" y="148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28" name="Rectangle 148"/>
            <p:cNvSpPr>
              <a:spLocks noChangeArrowheads="1"/>
            </p:cNvSpPr>
            <p:nvPr/>
          </p:nvSpPr>
          <p:spPr bwMode="auto">
            <a:xfrm>
              <a:off x="3024" y="148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29" name="Rectangle 149"/>
            <p:cNvSpPr>
              <a:spLocks noChangeArrowheads="1"/>
            </p:cNvSpPr>
            <p:nvPr/>
          </p:nvSpPr>
          <p:spPr bwMode="auto">
            <a:xfrm>
              <a:off x="3216" y="148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150"/>
          <p:cNvGrpSpPr>
            <a:grpSpLocks/>
          </p:cNvGrpSpPr>
          <p:nvPr/>
        </p:nvGrpSpPr>
        <p:grpSpPr bwMode="auto">
          <a:xfrm>
            <a:off x="5638800" y="1514475"/>
            <a:ext cx="1143000" cy="3962400"/>
            <a:chOff x="3696" y="816"/>
            <a:chExt cx="720" cy="2496"/>
          </a:xfrm>
        </p:grpSpPr>
        <p:sp>
          <p:nvSpPr>
            <p:cNvPr id="19533" name="Rectangle 151"/>
            <p:cNvSpPr>
              <a:spLocks noChangeArrowheads="1"/>
            </p:cNvSpPr>
            <p:nvPr/>
          </p:nvSpPr>
          <p:spPr bwMode="auto">
            <a:xfrm>
              <a:off x="3696" y="1680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34" name="Rectangle 152"/>
            <p:cNvSpPr>
              <a:spLocks noChangeArrowheads="1"/>
            </p:cNvSpPr>
            <p:nvPr/>
          </p:nvSpPr>
          <p:spPr bwMode="auto">
            <a:xfrm>
              <a:off x="3888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35" name="Rectangle 153"/>
            <p:cNvSpPr>
              <a:spLocks noChangeArrowheads="1"/>
            </p:cNvSpPr>
            <p:nvPr/>
          </p:nvSpPr>
          <p:spPr bwMode="auto">
            <a:xfrm>
              <a:off x="4080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36" name="Rectangle 154"/>
            <p:cNvSpPr>
              <a:spLocks noChangeArrowheads="1"/>
            </p:cNvSpPr>
            <p:nvPr/>
          </p:nvSpPr>
          <p:spPr bwMode="auto">
            <a:xfrm>
              <a:off x="4272" y="168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37" name="Rectangle 155"/>
            <p:cNvSpPr>
              <a:spLocks noChangeArrowheads="1"/>
            </p:cNvSpPr>
            <p:nvPr/>
          </p:nvSpPr>
          <p:spPr bwMode="auto">
            <a:xfrm>
              <a:off x="3696" y="187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38" name="Rectangle 156"/>
            <p:cNvSpPr>
              <a:spLocks noChangeArrowheads="1"/>
            </p:cNvSpPr>
            <p:nvPr/>
          </p:nvSpPr>
          <p:spPr bwMode="auto">
            <a:xfrm>
              <a:off x="3888" y="187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39" name="Rectangle 157" descr="Wide downward diagonal"/>
            <p:cNvSpPr>
              <a:spLocks noChangeArrowheads="1"/>
            </p:cNvSpPr>
            <p:nvPr/>
          </p:nvSpPr>
          <p:spPr bwMode="auto">
            <a:xfrm>
              <a:off x="4080" y="1872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40" name="Rectangle 158" descr="Wide downward diagonal"/>
            <p:cNvSpPr>
              <a:spLocks noChangeArrowheads="1"/>
            </p:cNvSpPr>
            <p:nvPr/>
          </p:nvSpPr>
          <p:spPr bwMode="auto">
            <a:xfrm>
              <a:off x="4272" y="1872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41" name="Rectangle 159"/>
            <p:cNvSpPr>
              <a:spLocks noChangeArrowheads="1"/>
            </p:cNvSpPr>
            <p:nvPr/>
          </p:nvSpPr>
          <p:spPr bwMode="auto">
            <a:xfrm>
              <a:off x="3696" y="206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42" name="Rectangle 160"/>
            <p:cNvSpPr>
              <a:spLocks noChangeArrowheads="1"/>
            </p:cNvSpPr>
            <p:nvPr/>
          </p:nvSpPr>
          <p:spPr bwMode="auto">
            <a:xfrm>
              <a:off x="3888" y="206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43" name="Rectangle 161" descr="Wide downward diagonal"/>
            <p:cNvSpPr>
              <a:spLocks noChangeArrowheads="1"/>
            </p:cNvSpPr>
            <p:nvPr/>
          </p:nvSpPr>
          <p:spPr bwMode="auto">
            <a:xfrm>
              <a:off x="4080" y="206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44" name="Rectangle 162"/>
            <p:cNvSpPr>
              <a:spLocks noChangeArrowheads="1"/>
            </p:cNvSpPr>
            <p:nvPr/>
          </p:nvSpPr>
          <p:spPr bwMode="auto">
            <a:xfrm>
              <a:off x="4272" y="206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45" name="Rectangle 163"/>
            <p:cNvSpPr>
              <a:spLocks noChangeArrowheads="1"/>
            </p:cNvSpPr>
            <p:nvPr/>
          </p:nvSpPr>
          <p:spPr bwMode="auto">
            <a:xfrm>
              <a:off x="3696" y="2256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46" name="Rectangle 164"/>
            <p:cNvSpPr>
              <a:spLocks noChangeArrowheads="1"/>
            </p:cNvSpPr>
            <p:nvPr/>
          </p:nvSpPr>
          <p:spPr bwMode="auto">
            <a:xfrm>
              <a:off x="3888" y="2256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47" name="Rectangle 165" descr="Wide downward diagonal"/>
            <p:cNvSpPr>
              <a:spLocks noChangeArrowheads="1"/>
            </p:cNvSpPr>
            <p:nvPr/>
          </p:nvSpPr>
          <p:spPr bwMode="auto">
            <a:xfrm>
              <a:off x="4080" y="2256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48" name="Rectangle 166" descr="Wide downward diagonal"/>
            <p:cNvSpPr>
              <a:spLocks noChangeArrowheads="1"/>
            </p:cNvSpPr>
            <p:nvPr/>
          </p:nvSpPr>
          <p:spPr bwMode="auto">
            <a:xfrm>
              <a:off x="4272" y="2256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49" name="Rectangle 167"/>
            <p:cNvSpPr>
              <a:spLocks noChangeArrowheads="1"/>
            </p:cNvSpPr>
            <p:nvPr/>
          </p:nvSpPr>
          <p:spPr bwMode="auto">
            <a:xfrm>
              <a:off x="3696" y="244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50" name="Rectangle 168"/>
            <p:cNvSpPr>
              <a:spLocks noChangeArrowheads="1"/>
            </p:cNvSpPr>
            <p:nvPr/>
          </p:nvSpPr>
          <p:spPr bwMode="auto">
            <a:xfrm>
              <a:off x="3888" y="244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51" name="Rectangle 169" descr="Wide downward diagonal"/>
            <p:cNvSpPr>
              <a:spLocks noChangeArrowheads="1"/>
            </p:cNvSpPr>
            <p:nvPr/>
          </p:nvSpPr>
          <p:spPr bwMode="auto">
            <a:xfrm>
              <a:off x="4080" y="2448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52" name="Rectangle 170"/>
            <p:cNvSpPr>
              <a:spLocks noChangeArrowheads="1"/>
            </p:cNvSpPr>
            <p:nvPr/>
          </p:nvSpPr>
          <p:spPr bwMode="auto">
            <a:xfrm>
              <a:off x="4272" y="244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53" name="Rectangle 171"/>
            <p:cNvSpPr>
              <a:spLocks noChangeArrowheads="1"/>
            </p:cNvSpPr>
            <p:nvPr/>
          </p:nvSpPr>
          <p:spPr bwMode="auto">
            <a:xfrm>
              <a:off x="3696" y="2640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54" name="Rectangle 172"/>
            <p:cNvSpPr>
              <a:spLocks noChangeArrowheads="1"/>
            </p:cNvSpPr>
            <p:nvPr/>
          </p:nvSpPr>
          <p:spPr bwMode="auto">
            <a:xfrm>
              <a:off x="3888" y="2640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55" name="Rectangle 173"/>
            <p:cNvSpPr>
              <a:spLocks noChangeArrowheads="1"/>
            </p:cNvSpPr>
            <p:nvPr/>
          </p:nvSpPr>
          <p:spPr bwMode="auto">
            <a:xfrm>
              <a:off x="4080" y="264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56" name="Rectangle 174"/>
            <p:cNvSpPr>
              <a:spLocks noChangeArrowheads="1"/>
            </p:cNvSpPr>
            <p:nvPr/>
          </p:nvSpPr>
          <p:spPr bwMode="auto">
            <a:xfrm>
              <a:off x="4272" y="2640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57" name="Rectangle 175"/>
            <p:cNvSpPr>
              <a:spLocks noChangeArrowheads="1"/>
            </p:cNvSpPr>
            <p:nvPr/>
          </p:nvSpPr>
          <p:spPr bwMode="auto">
            <a:xfrm>
              <a:off x="3696" y="283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58" name="Rectangle 176"/>
            <p:cNvSpPr>
              <a:spLocks noChangeArrowheads="1"/>
            </p:cNvSpPr>
            <p:nvPr/>
          </p:nvSpPr>
          <p:spPr bwMode="auto">
            <a:xfrm>
              <a:off x="3888" y="283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59" name="Rectangle 177" descr="Wide downward diagonal"/>
            <p:cNvSpPr>
              <a:spLocks noChangeArrowheads="1"/>
            </p:cNvSpPr>
            <p:nvPr/>
          </p:nvSpPr>
          <p:spPr bwMode="auto">
            <a:xfrm>
              <a:off x="4080" y="2832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60" name="Rectangle 178"/>
            <p:cNvSpPr>
              <a:spLocks noChangeArrowheads="1"/>
            </p:cNvSpPr>
            <p:nvPr/>
          </p:nvSpPr>
          <p:spPr bwMode="auto">
            <a:xfrm>
              <a:off x="4272" y="2832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61" name="Rectangle 179"/>
            <p:cNvSpPr>
              <a:spLocks noChangeArrowheads="1"/>
            </p:cNvSpPr>
            <p:nvPr/>
          </p:nvSpPr>
          <p:spPr bwMode="auto">
            <a:xfrm>
              <a:off x="3696" y="302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62" name="Rectangle 180"/>
            <p:cNvSpPr>
              <a:spLocks noChangeArrowheads="1"/>
            </p:cNvSpPr>
            <p:nvPr/>
          </p:nvSpPr>
          <p:spPr bwMode="auto">
            <a:xfrm>
              <a:off x="3888" y="302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63" name="Rectangle 181" descr="Wide downward diagonal"/>
            <p:cNvSpPr>
              <a:spLocks noChangeArrowheads="1"/>
            </p:cNvSpPr>
            <p:nvPr/>
          </p:nvSpPr>
          <p:spPr bwMode="auto">
            <a:xfrm>
              <a:off x="4080" y="302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64" name="Rectangle 182" descr="Wide downward diagonal"/>
            <p:cNvSpPr>
              <a:spLocks noChangeArrowheads="1"/>
            </p:cNvSpPr>
            <p:nvPr/>
          </p:nvSpPr>
          <p:spPr bwMode="auto">
            <a:xfrm>
              <a:off x="4272" y="302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65" name="Rectangle 183"/>
            <p:cNvSpPr>
              <a:spLocks noChangeArrowheads="1"/>
            </p:cNvSpPr>
            <p:nvPr/>
          </p:nvSpPr>
          <p:spPr bwMode="auto">
            <a:xfrm>
              <a:off x="3696" y="91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66" name="Rectangle 184"/>
            <p:cNvSpPr>
              <a:spLocks noChangeArrowheads="1"/>
            </p:cNvSpPr>
            <p:nvPr/>
          </p:nvSpPr>
          <p:spPr bwMode="auto">
            <a:xfrm>
              <a:off x="3888" y="91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67" name="Rectangle 185" descr="Wide downward diagonal"/>
            <p:cNvSpPr>
              <a:spLocks noChangeArrowheads="1"/>
            </p:cNvSpPr>
            <p:nvPr/>
          </p:nvSpPr>
          <p:spPr bwMode="auto">
            <a:xfrm>
              <a:off x="4080" y="912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68" name="Rectangle 186" descr="Wide downward diagonal"/>
            <p:cNvSpPr>
              <a:spLocks noChangeArrowheads="1"/>
            </p:cNvSpPr>
            <p:nvPr/>
          </p:nvSpPr>
          <p:spPr bwMode="auto">
            <a:xfrm>
              <a:off x="4272" y="912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69" name="Rectangle 187"/>
            <p:cNvSpPr>
              <a:spLocks noChangeArrowheads="1"/>
            </p:cNvSpPr>
            <p:nvPr/>
          </p:nvSpPr>
          <p:spPr bwMode="auto">
            <a:xfrm>
              <a:off x="3696" y="1104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70" name="Rectangle 188"/>
            <p:cNvSpPr>
              <a:spLocks noChangeArrowheads="1"/>
            </p:cNvSpPr>
            <p:nvPr/>
          </p:nvSpPr>
          <p:spPr bwMode="auto">
            <a:xfrm>
              <a:off x="3888" y="1104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71" name="Rectangle 189" descr="Wide downward diagonal"/>
            <p:cNvSpPr>
              <a:spLocks noChangeArrowheads="1"/>
            </p:cNvSpPr>
            <p:nvPr/>
          </p:nvSpPr>
          <p:spPr bwMode="auto">
            <a:xfrm>
              <a:off x="4080" y="110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72" name="Rectangle 190" descr="Wide downward diagonal"/>
            <p:cNvSpPr>
              <a:spLocks noChangeArrowheads="1"/>
            </p:cNvSpPr>
            <p:nvPr/>
          </p:nvSpPr>
          <p:spPr bwMode="auto">
            <a:xfrm>
              <a:off x="4272" y="1104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73" name="Rectangle 191"/>
            <p:cNvSpPr>
              <a:spLocks noChangeArrowheads="1"/>
            </p:cNvSpPr>
            <p:nvPr/>
          </p:nvSpPr>
          <p:spPr bwMode="auto">
            <a:xfrm>
              <a:off x="3696" y="1296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74" name="Rectangle 192"/>
            <p:cNvSpPr>
              <a:spLocks noChangeArrowheads="1"/>
            </p:cNvSpPr>
            <p:nvPr/>
          </p:nvSpPr>
          <p:spPr bwMode="auto">
            <a:xfrm>
              <a:off x="3888" y="1296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75" name="Rectangle 193" descr="Wide downward diagonal"/>
            <p:cNvSpPr>
              <a:spLocks noChangeArrowheads="1"/>
            </p:cNvSpPr>
            <p:nvPr/>
          </p:nvSpPr>
          <p:spPr bwMode="auto">
            <a:xfrm>
              <a:off x="4080" y="1296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76" name="Rectangle 194"/>
            <p:cNvSpPr>
              <a:spLocks noChangeArrowheads="1"/>
            </p:cNvSpPr>
            <p:nvPr/>
          </p:nvSpPr>
          <p:spPr bwMode="auto">
            <a:xfrm>
              <a:off x="4272" y="1296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77" name="Rectangle 195"/>
            <p:cNvSpPr>
              <a:spLocks noChangeArrowheads="1"/>
            </p:cNvSpPr>
            <p:nvPr/>
          </p:nvSpPr>
          <p:spPr bwMode="auto">
            <a:xfrm>
              <a:off x="3696" y="148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78" name="Rectangle 196"/>
            <p:cNvSpPr>
              <a:spLocks noChangeArrowheads="1"/>
            </p:cNvSpPr>
            <p:nvPr/>
          </p:nvSpPr>
          <p:spPr bwMode="auto">
            <a:xfrm>
              <a:off x="3888" y="1488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79" name="Rectangle 197" descr="Wide downward diagonal"/>
            <p:cNvSpPr>
              <a:spLocks noChangeArrowheads="1"/>
            </p:cNvSpPr>
            <p:nvPr/>
          </p:nvSpPr>
          <p:spPr bwMode="auto">
            <a:xfrm>
              <a:off x="4080" y="1488"/>
              <a:ext cx="144" cy="144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80" name="Rectangle 198"/>
            <p:cNvSpPr>
              <a:spLocks noChangeArrowheads="1"/>
            </p:cNvSpPr>
            <p:nvPr/>
          </p:nvSpPr>
          <p:spPr bwMode="auto">
            <a:xfrm>
              <a:off x="4272" y="1488"/>
              <a:ext cx="144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81" name="Line 199"/>
            <p:cNvSpPr>
              <a:spLocks noChangeShapeType="1"/>
            </p:cNvSpPr>
            <p:nvPr/>
          </p:nvSpPr>
          <p:spPr bwMode="auto">
            <a:xfrm>
              <a:off x="4056" y="816"/>
              <a:ext cx="0" cy="24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66" name="Rectangle 200" descr="Wide downward diagonal"/>
          <p:cNvSpPr>
            <a:spLocks noChangeArrowheads="1"/>
          </p:cNvSpPr>
          <p:nvPr/>
        </p:nvSpPr>
        <p:spPr bwMode="auto">
          <a:xfrm>
            <a:off x="7239000" y="2886075"/>
            <a:ext cx="228600" cy="228600"/>
          </a:xfrm>
          <a:prstGeom prst="rect">
            <a:avLst/>
          </a:prstGeom>
          <a:pattFill prst="wdDnDiag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7" name="Rectangle 201" descr="Small checker board"/>
          <p:cNvSpPr>
            <a:spLocks noChangeArrowheads="1"/>
          </p:cNvSpPr>
          <p:nvPr/>
        </p:nvSpPr>
        <p:spPr bwMode="auto">
          <a:xfrm>
            <a:off x="7543800" y="2886075"/>
            <a:ext cx="228600" cy="228600"/>
          </a:xfrm>
          <a:prstGeom prst="rect">
            <a:avLst/>
          </a:prstGeom>
          <a:pattFill prst="smCheck">
            <a:fgClr>
              <a:schemeClr val="accent2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8" name="Rectangle 202" descr="Small checker board"/>
          <p:cNvSpPr>
            <a:spLocks noChangeArrowheads="1"/>
          </p:cNvSpPr>
          <p:nvPr/>
        </p:nvSpPr>
        <p:spPr bwMode="auto">
          <a:xfrm>
            <a:off x="7848600" y="2886075"/>
            <a:ext cx="228600" cy="228600"/>
          </a:xfrm>
          <a:prstGeom prst="rect">
            <a:avLst/>
          </a:prstGeom>
          <a:pattFill prst="smCheck">
            <a:fgClr>
              <a:schemeClr val="accent2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9" name="Rectangle 203" descr="Small grid"/>
          <p:cNvSpPr>
            <a:spLocks noChangeArrowheads="1"/>
          </p:cNvSpPr>
          <p:nvPr/>
        </p:nvSpPr>
        <p:spPr bwMode="auto">
          <a:xfrm>
            <a:off x="8153400" y="2886075"/>
            <a:ext cx="228600" cy="228600"/>
          </a:xfrm>
          <a:prstGeom prst="rect">
            <a:avLst/>
          </a:prstGeom>
          <a:pattFill prst="smGrid">
            <a:fgClr>
              <a:srgbClr val="80008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0" name="Rectangle 204"/>
          <p:cNvSpPr>
            <a:spLocks noChangeArrowheads="1"/>
          </p:cNvSpPr>
          <p:nvPr/>
        </p:nvSpPr>
        <p:spPr bwMode="auto">
          <a:xfrm>
            <a:off x="7239000" y="319087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1" name="Rectangle 205"/>
          <p:cNvSpPr>
            <a:spLocks noChangeArrowheads="1"/>
          </p:cNvSpPr>
          <p:nvPr/>
        </p:nvSpPr>
        <p:spPr bwMode="auto">
          <a:xfrm>
            <a:off x="7543800" y="319087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2" name="Rectangle 206"/>
          <p:cNvSpPr>
            <a:spLocks noChangeArrowheads="1"/>
          </p:cNvSpPr>
          <p:nvPr/>
        </p:nvSpPr>
        <p:spPr bwMode="auto">
          <a:xfrm>
            <a:off x="7848600" y="319087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3" name="Rectangle 207"/>
          <p:cNvSpPr>
            <a:spLocks noChangeArrowheads="1"/>
          </p:cNvSpPr>
          <p:nvPr/>
        </p:nvSpPr>
        <p:spPr bwMode="auto">
          <a:xfrm>
            <a:off x="8153400" y="319087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4" name="Rectangle 208"/>
          <p:cNvSpPr>
            <a:spLocks noChangeArrowheads="1"/>
          </p:cNvSpPr>
          <p:nvPr/>
        </p:nvSpPr>
        <p:spPr bwMode="auto">
          <a:xfrm>
            <a:off x="7239000" y="3495675"/>
            <a:ext cx="228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5" name="Rectangle 209"/>
          <p:cNvSpPr>
            <a:spLocks noChangeArrowheads="1"/>
          </p:cNvSpPr>
          <p:nvPr/>
        </p:nvSpPr>
        <p:spPr bwMode="auto">
          <a:xfrm>
            <a:off x="7543800" y="3495675"/>
            <a:ext cx="228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6" name="Rectangle 210" descr="Small checker board"/>
          <p:cNvSpPr>
            <a:spLocks noChangeArrowheads="1"/>
          </p:cNvSpPr>
          <p:nvPr/>
        </p:nvSpPr>
        <p:spPr bwMode="auto">
          <a:xfrm>
            <a:off x="7848600" y="3495675"/>
            <a:ext cx="228600" cy="228600"/>
          </a:xfrm>
          <a:prstGeom prst="rect">
            <a:avLst/>
          </a:prstGeom>
          <a:pattFill prst="smCheck">
            <a:fgClr>
              <a:schemeClr val="accent2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7" name="Rectangle 211"/>
          <p:cNvSpPr>
            <a:spLocks noChangeArrowheads="1"/>
          </p:cNvSpPr>
          <p:nvPr/>
        </p:nvSpPr>
        <p:spPr bwMode="auto">
          <a:xfrm>
            <a:off x="8153400" y="3495675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8" name="Rectangle 212"/>
          <p:cNvSpPr>
            <a:spLocks noChangeArrowheads="1"/>
          </p:cNvSpPr>
          <p:nvPr/>
        </p:nvSpPr>
        <p:spPr bwMode="auto">
          <a:xfrm>
            <a:off x="7239000" y="380047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9" name="Rectangle 213" descr="Wide downward diagonal"/>
          <p:cNvSpPr>
            <a:spLocks noChangeArrowheads="1"/>
          </p:cNvSpPr>
          <p:nvPr/>
        </p:nvSpPr>
        <p:spPr bwMode="auto">
          <a:xfrm>
            <a:off x="7543800" y="3800475"/>
            <a:ext cx="228600" cy="228600"/>
          </a:xfrm>
          <a:prstGeom prst="rect">
            <a:avLst/>
          </a:prstGeom>
          <a:pattFill prst="wdDnDiag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0" name="Rectangle 214"/>
          <p:cNvSpPr>
            <a:spLocks noChangeArrowheads="1"/>
          </p:cNvSpPr>
          <p:nvPr/>
        </p:nvSpPr>
        <p:spPr bwMode="auto">
          <a:xfrm>
            <a:off x="7848600" y="3800475"/>
            <a:ext cx="228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1" name="Rectangle 215" descr="Small checker board"/>
          <p:cNvSpPr>
            <a:spLocks noChangeArrowheads="1"/>
          </p:cNvSpPr>
          <p:nvPr/>
        </p:nvSpPr>
        <p:spPr bwMode="auto">
          <a:xfrm>
            <a:off x="8153400" y="3800475"/>
            <a:ext cx="228600" cy="228600"/>
          </a:xfrm>
          <a:prstGeom prst="rect">
            <a:avLst/>
          </a:prstGeom>
          <a:pattFill prst="smCheck">
            <a:fgClr>
              <a:schemeClr val="accent2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2" name="Rectangle 216"/>
          <p:cNvSpPr>
            <a:spLocks noChangeArrowheads="1"/>
          </p:cNvSpPr>
          <p:nvPr/>
        </p:nvSpPr>
        <p:spPr bwMode="auto">
          <a:xfrm>
            <a:off x="7239000" y="410527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3" name="Rectangle 217"/>
          <p:cNvSpPr>
            <a:spLocks noChangeArrowheads="1"/>
          </p:cNvSpPr>
          <p:nvPr/>
        </p:nvSpPr>
        <p:spPr bwMode="auto">
          <a:xfrm>
            <a:off x="7543800" y="410527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4" name="Rectangle 218" descr="Wide downward diagonal"/>
          <p:cNvSpPr>
            <a:spLocks noChangeArrowheads="1"/>
          </p:cNvSpPr>
          <p:nvPr/>
        </p:nvSpPr>
        <p:spPr bwMode="auto">
          <a:xfrm>
            <a:off x="7848600" y="4105275"/>
            <a:ext cx="228600" cy="228600"/>
          </a:xfrm>
          <a:prstGeom prst="rect">
            <a:avLst/>
          </a:prstGeom>
          <a:pattFill prst="wdDnDiag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5" name="Rectangle 219"/>
          <p:cNvSpPr>
            <a:spLocks noChangeArrowheads="1"/>
          </p:cNvSpPr>
          <p:nvPr/>
        </p:nvSpPr>
        <p:spPr bwMode="auto">
          <a:xfrm>
            <a:off x="8153400" y="4105275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6" name="Rectangle 220"/>
          <p:cNvSpPr>
            <a:spLocks noChangeArrowheads="1"/>
          </p:cNvSpPr>
          <p:nvPr/>
        </p:nvSpPr>
        <p:spPr bwMode="auto">
          <a:xfrm>
            <a:off x="7239000" y="441007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7" name="Rectangle 221" descr="Wide downward diagonal"/>
          <p:cNvSpPr>
            <a:spLocks noChangeArrowheads="1"/>
          </p:cNvSpPr>
          <p:nvPr/>
        </p:nvSpPr>
        <p:spPr bwMode="auto">
          <a:xfrm>
            <a:off x="7543800" y="4410075"/>
            <a:ext cx="228600" cy="228600"/>
          </a:xfrm>
          <a:prstGeom prst="rect">
            <a:avLst/>
          </a:prstGeom>
          <a:pattFill prst="wdDnDiag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8" name="Rectangle 222" descr="Wide downward diagonal"/>
          <p:cNvSpPr>
            <a:spLocks noChangeArrowheads="1"/>
          </p:cNvSpPr>
          <p:nvPr/>
        </p:nvSpPr>
        <p:spPr bwMode="auto">
          <a:xfrm>
            <a:off x="7848600" y="4410075"/>
            <a:ext cx="228600" cy="228600"/>
          </a:xfrm>
          <a:prstGeom prst="rect">
            <a:avLst/>
          </a:prstGeom>
          <a:pattFill prst="wdDnDiag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89" name="Rectangle 223"/>
          <p:cNvSpPr>
            <a:spLocks noChangeArrowheads="1"/>
          </p:cNvSpPr>
          <p:nvPr/>
        </p:nvSpPr>
        <p:spPr bwMode="auto">
          <a:xfrm>
            <a:off x="8153400" y="4410075"/>
            <a:ext cx="228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0" name="Rectangle 224"/>
          <p:cNvSpPr>
            <a:spLocks noChangeArrowheads="1"/>
          </p:cNvSpPr>
          <p:nvPr/>
        </p:nvSpPr>
        <p:spPr bwMode="auto">
          <a:xfrm>
            <a:off x="7239000" y="471487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1" name="Rectangle 225" descr="Small grid"/>
          <p:cNvSpPr>
            <a:spLocks noChangeArrowheads="1"/>
          </p:cNvSpPr>
          <p:nvPr/>
        </p:nvSpPr>
        <p:spPr bwMode="auto">
          <a:xfrm>
            <a:off x="7543800" y="4714875"/>
            <a:ext cx="228600" cy="228600"/>
          </a:xfrm>
          <a:prstGeom prst="rect">
            <a:avLst/>
          </a:prstGeom>
          <a:pattFill prst="smGrid">
            <a:fgClr>
              <a:srgbClr val="80008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2" name="Rectangle 226" descr="Small grid"/>
          <p:cNvSpPr>
            <a:spLocks noChangeArrowheads="1"/>
          </p:cNvSpPr>
          <p:nvPr/>
        </p:nvSpPr>
        <p:spPr bwMode="auto">
          <a:xfrm>
            <a:off x="7848600" y="4714875"/>
            <a:ext cx="228600" cy="228600"/>
          </a:xfrm>
          <a:prstGeom prst="rect">
            <a:avLst/>
          </a:prstGeom>
          <a:pattFill prst="smGrid">
            <a:fgClr>
              <a:srgbClr val="80008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3" name="Rectangle 227"/>
          <p:cNvSpPr>
            <a:spLocks noChangeArrowheads="1"/>
          </p:cNvSpPr>
          <p:nvPr/>
        </p:nvSpPr>
        <p:spPr bwMode="auto">
          <a:xfrm>
            <a:off x="8153400" y="4714875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4" name="Rectangle 228" descr="Wide downward diagonal"/>
          <p:cNvSpPr>
            <a:spLocks noChangeArrowheads="1"/>
          </p:cNvSpPr>
          <p:nvPr/>
        </p:nvSpPr>
        <p:spPr bwMode="auto">
          <a:xfrm>
            <a:off x="7239000" y="5019675"/>
            <a:ext cx="228600" cy="228600"/>
          </a:xfrm>
          <a:prstGeom prst="rect">
            <a:avLst/>
          </a:prstGeom>
          <a:pattFill prst="wdDnDiag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5" name="Rectangle 229" descr="Small checker board"/>
          <p:cNvSpPr>
            <a:spLocks noChangeArrowheads="1"/>
          </p:cNvSpPr>
          <p:nvPr/>
        </p:nvSpPr>
        <p:spPr bwMode="auto">
          <a:xfrm>
            <a:off x="7543800" y="5019675"/>
            <a:ext cx="228600" cy="228600"/>
          </a:xfrm>
          <a:prstGeom prst="rect">
            <a:avLst/>
          </a:prstGeom>
          <a:pattFill prst="smCheck">
            <a:fgClr>
              <a:schemeClr val="accent2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6" name="Rectangle 230" descr="Small grid"/>
          <p:cNvSpPr>
            <a:spLocks noChangeArrowheads="1"/>
          </p:cNvSpPr>
          <p:nvPr/>
        </p:nvSpPr>
        <p:spPr bwMode="auto">
          <a:xfrm>
            <a:off x="7848600" y="5019675"/>
            <a:ext cx="228600" cy="228600"/>
          </a:xfrm>
          <a:prstGeom prst="rect">
            <a:avLst/>
          </a:prstGeom>
          <a:pattFill prst="smGrid">
            <a:fgClr>
              <a:srgbClr val="80008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7" name="Rectangle 231"/>
          <p:cNvSpPr>
            <a:spLocks noChangeArrowheads="1"/>
          </p:cNvSpPr>
          <p:nvPr/>
        </p:nvSpPr>
        <p:spPr bwMode="auto">
          <a:xfrm>
            <a:off x="8153400" y="5019675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8" name="Rectangle 232"/>
          <p:cNvSpPr>
            <a:spLocks noChangeArrowheads="1"/>
          </p:cNvSpPr>
          <p:nvPr/>
        </p:nvSpPr>
        <p:spPr bwMode="auto">
          <a:xfrm>
            <a:off x="7239000" y="166687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9" name="Rectangle 233"/>
          <p:cNvSpPr>
            <a:spLocks noChangeArrowheads="1"/>
          </p:cNvSpPr>
          <p:nvPr/>
        </p:nvSpPr>
        <p:spPr bwMode="auto">
          <a:xfrm>
            <a:off x="7543800" y="166687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00" name="Rectangle 234" descr="Wide downward diagonal"/>
          <p:cNvSpPr>
            <a:spLocks noChangeArrowheads="1"/>
          </p:cNvSpPr>
          <p:nvPr/>
        </p:nvSpPr>
        <p:spPr bwMode="auto">
          <a:xfrm>
            <a:off x="7848600" y="1666875"/>
            <a:ext cx="228600" cy="228600"/>
          </a:xfrm>
          <a:prstGeom prst="rect">
            <a:avLst/>
          </a:prstGeom>
          <a:pattFill prst="wdDnDiag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01" name="Rectangle 235"/>
          <p:cNvSpPr>
            <a:spLocks noChangeArrowheads="1"/>
          </p:cNvSpPr>
          <p:nvPr/>
        </p:nvSpPr>
        <p:spPr bwMode="auto">
          <a:xfrm>
            <a:off x="8153400" y="1666875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02" name="Rectangle 236"/>
          <p:cNvSpPr>
            <a:spLocks noChangeArrowheads="1"/>
          </p:cNvSpPr>
          <p:nvPr/>
        </p:nvSpPr>
        <p:spPr bwMode="auto">
          <a:xfrm>
            <a:off x="7239000" y="197167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03" name="Rectangle 237"/>
          <p:cNvSpPr>
            <a:spLocks noChangeArrowheads="1"/>
          </p:cNvSpPr>
          <p:nvPr/>
        </p:nvSpPr>
        <p:spPr bwMode="auto">
          <a:xfrm>
            <a:off x="7543800" y="1971675"/>
            <a:ext cx="228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04" name="Rectangle 238" descr="Small checker board"/>
          <p:cNvSpPr>
            <a:spLocks noChangeArrowheads="1"/>
          </p:cNvSpPr>
          <p:nvPr/>
        </p:nvSpPr>
        <p:spPr bwMode="auto">
          <a:xfrm>
            <a:off x="7848600" y="1971675"/>
            <a:ext cx="228600" cy="228600"/>
          </a:xfrm>
          <a:prstGeom prst="rect">
            <a:avLst/>
          </a:prstGeom>
          <a:pattFill prst="smCheck">
            <a:fgClr>
              <a:schemeClr val="accent2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05" name="Rectangle 239" descr="Small checker board"/>
          <p:cNvSpPr>
            <a:spLocks noChangeArrowheads="1"/>
          </p:cNvSpPr>
          <p:nvPr/>
        </p:nvSpPr>
        <p:spPr bwMode="auto">
          <a:xfrm>
            <a:off x="8153400" y="1971675"/>
            <a:ext cx="228600" cy="228600"/>
          </a:xfrm>
          <a:prstGeom prst="rect">
            <a:avLst/>
          </a:prstGeom>
          <a:pattFill prst="smCheck">
            <a:fgClr>
              <a:schemeClr val="accent2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06" name="Rectangle 240" descr="Wide downward diagonal"/>
          <p:cNvSpPr>
            <a:spLocks noChangeArrowheads="1"/>
          </p:cNvSpPr>
          <p:nvPr/>
        </p:nvSpPr>
        <p:spPr bwMode="auto">
          <a:xfrm>
            <a:off x="7239000" y="2276475"/>
            <a:ext cx="228600" cy="228600"/>
          </a:xfrm>
          <a:prstGeom prst="rect">
            <a:avLst/>
          </a:prstGeom>
          <a:pattFill prst="wdDnDiag">
            <a:fgClr>
              <a:srgbClr val="FF0000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07" name="Rectangle 241"/>
          <p:cNvSpPr>
            <a:spLocks noChangeArrowheads="1"/>
          </p:cNvSpPr>
          <p:nvPr/>
        </p:nvSpPr>
        <p:spPr bwMode="auto">
          <a:xfrm>
            <a:off x="7543800" y="2276475"/>
            <a:ext cx="228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08" name="Rectangle 242"/>
          <p:cNvSpPr>
            <a:spLocks noChangeArrowheads="1"/>
          </p:cNvSpPr>
          <p:nvPr/>
        </p:nvSpPr>
        <p:spPr bwMode="auto">
          <a:xfrm>
            <a:off x="7848600" y="2276475"/>
            <a:ext cx="228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09" name="Rectangle 243" descr="Small grid"/>
          <p:cNvSpPr>
            <a:spLocks noChangeArrowheads="1"/>
          </p:cNvSpPr>
          <p:nvPr/>
        </p:nvSpPr>
        <p:spPr bwMode="auto">
          <a:xfrm>
            <a:off x="8153400" y="2276475"/>
            <a:ext cx="228600" cy="228600"/>
          </a:xfrm>
          <a:prstGeom prst="rect">
            <a:avLst/>
          </a:prstGeom>
          <a:pattFill prst="smGrid">
            <a:fgClr>
              <a:srgbClr val="80008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10" name="Rectangle 244"/>
          <p:cNvSpPr>
            <a:spLocks noChangeArrowheads="1"/>
          </p:cNvSpPr>
          <p:nvPr/>
        </p:nvSpPr>
        <p:spPr bwMode="auto">
          <a:xfrm>
            <a:off x="7239000" y="258127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11" name="Rectangle 245"/>
          <p:cNvSpPr>
            <a:spLocks noChangeArrowheads="1"/>
          </p:cNvSpPr>
          <p:nvPr/>
        </p:nvSpPr>
        <p:spPr bwMode="auto">
          <a:xfrm>
            <a:off x="7543800" y="258127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12" name="Rectangle 246" descr="Wide downward diagonal"/>
          <p:cNvSpPr>
            <a:spLocks noChangeArrowheads="1"/>
          </p:cNvSpPr>
          <p:nvPr/>
        </p:nvSpPr>
        <p:spPr bwMode="auto">
          <a:xfrm>
            <a:off x="7848600" y="2581275"/>
            <a:ext cx="228600" cy="228600"/>
          </a:xfrm>
          <a:prstGeom prst="rect">
            <a:avLst/>
          </a:prstGeom>
          <a:pattFill prst="wdDnDiag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13" name="Rectangle 247"/>
          <p:cNvSpPr>
            <a:spLocks noChangeArrowheads="1"/>
          </p:cNvSpPr>
          <p:nvPr/>
        </p:nvSpPr>
        <p:spPr bwMode="auto">
          <a:xfrm>
            <a:off x="8153400" y="2581275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14" name="Text Box 248"/>
          <p:cNvSpPr txBox="1">
            <a:spLocks noChangeArrowheads="1"/>
          </p:cNvSpPr>
          <p:nvPr/>
        </p:nvSpPr>
        <p:spPr bwMode="auto">
          <a:xfrm rot="10800000">
            <a:off x="227013" y="1360488"/>
            <a:ext cx="671512" cy="3465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 eaLnBrk="0" hangingPunct="0"/>
            <a:r>
              <a:rPr lang="en-US" altLang="en-US" sz="3200">
                <a:latin typeface="Arial Narrow" pitchFamily="34" charset="0"/>
              </a:rPr>
              <a:t>Time (processor cycle)</a:t>
            </a:r>
          </a:p>
        </p:txBody>
      </p:sp>
      <p:sp>
        <p:nvSpPr>
          <p:cNvPr id="19515" name="Line 249"/>
          <p:cNvSpPr>
            <a:spLocks noChangeShapeType="1"/>
          </p:cNvSpPr>
          <p:nvPr/>
        </p:nvSpPr>
        <p:spPr bwMode="auto">
          <a:xfrm>
            <a:off x="533400" y="4867275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9516" name="Text Box 250"/>
          <p:cNvSpPr txBox="1">
            <a:spLocks noChangeArrowheads="1"/>
          </p:cNvSpPr>
          <p:nvPr/>
        </p:nvSpPr>
        <p:spPr bwMode="auto">
          <a:xfrm>
            <a:off x="838200" y="1295400"/>
            <a:ext cx="1260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1800" b="1">
                <a:latin typeface="Arial Narrow" pitchFamily="34" charset="0"/>
              </a:rPr>
              <a:t>Superscalar</a:t>
            </a:r>
          </a:p>
        </p:txBody>
      </p:sp>
      <p:sp>
        <p:nvSpPr>
          <p:cNvPr id="19517" name="Text Box 251"/>
          <p:cNvSpPr txBox="1">
            <a:spLocks noChangeArrowheads="1"/>
          </p:cNvSpPr>
          <p:nvPr/>
        </p:nvSpPr>
        <p:spPr bwMode="auto">
          <a:xfrm>
            <a:off x="2438400" y="1295400"/>
            <a:ext cx="1341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1800" b="1">
                <a:latin typeface="Arial Narrow" pitchFamily="34" charset="0"/>
              </a:rPr>
              <a:t>Fine-Grained</a:t>
            </a:r>
          </a:p>
        </p:txBody>
      </p:sp>
      <p:sp>
        <p:nvSpPr>
          <p:cNvPr id="19518" name="Text Box 252"/>
          <p:cNvSpPr txBox="1">
            <a:spLocks noChangeArrowheads="1"/>
          </p:cNvSpPr>
          <p:nvPr/>
        </p:nvSpPr>
        <p:spPr bwMode="auto">
          <a:xfrm>
            <a:off x="3733800" y="1295400"/>
            <a:ext cx="1592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1800" b="1">
                <a:latin typeface="Arial Narrow" pitchFamily="34" charset="0"/>
              </a:rPr>
              <a:t>Coarse-Grained</a:t>
            </a:r>
          </a:p>
        </p:txBody>
      </p:sp>
      <p:sp>
        <p:nvSpPr>
          <p:cNvPr id="19519" name="Text Box 253"/>
          <p:cNvSpPr txBox="1">
            <a:spLocks noChangeArrowheads="1"/>
          </p:cNvSpPr>
          <p:nvPr/>
        </p:nvSpPr>
        <p:spPr bwMode="auto">
          <a:xfrm>
            <a:off x="5376863" y="1274763"/>
            <a:ext cx="1622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1800" b="1">
                <a:latin typeface="Arial Narrow" pitchFamily="34" charset="0"/>
              </a:rPr>
              <a:t>Multiprocessing</a:t>
            </a:r>
          </a:p>
        </p:txBody>
      </p:sp>
      <p:sp>
        <p:nvSpPr>
          <p:cNvPr id="19520" name="Text Box 254"/>
          <p:cNvSpPr txBox="1">
            <a:spLocks noChangeArrowheads="1"/>
          </p:cNvSpPr>
          <p:nvPr/>
        </p:nvSpPr>
        <p:spPr bwMode="auto">
          <a:xfrm>
            <a:off x="7086600" y="1066800"/>
            <a:ext cx="14747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1800" b="1">
                <a:latin typeface="Arial Narrow" pitchFamily="34" charset="0"/>
              </a:rPr>
              <a:t>Simultaneous</a:t>
            </a:r>
          </a:p>
          <a:p>
            <a:pPr eaLnBrk="0" hangingPunct="0"/>
            <a:r>
              <a:rPr lang="en-US" altLang="en-US" sz="1800" b="1">
                <a:latin typeface="Arial Narrow" pitchFamily="34" charset="0"/>
              </a:rPr>
              <a:t>Multithreading</a:t>
            </a:r>
          </a:p>
        </p:txBody>
      </p:sp>
      <p:sp>
        <p:nvSpPr>
          <p:cNvPr id="19521" name="Rectangle 255"/>
          <p:cNvSpPr>
            <a:spLocks noChangeArrowheads="1"/>
          </p:cNvSpPr>
          <p:nvPr/>
        </p:nvSpPr>
        <p:spPr bwMode="auto">
          <a:xfrm>
            <a:off x="2209800" y="5705475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altLang="en-US" sz="3200">
              <a:latin typeface="Arial Narrow" pitchFamily="34" charset="0"/>
            </a:endParaRPr>
          </a:p>
        </p:txBody>
      </p:sp>
      <p:sp>
        <p:nvSpPr>
          <p:cNvPr id="19522" name="Rectangle 256" descr="Wide downward diagonal"/>
          <p:cNvSpPr>
            <a:spLocks noChangeArrowheads="1"/>
          </p:cNvSpPr>
          <p:nvPr/>
        </p:nvSpPr>
        <p:spPr bwMode="auto">
          <a:xfrm>
            <a:off x="2209800" y="6086475"/>
            <a:ext cx="228600" cy="228600"/>
          </a:xfrm>
          <a:prstGeom prst="rect">
            <a:avLst/>
          </a:prstGeom>
          <a:pattFill prst="wdDnDiag">
            <a:fgClr>
              <a:srgbClr val="FF00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23" name="Rectangle 257"/>
          <p:cNvSpPr>
            <a:spLocks noChangeArrowheads="1"/>
          </p:cNvSpPr>
          <p:nvPr/>
        </p:nvSpPr>
        <p:spPr bwMode="auto">
          <a:xfrm>
            <a:off x="4419600" y="5705475"/>
            <a:ext cx="2286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24" name="Rectangle 258" descr="Small checker board"/>
          <p:cNvSpPr>
            <a:spLocks noChangeArrowheads="1"/>
          </p:cNvSpPr>
          <p:nvPr/>
        </p:nvSpPr>
        <p:spPr bwMode="auto">
          <a:xfrm>
            <a:off x="4419600" y="6086475"/>
            <a:ext cx="228600" cy="228600"/>
          </a:xfrm>
          <a:prstGeom prst="rect">
            <a:avLst/>
          </a:prstGeom>
          <a:pattFill prst="smCheck">
            <a:fgClr>
              <a:schemeClr val="accent2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25" name="Rectangle 259" descr="Small grid"/>
          <p:cNvSpPr>
            <a:spLocks noChangeArrowheads="1"/>
          </p:cNvSpPr>
          <p:nvPr/>
        </p:nvSpPr>
        <p:spPr bwMode="auto">
          <a:xfrm>
            <a:off x="6477000" y="5705475"/>
            <a:ext cx="228600" cy="228600"/>
          </a:xfrm>
          <a:prstGeom prst="rect">
            <a:avLst/>
          </a:prstGeom>
          <a:pattFill prst="smGrid">
            <a:fgClr>
              <a:srgbClr val="80008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26" name="Rectangle 260"/>
          <p:cNvSpPr>
            <a:spLocks noChangeArrowheads="1"/>
          </p:cNvSpPr>
          <p:nvPr/>
        </p:nvSpPr>
        <p:spPr bwMode="auto">
          <a:xfrm>
            <a:off x="6477000" y="6086475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27" name="Text Box 261"/>
          <p:cNvSpPr txBox="1">
            <a:spLocks noChangeArrowheads="1"/>
          </p:cNvSpPr>
          <p:nvPr/>
        </p:nvSpPr>
        <p:spPr bwMode="auto">
          <a:xfrm>
            <a:off x="2498725" y="5613400"/>
            <a:ext cx="1017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000">
                <a:latin typeface="Arial Narrow" pitchFamily="34" charset="0"/>
              </a:rPr>
              <a:t>Thread 1</a:t>
            </a:r>
          </a:p>
        </p:txBody>
      </p:sp>
      <p:sp>
        <p:nvSpPr>
          <p:cNvPr id="19528" name="Text Box 262"/>
          <p:cNvSpPr txBox="1">
            <a:spLocks noChangeArrowheads="1"/>
          </p:cNvSpPr>
          <p:nvPr/>
        </p:nvSpPr>
        <p:spPr bwMode="auto">
          <a:xfrm>
            <a:off x="2505075" y="6010275"/>
            <a:ext cx="1017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000">
                <a:latin typeface="Arial Narrow" pitchFamily="34" charset="0"/>
              </a:rPr>
              <a:t>Thread 2</a:t>
            </a:r>
          </a:p>
        </p:txBody>
      </p:sp>
      <p:sp>
        <p:nvSpPr>
          <p:cNvPr id="19529" name="Text Box 263"/>
          <p:cNvSpPr txBox="1">
            <a:spLocks noChangeArrowheads="1"/>
          </p:cNvSpPr>
          <p:nvPr/>
        </p:nvSpPr>
        <p:spPr bwMode="auto">
          <a:xfrm>
            <a:off x="4800600" y="5629275"/>
            <a:ext cx="1017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000">
                <a:latin typeface="Arial Narrow" pitchFamily="34" charset="0"/>
              </a:rPr>
              <a:t>Thread 3</a:t>
            </a:r>
          </a:p>
        </p:txBody>
      </p:sp>
      <p:sp>
        <p:nvSpPr>
          <p:cNvPr id="19530" name="Text Box 264"/>
          <p:cNvSpPr txBox="1">
            <a:spLocks noChangeArrowheads="1"/>
          </p:cNvSpPr>
          <p:nvPr/>
        </p:nvSpPr>
        <p:spPr bwMode="auto">
          <a:xfrm>
            <a:off x="4800600" y="6010275"/>
            <a:ext cx="1017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000">
                <a:latin typeface="Arial Narrow" pitchFamily="34" charset="0"/>
              </a:rPr>
              <a:t>Thread 4</a:t>
            </a:r>
          </a:p>
        </p:txBody>
      </p:sp>
      <p:sp>
        <p:nvSpPr>
          <p:cNvPr id="19531" name="Text Box 265"/>
          <p:cNvSpPr txBox="1">
            <a:spLocks noChangeArrowheads="1"/>
          </p:cNvSpPr>
          <p:nvPr/>
        </p:nvSpPr>
        <p:spPr bwMode="auto">
          <a:xfrm>
            <a:off x="6781800" y="5629275"/>
            <a:ext cx="1017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000">
                <a:latin typeface="Arial Narrow" pitchFamily="34" charset="0"/>
              </a:rPr>
              <a:t>Thread 5</a:t>
            </a:r>
          </a:p>
        </p:txBody>
      </p:sp>
      <p:sp>
        <p:nvSpPr>
          <p:cNvPr id="19532" name="Text Box 266"/>
          <p:cNvSpPr txBox="1">
            <a:spLocks noChangeArrowheads="1"/>
          </p:cNvSpPr>
          <p:nvPr/>
        </p:nvSpPr>
        <p:spPr bwMode="auto">
          <a:xfrm>
            <a:off x="6781800" y="6010275"/>
            <a:ext cx="9001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000">
                <a:latin typeface="Arial Narrow" pitchFamily="34" charset="0"/>
              </a:rPr>
              <a:t>Idle slot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Fine-Grained Multithreading</a:t>
            </a:r>
          </a:p>
        </p:txBody>
      </p:sp>
      <p:sp>
        <p:nvSpPr>
          <p:cNvPr id="17408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Switches between threads on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each instruction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causing the execution of multiples threads to be interleaved </a:t>
            </a:r>
          </a:p>
          <a:p>
            <a:pPr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Usually done in a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round-robin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fashion, skipping any stalled threads</a:t>
            </a:r>
          </a:p>
          <a:p>
            <a:pPr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CPU must be able to switch threads every clock</a:t>
            </a:r>
          </a:p>
          <a:p>
            <a:pPr eaLnBrk="1" hangingPunct="1"/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Advantage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it can hide both short and long stalls, since instructions from other threads executed when one thread stalls </a:t>
            </a:r>
          </a:p>
          <a:p>
            <a:pPr eaLnBrk="1" hangingPunct="1"/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Disadvantage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may  slow down execution of individual threads</a:t>
            </a:r>
          </a:p>
          <a:p>
            <a:pPr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Used in e.g. Sun’s Niagara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0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0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0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0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0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0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0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0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0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0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Course-Grained Multithreading</a:t>
            </a:r>
          </a:p>
        </p:txBody>
      </p:sp>
      <p:sp>
        <p:nvSpPr>
          <p:cNvPr id="17510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Switches threads only on costly stalls, such as L2 cache misses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Advantages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Relieves need to have very fast thread-switching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Doesn’t slow down thread, since instructions from other threads issued only when the thread encounters a costly stall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Disadvantage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hard to overcome throughput losses from shorter stalls, due to pipeline start-up costs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Since CPU issues instructions from 1 thread, when a stall occurs, the pipeline must be emptied or frozen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New thread must fill pipeline before instructions can complete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Because of this start-up overhead, coarse-grained multithreading is better for reducing penalty of high cost stalls, where pipeline refill &lt;&lt; stall time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Used in e.g. IBM AS/400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5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5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5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5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5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5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5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5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5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5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51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51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51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51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51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51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51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51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305800" cy="838200"/>
          </a:xfrm>
          <a:noFill/>
        </p:spPr>
        <p:txBody>
          <a:bodyPr/>
          <a:lstStyle/>
          <a:p>
            <a:pPr marL="25400" eaLnBrk="1" hangingPunct="1">
              <a:tabLst>
                <a:tab pos="317500" algn="l"/>
                <a:tab pos="1231900" algn="l"/>
                <a:tab pos="2146300" algn="l"/>
                <a:tab pos="3060700" algn="l"/>
                <a:tab pos="3975100" algn="l"/>
                <a:tab pos="4889500" algn="l"/>
                <a:tab pos="5803900" algn="l"/>
              </a:tabLst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Simultaneous Multi-threading ...</a:t>
            </a:r>
          </a:p>
        </p:txBody>
      </p:sp>
      <p:graphicFrame>
        <p:nvGraphicFramePr>
          <p:cNvPr id="178405" name="Group 229"/>
          <p:cNvGraphicFramePr>
            <a:graphicFrameLocks noGrp="1"/>
          </p:cNvGraphicFramePr>
          <p:nvPr/>
        </p:nvGraphicFramePr>
        <p:xfrm>
          <a:off x="663575" y="1755775"/>
          <a:ext cx="3462338" cy="4602925"/>
        </p:xfrm>
        <a:graphic>
          <a:graphicData uri="http://schemas.openxmlformats.org/drawingml/2006/table">
            <a:tbl>
              <a:tblPr/>
              <a:tblGrid>
                <a:gridCol w="377825"/>
                <a:gridCol w="387350"/>
                <a:gridCol w="388938"/>
                <a:gridCol w="377825"/>
                <a:gridCol w="387350"/>
                <a:gridCol w="388937"/>
                <a:gridCol w="377825"/>
                <a:gridCol w="387350"/>
                <a:gridCol w="388938"/>
              </a:tblGrid>
              <a:tr h="492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89" name="Text Box 105"/>
          <p:cNvSpPr txBox="1">
            <a:spLocks noChangeArrowheads="1"/>
          </p:cNvSpPr>
          <p:nvPr/>
        </p:nvSpPr>
        <p:spPr bwMode="auto">
          <a:xfrm>
            <a:off x="1085850" y="1447800"/>
            <a:ext cx="3079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22325">
              <a:tabLst>
                <a:tab pos="320675" algn="l"/>
                <a:tab pos="639763" algn="l"/>
                <a:tab pos="960438" algn="l"/>
                <a:tab pos="1279525" algn="l"/>
                <a:tab pos="1600200" algn="l"/>
                <a:tab pos="1920875" algn="l"/>
                <a:tab pos="2239963" algn="l"/>
                <a:tab pos="2560638" algn="l"/>
                <a:tab pos="2879725" algn="l"/>
                <a:tab pos="3200400" algn="l"/>
                <a:tab pos="3521075" algn="l"/>
                <a:tab pos="3840163" algn="l"/>
              </a:tabLst>
            </a:pPr>
            <a:r>
              <a:rPr lang="en-US" sz="1800" b="1">
                <a:latin typeface="Helvetica" pitchFamily="34" charset="0"/>
              </a:rPr>
              <a:t>M</a:t>
            </a:r>
          </a:p>
        </p:txBody>
      </p:sp>
      <p:sp>
        <p:nvSpPr>
          <p:cNvPr id="16490" name="Text Box 106"/>
          <p:cNvSpPr txBox="1">
            <a:spLocks noChangeArrowheads="1"/>
          </p:cNvSpPr>
          <p:nvPr/>
        </p:nvSpPr>
        <p:spPr bwMode="auto">
          <a:xfrm>
            <a:off x="1474788" y="1447800"/>
            <a:ext cx="3079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22325">
              <a:tabLst>
                <a:tab pos="320675" algn="l"/>
                <a:tab pos="639763" algn="l"/>
                <a:tab pos="960438" algn="l"/>
                <a:tab pos="1279525" algn="l"/>
                <a:tab pos="1600200" algn="l"/>
                <a:tab pos="1920875" algn="l"/>
                <a:tab pos="2239963" algn="l"/>
                <a:tab pos="2560638" algn="l"/>
                <a:tab pos="2879725" algn="l"/>
                <a:tab pos="3200400" algn="l"/>
                <a:tab pos="3521075" algn="l"/>
                <a:tab pos="3840163" algn="l"/>
              </a:tabLst>
            </a:pPr>
            <a:r>
              <a:rPr lang="en-US" sz="1800" b="1">
                <a:latin typeface="Helvetica" pitchFamily="34" charset="0"/>
              </a:rPr>
              <a:t>M</a:t>
            </a:r>
          </a:p>
        </p:txBody>
      </p:sp>
      <p:sp>
        <p:nvSpPr>
          <p:cNvPr id="16491" name="Text Box 107"/>
          <p:cNvSpPr txBox="1">
            <a:spLocks noChangeArrowheads="1"/>
          </p:cNvSpPr>
          <p:nvPr/>
        </p:nvSpPr>
        <p:spPr bwMode="auto">
          <a:xfrm>
            <a:off x="1793875" y="1447800"/>
            <a:ext cx="4127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22325">
              <a:tabLst>
                <a:tab pos="320675" algn="l"/>
                <a:tab pos="639763" algn="l"/>
                <a:tab pos="960438" algn="l"/>
                <a:tab pos="1279525" algn="l"/>
                <a:tab pos="1600200" algn="l"/>
                <a:tab pos="1920875" algn="l"/>
                <a:tab pos="2239963" algn="l"/>
                <a:tab pos="2560638" algn="l"/>
                <a:tab pos="2879725" algn="l"/>
                <a:tab pos="3200400" algn="l"/>
                <a:tab pos="3521075" algn="l"/>
                <a:tab pos="3840163" algn="l"/>
              </a:tabLst>
            </a:pPr>
            <a:r>
              <a:rPr lang="en-US" sz="1800" b="1">
                <a:latin typeface="Helvetica" pitchFamily="34" charset="0"/>
              </a:rPr>
              <a:t>FX</a:t>
            </a:r>
          </a:p>
        </p:txBody>
      </p:sp>
      <p:sp>
        <p:nvSpPr>
          <p:cNvPr id="16492" name="Text Box 108"/>
          <p:cNvSpPr txBox="1">
            <a:spLocks noChangeArrowheads="1"/>
          </p:cNvSpPr>
          <p:nvPr/>
        </p:nvSpPr>
        <p:spPr bwMode="auto">
          <a:xfrm>
            <a:off x="2193925" y="1447800"/>
            <a:ext cx="4349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22325">
              <a:tabLst>
                <a:tab pos="320675" algn="l"/>
                <a:tab pos="639763" algn="l"/>
                <a:tab pos="960438" algn="l"/>
                <a:tab pos="1279525" algn="l"/>
                <a:tab pos="1600200" algn="l"/>
                <a:tab pos="1920875" algn="l"/>
                <a:tab pos="2239963" algn="l"/>
                <a:tab pos="2560638" algn="l"/>
                <a:tab pos="2879725" algn="l"/>
                <a:tab pos="3200400" algn="l"/>
                <a:tab pos="3521075" algn="l"/>
                <a:tab pos="3840163" algn="l"/>
              </a:tabLst>
            </a:pPr>
            <a:r>
              <a:rPr lang="en-US" sz="1800" b="1">
                <a:latin typeface="Helvetica" pitchFamily="34" charset="0"/>
              </a:rPr>
              <a:t>FX</a:t>
            </a:r>
          </a:p>
        </p:txBody>
      </p:sp>
      <p:sp>
        <p:nvSpPr>
          <p:cNvPr id="16493" name="Text Box 109"/>
          <p:cNvSpPr txBox="1">
            <a:spLocks noChangeArrowheads="1"/>
          </p:cNvSpPr>
          <p:nvPr/>
        </p:nvSpPr>
        <p:spPr bwMode="auto">
          <a:xfrm>
            <a:off x="2582863" y="1447800"/>
            <a:ext cx="4349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22325">
              <a:tabLst>
                <a:tab pos="320675" algn="l"/>
                <a:tab pos="639763" algn="l"/>
                <a:tab pos="960438" algn="l"/>
                <a:tab pos="1279525" algn="l"/>
                <a:tab pos="1600200" algn="l"/>
                <a:tab pos="1920875" algn="l"/>
                <a:tab pos="2239963" algn="l"/>
                <a:tab pos="2560638" algn="l"/>
                <a:tab pos="2879725" algn="l"/>
                <a:tab pos="3200400" algn="l"/>
                <a:tab pos="3521075" algn="l"/>
                <a:tab pos="3840163" algn="l"/>
              </a:tabLst>
            </a:pPr>
            <a:r>
              <a:rPr lang="en-US" sz="1800" b="1">
                <a:latin typeface="Helvetica" pitchFamily="34" charset="0"/>
              </a:rPr>
              <a:t>FP</a:t>
            </a:r>
          </a:p>
        </p:txBody>
      </p:sp>
      <p:sp>
        <p:nvSpPr>
          <p:cNvPr id="16494" name="Text Box 110"/>
          <p:cNvSpPr txBox="1">
            <a:spLocks noChangeArrowheads="1"/>
          </p:cNvSpPr>
          <p:nvPr/>
        </p:nvSpPr>
        <p:spPr bwMode="auto">
          <a:xfrm>
            <a:off x="2982913" y="1447800"/>
            <a:ext cx="4349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22325">
              <a:tabLst>
                <a:tab pos="320675" algn="l"/>
                <a:tab pos="639763" algn="l"/>
                <a:tab pos="960438" algn="l"/>
                <a:tab pos="1279525" algn="l"/>
                <a:tab pos="1600200" algn="l"/>
                <a:tab pos="1920875" algn="l"/>
                <a:tab pos="2239963" algn="l"/>
                <a:tab pos="2560638" algn="l"/>
                <a:tab pos="2879725" algn="l"/>
                <a:tab pos="3200400" algn="l"/>
                <a:tab pos="3521075" algn="l"/>
                <a:tab pos="3840163" algn="l"/>
              </a:tabLst>
            </a:pPr>
            <a:r>
              <a:rPr lang="en-US" sz="1800" b="1">
                <a:latin typeface="Helvetica" pitchFamily="34" charset="0"/>
              </a:rPr>
              <a:t>FP</a:t>
            </a:r>
          </a:p>
        </p:txBody>
      </p:sp>
      <p:sp>
        <p:nvSpPr>
          <p:cNvPr id="16495" name="Text Box 111"/>
          <p:cNvSpPr txBox="1">
            <a:spLocks noChangeArrowheads="1"/>
          </p:cNvSpPr>
          <p:nvPr/>
        </p:nvSpPr>
        <p:spPr bwMode="auto">
          <a:xfrm>
            <a:off x="3336925" y="1447800"/>
            <a:ext cx="4921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22325">
              <a:tabLst>
                <a:tab pos="320675" algn="l"/>
                <a:tab pos="639763" algn="l"/>
                <a:tab pos="960438" algn="l"/>
                <a:tab pos="1279525" algn="l"/>
                <a:tab pos="1600200" algn="l"/>
                <a:tab pos="1920875" algn="l"/>
                <a:tab pos="2239963" algn="l"/>
                <a:tab pos="2560638" algn="l"/>
                <a:tab pos="2879725" algn="l"/>
                <a:tab pos="3200400" algn="l"/>
                <a:tab pos="3521075" algn="l"/>
                <a:tab pos="3840163" algn="l"/>
              </a:tabLst>
            </a:pPr>
            <a:r>
              <a:rPr lang="en-US" sz="1800" b="1">
                <a:latin typeface="Helvetica" pitchFamily="34" charset="0"/>
              </a:rPr>
              <a:t>BR</a:t>
            </a:r>
          </a:p>
        </p:txBody>
      </p:sp>
      <p:sp>
        <p:nvSpPr>
          <p:cNvPr id="16496" name="Text Box 112"/>
          <p:cNvSpPr txBox="1">
            <a:spLocks noChangeArrowheads="1"/>
          </p:cNvSpPr>
          <p:nvPr/>
        </p:nvSpPr>
        <p:spPr bwMode="auto">
          <a:xfrm>
            <a:off x="3714750" y="14478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22325">
              <a:tabLst>
                <a:tab pos="320675" algn="l"/>
                <a:tab pos="639763" algn="l"/>
                <a:tab pos="960438" algn="l"/>
                <a:tab pos="1279525" algn="l"/>
                <a:tab pos="1600200" algn="l"/>
                <a:tab pos="1920875" algn="l"/>
                <a:tab pos="2239963" algn="l"/>
                <a:tab pos="2560638" algn="l"/>
                <a:tab pos="2879725" algn="l"/>
                <a:tab pos="3200400" algn="l"/>
                <a:tab pos="3521075" algn="l"/>
                <a:tab pos="3840163" algn="l"/>
              </a:tabLst>
            </a:pPr>
            <a:r>
              <a:rPr lang="en-US" sz="1800" b="1">
                <a:latin typeface="Helvetica" pitchFamily="34" charset="0"/>
              </a:rPr>
              <a:t>CC</a:t>
            </a:r>
          </a:p>
        </p:txBody>
      </p:sp>
      <p:sp>
        <p:nvSpPr>
          <p:cNvPr id="16497" name="Text Box 113"/>
          <p:cNvSpPr txBox="1">
            <a:spLocks noChangeArrowheads="1"/>
          </p:cNvSpPr>
          <p:nvPr/>
        </p:nvSpPr>
        <p:spPr bwMode="auto">
          <a:xfrm>
            <a:off x="320675" y="1436688"/>
            <a:ext cx="8445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22325">
              <a:tabLst>
                <a:tab pos="320675" algn="l"/>
                <a:tab pos="639763" algn="l"/>
                <a:tab pos="960438" algn="l"/>
                <a:tab pos="1279525" algn="l"/>
                <a:tab pos="1600200" algn="l"/>
                <a:tab pos="1920875" algn="l"/>
                <a:tab pos="2239963" algn="l"/>
                <a:tab pos="2560638" algn="l"/>
                <a:tab pos="2879725" algn="l"/>
                <a:tab pos="3200400" algn="l"/>
                <a:tab pos="3521075" algn="l"/>
                <a:tab pos="3840163" algn="l"/>
              </a:tabLst>
            </a:pPr>
            <a:r>
              <a:rPr lang="en-US" sz="1800" b="1">
                <a:solidFill>
                  <a:srgbClr val="053DE8"/>
                </a:solidFill>
                <a:latin typeface="Helvetica" pitchFamily="34" charset="0"/>
              </a:rPr>
              <a:t>Cycle</a:t>
            </a:r>
          </a:p>
        </p:txBody>
      </p:sp>
      <p:sp>
        <p:nvSpPr>
          <p:cNvPr id="16498" name="Text Box 114"/>
          <p:cNvSpPr txBox="1">
            <a:spLocks noChangeArrowheads="1"/>
          </p:cNvSpPr>
          <p:nvPr/>
        </p:nvSpPr>
        <p:spPr bwMode="auto">
          <a:xfrm>
            <a:off x="228600" y="1066800"/>
            <a:ext cx="4022725" cy="38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822325">
              <a:lnSpc>
                <a:spcPts val="3063"/>
              </a:lnSpc>
              <a:tabLst>
                <a:tab pos="536575" algn="l"/>
                <a:tab pos="1360488" algn="l"/>
                <a:tab pos="2182813" algn="l"/>
                <a:tab pos="3006725" algn="l"/>
                <a:tab pos="3829050" algn="l"/>
                <a:tab pos="4651375" algn="l"/>
                <a:tab pos="5475288" algn="l"/>
                <a:tab pos="6297613" algn="l"/>
              </a:tabLst>
            </a:pPr>
            <a:r>
              <a:rPr lang="en-US" sz="2800" b="1">
                <a:latin typeface="Helvetica" pitchFamily="34" charset="0"/>
              </a:rPr>
              <a:t>One thread, 8 units</a:t>
            </a:r>
          </a:p>
        </p:txBody>
      </p:sp>
      <p:sp>
        <p:nvSpPr>
          <p:cNvPr id="16499" name="Text Box 115"/>
          <p:cNvSpPr txBox="1">
            <a:spLocks noChangeArrowheads="1"/>
          </p:cNvSpPr>
          <p:nvPr/>
        </p:nvSpPr>
        <p:spPr bwMode="auto">
          <a:xfrm>
            <a:off x="696913" y="6389688"/>
            <a:ext cx="8539162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22325">
              <a:tabLst>
                <a:tab pos="320675" algn="l"/>
                <a:tab pos="639763" algn="l"/>
                <a:tab pos="960438" algn="l"/>
                <a:tab pos="1279525" algn="l"/>
                <a:tab pos="1600200" algn="l"/>
                <a:tab pos="1920875" algn="l"/>
                <a:tab pos="2239963" algn="l"/>
                <a:tab pos="2560638" algn="l"/>
                <a:tab pos="2879725" algn="l"/>
                <a:tab pos="3200400" algn="l"/>
                <a:tab pos="3521075" algn="l"/>
                <a:tab pos="3840163" algn="l"/>
              </a:tabLst>
            </a:pPr>
            <a:r>
              <a:rPr lang="en-US" sz="1600">
                <a:solidFill>
                  <a:srgbClr val="053DE8"/>
                </a:solidFill>
                <a:latin typeface="Helvetica" pitchFamily="34" charset="0"/>
              </a:rPr>
              <a:t>M = Load/Store, FX = Fixed Point, FP = Floating Point, BR = Branch, CC = Condition Codes</a:t>
            </a:r>
          </a:p>
        </p:txBody>
      </p:sp>
      <p:graphicFrame>
        <p:nvGraphicFramePr>
          <p:cNvPr id="178292" name="Group 116"/>
          <p:cNvGraphicFramePr>
            <a:graphicFrameLocks noGrp="1"/>
          </p:cNvGraphicFramePr>
          <p:nvPr/>
        </p:nvGraphicFramePr>
        <p:xfrm>
          <a:off x="5292725" y="1741488"/>
          <a:ext cx="3462338" cy="4914900"/>
        </p:xfrm>
        <a:graphic>
          <a:graphicData uri="http://schemas.openxmlformats.org/drawingml/2006/table">
            <a:tbl>
              <a:tblPr/>
              <a:tblGrid>
                <a:gridCol w="377825"/>
                <a:gridCol w="387350"/>
                <a:gridCol w="388938"/>
                <a:gridCol w="377825"/>
                <a:gridCol w="387350"/>
                <a:gridCol w="388937"/>
                <a:gridCol w="377825"/>
                <a:gridCol w="387350"/>
                <a:gridCol w="388938"/>
              </a:tblGrid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53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53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53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53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53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53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53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53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53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53DE8"/>
                    </a:solidFill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53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53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53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53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96900" algn="l"/>
                          <a:tab pos="1511300" algn="l"/>
                          <a:tab pos="2425700" algn="l"/>
                          <a:tab pos="3340100" algn="l"/>
                          <a:tab pos="4254500" algn="l"/>
                          <a:tab pos="5168900" algn="l"/>
                          <a:tab pos="6083300" algn="l"/>
                          <a:tab pos="69977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53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53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53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2296" marR="82296" marT="41148" marB="41148" anchor="ctr" horzOverflow="overflow">
                    <a:lnL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8394" name="Text Box 218"/>
          <p:cNvSpPr txBox="1">
            <a:spLocks noChangeArrowheads="1"/>
          </p:cNvSpPr>
          <p:nvPr/>
        </p:nvSpPr>
        <p:spPr bwMode="auto">
          <a:xfrm>
            <a:off x="5703888" y="1433513"/>
            <a:ext cx="3079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22325">
              <a:tabLst>
                <a:tab pos="320675" algn="l"/>
                <a:tab pos="639763" algn="l"/>
                <a:tab pos="960438" algn="l"/>
                <a:tab pos="1279525" algn="l"/>
                <a:tab pos="1600200" algn="l"/>
                <a:tab pos="1920875" algn="l"/>
                <a:tab pos="2239963" algn="l"/>
                <a:tab pos="2560638" algn="l"/>
                <a:tab pos="2879725" algn="l"/>
                <a:tab pos="3200400" algn="l"/>
                <a:tab pos="3521075" algn="l"/>
                <a:tab pos="3840163" algn="l"/>
              </a:tabLst>
            </a:pPr>
            <a:r>
              <a:rPr lang="en-US" sz="1800" b="1">
                <a:latin typeface="Helvetica" pitchFamily="34" charset="0"/>
              </a:rPr>
              <a:t>M</a:t>
            </a:r>
          </a:p>
        </p:txBody>
      </p:sp>
      <p:sp>
        <p:nvSpPr>
          <p:cNvPr id="178395" name="Text Box 219"/>
          <p:cNvSpPr txBox="1">
            <a:spLocks noChangeArrowheads="1"/>
          </p:cNvSpPr>
          <p:nvPr/>
        </p:nvSpPr>
        <p:spPr bwMode="auto">
          <a:xfrm>
            <a:off x="6092825" y="1433513"/>
            <a:ext cx="3079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22325">
              <a:tabLst>
                <a:tab pos="320675" algn="l"/>
                <a:tab pos="639763" algn="l"/>
                <a:tab pos="960438" algn="l"/>
                <a:tab pos="1279525" algn="l"/>
                <a:tab pos="1600200" algn="l"/>
                <a:tab pos="1920875" algn="l"/>
                <a:tab pos="2239963" algn="l"/>
                <a:tab pos="2560638" algn="l"/>
                <a:tab pos="2879725" algn="l"/>
                <a:tab pos="3200400" algn="l"/>
                <a:tab pos="3521075" algn="l"/>
                <a:tab pos="3840163" algn="l"/>
              </a:tabLst>
            </a:pPr>
            <a:r>
              <a:rPr lang="en-US" sz="1800" b="1">
                <a:latin typeface="Helvetica" pitchFamily="34" charset="0"/>
              </a:rPr>
              <a:t>M</a:t>
            </a:r>
          </a:p>
        </p:txBody>
      </p:sp>
      <p:sp>
        <p:nvSpPr>
          <p:cNvPr id="178396" name="Text Box 220"/>
          <p:cNvSpPr txBox="1">
            <a:spLocks noChangeArrowheads="1"/>
          </p:cNvSpPr>
          <p:nvPr/>
        </p:nvSpPr>
        <p:spPr bwMode="auto">
          <a:xfrm>
            <a:off x="6411913" y="1433513"/>
            <a:ext cx="4111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22325">
              <a:tabLst>
                <a:tab pos="320675" algn="l"/>
                <a:tab pos="639763" algn="l"/>
                <a:tab pos="960438" algn="l"/>
                <a:tab pos="1279525" algn="l"/>
                <a:tab pos="1600200" algn="l"/>
                <a:tab pos="1920875" algn="l"/>
                <a:tab pos="2239963" algn="l"/>
                <a:tab pos="2560638" algn="l"/>
                <a:tab pos="2879725" algn="l"/>
                <a:tab pos="3200400" algn="l"/>
                <a:tab pos="3521075" algn="l"/>
                <a:tab pos="3840163" algn="l"/>
              </a:tabLst>
            </a:pPr>
            <a:r>
              <a:rPr lang="en-US" sz="1800" b="1">
                <a:latin typeface="Helvetica" pitchFamily="34" charset="0"/>
              </a:rPr>
              <a:t>FX</a:t>
            </a:r>
          </a:p>
        </p:txBody>
      </p:sp>
      <p:sp>
        <p:nvSpPr>
          <p:cNvPr id="178397" name="Text Box 221"/>
          <p:cNvSpPr txBox="1">
            <a:spLocks noChangeArrowheads="1"/>
          </p:cNvSpPr>
          <p:nvPr/>
        </p:nvSpPr>
        <p:spPr bwMode="auto">
          <a:xfrm>
            <a:off x="6811963" y="1433513"/>
            <a:ext cx="4349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22325">
              <a:tabLst>
                <a:tab pos="320675" algn="l"/>
                <a:tab pos="639763" algn="l"/>
                <a:tab pos="960438" algn="l"/>
                <a:tab pos="1279525" algn="l"/>
                <a:tab pos="1600200" algn="l"/>
                <a:tab pos="1920875" algn="l"/>
                <a:tab pos="2239963" algn="l"/>
                <a:tab pos="2560638" algn="l"/>
                <a:tab pos="2879725" algn="l"/>
                <a:tab pos="3200400" algn="l"/>
                <a:tab pos="3521075" algn="l"/>
                <a:tab pos="3840163" algn="l"/>
              </a:tabLst>
            </a:pPr>
            <a:r>
              <a:rPr lang="en-US" sz="1800" b="1">
                <a:latin typeface="Helvetica" pitchFamily="34" charset="0"/>
              </a:rPr>
              <a:t>FX</a:t>
            </a:r>
          </a:p>
        </p:txBody>
      </p:sp>
      <p:sp>
        <p:nvSpPr>
          <p:cNvPr id="178398" name="Text Box 222"/>
          <p:cNvSpPr txBox="1">
            <a:spLocks noChangeArrowheads="1"/>
          </p:cNvSpPr>
          <p:nvPr/>
        </p:nvSpPr>
        <p:spPr bwMode="auto">
          <a:xfrm>
            <a:off x="7200900" y="1433513"/>
            <a:ext cx="4333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22325">
              <a:tabLst>
                <a:tab pos="320675" algn="l"/>
                <a:tab pos="639763" algn="l"/>
                <a:tab pos="960438" algn="l"/>
                <a:tab pos="1279525" algn="l"/>
                <a:tab pos="1600200" algn="l"/>
                <a:tab pos="1920875" algn="l"/>
                <a:tab pos="2239963" algn="l"/>
                <a:tab pos="2560638" algn="l"/>
                <a:tab pos="2879725" algn="l"/>
                <a:tab pos="3200400" algn="l"/>
                <a:tab pos="3521075" algn="l"/>
                <a:tab pos="3840163" algn="l"/>
              </a:tabLst>
            </a:pPr>
            <a:r>
              <a:rPr lang="en-US" sz="1800" b="1">
                <a:latin typeface="Helvetica" pitchFamily="34" charset="0"/>
              </a:rPr>
              <a:t>FP</a:t>
            </a:r>
          </a:p>
        </p:txBody>
      </p:sp>
      <p:sp>
        <p:nvSpPr>
          <p:cNvPr id="178399" name="Text Box 223"/>
          <p:cNvSpPr txBox="1">
            <a:spLocks noChangeArrowheads="1"/>
          </p:cNvSpPr>
          <p:nvPr/>
        </p:nvSpPr>
        <p:spPr bwMode="auto">
          <a:xfrm>
            <a:off x="7600950" y="1433513"/>
            <a:ext cx="4333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22325">
              <a:tabLst>
                <a:tab pos="320675" algn="l"/>
                <a:tab pos="639763" algn="l"/>
                <a:tab pos="960438" algn="l"/>
                <a:tab pos="1279525" algn="l"/>
                <a:tab pos="1600200" algn="l"/>
                <a:tab pos="1920875" algn="l"/>
                <a:tab pos="2239963" algn="l"/>
                <a:tab pos="2560638" algn="l"/>
                <a:tab pos="2879725" algn="l"/>
                <a:tab pos="3200400" algn="l"/>
                <a:tab pos="3521075" algn="l"/>
                <a:tab pos="3840163" algn="l"/>
              </a:tabLst>
            </a:pPr>
            <a:r>
              <a:rPr lang="en-US" sz="1800" b="1">
                <a:latin typeface="Helvetica" pitchFamily="34" charset="0"/>
              </a:rPr>
              <a:t>FP</a:t>
            </a:r>
          </a:p>
        </p:txBody>
      </p:sp>
      <p:sp>
        <p:nvSpPr>
          <p:cNvPr id="178400" name="Text Box 224"/>
          <p:cNvSpPr txBox="1">
            <a:spLocks noChangeArrowheads="1"/>
          </p:cNvSpPr>
          <p:nvPr/>
        </p:nvSpPr>
        <p:spPr bwMode="auto">
          <a:xfrm>
            <a:off x="7954963" y="1433513"/>
            <a:ext cx="4905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22325">
              <a:tabLst>
                <a:tab pos="320675" algn="l"/>
                <a:tab pos="639763" algn="l"/>
                <a:tab pos="960438" algn="l"/>
                <a:tab pos="1279525" algn="l"/>
                <a:tab pos="1600200" algn="l"/>
                <a:tab pos="1920875" algn="l"/>
                <a:tab pos="2239963" algn="l"/>
                <a:tab pos="2560638" algn="l"/>
                <a:tab pos="2879725" algn="l"/>
                <a:tab pos="3200400" algn="l"/>
                <a:tab pos="3521075" algn="l"/>
                <a:tab pos="3840163" algn="l"/>
              </a:tabLst>
            </a:pPr>
            <a:r>
              <a:rPr lang="en-US" sz="1800" b="1">
                <a:latin typeface="Helvetica" pitchFamily="34" charset="0"/>
              </a:rPr>
              <a:t>BR</a:t>
            </a:r>
          </a:p>
        </p:txBody>
      </p:sp>
      <p:sp>
        <p:nvSpPr>
          <p:cNvPr id="178401" name="Text Box 225"/>
          <p:cNvSpPr txBox="1">
            <a:spLocks noChangeArrowheads="1"/>
          </p:cNvSpPr>
          <p:nvPr/>
        </p:nvSpPr>
        <p:spPr bwMode="auto">
          <a:xfrm>
            <a:off x="8331200" y="1433513"/>
            <a:ext cx="457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22325">
              <a:tabLst>
                <a:tab pos="320675" algn="l"/>
                <a:tab pos="639763" algn="l"/>
                <a:tab pos="960438" algn="l"/>
                <a:tab pos="1279525" algn="l"/>
                <a:tab pos="1600200" algn="l"/>
                <a:tab pos="1920875" algn="l"/>
                <a:tab pos="2239963" algn="l"/>
                <a:tab pos="2560638" algn="l"/>
                <a:tab pos="2879725" algn="l"/>
                <a:tab pos="3200400" algn="l"/>
                <a:tab pos="3521075" algn="l"/>
                <a:tab pos="3840163" algn="l"/>
              </a:tabLst>
            </a:pPr>
            <a:r>
              <a:rPr lang="en-US" sz="1800" b="1">
                <a:latin typeface="Helvetica" pitchFamily="34" charset="0"/>
              </a:rPr>
              <a:t>CC</a:t>
            </a:r>
          </a:p>
        </p:txBody>
      </p:sp>
      <p:sp>
        <p:nvSpPr>
          <p:cNvPr id="178402" name="Text Box 226"/>
          <p:cNvSpPr txBox="1">
            <a:spLocks noChangeArrowheads="1"/>
          </p:cNvSpPr>
          <p:nvPr/>
        </p:nvSpPr>
        <p:spPr bwMode="auto">
          <a:xfrm>
            <a:off x="4938713" y="1422400"/>
            <a:ext cx="8445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22325">
              <a:tabLst>
                <a:tab pos="320675" algn="l"/>
                <a:tab pos="639763" algn="l"/>
                <a:tab pos="960438" algn="l"/>
                <a:tab pos="1279525" algn="l"/>
                <a:tab pos="1600200" algn="l"/>
                <a:tab pos="1920875" algn="l"/>
                <a:tab pos="2239963" algn="l"/>
                <a:tab pos="2560638" algn="l"/>
                <a:tab pos="2879725" algn="l"/>
                <a:tab pos="3200400" algn="l"/>
                <a:tab pos="3521075" algn="l"/>
                <a:tab pos="3840163" algn="l"/>
              </a:tabLst>
            </a:pPr>
            <a:r>
              <a:rPr lang="en-US" sz="1800" b="1">
                <a:solidFill>
                  <a:srgbClr val="053DE8"/>
                </a:solidFill>
                <a:latin typeface="Helvetica" pitchFamily="34" charset="0"/>
              </a:rPr>
              <a:t>Cycle</a:t>
            </a:r>
          </a:p>
        </p:txBody>
      </p:sp>
      <p:sp>
        <p:nvSpPr>
          <p:cNvPr id="178403" name="Text Box 227"/>
          <p:cNvSpPr txBox="1">
            <a:spLocks noChangeArrowheads="1"/>
          </p:cNvSpPr>
          <p:nvPr/>
        </p:nvSpPr>
        <p:spPr bwMode="auto">
          <a:xfrm>
            <a:off x="4800600" y="1066800"/>
            <a:ext cx="4194175" cy="38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822325">
              <a:lnSpc>
                <a:spcPts val="3063"/>
              </a:lnSpc>
              <a:tabLst>
                <a:tab pos="536575" algn="l"/>
                <a:tab pos="1360488" algn="l"/>
                <a:tab pos="2182813" algn="l"/>
                <a:tab pos="3006725" algn="l"/>
                <a:tab pos="3829050" algn="l"/>
                <a:tab pos="4651375" algn="l"/>
                <a:tab pos="5475288" algn="l"/>
                <a:tab pos="6297613" algn="l"/>
              </a:tabLst>
            </a:pPr>
            <a:r>
              <a:rPr lang="en-US" sz="2800" b="1">
                <a:latin typeface="Helvetica" pitchFamily="34" charset="0"/>
              </a:rPr>
              <a:t>Two threads, 8 units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8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8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8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8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8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8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8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8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8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8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8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8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8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8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8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8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8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8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8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8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8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8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8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8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8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8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8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8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8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78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8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78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78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394" grpId="0"/>
      <p:bldP spid="178395" grpId="0"/>
      <p:bldP spid="178396" grpId="0"/>
      <p:bldP spid="178397" grpId="0"/>
      <p:bldP spid="178398" grpId="0"/>
      <p:bldP spid="178399" grpId="0"/>
      <p:bldP spid="178400" grpId="0"/>
      <p:bldP spid="178401" grpId="0"/>
      <p:bldP spid="178402" grpId="0"/>
      <p:bldP spid="17840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8382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Simultaneous Multithreading (SMT)</a:t>
            </a:r>
          </a:p>
        </p:txBody>
      </p:sp>
      <p:sp>
        <p:nvSpPr>
          <p:cNvPr id="17920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305800" cy="5029200"/>
          </a:xfrm>
        </p:spPr>
        <p:txBody>
          <a:bodyPr/>
          <a:lstStyle/>
          <a:p>
            <a:pPr eaLnBrk="1" hangingPunct="1"/>
            <a:r>
              <a:rPr lang="en-US" altLang="en-US" sz="2800" dirty="0" err="1" smtClean="0">
                <a:latin typeface="Times New Roman" pitchFamily="18" charset="0"/>
                <a:cs typeface="Times New Roman" pitchFamily="18" charset="0"/>
              </a:rPr>
              <a:t>SMT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: dynamically scheduled processors already has many HW mechanisms to support multithreading:</a:t>
            </a:r>
          </a:p>
          <a:p>
            <a:pPr lvl="1" eaLnBrk="1" hangingPunct="1"/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Large set of virtual registers that can be used to hold the register sets of independent threads </a:t>
            </a:r>
          </a:p>
          <a:p>
            <a:pPr lvl="1" eaLnBrk="1" hangingPunct="1"/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Register renaming provides unique register identifiers, so instructions from multiple threads can be mixed in 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</a:rPr>
              <a:t>datapath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 without confusing sources and destinations across threads</a:t>
            </a:r>
          </a:p>
          <a:p>
            <a:pPr lvl="1" eaLnBrk="1" hangingPunct="1"/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Out-of-order completion allows the threads to execute out of order, and get better utilization of the HW </a:t>
            </a:r>
          </a:p>
          <a:p>
            <a:pPr eaLnBrk="1" hangingPunct="1"/>
            <a:endParaRPr lang="en-US" alt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Just adding a per thread renaming table and keeping separate PCs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2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2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2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2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6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-79375" y="11113"/>
            <a:ext cx="9555163" cy="731837"/>
          </a:xfrm>
          <a:noFill/>
        </p:spPr>
        <p:txBody>
          <a:bodyPr/>
          <a:lstStyle/>
          <a:p>
            <a:pPr marL="25400" eaLnBrk="1" hangingPunct="1">
              <a:tabLst>
                <a:tab pos="317500" algn="l"/>
                <a:tab pos="1231900" algn="l"/>
                <a:tab pos="2146300" algn="l"/>
                <a:tab pos="3060700" algn="l"/>
                <a:tab pos="3975100" algn="l"/>
                <a:tab pos="4889500" algn="l"/>
                <a:tab pos="5803900" algn="l"/>
              </a:tabLst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IBM Power4</a:t>
            </a: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152400"/>
            <a:ext cx="1973263" cy="2073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438400"/>
            <a:ext cx="9144000" cy="4419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sp>
        <p:nvSpPr>
          <p:cNvPr id="21509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381000" y="762000"/>
            <a:ext cx="6172200" cy="152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Single threaded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8 FUs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4-issue out-of-order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">
  <a:themeElements>
    <a:clrScheme name="">
      <a:dk1>
        <a:srgbClr val="000000"/>
      </a:dk1>
      <a:lt1>
        <a:srgbClr val="FFFFFF"/>
      </a:lt1>
      <a:dk2>
        <a:srgbClr val="FF0000"/>
      </a:dk2>
      <a:lt2>
        <a:srgbClr val="808080"/>
      </a:lt2>
      <a:accent1>
        <a:srgbClr val="339933"/>
      </a:accent1>
      <a:accent2>
        <a:srgbClr val="3333CC"/>
      </a:accent2>
      <a:accent3>
        <a:srgbClr val="FFFFFF"/>
      </a:accent3>
      <a:accent4>
        <a:srgbClr val="000000"/>
      </a:accent4>
      <a:accent5>
        <a:srgbClr val="ADCAAD"/>
      </a:accent5>
      <a:accent6>
        <a:srgbClr val="2D2DB9"/>
      </a:accent6>
      <a:hlink>
        <a:srgbClr val="990099"/>
      </a:hlink>
      <a:folHlink>
        <a:srgbClr val="FFFF00"/>
      </a:folHlink>
    </a:clrScheme>
    <a:fontScheme name="comp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om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D:\werk\comp\comp.pot</Template>
  <TotalTime>43318</TotalTime>
  <Words>678</Words>
  <Application>Microsoft Office PowerPoint</Application>
  <PresentationFormat>On-screen Show (4:3)</PresentationFormat>
  <Paragraphs>145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Arial Narrow</vt:lpstr>
      <vt:lpstr>Comic Sans MS</vt:lpstr>
      <vt:lpstr>Helvetica</vt:lpstr>
      <vt:lpstr>Symbol</vt:lpstr>
      <vt:lpstr>Times New Roman</vt:lpstr>
      <vt:lpstr>comp</vt:lpstr>
      <vt:lpstr>Embedded Computer Architecture 5SAI0  Chip Multi-Processors (ch 8)</vt:lpstr>
      <vt:lpstr>Welcome back</vt:lpstr>
      <vt:lpstr>New Approach: Multi-Threaded</vt:lpstr>
      <vt:lpstr>Multithreaded Categories</vt:lpstr>
      <vt:lpstr>Fine-Grained Multithreading</vt:lpstr>
      <vt:lpstr>Course-Grained Multithreading</vt:lpstr>
      <vt:lpstr>Simultaneous Multi-threading ...</vt:lpstr>
      <vt:lpstr>Simultaneous Multithreading (SMT)</vt:lpstr>
      <vt:lpstr>IBM Power4</vt:lpstr>
      <vt:lpstr>IBM Power5: supports 2 threads</vt:lpstr>
      <vt:lpstr>Changes in  Power 5 to support SMT</vt:lpstr>
      <vt:lpstr>Power 5 thread performance ...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COMPUTATION</dc:title>
  <dc:creator>Henk Corporaal</dc:creator>
  <cp:lastModifiedBy>Corporaal, H.</cp:lastModifiedBy>
  <cp:revision>155</cp:revision>
  <dcterms:created xsi:type="dcterms:W3CDTF">2001-08-18T17:28:58Z</dcterms:created>
  <dcterms:modified xsi:type="dcterms:W3CDTF">2017-01-18T16:00:52Z</dcterms:modified>
</cp:coreProperties>
</file>