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831" r:id="rId2"/>
    <p:sldId id="818" r:id="rId3"/>
    <p:sldId id="820" r:id="rId4"/>
    <p:sldId id="817" r:id="rId5"/>
    <p:sldId id="821" r:id="rId6"/>
    <p:sldId id="819" r:id="rId7"/>
    <p:sldId id="822" r:id="rId8"/>
    <p:sldId id="827" r:id="rId9"/>
    <p:sldId id="823" r:id="rId10"/>
    <p:sldId id="828" r:id="rId11"/>
    <p:sldId id="824" r:id="rId12"/>
    <p:sldId id="825" r:id="rId13"/>
    <p:sldId id="829" r:id="rId14"/>
    <p:sldId id="826" r:id="rId15"/>
    <p:sldId id="830" r:id="rId16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FFFF66"/>
    <a:srgbClr val="FF9933"/>
    <a:srgbClr val="FFFFCC"/>
    <a:srgbClr val="CCFF99"/>
    <a:srgbClr val="33CC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8" autoAdjust="0"/>
    <p:restoredTop sz="96447" autoAdjust="0"/>
  </p:normalViewPr>
  <p:slideViewPr>
    <p:cSldViewPr>
      <p:cViewPr varScale="1">
        <p:scale>
          <a:sx n="48" d="100"/>
          <a:sy n="48" d="100"/>
        </p:scale>
        <p:origin x="60" y="7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954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46" y="1"/>
            <a:ext cx="2945954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322"/>
            <a:ext cx="2945954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46" y="9429322"/>
            <a:ext cx="2945954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B25B85A-40D1-4058-91E7-86B442941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93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954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22" y="1"/>
            <a:ext cx="2945953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67" y="4715483"/>
            <a:ext cx="4986142" cy="44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60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963"/>
            <a:ext cx="2945954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22" y="9430963"/>
            <a:ext cx="2945953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024148-3C49-4103-AC27-AF9D683AB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31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D4740-07BE-4551-8049-1D7D807FCEF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414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1" y="1306513"/>
            <a:ext cx="103632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927350"/>
            <a:ext cx="8534400" cy="1752600"/>
          </a:xfrm>
        </p:spPr>
        <p:txBody>
          <a:bodyPr/>
          <a:lstStyle>
            <a:lvl1pPr marL="0" indent="0" algn="r">
              <a:buFontTx/>
              <a:buNone/>
              <a:defRPr sz="32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400" i="0"/>
            </a:lvl1pPr>
          </a:lstStyle>
          <a:p>
            <a:pPr>
              <a:defRPr/>
            </a:pPr>
            <a:fld id="{6328305D-513A-4C3E-994D-AE338B5C7E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7734" y="228600"/>
            <a:ext cx="2861733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2533" y="228600"/>
            <a:ext cx="83820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533" y="1073150"/>
            <a:ext cx="5621867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73150"/>
            <a:ext cx="5621867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9467" y="228601"/>
            <a:ext cx="1139613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het </a:t>
            </a:r>
            <a:r>
              <a:rPr lang="en-US" dirty="0" err="1" smtClean="0"/>
              <a:t>opmaakprofiel</a:t>
            </a:r>
            <a:r>
              <a:rPr lang="en-US" dirty="0" smtClean="0"/>
              <a:t> van de </a:t>
            </a:r>
            <a:r>
              <a:rPr lang="en-US" dirty="0" err="1" smtClean="0"/>
              <a:t>modeltitel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2534" y="1073150"/>
            <a:ext cx="11446933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opmaakprofielen</a:t>
            </a:r>
            <a:r>
              <a:rPr lang="en-US" dirty="0" smtClean="0"/>
              <a:t> van de </a:t>
            </a:r>
            <a:r>
              <a:rPr lang="en-US" dirty="0" err="1" smtClean="0"/>
              <a:t>modeltekst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552384" y="6627168"/>
            <a:ext cx="2639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Teaching &amp; Learning     pg </a:t>
            </a:r>
            <a:fld id="{08FFB19C-4C3F-4E48-9052-3F8614C204F7}" type="slidenum">
              <a:rPr kumimoji="0" lang="en-US" sz="9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9pPr>
    </p:titleStyle>
    <p:bodyStyle>
      <a:lvl1pPr marL="1905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31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68400" indent="-2095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5875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288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4860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32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04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76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10134600" cy="1524000"/>
          </a:xfrm>
        </p:spPr>
        <p:txBody>
          <a:bodyPr/>
          <a:lstStyle/>
          <a:p>
            <a:pPr eaLnBrk="1" hangingPunct="1"/>
            <a:r>
              <a:rPr lang="en-US" b="1" dirty="0" smtClean="0"/>
              <a:t>Embedded Computer Architecture</a:t>
            </a:r>
            <a:br>
              <a:rPr lang="en-US" b="1" dirty="0" smtClean="0"/>
            </a:br>
            <a:r>
              <a:rPr lang="en-US" b="1" dirty="0" smtClean="0"/>
              <a:t>5SAI0</a:t>
            </a:r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r>
              <a:rPr lang="en-US" b="1" smtClean="0">
                <a:solidFill>
                  <a:srgbClr val="CC3300"/>
                </a:solidFill>
              </a:rPr>
              <a:t/>
            </a:r>
            <a:br>
              <a:rPr lang="en-US" b="1" smtClean="0">
                <a:solidFill>
                  <a:srgbClr val="CC3300"/>
                </a:solidFill>
              </a:rPr>
            </a:br>
            <a:r>
              <a:rPr lang="en-US" sz="4800" b="1" smtClean="0"/>
              <a:t>Memory hierarchy</a:t>
            </a:r>
            <a:br>
              <a:rPr lang="en-US" sz="4800" b="1" smtClean="0"/>
            </a:br>
            <a:r>
              <a:rPr lang="en-US" sz="4800" b="1" smtClean="0"/>
              <a:t>- an analogy -</a:t>
            </a:r>
            <a:endParaRPr lang="en-US" sz="4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6261" y="4388148"/>
            <a:ext cx="6400800" cy="23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US" sz="2400" kern="0" dirty="0">
              <a:solidFill>
                <a:srgbClr val="000000">
                  <a:lumMod val="65000"/>
                  <a:lumOff val="35000"/>
                </a:srgbClr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848600" cy="1905000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Henk Corporaal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rgbClr val="230EBC"/>
                </a:solidFill>
                <a:cs typeface="Times New Roman" pitchFamily="18" charset="0"/>
              </a:rPr>
              <a:t>www.ics.ele.tue.nl/~heco/courses/ECA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h.corporaal@tue.nl</a:t>
            </a:r>
          </a:p>
          <a:p>
            <a:pPr lvl="0" algn="l" eaLnBrk="1" hangingPunct="1"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TUEindhoven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lvl="0" algn="l" eaLnBrk="1" hangingPunct="1">
              <a:defRPr/>
            </a:pP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2019-2020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600200"/>
            <a:ext cx="2693857" cy="3319702"/>
          </a:xfrm>
          <a:prstGeom prst="rect">
            <a:avLst/>
          </a:prstGeom>
        </p:spPr>
      </p:pic>
      <p:pic>
        <p:nvPicPr>
          <p:cNvPr id="6" name="Picture 2" descr="Front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1200" y="3499246"/>
            <a:ext cx="2409854" cy="3125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96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quickly finding the location</a:t>
            </a:r>
          </a:p>
          <a:p>
            <a:pPr lvl="1"/>
            <a:r>
              <a:rPr lang="en-US" dirty="0" smtClean="0"/>
              <a:t>easy to store a book / adding a book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Depot:</a:t>
            </a:r>
          </a:p>
          <a:p>
            <a:pPr lvl="1"/>
            <a:r>
              <a:rPr lang="en-US" dirty="0" smtClean="0"/>
              <a:t>could use linear / alphabetic numbering system</a:t>
            </a:r>
          </a:p>
          <a:p>
            <a:pPr lvl="1"/>
            <a:r>
              <a:rPr lang="en-US" dirty="0" smtClean="0"/>
              <a:t>what if a certain shelve is full =&gt;</a:t>
            </a:r>
          </a:p>
          <a:p>
            <a:pPr lvl="1"/>
            <a:r>
              <a:rPr lang="en-US" dirty="0" smtClean="0"/>
              <a:t>dynamically linked shelves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Local shelves</a:t>
            </a:r>
          </a:p>
          <a:p>
            <a:pPr lvl="1"/>
            <a:r>
              <a:rPr lang="en-US" dirty="0" smtClean="0"/>
              <a:t>use part of the </a:t>
            </a:r>
            <a:r>
              <a:rPr lang="en-US" smtClean="0"/>
              <a:t>number for </a:t>
            </a:r>
            <a:r>
              <a:rPr lang="en-US" dirty="0" smtClean="0"/>
              <a:t>indicating a shelve</a:t>
            </a:r>
          </a:p>
          <a:p>
            <a:pPr lvl="1"/>
            <a:r>
              <a:rPr lang="en-US" dirty="0" smtClean="0"/>
              <a:t>E.g. if we have 100 shelves, and booknr. = 123456 =&gt; </a:t>
            </a:r>
          </a:p>
          <a:p>
            <a:pPr lvl="2"/>
            <a:r>
              <a:rPr lang="en-US" dirty="0" smtClean="0"/>
              <a:t>use shelvenr. 12 (or any other 2 digits)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not fast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400" y="1073150"/>
            <a:ext cx="10125248" cy="1347738"/>
          </a:xfrm>
        </p:spPr>
        <p:txBody>
          <a:bodyPr/>
          <a:lstStyle/>
          <a:p>
            <a:r>
              <a:rPr lang="en-US" dirty="0" smtClean="0"/>
              <a:t>How can we further improve the AAT?</a:t>
            </a:r>
          </a:p>
          <a:p>
            <a:r>
              <a:rPr lang="en-US" dirty="0" smtClean="0"/>
              <a:t>Intermediate (second) level shelves (= the traditional library)</a:t>
            </a:r>
          </a:p>
        </p:txBody>
      </p:sp>
      <p:pic>
        <p:nvPicPr>
          <p:cNvPr id="22530" name="Picture 2" descr="http://1.bp.blogspot.com/-v_CayuPovwI/UiNCZA_lRbI/AAAAAAAAKMM/eEGl4kt5lwU/s400/Harvard+Book+Store+Used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8" y="2281088"/>
            <a:ext cx="6912768" cy="4596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3: 2-level shelves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980728"/>
            <a:ext cx="9981232" cy="5496272"/>
          </a:xfrm>
        </p:spPr>
        <p:txBody>
          <a:bodyPr/>
          <a:lstStyle/>
          <a:p>
            <a:r>
              <a:rPr lang="en-US" dirty="0" smtClean="0"/>
              <a:t>Assume for </a:t>
            </a:r>
            <a:r>
              <a:rPr lang="en-US" smtClean="0"/>
              <a:t>the library (= second level)</a:t>
            </a:r>
            <a:endParaRPr lang="en-US" dirty="0" smtClean="0"/>
          </a:p>
          <a:p>
            <a:pPr lvl="1"/>
            <a:r>
              <a:rPr lang="en-US" dirty="0" smtClean="0"/>
              <a:t>Book access time = </a:t>
            </a:r>
            <a:r>
              <a:rPr lang="en-US" smtClean="0"/>
              <a:t>1 minute, </a:t>
            </a:r>
            <a:endParaRPr lang="en-US" dirty="0" smtClean="0"/>
          </a:p>
          <a:p>
            <a:pPr lvl="1"/>
            <a:r>
              <a:rPr lang="en-US" dirty="0" smtClean="0"/>
              <a:t>hit-rate = 80%</a:t>
            </a:r>
          </a:p>
          <a:p>
            <a:pPr lvl="1"/>
            <a:r>
              <a:rPr lang="en-US" dirty="0" smtClean="0"/>
              <a:t>Shelves are in front of </a:t>
            </a:r>
            <a:r>
              <a:rPr lang="en-US" smtClean="0"/>
              <a:t>the library.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Questions: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dirty="0" smtClean="0"/>
              <a:t>Why is </a:t>
            </a:r>
            <a:r>
              <a:rPr lang="en-US" smtClean="0"/>
              <a:t>hit-</a:t>
            </a:r>
            <a:r>
              <a:rPr lang="en-US" err="1" smtClean="0"/>
              <a:t>rate_library</a:t>
            </a:r>
            <a:r>
              <a:rPr lang="en-US" smtClean="0"/>
              <a:t> (80</a:t>
            </a:r>
            <a:r>
              <a:rPr lang="en-US" dirty="0" smtClean="0"/>
              <a:t>%) &lt; </a:t>
            </a:r>
            <a:r>
              <a:rPr lang="en-US" smtClean="0"/>
              <a:t>hit-</a:t>
            </a:r>
            <a:r>
              <a:rPr lang="en-US" err="1" smtClean="0"/>
              <a:t>rate_shelves</a:t>
            </a:r>
            <a:r>
              <a:rPr lang="en-US" smtClean="0"/>
              <a:t> (90</a:t>
            </a:r>
            <a:r>
              <a:rPr lang="en-US" dirty="0" smtClean="0"/>
              <a:t>%)?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dirty="0" smtClean="0"/>
              <a:t>What’s the AAT?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dirty="0" smtClean="0"/>
              <a:t>Give a general formula for 2 level shelve solution.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836712"/>
            <a:ext cx="11521280" cy="5640288"/>
          </a:xfrm>
        </p:spPr>
        <p:txBody>
          <a:bodyPr/>
          <a:lstStyle/>
          <a:p>
            <a:r>
              <a:rPr lang="en-US" sz="2400" dirty="0"/>
              <a:t>Assume for the library</a:t>
            </a:r>
          </a:p>
          <a:p>
            <a:pPr lvl="1"/>
            <a:r>
              <a:rPr lang="en-US" sz="2000" dirty="0"/>
              <a:t>Book access time = 1 minute, </a:t>
            </a:r>
          </a:p>
          <a:p>
            <a:pPr lvl="1"/>
            <a:r>
              <a:rPr lang="en-US" sz="2000" dirty="0"/>
              <a:t>hit-rate = 80%</a:t>
            </a:r>
          </a:p>
          <a:p>
            <a:pPr lvl="1"/>
            <a:r>
              <a:rPr lang="en-US" sz="2000" dirty="0"/>
              <a:t>Shelves are in front of the library.</a:t>
            </a:r>
          </a:p>
          <a:p>
            <a:r>
              <a:rPr lang="en-US" sz="2400" dirty="0"/>
              <a:t>Question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sz="2000" dirty="0"/>
              <a:t>why is hit-rate_library &lt; hit-rate_shelves?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sz="2000" dirty="0"/>
              <a:t>what’s the AAT?</a:t>
            </a:r>
          </a:p>
          <a:p>
            <a:pPr marL="1435100" lvl="2" indent="-457200"/>
            <a:r>
              <a:rPr lang="en-US" sz="2000" dirty="0"/>
              <a:t>give also general formula for 2 level </a:t>
            </a:r>
            <a:r>
              <a:rPr lang="en-US" sz="2000"/>
              <a:t>shelve </a:t>
            </a:r>
            <a:r>
              <a:rPr lang="en-US" sz="2000" smtClean="0"/>
              <a:t>solution</a:t>
            </a:r>
          </a:p>
          <a:p>
            <a:pPr marL="1435100" lvl="2" indent="-457200"/>
            <a:endParaRPr lang="en-US" sz="2000" dirty="0"/>
          </a:p>
          <a:p>
            <a:r>
              <a:rPr lang="en-US" b="1" dirty="0" smtClean="0"/>
              <a:t>Answers</a:t>
            </a:r>
          </a:p>
          <a:p>
            <a:pPr lvl="1"/>
            <a:r>
              <a:rPr lang="en-US" dirty="0" smtClean="0"/>
              <a:t>AAT = hit_time + miss_rate_shelves*miss_time_shelves</a:t>
            </a:r>
            <a:br>
              <a:rPr lang="en-US" dirty="0" smtClean="0"/>
            </a:br>
            <a:r>
              <a:rPr lang="en-US" dirty="0" smtClean="0"/>
              <a:t>= 10s + 0.10*180s = </a:t>
            </a:r>
            <a:r>
              <a:rPr lang="en-US" dirty="0" smtClean="0">
                <a:solidFill>
                  <a:schemeClr val="tx2"/>
                </a:solidFill>
              </a:rPr>
              <a:t>28s per book</a:t>
            </a:r>
          </a:p>
          <a:p>
            <a:pPr lvl="1"/>
            <a:r>
              <a:rPr lang="en-US" dirty="0" smtClean="0"/>
              <a:t>where </a:t>
            </a:r>
          </a:p>
          <a:p>
            <a:pPr lvl="2"/>
            <a:r>
              <a:rPr lang="en-US" dirty="0" smtClean="0"/>
              <a:t>miss-time_shelves = hit_time_library + </a:t>
            </a:r>
            <a:br>
              <a:rPr lang="en-US" dirty="0" smtClean="0"/>
            </a:br>
            <a:r>
              <a:rPr lang="en-US" dirty="0" smtClean="0"/>
              <a:t>miss-rate_library* miss-time_library = 60s+0.2*600s=180s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228601"/>
            <a:ext cx="11802533" cy="728663"/>
          </a:xfrm>
        </p:spPr>
        <p:txBody>
          <a:bodyPr/>
          <a:lstStyle/>
          <a:p>
            <a:r>
              <a:rPr lang="en-US" dirty="0" smtClean="0"/>
              <a:t>What has a library depot in common with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has slow memory</a:t>
            </a:r>
          </a:p>
          <a:p>
            <a:pPr lvl="1"/>
            <a:r>
              <a:rPr lang="en-US" dirty="0" smtClean="0"/>
              <a:t>Computer runs at 2 GHz (1 clock cycle = 0.5 ns)</a:t>
            </a:r>
          </a:p>
          <a:p>
            <a:pPr lvl="1"/>
            <a:r>
              <a:rPr lang="en-US" dirty="0" smtClean="0"/>
              <a:t>Memory runs at 10 MHz (access = 100 ns)  =&gt;</a:t>
            </a:r>
          </a:p>
          <a:p>
            <a:pPr lvl="2"/>
            <a:r>
              <a:rPr lang="en-US" dirty="0" smtClean="0"/>
              <a:t>memory access requires 200 clock cycles !!</a:t>
            </a:r>
          </a:p>
          <a:p>
            <a:pPr lvl="2"/>
            <a:r>
              <a:rPr lang="en-US" dirty="0" smtClean="0"/>
              <a:t>slows down the calculation about 200 times.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Multiple levels of cache </a:t>
            </a:r>
            <a:r>
              <a:rPr lang="en-US" smtClean="0"/>
              <a:t>between </a:t>
            </a:r>
            <a:br>
              <a:rPr lang="en-US" smtClean="0"/>
            </a:br>
            <a:r>
              <a:rPr lang="en-US" smtClean="0"/>
              <a:t>main </a:t>
            </a:r>
            <a:r>
              <a:rPr lang="en-US" dirty="0" smtClean="0"/>
              <a:t>memory and processor</a:t>
            </a:r>
            <a:endParaRPr lang="en-US" dirty="0"/>
          </a:p>
        </p:txBody>
      </p:sp>
      <p:pic>
        <p:nvPicPr>
          <p:cNvPr id="26626" name="Picture 2" descr="http://i.i.cbsi.com/cnwk.1d/i/tim/2011/09/13/inside_intel_sandy_bridge_quad_core_process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627" y="3356992"/>
            <a:ext cx="6332369" cy="3173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Multi-level </a:t>
            </a:r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4365104"/>
            <a:ext cx="9981232" cy="2111896"/>
          </a:xfrm>
        </p:spPr>
        <p:txBody>
          <a:bodyPr/>
          <a:lstStyle/>
          <a:p>
            <a:r>
              <a:rPr lang="en-US" dirty="0" smtClean="0"/>
              <a:t>Questions: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dirty="0" smtClean="0"/>
              <a:t>Calculate the AAT in ns.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dirty="0" smtClean="0"/>
              <a:t>A program executes 10^10 instructions; every instruction requires 1 processor cycle; what is the total execution time (including memory delay)?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dirty="0" smtClean="0"/>
              <a:t>Invent an efficient storage system for a cache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07568" y="1124745"/>
            <a:ext cx="7056784" cy="2734563"/>
            <a:chOff x="683568" y="1124744"/>
            <a:chExt cx="7056784" cy="2734563"/>
          </a:xfrm>
        </p:grpSpPr>
        <p:sp>
          <p:nvSpPr>
            <p:cNvPr id="4" name="Rectangle 3"/>
            <p:cNvSpPr/>
            <p:nvPr/>
          </p:nvSpPr>
          <p:spPr bwMode="auto">
            <a:xfrm>
              <a:off x="683568" y="1772816"/>
              <a:ext cx="1512168" cy="648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processor</a:t>
              </a:r>
            </a:p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*,/,+,-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27784" y="1628800"/>
              <a:ext cx="914400" cy="914400"/>
            </a:xfrm>
            <a:prstGeom prst="rect">
              <a:avLst/>
            </a:prstGeom>
            <a:solidFill>
              <a:srgbClr val="FFCC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Level-1</a:t>
              </a:r>
            </a:p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$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995936" y="1412776"/>
              <a:ext cx="1152128" cy="1440160"/>
            </a:xfrm>
            <a:prstGeom prst="rect">
              <a:avLst/>
            </a:prstGeom>
            <a:solidFill>
              <a:srgbClr val="FFCC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Level-2</a:t>
              </a:r>
            </a:p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$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580112" y="1124744"/>
              <a:ext cx="2160240" cy="1944216"/>
            </a:xfrm>
            <a:prstGeom prst="rect">
              <a:avLst/>
            </a:prstGeom>
            <a:solidFill>
              <a:srgbClr val="FFCC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Main </a:t>
              </a:r>
            </a:p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memory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7689" y="3212976"/>
              <a:ext cx="114005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 = 0.5 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23728" y="3212976"/>
              <a:ext cx="1627369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Arial" pitchFamily="34" charset="0"/>
                  <a:cs typeface="Arial" pitchFamily="34" charset="0"/>
                </a:rPr>
                <a:t>t = 1 ns</a:t>
              </a:r>
            </a:p>
            <a:p>
              <a:pPr algn="ctr"/>
              <a:r>
                <a:rPr lang="en-US" sz="1800" dirty="0">
                  <a:latin typeface="Arial" pitchFamily="34" charset="0"/>
                  <a:cs typeface="Arial" pitchFamily="34" charset="0"/>
                </a:rPr>
                <a:t>hit-rate = 90%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23928" y="3212976"/>
              <a:ext cx="162737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Arial" pitchFamily="34" charset="0"/>
                  <a:cs typeface="Arial" pitchFamily="34" charset="0"/>
                </a:rPr>
                <a:t>t = 10 ns</a:t>
              </a:r>
            </a:p>
            <a:p>
              <a:pPr algn="ctr"/>
              <a:r>
                <a:rPr lang="en-US" sz="1800" dirty="0">
                  <a:latin typeface="Arial" pitchFamily="34" charset="0"/>
                  <a:cs typeface="Arial" pitchFamily="34" charset="0"/>
                </a:rPr>
                <a:t>hit-rate = 70%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6136" y="3212976"/>
              <a:ext cx="175561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Arial" pitchFamily="34" charset="0"/>
                  <a:cs typeface="Arial" pitchFamily="34" charset="0"/>
                </a:rPr>
                <a:t>t = 100 ns</a:t>
              </a:r>
            </a:p>
            <a:p>
              <a:pPr algn="ctr"/>
              <a:r>
                <a:rPr lang="en-US" sz="1800" dirty="0">
                  <a:latin typeface="Arial" pitchFamily="34" charset="0"/>
                  <a:cs typeface="Arial" pitchFamily="34" charset="0"/>
                </a:rPr>
                <a:t>hit-rate = 100%</a:t>
              </a:r>
            </a:p>
          </p:txBody>
        </p:sp>
        <p:sp>
          <p:nvSpPr>
            <p:cNvPr id="12" name="Left-Right Arrow 11"/>
            <p:cNvSpPr/>
            <p:nvPr/>
          </p:nvSpPr>
          <p:spPr bwMode="auto">
            <a:xfrm>
              <a:off x="2195736" y="2060848"/>
              <a:ext cx="432048" cy="144016"/>
            </a:xfrm>
            <a:prstGeom prst="leftRightArrow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eft-Right Arrow 12"/>
            <p:cNvSpPr/>
            <p:nvPr/>
          </p:nvSpPr>
          <p:spPr bwMode="auto">
            <a:xfrm>
              <a:off x="3563888" y="2060848"/>
              <a:ext cx="432048" cy="144016"/>
            </a:xfrm>
            <a:prstGeom prst="leftRightArrow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eft-Right Arrow 13"/>
            <p:cNvSpPr/>
            <p:nvPr/>
          </p:nvSpPr>
          <p:spPr bwMode="auto">
            <a:xfrm>
              <a:off x="5148064" y="2060848"/>
              <a:ext cx="432048" cy="144016"/>
            </a:xfrm>
            <a:prstGeom prst="leftRightArrow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ounded Rectangular Callout 15"/>
          <p:cNvSpPr/>
          <p:nvPr/>
        </p:nvSpPr>
        <p:spPr bwMode="auto">
          <a:xfrm>
            <a:off x="8616280" y="4077072"/>
            <a:ext cx="1800200" cy="648072"/>
          </a:xfrm>
          <a:prstGeom prst="wedgeRoundRectCallout">
            <a:avLst>
              <a:gd name="adj1" fmla="val -48002"/>
              <a:gd name="adj2" fmla="val -93108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how can this 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be 100%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b.nl/sites/default/files/kbhis_magazijn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36560" cy="6858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5400000">
            <a:off x="8776475" y="2764749"/>
            <a:ext cx="5400290" cy="536104"/>
          </a:xfrm>
        </p:spPr>
        <p:txBody>
          <a:bodyPr/>
          <a:lstStyle/>
          <a:p>
            <a:r>
              <a:rPr lang="en-US" dirty="0" smtClean="0"/>
              <a:t>Huge book depot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heco\onderwijs\TUE\BKOportfolio\Teaching&amp;Learning\Tutorial\Amazon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680" y="0"/>
            <a:ext cx="10585176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4512" y="404664"/>
            <a:ext cx="1487488" cy="1008112"/>
          </a:xfrm>
        </p:spPr>
        <p:txBody>
          <a:bodyPr/>
          <a:lstStyle/>
          <a:p>
            <a:r>
              <a:rPr lang="en-US" sz="3600" dirty="0" smtClean="0"/>
              <a:t>Really huge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228601"/>
            <a:ext cx="10188624" cy="728663"/>
          </a:xfrm>
        </p:spPr>
        <p:txBody>
          <a:bodyPr/>
          <a:lstStyle/>
          <a:p>
            <a:r>
              <a:rPr lang="en-US" dirty="0" smtClean="0"/>
              <a:t>You are “book depot </a:t>
            </a:r>
            <a:r>
              <a:rPr lang="en-US" smtClean="0"/>
              <a:t>manager”, a librarian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your books are in a huge depot</a:t>
            </a:r>
          </a:p>
          <a:p>
            <a:endParaRPr lang="en-US" dirty="0" smtClean="0"/>
          </a:p>
          <a:p>
            <a:r>
              <a:rPr lang="en-US" dirty="0" smtClean="0"/>
              <a:t>Clients can borrow books from this depot</a:t>
            </a:r>
          </a:p>
          <a:p>
            <a:pPr lvl="1"/>
            <a:r>
              <a:rPr lang="en-US" dirty="0" smtClean="0"/>
              <a:t>Getting or storing a book requires </a:t>
            </a:r>
            <a:r>
              <a:rPr lang="en-US" b="1" dirty="0" smtClean="0">
                <a:solidFill>
                  <a:schemeClr val="accent2"/>
                </a:solidFill>
              </a:rPr>
              <a:t>10 minutes </a:t>
            </a:r>
            <a:r>
              <a:rPr lang="en-US" dirty="0" smtClean="0"/>
              <a:t>(on average; per customer)</a:t>
            </a:r>
          </a:p>
          <a:p>
            <a:pPr lvl="1"/>
            <a:r>
              <a:rPr lang="en-US" dirty="0" smtClean="0"/>
              <a:t>Your clients don’t like this !</a:t>
            </a:r>
          </a:p>
          <a:p>
            <a:pPr lvl="1"/>
            <a:r>
              <a:rPr lang="en-US" dirty="0" smtClean="0"/>
              <a:t>You neither !</a:t>
            </a:r>
          </a:p>
          <a:p>
            <a:endParaRPr lang="en-US" dirty="0" smtClean="0"/>
          </a:p>
          <a:p>
            <a:r>
              <a:rPr lang="en-US" dirty="0" smtClean="0"/>
              <a:t>You urgently need a solution; </a:t>
            </a:r>
            <a:br>
              <a:rPr lang="en-US" dirty="0" smtClean="0"/>
            </a:br>
            <a:r>
              <a:rPr lang="en-US" dirty="0" smtClean="0"/>
              <a:t>    preferably cheap.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Please find solutions !!</a:t>
            </a:r>
          </a:p>
          <a:p>
            <a:endParaRPr lang="en-US" dirty="0" smtClean="0"/>
          </a:p>
        </p:txBody>
      </p:sp>
      <p:pic>
        <p:nvPicPr>
          <p:cNvPr id="5122" name="Picture 2" descr="http://25.media.tumblr.com/tumblr_m6skz8wOdk1rrnekq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4312" y="3055928"/>
            <a:ext cx="3025155" cy="3572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Solutions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7368" y="1052736"/>
            <a:ext cx="9981232" cy="5424264"/>
          </a:xfrm>
        </p:spPr>
        <p:txBody>
          <a:bodyPr/>
          <a:lstStyle/>
          <a:p>
            <a:r>
              <a:rPr lang="en-US" dirty="0" smtClean="0"/>
              <a:t>More books at a time =&gt; </a:t>
            </a:r>
          </a:p>
          <a:p>
            <a:pPr lvl="1"/>
            <a:r>
              <a:rPr lang="en-US" dirty="0" smtClean="0"/>
              <a:t>higher throughput, but</a:t>
            </a:r>
          </a:p>
          <a:p>
            <a:pPr lvl="1"/>
            <a:r>
              <a:rPr lang="en-US" dirty="0" smtClean="0"/>
              <a:t>longer delay (latency) per customer !</a:t>
            </a:r>
          </a:p>
          <a:p>
            <a:r>
              <a:rPr lang="en-US" dirty="0" smtClean="0"/>
              <a:t>Borrowers have to send requests in advance</a:t>
            </a:r>
          </a:p>
          <a:p>
            <a:pPr lvl="1"/>
            <a:r>
              <a:rPr lang="en-US" dirty="0" smtClean="0"/>
              <a:t>not customer friendly; perhaps he/she wants advice first</a:t>
            </a:r>
          </a:p>
          <a:p>
            <a:r>
              <a:rPr lang="en-US" dirty="0" smtClean="0"/>
              <a:t>Robotize the depot =&gt;</a:t>
            </a:r>
          </a:p>
          <a:p>
            <a:pPr lvl="1"/>
            <a:r>
              <a:rPr lang="en-US" dirty="0" smtClean="0"/>
              <a:t>costs 2 Million €</a:t>
            </a:r>
          </a:p>
          <a:p>
            <a:r>
              <a:rPr lang="en-US" dirty="0" smtClean="0"/>
              <a:t>Hire more people =&gt;</a:t>
            </a:r>
          </a:p>
          <a:p>
            <a:pPr lvl="1"/>
            <a:r>
              <a:rPr lang="en-US" dirty="0" smtClean="0"/>
              <a:t>higher throughput, but</a:t>
            </a:r>
          </a:p>
          <a:p>
            <a:pPr lvl="1"/>
            <a:r>
              <a:rPr lang="en-US" dirty="0" smtClean="0"/>
              <a:t>same delay per customer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need something else !</a:t>
            </a:r>
          </a:p>
          <a:p>
            <a:pPr lvl="1"/>
            <a:endParaRPr lang="en-US" dirty="0"/>
          </a:p>
        </p:txBody>
      </p:sp>
      <p:pic>
        <p:nvPicPr>
          <p:cNvPr id="21508" name="Picture 4" descr="http://marketingchristianbooks.files.wordpress.com/2010/03/librari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176" y="3140968"/>
            <a:ext cx="379095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Shelves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1384" y="5301208"/>
            <a:ext cx="6984776" cy="1224136"/>
          </a:xfrm>
        </p:spPr>
        <p:txBody>
          <a:bodyPr/>
          <a:lstStyle/>
          <a:p>
            <a:r>
              <a:rPr lang="en-US" dirty="0" smtClean="0"/>
              <a:t>Why does it work?</a:t>
            </a:r>
          </a:p>
          <a:p>
            <a:pPr lvl="1"/>
            <a:r>
              <a:rPr lang="en-US" dirty="0" smtClean="0"/>
              <a:t>temporal </a:t>
            </a:r>
            <a:r>
              <a:rPr lang="en-US" smtClean="0"/>
              <a:t>locality !!</a:t>
            </a:r>
          </a:p>
          <a:p>
            <a:r>
              <a:rPr lang="en-US" smtClean="0"/>
              <a:t>What about spatial locality?</a:t>
            </a:r>
            <a:endParaRPr lang="en-US" dirty="0"/>
          </a:p>
        </p:txBody>
      </p:sp>
      <p:pic>
        <p:nvPicPr>
          <p:cNvPr id="3" name="Picture 2" descr="http://1.bp.blogspot.com/_4s5vFcQ7I4E/TAknhjbT9iI/AAAAAAAAALc/lguUOOBgWvU/s1600/inspiration_bookshel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908720"/>
            <a:ext cx="5918337" cy="4407858"/>
          </a:xfrm>
          <a:prstGeom prst="rect">
            <a:avLst/>
          </a:prstGeom>
          <a:noFill/>
        </p:spPr>
      </p:pic>
      <p:pic>
        <p:nvPicPr>
          <p:cNvPr id="2050" name="Picture 2" descr="http://cdn.freshome.com/wp-content/uploads/2008/02/creative-furniture-designs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980727"/>
            <a:ext cx="3816424" cy="2700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1: Local shelves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getting/storing a book from/on the local shelves takes </a:t>
            </a:r>
            <a:r>
              <a:rPr lang="en-US" dirty="0" smtClean="0">
                <a:solidFill>
                  <a:schemeClr val="accent2"/>
                </a:solidFill>
              </a:rPr>
              <a:t>10 seconds</a:t>
            </a:r>
          </a:p>
          <a:p>
            <a:endParaRPr lang="en-US" dirty="0" smtClean="0"/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Calculate the </a:t>
            </a:r>
            <a:r>
              <a:rPr lang="en-US" dirty="0" smtClean="0">
                <a:solidFill>
                  <a:schemeClr val="accent2"/>
                </a:solidFill>
              </a:rPr>
              <a:t>average access time (AAT) </a:t>
            </a:r>
            <a:r>
              <a:rPr lang="en-US" dirty="0" smtClean="0"/>
              <a:t>of a book</a:t>
            </a:r>
          </a:p>
          <a:p>
            <a:pPr lvl="2"/>
            <a:r>
              <a:rPr lang="en-US" dirty="0" smtClean="0"/>
              <a:t>Give also the general formula for AAT</a:t>
            </a:r>
          </a:p>
          <a:p>
            <a:pPr lvl="1"/>
            <a:r>
              <a:rPr lang="en-US" dirty="0" smtClean="0"/>
              <a:t>You miss some information; what? Make reasonable assumption for this.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2" descr="http://cdn.freshome.com/wp-content/uploads/2008/02/creative-furniture-designs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4132164"/>
            <a:ext cx="3851919" cy="2725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073150"/>
            <a:ext cx="11449272" cy="5403850"/>
          </a:xfrm>
        </p:spPr>
        <p:txBody>
          <a:bodyPr/>
          <a:lstStyle/>
          <a:p>
            <a:r>
              <a:rPr lang="en-US" dirty="0" smtClean="0"/>
              <a:t>Getting/storing a book from/on the local shelves takes 10 seconds</a:t>
            </a:r>
          </a:p>
          <a:p>
            <a:pPr lvl="1"/>
            <a:r>
              <a:rPr lang="en-US" dirty="0" smtClean="0"/>
              <a:t>Calculate the </a:t>
            </a:r>
            <a:r>
              <a:rPr lang="en-US" dirty="0" smtClean="0">
                <a:solidFill>
                  <a:schemeClr val="accent2"/>
                </a:solidFill>
              </a:rPr>
              <a:t>average access time (AAT)</a:t>
            </a:r>
            <a:r>
              <a:rPr lang="en-US" dirty="0" smtClean="0"/>
              <a:t> of a book</a:t>
            </a:r>
          </a:p>
          <a:p>
            <a:pPr lvl="2"/>
            <a:r>
              <a:rPr lang="en-US" dirty="0" smtClean="0"/>
              <a:t>Give also the general formula for AAT</a:t>
            </a:r>
          </a:p>
          <a:p>
            <a:pPr lvl="1"/>
            <a:r>
              <a:rPr lang="en-US" dirty="0" smtClean="0"/>
              <a:t>You miss some information; what? Make reasonable assumption </a:t>
            </a:r>
            <a:r>
              <a:rPr lang="en-US" smtClean="0"/>
              <a:t>for this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Answer</a:t>
            </a:r>
          </a:p>
          <a:p>
            <a:pPr lvl="1"/>
            <a:r>
              <a:rPr lang="en-US" dirty="0" smtClean="0"/>
              <a:t>Missing knowledge is the ‘</a:t>
            </a:r>
            <a:r>
              <a:rPr lang="en-US" b="1" dirty="0" smtClean="0">
                <a:solidFill>
                  <a:schemeClr val="accent2"/>
                </a:solidFill>
              </a:rPr>
              <a:t>hit-rate</a:t>
            </a:r>
            <a:r>
              <a:rPr lang="en-US" dirty="0" smtClean="0"/>
              <a:t>’</a:t>
            </a:r>
          </a:p>
          <a:p>
            <a:pPr lvl="2"/>
            <a:r>
              <a:rPr lang="en-US" dirty="0" smtClean="0"/>
              <a:t>assume </a:t>
            </a:r>
            <a:r>
              <a:rPr lang="en-US" dirty="0" err="1" smtClean="0"/>
              <a:t>f_hit</a:t>
            </a:r>
            <a:r>
              <a:rPr lang="en-US" dirty="0" smtClean="0"/>
              <a:t> = 90 %  or 0.9 =&gt;</a:t>
            </a:r>
          </a:p>
          <a:p>
            <a:pPr lvl="2"/>
            <a:r>
              <a:rPr lang="en-US" dirty="0" smtClean="0"/>
              <a:t>miss-rate </a:t>
            </a:r>
            <a:r>
              <a:rPr lang="en-US" dirty="0" err="1" smtClean="0"/>
              <a:t>f_miss</a:t>
            </a:r>
            <a:r>
              <a:rPr lang="en-US" dirty="0" smtClean="0"/>
              <a:t> = 10 % or 0.1</a:t>
            </a:r>
          </a:p>
          <a:p>
            <a:pPr lvl="1"/>
            <a:r>
              <a:rPr lang="en-US" dirty="0" smtClean="0"/>
              <a:t>AAT = hit-time + </a:t>
            </a:r>
            <a:r>
              <a:rPr lang="en-US" dirty="0" err="1" smtClean="0"/>
              <a:t>f_miss</a:t>
            </a:r>
            <a:r>
              <a:rPr lang="en-US" dirty="0" smtClean="0"/>
              <a:t> </a:t>
            </a:r>
            <a:r>
              <a:rPr lang="en-US" smtClean="0"/>
              <a:t>* miss-time = </a:t>
            </a:r>
            <a:r>
              <a:rPr lang="en-US" dirty="0" smtClean="0"/>
              <a:t>10 s + 0.10*600 s = </a:t>
            </a:r>
            <a:r>
              <a:rPr lang="en-US" dirty="0" smtClean="0">
                <a:solidFill>
                  <a:schemeClr val="tx2"/>
                </a:solidFill>
              </a:rPr>
              <a:t>70 s per book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(still over a minute / book; 7 times slower than the shelves)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2: How to store books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efficient storage system? How/where to store the books?</a:t>
            </a:r>
          </a:p>
          <a:p>
            <a:pPr lvl="1"/>
            <a:r>
              <a:rPr lang="en-US" dirty="0" smtClean="0"/>
              <a:t>for the depot?</a:t>
            </a:r>
          </a:p>
          <a:p>
            <a:pPr lvl="1"/>
            <a:r>
              <a:rPr lang="en-US" dirty="0" smtClean="0"/>
              <a:t>for the local shelves?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are the issues to look at?</a:t>
            </a:r>
          </a:p>
          <a:p>
            <a:pPr lvl="1"/>
            <a:r>
              <a:rPr lang="en-US" dirty="0" smtClean="0"/>
              <a:t>find a book: 	</a:t>
            </a:r>
          </a:p>
          <a:p>
            <a:pPr lvl="2"/>
            <a:r>
              <a:rPr lang="en-US" dirty="0" smtClean="0"/>
              <a:t>how to quickly locate a book</a:t>
            </a:r>
          </a:p>
          <a:p>
            <a:pPr lvl="2"/>
            <a:r>
              <a:rPr lang="en-US" dirty="0" smtClean="0"/>
              <a:t>what if a book is not on the shelves</a:t>
            </a:r>
          </a:p>
          <a:p>
            <a:pPr lvl="1"/>
            <a:r>
              <a:rPr lang="en-US" dirty="0" smtClean="0"/>
              <a:t>adding new books: 	</a:t>
            </a:r>
          </a:p>
          <a:p>
            <a:pPr lvl="2"/>
            <a:r>
              <a:rPr lang="en-US" dirty="0" smtClean="0"/>
              <a:t>how/where to store a returned book?</a:t>
            </a:r>
          </a:p>
          <a:p>
            <a:pPr lvl="2"/>
            <a:r>
              <a:rPr lang="en-US" dirty="0" smtClean="0"/>
              <a:t>how/where to store a new book?</a:t>
            </a:r>
          </a:p>
          <a:p>
            <a:pPr lvl="1"/>
            <a:r>
              <a:rPr lang="en-US" dirty="0" smtClean="0"/>
              <a:t>what if the shelves are full?</a:t>
            </a:r>
          </a:p>
          <a:p>
            <a:pPr lvl="2"/>
            <a:r>
              <a:rPr lang="en-US" dirty="0" smtClean="0"/>
              <a:t>how to replace a book?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omp">
  <a:themeElements>
    <a:clrScheme name="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3399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DCAAD"/>
      </a:accent5>
      <a:accent6>
        <a:srgbClr val="2D2DB9"/>
      </a:accent6>
      <a:hlink>
        <a:srgbClr val="990099"/>
      </a:hlink>
      <a:folHlink>
        <a:srgbClr val="FFFF00"/>
      </a:folHlink>
    </a:clrScheme>
    <a:fontScheme name="comp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co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D:\werk\comp\comp.pot</Template>
  <TotalTime>41855</TotalTime>
  <Words>672</Words>
  <Application>Microsoft Office PowerPoint</Application>
  <PresentationFormat>Widescreen</PresentationFormat>
  <Paragraphs>141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Times New Roman</vt:lpstr>
      <vt:lpstr>comp</vt:lpstr>
      <vt:lpstr>Embedded Computer Architecture 5SAI0  Memory hierarchy - an analogy -</vt:lpstr>
      <vt:lpstr>Huge book depot</vt:lpstr>
      <vt:lpstr>Really huge</vt:lpstr>
      <vt:lpstr>You are “book depot manager”, a librarian</vt:lpstr>
      <vt:lpstr>Suggested Solutions</vt:lpstr>
      <vt:lpstr>Local Shelves</vt:lpstr>
      <vt:lpstr>Exercise 1: Local shelves</vt:lpstr>
      <vt:lpstr>Answer 1</vt:lpstr>
      <vt:lpstr>Exercise 2: How to store books </vt:lpstr>
      <vt:lpstr>Answer 2</vt:lpstr>
      <vt:lpstr>Still not fast enough</vt:lpstr>
      <vt:lpstr>Exercise 3: 2-level shelves</vt:lpstr>
      <vt:lpstr>Answer 3</vt:lpstr>
      <vt:lpstr>What has a library depot in common with a computer?</vt:lpstr>
      <vt:lpstr>Multi-level cache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</dc:title>
  <dc:creator>Henk Corporaal</dc:creator>
  <cp:lastModifiedBy>Corporaal, H.</cp:lastModifiedBy>
  <cp:revision>291</cp:revision>
  <cp:lastPrinted>2019-03-11T17:42:44Z</cp:lastPrinted>
  <dcterms:created xsi:type="dcterms:W3CDTF">2001-08-18T17:28:58Z</dcterms:created>
  <dcterms:modified xsi:type="dcterms:W3CDTF">2019-12-02T09:47:06Z</dcterms:modified>
</cp:coreProperties>
</file>