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401" r:id="rId4"/>
    <p:sldId id="358" r:id="rId5"/>
    <p:sldId id="414" r:id="rId6"/>
    <p:sldId id="429" r:id="rId7"/>
    <p:sldId id="432" r:id="rId8"/>
    <p:sldId id="433" r:id="rId9"/>
    <p:sldId id="434" r:id="rId10"/>
    <p:sldId id="435" r:id="rId11"/>
    <p:sldId id="439" r:id="rId12"/>
    <p:sldId id="436" r:id="rId13"/>
    <p:sldId id="437" r:id="rId14"/>
    <p:sldId id="442" r:id="rId15"/>
    <p:sldId id="443" r:id="rId16"/>
    <p:sldId id="441" r:id="rId17"/>
    <p:sldId id="438" r:id="rId18"/>
    <p:sldId id="431" r:id="rId19"/>
    <p:sldId id="421" r:id="rId20"/>
    <p:sldId id="422" r:id="rId21"/>
    <p:sldId id="423" r:id="rId22"/>
    <p:sldId id="400" r:id="rId23"/>
    <p:sldId id="304" r:id="rId24"/>
    <p:sldId id="359" r:id="rId25"/>
    <p:sldId id="340" r:id="rId26"/>
    <p:sldId id="341" r:id="rId27"/>
    <p:sldId id="344" r:id="rId28"/>
    <p:sldId id="374" r:id="rId29"/>
    <p:sldId id="385" r:id="rId30"/>
    <p:sldId id="376" r:id="rId31"/>
    <p:sldId id="377" r:id="rId32"/>
    <p:sldId id="378" r:id="rId33"/>
    <p:sldId id="379" r:id="rId34"/>
    <p:sldId id="380" r:id="rId35"/>
    <p:sldId id="355" r:id="rId36"/>
    <p:sldId id="356" r:id="rId37"/>
    <p:sldId id="357" r:id="rId38"/>
    <p:sldId id="413" r:id="rId39"/>
    <p:sldId id="411" r:id="rId40"/>
    <p:sldId id="412" r:id="rId41"/>
    <p:sldId id="387" r:id="rId42"/>
    <p:sldId id="388" r:id="rId43"/>
    <p:sldId id="389" r:id="rId44"/>
    <p:sldId id="390" r:id="rId45"/>
    <p:sldId id="391" r:id="rId46"/>
    <p:sldId id="395" r:id="rId47"/>
    <p:sldId id="396" r:id="rId48"/>
    <p:sldId id="397" r:id="rId49"/>
    <p:sldId id="405" r:id="rId50"/>
    <p:sldId id="406" r:id="rId51"/>
    <p:sldId id="407" r:id="rId52"/>
    <p:sldId id="419" r:id="rId53"/>
    <p:sldId id="447" r:id="rId54"/>
    <p:sldId id="399" r:id="rId55"/>
    <p:sldId id="408" r:id="rId56"/>
    <p:sldId id="416" r:id="rId57"/>
    <p:sldId id="424" r:id="rId58"/>
    <p:sldId id="444" r:id="rId59"/>
    <p:sldId id="445" r:id="rId60"/>
    <p:sldId id="446" r:id="rId61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EBC"/>
    <a:srgbClr val="FFFFCC"/>
    <a:srgbClr val="99CCFF"/>
    <a:srgbClr val="CCFF66"/>
    <a:srgbClr val="FF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200" autoAdjust="0"/>
  </p:normalViewPr>
  <p:slideViewPr>
    <p:cSldViewPr>
      <p:cViewPr>
        <p:scale>
          <a:sx n="70" d="100"/>
          <a:sy n="70" d="100"/>
        </p:scale>
        <p:origin x="-105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21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209FB-C313-49B5-9735-9CF9E163CE7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FD524-D990-4501-81E5-1B3D891A1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13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41F5C7-B365-461A-BA50-40DD0BA20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31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D4740-07BE-4551-8049-1D7D807FCEF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8497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BF59A-6FBD-4193-9916-997FCC4FA06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9300"/>
            <a:ext cx="6596062" cy="37115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2518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DA73-D90D-4648-8F0C-3EA41A5360F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9300"/>
            <a:ext cx="6596062" cy="37115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8507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BFACE-1D9D-4174-A7B9-A3BFB270932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596063" cy="37115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5933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94DC5-15C7-4C08-9CDC-9421C3C4643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3550" y="954088"/>
            <a:ext cx="5870575" cy="33035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431"/>
            <a:ext cx="4984962" cy="446871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0767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97421-831A-47AF-B9AC-85CE850F28E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3829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495DD-CCD8-404B-85CD-8BF914E8290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3550" y="954088"/>
            <a:ext cx="5870575" cy="330358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431"/>
            <a:ext cx="4984962" cy="446871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1080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2FA33-C3CE-47E6-8EEA-3D41636FB40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3550" y="954088"/>
            <a:ext cx="5870575" cy="330358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431"/>
            <a:ext cx="4984962" cy="446871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1178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D7A8A-7E07-4D5B-9492-B0A5EEB2405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43094" y="4715153"/>
            <a:ext cx="4240680" cy="4466987"/>
          </a:xfrm>
          <a:noFill/>
          <a:ln/>
        </p:spPr>
        <p:txBody>
          <a:bodyPr lIns="90671" tIns="44539" rIns="90671" bIns="44539"/>
          <a:lstStyle/>
          <a:p>
            <a:pPr eaLnBrk="1" hangingPunct="1"/>
            <a:r>
              <a:rPr lang="en-US" smtClean="0"/>
              <a:t>The principle of locality states that programs access a relatively small portion of the address space at  any instant of time.</a:t>
            </a:r>
          </a:p>
          <a:p>
            <a:pPr eaLnBrk="1" hangingPunct="1"/>
            <a:r>
              <a:rPr lang="en-US" smtClean="0"/>
              <a:t>This is kind of like in real life, we all have a lot of friends.  But at any given time most of us can  only  keep in touch with a small group of them.</a:t>
            </a:r>
          </a:p>
          <a:p>
            <a:pPr eaLnBrk="1" hangingPunct="1"/>
            <a:r>
              <a:rPr lang="en-US" smtClean="0"/>
              <a:t>There are two different types of locality: Temporal and Spatial. Temporal locality is the locality in time  which says if an item is referenced, it  will tend to be referenced again soon.</a:t>
            </a:r>
          </a:p>
          <a:p>
            <a:pPr eaLnBrk="1" hangingPunct="1"/>
            <a:r>
              <a:rPr lang="en-US" smtClean="0"/>
              <a:t>This is like saying if you just talk to one of your friends, it is likely that you will talk to him or her again soon.</a:t>
            </a:r>
          </a:p>
          <a:p>
            <a:pPr eaLnBrk="1" hangingPunct="1"/>
            <a:r>
              <a:rPr lang="en-US" smtClean="0"/>
              <a:t>This makes sense. For example, if you just have lunch with a friend, you may say, let’s go to the ball game this Sunday.  So you will talk to him again soon.</a:t>
            </a:r>
          </a:p>
          <a:p>
            <a:pPr eaLnBrk="1" hangingPunct="1"/>
            <a:r>
              <a:rPr lang="en-US" smtClean="0"/>
              <a:t>Spatial locality is the locality in space.  It says if an item is referenced, items whose addresses are close by tend to be referenced soon.</a:t>
            </a:r>
          </a:p>
          <a:p>
            <a:pPr eaLnBrk="1" hangingPunct="1"/>
            <a:r>
              <a:rPr lang="en-US" smtClean="0"/>
              <a:t>Once again, using our analogy.  We can usually divide our friends into groups.  Like friends from high school, friends from work, friends from home.</a:t>
            </a:r>
          </a:p>
          <a:p>
            <a:pPr eaLnBrk="1" hangingPunct="1"/>
            <a:r>
              <a:rPr lang="en-US" smtClean="0"/>
              <a:t>Let’s say you just talk to one of your friends from high school and she may say something like: “So did you hear so and so just won the lottery.”</a:t>
            </a:r>
          </a:p>
          <a:p>
            <a:pPr eaLnBrk="1" hangingPunct="1"/>
            <a:r>
              <a:rPr lang="en-US" smtClean="0"/>
              <a:t>You probably will say NO, I better give him a call and find out more.</a:t>
            </a:r>
          </a:p>
          <a:p>
            <a:pPr eaLnBrk="1" hangingPunct="1"/>
            <a:r>
              <a:rPr lang="en-US" smtClean="0"/>
              <a:t>So this is an example of spatial locality.  You just talked to a friend from your high school days.  As a result, you end up talking to another high school friend.  Or at least in this case, you hope he still remember you are his friend.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+3 = 10 min. (X:50)</a:t>
            </a:r>
          </a:p>
        </p:txBody>
      </p:sp>
      <p:sp>
        <p:nvSpPr>
          <p:cNvPr id="798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802490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DD1F6-771D-43B1-9C51-EBB3FCC3E48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43094" y="4715153"/>
            <a:ext cx="4240680" cy="4466987"/>
          </a:xfrm>
          <a:noFill/>
          <a:ln/>
        </p:spPr>
        <p:txBody>
          <a:bodyPr lIns="90671" tIns="44539" rIns="90671" bIns="44539"/>
          <a:lstStyle/>
          <a:p>
            <a:pPr eaLnBrk="1" hangingPunct="1"/>
            <a:endParaRPr lang="en-US" smtClean="0"/>
          </a:p>
        </p:txBody>
      </p:sp>
      <p:sp>
        <p:nvSpPr>
          <p:cNvPr id="809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125232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2D927-0A92-4EB6-915C-10BAF899FF4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3550" y="954088"/>
            <a:ext cx="5870575" cy="330358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431"/>
            <a:ext cx="4984962" cy="446871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129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C0C63-7C5D-42B1-A426-C27630B2E13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3965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32CC6-2282-4C8A-93D9-EA33C8A7E35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5361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0CB4B-0D17-43E1-A89C-06DAF788D96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8485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398C4-6FD8-4A40-B023-BE00D39CA40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376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Easy to derive</a:t>
            </a:r>
          </a:p>
          <a:p>
            <a:r>
              <a:rPr lang="en-US" smtClean="0"/>
              <a:t>On sequential (single)</a:t>
            </a:r>
            <a:r>
              <a:rPr lang="en-US" baseline="0" smtClean="0"/>
              <a:t> single processor T = 1  ( = fseq + fpar)</a:t>
            </a:r>
          </a:p>
          <a:p>
            <a:r>
              <a:rPr lang="en-US" baseline="0" smtClean="0"/>
              <a:t>On parallel system with P processors : we have much more data, the parallel part is P times bigger =&gt;</a:t>
            </a:r>
          </a:p>
          <a:p>
            <a:r>
              <a:rPr lang="en-US" baseline="0" smtClean="0"/>
              <a:t>Tseq = fseq + P*fpar, Tpar = 1 =&gt; </a:t>
            </a:r>
          </a:p>
          <a:p>
            <a:r>
              <a:rPr lang="en-US" baseline="0" smtClean="0"/>
              <a:t>Speedup = Tseq/Tpar = fseq + P*fpar = fseq + P (1- fseq) = P – fseq (P-1)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1F5C7-B365-461A-BA50-40DD0BA200F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75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E46BF-6946-4F18-B5C6-D6C97353165E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1640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6611C-67CF-4E9D-A8DC-D55628E6733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621317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0B124-B427-47A4-933F-28070B2FDB34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880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639948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EFD37-3D80-4EF8-AF39-02B1D65EC08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596063" cy="37115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5791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75D70-F431-414B-9B8A-6B2F0DA6A39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9300"/>
            <a:ext cx="6596062" cy="37115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1175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40C10-D551-4867-8897-E63F70C1EE56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797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B4259-FE0D-44E5-AAB8-48A29CAAF68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0712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428F1-F80E-48F1-AF84-FDB2B52E8D2C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8415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D8D7F-0353-4A2D-87DC-155CDB6E435D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20175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CE97D-300B-4C98-A528-E7366CDE64EC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56680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F9740-B6A2-4EE9-BCFF-CA5B1AFDFD8D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49226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C600B-C9B0-421D-9862-384946F3A9EA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01664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CAC84-9C44-47A3-9329-43AF2140E67F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22959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4C8C3-5630-46BA-BE51-3E623C9BDDBC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49478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01FF0-4118-44F9-8E35-753D56FFEC6D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67939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B86D8-9726-4A57-8B1C-B6D8C904F444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983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28280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23828-B32B-401C-92FA-DA8486F2797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</p:spPr>
        <p:txBody>
          <a:bodyPr lIns="90642" tIns="46116" rIns="90642" bIns="46116"/>
          <a:lstStyle/>
          <a:p>
            <a:pPr defTabSz="896938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9008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42B9125-DC35-41DE-9172-1744FEF9173D}" type="datetime3">
              <a:rPr lang="en-US" smtClean="0"/>
              <a:t>13 November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0182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DB11346-78A8-49A3-97AC-47C7F0A01256}" type="datetime3">
              <a:rPr lang="en-US" smtClean="0"/>
              <a:t>13 November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1875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DFF06-11CA-4821-B90E-C991A1465A3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8915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4F4ED-48A1-4F76-B52D-7D794183690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21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06563-6A5B-462C-B4C6-47D508A04E6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037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B97F2-8399-4B8E-AED2-FFA73F4A2A9A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FBA56-7033-4EBF-9219-3350AC578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8ADB-C8DD-4218-9E00-994251A2F7EA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5F7C-6D46-4F01-8AA6-90142EFEF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04800"/>
            <a:ext cx="28448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833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8DC2C-E9EA-44F9-BDC4-272DB3E5FD8B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D1F37-0D2A-4F4C-8FDB-3E35CC960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277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143000"/>
            <a:ext cx="5588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99200" y="1143000"/>
            <a:ext cx="5588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99200" y="3886200"/>
            <a:ext cx="5588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72C62-988F-4BEF-8BCA-C4AED9B120D1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2EC4D-82E3-442C-9EBF-2428C09AC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E414-1DA8-4571-A918-C4D741822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7724-5777-4E93-BFB6-B50DE7876CF3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E8A08-3C99-4A70-B36C-6AC27A935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143000"/>
            <a:ext cx="5588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143000"/>
            <a:ext cx="5588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547B5-0843-4EB3-B4C5-D63172F3B80D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E8496-F4B1-4260-AF49-6EDAB2452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2266D-BE08-4B42-8A8F-5BA0150C4069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09A4A-2281-4EBA-8164-FAEDF21C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39058-7018-4FA1-A3AE-54993DF05271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8F3D-14BC-4F75-A9B8-2361ACF85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A62C-C883-4522-A45A-AC407FFEB3FF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12F0E-6E85-4E19-B35C-1216C52C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A4AE6-981D-44D3-A44C-A1F6828AF9B7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E1D5F-5CD1-4B96-98AB-A26C27FE0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E3C92-92C1-40EE-83DA-8F6D5A40F584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55D1A-55AD-48F9-BFF6-8A56240C4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1137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43000"/>
            <a:ext cx="1137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fld id="{102A8565-F776-4377-917A-66DB11F9F1B9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66294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0046891D-F3ED-4458-BDA5-17140EC2C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g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national_Roadmap_for_Devices_and_System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6350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10134600" cy="1524000"/>
          </a:xfrm>
        </p:spPr>
        <p:txBody>
          <a:bodyPr/>
          <a:lstStyle/>
          <a:p>
            <a:pPr eaLnBrk="1" hangingPunct="1"/>
            <a:r>
              <a:rPr lang="en-US" b="1" dirty="0" smtClean="0"/>
              <a:t>Embedded Computer Architecture</a:t>
            </a:r>
            <a:br>
              <a:rPr lang="en-US" b="1" dirty="0" smtClean="0"/>
            </a:br>
            <a:r>
              <a:rPr lang="en-US" b="1" dirty="0" smtClean="0"/>
              <a:t>5SAI0</a:t>
            </a:r>
            <a:r>
              <a:rPr lang="en-US" b="1" dirty="0" smtClean="0">
                <a:solidFill>
                  <a:srgbClr val="CC3300"/>
                </a:solidFill>
              </a:rPr>
              <a:t/>
            </a:r>
            <a:br>
              <a:rPr lang="en-US" b="1" dirty="0" smtClean="0">
                <a:solidFill>
                  <a:srgbClr val="CC3300"/>
                </a:solidFill>
              </a:rPr>
            </a:br>
            <a:r>
              <a:rPr lang="en-US" b="1" dirty="0" smtClean="0">
                <a:solidFill>
                  <a:srgbClr val="CC3300"/>
                </a:solidFill>
              </a:rPr>
              <a:t/>
            </a:r>
            <a:br>
              <a:rPr lang="en-US" b="1" dirty="0" smtClean="0">
                <a:solidFill>
                  <a:srgbClr val="CC3300"/>
                </a:solidFill>
              </a:rPr>
            </a:br>
            <a:r>
              <a:rPr lang="en-US" sz="5400" b="1" dirty="0"/>
              <a:t>Introduction</a:t>
            </a:r>
            <a:endParaRPr lang="en-US" sz="44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66261" y="4388148"/>
            <a:ext cx="6400800" cy="23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7848600" cy="1905000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Henk Corporaal</a:t>
            </a:r>
          </a:p>
          <a:p>
            <a:pPr lvl="0" algn="l" eaLnBrk="1" hangingPunct="1">
              <a:defRPr/>
            </a:pP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www.ics.ele.tue.nl/~heco/courses/ECA</a:t>
            </a:r>
          </a:p>
          <a:p>
            <a:pPr lvl="0" algn="l" eaLnBrk="1" hangingPunct="1"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h.corporaal@tue.nl</a:t>
            </a:r>
          </a:p>
          <a:p>
            <a:pPr lvl="0" algn="l" eaLnBrk="1" hangingPunct="1">
              <a:defRPr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TUEindhoven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lvl="0" algn="l" eaLnBrk="1" hangingPunct="1">
              <a:defRPr/>
            </a:pP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2019-2020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algn="l"/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600200"/>
            <a:ext cx="2693857" cy="3319702"/>
          </a:xfrm>
          <a:prstGeom prst="rect">
            <a:avLst/>
          </a:prstGeom>
        </p:spPr>
      </p:pic>
      <p:pic>
        <p:nvPicPr>
          <p:cNvPr id="6" name="Picture 2" descr="Front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1200" y="3499246"/>
            <a:ext cx="2409854" cy="31252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Transistors and Wires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Feature size</a:t>
            </a:r>
          </a:p>
          <a:p>
            <a:pPr lvl="1">
              <a:lnSpc>
                <a:spcPct val="90000"/>
              </a:lnSpc>
            </a:pPr>
            <a:r>
              <a:rPr lang="en-US"/>
              <a:t>Minimum size of transistor or wire in x or y dimension</a:t>
            </a:r>
          </a:p>
          <a:p>
            <a:pPr lvl="1">
              <a:lnSpc>
                <a:spcPct val="90000"/>
              </a:lnSpc>
            </a:pPr>
            <a:r>
              <a:rPr lang="en-US"/>
              <a:t>10 microns in 1971 to .011 microns in 2017</a:t>
            </a:r>
          </a:p>
          <a:p>
            <a:pPr lvl="1">
              <a:lnSpc>
                <a:spcPct val="90000"/>
              </a:lnSpc>
            </a:pPr>
            <a:r>
              <a:rPr lang="en-US"/>
              <a:t>Transistor performance scales linearly</a:t>
            </a:r>
          </a:p>
          <a:p>
            <a:pPr lvl="2">
              <a:lnSpc>
                <a:spcPct val="90000"/>
              </a:lnSpc>
            </a:pPr>
            <a:r>
              <a:rPr lang="en-US"/>
              <a:t>Wire delay does not improve with feature size!</a:t>
            </a:r>
          </a:p>
          <a:p>
            <a:pPr lvl="1">
              <a:lnSpc>
                <a:spcPct val="90000"/>
              </a:lnSpc>
            </a:pPr>
            <a:r>
              <a:rPr lang="en-US"/>
              <a:t>Integration density scales quadratically</a:t>
            </a:r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39058-7018-4FA1-A3AE-54993DF05271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E8F3D-14BC-4F75-A9B8-2361ACF85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6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/ Energy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Problem:  Get power in, get power out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Thermal Design Power (TDP)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Characterizes sustained power consumption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Used as target for power supply and cooling system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Lower than peak power (</a:t>
            </a:r>
            <a:r>
              <a:rPr lang="en-US" sz="2400" smtClean="0"/>
              <a:t>1.5X), </a:t>
            </a:r>
            <a:r>
              <a:rPr lang="en-US" sz="2400"/>
              <a:t>higher than average power consumption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Clock rate can be reduced dynamically to limit power consumption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Energy per task is often a better measurement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17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Frequency and Power trends (of processors)</a:t>
            </a:r>
          </a:p>
        </p:txBody>
      </p:sp>
      <p:sp>
        <p:nvSpPr>
          <p:cNvPr id="717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47B8E9-55D2-4687-9F6E-B980125CA69A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27BBA4-0D82-4C05-A053-0BE129E99B8F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056" y="1073400"/>
            <a:ext cx="8306544" cy="57846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125538"/>
            <a:ext cx="3338264" cy="5111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kern="0" smtClean="0"/>
              <a:t>Intel 80386 consumed ~ 2 W</a:t>
            </a:r>
          </a:p>
          <a:p>
            <a:pPr>
              <a:lnSpc>
                <a:spcPct val="90000"/>
              </a:lnSpc>
            </a:pPr>
            <a:r>
              <a:rPr lang="en-US" sz="2400" kern="0" smtClean="0"/>
              <a:t>3.3 GHz Intel Core i7 consumes 130 W</a:t>
            </a:r>
          </a:p>
          <a:p>
            <a:pPr>
              <a:lnSpc>
                <a:spcPct val="90000"/>
              </a:lnSpc>
            </a:pPr>
            <a:r>
              <a:rPr lang="en-US" sz="2400" kern="0" smtClean="0"/>
              <a:t>Heat must be dissipated from 1.5 x 1.5 cm chip</a:t>
            </a:r>
          </a:p>
          <a:p>
            <a:pPr>
              <a:lnSpc>
                <a:spcPct val="90000"/>
              </a:lnSpc>
            </a:pPr>
            <a:endParaRPr lang="en-US" sz="2400" kern="0" smtClean="0"/>
          </a:p>
          <a:p>
            <a:pPr>
              <a:lnSpc>
                <a:spcPct val="90000"/>
              </a:lnSpc>
            </a:pPr>
            <a:r>
              <a:rPr lang="en-US" sz="2400" kern="0" smtClean="0"/>
              <a:t>This is about the limit of what can be cooled by air</a:t>
            </a: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4004284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/ Energy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8000" y="1143000"/>
            <a:ext cx="10693400" cy="5334000"/>
          </a:xfrm>
        </p:spPr>
        <p:txBody>
          <a:bodyPr/>
          <a:lstStyle/>
          <a:p>
            <a:r>
              <a:rPr lang="en-US" smtClean="0"/>
              <a:t>Energy E = P*t   </a:t>
            </a:r>
            <a:br>
              <a:rPr lang="en-US" smtClean="0"/>
            </a:br>
            <a:r>
              <a:rPr lang="en-US" sz="2800" i="1" smtClean="0"/>
              <a:t>(power P, execution time t)</a:t>
            </a:r>
            <a:endParaRPr lang="en-US" i="1" smtClean="0"/>
          </a:p>
          <a:p>
            <a:r>
              <a:rPr lang="en-US" smtClean="0"/>
              <a:t>P = P</a:t>
            </a:r>
            <a:r>
              <a:rPr lang="en-US" baseline="-25000" smtClean="0"/>
              <a:t>static</a:t>
            </a:r>
            <a:r>
              <a:rPr lang="en-US" smtClean="0"/>
              <a:t> + P</a:t>
            </a:r>
            <a:r>
              <a:rPr lang="en-US" baseline="-25000" smtClean="0"/>
              <a:t>dynamic</a:t>
            </a:r>
            <a:r>
              <a:rPr lang="en-US" smtClean="0"/>
              <a:t> </a:t>
            </a:r>
          </a:p>
          <a:p>
            <a:endParaRPr lang="en-US" smtClean="0"/>
          </a:p>
          <a:p>
            <a:r>
              <a:rPr lang="en-US" smtClean="0">
                <a:solidFill>
                  <a:schemeClr val="accent2"/>
                </a:solidFill>
              </a:rPr>
              <a:t>static</a:t>
            </a:r>
            <a:r>
              <a:rPr lang="en-US" smtClean="0"/>
              <a:t>: leakage ~ chip area</a:t>
            </a:r>
          </a:p>
          <a:p>
            <a:r>
              <a:rPr lang="en-US" smtClean="0">
                <a:solidFill>
                  <a:schemeClr val="accent2"/>
                </a:solidFill>
              </a:rPr>
              <a:t>dynamic</a:t>
            </a:r>
            <a:r>
              <a:rPr lang="en-US" smtClean="0"/>
              <a:t>: switching (0-&gt;1 or 1-&gt;0</a:t>
            </a:r>
          </a:p>
          <a:p>
            <a:pPr lvl="1"/>
            <a:r>
              <a:rPr lang="en-US" smtClean="0"/>
              <a:t>P</a:t>
            </a:r>
            <a:r>
              <a:rPr lang="en-US" baseline="-25000" smtClean="0"/>
              <a:t>dynamic</a:t>
            </a:r>
            <a:r>
              <a:rPr lang="en-US" smtClean="0"/>
              <a:t> = ½ </a:t>
            </a:r>
            <a:r>
              <a:rPr lang="el-GR" smtClean="0"/>
              <a:t>α</a:t>
            </a:r>
            <a:r>
              <a:rPr lang="en-US" smtClean="0"/>
              <a:t> f C V</a:t>
            </a:r>
            <a:r>
              <a:rPr lang="en-US" baseline="-25000" smtClean="0"/>
              <a:t>dd</a:t>
            </a:r>
            <a:r>
              <a:rPr lang="en-US" baseline="30000" smtClean="0"/>
              <a:t>2  </a:t>
            </a:r>
          </a:p>
          <a:p>
            <a:pPr lvl="1"/>
            <a:endParaRPr lang="en-US" baseline="30000"/>
          </a:p>
          <a:p>
            <a:pPr lvl="1"/>
            <a:r>
              <a:rPr lang="en-US" smtClean="0"/>
              <a:t>E</a:t>
            </a:r>
            <a:r>
              <a:rPr lang="en-US" baseline="-25000" smtClean="0"/>
              <a:t>dynamic</a:t>
            </a:r>
            <a:r>
              <a:rPr lang="en-US" smtClean="0"/>
              <a:t> = ½ </a:t>
            </a:r>
            <a:r>
              <a:rPr lang="el-GR" smtClean="0"/>
              <a:t>α</a:t>
            </a:r>
            <a:r>
              <a:rPr lang="en-US" smtClean="0"/>
              <a:t> C </a:t>
            </a:r>
            <a:r>
              <a:rPr lang="en-US"/>
              <a:t>V</a:t>
            </a:r>
            <a:r>
              <a:rPr lang="en-US" baseline="-25000"/>
              <a:t>dd</a:t>
            </a:r>
            <a:r>
              <a:rPr lang="en-US" baseline="30000"/>
              <a:t>2</a:t>
            </a:r>
          </a:p>
          <a:p>
            <a:r>
              <a:rPr lang="en-US" smtClean="0"/>
              <a:t>Reducing clock rate reduces power, not energy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39058-7018-4FA1-A3AE-54993DF05271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E8F3D-14BC-4F75-A9B8-2361ACF85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8425" y="98425"/>
          <a:ext cx="7112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Packager Shell Object" showAsIcon="1" r:id="rId3" imgW="711000" imgH="359640" progId="Package">
                  <p:embed/>
                </p:oleObj>
              </mc:Choice>
              <mc:Fallback>
                <p:oleObj name="Packager Shell Object" showAsIcon="1" r:id="rId3" imgW="711000" imgH="359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711200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4429125" cy="2324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15400" y="2514600"/>
            <a:ext cx="192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/>
              <a:t>Power vs Energy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2966763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Static Power Consumption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25-50</a:t>
            </a:r>
            <a:r>
              <a:rPr lang="en-US"/>
              <a:t>% of total power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Current</a:t>
            </a:r>
            <a:r>
              <a:rPr lang="en-US" baseline="-25000" dirty="0" err="1"/>
              <a:t>static</a:t>
            </a:r>
            <a:r>
              <a:rPr lang="en-US" dirty="0"/>
              <a:t> x Voltage</a:t>
            </a:r>
          </a:p>
          <a:p>
            <a:pPr>
              <a:lnSpc>
                <a:spcPct val="90000"/>
              </a:lnSpc>
            </a:pPr>
            <a:r>
              <a:rPr lang="en-US" dirty="0"/>
              <a:t>Scales with number </a:t>
            </a:r>
            <a:r>
              <a:rPr lang="en-US"/>
              <a:t>of </a:t>
            </a:r>
            <a:r>
              <a:rPr lang="en-US" smtClean="0"/>
              <a:t>transistors</a:t>
            </a:r>
            <a:br>
              <a:rPr lang="en-US" smtClean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To reduce:  </a:t>
            </a:r>
            <a:r>
              <a:rPr lang="en-US"/>
              <a:t>power </a:t>
            </a:r>
            <a:r>
              <a:rPr lang="en-US" smtClean="0"/>
              <a:t>gating: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219200"/>
            <a:ext cx="515311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5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is the energy / power going?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67000"/>
            <a:ext cx="8627616" cy="373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5200" y="1600200"/>
            <a:ext cx="2631490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Static power ~ Area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6400" y="1600200"/>
            <a:ext cx="4633833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Dynamic power ~ Switching energy</a:t>
            </a: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962400" y="21336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924800" y="21336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79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power reduction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8000" y="1143000"/>
            <a:ext cx="5283200" cy="5334000"/>
          </a:xfrm>
        </p:spPr>
        <p:txBody>
          <a:bodyPr/>
          <a:lstStyle/>
          <a:p>
            <a:r>
              <a:rPr lang="en-US"/>
              <a:t>Reduce switching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</a:t>
            </a:r>
            <a:r>
              <a:rPr lang="en-US"/>
              <a:t>dynamic) energy by</a:t>
            </a:r>
            <a:br>
              <a:rPr lang="en-US"/>
            </a:br>
            <a:r>
              <a:rPr lang="en-US" b="1">
                <a:solidFill>
                  <a:schemeClr val="accent2"/>
                </a:solidFill>
              </a:rPr>
              <a:t>clock gating</a:t>
            </a:r>
            <a:r>
              <a:rPr lang="en-US"/>
              <a:t>: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329472"/>
            <a:ext cx="6248400" cy="49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60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317610"/>
            <a:ext cx="8851799" cy="4163624"/>
          </a:xfrm>
          <a:prstGeom prst="rect">
            <a:avLst/>
          </a:prstGeom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power reduction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143000"/>
            <a:ext cx="113792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Dynamic</a:t>
            </a:r>
            <a:r>
              <a:rPr lang="en-US" b="1" smtClean="0"/>
              <a:t> </a:t>
            </a:r>
            <a:r>
              <a:rPr lang="en-US" smtClean="0"/>
              <a:t>Voltage-Frequency Scaling (DVFS)</a:t>
            </a:r>
          </a:p>
          <a:p>
            <a:pPr lvl="1"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endParaRPr lang="en-US" smtClean="0"/>
          </a:p>
          <a:p>
            <a:pPr marL="457200" lvl="1" indent="0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3" name="Down Arrow 2"/>
          <p:cNvSpPr/>
          <p:nvPr/>
        </p:nvSpPr>
        <p:spPr>
          <a:xfrm>
            <a:off x="8229600" y="26670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248400" y="29718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06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Classes of Computers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Personal Mobile Device (PMD)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</a:t>
            </a:r>
            <a:r>
              <a:rPr lang="en-US" sz="2000" smtClean="0"/>
              <a:t>.g</a:t>
            </a:r>
            <a:r>
              <a:rPr lang="en-US" sz="2000"/>
              <a:t>. </a:t>
            </a:r>
            <a:r>
              <a:rPr lang="en-US" sz="2000" smtClean="0"/>
              <a:t>smartphones</a:t>
            </a:r>
            <a:r>
              <a:rPr lang="en-US" sz="2000"/>
              <a:t>, </a:t>
            </a:r>
            <a:r>
              <a:rPr lang="en-US" sz="2000" smtClean="0"/>
              <a:t>tablets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Emphasis on energy </a:t>
            </a:r>
            <a:r>
              <a:rPr lang="en-US" sz="2000" smtClean="0"/>
              <a:t>efficiency (battery life time) </a:t>
            </a:r>
            <a:r>
              <a:rPr lang="en-US" sz="2000"/>
              <a:t>and </a:t>
            </a:r>
            <a:r>
              <a:rPr lang="en-US" sz="2000" smtClean="0"/>
              <a:t>real-time (short latency)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Desktop Computing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Emphasis on price-performance</a:t>
            </a:r>
          </a:p>
          <a:p>
            <a:pPr>
              <a:lnSpc>
                <a:spcPct val="90000"/>
              </a:lnSpc>
            </a:pPr>
            <a:r>
              <a:rPr lang="en-US" sz="2400"/>
              <a:t>Servers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Emphasis on availability, scalability, throughput</a:t>
            </a:r>
          </a:p>
          <a:p>
            <a:pPr>
              <a:lnSpc>
                <a:spcPct val="90000"/>
              </a:lnSpc>
            </a:pPr>
            <a:r>
              <a:rPr lang="en-US" sz="2400"/>
              <a:t>Clusters / Warehouse Scale </a:t>
            </a:r>
            <a:r>
              <a:rPr lang="en-US" sz="2400" smtClean="0"/>
              <a:t>Computers / Clouds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000"/>
              <a:t>Used for “Software as a Service (SaaS)”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Emphasis on availability and price-performance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Sub-class:  Supercomputers, emphasis:  floating-point performance and fast internal networks</a:t>
            </a:r>
          </a:p>
          <a:p>
            <a:pPr>
              <a:lnSpc>
                <a:spcPct val="90000"/>
              </a:lnSpc>
            </a:pPr>
            <a:r>
              <a:rPr lang="en-US" sz="2400"/>
              <a:t>Internet of Things/Embedded </a:t>
            </a:r>
            <a:r>
              <a:rPr lang="en-US" sz="2400" smtClean="0"/>
              <a:t>Computers (on the IoT Edge)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000"/>
              <a:t>Emphasis:  price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61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history: Earliest </a:t>
            </a:r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</a:t>
            </a:r>
          </a:p>
          <a:p>
            <a:pPr lvl="1"/>
            <a:r>
              <a:rPr lang="en-US" dirty="0" smtClean="0"/>
              <a:t>Charles Babbage: Difference Engines</a:t>
            </a:r>
          </a:p>
          <a:p>
            <a:r>
              <a:rPr lang="en-US" dirty="0" smtClean="0"/>
              <a:t>Electro-Mechanical</a:t>
            </a:r>
          </a:p>
          <a:p>
            <a:pPr lvl="1"/>
            <a:r>
              <a:rPr lang="en-US" dirty="0" smtClean="0"/>
              <a:t>Konrad </a:t>
            </a:r>
            <a:r>
              <a:rPr lang="en-US" dirty="0" err="1" smtClean="0"/>
              <a:t>Zuse's</a:t>
            </a:r>
            <a:r>
              <a:rPr lang="en-US" dirty="0" smtClean="0"/>
              <a:t> Z1, Z2, Z3</a:t>
            </a:r>
          </a:p>
          <a:p>
            <a:r>
              <a:rPr lang="en-US" dirty="0" smtClean="0"/>
              <a:t>Electronic</a:t>
            </a:r>
          </a:p>
          <a:p>
            <a:pPr lvl="1"/>
            <a:r>
              <a:rPr lang="en-US" dirty="0" smtClean="0"/>
              <a:t>ENIAC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828800"/>
            <a:ext cx="381000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1400" y="6019800"/>
            <a:ext cx="4346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of Difference Engine 1, 1832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4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6683864-DC7E-4DBA-B4E5-82B643A1BCFF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9F45D8-F1BD-4BDF-96CF-870662CC4EF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Trends</a:t>
            </a:r>
          </a:p>
          <a:p>
            <a:pPr lvl="1" eaLnBrk="1" hangingPunct="1"/>
            <a:r>
              <a:rPr lang="en-US" smtClean="0"/>
              <a:t>Performance increase</a:t>
            </a:r>
          </a:p>
          <a:p>
            <a:pPr lvl="1" eaLnBrk="1" hangingPunct="1"/>
            <a:r>
              <a:rPr lang="en-US" smtClean="0"/>
              <a:t>Technology factors</a:t>
            </a:r>
          </a:p>
          <a:p>
            <a:pPr eaLnBrk="1" hangingPunct="1"/>
            <a:r>
              <a:rPr lang="en-US" smtClean="0"/>
              <a:t>Computing classes</a:t>
            </a:r>
          </a:p>
          <a:p>
            <a:pPr eaLnBrk="1" hangingPunct="1"/>
            <a:r>
              <a:rPr lang="en-US" smtClean="0"/>
              <a:t>Cost</a:t>
            </a:r>
          </a:p>
          <a:p>
            <a:pPr eaLnBrk="1" hangingPunct="1"/>
            <a:r>
              <a:rPr lang="en-US" smtClean="0"/>
              <a:t>Performance measurement</a:t>
            </a:r>
          </a:p>
          <a:p>
            <a:pPr lvl="1" eaLnBrk="1" hangingPunct="1"/>
            <a:r>
              <a:rPr lang="en-US" smtClean="0"/>
              <a:t>Benchmarks</a:t>
            </a:r>
          </a:p>
          <a:p>
            <a:pPr lvl="1" eaLnBrk="1" hangingPunct="1"/>
            <a:r>
              <a:rPr lang="en-US" smtClean="0"/>
              <a:t>Metrics</a:t>
            </a:r>
          </a:p>
          <a:p>
            <a:pPr eaLnBrk="1" hangingPunct="1"/>
            <a:r>
              <a:rPr lang="en-US" smtClean="0"/>
              <a:t>Dependability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Mechanical: </a:t>
            </a:r>
            <a:r>
              <a:rPr lang="en-US" smtClean="0"/>
              <a:t>Difference Engine </a:t>
            </a:r>
            <a:r>
              <a:rPr lang="en-US" dirty="0" smtClean="0"/>
              <a:t>no.2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Science museum</a:t>
            </a:r>
          </a:p>
          <a:p>
            <a:r>
              <a:rPr lang="en-US" sz="2800" dirty="0" smtClean="0"/>
              <a:t>Compute values of </a:t>
            </a:r>
            <a:br>
              <a:rPr lang="en-US" sz="2800" dirty="0" smtClean="0"/>
            </a:br>
            <a:r>
              <a:rPr lang="en-US" sz="2800" dirty="0" smtClean="0"/>
              <a:t>polynomial</a:t>
            </a:r>
            <a:r>
              <a:rPr lang="en-US" sz="2800" dirty="0"/>
              <a:t> </a:t>
            </a:r>
            <a:r>
              <a:rPr lang="en-US" sz="2800" dirty="0" smtClean="0"/>
              <a:t>functions</a:t>
            </a:r>
            <a:br>
              <a:rPr lang="en-US" sz="2800" dirty="0" smtClean="0"/>
            </a:br>
            <a:r>
              <a:rPr lang="en-US" sz="2800" dirty="0" smtClean="0"/>
              <a:t>using finite differences</a:t>
            </a:r>
          </a:p>
          <a:p>
            <a:r>
              <a:rPr lang="en-US" sz="2800" dirty="0" smtClean="0"/>
              <a:t>Smaller version</a:t>
            </a:r>
            <a:br>
              <a:rPr lang="en-US" sz="2800" dirty="0" smtClean="0"/>
            </a:br>
            <a:r>
              <a:rPr lang="en-US" sz="2800" dirty="0" smtClean="0"/>
              <a:t>no.0 in 1822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14800"/>
            <a:ext cx="3312160" cy="2484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89" y="1245038"/>
            <a:ext cx="6437811" cy="561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45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Electro-Mechanical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43000"/>
            <a:ext cx="3759200" cy="4724400"/>
          </a:xfrm>
        </p:spPr>
        <p:txBody>
          <a:bodyPr/>
          <a:lstStyle/>
          <a:p>
            <a:r>
              <a:rPr lang="en-US" dirty="0" smtClean="0"/>
              <a:t>Z3, 1941</a:t>
            </a:r>
          </a:p>
          <a:p>
            <a:r>
              <a:rPr lang="en-US" dirty="0" smtClean="0"/>
              <a:t>1400 </a:t>
            </a:r>
            <a:r>
              <a:rPr lang="en-US" dirty="0" err="1" smtClean="0"/>
              <a:t>relais</a:t>
            </a:r>
            <a:endParaRPr lang="en-US" dirty="0" smtClean="0"/>
          </a:p>
          <a:p>
            <a:r>
              <a:rPr lang="en-US" dirty="0" smtClean="0"/>
              <a:t>Museum </a:t>
            </a:r>
            <a:r>
              <a:rPr lang="en-US" dirty="0" err="1" smtClean="0"/>
              <a:t>Munchen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87878"/>
            <a:ext cx="7826829" cy="58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51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ENIAC: Electronic Numerical Integrator And Computer, 1946</a:t>
            </a:r>
            <a:endParaRPr lang="en-US"/>
          </a:p>
        </p:txBody>
      </p:sp>
      <p:sp>
        <p:nvSpPr>
          <p:cNvPr id="921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781BC45-9379-42CE-8FA8-652BC676BC4F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0E21-05B4-4FC9-85A3-7F83BFF0992E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9222" name="Picture 5" descr="enia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38200"/>
            <a:ext cx="7467600" cy="572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VLSI Developments: Technology Improvement</a:t>
            </a:r>
            <a:endParaRPr lang="en-US" dirty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1946: ENIAC electronic numerical integrator and computer</a:t>
            </a:r>
          </a:p>
          <a:p>
            <a:r>
              <a:rPr lang="en-US" dirty="0" smtClean="0"/>
              <a:t>Floor area</a:t>
            </a:r>
          </a:p>
          <a:p>
            <a:pPr lvl="1"/>
            <a:r>
              <a:rPr lang="en-US" dirty="0" smtClean="0"/>
              <a:t>140 m2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multiplication of two 10-digit numbers in 2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160 </a:t>
            </a:r>
            <a:r>
              <a:rPr lang="en-US" dirty="0" err="1" smtClean="0"/>
              <a:t>KWatt</a:t>
            </a:r>
            <a:endParaRPr lang="en-US" dirty="0"/>
          </a:p>
        </p:txBody>
      </p:sp>
      <p:sp>
        <p:nvSpPr>
          <p:cNvPr id="1024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Today: High Performance microprocessor</a:t>
            </a:r>
          </a:p>
          <a:p>
            <a:r>
              <a:rPr lang="en-US" dirty="0" smtClean="0"/>
              <a:t>Chip area</a:t>
            </a:r>
          </a:p>
          <a:p>
            <a:pPr lvl="1"/>
            <a:r>
              <a:rPr lang="en-US" dirty="0" smtClean="0"/>
              <a:t> 100-400 mm2 (for multi-core)</a:t>
            </a:r>
          </a:p>
          <a:p>
            <a:r>
              <a:rPr lang="en-US" dirty="0" smtClean="0"/>
              <a:t>Board area</a:t>
            </a:r>
          </a:p>
          <a:p>
            <a:pPr lvl="1"/>
            <a:r>
              <a:rPr lang="en-US" dirty="0" smtClean="0"/>
              <a:t> 200 cm2; improvement of 10</a:t>
            </a:r>
            <a:r>
              <a:rPr lang="en-US" baseline="30000" dirty="0" smtClean="0"/>
              <a:t>4</a:t>
            </a:r>
          </a:p>
          <a:p>
            <a:r>
              <a:rPr lang="en-US" dirty="0" smtClean="0"/>
              <a:t>Performance: </a:t>
            </a:r>
          </a:p>
          <a:p>
            <a:pPr lvl="1"/>
            <a:r>
              <a:rPr lang="en-US" dirty="0" smtClean="0"/>
              <a:t>64-bit multiply in O(1 ns); improvement of 10</a:t>
            </a:r>
            <a:r>
              <a:rPr lang="en-US" baseline="30000" dirty="0" smtClean="0"/>
              <a:t>6</a:t>
            </a:r>
          </a:p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~20 Watt; improvement ~8000</a:t>
            </a:r>
          </a:p>
          <a:p>
            <a:r>
              <a:rPr lang="en-US" dirty="0" smtClean="0"/>
              <a:t>And: cost reduction!!</a:t>
            </a:r>
            <a:endParaRPr lang="en-US" dirty="0"/>
          </a:p>
        </p:txBody>
      </p:sp>
      <p:sp>
        <p:nvSpPr>
          <p:cNvPr id="1024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BC652C3-D9D3-427E-8B29-33AC591F36C1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102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D2B0-1E1C-4928-A6C4-91D6950A063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249" name="Line 6"/>
          <p:cNvSpPr>
            <a:spLocks noChangeShapeType="1"/>
          </p:cNvSpPr>
          <p:nvPr/>
        </p:nvSpPr>
        <p:spPr bwMode="auto">
          <a:xfrm>
            <a:off x="6096000" y="1219200"/>
            <a:ext cx="0" cy="4800600"/>
          </a:xfrm>
          <a:prstGeom prst="line">
            <a:avLst/>
          </a:prstGeom>
          <a:noFill/>
          <a:ln w="76200" cmpd="tri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Image result for 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1765648" cy="17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8D8AFFC-93C4-4BB1-B4A6-485AC682137E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1741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741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DC0CAA-0371-4476-9304-E667C649A74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8” MIPS64 R20K wafer (564 dies)</a:t>
            </a:r>
          </a:p>
        </p:txBody>
      </p:sp>
      <p:pic>
        <p:nvPicPr>
          <p:cNvPr id="17414" name="Picture 3" descr="Ch1-fig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5254"/>
          <a:stretch>
            <a:fillRect/>
          </a:stretch>
        </p:blipFill>
        <p:spPr>
          <a:xfrm>
            <a:off x="6858000" y="1752600"/>
            <a:ext cx="4589463" cy="4495800"/>
          </a:xfrm>
          <a:noFill/>
        </p:spPr>
      </p:pic>
      <p:pic>
        <p:nvPicPr>
          <p:cNvPr id="17415" name="Picture 4" descr="SingleCrystalSiliconIngo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29000" y="4312918"/>
            <a:ext cx="3581400" cy="2479996"/>
          </a:xfrm>
          <a:noFill/>
        </p:spPr>
      </p:pic>
      <p:pic>
        <p:nvPicPr>
          <p:cNvPr id="17416" name="Picture 5" descr="_INGO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 t="12956"/>
          <a:stretch>
            <a:fillRect/>
          </a:stretch>
        </p:blipFill>
        <p:spPr>
          <a:xfrm>
            <a:off x="228600" y="2057400"/>
            <a:ext cx="2974975" cy="2465387"/>
          </a:xfrm>
          <a:noFill/>
        </p:spPr>
      </p:pic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1524000" y="1066800"/>
            <a:ext cx="3714478" cy="95410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/>
              <a:t>Drawing single-crystal</a:t>
            </a:r>
            <a:br>
              <a:rPr lang="en-US" sz="2800" dirty="0"/>
            </a:br>
            <a:r>
              <a:rPr lang="en-US" sz="2800" dirty="0"/>
              <a:t>Si ingot from furnace….</a:t>
            </a:r>
          </a:p>
        </p:txBody>
      </p:sp>
      <p:sp>
        <p:nvSpPr>
          <p:cNvPr id="17418" name="Text Box 7"/>
          <p:cNvSpPr txBox="1">
            <a:spLocks noChangeArrowheads="1"/>
          </p:cNvSpPr>
          <p:nvPr/>
        </p:nvSpPr>
        <p:spPr bwMode="auto">
          <a:xfrm>
            <a:off x="6222479" y="1112837"/>
            <a:ext cx="5791970" cy="52322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/>
              <a:t>Then, slice into wafers and pattern it…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What's the price of an IC 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B5E3-CEA3-4284-A30A-ED6B85B19E8B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E414-1DA8-4571-A918-C4D741822C8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1143000"/>
            <a:ext cx="113792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Die cost   +   Testing cost   +   Packaging cost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Final test yield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Final test yield</a:t>
            </a:r>
            <a:r>
              <a:rPr lang="en-US" dirty="0" smtClean="0"/>
              <a:t> = fraction of packaged dies which pass</a:t>
            </a:r>
            <a:br>
              <a:rPr lang="en-US" dirty="0" smtClean="0"/>
            </a:br>
            <a:r>
              <a:rPr lang="en-US" dirty="0" smtClean="0"/>
              <a:t>			     the final testing state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  Wafer </a:t>
            </a:r>
            <a:r>
              <a:rPr lang="en-US" dirty="0"/>
              <a:t>cost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		   Dies </a:t>
            </a:r>
            <a:r>
              <a:rPr lang="en-US" dirty="0"/>
              <a:t>per Wafer  *  Die </a:t>
            </a:r>
            <a:r>
              <a:rPr lang="en-US"/>
              <a:t>yield</a:t>
            </a:r>
            <a:r>
              <a:rPr lang="en-US" smtClean="0"/>
              <a:t>   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2819400" y="1657350"/>
            <a:ext cx="731520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90600" y="1371600"/>
            <a:ext cx="1864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IC cost</a:t>
            </a:r>
            <a:r>
              <a:rPr lang="en-US" sz="3200" dirty="0"/>
              <a:t>  =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3124200" y="5181600"/>
            <a:ext cx="434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5" name="TextBox 14"/>
          <p:cNvSpPr txBox="1"/>
          <p:nvPr/>
        </p:nvSpPr>
        <p:spPr>
          <a:xfrm>
            <a:off x="990600" y="4800600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Die cost  =</a:t>
            </a:r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8763000" y="4114800"/>
            <a:ext cx="2700796" cy="2449559"/>
            <a:chOff x="3112" y="2728"/>
            <a:chExt cx="952" cy="952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112" y="2728"/>
              <a:ext cx="904" cy="9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8" descr="Light upward diagonal"/>
            <p:cNvSpPr>
              <a:spLocks noChangeArrowheads="1"/>
            </p:cNvSpPr>
            <p:nvPr/>
          </p:nvSpPr>
          <p:spPr bwMode="auto">
            <a:xfrm>
              <a:off x="3496" y="2920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9" descr="Light upward diagonal"/>
            <p:cNvSpPr>
              <a:spLocks noChangeArrowheads="1"/>
            </p:cNvSpPr>
            <p:nvPr/>
          </p:nvSpPr>
          <p:spPr bwMode="auto">
            <a:xfrm>
              <a:off x="3688" y="2920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112" y="2920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 descr="Light upward diagonal"/>
            <p:cNvSpPr>
              <a:spLocks noChangeArrowheads="1"/>
            </p:cNvSpPr>
            <p:nvPr/>
          </p:nvSpPr>
          <p:spPr bwMode="auto">
            <a:xfrm>
              <a:off x="3304" y="2920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3880" y="2920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3" descr="Light upward diagonal"/>
            <p:cNvSpPr>
              <a:spLocks noChangeArrowheads="1"/>
            </p:cNvSpPr>
            <p:nvPr/>
          </p:nvSpPr>
          <p:spPr bwMode="auto">
            <a:xfrm>
              <a:off x="3496" y="3112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4" descr="Light upward diagonal"/>
            <p:cNvSpPr>
              <a:spLocks noChangeArrowheads="1"/>
            </p:cNvSpPr>
            <p:nvPr/>
          </p:nvSpPr>
          <p:spPr bwMode="auto">
            <a:xfrm>
              <a:off x="3688" y="3112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3112" y="3112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6" descr="Light upward diagonal"/>
            <p:cNvSpPr>
              <a:spLocks noChangeArrowheads="1"/>
            </p:cNvSpPr>
            <p:nvPr/>
          </p:nvSpPr>
          <p:spPr bwMode="auto">
            <a:xfrm>
              <a:off x="3304" y="3112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3880" y="3112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8" descr="Light upward diagonal"/>
            <p:cNvSpPr>
              <a:spLocks noChangeArrowheads="1"/>
            </p:cNvSpPr>
            <p:nvPr/>
          </p:nvSpPr>
          <p:spPr bwMode="auto">
            <a:xfrm>
              <a:off x="3496" y="330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9" descr="Light upward diagonal"/>
            <p:cNvSpPr>
              <a:spLocks noChangeArrowheads="1"/>
            </p:cNvSpPr>
            <p:nvPr/>
          </p:nvSpPr>
          <p:spPr bwMode="auto">
            <a:xfrm>
              <a:off x="3688" y="330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3112" y="3304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1" descr="Light upward diagonal"/>
            <p:cNvSpPr>
              <a:spLocks noChangeArrowheads="1"/>
            </p:cNvSpPr>
            <p:nvPr/>
          </p:nvSpPr>
          <p:spPr bwMode="auto">
            <a:xfrm>
              <a:off x="3304" y="330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3880" y="3304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3496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3688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3112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3304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3880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3496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3688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3112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3304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3880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677400" y="365760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Dies per wafer</a:t>
            </a:r>
            <a:endParaRPr lang="en-US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Die yield</a:t>
            </a:r>
            <a:endParaRPr lang="en-US" dirty="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0" y="1143000"/>
            <a:ext cx="11379200" cy="3352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Die yield: fraction of good dies on </a:t>
            </a:r>
            <a:r>
              <a:rPr lang="en-US" smtClean="0"/>
              <a:t>a wafer</a:t>
            </a:r>
          </a:p>
          <a:p>
            <a:endParaRPr lang="en-US"/>
          </a:p>
          <a:p>
            <a:r>
              <a:rPr lang="en-US" smtClean="0"/>
              <a:t>Bose-Einstein </a:t>
            </a:r>
            <a:r>
              <a:rPr lang="en-US"/>
              <a:t>formula:</a:t>
            </a:r>
          </a:p>
          <a:p>
            <a:pPr lvl="1"/>
            <a:r>
              <a:rPr lang="en-US" b="1"/>
              <a:t>Die yield</a:t>
            </a:r>
            <a:r>
              <a:rPr lang="en-US"/>
              <a:t> = Wafer yiels * 1/(1+Defects per unit area * Die </a:t>
            </a:r>
            <a:r>
              <a:rPr lang="en-US" smtClean="0"/>
              <a:t>area)</a:t>
            </a:r>
            <a:r>
              <a:rPr lang="en-US" baseline="30000" smtClean="0"/>
              <a:t>N</a:t>
            </a:r>
            <a:endParaRPr lang="en-US"/>
          </a:p>
          <a:p>
            <a:pPr lvl="2"/>
            <a:r>
              <a:rPr lang="en-US"/>
              <a:t>Defects per unit area = 0.016-0.057 defects per square cm (2010)</a:t>
            </a:r>
          </a:p>
          <a:p>
            <a:pPr lvl="2"/>
            <a:r>
              <a:rPr lang="en-US"/>
              <a:t>N = process-complexity factor = 11.5-15.5 (40 nm, 2010)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01D9-583F-4184-91DB-A65E6485E1A5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  <a:endParaRPr lang="en-US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E414-1DA8-4571-A918-C4D741822C8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What's the price of the final product ?</a:t>
            </a:r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</a:rPr>
              <a:t>Component</a:t>
            </a:r>
            <a:r>
              <a:rPr lang="en-US" sz="2800" dirty="0" smtClean="0"/>
              <a:t> Costs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Direct Costs</a:t>
            </a:r>
            <a:r>
              <a:rPr lang="en-US" sz="2800" dirty="0" smtClean="0"/>
              <a:t> (add 25% to 40%) </a:t>
            </a:r>
          </a:p>
          <a:p>
            <a:pPr lvl="1"/>
            <a:r>
              <a:rPr lang="en-US" sz="2400" dirty="0" smtClean="0"/>
              <a:t>recurring costs: labor, purchasing, warranty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Gross Margin</a:t>
            </a:r>
            <a:r>
              <a:rPr lang="en-US" sz="2800" dirty="0" smtClean="0"/>
              <a:t> (add 82% to 186%) </a:t>
            </a:r>
          </a:p>
          <a:p>
            <a:pPr lvl="1"/>
            <a:r>
              <a:rPr lang="en-US" sz="2400" dirty="0" smtClean="0"/>
              <a:t>nonrecurring costs: R&amp;D, marketing, sales, equipment maintenance, rental, financing cost, pretax profits, taxes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Average Discount</a:t>
            </a:r>
            <a:r>
              <a:rPr lang="en-US" sz="2800" dirty="0" smtClean="0"/>
              <a:t> to get List Price (add 33% to 66%): </a:t>
            </a:r>
          </a:p>
          <a:p>
            <a:pPr lvl="1"/>
            <a:r>
              <a:rPr lang="en-US" sz="2400" dirty="0" smtClean="0"/>
              <a:t>volume discounts and/or retailer markup</a:t>
            </a:r>
            <a:endParaRPr lang="en-US" sz="24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B96C-AA52-478B-A6C3-169D5810D6F7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E414-1DA8-4571-A918-C4D741822C8C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20484" name="Group 23"/>
          <p:cNvGrpSpPr>
            <a:grpSpLocks/>
          </p:cNvGrpSpPr>
          <p:nvPr/>
        </p:nvGrpSpPr>
        <p:grpSpPr bwMode="auto">
          <a:xfrm>
            <a:off x="6324600" y="4495800"/>
            <a:ext cx="5562600" cy="2362200"/>
            <a:chOff x="1474" y="3355"/>
            <a:chExt cx="3463" cy="1453"/>
          </a:xfrm>
        </p:grpSpPr>
        <p:grpSp>
          <p:nvGrpSpPr>
            <p:cNvPr id="20485" name="Group 4"/>
            <p:cNvGrpSpPr>
              <a:grpSpLocks/>
            </p:cNvGrpSpPr>
            <p:nvPr/>
          </p:nvGrpSpPr>
          <p:grpSpPr bwMode="auto">
            <a:xfrm>
              <a:off x="3008" y="4411"/>
              <a:ext cx="886" cy="397"/>
              <a:chOff x="2470" y="3609"/>
              <a:chExt cx="886" cy="397"/>
            </a:xfrm>
          </p:grpSpPr>
          <p:sp>
            <p:nvSpPr>
              <p:cNvPr id="20502" name="Rectangle 5"/>
              <p:cNvSpPr>
                <a:spLocks noChangeArrowheads="1"/>
              </p:cNvSpPr>
              <p:nvPr/>
            </p:nvSpPr>
            <p:spPr bwMode="auto">
              <a:xfrm>
                <a:off x="2500" y="3628"/>
                <a:ext cx="856" cy="3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Rectangle 6"/>
              <p:cNvSpPr>
                <a:spLocks noChangeArrowheads="1"/>
              </p:cNvSpPr>
              <p:nvPr/>
            </p:nvSpPr>
            <p:spPr bwMode="auto">
              <a:xfrm>
                <a:off x="2470" y="3609"/>
                <a:ext cx="871" cy="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Component</a:t>
                </a:r>
              </a:p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Cost</a:t>
                </a:r>
              </a:p>
            </p:txBody>
          </p:sp>
        </p:grp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>
              <a:off x="3038" y="4286"/>
              <a:ext cx="856" cy="1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Rectangle 8"/>
            <p:cNvSpPr>
              <a:spLocks noChangeArrowheads="1"/>
            </p:cNvSpPr>
            <p:nvPr/>
          </p:nvSpPr>
          <p:spPr bwMode="auto">
            <a:xfrm>
              <a:off x="2987" y="4282"/>
              <a:ext cx="95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accent1"/>
                  </a:solidFill>
                  <a:latin typeface="Arial" charset="0"/>
                </a:rPr>
                <a:t>Direct Cost</a:t>
              </a:r>
            </a:p>
          </p:txBody>
        </p:sp>
        <p:grpSp>
          <p:nvGrpSpPr>
            <p:cNvPr id="20488" name="Group 9"/>
            <p:cNvGrpSpPr>
              <a:grpSpLocks/>
            </p:cNvGrpSpPr>
            <p:nvPr/>
          </p:nvGrpSpPr>
          <p:grpSpPr bwMode="auto">
            <a:xfrm>
              <a:off x="3038" y="3857"/>
              <a:ext cx="856" cy="410"/>
              <a:chOff x="2500" y="3055"/>
              <a:chExt cx="856" cy="410"/>
            </a:xfrm>
          </p:grpSpPr>
          <p:sp>
            <p:nvSpPr>
              <p:cNvPr id="20500" name="Rectangle 10"/>
              <p:cNvSpPr>
                <a:spLocks noChangeArrowheads="1"/>
              </p:cNvSpPr>
              <p:nvPr/>
            </p:nvSpPr>
            <p:spPr bwMode="auto">
              <a:xfrm>
                <a:off x="2500" y="3070"/>
                <a:ext cx="856" cy="39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1" name="Rectangle 11"/>
              <p:cNvSpPr>
                <a:spLocks noChangeArrowheads="1"/>
              </p:cNvSpPr>
              <p:nvPr/>
            </p:nvSpPr>
            <p:spPr bwMode="auto">
              <a:xfrm>
                <a:off x="2621" y="3055"/>
                <a:ext cx="565" cy="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CC3300"/>
                    </a:solidFill>
                    <a:latin typeface="Arial" charset="0"/>
                  </a:rPr>
                  <a:t>Gross</a:t>
                </a:r>
              </a:p>
              <a:p>
                <a:pPr algn="ctr" eaLnBrk="0" hangingPunct="0"/>
                <a:r>
                  <a:rPr lang="en-US" sz="1600" b="1">
                    <a:solidFill>
                      <a:srgbClr val="CC3300"/>
                    </a:solidFill>
                    <a:latin typeface="Arial" charset="0"/>
                  </a:rPr>
                  <a:t>Margin</a:t>
                </a:r>
              </a:p>
            </p:txBody>
          </p:sp>
        </p:grpSp>
        <p:grpSp>
          <p:nvGrpSpPr>
            <p:cNvPr id="20489" name="Group 12"/>
            <p:cNvGrpSpPr>
              <a:grpSpLocks/>
            </p:cNvGrpSpPr>
            <p:nvPr/>
          </p:nvGrpSpPr>
          <p:grpSpPr bwMode="auto">
            <a:xfrm>
              <a:off x="3038" y="3458"/>
              <a:ext cx="856" cy="419"/>
              <a:chOff x="2500" y="2656"/>
              <a:chExt cx="856" cy="419"/>
            </a:xfrm>
          </p:grpSpPr>
          <p:sp>
            <p:nvSpPr>
              <p:cNvPr id="20498" name="Rectangle 13"/>
              <p:cNvSpPr>
                <a:spLocks noChangeArrowheads="1"/>
              </p:cNvSpPr>
              <p:nvPr/>
            </p:nvSpPr>
            <p:spPr bwMode="auto">
              <a:xfrm>
                <a:off x="2500" y="2671"/>
                <a:ext cx="856" cy="4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9" name="Rectangle 14"/>
              <p:cNvSpPr>
                <a:spLocks noChangeArrowheads="1"/>
              </p:cNvSpPr>
              <p:nvPr/>
            </p:nvSpPr>
            <p:spPr bwMode="auto">
              <a:xfrm>
                <a:off x="2552" y="2656"/>
                <a:ext cx="699" cy="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E9B03"/>
                    </a:solidFill>
                    <a:latin typeface="Arial" charset="0"/>
                  </a:rPr>
                  <a:t>Average</a:t>
                </a:r>
              </a:p>
              <a:p>
                <a:pPr algn="ctr" eaLnBrk="0" hangingPunct="0"/>
                <a:r>
                  <a:rPr lang="en-US" sz="1600" b="1">
                    <a:solidFill>
                      <a:srgbClr val="FE9B03"/>
                    </a:solidFill>
                    <a:latin typeface="Arial" charset="0"/>
                  </a:rPr>
                  <a:t>Discount</a:t>
                </a:r>
              </a:p>
            </p:txBody>
          </p:sp>
        </p:grpSp>
        <p:sp>
          <p:nvSpPr>
            <p:cNvPr id="20490" name="Rectangle 15"/>
            <p:cNvSpPr>
              <a:spLocks noChangeArrowheads="1"/>
            </p:cNvSpPr>
            <p:nvPr/>
          </p:nvSpPr>
          <p:spPr bwMode="auto">
            <a:xfrm>
              <a:off x="1474" y="3787"/>
              <a:ext cx="125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sz="1600" b="1">
                  <a:latin typeface="Arial" charset="0"/>
                </a:rPr>
                <a:t>Avg. Selling Price</a:t>
              </a:r>
            </a:p>
          </p:txBody>
        </p:sp>
        <p:sp>
          <p:nvSpPr>
            <p:cNvPr id="20491" name="Line 16"/>
            <p:cNvSpPr>
              <a:spLocks noChangeShapeType="1"/>
            </p:cNvSpPr>
            <p:nvPr/>
          </p:nvSpPr>
          <p:spPr bwMode="auto">
            <a:xfrm>
              <a:off x="2794" y="3898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Rectangle 17"/>
            <p:cNvSpPr>
              <a:spLocks noChangeArrowheads="1"/>
            </p:cNvSpPr>
            <p:nvPr/>
          </p:nvSpPr>
          <p:spPr bwMode="auto">
            <a:xfrm>
              <a:off x="1968" y="3355"/>
              <a:ext cx="7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List Price</a:t>
              </a:r>
            </a:p>
          </p:txBody>
        </p:sp>
        <p:sp>
          <p:nvSpPr>
            <p:cNvPr id="20493" name="Line 18"/>
            <p:cNvSpPr>
              <a:spLocks noChangeShapeType="1"/>
            </p:cNvSpPr>
            <p:nvPr/>
          </p:nvSpPr>
          <p:spPr bwMode="auto">
            <a:xfrm>
              <a:off x="2794" y="3466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Rectangle 19"/>
            <p:cNvSpPr>
              <a:spLocks noChangeArrowheads="1"/>
            </p:cNvSpPr>
            <p:nvPr/>
          </p:nvSpPr>
          <p:spPr bwMode="auto">
            <a:xfrm>
              <a:off x="3888" y="4464"/>
              <a:ext cx="1049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15% to 33%</a:t>
              </a:r>
            </a:p>
          </p:txBody>
        </p:sp>
        <p:sp>
          <p:nvSpPr>
            <p:cNvPr id="20495" name="Rectangle 20"/>
            <p:cNvSpPr>
              <a:spLocks noChangeArrowheads="1"/>
            </p:cNvSpPr>
            <p:nvPr/>
          </p:nvSpPr>
          <p:spPr bwMode="auto">
            <a:xfrm>
              <a:off x="3888" y="4225"/>
              <a:ext cx="86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6% to 8%</a:t>
              </a:r>
            </a:p>
          </p:txBody>
        </p:sp>
        <p:sp>
          <p:nvSpPr>
            <p:cNvPr id="20496" name="Rectangle 21"/>
            <p:cNvSpPr>
              <a:spLocks noChangeArrowheads="1"/>
            </p:cNvSpPr>
            <p:nvPr/>
          </p:nvSpPr>
          <p:spPr bwMode="auto">
            <a:xfrm>
              <a:off x="3888" y="3935"/>
              <a:ext cx="1049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34% to 39%</a:t>
              </a:r>
            </a:p>
          </p:txBody>
        </p:sp>
        <p:sp>
          <p:nvSpPr>
            <p:cNvPr id="20497" name="Rectangle 22"/>
            <p:cNvSpPr>
              <a:spLocks noChangeArrowheads="1"/>
            </p:cNvSpPr>
            <p:nvPr/>
          </p:nvSpPr>
          <p:spPr bwMode="auto">
            <a:xfrm>
              <a:off x="3888" y="3504"/>
              <a:ext cx="1049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25% to 40%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Quantitative Principles of Design</a:t>
            </a: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08000" y="1828800"/>
            <a:ext cx="11379200" cy="4648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Take </a:t>
            </a:r>
            <a:r>
              <a:rPr lang="en-US" smtClean="0"/>
              <a:t>Advantage of Parallelism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Principle of Locality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Focus on the Common Case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mtClean="0"/>
              <a:t>E.g. common case supported by special hardware; uncommon cases in software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mtClean="0"/>
              <a:t>However, check </a:t>
            </a:r>
            <a:r>
              <a:rPr lang="en-US" smtClean="0">
                <a:solidFill>
                  <a:srgbClr val="230EBC"/>
                </a:solidFill>
              </a:rPr>
              <a:t>Amdahl’s </a:t>
            </a:r>
            <a:r>
              <a:rPr lang="en-US" smtClean="0">
                <a:solidFill>
                  <a:srgbClr val="230EBC"/>
                </a:solidFill>
              </a:rPr>
              <a:t>Law</a:t>
            </a:r>
            <a:r>
              <a:rPr lang="en-US" smtClean="0"/>
              <a:t>, </a:t>
            </a:r>
            <a:r>
              <a:rPr lang="en-US" smtClean="0"/>
              <a:t>or </a:t>
            </a:r>
            <a:r>
              <a:rPr lang="en-US" smtClean="0">
                <a:solidFill>
                  <a:srgbClr val="230EBC"/>
                </a:solidFill>
              </a:rPr>
              <a:t>Gustafson's </a:t>
            </a:r>
            <a:r>
              <a:rPr lang="en-US" smtClean="0">
                <a:solidFill>
                  <a:srgbClr val="230EBC"/>
                </a:solidFill>
              </a:rPr>
              <a:t>Law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The </a:t>
            </a:r>
            <a:r>
              <a:rPr lang="en-US" smtClean="0"/>
              <a:t>Performance Equation</a:t>
            </a:r>
            <a:endParaRPr lang="en-US" dirty="0" smtClean="0"/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D423FA-6639-4248-A80E-E76039F70F1D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1942-7D46-4874-AC08-581CF4376A3F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0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0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0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0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0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0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Parallelism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066800"/>
            <a:ext cx="11379200" cy="5410200"/>
          </a:xfrm>
        </p:spPr>
        <p:txBody>
          <a:bodyPr/>
          <a:lstStyle/>
          <a:p>
            <a:r>
              <a:rPr lang="en-US" smtClean="0"/>
              <a:t>Parallelism helps performance, ..... but also energy !!</a:t>
            </a:r>
          </a:p>
          <a:p>
            <a:pPr lvl="1"/>
            <a:r>
              <a:rPr lang="en-US" smtClean="0"/>
              <a:t>having more performance allows to reduce Vdd (and frequency)</a:t>
            </a:r>
            <a:endParaRPr lang="en-US" smtClean="0"/>
          </a:p>
          <a:p>
            <a:r>
              <a:rPr lang="en-US" smtClean="0"/>
              <a:t>How </a:t>
            </a:r>
            <a:r>
              <a:rPr lang="en-US" dirty="0" smtClean="0"/>
              <a:t>to improve performance?</a:t>
            </a:r>
          </a:p>
          <a:p>
            <a:pPr lvl="1"/>
            <a:r>
              <a:rPr lang="en-US" smtClean="0"/>
              <a:t>P</a:t>
            </a:r>
            <a:r>
              <a:rPr lang="en-US" smtClean="0"/>
              <a:t>ipelining</a:t>
            </a:r>
            <a:r>
              <a:rPr lang="en-US" sz="2400" i="1" smtClean="0"/>
              <a:t> (see next slides; other methods come later during the course)</a:t>
            </a:r>
            <a:endParaRPr lang="en-US" i="1" smtClean="0"/>
          </a:p>
          <a:p>
            <a:pPr lvl="2"/>
            <a:r>
              <a:rPr lang="en-US" smtClean="0"/>
              <a:t>single cycle throughput with multi-cycle latency (i.e. latency &gt; 1/throughput)</a:t>
            </a:r>
            <a:endParaRPr lang="en-US" dirty="0" smtClean="0"/>
          </a:p>
          <a:p>
            <a:pPr lvl="1"/>
            <a:r>
              <a:rPr lang="en-US" dirty="0" smtClean="0"/>
              <a:t>Powerful instructions</a:t>
            </a:r>
          </a:p>
          <a:p>
            <a:pPr lvl="2"/>
            <a:r>
              <a:rPr lang="en-US" smtClean="0"/>
              <a:t>MD-technique: Multiple </a:t>
            </a:r>
            <a:r>
              <a:rPr lang="en-US" dirty="0"/>
              <a:t>D</a:t>
            </a:r>
            <a:r>
              <a:rPr lang="en-US" smtClean="0"/>
              <a:t>ata </a:t>
            </a:r>
            <a:r>
              <a:rPr lang="en-US" dirty="0" smtClean="0"/>
              <a:t>operands per operation</a:t>
            </a:r>
          </a:p>
          <a:p>
            <a:pPr lvl="2"/>
            <a:r>
              <a:rPr lang="en-US" smtClean="0"/>
              <a:t>MO-technique: Multiple </a:t>
            </a:r>
            <a:r>
              <a:rPr lang="en-US" dirty="0"/>
              <a:t>O</a:t>
            </a:r>
            <a:r>
              <a:rPr lang="en-US" smtClean="0"/>
              <a:t>perations </a:t>
            </a:r>
            <a:r>
              <a:rPr lang="en-US" dirty="0" smtClean="0"/>
              <a:t>per instruction</a:t>
            </a:r>
          </a:p>
          <a:p>
            <a:pPr lvl="1"/>
            <a:r>
              <a:rPr lang="en-US" dirty="0" smtClean="0"/>
              <a:t>Multiple </a:t>
            </a:r>
            <a:r>
              <a:rPr lang="en-US" smtClean="0"/>
              <a:t>instruction </a:t>
            </a:r>
            <a:r>
              <a:rPr lang="en-US" smtClean="0"/>
              <a:t>issue</a:t>
            </a:r>
            <a:endParaRPr lang="en-US" dirty="0" smtClean="0"/>
          </a:p>
          <a:p>
            <a:pPr lvl="2"/>
            <a:r>
              <a:rPr lang="en-US" smtClean="0"/>
              <a:t>Issue more instructions per cycle in a single </a:t>
            </a:r>
            <a:r>
              <a:rPr lang="en-US" dirty="0" smtClean="0"/>
              <a:t>instruction-program stream</a:t>
            </a:r>
          </a:p>
          <a:p>
            <a:pPr lvl="1"/>
            <a:r>
              <a:rPr lang="en-US"/>
              <a:t>M</a:t>
            </a:r>
            <a:r>
              <a:rPr lang="en-US" smtClean="0"/>
              <a:t>ultiple (instruction) streams </a:t>
            </a:r>
            <a:r>
              <a:rPr lang="en-US" dirty="0" smtClean="0"/>
              <a:t>(or programs, or tasks)</a:t>
            </a:r>
            <a:endParaRPr lang="en-US" dirty="0"/>
          </a:p>
        </p:txBody>
      </p:sp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20B2E561-A773-4216-80EA-B4BB288A9E84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407C-40B7-48B5-B888-285F686A4D95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5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F2D4B93-0C5F-4945-A25A-79FCBE193299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C7F367-9D2F-4666-B41E-CE7198F1A45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Trends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143000"/>
            <a:ext cx="11684000" cy="5334000"/>
          </a:xfrm>
        </p:spPr>
        <p:txBody>
          <a:bodyPr/>
          <a:lstStyle/>
          <a:p>
            <a:pPr eaLnBrk="1" hangingPunct="1"/>
            <a:r>
              <a:rPr lang="en-US"/>
              <a:t>International Roadmap for Devices and </a:t>
            </a:r>
            <a:r>
              <a:rPr lang="en-US" smtClean="0"/>
              <a:t>Systems (IRDS)</a:t>
            </a:r>
            <a:r>
              <a:rPr lang="en-US"/>
              <a:t/>
            </a:r>
            <a:br>
              <a:rPr lang="en-US"/>
            </a:br>
            <a:r>
              <a:rPr lang="en-US" sz="2800" i="1" smtClean="0">
                <a:hlinkClick r:id="rId3"/>
              </a:rPr>
              <a:t>en.wikipedia.org/wiki/International_Roadmap_for_Devices_and_Systems</a:t>
            </a:r>
            <a:r>
              <a:rPr lang="en-US" sz="2800" i="1" smtClean="0"/>
              <a:t/>
            </a:r>
            <a:br>
              <a:rPr lang="en-US" sz="2800" i="1" smtClean="0"/>
            </a:br>
            <a:r>
              <a:rPr lang="en-US" sz="2800" i="1" smtClean="0"/>
              <a:t>https://irds.ieee.org</a:t>
            </a:r>
            <a:endParaRPr lang="en-US" i="1"/>
          </a:p>
          <a:p>
            <a:pPr eaLnBrk="1" hangingPunct="1"/>
            <a:r>
              <a:rPr lang="en-US" smtClean="0"/>
              <a:t>before 2017 this was the ITRS roadmap,</a:t>
            </a:r>
            <a:br>
              <a:rPr lang="en-US" smtClean="0"/>
            </a:br>
            <a:r>
              <a:rPr lang="en-US" sz="2800" smtClean="0"/>
              <a:t>International </a:t>
            </a:r>
            <a:r>
              <a:rPr lang="en-US" sz="2800" dirty="0"/>
              <a:t>Technology </a:t>
            </a:r>
            <a:r>
              <a:rPr lang="en-US" sz="2800"/>
              <a:t>Roadmap </a:t>
            </a:r>
            <a:r>
              <a:rPr lang="en-US" sz="2800" smtClean="0"/>
              <a:t>Semiconductors</a:t>
            </a:r>
            <a:endParaRPr lang="en-US" dirty="0" smtClean="0"/>
          </a:p>
        </p:txBody>
      </p:sp>
      <p:pic>
        <p:nvPicPr>
          <p:cNvPr id="5127" name="Picture 5" descr="IT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572000"/>
            <a:ext cx="8229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Pipelined </a:t>
            </a:r>
            <a:r>
              <a:rPr lang="en-US" smtClean="0"/>
              <a:t>Instruction Execution</a:t>
            </a:r>
            <a:endParaRPr lang="en-US"/>
          </a:p>
        </p:txBody>
      </p:sp>
      <p:sp>
        <p:nvSpPr>
          <p:cNvPr id="235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8CDC-4DCD-49F8-9D57-BB133F91E376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C0A6-7A3D-459D-9DA5-B3360D1A55CB}" type="slidenum">
              <a:rPr lang="en-US" smtClean="0"/>
              <a:pPr/>
              <a:t>30</a:t>
            </a:fld>
            <a:endParaRPr lang="en-US" smtClean="0"/>
          </a:p>
        </p:txBody>
      </p:sp>
      <p:grpSp>
        <p:nvGrpSpPr>
          <p:cNvPr id="23558" name="Group 3"/>
          <p:cNvGrpSpPr>
            <a:grpSpLocks/>
          </p:cNvGrpSpPr>
          <p:nvPr/>
        </p:nvGrpSpPr>
        <p:grpSpPr bwMode="auto">
          <a:xfrm>
            <a:off x="2043113" y="1066801"/>
            <a:ext cx="8515038" cy="5486400"/>
            <a:chOff x="327" y="806"/>
            <a:chExt cx="4806" cy="3130"/>
          </a:xfrm>
        </p:grpSpPr>
        <p:sp>
          <p:nvSpPr>
            <p:cNvPr id="23559" name="Rectangle 4"/>
            <p:cNvSpPr>
              <a:spLocks noChangeArrowheads="1"/>
            </p:cNvSpPr>
            <p:nvPr/>
          </p:nvSpPr>
          <p:spPr bwMode="auto">
            <a:xfrm>
              <a:off x="327" y="1392"/>
              <a:ext cx="246" cy="19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I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n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s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t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r.</a:t>
              </a:r>
            </a:p>
            <a:p>
              <a:pPr algn="ctr" eaLnBrk="0" hangingPunct="0"/>
              <a:endParaRPr lang="en-US" sz="1800" b="1" i="1">
                <a:latin typeface="Comic Sans MS" pitchFamily="66" charset="0"/>
              </a:endParaRP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O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r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d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e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23560" name="Line 5"/>
            <p:cNvSpPr>
              <a:spLocks noChangeShapeType="1"/>
            </p:cNvSpPr>
            <p:nvPr/>
          </p:nvSpPr>
          <p:spPr bwMode="auto">
            <a:xfrm>
              <a:off x="672" y="1440"/>
              <a:ext cx="0" cy="1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Rectangle 6"/>
            <p:cNvSpPr>
              <a:spLocks noChangeArrowheads="1"/>
            </p:cNvSpPr>
            <p:nvPr/>
          </p:nvSpPr>
          <p:spPr bwMode="auto">
            <a:xfrm>
              <a:off x="2151" y="806"/>
              <a:ext cx="1496" cy="22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800" i="1">
                  <a:latin typeface="Comic Sans MS" pitchFamily="66" charset="0"/>
                </a:rPr>
                <a:t>Time (clock cycles)</a:t>
              </a:r>
            </a:p>
          </p:txBody>
        </p:sp>
        <p:sp>
          <p:nvSpPr>
            <p:cNvPr id="23562" name="Rectangle 7"/>
            <p:cNvSpPr>
              <a:spLocks noChangeArrowheads="1"/>
            </p:cNvSpPr>
            <p:nvPr/>
          </p:nvSpPr>
          <p:spPr bwMode="auto">
            <a:xfrm>
              <a:off x="792" y="828"/>
              <a:ext cx="912" cy="18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Line 8"/>
            <p:cNvSpPr>
              <a:spLocks noChangeShapeType="1"/>
            </p:cNvSpPr>
            <p:nvPr/>
          </p:nvSpPr>
          <p:spPr bwMode="auto">
            <a:xfrm>
              <a:off x="816" y="1056"/>
              <a:ext cx="4144" cy="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64" name="Group 9"/>
            <p:cNvGrpSpPr>
              <a:grpSpLocks/>
            </p:cNvGrpSpPr>
            <p:nvPr/>
          </p:nvGrpSpPr>
          <p:grpSpPr bwMode="auto">
            <a:xfrm>
              <a:off x="1093" y="1440"/>
              <a:ext cx="2446" cy="441"/>
              <a:chOff x="1961" y="1200"/>
              <a:chExt cx="1911" cy="441"/>
            </a:xfrm>
          </p:grpSpPr>
          <p:grpSp>
            <p:nvGrpSpPr>
              <p:cNvPr id="23682" name="Group 10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3711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713" name="Rectangle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4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712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3683" name="Line 15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4" name="Line 16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85" name="Group 17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23707" name="AutoShape 1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3708" name="AutoShape 1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9" name="Freeform 20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0" name="Text Box 21"/>
                <p:cNvSpPr txBox="1">
                  <a:spLocks noChangeAspect="1" noChangeArrowheads="1"/>
                </p:cNvSpPr>
                <p:nvPr/>
              </p:nvSpPr>
              <p:spPr bwMode="auto">
                <a:xfrm rot="16200000">
                  <a:off x="2939" y="640"/>
                  <a:ext cx="579" cy="21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3686" name="Line 22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7" name="Line 23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88" name="Group 24"/>
              <p:cNvGrpSpPr>
                <a:grpSpLocks noChangeAspect="1"/>
              </p:cNvGrpSpPr>
              <p:nvPr/>
            </p:nvGrpSpPr>
            <p:grpSpPr bwMode="auto">
              <a:xfrm>
                <a:off x="3207" y="1305"/>
                <a:ext cx="277" cy="232"/>
                <a:chOff x="3852" y="576"/>
                <a:chExt cx="599" cy="480"/>
              </a:xfrm>
            </p:grpSpPr>
            <p:sp>
              <p:nvSpPr>
                <p:cNvPr id="23705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706" name="Text Box 2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2" y="627"/>
                  <a:ext cx="599" cy="32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3689" name="Freeform 27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0" name="Line 28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1" name="Line 29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92" name="Group 30"/>
              <p:cNvGrpSpPr>
                <a:grpSpLocks noChangeAspect="1"/>
              </p:cNvGrpSpPr>
              <p:nvPr/>
            </p:nvGrpSpPr>
            <p:grpSpPr bwMode="auto">
              <a:xfrm>
                <a:off x="1961" y="1305"/>
                <a:ext cx="292" cy="232"/>
                <a:chOff x="1122" y="576"/>
                <a:chExt cx="631" cy="480"/>
              </a:xfrm>
            </p:grpSpPr>
            <p:sp>
              <p:nvSpPr>
                <p:cNvPr id="23703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704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2" y="627"/>
                  <a:ext cx="631" cy="32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3693" name="Group 33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3699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0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1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2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94" name="Group 38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3695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97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98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96" name="Text Box 4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3565" name="Group 43"/>
            <p:cNvGrpSpPr>
              <a:grpSpLocks/>
            </p:cNvGrpSpPr>
            <p:nvPr/>
          </p:nvGrpSpPr>
          <p:grpSpPr bwMode="auto">
            <a:xfrm>
              <a:off x="1631" y="2016"/>
              <a:ext cx="2446" cy="441"/>
              <a:chOff x="1961" y="1200"/>
              <a:chExt cx="1911" cy="441"/>
            </a:xfrm>
          </p:grpSpPr>
          <p:grpSp>
            <p:nvGrpSpPr>
              <p:cNvPr id="23649" name="Group 44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3678" name="Group 45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80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81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79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3650" name="Line 49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1" name="Line 50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52" name="Group 51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23674" name="AutoShape 52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3675" name="AutoShape 5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6" name="Freeform 54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7" name="Text Box 55"/>
                <p:cNvSpPr txBox="1">
                  <a:spLocks noChangeAspect="1" noChangeArrowheads="1"/>
                </p:cNvSpPr>
                <p:nvPr/>
              </p:nvSpPr>
              <p:spPr bwMode="auto">
                <a:xfrm rot="16200000">
                  <a:off x="2939" y="640"/>
                  <a:ext cx="579" cy="21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3653" name="Line 56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4" name="Line 57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55" name="Group 58"/>
              <p:cNvGrpSpPr>
                <a:grpSpLocks noChangeAspect="1"/>
              </p:cNvGrpSpPr>
              <p:nvPr/>
            </p:nvGrpSpPr>
            <p:grpSpPr bwMode="auto">
              <a:xfrm>
                <a:off x="3207" y="1305"/>
                <a:ext cx="277" cy="232"/>
                <a:chOff x="3852" y="576"/>
                <a:chExt cx="599" cy="480"/>
              </a:xfrm>
            </p:grpSpPr>
            <p:sp>
              <p:nvSpPr>
                <p:cNvPr id="23672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73" name="Text Box 6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2" y="627"/>
                  <a:ext cx="599" cy="32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3656" name="Freeform 61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7" name="Line 62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8" name="Line 63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59" name="Group 64"/>
              <p:cNvGrpSpPr>
                <a:grpSpLocks noChangeAspect="1"/>
              </p:cNvGrpSpPr>
              <p:nvPr/>
            </p:nvGrpSpPr>
            <p:grpSpPr bwMode="auto">
              <a:xfrm>
                <a:off x="1961" y="1305"/>
                <a:ext cx="292" cy="232"/>
                <a:chOff x="1122" y="576"/>
                <a:chExt cx="631" cy="480"/>
              </a:xfrm>
            </p:grpSpPr>
            <p:sp>
              <p:nvSpPr>
                <p:cNvPr id="23670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71" name="Text Box 6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2" y="627"/>
                  <a:ext cx="631" cy="32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3660" name="Group 67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3666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7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8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9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61" name="Group 72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3662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64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65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63" name="Text Box 7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3566" name="Group 77"/>
            <p:cNvGrpSpPr>
              <a:grpSpLocks/>
            </p:cNvGrpSpPr>
            <p:nvPr/>
          </p:nvGrpSpPr>
          <p:grpSpPr bwMode="auto">
            <a:xfrm>
              <a:off x="2159" y="2544"/>
              <a:ext cx="2446" cy="441"/>
              <a:chOff x="1961" y="1200"/>
              <a:chExt cx="1911" cy="441"/>
            </a:xfrm>
          </p:grpSpPr>
          <p:grpSp>
            <p:nvGrpSpPr>
              <p:cNvPr id="23616" name="Group 78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3645" name="Group 79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47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48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46" name="Text Box 8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3617" name="Line 83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8" name="Line 84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19" name="Group 85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23641" name="AutoShape 8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3642" name="AutoShape 8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3" name="Freeform 88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4" name="Text Box 89"/>
                <p:cNvSpPr txBox="1">
                  <a:spLocks noChangeAspect="1" noChangeArrowheads="1"/>
                </p:cNvSpPr>
                <p:nvPr/>
              </p:nvSpPr>
              <p:spPr bwMode="auto">
                <a:xfrm rot="16200000">
                  <a:off x="2939" y="640"/>
                  <a:ext cx="579" cy="21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3620" name="Line 90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1" name="Line 91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22" name="Group 92"/>
              <p:cNvGrpSpPr>
                <a:grpSpLocks noChangeAspect="1"/>
              </p:cNvGrpSpPr>
              <p:nvPr/>
            </p:nvGrpSpPr>
            <p:grpSpPr bwMode="auto">
              <a:xfrm>
                <a:off x="3207" y="1305"/>
                <a:ext cx="277" cy="232"/>
                <a:chOff x="3852" y="576"/>
                <a:chExt cx="599" cy="480"/>
              </a:xfrm>
            </p:grpSpPr>
            <p:sp>
              <p:nvSpPr>
                <p:cNvPr id="23639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40" name="Text Box 9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2" y="627"/>
                  <a:ext cx="599" cy="32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3623" name="Freeform 95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4" name="Line 96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5" name="Line 97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26" name="Group 98"/>
              <p:cNvGrpSpPr>
                <a:grpSpLocks noChangeAspect="1"/>
              </p:cNvGrpSpPr>
              <p:nvPr/>
            </p:nvGrpSpPr>
            <p:grpSpPr bwMode="auto">
              <a:xfrm>
                <a:off x="1961" y="1305"/>
                <a:ext cx="292" cy="232"/>
                <a:chOff x="1122" y="576"/>
                <a:chExt cx="631" cy="480"/>
              </a:xfrm>
            </p:grpSpPr>
            <p:sp>
              <p:nvSpPr>
                <p:cNvPr id="23637" name="Rectangl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38" name="Text Box 10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2" y="627"/>
                  <a:ext cx="631" cy="32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3627" name="Group 101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3633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4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5" name="Rectangl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6" name="Rectangle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28" name="Group 106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3629" name="Group 107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31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32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30" name="Text Box 1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3567" name="Group 111"/>
            <p:cNvGrpSpPr>
              <a:grpSpLocks/>
            </p:cNvGrpSpPr>
            <p:nvPr/>
          </p:nvGrpSpPr>
          <p:grpSpPr bwMode="auto">
            <a:xfrm>
              <a:off x="2687" y="3072"/>
              <a:ext cx="2446" cy="441"/>
              <a:chOff x="1961" y="1200"/>
              <a:chExt cx="1911" cy="441"/>
            </a:xfrm>
          </p:grpSpPr>
          <p:grpSp>
            <p:nvGrpSpPr>
              <p:cNvPr id="23583" name="Group 112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3612" name="Group 113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14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15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13" name="Text Box 11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3584" name="Line 117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Line 118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86" name="Group 119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23608" name="AutoShape 12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3609" name="AutoShape 12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0" name="Freeform 122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1" name="Text Box 123"/>
                <p:cNvSpPr txBox="1">
                  <a:spLocks noChangeAspect="1" noChangeArrowheads="1"/>
                </p:cNvSpPr>
                <p:nvPr/>
              </p:nvSpPr>
              <p:spPr bwMode="auto">
                <a:xfrm rot="16200000">
                  <a:off x="2939" y="640"/>
                  <a:ext cx="579" cy="21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3587" name="Line 124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Line 125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89" name="Group 126"/>
              <p:cNvGrpSpPr>
                <a:grpSpLocks noChangeAspect="1"/>
              </p:cNvGrpSpPr>
              <p:nvPr/>
            </p:nvGrpSpPr>
            <p:grpSpPr bwMode="auto">
              <a:xfrm>
                <a:off x="3207" y="1305"/>
                <a:ext cx="277" cy="232"/>
                <a:chOff x="3852" y="576"/>
                <a:chExt cx="599" cy="480"/>
              </a:xfrm>
            </p:grpSpPr>
            <p:sp>
              <p:nvSpPr>
                <p:cNvPr id="23606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07" name="Text Box 1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2" y="627"/>
                  <a:ext cx="599" cy="32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3590" name="Freeform 129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Line 130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131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93" name="Group 132"/>
              <p:cNvGrpSpPr>
                <a:grpSpLocks noChangeAspect="1"/>
              </p:cNvGrpSpPr>
              <p:nvPr/>
            </p:nvGrpSpPr>
            <p:grpSpPr bwMode="auto">
              <a:xfrm>
                <a:off x="1961" y="1305"/>
                <a:ext cx="292" cy="232"/>
                <a:chOff x="1122" y="576"/>
                <a:chExt cx="631" cy="480"/>
              </a:xfrm>
            </p:grpSpPr>
            <p:sp>
              <p:nvSpPr>
                <p:cNvPr id="23604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05" name="Text Box 1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2" y="627"/>
                  <a:ext cx="631" cy="32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3594" name="Group 135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3600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1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2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3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95" name="Group 140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3596" name="Group 141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598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99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597" name="Text Box 1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sp>
          <p:nvSpPr>
            <p:cNvPr id="23568" name="Line 145"/>
            <p:cNvSpPr>
              <a:spLocks noChangeShapeType="1"/>
            </p:cNvSpPr>
            <p:nvPr/>
          </p:nvSpPr>
          <p:spPr bwMode="auto">
            <a:xfrm>
              <a:off x="1536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Line 146"/>
            <p:cNvSpPr>
              <a:spLocks noChangeShapeType="1"/>
            </p:cNvSpPr>
            <p:nvPr/>
          </p:nvSpPr>
          <p:spPr bwMode="auto">
            <a:xfrm>
              <a:off x="2064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Line 147"/>
            <p:cNvSpPr>
              <a:spLocks noChangeShapeType="1"/>
            </p:cNvSpPr>
            <p:nvPr/>
          </p:nvSpPr>
          <p:spPr bwMode="auto">
            <a:xfrm>
              <a:off x="2592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Line 148"/>
            <p:cNvSpPr>
              <a:spLocks noChangeShapeType="1"/>
            </p:cNvSpPr>
            <p:nvPr/>
          </p:nvSpPr>
          <p:spPr bwMode="auto">
            <a:xfrm>
              <a:off x="3696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49"/>
            <p:cNvSpPr>
              <a:spLocks noChangeShapeType="1"/>
            </p:cNvSpPr>
            <p:nvPr/>
          </p:nvSpPr>
          <p:spPr bwMode="auto">
            <a:xfrm>
              <a:off x="3120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150"/>
            <p:cNvSpPr>
              <a:spLocks noChangeShapeType="1"/>
            </p:cNvSpPr>
            <p:nvPr/>
          </p:nvSpPr>
          <p:spPr bwMode="auto">
            <a:xfrm>
              <a:off x="4224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Line 151"/>
            <p:cNvSpPr>
              <a:spLocks noChangeShapeType="1"/>
            </p:cNvSpPr>
            <p:nvPr/>
          </p:nvSpPr>
          <p:spPr bwMode="auto">
            <a:xfrm>
              <a:off x="4752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152"/>
            <p:cNvSpPr>
              <a:spLocks noChangeShapeType="1"/>
            </p:cNvSpPr>
            <p:nvPr/>
          </p:nvSpPr>
          <p:spPr bwMode="auto">
            <a:xfrm>
              <a:off x="1008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Text Box 153"/>
            <p:cNvSpPr txBox="1">
              <a:spLocks noChangeArrowheads="1"/>
            </p:cNvSpPr>
            <p:nvPr/>
          </p:nvSpPr>
          <p:spPr bwMode="auto">
            <a:xfrm>
              <a:off x="985" y="1167"/>
              <a:ext cx="578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1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77" name="Text Box 154"/>
            <p:cNvSpPr txBox="1">
              <a:spLocks noChangeArrowheads="1"/>
            </p:cNvSpPr>
            <p:nvPr/>
          </p:nvSpPr>
          <p:spPr bwMode="auto">
            <a:xfrm>
              <a:off x="1499" y="1167"/>
              <a:ext cx="578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2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78" name="Text Box 155"/>
            <p:cNvSpPr txBox="1">
              <a:spLocks noChangeArrowheads="1"/>
            </p:cNvSpPr>
            <p:nvPr/>
          </p:nvSpPr>
          <p:spPr bwMode="auto">
            <a:xfrm>
              <a:off x="2044" y="1167"/>
              <a:ext cx="578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3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79" name="Text Box 156"/>
            <p:cNvSpPr txBox="1">
              <a:spLocks noChangeArrowheads="1"/>
            </p:cNvSpPr>
            <p:nvPr/>
          </p:nvSpPr>
          <p:spPr bwMode="auto">
            <a:xfrm>
              <a:off x="2579" y="1167"/>
              <a:ext cx="578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4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80" name="Text Box 157"/>
            <p:cNvSpPr txBox="1">
              <a:spLocks noChangeArrowheads="1"/>
            </p:cNvSpPr>
            <p:nvPr/>
          </p:nvSpPr>
          <p:spPr bwMode="auto">
            <a:xfrm>
              <a:off x="3671" y="1167"/>
              <a:ext cx="578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 dirty="0">
                  <a:latin typeface="Comic Sans MS" pitchFamily="66" charset="0"/>
                </a:rPr>
                <a:t>Cycle 6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23581" name="Text Box 158"/>
            <p:cNvSpPr txBox="1">
              <a:spLocks noChangeArrowheads="1"/>
            </p:cNvSpPr>
            <p:nvPr/>
          </p:nvSpPr>
          <p:spPr bwMode="auto">
            <a:xfrm>
              <a:off x="4206" y="1178"/>
              <a:ext cx="518" cy="19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 dirty="0" smtClean="0">
                  <a:latin typeface="Comic Sans MS" pitchFamily="66" charset="0"/>
                </a:rPr>
                <a:t>Cycle </a:t>
              </a:r>
              <a:r>
                <a:rPr lang="en-US" sz="1600" b="1" dirty="0">
                  <a:latin typeface="Comic Sans MS" pitchFamily="66" charset="0"/>
                </a:rPr>
                <a:t>7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23582" name="Text Box 159"/>
            <p:cNvSpPr txBox="1">
              <a:spLocks noChangeArrowheads="1"/>
            </p:cNvSpPr>
            <p:nvPr/>
          </p:nvSpPr>
          <p:spPr bwMode="auto">
            <a:xfrm>
              <a:off x="3095" y="1167"/>
              <a:ext cx="578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5</a:t>
              </a:r>
              <a:endParaRPr lang="en-US" sz="160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91200" y="3724460"/>
            <a:ext cx="6356960" cy="3057340"/>
            <a:chOff x="2840869" y="3808413"/>
            <a:chExt cx="5325745" cy="2439987"/>
          </a:xfrm>
        </p:grpSpPr>
        <p:sp>
          <p:nvSpPr>
            <p:cNvPr id="24583" name="Rectangle 4"/>
            <p:cNvSpPr>
              <a:spLocks noChangeArrowheads="1"/>
            </p:cNvSpPr>
            <p:nvPr/>
          </p:nvSpPr>
          <p:spPr bwMode="auto">
            <a:xfrm>
              <a:off x="2840869" y="4391025"/>
              <a:ext cx="277738" cy="18193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I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n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s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t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r.</a:t>
              </a:r>
            </a:p>
            <a:p>
              <a:pPr algn="ctr" eaLnBrk="0" hangingPunct="0"/>
              <a:endParaRPr lang="en-US" sz="1200" b="1" i="1">
                <a:latin typeface="Comic Sans MS" pitchFamily="66" charset="0"/>
              </a:endParaRP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O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r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d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e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24584" name="Line 5"/>
            <p:cNvSpPr>
              <a:spLocks noChangeShapeType="1"/>
            </p:cNvSpPr>
            <p:nvPr/>
          </p:nvSpPr>
          <p:spPr bwMode="auto">
            <a:xfrm>
              <a:off x="3227388" y="4425950"/>
              <a:ext cx="0" cy="1390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4632325" y="3808413"/>
              <a:ext cx="2305050" cy="28818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600" i="1">
                  <a:latin typeface="Comic Sans MS" pitchFamily="66" charset="0"/>
                </a:rPr>
                <a:t>Time (clock cycles)</a:t>
              </a:r>
            </a:p>
          </p:txBody>
        </p:sp>
        <p:sp>
          <p:nvSpPr>
            <p:cNvPr id="24586" name="Rectangle 7"/>
            <p:cNvSpPr>
              <a:spLocks noChangeArrowheads="1"/>
            </p:cNvSpPr>
            <p:nvPr/>
          </p:nvSpPr>
          <p:spPr bwMode="auto">
            <a:xfrm>
              <a:off x="3359150" y="3979863"/>
              <a:ext cx="1006475" cy="13176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Line 8"/>
            <p:cNvSpPr>
              <a:spLocks noChangeShapeType="1"/>
            </p:cNvSpPr>
            <p:nvPr/>
          </p:nvSpPr>
          <p:spPr bwMode="auto">
            <a:xfrm>
              <a:off x="3386138" y="4146550"/>
              <a:ext cx="4570412" cy="79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88" name="Group 9"/>
            <p:cNvGrpSpPr>
              <a:grpSpLocks/>
            </p:cNvGrpSpPr>
            <p:nvPr/>
          </p:nvGrpSpPr>
          <p:grpSpPr bwMode="auto">
            <a:xfrm>
              <a:off x="3644724" y="4378072"/>
              <a:ext cx="2762956" cy="380780"/>
              <a:chOff x="1928" y="1133"/>
              <a:chExt cx="1958" cy="522"/>
            </a:xfrm>
          </p:grpSpPr>
          <p:grpSp>
            <p:nvGrpSpPr>
              <p:cNvPr id="24699" name="Group 10"/>
              <p:cNvGrpSpPr>
                <a:grpSpLocks noChangeAspect="1"/>
              </p:cNvGrpSpPr>
              <p:nvPr/>
            </p:nvGrpSpPr>
            <p:grpSpPr bwMode="auto">
              <a:xfrm>
                <a:off x="2420" y="1263"/>
                <a:ext cx="247" cy="290"/>
                <a:chOff x="1352" y="451"/>
                <a:chExt cx="536" cy="538"/>
              </a:xfrm>
            </p:grpSpPr>
            <p:grpSp>
              <p:nvGrpSpPr>
                <p:cNvPr id="24728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730" name="Rectangle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31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729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2" y="451"/>
                  <a:ext cx="536" cy="53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4700" name="Line 15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1" name="Line 16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02" name="Group 17"/>
              <p:cNvGrpSpPr>
                <a:grpSpLocks noChangeAspect="1"/>
              </p:cNvGrpSpPr>
              <p:nvPr/>
            </p:nvGrpSpPr>
            <p:grpSpPr bwMode="auto">
              <a:xfrm>
                <a:off x="2848" y="1133"/>
                <a:ext cx="207" cy="522"/>
                <a:chOff x="2991" y="201"/>
                <a:chExt cx="373" cy="1081"/>
              </a:xfrm>
            </p:grpSpPr>
            <p:sp>
              <p:nvSpPr>
                <p:cNvPr id="24724" name="AutoShape 1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725" name="AutoShape 1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26" name="Freeform 20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27" name="Text Box 21"/>
                <p:cNvSpPr txBox="1">
                  <a:spLocks noChangeAspect="1" noChangeArrowheads="1"/>
                </p:cNvSpPr>
                <p:nvPr/>
              </p:nvSpPr>
              <p:spPr bwMode="auto">
                <a:xfrm rot="16200000">
                  <a:off x="2689" y="607"/>
                  <a:ext cx="1081" cy="26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4703" name="Line 22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4" name="Line 23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05" name="Group 24"/>
              <p:cNvGrpSpPr>
                <a:grpSpLocks noChangeAspect="1"/>
              </p:cNvGrpSpPr>
              <p:nvPr/>
            </p:nvGrpSpPr>
            <p:grpSpPr bwMode="auto">
              <a:xfrm>
                <a:off x="3175" y="1263"/>
                <a:ext cx="342" cy="290"/>
                <a:chOff x="3781" y="488"/>
                <a:chExt cx="738" cy="599"/>
              </a:xfrm>
            </p:grpSpPr>
            <p:sp>
              <p:nvSpPr>
                <p:cNvPr id="24722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723" name="Text Box 2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1" y="488"/>
                  <a:ext cx="738" cy="59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4706" name="Freeform 27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7" name="Line 28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8" name="Line 29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09" name="Group 30"/>
              <p:cNvGrpSpPr>
                <a:grpSpLocks noChangeAspect="1"/>
              </p:cNvGrpSpPr>
              <p:nvPr/>
            </p:nvGrpSpPr>
            <p:grpSpPr bwMode="auto">
              <a:xfrm>
                <a:off x="1928" y="1263"/>
                <a:ext cx="361" cy="290"/>
                <a:chOff x="1049" y="488"/>
                <a:chExt cx="779" cy="599"/>
              </a:xfrm>
            </p:grpSpPr>
            <p:sp>
              <p:nvSpPr>
                <p:cNvPr id="24720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721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49" y="488"/>
                  <a:ext cx="779" cy="59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4710" name="Group 33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4716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17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18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19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711" name="Group 38"/>
              <p:cNvGrpSpPr>
                <a:grpSpLocks noChangeAspect="1"/>
              </p:cNvGrpSpPr>
              <p:nvPr/>
            </p:nvGrpSpPr>
            <p:grpSpPr bwMode="auto">
              <a:xfrm flipH="1">
                <a:off x="3639" y="1254"/>
                <a:ext cx="247" cy="290"/>
                <a:chOff x="1355" y="449"/>
                <a:chExt cx="531" cy="538"/>
              </a:xfrm>
            </p:grpSpPr>
            <p:grpSp>
              <p:nvGrpSpPr>
                <p:cNvPr id="24712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714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5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713" name="Text Box 4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5" y="449"/>
                  <a:ext cx="531" cy="53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4589" name="Group 43"/>
            <p:cNvGrpSpPr>
              <a:grpSpLocks/>
            </p:cNvGrpSpPr>
            <p:nvPr/>
          </p:nvGrpSpPr>
          <p:grpSpPr bwMode="auto">
            <a:xfrm>
              <a:off x="4235472" y="4800446"/>
              <a:ext cx="2765917" cy="381311"/>
              <a:chOff x="1927" y="1137"/>
              <a:chExt cx="1959" cy="521"/>
            </a:xfrm>
          </p:grpSpPr>
          <p:grpSp>
            <p:nvGrpSpPr>
              <p:cNvPr id="24666" name="Group 44"/>
              <p:cNvGrpSpPr>
                <a:grpSpLocks noChangeAspect="1"/>
              </p:cNvGrpSpPr>
              <p:nvPr/>
            </p:nvGrpSpPr>
            <p:grpSpPr bwMode="auto">
              <a:xfrm>
                <a:off x="2418" y="1262"/>
                <a:ext cx="246" cy="289"/>
                <a:chOff x="1351" y="449"/>
                <a:chExt cx="535" cy="536"/>
              </a:xfrm>
            </p:grpSpPr>
            <p:grpSp>
              <p:nvGrpSpPr>
                <p:cNvPr id="24695" name="Group 45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697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8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696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1" y="449"/>
                  <a:ext cx="535" cy="53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4667" name="Line 49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8" name="Line 50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69" name="Group 51"/>
              <p:cNvGrpSpPr>
                <a:grpSpLocks noChangeAspect="1"/>
              </p:cNvGrpSpPr>
              <p:nvPr/>
            </p:nvGrpSpPr>
            <p:grpSpPr bwMode="auto">
              <a:xfrm>
                <a:off x="2853" y="1137"/>
                <a:ext cx="208" cy="521"/>
                <a:chOff x="2991" y="209"/>
                <a:chExt cx="374" cy="1078"/>
              </a:xfrm>
            </p:grpSpPr>
            <p:sp>
              <p:nvSpPr>
                <p:cNvPr id="24691" name="AutoShape 52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92" name="AutoShape 5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93" name="Freeform 54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94" name="Text Box 55"/>
                <p:cNvSpPr txBox="1">
                  <a:spLocks noChangeAspect="1" noChangeArrowheads="1"/>
                </p:cNvSpPr>
                <p:nvPr/>
              </p:nvSpPr>
              <p:spPr bwMode="auto">
                <a:xfrm rot="16200000">
                  <a:off x="2692" y="613"/>
                  <a:ext cx="1078" cy="26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4670" name="Line 56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1" name="Line 57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72" name="Group 58"/>
              <p:cNvGrpSpPr>
                <a:grpSpLocks noChangeAspect="1"/>
              </p:cNvGrpSpPr>
              <p:nvPr/>
            </p:nvGrpSpPr>
            <p:grpSpPr bwMode="auto">
              <a:xfrm>
                <a:off x="3175" y="1263"/>
                <a:ext cx="342" cy="289"/>
                <a:chOff x="3782" y="488"/>
                <a:chExt cx="739" cy="597"/>
              </a:xfrm>
            </p:grpSpPr>
            <p:sp>
              <p:nvSpPr>
                <p:cNvPr id="24689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690" name="Text Box 6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2" y="488"/>
                  <a:ext cx="739" cy="59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4673" name="Freeform 61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4" name="Line 62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5" name="Line 63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76" name="Group 64"/>
              <p:cNvGrpSpPr>
                <a:grpSpLocks noChangeAspect="1"/>
              </p:cNvGrpSpPr>
              <p:nvPr/>
            </p:nvGrpSpPr>
            <p:grpSpPr bwMode="auto">
              <a:xfrm>
                <a:off x="1927" y="1262"/>
                <a:ext cx="360" cy="289"/>
                <a:chOff x="1049" y="486"/>
                <a:chExt cx="778" cy="597"/>
              </a:xfrm>
            </p:grpSpPr>
            <p:sp>
              <p:nvSpPr>
                <p:cNvPr id="24687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688" name="Text Box 6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49" y="486"/>
                  <a:ext cx="778" cy="59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4677" name="Group 67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4683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84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85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86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78" name="Group 72"/>
              <p:cNvGrpSpPr>
                <a:grpSpLocks noChangeAspect="1"/>
              </p:cNvGrpSpPr>
              <p:nvPr/>
            </p:nvGrpSpPr>
            <p:grpSpPr bwMode="auto">
              <a:xfrm flipH="1">
                <a:off x="3639" y="1253"/>
                <a:ext cx="247" cy="289"/>
                <a:chOff x="1355" y="448"/>
                <a:chExt cx="531" cy="536"/>
              </a:xfrm>
            </p:grpSpPr>
            <p:grpSp>
              <p:nvGrpSpPr>
                <p:cNvPr id="24679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681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2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680" name="Text Box 7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5" y="448"/>
                  <a:ext cx="531" cy="53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4590" name="Group 77"/>
            <p:cNvGrpSpPr>
              <a:grpSpLocks/>
            </p:cNvGrpSpPr>
            <p:nvPr/>
          </p:nvGrpSpPr>
          <p:grpSpPr bwMode="auto">
            <a:xfrm>
              <a:off x="4818085" y="5182934"/>
              <a:ext cx="2765916" cy="380780"/>
              <a:chOff x="1927" y="1133"/>
              <a:chExt cx="1959" cy="522"/>
            </a:xfrm>
          </p:grpSpPr>
          <p:grpSp>
            <p:nvGrpSpPr>
              <p:cNvPr id="24633" name="Group 78"/>
              <p:cNvGrpSpPr>
                <a:grpSpLocks noChangeAspect="1"/>
              </p:cNvGrpSpPr>
              <p:nvPr/>
            </p:nvGrpSpPr>
            <p:grpSpPr bwMode="auto">
              <a:xfrm>
                <a:off x="2418" y="1263"/>
                <a:ext cx="246" cy="290"/>
                <a:chOff x="1351" y="451"/>
                <a:chExt cx="535" cy="538"/>
              </a:xfrm>
            </p:grpSpPr>
            <p:grpSp>
              <p:nvGrpSpPr>
                <p:cNvPr id="24662" name="Group 79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664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5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663" name="Text Box 8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1" y="451"/>
                  <a:ext cx="535" cy="53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4634" name="Line 83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Line 84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36" name="Group 85"/>
              <p:cNvGrpSpPr>
                <a:grpSpLocks noChangeAspect="1"/>
              </p:cNvGrpSpPr>
              <p:nvPr/>
            </p:nvGrpSpPr>
            <p:grpSpPr bwMode="auto">
              <a:xfrm>
                <a:off x="2848" y="1133"/>
                <a:ext cx="206" cy="522"/>
                <a:chOff x="2991" y="201"/>
                <a:chExt cx="371" cy="1081"/>
              </a:xfrm>
            </p:grpSpPr>
            <p:sp>
              <p:nvSpPr>
                <p:cNvPr id="24658" name="AutoShape 8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59" name="AutoShape 8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60" name="Freeform 88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61" name="Text Box 89"/>
                <p:cNvSpPr txBox="1">
                  <a:spLocks noChangeAspect="1" noChangeArrowheads="1"/>
                </p:cNvSpPr>
                <p:nvPr/>
              </p:nvSpPr>
              <p:spPr bwMode="auto">
                <a:xfrm rot="16200000">
                  <a:off x="2687" y="607"/>
                  <a:ext cx="1081" cy="26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4637" name="Line 90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8" name="Line 91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39" name="Group 92"/>
              <p:cNvGrpSpPr>
                <a:grpSpLocks noChangeAspect="1"/>
              </p:cNvGrpSpPr>
              <p:nvPr/>
            </p:nvGrpSpPr>
            <p:grpSpPr bwMode="auto">
              <a:xfrm>
                <a:off x="3175" y="1263"/>
                <a:ext cx="342" cy="290"/>
                <a:chOff x="3782" y="488"/>
                <a:chExt cx="739" cy="599"/>
              </a:xfrm>
            </p:grpSpPr>
            <p:sp>
              <p:nvSpPr>
                <p:cNvPr id="24656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657" name="Text Box 9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2" y="488"/>
                  <a:ext cx="739" cy="59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4640" name="Freeform 95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1" name="Line 96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2" name="Line 97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43" name="Group 98"/>
              <p:cNvGrpSpPr>
                <a:grpSpLocks noChangeAspect="1"/>
              </p:cNvGrpSpPr>
              <p:nvPr/>
            </p:nvGrpSpPr>
            <p:grpSpPr bwMode="auto">
              <a:xfrm>
                <a:off x="1927" y="1263"/>
                <a:ext cx="360" cy="290"/>
                <a:chOff x="1049" y="488"/>
                <a:chExt cx="778" cy="599"/>
              </a:xfrm>
            </p:grpSpPr>
            <p:sp>
              <p:nvSpPr>
                <p:cNvPr id="24654" name="Rectangl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655" name="Text Box 10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49" y="488"/>
                  <a:ext cx="778" cy="59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4644" name="Group 101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4650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1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2" name="Rectangl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3" name="Rectangle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45" name="Group 106"/>
              <p:cNvGrpSpPr>
                <a:grpSpLocks noChangeAspect="1"/>
              </p:cNvGrpSpPr>
              <p:nvPr/>
            </p:nvGrpSpPr>
            <p:grpSpPr bwMode="auto">
              <a:xfrm flipH="1">
                <a:off x="3639" y="1254"/>
                <a:ext cx="247" cy="290"/>
                <a:chOff x="1355" y="449"/>
                <a:chExt cx="531" cy="538"/>
              </a:xfrm>
            </p:grpSpPr>
            <p:grpSp>
              <p:nvGrpSpPr>
                <p:cNvPr id="24646" name="Group 107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648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49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647" name="Text Box 1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5" y="449"/>
                  <a:ext cx="531" cy="53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4591" name="Group 111"/>
            <p:cNvGrpSpPr>
              <a:grpSpLocks/>
            </p:cNvGrpSpPr>
            <p:nvPr/>
          </p:nvGrpSpPr>
          <p:grpSpPr bwMode="auto">
            <a:xfrm>
              <a:off x="5400697" y="5573507"/>
              <a:ext cx="2765917" cy="381410"/>
              <a:chOff x="1927" y="1139"/>
              <a:chExt cx="1959" cy="522"/>
            </a:xfrm>
          </p:grpSpPr>
          <p:grpSp>
            <p:nvGrpSpPr>
              <p:cNvPr id="24600" name="Group 112"/>
              <p:cNvGrpSpPr>
                <a:grpSpLocks noChangeAspect="1"/>
              </p:cNvGrpSpPr>
              <p:nvPr/>
            </p:nvGrpSpPr>
            <p:grpSpPr bwMode="auto">
              <a:xfrm>
                <a:off x="2418" y="1262"/>
                <a:ext cx="246" cy="289"/>
                <a:chOff x="1351" y="450"/>
                <a:chExt cx="535" cy="537"/>
              </a:xfrm>
            </p:grpSpPr>
            <p:grpSp>
              <p:nvGrpSpPr>
                <p:cNvPr id="24629" name="Group 113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631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32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630" name="Text Box 11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1" y="450"/>
                  <a:ext cx="535" cy="53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4601" name="Line 117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Line 118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03" name="Group 119"/>
              <p:cNvGrpSpPr>
                <a:grpSpLocks noChangeAspect="1"/>
              </p:cNvGrpSpPr>
              <p:nvPr/>
            </p:nvGrpSpPr>
            <p:grpSpPr bwMode="auto">
              <a:xfrm>
                <a:off x="2853" y="1139"/>
                <a:ext cx="208" cy="522"/>
                <a:chOff x="2991" y="213"/>
                <a:chExt cx="374" cy="1079"/>
              </a:xfrm>
            </p:grpSpPr>
            <p:sp>
              <p:nvSpPr>
                <p:cNvPr id="24625" name="AutoShape 12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26" name="AutoShape 12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7" name="Freeform 122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8" name="Text Box 123"/>
                <p:cNvSpPr txBox="1">
                  <a:spLocks noChangeAspect="1" noChangeArrowheads="1"/>
                </p:cNvSpPr>
                <p:nvPr/>
              </p:nvSpPr>
              <p:spPr bwMode="auto">
                <a:xfrm rot="16200000">
                  <a:off x="2691" y="618"/>
                  <a:ext cx="1079" cy="26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4604" name="Line 124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Line 125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06" name="Group 126"/>
              <p:cNvGrpSpPr>
                <a:grpSpLocks noChangeAspect="1"/>
              </p:cNvGrpSpPr>
              <p:nvPr/>
            </p:nvGrpSpPr>
            <p:grpSpPr bwMode="auto">
              <a:xfrm>
                <a:off x="3175" y="1263"/>
                <a:ext cx="342" cy="289"/>
                <a:chOff x="3782" y="488"/>
                <a:chExt cx="739" cy="598"/>
              </a:xfrm>
            </p:grpSpPr>
            <p:sp>
              <p:nvSpPr>
                <p:cNvPr id="24623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624" name="Text Box 1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2" y="488"/>
                  <a:ext cx="739" cy="59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4607" name="Freeform 129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Line 130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Line 131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10" name="Group 132"/>
              <p:cNvGrpSpPr>
                <a:grpSpLocks noChangeAspect="1"/>
              </p:cNvGrpSpPr>
              <p:nvPr/>
            </p:nvGrpSpPr>
            <p:grpSpPr bwMode="auto">
              <a:xfrm>
                <a:off x="1927" y="1262"/>
                <a:ext cx="360" cy="289"/>
                <a:chOff x="1049" y="487"/>
                <a:chExt cx="778" cy="598"/>
              </a:xfrm>
            </p:grpSpPr>
            <p:sp>
              <p:nvSpPr>
                <p:cNvPr id="24621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622" name="Text Box 1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49" y="487"/>
                  <a:ext cx="778" cy="59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4611" name="Group 135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4617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18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19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0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12" name="Group 140"/>
              <p:cNvGrpSpPr>
                <a:grpSpLocks noChangeAspect="1"/>
              </p:cNvGrpSpPr>
              <p:nvPr/>
            </p:nvGrpSpPr>
            <p:grpSpPr bwMode="auto">
              <a:xfrm flipH="1">
                <a:off x="3639" y="1254"/>
                <a:ext cx="247" cy="289"/>
                <a:chOff x="1355" y="450"/>
                <a:chExt cx="531" cy="537"/>
              </a:xfrm>
            </p:grpSpPr>
            <p:grpSp>
              <p:nvGrpSpPr>
                <p:cNvPr id="24613" name="Group 141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615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16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614" name="Text Box 1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5" y="450"/>
                  <a:ext cx="531" cy="53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sp>
          <p:nvSpPr>
            <p:cNvPr id="24592" name="Line 145"/>
            <p:cNvSpPr>
              <a:spLocks noChangeShapeType="1"/>
            </p:cNvSpPr>
            <p:nvPr/>
          </p:nvSpPr>
          <p:spPr bwMode="auto">
            <a:xfrm>
              <a:off x="4179888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Line 146"/>
            <p:cNvSpPr>
              <a:spLocks noChangeShapeType="1"/>
            </p:cNvSpPr>
            <p:nvPr/>
          </p:nvSpPr>
          <p:spPr bwMode="auto">
            <a:xfrm>
              <a:off x="4762500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Line 147"/>
            <p:cNvSpPr>
              <a:spLocks noChangeShapeType="1"/>
            </p:cNvSpPr>
            <p:nvPr/>
          </p:nvSpPr>
          <p:spPr bwMode="auto">
            <a:xfrm>
              <a:off x="5345113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Line 148"/>
            <p:cNvSpPr>
              <a:spLocks noChangeShapeType="1"/>
            </p:cNvSpPr>
            <p:nvPr/>
          </p:nvSpPr>
          <p:spPr bwMode="auto">
            <a:xfrm>
              <a:off x="6562725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Line 149"/>
            <p:cNvSpPr>
              <a:spLocks noChangeShapeType="1"/>
            </p:cNvSpPr>
            <p:nvPr/>
          </p:nvSpPr>
          <p:spPr bwMode="auto">
            <a:xfrm>
              <a:off x="5927725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Line 150"/>
            <p:cNvSpPr>
              <a:spLocks noChangeShapeType="1"/>
            </p:cNvSpPr>
            <p:nvPr/>
          </p:nvSpPr>
          <p:spPr bwMode="auto">
            <a:xfrm>
              <a:off x="7145338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Line 151"/>
            <p:cNvSpPr>
              <a:spLocks noChangeShapeType="1"/>
            </p:cNvSpPr>
            <p:nvPr/>
          </p:nvSpPr>
          <p:spPr bwMode="auto">
            <a:xfrm>
              <a:off x="7727950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Line 152"/>
            <p:cNvSpPr>
              <a:spLocks noChangeShapeType="1"/>
            </p:cNvSpPr>
            <p:nvPr/>
          </p:nvSpPr>
          <p:spPr bwMode="auto">
            <a:xfrm>
              <a:off x="3597275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Pipelining Limitations: Hazards</a:t>
            </a:r>
            <a:r>
              <a:rPr lang="en-US" smtClean="0">
                <a:solidFill>
                  <a:schemeClr val="hlink"/>
                </a:solidFill>
              </a:rPr>
              <a:t>: </a:t>
            </a:r>
            <a:endParaRPr lang="en-US" smtClean="0">
              <a:solidFill>
                <a:schemeClr val="hlink"/>
              </a:solidFill>
            </a:endParaRPr>
          </a:p>
        </p:txBody>
      </p:sp>
      <p:sp>
        <p:nvSpPr>
          <p:cNvPr id="24582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143000"/>
            <a:ext cx="11684000" cy="5334000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400" b="1" dirty="0" smtClean="0"/>
              <a:t>Hazards: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prevent next instruction from executing during its designated clock cycle</a:t>
            </a:r>
          </a:p>
          <a:p>
            <a:pPr eaLnBrk="1" hangingPunct="1"/>
            <a:r>
              <a:rPr lang="en-US" dirty="0">
                <a:solidFill>
                  <a:srgbClr val="230EBC"/>
                </a:solidFill>
              </a:rPr>
              <a:t>Structural hazards</a:t>
            </a:r>
            <a:r>
              <a:rPr lang="en-US"/>
              <a:t>: </a:t>
            </a:r>
            <a:endParaRPr lang="en-US" smtClean="0"/>
          </a:p>
          <a:p>
            <a:pPr lvl="1" eaLnBrk="1" hangingPunct="1"/>
            <a:r>
              <a:rPr lang="en-US" smtClean="0"/>
              <a:t>Use </a:t>
            </a:r>
            <a:r>
              <a:rPr lang="en-US" dirty="0"/>
              <a:t>same hardware to do two different things at once</a:t>
            </a:r>
          </a:p>
          <a:p>
            <a:pPr eaLnBrk="1" hangingPunct="1"/>
            <a:r>
              <a:rPr lang="en-US" dirty="0">
                <a:solidFill>
                  <a:srgbClr val="230EBC"/>
                </a:solidFill>
              </a:rPr>
              <a:t>Data hazards</a:t>
            </a:r>
            <a:r>
              <a:rPr lang="en-US"/>
              <a:t>: </a:t>
            </a:r>
            <a:endParaRPr lang="en-US" smtClean="0"/>
          </a:p>
          <a:p>
            <a:pPr lvl="1" eaLnBrk="1" hangingPunct="1"/>
            <a:r>
              <a:rPr lang="en-US" smtClean="0"/>
              <a:t>Instruction </a:t>
            </a:r>
            <a:r>
              <a:rPr lang="en-US" dirty="0"/>
              <a:t>depends on result of prior instruction still in the pipeline</a:t>
            </a:r>
          </a:p>
          <a:p>
            <a:pPr eaLnBrk="1" hangingPunct="1"/>
            <a:r>
              <a:rPr lang="en-US" dirty="0">
                <a:solidFill>
                  <a:srgbClr val="230EBC"/>
                </a:solidFill>
              </a:rPr>
              <a:t>Control hazards</a:t>
            </a:r>
            <a:r>
              <a:rPr lang="en-US"/>
              <a:t>: </a:t>
            </a:r>
            <a:endParaRPr lang="en-US" smtClean="0"/>
          </a:p>
          <a:p>
            <a:pPr lvl="1" eaLnBrk="1" hangingPunct="1"/>
            <a:r>
              <a:rPr lang="en-US" smtClean="0"/>
              <a:t>It takes several cycles before </a:t>
            </a:r>
            <a:br>
              <a:rPr lang="en-US" smtClean="0"/>
            </a:br>
            <a:r>
              <a:rPr lang="en-US" smtClean="0"/>
              <a:t>knowing whether a </a:t>
            </a:r>
            <a:br>
              <a:rPr lang="en-US" smtClean="0"/>
            </a:br>
            <a:r>
              <a:rPr lang="en-US" i="1" smtClean="0"/>
              <a:t>conditional branch</a:t>
            </a:r>
            <a:r>
              <a:rPr lang="en-US" smtClean="0"/>
              <a:t> should </a:t>
            </a:r>
            <a:br>
              <a:rPr lang="en-US" smtClean="0"/>
            </a:br>
            <a:r>
              <a:rPr lang="en-US" smtClean="0"/>
              <a:t>be taken or not</a:t>
            </a:r>
            <a:endParaRPr lang="en-US" dirty="0"/>
          </a:p>
        </p:txBody>
      </p:sp>
      <p:sp>
        <p:nvSpPr>
          <p:cNvPr id="2457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98EEE61-F2E0-4A9A-BCC9-874210CC336F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F2B1D-8D5B-4FA9-8720-EA6A5F3415B0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The Principle of Locality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Programs access a relatively small portion of the address space at any instant </a:t>
            </a:r>
            <a:r>
              <a:rPr lang="en-US" sz="2800"/>
              <a:t>of </a:t>
            </a:r>
            <a:r>
              <a:rPr lang="en-US" sz="2800" smtClean="0"/>
              <a:t>time (boths for Instructions and for Data).</a:t>
            </a:r>
            <a:endParaRPr lang="en-US" sz="2800" dirty="0"/>
          </a:p>
          <a:p>
            <a:r>
              <a:rPr lang="en-US" sz="2800" dirty="0"/>
              <a:t>Two Different Types of Locality: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Temporal Locality</a:t>
            </a:r>
            <a:r>
              <a:rPr lang="en-US" sz="2400" dirty="0"/>
              <a:t> (Locality in Time): If an item is referenced, it will tend to be referenced again soon (e.g., instruction loops, data reuse)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Spatial Locality</a:t>
            </a:r>
            <a:r>
              <a:rPr lang="en-US" sz="2400" dirty="0"/>
              <a:t> (Locality in Space): If an item is referenced, items whose addresses are close by tend to be referenced soon </a:t>
            </a:r>
            <a:br>
              <a:rPr lang="en-US" sz="2400" dirty="0"/>
            </a:br>
            <a:r>
              <a:rPr lang="en-US" sz="2400" dirty="0"/>
              <a:t>(e.g., straight-line code, array access)</a:t>
            </a:r>
          </a:p>
          <a:p>
            <a:r>
              <a:rPr lang="en-US" sz="2800" dirty="0"/>
              <a:t>Last 30 years, HW  relied on </a:t>
            </a:r>
            <a:r>
              <a:rPr lang="en-US" sz="2800" dirty="0" smtClean="0"/>
              <a:t>locality </a:t>
            </a:r>
            <a:r>
              <a:rPr lang="en-US" sz="2800" dirty="0"/>
              <a:t>for memory perf.</a:t>
            </a:r>
          </a:p>
        </p:txBody>
      </p:sp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09944B3A-EE41-494E-9F3C-2B7507C64063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BB69-724D-4554-B953-882A749C95B4}" type="slidenum">
              <a:rPr lang="en-US" smtClean="0"/>
              <a:pPr/>
              <a:t>32</a:t>
            </a:fld>
            <a:endParaRPr lang="en-US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4214001" y="5333995"/>
            <a:ext cx="7139797" cy="1066798"/>
            <a:chOff x="4359274" y="5911185"/>
            <a:chExt cx="3435819" cy="384708"/>
          </a:xfrm>
        </p:grpSpPr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6837362" y="5911185"/>
              <a:ext cx="957731" cy="372801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5605" name="Rectangle 8"/>
            <p:cNvSpPr>
              <a:spLocks noChangeArrowheads="1"/>
            </p:cNvSpPr>
            <p:nvPr/>
          </p:nvSpPr>
          <p:spPr bwMode="auto">
            <a:xfrm>
              <a:off x="5513387" y="5923092"/>
              <a:ext cx="688283" cy="37280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5608" name="Text Box 4"/>
            <p:cNvSpPr txBox="1">
              <a:spLocks noChangeArrowheads="1"/>
            </p:cNvSpPr>
            <p:nvPr/>
          </p:nvSpPr>
          <p:spPr bwMode="auto">
            <a:xfrm>
              <a:off x="4409070" y="5913382"/>
              <a:ext cx="539680" cy="1959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2"/>
                  </a:solidFill>
                  <a:latin typeface="Arial" charset="0"/>
                </a:rPr>
                <a:t>Proc.</a:t>
              </a:r>
            </a:p>
          </p:txBody>
        </p:sp>
        <p:sp>
          <p:nvSpPr>
            <p:cNvPr id="25609" name="Text Box 5"/>
            <p:cNvSpPr txBox="1">
              <a:spLocks noChangeArrowheads="1"/>
            </p:cNvSpPr>
            <p:nvPr/>
          </p:nvSpPr>
          <p:spPr bwMode="auto">
            <a:xfrm>
              <a:off x="6948588" y="5914201"/>
              <a:ext cx="762801" cy="1959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2"/>
                  </a:solidFill>
                  <a:latin typeface="Arial" charset="0"/>
                </a:rPr>
                <a:t>Memory</a:t>
              </a:r>
            </a:p>
          </p:txBody>
        </p:sp>
        <p:sp>
          <p:nvSpPr>
            <p:cNvPr id="25610" name="Text Box 6"/>
            <p:cNvSpPr txBox="1">
              <a:spLocks noChangeArrowheads="1"/>
            </p:cNvSpPr>
            <p:nvPr/>
          </p:nvSpPr>
          <p:spPr bwMode="auto">
            <a:xfrm>
              <a:off x="5638800" y="5920551"/>
              <a:ext cx="492307" cy="1664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 smtClean="0">
                  <a:solidFill>
                    <a:schemeClr val="accent2"/>
                  </a:solidFill>
                  <a:latin typeface="Arial" charset="0"/>
                </a:rPr>
                <a:t>Instr$</a:t>
              </a:r>
              <a:endParaRPr lang="en-US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5611" name="Rectangle 7"/>
            <p:cNvSpPr>
              <a:spLocks noChangeArrowheads="1"/>
            </p:cNvSpPr>
            <p:nvPr/>
          </p:nvSpPr>
          <p:spPr bwMode="auto">
            <a:xfrm>
              <a:off x="4359274" y="5918330"/>
              <a:ext cx="647329" cy="3728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>
              <a:off x="5008563" y="6119813"/>
              <a:ext cx="4857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>
              <a:off x="6192838" y="6124575"/>
              <a:ext cx="6334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5631621" y="6076062"/>
              <a:ext cx="493078" cy="1664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 smtClean="0">
                  <a:solidFill>
                    <a:schemeClr val="accent2"/>
                  </a:solidFill>
                  <a:latin typeface="Arial" charset="0"/>
                </a:rPr>
                <a:t>Data</a:t>
              </a:r>
              <a:r>
                <a:rPr lang="en-US" b="1" smtClean="0">
                  <a:solidFill>
                    <a:schemeClr val="accent2"/>
                  </a:solidFill>
                  <a:latin typeface="Arial" charset="0"/>
                </a:rPr>
                <a:t>$</a:t>
              </a:r>
              <a:endParaRPr lang="en-US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52400"/>
            <a:ext cx="11379200" cy="381000"/>
          </a:xfrm>
        </p:spPr>
        <p:txBody>
          <a:bodyPr/>
          <a:lstStyle/>
          <a:p>
            <a:r>
              <a:rPr lang="en-US" dirty="0" smtClean="0"/>
              <a:t>Memory Hierarchy Levels</a:t>
            </a:r>
          </a:p>
        </p:txBody>
      </p:sp>
      <p:sp>
        <p:nvSpPr>
          <p:cNvPr id="26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05EC-DE40-468D-902E-DA3C33D1BCC0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E5B6-5021-4C69-B30C-E3AB27C7F60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6629" name="Rectangle 17"/>
          <p:cNvSpPr>
            <a:spLocks noChangeArrowheads="1"/>
          </p:cNvSpPr>
          <p:nvPr/>
        </p:nvSpPr>
        <p:spPr bwMode="auto">
          <a:xfrm>
            <a:off x="3557588" y="4792663"/>
            <a:ext cx="3937000" cy="508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15"/>
          <p:cNvSpPr>
            <a:spLocks noChangeArrowheads="1"/>
          </p:cNvSpPr>
          <p:nvPr/>
        </p:nvSpPr>
        <p:spPr bwMode="auto">
          <a:xfrm>
            <a:off x="4619625" y="2112963"/>
            <a:ext cx="1504950" cy="412750"/>
          </a:xfrm>
          <a:prstGeom prst="rect">
            <a:avLst/>
          </a:prstGeom>
          <a:solidFill>
            <a:srgbClr val="CCFF66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39"/>
          <p:cNvSpPr>
            <a:spLocks noChangeArrowheads="1"/>
          </p:cNvSpPr>
          <p:nvPr/>
        </p:nvSpPr>
        <p:spPr bwMode="auto">
          <a:xfrm>
            <a:off x="4379913" y="2859088"/>
            <a:ext cx="1955800" cy="508000"/>
          </a:xfrm>
          <a:prstGeom prst="rect">
            <a:avLst/>
          </a:prstGeom>
          <a:solidFill>
            <a:srgbClr val="CCFF66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16"/>
          <p:cNvSpPr>
            <a:spLocks noChangeArrowheads="1"/>
          </p:cNvSpPr>
          <p:nvPr/>
        </p:nvSpPr>
        <p:spPr bwMode="auto">
          <a:xfrm>
            <a:off x="4090988" y="3725863"/>
            <a:ext cx="2870200" cy="508000"/>
          </a:xfrm>
          <a:prstGeom prst="rect">
            <a:avLst/>
          </a:prstGeom>
          <a:solidFill>
            <a:srgbClr val="FFFF66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1882776" y="1358901"/>
            <a:ext cx="2430463" cy="627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CPU Registers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100s Bytes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300 – 500 ps (0.3-0.5 ns)</a:t>
            </a:r>
          </a:p>
        </p:txBody>
      </p:sp>
      <p:sp>
        <p:nvSpPr>
          <p:cNvPr id="26635" name="Rectangle 4"/>
          <p:cNvSpPr>
            <a:spLocks noChangeArrowheads="1"/>
          </p:cNvSpPr>
          <p:nvPr/>
        </p:nvSpPr>
        <p:spPr bwMode="auto">
          <a:xfrm>
            <a:off x="1882776" y="2246314"/>
            <a:ext cx="1712007" cy="8268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L1 and L2 Cache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10s-100s K Bytes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~1 ns - ~10 ns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~ $100s/ GByte</a:t>
            </a:r>
          </a:p>
        </p:txBody>
      </p:sp>
      <p:sp>
        <p:nvSpPr>
          <p:cNvPr id="26636" name="Rectangle 5"/>
          <p:cNvSpPr>
            <a:spLocks noChangeArrowheads="1"/>
          </p:cNvSpPr>
          <p:nvPr/>
        </p:nvSpPr>
        <p:spPr bwMode="auto">
          <a:xfrm>
            <a:off x="1868489" y="3484563"/>
            <a:ext cx="13366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 dirty="0">
                <a:latin typeface="Comic Sans MS" pitchFamily="66" charset="0"/>
              </a:rPr>
              <a:t>Main Memory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dirty="0">
                <a:latin typeface="Comic Sans MS" pitchFamily="66" charset="0"/>
              </a:rPr>
              <a:t>many G Bytes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dirty="0">
                <a:latin typeface="Comic Sans MS" pitchFamily="66" charset="0"/>
              </a:rPr>
              <a:t>80ns- 200ns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dirty="0">
                <a:latin typeface="Comic Sans MS" pitchFamily="66" charset="0"/>
              </a:rPr>
              <a:t>~ $10/ </a:t>
            </a:r>
            <a:r>
              <a:rPr lang="en-US" sz="1400" b="1" dirty="0" err="1">
                <a:latin typeface="Comic Sans MS" pitchFamily="66" charset="0"/>
              </a:rPr>
              <a:t>GByte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26637" name="Rectangle 6"/>
          <p:cNvSpPr>
            <a:spLocks noChangeArrowheads="1"/>
          </p:cNvSpPr>
          <p:nvPr/>
        </p:nvSpPr>
        <p:spPr bwMode="auto">
          <a:xfrm>
            <a:off x="1716089" y="4627564"/>
            <a:ext cx="1963679" cy="8268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Disk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10s T Bytes, 10 ms </a:t>
            </a:r>
            <a:br>
              <a:rPr lang="en-US" sz="1400" b="1">
                <a:latin typeface="Comic Sans MS" pitchFamily="66" charset="0"/>
              </a:rPr>
            </a:br>
            <a:r>
              <a:rPr lang="en-US" sz="1400" b="1">
                <a:latin typeface="Comic Sans MS" pitchFamily="66" charset="0"/>
              </a:rPr>
              <a:t>(10,000,000 ns)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~ $0.1 / GByte</a:t>
            </a:r>
          </a:p>
        </p:txBody>
      </p:sp>
      <p:sp>
        <p:nvSpPr>
          <p:cNvPr id="26638" name="Rectangle 7"/>
          <p:cNvSpPr>
            <a:spLocks noChangeArrowheads="1"/>
          </p:cNvSpPr>
          <p:nvPr/>
        </p:nvSpPr>
        <p:spPr bwMode="auto">
          <a:xfrm>
            <a:off x="1768476" y="669926"/>
            <a:ext cx="2060575" cy="627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Capacity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Access Time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Cost</a:t>
            </a:r>
          </a:p>
        </p:txBody>
      </p:sp>
      <p:sp>
        <p:nvSpPr>
          <p:cNvPr id="26639" name="Rectangle 8"/>
          <p:cNvSpPr>
            <a:spLocks noChangeArrowheads="1"/>
          </p:cNvSpPr>
          <p:nvPr/>
        </p:nvSpPr>
        <p:spPr bwMode="auto">
          <a:xfrm>
            <a:off x="1868488" y="5846763"/>
            <a:ext cx="1428276" cy="10207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Tape 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infinite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sec-min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~$0.1 / GByte</a:t>
            </a:r>
          </a:p>
          <a:p>
            <a:pPr eaLnBrk="0" hangingPunct="0">
              <a:lnSpc>
                <a:spcPct val="90000"/>
              </a:lnSpc>
            </a:pPr>
            <a:endParaRPr lang="en-US" sz="1400" b="1">
              <a:latin typeface="Comic Sans MS" pitchFamily="66" charset="0"/>
            </a:endParaRPr>
          </a:p>
        </p:txBody>
      </p:sp>
      <p:sp>
        <p:nvSpPr>
          <p:cNvPr id="26640" name="Rectangle 9"/>
          <p:cNvSpPr>
            <a:spLocks noChangeArrowheads="1"/>
          </p:cNvSpPr>
          <p:nvPr/>
        </p:nvSpPr>
        <p:spPr bwMode="auto">
          <a:xfrm>
            <a:off x="4824414" y="1358900"/>
            <a:ext cx="1146175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Rectangle 10"/>
          <p:cNvSpPr>
            <a:spLocks noChangeArrowheads="1"/>
          </p:cNvSpPr>
          <p:nvPr/>
        </p:nvSpPr>
        <p:spPr bwMode="auto">
          <a:xfrm>
            <a:off x="4852988" y="1423989"/>
            <a:ext cx="1165384" cy="286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Registers</a:t>
            </a:r>
          </a:p>
        </p:txBody>
      </p:sp>
      <p:sp>
        <p:nvSpPr>
          <p:cNvPr id="26642" name="Rectangle 11"/>
          <p:cNvSpPr>
            <a:spLocks noChangeArrowheads="1"/>
          </p:cNvSpPr>
          <p:nvPr/>
        </p:nvSpPr>
        <p:spPr bwMode="auto">
          <a:xfrm>
            <a:off x="4840288" y="2178051"/>
            <a:ext cx="113665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L1 Cache</a:t>
            </a:r>
          </a:p>
        </p:txBody>
      </p:sp>
      <p:sp>
        <p:nvSpPr>
          <p:cNvPr id="26643" name="Rectangle 12"/>
          <p:cNvSpPr>
            <a:spLocks noChangeArrowheads="1"/>
          </p:cNvSpPr>
          <p:nvPr/>
        </p:nvSpPr>
        <p:spPr bwMode="auto">
          <a:xfrm>
            <a:off x="4929189" y="3814764"/>
            <a:ext cx="1001877" cy="286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26644" name="Rectangle 13"/>
          <p:cNvSpPr>
            <a:spLocks noChangeArrowheads="1"/>
          </p:cNvSpPr>
          <p:nvPr/>
        </p:nvSpPr>
        <p:spPr bwMode="auto">
          <a:xfrm>
            <a:off x="4929188" y="4881563"/>
            <a:ext cx="5905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Disk</a:t>
            </a:r>
          </a:p>
        </p:txBody>
      </p:sp>
      <p:sp>
        <p:nvSpPr>
          <p:cNvPr id="26645" name="Rectangle 14"/>
          <p:cNvSpPr>
            <a:spLocks noChangeArrowheads="1"/>
          </p:cNvSpPr>
          <p:nvPr/>
        </p:nvSpPr>
        <p:spPr bwMode="auto">
          <a:xfrm>
            <a:off x="5005388" y="6024563"/>
            <a:ext cx="7620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Tape </a:t>
            </a:r>
          </a:p>
        </p:txBody>
      </p:sp>
      <p:sp>
        <p:nvSpPr>
          <p:cNvPr id="26646" name="Rectangle 18"/>
          <p:cNvSpPr>
            <a:spLocks noChangeArrowheads="1"/>
          </p:cNvSpPr>
          <p:nvPr/>
        </p:nvSpPr>
        <p:spPr bwMode="auto">
          <a:xfrm>
            <a:off x="3252788" y="5859463"/>
            <a:ext cx="4699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Line 19"/>
          <p:cNvSpPr>
            <a:spLocks noChangeShapeType="1"/>
          </p:cNvSpPr>
          <p:nvPr/>
        </p:nvSpPr>
        <p:spPr bwMode="auto">
          <a:xfrm>
            <a:off x="5373688" y="1809751"/>
            <a:ext cx="0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Line 20"/>
          <p:cNvSpPr>
            <a:spLocks noChangeShapeType="1"/>
          </p:cNvSpPr>
          <p:nvPr/>
        </p:nvSpPr>
        <p:spPr bwMode="auto">
          <a:xfrm>
            <a:off x="5373688" y="3375025"/>
            <a:ext cx="0" cy="33178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Line 21"/>
          <p:cNvSpPr>
            <a:spLocks noChangeShapeType="1"/>
          </p:cNvSpPr>
          <p:nvPr/>
        </p:nvSpPr>
        <p:spPr bwMode="auto">
          <a:xfrm>
            <a:off x="5373688" y="4252913"/>
            <a:ext cx="0" cy="5207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Line 22"/>
          <p:cNvSpPr>
            <a:spLocks noChangeShapeType="1"/>
          </p:cNvSpPr>
          <p:nvPr/>
        </p:nvSpPr>
        <p:spPr bwMode="auto">
          <a:xfrm>
            <a:off x="5373688" y="5319713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Rectangle 23"/>
          <p:cNvSpPr>
            <a:spLocks noChangeArrowheads="1"/>
          </p:cNvSpPr>
          <p:nvPr/>
        </p:nvSpPr>
        <p:spPr bwMode="auto">
          <a:xfrm>
            <a:off x="5462588" y="1801813"/>
            <a:ext cx="18478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Instr. Operands</a:t>
            </a:r>
          </a:p>
        </p:txBody>
      </p:sp>
      <p:sp>
        <p:nvSpPr>
          <p:cNvPr id="26652" name="Rectangle 24"/>
          <p:cNvSpPr>
            <a:spLocks noChangeArrowheads="1"/>
          </p:cNvSpPr>
          <p:nvPr/>
        </p:nvSpPr>
        <p:spPr bwMode="auto">
          <a:xfrm>
            <a:off x="5462588" y="2570163"/>
            <a:ext cx="8064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Blocks</a:t>
            </a: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5462589" y="4348163"/>
            <a:ext cx="720725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Pages</a:t>
            </a:r>
          </a:p>
        </p:txBody>
      </p:sp>
      <p:sp>
        <p:nvSpPr>
          <p:cNvPr id="26654" name="Rectangle 26"/>
          <p:cNvSpPr>
            <a:spLocks noChangeArrowheads="1"/>
          </p:cNvSpPr>
          <p:nvPr/>
        </p:nvSpPr>
        <p:spPr bwMode="auto">
          <a:xfrm>
            <a:off x="5462588" y="5414963"/>
            <a:ext cx="6286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Files</a:t>
            </a:r>
          </a:p>
        </p:txBody>
      </p:sp>
      <p:sp>
        <p:nvSpPr>
          <p:cNvPr id="26655" name="Rectangle 27"/>
          <p:cNvSpPr>
            <a:spLocks noChangeArrowheads="1"/>
          </p:cNvSpPr>
          <p:nvPr/>
        </p:nvSpPr>
        <p:spPr bwMode="auto">
          <a:xfrm>
            <a:off x="7850189" y="854076"/>
            <a:ext cx="968375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Staging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Xfer Unit</a:t>
            </a:r>
          </a:p>
        </p:txBody>
      </p:sp>
      <p:sp>
        <p:nvSpPr>
          <p:cNvPr id="26656" name="Rectangle 28"/>
          <p:cNvSpPr>
            <a:spLocks noChangeArrowheads="1"/>
          </p:cNvSpPr>
          <p:nvPr/>
        </p:nvSpPr>
        <p:spPr bwMode="auto">
          <a:xfrm>
            <a:off x="7577138" y="1700214"/>
            <a:ext cx="1380186" cy="4390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 err="1">
                <a:latin typeface="Comic Sans MS" pitchFamily="66" charset="0"/>
              </a:rPr>
              <a:t>prog</a:t>
            </a:r>
            <a:r>
              <a:rPr lang="en-US" sz="1400" b="1" dirty="0">
                <a:latin typeface="Comic Sans MS" pitchFamily="66" charset="0"/>
              </a:rPr>
              <a:t>./compiler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dirty="0">
                <a:latin typeface="Comic Sans MS" pitchFamily="66" charset="0"/>
              </a:rPr>
              <a:t>1-32 bytes</a:t>
            </a:r>
          </a:p>
        </p:txBody>
      </p:sp>
      <p:sp>
        <p:nvSpPr>
          <p:cNvPr id="26657" name="Rectangle 29"/>
          <p:cNvSpPr>
            <a:spLocks noChangeArrowheads="1"/>
          </p:cNvSpPr>
          <p:nvPr/>
        </p:nvSpPr>
        <p:spPr bwMode="auto">
          <a:xfrm>
            <a:off x="7712075" y="2438401"/>
            <a:ext cx="1220788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>
                <a:latin typeface="Comic Sans MS" pitchFamily="66" charset="0"/>
              </a:rPr>
              <a:t>cache </a:t>
            </a:r>
            <a:r>
              <a:rPr lang="en-US" sz="1400" b="1" dirty="0" err="1">
                <a:latin typeface="Comic Sans MS" pitchFamily="66" charset="0"/>
              </a:rPr>
              <a:t>cntl</a:t>
            </a:r>
            <a:endParaRPr lang="en-US" sz="1400" b="1" dirty="0">
              <a:latin typeface="Comic Sans MS" pitchFamily="66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1400" b="1" dirty="0">
                <a:latin typeface="Comic Sans MS" pitchFamily="66" charset="0"/>
              </a:rPr>
              <a:t>32-64 bytes</a:t>
            </a:r>
          </a:p>
        </p:txBody>
      </p:sp>
      <p:sp>
        <p:nvSpPr>
          <p:cNvPr id="26658" name="Rectangle 30"/>
          <p:cNvSpPr>
            <a:spLocks noChangeArrowheads="1"/>
          </p:cNvSpPr>
          <p:nvPr/>
        </p:nvSpPr>
        <p:spPr bwMode="auto">
          <a:xfrm>
            <a:off x="7812089" y="4221164"/>
            <a:ext cx="1220787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OS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4K-8K bytes</a:t>
            </a:r>
          </a:p>
        </p:txBody>
      </p:sp>
      <p:sp>
        <p:nvSpPr>
          <p:cNvPr id="26659" name="Rectangle 31"/>
          <p:cNvSpPr>
            <a:spLocks noChangeArrowheads="1"/>
          </p:cNvSpPr>
          <p:nvPr/>
        </p:nvSpPr>
        <p:spPr bwMode="auto">
          <a:xfrm>
            <a:off x="7773988" y="5287964"/>
            <a:ext cx="1332096" cy="4390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user/operator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Gbytes</a:t>
            </a:r>
          </a:p>
        </p:txBody>
      </p:sp>
      <p:sp>
        <p:nvSpPr>
          <p:cNvPr id="26660" name="Rectangle 32"/>
          <p:cNvSpPr>
            <a:spLocks noChangeArrowheads="1"/>
          </p:cNvSpPr>
          <p:nvPr/>
        </p:nvSpPr>
        <p:spPr bwMode="auto">
          <a:xfrm>
            <a:off x="9866313" y="1360488"/>
            <a:ext cx="1883529" cy="365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b="1">
                <a:solidFill>
                  <a:srgbClr val="CC3300"/>
                </a:solidFill>
                <a:latin typeface="Comic Sans MS" pitchFamily="66" charset="0"/>
              </a:rPr>
              <a:t>Upper Level</a:t>
            </a:r>
          </a:p>
        </p:txBody>
      </p:sp>
      <p:sp>
        <p:nvSpPr>
          <p:cNvPr id="26661" name="Rectangle 33"/>
          <p:cNvSpPr>
            <a:spLocks noChangeArrowheads="1"/>
          </p:cNvSpPr>
          <p:nvPr/>
        </p:nvSpPr>
        <p:spPr bwMode="auto">
          <a:xfrm>
            <a:off x="9690101" y="6032501"/>
            <a:ext cx="1869101" cy="365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b="1">
                <a:solidFill>
                  <a:srgbClr val="CC3300"/>
                </a:solidFill>
                <a:latin typeface="Comic Sans MS" pitchFamily="66" charset="0"/>
              </a:rPr>
              <a:t>Lower Level</a:t>
            </a:r>
          </a:p>
        </p:txBody>
      </p:sp>
      <p:sp>
        <p:nvSpPr>
          <p:cNvPr id="26662" name="Line 34"/>
          <p:cNvSpPr>
            <a:spLocks noChangeShapeType="1"/>
          </p:cNvSpPr>
          <p:nvPr/>
        </p:nvSpPr>
        <p:spPr bwMode="auto">
          <a:xfrm flipV="1">
            <a:off x="10210800" y="2286000"/>
            <a:ext cx="0" cy="357505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26663" name="Rectangle 35"/>
          <p:cNvSpPr>
            <a:spLocks noChangeArrowheads="1"/>
          </p:cNvSpPr>
          <p:nvPr/>
        </p:nvSpPr>
        <p:spPr bwMode="auto">
          <a:xfrm>
            <a:off x="9677400" y="1828800"/>
            <a:ext cx="1051570" cy="365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dirty="0">
                <a:latin typeface="Comic Sans MS" pitchFamily="66" charset="0"/>
              </a:rPr>
              <a:t>faster</a:t>
            </a:r>
          </a:p>
        </p:txBody>
      </p:sp>
      <p:sp>
        <p:nvSpPr>
          <p:cNvPr id="26664" name="Line 36"/>
          <p:cNvSpPr>
            <a:spLocks noChangeShapeType="1"/>
          </p:cNvSpPr>
          <p:nvPr/>
        </p:nvSpPr>
        <p:spPr bwMode="auto">
          <a:xfrm>
            <a:off x="10820400" y="1905000"/>
            <a:ext cx="0" cy="3729038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26665" name="Rectangle 37"/>
          <p:cNvSpPr>
            <a:spLocks noChangeArrowheads="1"/>
          </p:cNvSpPr>
          <p:nvPr/>
        </p:nvSpPr>
        <p:spPr bwMode="auto">
          <a:xfrm>
            <a:off x="10452100" y="5651500"/>
            <a:ext cx="1082027" cy="365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>
                <a:latin typeface="Comic Sans MS" pitchFamily="66" charset="0"/>
              </a:rPr>
              <a:t>Larger</a:t>
            </a:r>
          </a:p>
        </p:txBody>
      </p:sp>
      <p:sp>
        <p:nvSpPr>
          <p:cNvPr id="26666" name="Rectangle 38"/>
          <p:cNvSpPr>
            <a:spLocks noChangeArrowheads="1"/>
          </p:cNvSpPr>
          <p:nvPr/>
        </p:nvSpPr>
        <p:spPr bwMode="auto">
          <a:xfrm>
            <a:off x="4837113" y="2947988"/>
            <a:ext cx="11366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L2 Cache</a:t>
            </a:r>
          </a:p>
        </p:txBody>
      </p:sp>
      <p:sp>
        <p:nvSpPr>
          <p:cNvPr id="26667" name="Line 40"/>
          <p:cNvSpPr>
            <a:spLocks noChangeShapeType="1"/>
          </p:cNvSpPr>
          <p:nvPr/>
        </p:nvSpPr>
        <p:spPr bwMode="auto">
          <a:xfrm>
            <a:off x="5370513" y="2532063"/>
            <a:ext cx="0" cy="355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Rectangle 41"/>
          <p:cNvSpPr>
            <a:spLocks noChangeArrowheads="1"/>
          </p:cNvSpPr>
          <p:nvPr/>
        </p:nvSpPr>
        <p:spPr bwMode="auto">
          <a:xfrm>
            <a:off x="7697789" y="3255964"/>
            <a:ext cx="1328737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cache cntl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64-128 bytes</a:t>
            </a:r>
          </a:p>
        </p:txBody>
      </p:sp>
      <p:sp>
        <p:nvSpPr>
          <p:cNvPr id="26669" name="Rectangle 42"/>
          <p:cNvSpPr>
            <a:spLocks noChangeArrowheads="1"/>
          </p:cNvSpPr>
          <p:nvPr/>
        </p:nvSpPr>
        <p:spPr bwMode="auto">
          <a:xfrm>
            <a:off x="5495925" y="3400426"/>
            <a:ext cx="80645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Blocks</a:t>
            </a:r>
          </a:p>
        </p:txBody>
      </p:sp>
      <p:sp>
        <p:nvSpPr>
          <p:cNvPr id="230443" name="AutoShape 43"/>
          <p:cNvSpPr>
            <a:spLocks noChangeArrowheads="1"/>
          </p:cNvSpPr>
          <p:nvPr/>
        </p:nvSpPr>
        <p:spPr bwMode="auto">
          <a:xfrm>
            <a:off x="6248400" y="6248400"/>
            <a:ext cx="2514600" cy="457200"/>
          </a:xfrm>
          <a:prstGeom prst="wedgeRoundRectCallout">
            <a:avLst>
              <a:gd name="adj1" fmla="val -74620"/>
              <a:gd name="adj2" fmla="val -5277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still needed?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Focus on the Common Case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143000"/>
            <a:ext cx="11607800" cy="5334000"/>
          </a:xfrm>
        </p:spPr>
        <p:txBody>
          <a:bodyPr/>
          <a:lstStyle/>
          <a:p>
            <a:r>
              <a:rPr lang="en-US" sz="2800" dirty="0" smtClean="0"/>
              <a:t>Favor the </a:t>
            </a:r>
            <a:r>
              <a:rPr lang="en-US" sz="2800" smtClean="0"/>
              <a:t>frequent case, e.g.</a:t>
            </a:r>
            <a:endParaRPr lang="en-US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smtClean="0"/>
              <a:t>Instruction </a:t>
            </a:r>
            <a:r>
              <a:rPr lang="en-US" sz="2400" dirty="0" smtClean="0"/>
              <a:t>fetch and </a:t>
            </a:r>
            <a:r>
              <a:rPr lang="en-US" sz="2400" smtClean="0"/>
              <a:t>decode units </a:t>
            </a:r>
            <a:r>
              <a:rPr lang="en-US" sz="2400" dirty="0" smtClean="0"/>
              <a:t>used more frequently than multiplier, so optimize it first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smtClean="0"/>
              <a:t>If </a:t>
            </a:r>
            <a:r>
              <a:rPr lang="en-US" sz="2400" dirty="0" smtClean="0"/>
              <a:t>database server has 50 disks / processor, storage dependability dominates system dependability, so optimize it first</a:t>
            </a:r>
            <a:endParaRPr lang="en-US" sz="2800" dirty="0" smtClean="0"/>
          </a:p>
          <a:p>
            <a:r>
              <a:rPr lang="en-US" sz="2800" dirty="0" smtClean="0"/>
              <a:t>Frequent case is often simpler and can be </a:t>
            </a:r>
            <a:r>
              <a:rPr lang="en-US" sz="2800" smtClean="0"/>
              <a:t>done faster</a:t>
            </a:r>
            <a:endParaRPr lang="en-US" sz="2800" dirty="0" smtClean="0"/>
          </a:p>
          <a:p>
            <a:pPr lvl="1"/>
            <a:r>
              <a:rPr lang="en-US" sz="2400" dirty="0" smtClean="0"/>
              <a:t>E.g., overflow is rare when adding 2 numbers, so improve performance by optimizing more common case of no overflow </a:t>
            </a:r>
          </a:p>
          <a:p>
            <a:pPr lvl="1"/>
            <a:r>
              <a:rPr lang="en-US" sz="2400" dirty="0" smtClean="0"/>
              <a:t>May slow down overflow, but overall performance improved by optimizing for the normal case</a:t>
            </a:r>
            <a:endParaRPr lang="en-US" sz="2800" dirty="0" smtClean="0"/>
          </a:p>
          <a:p>
            <a:r>
              <a:rPr lang="en-US" sz="2800" dirty="0" smtClean="0"/>
              <a:t>What is frequent case? How much performance improved by making case faster? =&gt; </a:t>
            </a:r>
            <a:r>
              <a:rPr lang="en-US" sz="2800" b="1" dirty="0" smtClean="0">
                <a:solidFill>
                  <a:srgbClr val="FF0000"/>
                </a:solidFill>
              </a:rPr>
              <a:t>Amdahl’s Law </a:t>
            </a:r>
          </a:p>
          <a:p>
            <a:endParaRPr lang="en-US" sz="2800" dirty="0"/>
          </a:p>
        </p:txBody>
      </p:sp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ECD46E6-8A50-4048-860C-D531353A344B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B6D8-4A08-42F6-879B-5E67C7CDE044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0DD18A0-B95D-4772-AB09-0CCF5A46DB58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BEDC22-D4E8-4756-A680-FDD79ED5103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Amdahl’s Law</a:t>
            </a:r>
          </a:p>
        </p:txBody>
      </p:sp>
      <p:grpSp>
        <p:nvGrpSpPr>
          <p:cNvPr id="28678" name="Group 27"/>
          <p:cNvGrpSpPr>
            <a:grpSpLocks/>
          </p:cNvGrpSpPr>
          <p:nvPr/>
        </p:nvGrpSpPr>
        <p:grpSpPr bwMode="auto">
          <a:xfrm>
            <a:off x="3733800" y="914400"/>
            <a:ext cx="8148532" cy="1666732"/>
            <a:chOff x="304800" y="1676400"/>
            <a:chExt cx="6681470" cy="1367192"/>
          </a:xfrm>
        </p:grpSpPr>
        <p:sp>
          <p:nvSpPr>
            <p:cNvPr id="28692" name="Rectangle 12"/>
            <p:cNvSpPr>
              <a:spLocks noChangeArrowheads="1"/>
            </p:cNvSpPr>
            <p:nvPr/>
          </p:nvSpPr>
          <p:spPr bwMode="auto">
            <a:xfrm>
              <a:off x="304800" y="2057400"/>
              <a:ext cx="2046519" cy="376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i="1" dirty="0" err="1">
                  <a:latin typeface="Arial" charset="0"/>
                </a:rPr>
                <a:t>Speedup</a:t>
              </a:r>
              <a:r>
                <a:rPr lang="en-US" b="1" i="1" baseline="-25000" dirty="0" err="1">
                  <a:latin typeface="Arial" charset="0"/>
                </a:rPr>
                <a:t>overall</a:t>
              </a:r>
              <a:r>
                <a:rPr lang="en-US" b="1" i="1" baseline="-25000" dirty="0">
                  <a:latin typeface="Arial" charset="0"/>
                </a:rPr>
                <a:t>   </a:t>
              </a:r>
              <a:r>
                <a:rPr lang="en-US" b="1" i="1" dirty="0">
                  <a:latin typeface="Arial" charset="0"/>
                </a:rPr>
                <a:t>=</a:t>
              </a:r>
            </a:p>
          </p:txBody>
        </p:sp>
        <p:sp>
          <p:nvSpPr>
            <p:cNvPr id="28693" name="Rectangle 13"/>
            <p:cNvSpPr>
              <a:spLocks noChangeArrowheads="1"/>
            </p:cNvSpPr>
            <p:nvPr/>
          </p:nvSpPr>
          <p:spPr bwMode="auto">
            <a:xfrm>
              <a:off x="2438400" y="1863725"/>
              <a:ext cx="1032803" cy="846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b="1" i="1">
                  <a:latin typeface="Arial" charset="0"/>
                </a:rPr>
                <a:t>T</a:t>
              </a:r>
              <a:r>
                <a:rPr lang="en-US" b="1" i="1" baseline="-25000">
                  <a:latin typeface="Arial" charset="0"/>
                </a:rPr>
                <a:t>exec,old</a:t>
              </a:r>
              <a:endParaRPr lang="en-US" b="1" i="1">
                <a:latin typeface="Arial" charset="0"/>
              </a:endParaRPr>
            </a:p>
            <a:p>
              <a:pPr eaLnBrk="0" hangingPunct="0">
                <a:lnSpc>
                  <a:spcPct val="85000"/>
                </a:lnSpc>
              </a:pPr>
              <a:endParaRPr lang="en-US" b="1" i="1">
                <a:latin typeface="Arial" charset="0"/>
              </a:endParaRPr>
            </a:p>
            <a:p>
              <a:pPr eaLnBrk="0" hangingPunct="0">
                <a:lnSpc>
                  <a:spcPct val="85000"/>
                </a:lnSpc>
              </a:pPr>
              <a:r>
                <a:rPr lang="en-US" b="1" i="1">
                  <a:latin typeface="Arial" charset="0"/>
                </a:rPr>
                <a:t>T</a:t>
              </a:r>
              <a:r>
                <a:rPr lang="en-US" b="1" i="1" baseline="-25000">
                  <a:latin typeface="Arial" charset="0"/>
                </a:rPr>
                <a:t>exec,new</a:t>
              </a:r>
            </a:p>
          </p:txBody>
        </p:sp>
        <p:sp>
          <p:nvSpPr>
            <p:cNvPr id="28694" name="Line 14"/>
            <p:cNvSpPr>
              <a:spLocks noChangeShapeType="1"/>
            </p:cNvSpPr>
            <p:nvPr/>
          </p:nvSpPr>
          <p:spPr bwMode="auto">
            <a:xfrm flipV="1">
              <a:off x="2554114" y="2301454"/>
              <a:ext cx="93721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i="1"/>
            </a:p>
          </p:txBody>
        </p:sp>
        <p:sp>
          <p:nvSpPr>
            <p:cNvPr id="28695" name="Rectangle 17"/>
            <p:cNvSpPr>
              <a:spLocks noChangeArrowheads="1"/>
            </p:cNvSpPr>
            <p:nvPr/>
          </p:nvSpPr>
          <p:spPr bwMode="auto">
            <a:xfrm>
              <a:off x="3810000" y="2057400"/>
              <a:ext cx="297055" cy="376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i="1">
                  <a:latin typeface="Arial" charset="0"/>
                </a:rPr>
                <a:t>=</a:t>
              </a:r>
            </a:p>
          </p:txBody>
        </p:sp>
        <p:sp>
          <p:nvSpPr>
            <p:cNvPr id="28696" name="Rectangle 18"/>
            <p:cNvSpPr>
              <a:spLocks noChangeArrowheads="1"/>
            </p:cNvSpPr>
            <p:nvPr/>
          </p:nvSpPr>
          <p:spPr bwMode="auto">
            <a:xfrm>
              <a:off x="5181600" y="1676400"/>
              <a:ext cx="290483" cy="376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i="1">
                  <a:latin typeface="Arial" charset="0"/>
                </a:rPr>
                <a:t>1</a:t>
              </a:r>
            </a:p>
          </p:txBody>
        </p:sp>
        <p:sp>
          <p:nvSpPr>
            <p:cNvPr id="28697" name="Line 19"/>
            <p:cNvSpPr>
              <a:spLocks noChangeShapeType="1"/>
            </p:cNvSpPr>
            <p:nvPr/>
          </p:nvSpPr>
          <p:spPr bwMode="auto">
            <a:xfrm>
              <a:off x="4141788" y="2101850"/>
              <a:ext cx="2487612" cy="31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i="1"/>
            </a:p>
          </p:txBody>
        </p:sp>
        <p:sp>
          <p:nvSpPr>
            <p:cNvPr id="28698" name="Rectangle 20"/>
            <p:cNvSpPr>
              <a:spLocks noChangeArrowheads="1"/>
            </p:cNvSpPr>
            <p:nvPr/>
          </p:nvSpPr>
          <p:spPr bwMode="auto">
            <a:xfrm>
              <a:off x="4114800" y="2209800"/>
              <a:ext cx="2317286" cy="376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i="1">
                  <a:latin typeface="Arial" charset="0"/>
                </a:rPr>
                <a:t>(1 - f</a:t>
              </a:r>
              <a:r>
                <a:rPr lang="en-US" b="1" i="1" baseline="-25000">
                  <a:latin typeface="Arial" charset="0"/>
                </a:rPr>
                <a:t>parallel</a:t>
              </a:r>
              <a:r>
                <a:rPr lang="en-US" b="1" i="1">
                  <a:latin typeface="Arial" charset="0"/>
                </a:rPr>
                <a:t>) + f</a:t>
              </a:r>
              <a:r>
                <a:rPr lang="en-US" b="1" i="1" baseline="-25000">
                  <a:latin typeface="Arial" charset="0"/>
                </a:rPr>
                <a:t>parallel</a:t>
              </a:r>
            </a:p>
          </p:txBody>
        </p:sp>
        <p:sp>
          <p:nvSpPr>
            <p:cNvPr id="28699" name="Rectangle 21"/>
            <p:cNvSpPr>
              <a:spLocks noChangeArrowheads="1"/>
            </p:cNvSpPr>
            <p:nvPr/>
          </p:nvSpPr>
          <p:spPr bwMode="auto">
            <a:xfrm>
              <a:off x="5181600" y="2667000"/>
              <a:ext cx="1804670" cy="376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i="1">
                  <a:latin typeface="Arial" charset="0"/>
                </a:rPr>
                <a:t>Speedup</a:t>
              </a:r>
              <a:r>
                <a:rPr lang="en-US" b="1" i="1" baseline="-25000">
                  <a:latin typeface="Arial" charset="0"/>
                </a:rPr>
                <a:t>parallel</a:t>
              </a:r>
            </a:p>
          </p:txBody>
        </p:sp>
        <p:sp>
          <p:nvSpPr>
            <p:cNvPr id="28700" name="Line 22"/>
            <p:cNvSpPr>
              <a:spLocks noChangeShapeType="1"/>
            </p:cNvSpPr>
            <p:nvPr/>
          </p:nvSpPr>
          <p:spPr bwMode="auto">
            <a:xfrm>
              <a:off x="5486400" y="2667000"/>
              <a:ext cx="1219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i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5800" y="1465726"/>
            <a:ext cx="1981200" cy="5011274"/>
            <a:chOff x="3581401" y="3200400"/>
            <a:chExt cx="1295399" cy="3276600"/>
          </a:xfrm>
        </p:grpSpPr>
        <p:sp>
          <p:nvSpPr>
            <p:cNvPr id="28679" name="Rectangle 23"/>
            <p:cNvSpPr>
              <a:spLocks noChangeArrowheads="1"/>
            </p:cNvSpPr>
            <p:nvPr/>
          </p:nvSpPr>
          <p:spPr bwMode="auto">
            <a:xfrm>
              <a:off x="4419600" y="4800600"/>
              <a:ext cx="457200" cy="1676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Rectangle 25"/>
            <p:cNvSpPr>
              <a:spLocks noChangeArrowheads="1"/>
            </p:cNvSpPr>
            <p:nvPr/>
          </p:nvSpPr>
          <p:spPr bwMode="auto">
            <a:xfrm>
              <a:off x="4419600" y="3200400"/>
              <a:ext cx="457200" cy="1600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Line 28"/>
            <p:cNvSpPr>
              <a:spLocks noChangeShapeType="1"/>
            </p:cNvSpPr>
            <p:nvPr/>
          </p:nvSpPr>
          <p:spPr bwMode="auto">
            <a:xfrm flipV="1">
              <a:off x="4038600" y="46482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Text Box 29"/>
            <p:cNvSpPr txBox="1">
              <a:spLocks noChangeArrowheads="1"/>
            </p:cNvSpPr>
            <p:nvPr/>
          </p:nvSpPr>
          <p:spPr bwMode="auto">
            <a:xfrm rot="-5462995">
              <a:off x="3160713" y="4916488"/>
              <a:ext cx="12985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exc. time</a:t>
              </a:r>
            </a:p>
          </p:txBody>
        </p:sp>
        <p:sp>
          <p:nvSpPr>
            <p:cNvPr id="28684" name="Text Box 30"/>
            <p:cNvSpPr txBox="1">
              <a:spLocks noChangeArrowheads="1"/>
            </p:cNvSpPr>
            <p:nvPr/>
          </p:nvSpPr>
          <p:spPr bwMode="auto">
            <a:xfrm rot="-5400000">
              <a:off x="3952081" y="5496719"/>
              <a:ext cx="13922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serial part</a:t>
              </a:r>
            </a:p>
          </p:txBody>
        </p:sp>
        <p:sp>
          <p:nvSpPr>
            <p:cNvPr id="28685" name="Text Box 31"/>
            <p:cNvSpPr txBox="1">
              <a:spLocks noChangeArrowheads="1"/>
            </p:cNvSpPr>
            <p:nvPr/>
          </p:nvSpPr>
          <p:spPr bwMode="auto">
            <a:xfrm rot="-5400000">
              <a:off x="3825875" y="3844925"/>
              <a:ext cx="164465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parallel part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43200" y="1688123"/>
            <a:ext cx="2895600" cy="4788877"/>
            <a:chOff x="4876800" y="3200400"/>
            <a:chExt cx="1981200" cy="3276600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6400800" y="4495800"/>
              <a:ext cx="457200" cy="1981200"/>
              <a:chOff x="3072" y="2832"/>
              <a:chExt cx="288" cy="1248"/>
            </a:xfrm>
          </p:grpSpPr>
          <p:sp>
            <p:nvSpPr>
              <p:cNvPr id="28690" name="Rectangle 24"/>
              <p:cNvSpPr>
                <a:spLocks noChangeArrowheads="1"/>
              </p:cNvSpPr>
              <p:nvPr/>
            </p:nvSpPr>
            <p:spPr bwMode="auto">
              <a:xfrm>
                <a:off x="3072" y="3024"/>
                <a:ext cx="288" cy="10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1" name="Rectangle 26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288" cy="19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7728" name="Line 32"/>
            <p:cNvSpPr>
              <a:spLocks noChangeShapeType="1"/>
            </p:cNvSpPr>
            <p:nvPr/>
          </p:nvSpPr>
          <p:spPr bwMode="auto">
            <a:xfrm>
              <a:off x="4876800" y="48006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9" name="Line 33"/>
            <p:cNvSpPr>
              <a:spLocks noChangeShapeType="1"/>
            </p:cNvSpPr>
            <p:nvPr/>
          </p:nvSpPr>
          <p:spPr bwMode="auto">
            <a:xfrm>
              <a:off x="4876800" y="3200400"/>
              <a:ext cx="15240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Text Box 35"/>
            <p:cNvSpPr txBox="1">
              <a:spLocks noChangeArrowheads="1"/>
            </p:cNvSpPr>
            <p:nvPr/>
          </p:nvSpPr>
          <p:spPr bwMode="auto">
            <a:xfrm rot="-5400000">
              <a:off x="5933281" y="5496719"/>
              <a:ext cx="13922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serial part</a:t>
              </a:r>
            </a:p>
          </p:txBody>
        </p:sp>
      </p:grpSp>
      <p:sp>
        <p:nvSpPr>
          <p:cNvPr id="28689" name="TextBox 26"/>
          <p:cNvSpPr txBox="1">
            <a:spLocks noChangeArrowheads="1"/>
          </p:cNvSpPr>
          <p:nvPr/>
        </p:nvSpPr>
        <p:spPr bwMode="auto">
          <a:xfrm>
            <a:off x="7543800" y="3048000"/>
            <a:ext cx="3361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err="1">
                <a:latin typeface="Arial" charset="0"/>
              </a:rPr>
              <a:t>f</a:t>
            </a:r>
            <a:r>
              <a:rPr lang="en-US" b="1" i="1" baseline="-25000" dirty="0" err="1">
                <a:latin typeface="Arial" charset="0"/>
              </a:rPr>
              <a:t>parallel</a:t>
            </a:r>
            <a:r>
              <a:rPr lang="en-US" b="1" i="1" dirty="0">
                <a:latin typeface="Arial" charset="0"/>
              </a:rPr>
              <a:t>= </a:t>
            </a:r>
            <a:r>
              <a:rPr lang="en-US" i="1" dirty="0">
                <a:latin typeface="Arial" charset="0"/>
              </a:rPr>
              <a:t>parallel fraction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2B5D4C9-2900-4911-9D2D-2F81269B1F46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15B785-BEC3-4557-95C0-FCEB86B4F55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Amdahl’s Law: exercise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Floating point instructions improved to run 2 times faster, but only 10% of actual instructions are FP</a:t>
            </a:r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2514600" y="3886200"/>
            <a:ext cx="214321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Speedup</a:t>
            </a:r>
            <a:r>
              <a:rPr lang="en-US" b="1" baseline="-25000">
                <a:latin typeface="Arial" charset="0"/>
              </a:rPr>
              <a:t>overall</a:t>
            </a:r>
          </a:p>
        </p:txBody>
      </p: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4648200" y="3886200"/>
            <a:ext cx="36228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=</a:t>
            </a:r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2209801" y="3048000"/>
            <a:ext cx="149682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T</a:t>
            </a:r>
            <a:r>
              <a:rPr lang="en-US" b="1" baseline="-25000">
                <a:latin typeface="Arial" charset="0"/>
              </a:rPr>
              <a:t>exec,new </a:t>
            </a:r>
            <a:r>
              <a:rPr lang="en-US" b="1">
                <a:latin typeface="Arial" charset="0"/>
              </a:rPr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Amdahl’s Law</a:t>
            </a:r>
          </a:p>
        </p:txBody>
      </p:sp>
      <p:sp>
        <p:nvSpPr>
          <p:cNvPr id="30726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Floating point instructions improved to run 2 times faster; but only 10% of actual instructions are FP</a:t>
            </a:r>
          </a:p>
        </p:txBody>
      </p:sp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7AD2955F-98EC-49CA-AE09-8A5495D5E4E7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D440-ED47-4BE1-8CBA-E6DE17D773E3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2514600" y="3810000"/>
            <a:ext cx="214321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Speedup</a:t>
            </a:r>
            <a:r>
              <a:rPr lang="en-US" b="1" baseline="-25000">
                <a:latin typeface="Arial" charset="0"/>
              </a:rPr>
              <a:t>overall</a:t>
            </a:r>
          </a:p>
        </p:txBody>
      </p:sp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4648200" y="3810000"/>
            <a:ext cx="36228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=</a:t>
            </a:r>
          </a:p>
        </p:txBody>
      </p:sp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5383214" y="3643313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1</a:t>
            </a:r>
          </a:p>
        </p:txBody>
      </p:sp>
      <p:sp>
        <p:nvSpPr>
          <p:cNvPr id="30730" name="Line 7"/>
          <p:cNvSpPr>
            <a:spLocks noChangeShapeType="1"/>
          </p:cNvSpPr>
          <p:nvPr/>
        </p:nvSpPr>
        <p:spPr bwMode="auto">
          <a:xfrm>
            <a:off x="5105400" y="4038600"/>
            <a:ext cx="88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Rectangle 8"/>
          <p:cNvSpPr>
            <a:spLocks noChangeArrowheads="1"/>
          </p:cNvSpPr>
          <p:nvPr/>
        </p:nvSpPr>
        <p:spPr bwMode="auto">
          <a:xfrm>
            <a:off x="5154613" y="4100513"/>
            <a:ext cx="78226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0.95</a:t>
            </a:r>
          </a:p>
        </p:txBody>
      </p:sp>
      <p:sp>
        <p:nvSpPr>
          <p:cNvPr id="30732" name="Rectangle 9"/>
          <p:cNvSpPr>
            <a:spLocks noChangeArrowheads="1"/>
          </p:cNvSpPr>
          <p:nvPr/>
        </p:nvSpPr>
        <p:spPr bwMode="auto">
          <a:xfrm>
            <a:off x="6248400" y="3810000"/>
            <a:ext cx="36228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=</a:t>
            </a:r>
          </a:p>
        </p:txBody>
      </p:sp>
      <p:sp>
        <p:nvSpPr>
          <p:cNvPr id="30733" name="Rectangle 10"/>
          <p:cNvSpPr>
            <a:spLocks noChangeArrowheads="1"/>
          </p:cNvSpPr>
          <p:nvPr/>
        </p:nvSpPr>
        <p:spPr bwMode="auto">
          <a:xfrm>
            <a:off x="6781800" y="3810000"/>
            <a:ext cx="226985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 smtClean="0">
                <a:latin typeface="Arial" charset="0"/>
              </a:rPr>
              <a:t>1.053  =&gt; 5.3%</a:t>
            </a:r>
            <a:endParaRPr lang="en-US" b="1">
              <a:latin typeface="Arial" charset="0"/>
            </a:endParaRPr>
          </a:p>
        </p:txBody>
      </p:sp>
      <p:sp>
        <p:nvSpPr>
          <p:cNvPr id="30734" name="Rectangle 11"/>
          <p:cNvSpPr>
            <a:spLocks noChangeArrowheads="1"/>
          </p:cNvSpPr>
          <p:nvPr/>
        </p:nvSpPr>
        <p:spPr bwMode="auto">
          <a:xfrm>
            <a:off x="2209801" y="2971800"/>
            <a:ext cx="702160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T</a:t>
            </a:r>
            <a:r>
              <a:rPr lang="en-US" b="1" baseline="-25000">
                <a:latin typeface="Arial" charset="0"/>
              </a:rPr>
              <a:t>exec,new </a:t>
            </a:r>
            <a:r>
              <a:rPr lang="en-US" b="1">
                <a:latin typeface="Arial" charset="0"/>
              </a:rPr>
              <a:t>= T</a:t>
            </a:r>
            <a:r>
              <a:rPr lang="en-US" b="1" baseline="-25000">
                <a:latin typeface="Arial" charset="0"/>
              </a:rPr>
              <a:t>exec,old</a:t>
            </a:r>
            <a:r>
              <a:rPr lang="en-US" b="1">
                <a:latin typeface="Arial" charset="0"/>
              </a:rPr>
              <a:t> x  (0.9 +  0.1/2) = 0.95 x T</a:t>
            </a:r>
            <a:r>
              <a:rPr lang="en-US" b="1" baseline="-25000">
                <a:latin typeface="Arial" charset="0"/>
              </a:rPr>
              <a:t>exec,old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D4B3DD16-F397-4E81-9DD8-B4896E8D4753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E778-999F-45FA-AD67-4A5BD1E77EC9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-61788"/>
            <a:ext cx="10025404" cy="6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Amdahl's</a:t>
            </a:r>
            <a:br>
              <a:rPr lang="en-US" dirty="0" smtClean="0"/>
            </a:br>
            <a:r>
              <a:rPr lang="en-US" dirty="0" smtClean="0"/>
              <a:t>law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 we rescued by Gustafson's law ?</a:t>
            </a:r>
            <a:endParaRPr lang="en-US" smtClean="0"/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Gustafson proposed a change to Amdahl's law</a:t>
            </a:r>
          </a:p>
          <a:p>
            <a:pPr lvl="1"/>
            <a:r>
              <a:rPr lang="en-US" dirty="0" smtClean="0"/>
              <a:t>assumes the data (input) set for the parallel part scales (increases) linearly with the number of processors</a:t>
            </a:r>
            <a:br>
              <a:rPr lang="en-US" dirty="0" smtClean="0"/>
            </a:br>
            <a:r>
              <a:rPr lang="en-US" dirty="0" smtClean="0"/>
              <a:t>=&gt; much better scaling</a:t>
            </a:r>
          </a:p>
          <a:p>
            <a:endParaRPr lang="en-US" dirty="0" smtClean="0"/>
          </a:p>
          <a:p>
            <a:r>
              <a:rPr lang="en-US" b="1" dirty="0" smtClean="0"/>
              <a:t>Speedup</a:t>
            </a:r>
            <a:r>
              <a:rPr lang="en-US" dirty="0" smtClean="0"/>
              <a:t> = P -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seq</a:t>
            </a:r>
            <a:r>
              <a:rPr lang="en-US" dirty="0" smtClean="0"/>
              <a:t>(P-1)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where: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P = # of processors (parallel speedup),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f</a:t>
            </a:r>
            <a:r>
              <a:rPr lang="en-US" baseline="-25000" dirty="0" err="1" smtClean="0"/>
              <a:t>seq</a:t>
            </a:r>
            <a:r>
              <a:rPr lang="en-US" dirty="0" smtClean="0"/>
              <a:t> = sequential fraction of the </a:t>
            </a:r>
            <a:r>
              <a:rPr lang="en-US" b="1" dirty="0" smtClean="0"/>
              <a:t>original</a:t>
            </a:r>
            <a:r>
              <a:rPr lang="en-US" dirty="0" smtClean="0"/>
              <a:t> program = 1-f</a:t>
            </a:r>
            <a:r>
              <a:rPr lang="en-US" baseline="-25000" dirty="0" smtClean="0"/>
              <a:t>par</a:t>
            </a:r>
          </a:p>
        </p:txBody>
      </p:sp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471CA39F-89E1-4AF9-8927-89BC83FF052B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7E05-A214-4234-BF7A-2F896ADFA453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Improvement: from where?</a:t>
            </a:r>
            <a:endParaRPr lang="en-US" dirty="0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sz="2800" smtClean="0"/>
              <a:t>Semi-conductor Technology</a:t>
            </a:r>
            <a:endParaRPr lang="en-US" sz="2800" dirty="0" smtClean="0"/>
          </a:p>
          <a:p>
            <a:pPr lvl="1">
              <a:spcBef>
                <a:spcPts val="300"/>
              </a:spcBef>
            </a:pPr>
            <a:r>
              <a:rPr lang="en-US" sz="2400" dirty="0" smtClean="0"/>
              <a:t>More transistors per chip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Faster logic</a:t>
            </a:r>
          </a:p>
          <a:p>
            <a:pPr>
              <a:spcBef>
                <a:spcPts val="300"/>
              </a:spcBef>
            </a:pPr>
            <a:r>
              <a:rPr lang="en-US" sz="2800" smtClean="0"/>
              <a:t>Micro Architecture: Machine Organization</a:t>
            </a:r>
            <a:endParaRPr lang="en-US" sz="2800" dirty="0" smtClean="0"/>
          </a:p>
          <a:p>
            <a:pPr lvl="1">
              <a:spcBef>
                <a:spcPts val="300"/>
              </a:spcBef>
            </a:pPr>
            <a:r>
              <a:rPr lang="en-US" sz="2400" dirty="0" smtClean="0"/>
              <a:t>Deeper pipelines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More instructions executed in parallel</a:t>
            </a:r>
          </a:p>
          <a:p>
            <a:pPr>
              <a:spcBef>
                <a:spcPts val="300"/>
              </a:spcBef>
            </a:pPr>
            <a:r>
              <a:rPr lang="en-US" sz="2800" smtClean="0"/>
              <a:t>Architecture: ISA, etc.</a:t>
            </a:r>
            <a:endParaRPr lang="en-US" sz="2800" dirty="0" smtClean="0"/>
          </a:p>
          <a:p>
            <a:pPr lvl="1">
              <a:spcBef>
                <a:spcPts val="300"/>
              </a:spcBef>
            </a:pPr>
            <a:r>
              <a:rPr lang="en-US" sz="2400" dirty="0" smtClean="0"/>
              <a:t>Reduced Instruction Set Computers (RISC &gt; 1985)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Multimedia extensions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Explicit parallelism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Compiler </a:t>
            </a:r>
            <a:r>
              <a:rPr lang="en-US" sz="2800" smtClean="0"/>
              <a:t>technology (see lecture </a:t>
            </a:r>
            <a:r>
              <a:rPr lang="en-US" sz="2800" dirty="0" smtClean="0"/>
              <a:t>5LIM0 in Q3)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Finding more parallelism in code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Greater levels of optimization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2206-9874-42AF-806E-95D345213046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E414-1DA8-4571-A918-C4D741822C8C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686800" y="2514600"/>
            <a:ext cx="3346888" cy="2819400"/>
            <a:chOff x="8686800" y="2514600"/>
            <a:chExt cx="3346888" cy="2819400"/>
          </a:xfrm>
        </p:grpSpPr>
        <p:sp>
          <p:nvSpPr>
            <p:cNvPr id="2" name="Right Brace 1"/>
            <p:cNvSpPr/>
            <p:nvPr/>
          </p:nvSpPr>
          <p:spPr>
            <a:xfrm>
              <a:off x="8686800" y="2514600"/>
              <a:ext cx="381000" cy="28194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296400" y="3429000"/>
              <a:ext cx="2737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Computer</a:t>
              </a:r>
            </a:p>
            <a:p>
              <a:r>
                <a:rPr lang="en-US" smtClean="0"/>
                <a:t>(Micro) Architecture</a:t>
              </a: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uiExpand="1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0FAE8D8-4E4F-4471-9609-BB7444306510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2531-C289-4581-9D4C-BC307EBCC561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1" y="19334"/>
            <a:ext cx="9753600" cy="684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Gustafson's </a:t>
            </a:r>
            <a:br>
              <a:rPr lang="en-US" dirty="0" smtClean="0"/>
            </a:br>
            <a:r>
              <a:rPr lang="en-US" dirty="0" smtClean="0"/>
              <a:t>law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25497DA-574A-4502-84D7-3A03648B19DE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3D61A9-CC75-4D72-85B6-39B6EAEE44D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4. The performance equation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Main performance metric: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	</a:t>
            </a:r>
            <a:r>
              <a:rPr lang="en-US" b="1" dirty="0" smtClean="0"/>
              <a:t>Total Execution Time (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exec</a:t>
            </a:r>
            <a:r>
              <a:rPr lang="en-US" b="1" dirty="0" smtClean="0"/>
              <a:t>)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T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exec</a:t>
            </a:r>
            <a:r>
              <a:rPr lang="en-US" b="1" dirty="0" smtClean="0">
                <a:solidFill>
                  <a:srgbClr val="FF0000"/>
                </a:solidFill>
              </a:rPr>
              <a:t> = </a:t>
            </a:r>
            <a:r>
              <a:rPr lang="en-US" b="1" dirty="0" err="1" smtClean="0">
                <a:solidFill>
                  <a:srgbClr val="FF0000"/>
                </a:solidFill>
              </a:rPr>
              <a:t>N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cycles</a:t>
            </a:r>
            <a:r>
              <a:rPr lang="en-US" b="1" dirty="0" smtClean="0">
                <a:solidFill>
                  <a:srgbClr val="FF0000"/>
                </a:solidFill>
              </a:rPr>
              <a:t> * </a:t>
            </a:r>
            <a:r>
              <a:rPr lang="en-US" b="1" dirty="0" err="1" smtClean="0">
                <a:solidFill>
                  <a:srgbClr val="FF0000"/>
                </a:solidFill>
              </a:rPr>
              <a:t>T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cycle</a:t>
            </a:r>
            <a:endParaRPr lang="en-US" b="1" baseline="-25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= </a:t>
            </a:r>
            <a:r>
              <a:rPr lang="en-US" b="1" dirty="0" err="1" smtClean="0">
                <a:solidFill>
                  <a:srgbClr val="FF0000"/>
                </a:solidFill>
              </a:rPr>
              <a:t>N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instructions</a:t>
            </a:r>
            <a:r>
              <a:rPr lang="en-US" b="1" dirty="0" smtClean="0">
                <a:solidFill>
                  <a:srgbClr val="FF0000"/>
                </a:solidFill>
              </a:rPr>
              <a:t> * CPI * </a:t>
            </a:r>
            <a:r>
              <a:rPr lang="en-US" b="1" dirty="0" err="1" smtClean="0">
                <a:solidFill>
                  <a:srgbClr val="FF0000"/>
                </a:solidFill>
              </a:rPr>
              <a:t>T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cycle</a:t>
            </a:r>
            <a:endParaRPr lang="en-US" b="1" baseline="-25000" dirty="0" smtClean="0">
              <a:solidFill>
                <a:srgbClr val="FF0000"/>
              </a:solidFill>
            </a:endParaRP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b="1" dirty="0" smtClean="0"/>
              <a:t>CPI</a:t>
            </a:r>
            <a:r>
              <a:rPr lang="en-US" dirty="0"/>
              <a:t> </a:t>
            </a:r>
            <a:r>
              <a:rPr lang="en-US" dirty="0" smtClean="0"/>
              <a:t>= (Average number of) Cycles Per Instruction</a:t>
            </a:r>
          </a:p>
          <a:p>
            <a:pPr lvl="1" eaLnBrk="1" hangingPunct="1"/>
            <a:r>
              <a:rPr lang="en-US" b="1" dirty="0" smtClean="0"/>
              <a:t>IPC </a:t>
            </a:r>
            <a:r>
              <a:rPr lang="en-US" dirty="0" smtClean="0"/>
              <a:t>= ....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CC45D99-B911-4AEE-8EBC-44FC408C3CE4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488674-8AF7-4C1C-81E8-C0C4B485F6E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Calculating CPI</a:t>
            </a:r>
          </a:p>
        </p:txBody>
      </p:sp>
      <p:sp>
        <p:nvSpPr>
          <p:cNvPr id="35846" name="Line 3"/>
          <p:cNvSpPr>
            <a:spLocks noChangeShapeType="1"/>
          </p:cNvSpPr>
          <p:nvPr/>
        </p:nvSpPr>
        <p:spPr bwMode="auto">
          <a:xfrm flipH="1">
            <a:off x="3867150" y="4876800"/>
            <a:ext cx="40005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3276600" y="5486400"/>
            <a:ext cx="1081088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Typical Mix</a:t>
            </a:r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2286001" y="2133601"/>
            <a:ext cx="7007225" cy="304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800" b="1" dirty="0">
                <a:latin typeface="Arial" charset="0"/>
              </a:rPr>
              <a:t>Base Machine (</a:t>
            </a:r>
            <a:r>
              <a:rPr lang="en-US" sz="2800" b="1" dirty="0" err="1">
                <a:latin typeface="Arial" charset="0"/>
              </a:rPr>
              <a:t>Reg</a:t>
            </a:r>
            <a:r>
              <a:rPr lang="en-US" sz="2800" b="1" dirty="0">
                <a:latin typeface="Arial" charset="0"/>
              </a:rPr>
              <a:t> / </a:t>
            </a:r>
            <a:r>
              <a:rPr lang="en-US" sz="2800" b="1" dirty="0" err="1">
                <a:latin typeface="Arial" charset="0"/>
              </a:rPr>
              <a:t>Reg</a:t>
            </a:r>
            <a:r>
              <a:rPr lang="en-US" sz="2800" b="1" dirty="0">
                <a:latin typeface="Arial" charset="0"/>
              </a:rPr>
              <a:t>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endParaRPr lang="en-US" sz="2000" b="1" dirty="0"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 dirty="0">
                <a:latin typeface="Arial" charset="0"/>
              </a:rPr>
              <a:t>Op	</a:t>
            </a:r>
            <a:r>
              <a:rPr lang="en-US" sz="2000" b="1" dirty="0" err="1">
                <a:latin typeface="Arial" charset="0"/>
              </a:rPr>
              <a:t>Freq</a:t>
            </a:r>
            <a:r>
              <a:rPr lang="en-US" sz="2000" b="1" dirty="0">
                <a:latin typeface="Arial" charset="0"/>
              </a:rPr>
              <a:t>	Cycles	CPI(</a:t>
            </a:r>
            <a:r>
              <a:rPr lang="en-US" sz="2000" b="1" dirty="0" err="1">
                <a:latin typeface="Arial" charset="0"/>
              </a:rPr>
              <a:t>i</a:t>
            </a:r>
            <a:r>
              <a:rPr lang="en-US" sz="2000" b="1" dirty="0">
                <a:latin typeface="Arial" charset="0"/>
              </a:rPr>
              <a:t>)	(% Time)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 dirty="0">
                <a:latin typeface="Arial" charset="0"/>
              </a:rPr>
              <a:t>ALU	50%	1	 .5	(33%)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 dirty="0">
                <a:latin typeface="Arial" charset="0"/>
              </a:rPr>
              <a:t>Load	20%	2	 .4	(27%)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 dirty="0">
                <a:latin typeface="Arial" charset="0"/>
              </a:rPr>
              <a:t>Store	10%	2	 .2	(13%)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 dirty="0">
                <a:latin typeface="Arial" charset="0"/>
              </a:rPr>
              <a:t>Branch	20%	2	 .4	(27%)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 dirty="0">
                <a:latin typeface="Arial" charset="0"/>
              </a:rPr>
              <a:t> 			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</a:rPr>
              <a:t>1.5</a:t>
            </a:r>
          </a:p>
        </p:txBody>
      </p:sp>
      <p:sp>
        <p:nvSpPr>
          <p:cNvPr id="35849" name="Line 6"/>
          <p:cNvSpPr>
            <a:spLocks noChangeShapeType="1"/>
          </p:cNvSpPr>
          <p:nvPr/>
        </p:nvSpPr>
        <p:spPr bwMode="auto">
          <a:xfrm>
            <a:off x="6096000" y="4800600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auto">
          <a:xfrm>
            <a:off x="4114800" y="3048000"/>
            <a:ext cx="768350" cy="175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8"/>
          <p:cNvSpPr>
            <a:spLocks noChangeShapeType="1"/>
          </p:cNvSpPr>
          <p:nvPr/>
        </p:nvSpPr>
        <p:spPr bwMode="auto">
          <a:xfrm>
            <a:off x="2362200" y="33528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C8D39C7-1348-4B72-9B7A-44EADD7A0414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3347F2-7053-44E8-8788-BD4248014E8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Measurement Tools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Benchmarks, Traces, Mixes</a:t>
            </a:r>
          </a:p>
          <a:p>
            <a:pPr eaLnBrk="1" hangingPunct="1"/>
            <a:r>
              <a:rPr lang="en-US" dirty="0" smtClean="0"/>
              <a:t>Hardware: Cost, delay, area, power estimation</a:t>
            </a:r>
          </a:p>
          <a:p>
            <a:pPr eaLnBrk="1" hangingPunct="1"/>
            <a:r>
              <a:rPr lang="en-US" dirty="0" smtClean="0"/>
              <a:t>Simulation  (many  levels, see </a:t>
            </a:r>
            <a:r>
              <a:rPr lang="en-US" dirty="0" err="1" smtClean="0"/>
              <a:t>ch</a:t>
            </a:r>
            <a:r>
              <a:rPr lang="en-US" dirty="0" smtClean="0"/>
              <a:t>. 9)</a:t>
            </a:r>
          </a:p>
          <a:p>
            <a:pPr lvl="1" eaLnBrk="1" hangingPunct="1"/>
            <a:r>
              <a:rPr lang="en-US" dirty="0" smtClean="0"/>
              <a:t>ISA, </a:t>
            </a:r>
            <a:r>
              <a:rPr lang="en-US" dirty="0" err="1" smtClean="0"/>
              <a:t>RT</a:t>
            </a:r>
            <a:r>
              <a:rPr lang="en-US" dirty="0" smtClean="0"/>
              <a:t>, Gate, Circuit level</a:t>
            </a:r>
          </a:p>
          <a:p>
            <a:pPr eaLnBrk="1" hangingPunct="1"/>
            <a:r>
              <a:rPr lang="en-US" dirty="0" smtClean="0"/>
              <a:t>Queuing Theory (analytic models)</a:t>
            </a:r>
          </a:p>
          <a:p>
            <a:pPr eaLnBrk="1" hangingPunct="1"/>
            <a:r>
              <a:rPr lang="en-US" dirty="0" smtClean="0"/>
              <a:t>Rules of Thumb</a:t>
            </a:r>
          </a:p>
          <a:p>
            <a:pPr eaLnBrk="1" hangingPunct="1"/>
            <a:r>
              <a:rPr lang="en-US" dirty="0" smtClean="0"/>
              <a:t>Fundamental “Laws”/Principles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uiExpand="1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4EA8F32-B049-41BA-8E25-98394A8FDC98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B40EDB-0F5E-4CA1-97E7-6DBA309E48F9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138" y="471489"/>
            <a:ext cx="7683500" cy="276225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/>
              <a:t>Aspects of CPU Performance</a:t>
            </a:r>
            <a:br>
              <a:rPr lang="en-US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what influences what?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2133600" y="1600200"/>
            <a:ext cx="7696200" cy="646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63500" tIns="25400" rIns="63500" bIns="25400">
            <a:spAutoFit/>
          </a:bodyPr>
          <a:lstStyle/>
          <a:p>
            <a:pPr marL="342900" indent="-342900" eaLnBrk="0" hangingPunct="0">
              <a:lnSpc>
                <a:spcPct val="86000"/>
              </a:lnSpc>
              <a:spcBef>
                <a:spcPct val="40000"/>
              </a:spcBef>
              <a:tabLst>
                <a:tab pos="1371600" algn="l"/>
                <a:tab pos="3073400" algn="l"/>
              </a:tabLst>
              <a:defRPr/>
            </a:pPr>
            <a:r>
              <a:rPr lang="en-US" sz="1800" b="1" dirty="0">
                <a:latin typeface="Arial" charset="0"/>
              </a:rPr>
              <a:t>CPU time	=  Seconds     =   Instructions  x     Cycles     x   Seconds</a:t>
            </a:r>
          </a:p>
          <a:p>
            <a:pPr marL="342900" indent="-342900" eaLnBrk="0" hangingPunct="0">
              <a:lnSpc>
                <a:spcPct val="86000"/>
              </a:lnSpc>
              <a:spcBef>
                <a:spcPct val="40000"/>
              </a:spcBef>
              <a:tabLst>
                <a:tab pos="1371600" algn="l"/>
                <a:tab pos="3073400" algn="l"/>
              </a:tabLst>
              <a:defRPr/>
            </a:pPr>
            <a:r>
              <a:rPr lang="en-US" sz="1800" b="1" dirty="0">
                <a:latin typeface="Arial" charset="0"/>
              </a:rPr>
              <a:t>		    Program	    </a:t>
            </a:r>
            <a:r>
              <a:rPr lang="en-US" sz="1800" b="1" dirty="0" err="1">
                <a:latin typeface="Arial" charset="0"/>
              </a:rPr>
              <a:t>Program</a:t>
            </a:r>
            <a:r>
              <a:rPr lang="en-US" sz="1800" b="1" dirty="0">
                <a:latin typeface="Arial" charset="0"/>
              </a:rPr>
              <a:t>          Instruction        Cycle</a:t>
            </a:r>
          </a:p>
        </p:txBody>
      </p:sp>
      <p:sp>
        <p:nvSpPr>
          <p:cNvPr id="37895" name="Line 4"/>
          <p:cNvSpPr>
            <a:spLocks noChangeShapeType="1"/>
          </p:cNvSpPr>
          <p:nvPr/>
        </p:nvSpPr>
        <p:spPr bwMode="auto">
          <a:xfrm>
            <a:off x="3835400" y="1600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5"/>
          <p:cNvSpPr>
            <a:spLocks noChangeShapeType="1"/>
          </p:cNvSpPr>
          <p:nvPr/>
        </p:nvSpPr>
        <p:spPr bwMode="auto">
          <a:xfrm>
            <a:off x="5435600" y="1600200"/>
            <a:ext cx="1270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6"/>
          <p:cNvSpPr>
            <a:spLocks noChangeShapeType="1"/>
          </p:cNvSpPr>
          <p:nvPr/>
        </p:nvSpPr>
        <p:spPr bwMode="auto">
          <a:xfrm>
            <a:off x="7086600" y="1600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7"/>
          <p:cNvSpPr>
            <a:spLocks noChangeShapeType="1"/>
          </p:cNvSpPr>
          <p:nvPr/>
        </p:nvSpPr>
        <p:spPr bwMode="auto">
          <a:xfrm>
            <a:off x="8686800" y="1600200"/>
            <a:ext cx="939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32064" y="2060576"/>
            <a:ext cx="7750175" cy="4251325"/>
          </a:xfr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		</a:t>
            </a:r>
          </a:p>
          <a:p>
            <a:pPr marL="285750" indent="-285750" eaLnBrk="1" hangingPunct="1"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		   Instr. Cnt	   CPI      Clock Rate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Program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Compiler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Instr. Set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Organization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Technology</a:t>
            </a:r>
            <a:endParaRPr lang="en-US" sz="2800"/>
          </a:p>
        </p:txBody>
      </p:sp>
      <p:grpSp>
        <p:nvGrpSpPr>
          <p:cNvPr id="37900" name="Group 9"/>
          <p:cNvGrpSpPr>
            <a:grpSpLocks/>
          </p:cNvGrpSpPr>
          <p:nvPr/>
        </p:nvGrpSpPr>
        <p:grpSpPr bwMode="auto">
          <a:xfrm>
            <a:off x="2590800" y="2590800"/>
            <a:ext cx="6807200" cy="3759200"/>
            <a:chOff x="672" y="1424"/>
            <a:chExt cx="4288" cy="2368"/>
          </a:xfrm>
        </p:grpSpPr>
        <p:sp>
          <p:nvSpPr>
            <p:cNvPr id="37901" name="Line 10"/>
            <p:cNvSpPr>
              <a:spLocks noChangeShapeType="1"/>
            </p:cNvSpPr>
            <p:nvPr/>
          </p:nvSpPr>
          <p:spPr bwMode="auto">
            <a:xfrm flipV="1">
              <a:off x="1888" y="1424"/>
              <a:ext cx="0" cy="2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Line 11"/>
            <p:cNvSpPr>
              <a:spLocks noChangeShapeType="1"/>
            </p:cNvSpPr>
            <p:nvPr/>
          </p:nvSpPr>
          <p:spPr bwMode="auto">
            <a:xfrm>
              <a:off x="3008" y="1440"/>
              <a:ext cx="0" cy="2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Line 12"/>
            <p:cNvSpPr>
              <a:spLocks noChangeShapeType="1"/>
            </p:cNvSpPr>
            <p:nvPr/>
          </p:nvSpPr>
          <p:spPr bwMode="auto">
            <a:xfrm>
              <a:off x="3600" y="1424"/>
              <a:ext cx="0" cy="2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Line 13"/>
            <p:cNvSpPr>
              <a:spLocks noChangeShapeType="1"/>
            </p:cNvSpPr>
            <p:nvPr/>
          </p:nvSpPr>
          <p:spPr bwMode="auto">
            <a:xfrm>
              <a:off x="4960" y="1424"/>
              <a:ext cx="0" cy="2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Line 14"/>
            <p:cNvSpPr>
              <a:spLocks noChangeShapeType="1"/>
            </p:cNvSpPr>
            <p:nvPr/>
          </p:nvSpPr>
          <p:spPr bwMode="auto">
            <a:xfrm>
              <a:off x="672" y="2064"/>
              <a:ext cx="4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Line 15"/>
            <p:cNvSpPr>
              <a:spLocks noChangeShapeType="1"/>
            </p:cNvSpPr>
            <p:nvPr/>
          </p:nvSpPr>
          <p:spPr bwMode="auto">
            <a:xfrm>
              <a:off x="704" y="2480"/>
              <a:ext cx="4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Line 16"/>
            <p:cNvSpPr>
              <a:spLocks noChangeShapeType="1"/>
            </p:cNvSpPr>
            <p:nvPr/>
          </p:nvSpPr>
          <p:spPr bwMode="auto">
            <a:xfrm>
              <a:off x="704" y="2928"/>
              <a:ext cx="4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8" name="Line 17"/>
            <p:cNvSpPr>
              <a:spLocks noChangeShapeType="1"/>
            </p:cNvSpPr>
            <p:nvPr/>
          </p:nvSpPr>
          <p:spPr bwMode="auto">
            <a:xfrm>
              <a:off x="720" y="3392"/>
              <a:ext cx="42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Line 18"/>
            <p:cNvSpPr>
              <a:spLocks noChangeShapeType="1"/>
            </p:cNvSpPr>
            <p:nvPr/>
          </p:nvSpPr>
          <p:spPr bwMode="auto">
            <a:xfrm>
              <a:off x="720" y="3776"/>
              <a:ext cx="42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Line 19"/>
            <p:cNvSpPr>
              <a:spLocks noChangeShapeType="1"/>
            </p:cNvSpPr>
            <p:nvPr/>
          </p:nvSpPr>
          <p:spPr bwMode="auto">
            <a:xfrm>
              <a:off x="672" y="1712"/>
              <a:ext cx="4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4409F6B-F9A4-4607-A35A-45C2204427F0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235695-5178-4E2D-AC0E-4C17C4FA86D3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138" y="415926"/>
            <a:ext cx="7683500" cy="276225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/>
              <a:t>Aspects of CPU Performance</a:t>
            </a:r>
            <a:br>
              <a:rPr lang="en-US" dirty="0" smtClean="0"/>
            </a:br>
            <a:r>
              <a:rPr lang="en-US" sz="3200" b="1" dirty="0">
                <a:solidFill>
                  <a:srgbClr val="FF0000"/>
                </a:solidFill>
              </a:rPr>
              <a:t>check the ‘x’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2209800" y="1371601"/>
            <a:ext cx="7696200" cy="646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63500" tIns="25400" rIns="63500" bIns="25400">
            <a:spAutoFit/>
          </a:bodyPr>
          <a:lstStyle/>
          <a:p>
            <a:pPr marL="342900" indent="-342900" eaLnBrk="0" hangingPunct="0">
              <a:lnSpc>
                <a:spcPct val="86000"/>
              </a:lnSpc>
              <a:spcBef>
                <a:spcPct val="40000"/>
              </a:spcBef>
              <a:tabLst>
                <a:tab pos="1371600" algn="l"/>
                <a:tab pos="3073400" algn="l"/>
              </a:tabLst>
              <a:defRPr/>
            </a:pPr>
            <a:r>
              <a:rPr lang="en-US" sz="1800" b="1">
                <a:latin typeface="Arial" charset="0"/>
              </a:rPr>
              <a:t>CPU time	=  Seconds    =   Instructions  x    Cycles     x   Seconds</a:t>
            </a:r>
          </a:p>
          <a:p>
            <a:pPr marL="342900" indent="-342900" eaLnBrk="0" hangingPunct="0">
              <a:lnSpc>
                <a:spcPct val="86000"/>
              </a:lnSpc>
              <a:spcBef>
                <a:spcPct val="40000"/>
              </a:spcBef>
              <a:tabLst>
                <a:tab pos="1371600" algn="l"/>
                <a:tab pos="3073400" algn="l"/>
              </a:tabLst>
              <a:defRPr/>
            </a:pPr>
            <a:r>
              <a:rPr lang="en-US" sz="1800" b="1">
                <a:latin typeface="Arial" charset="0"/>
              </a:rPr>
              <a:t>		    Program	    Program          Instruction       Cycle</a:t>
            </a:r>
          </a:p>
        </p:txBody>
      </p:sp>
      <p:sp>
        <p:nvSpPr>
          <p:cNvPr id="38919" name="Line 4"/>
          <p:cNvSpPr>
            <a:spLocks noChangeShapeType="1"/>
          </p:cNvSpPr>
          <p:nvPr/>
        </p:nvSpPr>
        <p:spPr bwMode="auto">
          <a:xfrm>
            <a:off x="3911600" y="1422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5"/>
          <p:cNvSpPr>
            <a:spLocks noChangeShapeType="1"/>
          </p:cNvSpPr>
          <p:nvPr/>
        </p:nvSpPr>
        <p:spPr bwMode="auto">
          <a:xfrm>
            <a:off x="5549900" y="1447800"/>
            <a:ext cx="12509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6"/>
          <p:cNvSpPr>
            <a:spLocks noChangeShapeType="1"/>
          </p:cNvSpPr>
          <p:nvPr/>
        </p:nvSpPr>
        <p:spPr bwMode="auto">
          <a:xfrm>
            <a:off x="7239000" y="1473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7"/>
          <p:cNvSpPr>
            <a:spLocks noChangeShapeType="1"/>
          </p:cNvSpPr>
          <p:nvPr/>
        </p:nvSpPr>
        <p:spPr bwMode="auto">
          <a:xfrm>
            <a:off x="8705850" y="1447800"/>
            <a:ext cx="939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609851" y="2438400"/>
            <a:ext cx="7751763" cy="3886200"/>
          </a:xfr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		   Inst Count	   CPI	Clock Rate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Program	          X	     X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/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Compiler	          X	     X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/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Inst. Set.	          X	     X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/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Organization	     X		  X</a:t>
            </a:r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/>
          </a:p>
          <a:p>
            <a:pPr marL="285750" indent="-285750" eaLnBrk="1" hangingPunct="1">
              <a:lnSpc>
                <a:spcPct val="65000"/>
              </a:lnSpc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/>
              <a:t>Technology				  X</a:t>
            </a:r>
          </a:p>
        </p:txBody>
      </p:sp>
      <p:sp>
        <p:nvSpPr>
          <p:cNvPr id="38924" name="Line 9"/>
          <p:cNvSpPr>
            <a:spLocks noChangeShapeType="1"/>
          </p:cNvSpPr>
          <p:nvPr/>
        </p:nvSpPr>
        <p:spPr bwMode="auto">
          <a:xfrm flipV="1">
            <a:off x="4616450" y="24130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0"/>
          <p:cNvSpPr>
            <a:spLocks noChangeShapeType="1"/>
          </p:cNvSpPr>
          <p:nvPr/>
        </p:nvSpPr>
        <p:spPr bwMode="auto">
          <a:xfrm>
            <a:off x="6375400" y="2451100"/>
            <a:ext cx="0" cy="3721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1"/>
          <p:cNvSpPr>
            <a:spLocks noChangeShapeType="1"/>
          </p:cNvSpPr>
          <p:nvPr/>
        </p:nvSpPr>
        <p:spPr bwMode="auto">
          <a:xfrm>
            <a:off x="7467600" y="24130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2"/>
          <p:cNvSpPr>
            <a:spLocks noChangeShapeType="1"/>
          </p:cNvSpPr>
          <p:nvPr/>
        </p:nvSpPr>
        <p:spPr bwMode="auto">
          <a:xfrm>
            <a:off x="9626600" y="2413000"/>
            <a:ext cx="0" cy="3784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3"/>
          <p:cNvSpPr>
            <a:spLocks noChangeShapeType="1"/>
          </p:cNvSpPr>
          <p:nvPr/>
        </p:nvSpPr>
        <p:spPr bwMode="auto">
          <a:xfrm>
            <a:off x="2686050" y="3429000"/>
            <a:ext cx="69151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4"/>
          <p:cNvSpPr>
            <a:spLocks noChangeShapeType="1"/>
          </p:cNvSpPr>
          <p:nvPr/>
        </p:nvSpPr>
        <p:spPr bwMode="auto">
          <a:xfrm>
            <a:off x="2667000" y="410845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5"/>
          <p:cNvSpPr>
            <a:spLocks noChangeShapeType="1"/>
          </p:cNvSpPr>
          <p:nvPr/>
        </p:nvSpPr>
        <p:spPr bwMode="auto">
          <a:xfrm>
            <a:off x="2667000" y="48387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Line 16"/>
          <p:cNvSpPr>
            <a:spLocks noChangeShapeType="1"/>
          </p:cNvSpPr>
          <p:nvPr/>
        </p:nvSpPr>
        <p:spPr bwMode="auto">
          <a:xfrm>
            <a:off x="2686050" y="5499100"/>
            <a:ext cx="69151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Line 17"/>
          <p:cNvSpPr>
            <a:spLocks noChangeShapeType="1"/>
          </p:cNvSpPr>
          <p:nvPr/>
        </p:nvSpPr>
        <p:spPr bwMode="auto">
          <a:xfrm>
            <a:off x="2705100" y="6165850"/>
            <a:ext cx="68961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Line 18"/>
          <p:cNvSpPr>
            <a:spLocks noChangeShapeType="1"/>
          </p:cNvSpPr>
          <p:nvPr/>
        </p:nvSpPr>
        <p:spPr bwMode="auto">
          <a:xfrm>
            <a:off x="2647950" y="2832100"/>
            <a:ext cx="69532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 benchmarks, since 1989</a:t>
            </a:r>
            <a:endParaRPr lang="en-US" dirty="0" smtClean="0"/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CPU: 			CPU2006:   </a:t>
            </a:r>
            <a:r>
              <a:rPr lang="en-US" sz="2400" dirty="0" smtClean="0"/>
              <a:t>CINT2006 and CFP2006</a:t>
            </a:r>
          </a:p>
          <a:p>
            <a:r>
              <a:rPr lang="en-US" sz="2800" dirty="0" smtClean="0"/>
              <a:t>Graphics: 			SPECviewperf12 </a:t>
            </a:r>
            <a:r>
              <a:rPr lang="en-US" sz="2800" dirty="0" err="1" smtClean="0"/>
              <a:t>e.o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HPC/OMP: 		HPC2002; OMP2001, MPI2006</a:t>
            </a:r>
          </a:p>
          <a:p>
            <a:r>
              <a:rPr lang="en-US" sz="2800" dirty="0" smtClean="0"/>
              <a:t>Java Client/Server: 	jAppServer2004</a:t>
            </a:r>
          </a:p>
          <a:p>
            <a:r>
              <a:rPr lang="en-US" sz="2800" dirty="0" smtClean="0"/>
              <a:t>Java runtime: 		SPECjvm2008</a:t>
            </a:r>
          </a:p>
          <a:p>
            <a:r>
              <a:rPr lang="en-US" sz="2800" dirty="0" smtClean="0"/>
              <a:t>Mail Servers:		MAIL2001</a:t>
            </a:r>
          </a:p>
          <a:p>
            <a:r>
              <a:rPr lang="en-US" sz="2800" dirty="0" smtClean="0"/>
              <a:t>Network File System: 	SDS97_R1</a:t>
            </a:r>
          </a:p>
          <a:p>
            <a:r>
              <a:rPr lang="en-US" sz="2800" dirty="0" smtClean="0"/>
              <a:t>Power:			under development</a:t>
            </a:r>
          </a:p>
          <a:p>
            <a:r>
              <a:rPr lang="en-US" sz="2800" dirty="0" smtClean="0"/>
              <a:t>Web Servers: 		WEB2005</a:t>
            </a:r>
          </a:p>
          <a:p>
            <a:r>
              <a:rPr lang="en-US" sz="2800" dirty="0" smtClean="0"/>
              <a:t>Handheld: 		under development</a:t>
            </a:r>
          </a:p>
          <a:p>
            <a:r>
              <a:rPr lang="en-US" sz="2800" dirty="0" smtClean="0"/>
              <a:t>Cloud: 			SPEC </a:t>
            </a:r>
            <a:r>
              <a:rPr lang="en-US" sz="2800" dirty="0" err="1" smtClean="0"/>
              <a:t>Cloud_laaS</a:t>
            </a:r>
            <a:r>
              <a:rPr lang="en-US" sz="2800" dirty="0" smtClean="0"/>
              <a:t> 2016</a:t>
            </a:r>
            <a:endParaRPr lang="en-US" sz="2800" dirty="0"/>
          </a:p>
        </p:txBody>
      </p:sp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1F83E241-E3DB-4A59-8B10-449742D169A0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8AD7-FE4E-4FA1-BB45-2A0FD30EBCC1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8991600" y="48006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2"/>
                </a:solidFill>
              </a:rPr>
              <a:t>see for updates:</a:t>
            </a:r>
            <a:br>
              <a:rPr lang="en-US" sz="3200" i="1" dirty="0">
                <a:solidFill>
                  <a:schemeClr val="accent2"/>
                </a:solidFill>
              </a:rPr>
            </a:br>
            <a:r>
              <a:rPr lang="en-US" sz="3200" i="1" dirty="0">
                <a:solidFill>
                  <a:schemeClr val="accent2"/>
                </a:solidFill>
              </a:rPr>
              <a:t> www.spec.org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7"/>
          <p:cNvSpPr>
            <a:spLocks noGrp="1"/>
          </p:cNvSpPr>
          <p:nvPr>
            <p:ph type="title"/>
          </p:nvPr>
        </p:nvSpPr>
        <p:spPr>
          <a:xfrm>
            <a:off x="508000" y="304800"/>
            <a:ext cx="2768600" cy="1066800"/>
          </a:xfrm>
        </p:spPr>
        <p:txBody>
          <a:bodyPr/>
          <a:lstStyle/>
          <a:p>
            <a:r>
              <a:rPr lang="en-US" smtClean="0"/>
              <a:t>SPEC CPU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>benchmarks</a:t>
            </a:r>
            <a:endParaRPr lang="en-US" dirty="0" smtClean="0"/>
          </a:p>
        </p:txBody>
      </p:sp>
      <p:sp>
        <p:nvSpPr>
          <p:cNvPr id="4403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4DB4A74-A3B4-47DF-BE84-F039E295B01A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4403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40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E416DE-E1B6-46FA-96DA-00AA21EE0645}" type="slidenum">
              <a:rPr lang="en-US" smtClean="0"/>
              <a:pPr/>
              <a:t>47</a:t>
            </a:fld>
            <a:endParaRPr lang="en-US" smtClean="0"/>
          </a:p>
        </p:txBody>
      </p:sp>
      <p:pic>
        <p:nvPicPr>
          <p:cNvPr id="44038" name="Picture 2" descr="Ch1-fig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850" y="53975"/>
            <a:ext cx="6527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CD873D5-B265-4EDB-8799-65DD23F3368E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649F3D-8A82-4A0A-BF76-630E0FC95543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4506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Summarize Performance?</a:t>
            </a:r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Arithmetic </a:t>
            </a:r>
            <a:r>
              <a:rPr lang="en-US" smtClean="0">
                <a:solidFill>
                  <a:schemeClr val="accent2"/>
                </a:solidFill>
              </a:rPr>
              <a:t>mean</a:t>
            </a:r>
            <a:r>
              <a:rPr lang="en-US" smtClean="0"/>
              <a:t> </a:t>
            </a:r>
            <a:r>
              <a:rPr lang="en-US" smtClean="0"/>
              <a:t>(or </a:t>
            </a:r>
            <a:r>
              <a:rPr lang="en-US" i="1" smtClean="0"/>
              <a:t>weighted</a:t>
            </a:r>
            <a:r>
              <a:rPr lang="en-US" smtClean="0"/>
              <a:t> </a:t>
            </a:r>
            <a:r>
              <a:rPr lang="en-US" dirty="0" smtClean="0"/>
              <a:t>arithmetic mean</a:t>
            </a:r>
            <a:r>
              <a:rPr lang="en-US" smtClean="0"/>
              <a:t>) </a:t>
            </a:r>
            <a:endParaRPr lang="en-US" smtClean="0"/>
          </a:p>
          <a:p>
            <a:pPr lvl="1" eaLnBrk="1" hangingPunct="1"/>
            <a:r>
              <a:rPr lang="en-US" smtClean="0"/>
              <a:t>tracks </a:t>
            </a:r>
            <a:r>
              <a:rPr lang="en-US" dirty="0" smtClean="0"/>
              <a:t>execution time: </a:t>
            </a:r>
            <a:r>
              <a:rPr lang="en-US" dirty="0" smtClean="0">
                <a:sym typeface="Symbol" pitchFamily="18" charset="2"/>
              </a:rPr>
              <a:t></a:t>
            </a:r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)/</a:t>
            </a:r>
            <a:r>
              <a:rPr lang="en-US" smtClean="0"/>
              <a:t>n </a:t>
            </a:r>
            <a:r>
              <a:rPr lang="en-US" smtClean="0"/>
              <a:t>, or weighted: </a:t>
            </a:r>
            <a:r>
              <a:rPr lang="en-US" dirty="0" smtClean="0">
                <a:sym typeface="Symbol" pitchFamily="18" charset="2"/>
              </a:rPr>
              <a:t></a:t>
            </a:r>
            <a:r>
              <a:rPr lang="en-US" dirty="0" smtClean="0"/>
              <a:t>(W</a:t>
            </a:r>
            <a:r>
              <a:rPr lang="en-US" baseline="-25000" dirty="0" smtClean="0"/>
              <a:t>i</a:t>
            </a:r>
            <a:r>
              <a:rPr lang="en-US" dirty="0" smtClean="0"/>
              <a:t>*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Normalized execution time</a:t>
            </a:r>
            <a:r>
              <a:rPr lang="en-US" dirty="0" smtClean="0"/>
              <a:t> is handy for scaling </a:t>
            </a:r>
            <a:r>
              <a:rPr lang="en-US" smtClean="0"/>
              <a:t>performance </a:t>
            </a:r>
            <a:endParaRPr lang="en-US"/>
          </a:p>
          <a:p>
            <a:pPr lvl="1" eaLnBrk="1" hangingPunct="1"/>
            <a:r>
              <a:rPr lang="en-US" smtClean="0"/>
              <a:t>e.g</a:t>
            </a:r>
            <a:r>
              <a:rPr lang="en-US" smtClean="0"/>
              <a:t>., </a:t>
            </a:r>
            <a:r>
              <a:rPr lang="en-US" smtClean="0"/>
              <a:t>speedup: X </a:t>
            </a:r>
            <a:r>
              <a:rPr lang="en-US" dirty="0" smtClean="0"/>
              <a:t>times faster </a:t>
            </a:r>
            <a:r>
              <a:rPr lang="en-US" smtClean="0"/>
              <a:t>than </a:t>
            </a:r>
            <a:r>
              <a:rPr lang="en-US" smtClean="0"/>
              <a:t>VAX-780</a:t>
            </a:r>
            <a:br>
              <a:rPr lang="en-US" smtClean="0"/>
            </a:br>
            <a:r>
              <a:rPr lang="en-US" smtClean="0"/>
              <a:t>(</a:t>
            </a:r>
            <a:r>
              <a:rPr lang="en-US" i="1" smtClean="0"/>
              <a:t>a famous computer in 1978</a:t>
            </a:r>
            <a:r>
              <a:rPr lang="en-US" smtClean="0"/>
              <a:t>)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/>
              <a:t>D</a:t>
            </a:r>
            <a:r>
              <a:rPr lang="en-US" dirty="0" smtClean="0"/>
              <a:t>o not take the arithmetic mean of normalized </a:t>
            </a:r>
            <a:r>
              <a:rPr lang="en-US" smtClean="0"/>
              <a:t>execution </a:t>
            </a:r>
            <a:r>
              <a:rPr lang="en-US" smtClean="0"/>
              <a:t>time!</a:t>
            </a:r>
          </a:p>
          <a:p>
            <a:pPr lvl="1" eaLnBrk="1" hangingPunct="1"/>
            <a:r>
              <a:rPr lang="en-US" smtClean="0"/>
              <a:t>U</a:t>
            </a:r>
            <a:r>
              <a:rPr lang="en-US" smtClean="0"/>
              <a:t>se </a:t>
            </a:r>
            <a:r>
              <a:rPr lang="en-US" smtClean="0"/>
              <a:t>the </a:t>
            </a:r>
            <a:r>
              <a:rPr lang="en-US">
                <a:solidFill>
                  <a:schemeClr val="accent2"/>
                </a:solidFill>
              </a:rPr>
              <a:t>G</a:t>
            </a:r>
            <a:r>
              <a:rPr lang="en-US" smtClean="0">
                <a:solidFill>
                  <a:schemeClr val="accent2"/>
                </a:solidFill>
              </a:rPr>
              <a:t>eometric </a:t>
            </a:r>
            <a:r>
              <a:rPr lang="en-US" smtClean="0">
                <a:solidFill>
                  <a:schemeClr val="accent2"/>
                </a:solidFill>
              </a:rPr>
              <a:t>Mean</a:t>
            </a:r>
            <a:r>
              <a:rPr lang="en-US"/>
              <a:t> </a:t>
            </a:r>
            <a:r>
              <a:rPr lang="en-US"/>
              <a:t>=</a:t>
            </a:r>
            <a:r>
              <a:rPr lang="en-US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ym typeface="Symbol" pitchFamily="18" charset="2"/>
              </a:rPr>
              <a:t></a:t>
            </a:r>
            <a:r>
              <a:rPr lang="en-US" baseline="-25000" err="1" smtClean="0">
                <a:sym typeface="Symbol" pitchFamily="18" charset="2"/>
              </a:rPr>
              <a:t>i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smtClean="0">
                <a:sym typeface="Symbol" pitchFamily="18" charset="2"/>
              </a:rPr>
              <a:t>R</a:t>
            </a:r>
            <a:r>
              <a:rPr lang="en-US" smtClean="0"/>
              <a:t>atio</a:t>
            </a:r>
            <a:r>
              <a:rPr lang="en-US" baseline="-25000" smtClean="0"/>
              <a:t>i</a:t>
            </a:r>
            <a:r>
              <a:rPr lang="en-US" smtClean="0"/>
              <a:t>)</a:t>
            </a:r>
            <a:r>
              <a:rPr lang="en-US" baseline="30000" smtClean="0"/>
              <a:t>1/n</a:t>
            </a:r>
          </a:p>
          <a:p>
            <a:pPr lvl="1" eaLnBrk="1" hangingPunct="1"/>
            <a:r>
              <a:rPr lang="en-US" smtClean="0"/>
              <a:t>Ratio can e.g. be the Speedup (compared to a Reference machine)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7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7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7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7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7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7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7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7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7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7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7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7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7B389EB-D0EA-431A-AD64-D09DB01D49A3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E10D42-DCB9-4A2C-941A-3F71F1ABEF0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Dependability: How reliable is your system?</a:t>
            </a:r>
            <a:endParaRPr lang="en-US" sz="3600" dirty="0"/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smtClean="0"/>
              <a:t>Metrics: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MTTF</a:t>
            </a:r>
            <a:r>
              <a:rPr lang="en-US" dirty="0" smtClean="0"/>
              <a:t>: mean time between failure (in hours)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MTTR</a:t>
            </a:r>
            <a:r>
              <a:rPr lang="en-US" dirty="0" smtClean="0"/>
              <a:t>: mean time to repair (in hours)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</a:rPr>
              <a:t>Availability </a:t>
            </a:r>
            <a:r>
              <a:rPr lang="en-US" b="1" dirty="0" smtClean="0">
                <a:solidFill>
                  <a:srgbClr val="FF0000"/>
                </a:solidFill>
              </a:rPr>
              <a:t>= MTTF / (MTTF + MTTR)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FIT</a:t>
            </a:r>
            <a:r>
              <a:rPr lang="en-US" dirty="0" smtClean="0"/>
              <a:t>: failures in time (</a:t>
            </a:r>
            <a:r>
              <a:rPr lang="en-US" dirty="0" smtClean="0">
                <a:solidFill>
                  <a:srgbClr val="230EBC"/>
                </a:solidFill>
              </a:rPr>
              <a:t>per 1 </a:t>
            </a:r>
            <a:r>
              <a:rPr lang="en-US" smtClean="0">
                <a:solidFill>
                  <a:srgbClr val="230EBC"/>
                </a:solidFill>
              </a:rPr>
              <a:t>billion </a:t>
            </a:r>
            <a:r>
              <a:rPr lang="en-US" smtClean="0">
                <a:solidFill>
                  <a:srgbClr val="230EBC"/>
                </a:solidFill>
              </a:rPr>
              <a:t>hours = 114</a:t>
            </a:r>
            <a:r>
              <a:rPr lang="en-US" b="1" smtClean="0">
                <a:solidFill>
                  <a:srgbClr val="230EBC"/>
                </a:solidFill>
              </a:rPr>
              <a:t>k</a:t>
            </a:r>
            <a:r>
              <a:rPr lang="en-US" smtClean="0">
                <a:solidFill>
                  <a:srgbClr val="230EBC"/>
                </a:solidFill>
              </a:rPr>
              <a:t> years!</a:t>
            </a:r>
            <a:r>
              <a:rPr lang="en-US" smtClean="0"/>
              <a:t>)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MTTF = </a:t>
            </a:r>
            <a:r>
              <a:rPr lang="en-US" smtClean="0"/>
              <a:t>1,000,000 </a:t>
            </a:r>
            <a:r>
              <a:rPr lang="en-US" smtClean="0"/>
              <a:t>hours (= 114 years!)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FIT      = 10</a:t>
            </a:r>
            <a:r>
              <a:rPr lang="en-US" baseline="30000" dirty="0" smtClean="0"/>
              <a:t>9</a:t>
            </a:r>
            <a:r>
              <a:rPr lang="en-US" dirty="0" smtClean="0"/>
              <a:t> / MTTF = 1000 failures per billion hours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11849"/>
            <a:ext cx="10896600" cy="6087583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trends of </a:t>
            </a:r>
            <a:r>
              <a:rPr lang="en-US" dirty="0" smtClean="0"/>
              <a:t>processors (for 1 core)</a:t>
            </a:r>
          </a:p>
        </p:txBody>
      </p:sp>
      <p:sp>
        <p:nvSpPr>
          <p:cNvPr id="614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B4395B-18B2-4EB1-9A53-2AA133259989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F993D3-AC4B-4BB3-B87B-7E33369F250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Dependability of a Disk subsystem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10 disks			MTTF = 1,000,000 hours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1 Disk controller	MTTF = 500,000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1 power-supply		MTTF = 200,000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1 fan			MTTF = 200,000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1 Disk cable		MTTF = 1,000,000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Question</a:t>
            </a:r>
            <a:r>
              <a:rPr lang="en-US" sz="2800" smtClean="0"/>
              <a:t>: What </a:t>
            </a:r>
            <a:r>
              <a:rPr lang="en-US" sz="2800" dirty="0"/>
              <a:t>is MTTF of this subsystem?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assuming </a:t>
            </a:r>
            <a:r>
              <a:rPr lang="en-US" sz="2400" smtClean="0"/>
              <a:t>lifetimes are exponential </a:t>
            </a:r>
            <a:r>
              <a:rPr lang="en-US" sz="2400" dirty="0"/>
              <a:t>distributed &amp;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failures are independ</a:t>
            </a:r>
            <a:endParaRPr lang="en-US" sz="2400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FIT</a:t>
            </a:r>
            <a:r>
              <a:rPr lang="en-US" sz="2800" dirty="0"/>
              <a:t> = </a:t>
            </a:r>
            <a:r>
              <a:rPr lang="el-GR" sz="2800" dirty="0">
                <a:cs typeface="Times New Roman" pitchFamily="18" charset="0"/>
              </a:rPr>
              <a:t>Σ</a:t>
            </a:r>
            <a:r>
              <a:rPr lang="en-US" sz="2800" baseline="-25000" dirty="0" err="1">
                <a:cs typeface="Times New Roman" pitchFamily="18" charset="0"/>
              </a:rPr>
              <a:t>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FIT</a:t>
            </a:r>
            <a:r>
              <a:rPr lang="en-US" sz="2800" baseline="-25000" dirty="0" err="1">
                <a:cs typeface="Times New Roman" pitchFamily="18" charset="0"/>
              </a:rPr>
              <a:t>i</a:t>
            </a:r>
            <a:r>
              <a:rPr lang="en-US" sz="2800" dirty="0">
                <a:cs typeface="Times New Roman" pitchFamily="18" charset="0"/>
              </a:rPr>
              <a:t> = 10</a:t>
            </a:r>
            <a:r>
              <a:rPr lang="en-US" sz="2800" baseline="30000" dirty="0">
                <a:cs typeface="Times New Roman" pitchFamily="18" charset="0"/>
              </a:rPr>
              <a:t>9</a:t>
            </a:r>
            <a:r>
              <a:rPr lang="en-US" sz="2800" dirty="0">
                <a:cs typeface="Times New Roman" pitchFamily="18" charset="0"/>
              </a:rPr>
              <a:t> * {10 *1/10</a:t>
            </a:r>
            <a:r>
              <a:rPr lang="en-US" sz="2800" baseline="30000" dirty="0">
                <a:cs typeface="Times New Roman" pitchFamily="18" charset="0"/>
              </a:rPr>
              <a:t>6</a:t>
            </a:r>
            <a:r>
              <a:rPr lang="en-US" sz="2800" dirty="0">
                <a:cs typeface="Times New Roman" pitchFamily="18" charset="0"/>
              </a:rPr>
              <a:t> + 1/(5.10</a:t>
            </a:r>
            <a:r>
              <a:rPr lang="en-US" sz="2800" baseline="30000" dirty="0">
                <a:cs typeface="Times New Roman" pitchFamily="18" charset="0"/>
              </a:rPr>
              <a:t>5)</a:t>
            </a:r>
            <a:r>
              <a:rPr lang="en-US" sz="2800" dirty="0">
                <a:cs typeface="Times New Roman" pitchFamily="18" charset="0"/>
              </a:rPr>
              <a:t> + ..   }</a:t>
            </a:r>
            <a:br>
              <a:rPr lang="en-US" sz="2800" dirty="0">
                <a:cs typeface="Times New Roman" pitchFamily="18" charset="0"/>
              </a:rPr>
            </a:br>
            <a:r>
              <a:rPr lang="en-US" sz="2800" dirty="0">
                <a:cs typeface="Times New Roman" pitchFamily="18" charset="0"/>
              </a:rPr>
              <a:t>       = 23000 failures / billion hours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chemeClr val="accent2"/>
                </a:solidFill>
                <a:cs typeface="Times New Roman" pitchFamily="18" charset="0"/>
              </a:rPr>
              <a:t>MTTF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= 1/FIT = 10</a:t>
            </a:r>
            <a:r>
              <a:rPr lang="en-US" sz="2800" baseline="30000" dirty="0">
                <a:cs typeface="Times New Roman" pitchFamily="18" charset="0"/>
              </a:rPr>
              <a:t>9</a:t>
            </a:r>
            <a:r>
              <a:rPr lang="en-US" sz="2800" dirty="0">
                <a:cs typeface="Times New Roman" pitchFamily="18" charset="0"/>
              </a:rPr>
              <a:t> hours / 23000 = </a:t>
            </a:r>
            <a:r>
              <a:rPr lang="en-US" sz="2800">
                <a:cs typeface="Times New Roman" pitchFamily="18" charset="0"/>
              </a:rPr>
              <a:t>43,500 </a:t>
            </a:r>
            <a:r>
              <a:rPr lang="en-US" sz="2800" smtClean="0">
                <a:cs typeface="Times New Roman" pitchFamily="18" charset="0"/>
              </a:rPr>
              <a:t>hours (~ 5 years)</a:t>
            </a:r>
            <a:endParaRPr lang="el-GR" sz="2800" dirty="0">
              <a:cs typeface="Times New Roman" pitchFamily="18" charset="0"/>
            </a:endParaRPr>
          </a:p>
        </p:txBody>
      </p:sp>
      <p:sp>
        <p:nvSpPr>
          <p:cNvPr id="4915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A7BE054-431A-4132-A36C-C2BDB3C4988A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7388EA-2038-47D1-B8FE-A430AF617E9A}" type="slidenum">
              <a:rPr lang="en-US" smtClean="0"/>
              <a:pPr/>
              <a:t>50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152400"/>
            <a:ext cx="3733800" cy="3733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A5924F7-81B7-41DD-9F22-834BA304B12F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82FF28-7918-4261-96AD-8622B35EADE8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Dependability: let's use redundancy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Two </a:t>
            </a:r>
            <a:r>
              <a:rPr lang="en-US" dirty="0" err="1" smtClean="0"/>
              <a:t>powersupplies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each MTTF </a:t>
            </a:r>
            <a:r>
              <a:rPr lang="en-US" smtClean="0"/>
              <a:t>= </a:t>
            </a:r>
            <a:r>
              <a:rPr lang="en-US" smtClean="0"/>
              <a:t>20,000 hours (2.3 years) </a:t>
            </a:r>
            <a:r>
              <a:rPr lang="en-US" dirty="0" smtClean="0"/>
              <a:t>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MTTR = 1 day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What is the MTTF of the combined power supply?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On average the </a:t>
            </a:r>
            <a:r>
              <a:rPr lang="en-US" b="1" dirty="0" smtClean="0"/>
              <a:t>first</a:t>
            </a:r>
            <a:r>
              <a:rPr lang="en-US" dirty="0" smtClean="0"/>
              <a:t> disk fails in  MTTF/2 </a:t>
            </a:r>
            <a:r>
              <a:rPr lang="en-US" smtClean="0"/>
              <a:t>= </a:t>
            </a:r>
            <a:r>
              <a:rPr lang="en-US" smtClean="0"/>
              <a:t>10,000 </a:t>
            </a:r>
            <a:r>
              <a:rPr lang="en-US" dirty="0" smtClean="0"/>
              <a:t>hours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During repair </a:t>
            </a:r>
            <a:r>
              <a:rPr lang="en-US" b="1" dirty="0" smtClean="0"/>
              <a:t>second </a:t>
            </a:r>
            <a:r>
              <a:rPr lang="en-US" b="1" smtClean="0"/>
              <a:t>failure</a:t>
            </a:r>
            <a:r>
              <a:rPr lang="en-US" smtClean="0"/>
              <a:t> </a:t>
            </a:r>
            <a:r>
              <a:rPr lang="en-US" smtClean="0"/>
              <a:t>happens with </a:t>
            </a:r>
            <a:r>
              <a:rPr lang="en-US" dirty="0" smtClean="0"/>
              <a:t>probability </a:t>
            </a:r>
            <a:br>
              <a:rPr lang="en-US" dirty="0" smtClean="0"/>
            </a:br>
            <a:r>
              <a:rPr lang="en-US" dirty="0" smtClean="0"/>
              <a:t>p = MTTR / MTTF </a:t>
            </a:r>
            <a:r>
              <a:rPr lang="en-US" smtClean="0"/>
              <a:t>= </a:t>
            </a:r>
            <a:r>
              <a:rPr lang="en-US" smtClean="0"/>
              <a:t>24/20,000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MTTF</a:t>
            </a:r>
            <a:r>
              <a:rPr lang="en-US" baseline="-25000" smtClean="0"/>
              <a:t>pair</a:t>
            </a:r>
            <a:r>
              <a:rPr lang="en-US" smtClean="0"/>
              <a:t> </a:t>
            </a:r>
            <a:r>
              <a:rPr lang="en-US" smtClean="0"/>
              <a:t>= </a:t>
            </a:r>
            <a:r>
              <a:rPr lang="en-US" smtClean="0"/>
              <a:t>10,000/p </a:t>
            </a:r>
            <a:r>
              <a:rPr lang="en-US" smtClean="0"/>
              <a:t>= </a:t>
            </a:r>
            <a:r>
              <a:rPr lang="en-US" smtClean="0"/>
              <a:t>83,000,000 hours (= 9475 years)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learn?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Trends</a:t>
            </a:r>
            <a:endParaRPr lang="en-US"/>
          </a:p>
          <a:p>
            <a:pPr lvl="1" eaLnBrk="1" hangingPunct="1"/>
            <a:r>
              <a:rPr lang="en-US"/>
              <a:t>Performance </a:t>
            </a:r>
            <a:r>
              <a:rPr lang="en-US" smtClean="0"/>
              <a:t>increase slows down</a:t>
            </a:r>
          </a:p>
          <a:p>
            <a:pPr lvl="2" eaLnBrk="1" hangingPunct="1"/>
            <a:r>
              <a:rPr lang="en-US" smtClean="0"/>
              <a:t>almost none for single processor</a:t>
            </a:r>
            <a:endParaRPr lang="en-US"/>
          </a:p>
          <a:p>
            <a:pPr lvl="1" eaLnBrk="1" hangingPunct="1"/>
            <a:r>
              <a:rPr lang="en-US"/>
              <a:t>Technology </a:t>
            </a:r>
            <a:r>
              <a:rPr lang="en-US" smtClean="0"/>
              <a:t>factors, Energy problem</a:t>
            </a:r>
            <a:endParaRPr lang="en-US" smtClean="0"/>
          </a:p>
          <a:p>
            <a:pPr eaLnBrk="1" hangingPunct="1"/>
            <a:r>
              <a:rPr lang="en-US" smtClean="0"/>
              <a:t>Energy and Performance equations / issues</a:t>
            </a:r>
            <a:endParaRPr lang="en-US"/>
          </a:p>
          <a:p>
            <a:pPr eaLnBrk="1" hangingPunct="1"/>
            <a:r>
              <a:rPr lang="en-US"/>
              <a:t>M</a:t>
            </a:r>
            <a:r>
              <a:rPr lang="en-US" smtClean="0"/>
              <a:t>ain design issues, like parallelism, performance, cost &amp; energy</a:t>
            </a:r>
            <a:endParaRPr lang="en-US" smtClean="0"/>
          </a:p>
          <a:p>
            <a:pPr eaLnBrk="1" hangingPunct="1"/>
            <a:r>
              <a:rPr lang="en-US" smtClean="0"/>
              <a:t>How the cost of a computer is build up</a:t>
            </a:r>
            <a:endParaRPr lang="en-US"/>
          </a:p>
          <a:p>
            <a:pPr eaLnBrk="1" hangingPunct="1"/>
            <a:r>
              <a:rPr lang="en-US"/>
              <a:t>Performance measurement</a:t>
            </a:r>
          </a:p>
          <a:p>
            <a:pPr lvl="1" eaLnBrk="1" hangingPunct="1"/>
            <a:r>
              <a:rPr lang="en-US" smtClean="0"/>
              <a:t>Benchmarks &amp; Metrics; summarizing performance</a:t>
            </a:r>
            <a:endParaRPr lang="en-US"/>
          </a:p>
          <a:p>
            <a:pPr eaLnBrk="1" hangingPunct="1"/>
            <a:r>
              <a:rPr lang="en-US" smtClean="0"/>
              <a:t>System reliability: </a:t>
            </a:r>
            <a:r>
              <a:rPr lang="en-US" smtClean="0"/>
              <a:t>Dependability </a:t>
            </a:r>
            <a:r>
              <a:rPr lang="en-US" smtClean="0"/>
              <a:t>calculations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39058-7018-4FA1-A3AE-54993DF05271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E8F3D-14BC-4F75-A9B8-2361ACF8583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6" name="Picture 2" descr="http://3.bp.blogspot.com/-Fyyo92Ouo14/USoRPb90tOI/AAAAAAAABXU/poSOCn2msZ0/s1600/summ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3117" y="76200"/>
            <a:ext cx="3600450" cy="2705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recent computer chips / systems</a:t>
            </a:r>
          </a:p>
          <a:p>
            <a:r>
              <a:rPr lang="en-US" smtClean="0"/>
              <a:t>example of calculating Geometric mean</a:t>
            </a:r>
          </a:p>
          <a:p>
            <a:r>
              <a:rPr lang="en-US" smtClean="0"/>
              <a:t>some extra info about course topics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38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22FCEA4-9CB8-4EE3-8DD2-8F6BC46153AD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5F0583-2543-40F7-92AA-04FC73ED226E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22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Intel Dunnington 6-core</a:t>
            </a:r>
          </a:p>
        </p:txBody>
      </p:sp>
      <p:pic>
        <p:nvPicPr>
          <p:cNvPr id="52230" name="Picture 5" descr="intel_dunnington_d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914401"/>
            <a:ext cx="81534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41C8BD8-426B-4CFD-B045-53F28DCEF6C9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C0F48A-510D-45C9-BF93-F91D17ADA697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32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AMD Hydra 8 core</a:t>
            </a:r>
          </a:p>
        </p:txBody>
      </p:sp>
      <p:pic>
        <p:nvPicPr>
          <p:cNvPr id="53254" name="Picture 6" descr="http://news.softpedia.com/images/news2/AMD-Unleashes-Hydra-8-Core-Competition-for-Nehalem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066800"/>
            <a:ext cx="5791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985125" y="193676"/>
            <a:ext cx="25763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45 nm</a:t>
            </a:r>
          </a:p>
          <a:p>
            <a:r>
              <a:rPr lang="en-US"/>
              <a:t>L2: 1MByte/core</a:t>
            </a:r>
          </a:p>
          <a:p>
            <a:r>
              <a:rPr lang="en-US"/>
              <a:t>L3: shared 6MByte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Intel Xeon Phi</a:t>
            </a:r>
            <a:endParaRPr lang="en-US" dirty="0" smtClean="0"/>
          </a:p>
        </p:txBody>
      </p:sp>
      <p:sp>
        <p:nvSpPr>
          <p:cNvPr id="552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Knights Landing (2015): </a:t>
            </a:r>
            <a:br>
              <a:rPr lang="en-US" dirty="0" smtClean="0"/>
            </a:br>
            <a:r>
              <a:rPr lang="en-US" dirty="0" smtClean="0"/>
              <a:t>	</a:t>
            </a:r>
          </a:p>
          <a:p>
            <a:r>
              <a:rPr lang="en-US" dirty="0" smtClean="0"/>
              <a:t>build on </a:t>
            </a:r>
            <a:r>
              <a:rPr lang="en-US" dirty="0" err="1" smtClean="0"/>
              <a:t>Silvermont</a:t>
            </a:r>
            <a:r>
              <a:rPr lang="en-US" dirty="0" smtClean="0"/>
              <a:t> (Atom) x86 cores </a:t>
            </a:r>
          </a:p>
          <a:p>
            <a:r>
              <a:rPr lang="en-US" dirty="0" smtClean="0"/>
              <a:t>with 512-bit (SIMD) AVX units</a:t>
            </a:r>
          </a:p>
          <a:p>
            <a:r>
              <a:rPr lang="en-US" dirty="0" smtClean="0"/>
              <a:t>up to </a:t>
            </a:r>
            <a:r>
              <a:rPr lang="en-US" b="1" dirty="0" smtClean="0">
                <a:solidFill>
                  <a:srgbClr val="00B050"/>
                </a:solidFill>
              </a:rPr>
              <a:t>72 cores / chip</a:t>
            </a:r>
            <a:r>
              <a:rPr lang="en-US" dirty="0" smtClean="0"/>
              <a:t> =&gt; 3 </a:t>
            </a:r>
            <a:r>
              <a:rPr lang="en-US" dirty="0" err="1" smtClean="0"/>
              <a:t>TeraFlops</a:t>
            </a:r>
            <a:endParaRPr lang="en-US" dirty="0" smtClean="0"/>
          </a:p>
          <a:p>
            <a:r>
              <a:rPr lang="en-US" dirty="0" smtClean="0"/>
              <a:t>14 nm</a:t>
            </a:r>
          </a:p>
          <a:p>
            <a:r>
              <a:rPr lang="en-US" dirty="0" smtClean="0"/>
              <a:t>using Micron’s DRAM 3D </a:t>
            </a:r>
            <a:r>
              <a:rPr lang="en-US" dirty="0" err="1" smtClean="0"/>
              <a:t>techn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(hybrid memory cube)</a:t>
            </a:r>
          </a:p>
        </p:txBody>
      </p:sp>
      <p:sp>
        <p:nvSpPr>
          <p:cNvPr id="5530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E81FA0CD-6421-407C-A65B-FCA3137192C9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5530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53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B2D5-724D-49C5-8C9F-8F4536A17361}" type="slidenum">
              <a:rPr lang="en-US" smtClean="0"/>
              <a:pPr/>
              <a:t>56</a:t>
            </a:fld>
            <a:endParaRPr lang="en-US" smtClean="0"/>
          </a:p>
        </p:txBody>
      </p:sp>
      <p:pic>
        <p:nvPicPr>
          <p:cNvPr id="55303" name="Picture 2" descr="http://images.anandtech.com/doci/8217/H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124200"/>
            <a:ext cx="4738173" cy="339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www.xenon.com.au/wp-content/uploads/2014/11/Intel_Xeon_Phi_passive-300x1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1"/>
            <a:ext cx="4114800" cy="26471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Nr 1 in the Top 500 supercomputers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IBM Summit</a:t>
            </a:r>
          </a:p>
          <a:p>
            <a:pPr lvl="1"/>
            <a:r>
              <a:rPr lang="en-US" smtClean="0"/>
              <a:t>122.3 petaflops on Linpack </a:t>
            </a:r>
          </a:p>
          <a:p>
            <a:pPr lvl="1"/>
            <a:r>
              <a:rPr lang="en-US" smtClean="0"/>
              <a:t>4356 nodes</a:t>
            </a:r>
          </a:p>
          <a:p>
            <a:pPr lvl="1"/>
            <a:r>
              <a:rPr lang="en-US" smtClean="0"/>
              <a:t>per node:</a:t>
            </a:r>
          </a:p>
          <a:p>
            <a:pPr lvl="2"/>
            <a:r>
              <a:rPr lang="en-US" smtClean="0"/>
              <a:t>2x 22-core Power9</a:t>
            </a:r>
          </a:p>
          <a:p>
            <a:pPr lvl="2"/>
            <a:r>
              <a:rPr lang="en-US" smtClean="0"/>
              <a:t>6 NVIDIA Tesla V100 GPUs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514600"/>
            <a:ext cx="6019800" cy="4079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267200"/>
            <a:ext cx="4140654" cy="23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2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Summarize performance: </a:t>
            </a:r>
            <a:r>
              <a:rPr lang="en-US" smtClean="0"/>
              <a:t>example of Geometric mean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Mean </a:t>
            </a:r>
            <a:r>
              <a:rPr lang="en-US" dirty="0" smtClean="0"/>
              <a:t>speedup comparisons between two machines are independent of </a:t>
            </a:r>
            <a:r>
              <a:rPr lang="en-US" smtClean="0"/>
              <a:t>the </a:t>
            </a:r>
            <a:r>
              <a:rPr lang="en-US" smtClean="0"/>
              <a:t>used reference machine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4740-1784-4D74-9B86-3E7214ED4682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14600"/>
            <a:ext cx="1285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14400" y="2286000"/>
          <a:ext cx="8224308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718"/>
                <a:gridCol w="1370718"/>
                <a:gridCol w="1370718"/>
                <a:gridCol w="1370718"/>
                <a:gridCol w="1370718"/>
                <a:gridCol w="1370718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Program</a:t>
                      </a:r>
                      <a:r>
                        <a:rPr lang="en-US" sz="1400" baseline="0" dirty="0" smtClean="0"/>
                        <a:t> 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Program</a:t>
                      </a:r>
                      <a:r>
                        <a:rPr lang="en-US" sz="1400" baseline="0" dirty="0" smtClean="0"/>
                        <a:t> B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Arithmetic</a:t>
                      </a:r>
                      <a:r>
                        <a:rPr lang="en-US" sz="1400" baseline="0" dirty="0" smtClean="0"/>
                        <a:t> Mean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Speedup</a:t>
                      </a:r>
                      <a:r>
                        <a:rPr lang="en-US" sz="1400" baseline="0" dirty="0" smtClean="0"/>
                        <a:t> (ref 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Speedup</a:t>
                      </a:r>
                      <a:r>
                        <a:rPr lang="en-US" sz="1400" baseline="0" dirty="0" smtClean="0"/>
                        <a:t> (ref 2)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Machine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91.8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Machine</a:t>
                      </a:r>
                      <a:r>
                        <a:rPr lang="en-US" sz="1400" baseline="0" dirty="0" smtClean="0"/>
                        <a:t>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100.5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Reference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10000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5050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Reference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1000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550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981200" y="4648200"/>
          <a:ext cx="9238262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595"/>
                <a:gridCol w="1260267"/>
                <a:gridCol w="1198323"/>
                <a:gridCol w="1198323"/>
                <a:gridCol w="1326122"/>
                <a:gridCol w="1290880"/>
                <a:gridCol w="1319752"/>
              </a:tblGrid>
              <a:tr h="4165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713" marR="102713" marT="51357" marB="5135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713" marR="102713" marT="51357" marB="5135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 A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 B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Arithmetic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Harmonic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Geometric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</a:tr>
              <a:tr h="416560">
                <a:tc rowSpan="2">
                  <a:txBody>
                    <a:bodyPr/>
                    <a:lstStyle/>
                    <a:p>
                      <a:r>
                        <a:rPr lang="en-US" sz="1600" dirty="0" err="1" smtClean="0"/>
                        <a:t>Wrt</a:t>
                      </a:r>
                      <a:r>
                        <a:rPr lang="en-US" sz="1600" baseline="0" dirty="0" smtClean="0"/>
                        <a:t> Reference 1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Machine 1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18.2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31.6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</a:tr>
              <a:tr h="41656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Machine 2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66.7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70.7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</a:tr>
              <a:tr h="416560">
                <a:tc rowSpan="2">
                  <a:txBody>
                    <a:bodyPr/>
                    <a:lstStyle/>
                    <a:p>
                      <a:r>
                        <a:rPr lang="en-US" sz="1600" dirty="0" err="1" smtClean="0"/>
                        <a:t>Wrt</a:t>
                      </a:r>
                      <a:r>
                        <a:rPr lang="en-US" sz="1600" baseline="0" dirty="0" smtClean="0"/>
                        <a:t> Reference 2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Machine 1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</a:tr>
              <a:tr h="41656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Machine 2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52.5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9.5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22.4</a:t>
                      </a:r>
                      <a:endParaRPr lang="en-US" sz="1600" dirty="0"/>
                    </a:p>
                  </a:txBody>
                  <a:tcPr marL="102713" marR="102713" marT="51357" marB="51357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7400" y="4572000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Speedup</a:t>
            </a:r>
          </a:p>
        </p:txBody>
      </p:sp>
    </p:spTree>
    <p:extLst>
      <p:ext uri="{BB962C8B-B14F-4D97-AF65-F5344CB8AC3E}">
        <p14:creationId xmlns:p14="http://schemas.microsoft.com/office/powerpoint/2010/main" val="1764697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Architecture Topics</a:t>
            </a:r>
          </a:p>
        </p:txBody>
      </p:sp>
      <p:sp>
        <p:nvSpPr>
          <p:cNvPr id="460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D61B-9243-4D36-B7A4-C8573E7CADFE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78BA-09C0-4B77-A488-D7988747A9D5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46086" name="Line 3"/>
          <p:cNvSpPr>
            <a:spLocks noChangeShapeType="1"/>
          </p:cNvSpPr>
          <p:nvPr/>
        </p:nvSpPr>
        <p:spPr bwMode="auto">
          <a:xfrm flipV="1">
            <a:off x="3435350" y="4260850"/>
            <a:ext cx="50800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4"/>
          <p:cNvSpPr>
            <a:spLocks noChangeShapeType="1"/>
          </p:cNvSpPr>
          <p:nvPr/>
        </p:nvSpPr>
        <p:spPr bwMode="auto">
          <a:xfrm>
            <a:off x="3956050" y="4267200"/>
            <a:ext cx="2501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5"/>
          <p:cNvSpPr>
            <a:spLocks noChangeShapeType="1"/>
          </p:cNvSpPr>
          <p:nvPr/>
        </p:nvSpPr>
        <p:spPr bwMode="auto">
          <a:xfrm flipH="1">
            <a:off x="5924550" y="4337050"/>
            <a:ext cx="55880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Rectangle 6"/>
          <p:cNvSpPr>
            <a:spLocks noChangeArrowheads="1"/>
          </p:cNvSpPr>
          <p:nvPr/>
        </p:nvSpPr>
        <p:spPr bwMode="auto">
          <a:xfrm>
            <a:off x="3422650" y="5187950"/>
            <a:ext cx="25019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7"/>
          <p:cNvSpPr>
            <a:spLocks noChangeShapeType="1"/>
          </p:cNvSpPr>
          <p:nvPr/>
        </p:nvSpPr>
        <p:spPr bwMode="auto">
          <a:xfrm>
            <a:off x="6464300" y="4311650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8"/>
          <p:cNvSpPr>
            <a:spLocks noChangeShapeType="1"/>
          </p:cNvSpPr>
          <p:nvPr/>
        </p:nvSpPr>
        <p:spPr bwMode="auto">
          <a:xfrm flipH="1">
            <a:off x="5937250" y="4641850"/>
            <a:ext cx="533400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Rectangle 9"/>
          <p:cNvSpPr>
            <a:spLocks noChangeArrowheads="1"/>
          </p:cNvSpPr>
          <p:nvPr/>
        </p:nvSpPr>
        <p:spPr bwMode="auto">
          <a:xfrm>
            <a:off x="3403601" y="5219700"/>
            <a:ext cx="246062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Instruction Set Architecture</a:t>
            </a:r>
          </a:p>
        </p:txBody>
      </p:sp>
      <p:sp>
        <p:nvSpPr>
          <p:cNvPr id="46093" name="Rectangle 10"/>
          <p:cNvSpPr>
            <a:spLocks noChangeArrowheads="1"/>
          </p:cNvSpPr>
          <p:nvPr/>
        </p:nvSpPr>
        <p:spPr bwMode="auto">
          <a:xfrm>
            <a:off x="3390900" y="5546725"/>
            <a:ext cx="34163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Pipelining, Hazard Resolution,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Superscalar, Reordering, 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Prediction, Speculation,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Vector, DSP</a:t>
            </a:r>
          </a:p>
        </p:txBody>
      </p:sp>
      <p:sp>
        <p:nvSpPr>
          <p:cNvPr id="46094" name="Rectangle 11"/>
          <p:cNvSpPr>
            <a:spLocks noChangeArrowheads="1"/>
          </p:cNvSpPr>
          <p:nvPr/>
        </p:nvSpPr>
        <p:spPr bwMode="auto">
          <a:xfrm>
            <a:off x="6515100" y="4594225"/>
            <a:ext cx="22606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Addressing,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Protection,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Exception Handling</a:t>
            </a:r>
          </a:p>
        </p:txBody>
      </p:sp>
      <p:sp>
        <p:nvSpPr>
          <p:cNvPr id="46095" name="Rectangle 12"/>
          <p:cNvSpPr>
            <a:spLocks noChangeArrowheads="1"/>
          </p:cNvSpPr>
          <p:nvPr/>
        </p:nvSpPr>
        <p:spPr bwMode="auto">
          <a:xfrm>
            <a:off x="3956050" y="4375150"/>
            <a:ext cx="20447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Rectangle 13"/>
          <p:cNvSpPr>
            <a:spLocks noChangeArrowheads="1"/>
          </p:cNvSpPr>
          <p:nvPr/>
        </p:nvSpPr>
        <p:spPr bwMode="auto">
          <a:xfrm>
            <a:off x="4356100" y="4518025"/>
            <a:ext cx="11430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L1 Cache</a:t>
            </a:r>
          </a:p>
        </p:txBody>
      </p:sp>
      <p:sp>
        <p:nvSpPr>
          <p:cNvPr id="46097" name="Rectangle 14"/>
          <p:cNvSpPr>
            <a:spLocks noChangeArrowheads="1"/>
          </p:cNvSpPr>
          <p:nvPr/>
        </p:nvSpPr>
        <p:spPr bwMode="auto">
          <a:xfrm>
            <a:off x="3587750" y="3219450"/>
            <a:ext cx="3327400" cy="87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Rectangle 15"/>
          <p:cNvSpPr>
            <a:spLocks noChangeArrowheads="1"/>
          </p:cNvSpPr>
          <p:nvPr/>
        </p:nvSpPr>
        <p:spPr bwMode="auto">
          <a:xfrm>
            <a:off x="4533900" y="3451225"/>
            <a:ext cx="11430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L2 Cache</a:t>
            </a:r>
          </a:p>
        </p:txBody>
      </p:sp>
      <p:sp>
        <p:nvSpPr>
          <p:cNvPr id="46099" name="Rectangle 16"/>
          <p:cNvSpPr>
            <a:spLocks noChangeArrowheads="1"/>
          </p:cNvSpPr>
          <p:nvPr/>
        </p:nvSpPr>
        <p:spPr bwMode="auto">
          <a:xfrm>
            <a:off x="3041650" y="2228850"/>
            <a:ext cx="4406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Rectangle 17"/>
          <p:cNvSpPr>
            <a:spLocks noChangeArrowheads="1"/>
          </p:cNvSpPr>
          <p:nvPr/>
        </p:nvSpPr>
        <p:spPr bwMode="auto">
          <a:xfrm>
            <a:off x="4800600" y="2498725"/>
            <a:ext cx="8128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DRAM</a:t>
            </a:r>
          </a:p>
        </p:txBody>
      </p:sp>
      <p:sp>
        <p:nvSpPr>
          <p:cNvPr id="46101" name="Rectangle 18"/>
          <p:cNvSpPr>
            <a:spLocks noChangeArrowheads="1"/>
          </p:cNvSpPr>
          <p:nvPr/>
        </p:nvSpPr>
        <p:spPr bwMode="auto">
          <a:xfrm>
            <a:off x="2597150" y="1619250"/>
            <a:ext cx="6502400" cy="419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Rectangle 19"/>
          <p:cNvSpPr>
            <a:spLocks noChangeArrowheads="1"/>
          </p:cNvSpPr>
          <p:nvPr/>
        </p:nvSpPr>
        <p:spPr bwMode="auto">
          <a:xfrm>
            <a:off x="4724400" y="1698625"/>
            <a:ext cx="22733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Disks, WORM, Tape</a:t>
            </a:r>
          </a:p>
        </p:txBody>
      </p:sp>
      <p:sp>
        <p:nvSpPr>
          <p:cNvPr id="46103" name="Rectangle 20"/>
          <p:cNvSpPr>
            <a:spLocks noChangeArrowheads="1"/>
          </p:cNvSpPr>
          <p:nvPr/>
        </p:nvSpPr>
        <p:spPr bwMode="auto">
          <a:xfrm>
            <a:off x="7035800" y="3235325"/>
            <a:ext cx="13716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Coherence,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Bandwidth,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Latency</a:t>
            </a:r>
          </a:p>
        </p:txBody>
      </p:sp>
      <p:sp>
        <p:nvSpPr>
          <p:cNvPr id="46104" name="Rectangle 21"/>
          <p:cNvSpPr>
            <a:spLocks noChangeArrowheads="1"/>
          </p:cNvSpPr>
          <p:nvPr/>
        </p:nvSpPr>
        <p:spPr bwMode="auto">
          <a:xfrm>
            <a:off x="7467600" y="2257425"/>
            <a:ext cx="27178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Emerging Technologies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Interleaving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Bus protocols</a:t>
            </a:r>
          </a:p>
        </p:txBody>
      </p:sp>
      <p:sp>
        <p:nvSpPr>
          <p:cNvPr id="46105" name="Rectangle 22"/>
          <p:cNvSpPr>
            <a:spLocks noChangeArrowheads="1"/>
          </p:cNvSpPr>
          <p:nvPr/>
        </p:nvSpPr>
        <p:spPr bwMode="auto">
          <a:xfrm>
            <a:off x="9156700" y="1711325"/>
            <a:ext cx="6858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RAID</a:t>
            </a:r>
          </a:p>
        </p:txBody>
      </p:sp>
      <p:sp>
        <p:nvSpPr>
          <p:cNvPr id="46106" name="Rectangle 23"/>
          <p:cNvSpPr>
            <a:spLocks noChangeArrowheads="1"/>
          </p:cNvSpPr>
          <p:nvPr/>
        </p:nvSpPr>
        <p:spPr bwMode="auto">
          <a:xfrm>
            <a:off x="2755900" y="4733925"/>
            <a:ext cx="6350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VLSI</a:t>
            </a:r>
          </a:p>
        </p:txBody>
      </p:sp>
      <p:sp>
        <p:nvSpPr>
          <p:cNvPr id="46107" name="Rectangle 24"/>
          <p:cNvSpPr>
            <a:spLocks noChangeArrowheads="1"/>
          </p:cNvSpPr>
          <p:nvPr/>
        </p:nvSpPr>
        <p:spPr bwMode="auto">
          <a:xfrm>
            <a:off x="2500313" y="1196976"/>
            <a:ext cx="296555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Input/Output and Storage</a:t>
            </a:r>
          </a:p>
        </p:txBody>
      </p:sp>
      <p:sp>
        <p:nvSpPr>
          <p:cNvPr id="46108" name="Rectangle 25"/>
          <p:cNvSpPr>
            <a:spLocks noChangeArrowheads="1"/>
          </p:cNvSpPr>
          <p:nvPr/>
        </p:nvSpPr>
        <p:spPr bwMode="auto">
          <a:xfrm>
            <a:off x="1966914" y="3330575"/>
            <a:ext cx="1247137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Memory</a:t>
            </a:r>
          </a:p>
          <a:p>
            <a:pPr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Hierarchy</a:t>
            </a:r>
          </a:p>
        </p:txBody>
      </p:sp>
      <p:sp>
        <p:nvSpPr>
          <p:cNvPr id="46109" name="Line 26"/>
          <p:cNvSpPr>
            <a:spLocks noChangeShapeType="1"/>
          </p:cNvSpPr>
          <p:nvPr/>
        </p:nvSpPr>
        <p:spPr bwMode="auto">
          <a:xfrm flipV="1">
            <a:off x="2362200" y="2051050"/>
            <a:ext cx="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Line 27"/>
          <p:cNvSpPr>
            <a:spLocks noChangeShapeType="1"/>
          </p:cNvSpPr>
          <p:nvPr/>
        </p:nvSpPr>
        <p:spPr bwMode="auto">
          <a:xfrm>
            <a:off x="2362200" y="39687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Rectangle 28"/>
          <p:cNvSpPr>
            <a:spLocks noChangeArrowheads="1"/>
          </p:cNvSpPr>
          <p:nvPr/>
        </p:nvSpPr>
        <p:spPr bwMode="auto">
          <a:xfrm>
            <a:off x="7072314" y="5540375"/>
            <a:ext cx="3080973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Pipelining and Instruction </a:t>
            </a:r>
          </a:p>
          <a:p>
            <a:pPr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Level Parallelism</a:t>
            </a:r>
          </a:p>
        </p:txBody>
      </p:sp>
    </p:spTree>
    <p:extLst>
      <p:ext uri="{BB962C8B-B14F-4D97-AF65-F5344CB8AC3E}">
        <p14:creationId xmlns:p14="http://schemas.microsoft.com/office/powerpoint/2010/main" val="108820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Trends in Computer Architecture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Cannot continue to leverage Instruction-Level parallelism (ILP)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Single processor performance improvement ended in 2003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New models for performance: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Data-level parallelism (DLP)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Thread-level parallelism (TLP)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Request-level parallelism (RLP)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These require explicit restructuring of the application</a:t>
            </a:r>
            <a:endParaRPr lang="en-US"/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39058-7018-4FA1-A3AE-54993DF05271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E8F3D-14BC-4F75-A9B8-2361ACF85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8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Architecture Topics</a:t>
            </a:r>
          </a:p>
        </p:txBody>
      </p:sp>
      <p:sp>
        <p:nvSpPr>
          <p:cNvPr id="471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FF4C-C0BC-4ED4-BC3F-77C0F02BF82F}" type="datetime1">
              <a:rPr lang="en-US" smtClean="0"/>
              <a:pPr/>
              <a:t>11/13/2019</a:t>
            </a:fld>
            <a:endParaRPr lang="en-US" smtClean="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33E3-06CC-46E4-B705-EB085321389A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47110" name="Rectangle 3"/>
          <p:cNvSpPr>
            <a:spLocks noChangeArrowheads="1"/>
          </p:cNvSpPr>
          <p:nvPr/>
        </p:nvSpPr>
        <p:spPr bwMode="auto">
          <a:xfrm>
            <a:off x="6470650" y="2139951"/>
            <a:ext cx="3302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M</a:t>
            </a:r>
          </a:p>
        </p:txBody>
      </p:sp>
      <p:sp>
        <p:nvSpPr>
          <p:cNvPr id="47111" name="Line 4"/>
          <p:cNvSpPr>
            <a:spLocks noChangeShapeType="1"/>
          </p:cNvSpPr>
          <p:nvPr/>
        </p:nvSpPr>
        <p:spPr bwMode="auto">
          <a:xfrm>
            <a:off x="66294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5" descr="25%"/>
          <p:cNvSpPr>
            <a:spLocks noChangeArrowheads="1"/>
          </p:cNvSpPr>
          <p:nvPr/>
        </p:nvSpPr>
        <p:spPr bwMode="auto">
          <a:xfrm>
            <a:off x="2286000" y="2743200"/>
            <a:ext cx="4648200" cy="8382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Rectangle 6"/>
          <p:cNvSpPr>
            <a:spLocks noChangeArrowheads="1"/>
          </p:cNvSpPr>
          <p:nvPr/>
        </p:nvSpPr>
        <p:spPr bwMode="auto">
          <a:xfrm>
            <a:off x="3594100" y="3073401"/>
            <a:ext cx="28067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Arial" charset="0"/>
              </a:rPr>
              <a:t>Interconnection Network</a:t>
            </a:r>
          </a:p>
        </p:txBody>
      </p:sp>
      <p:sp useBgFill="1">
        <p:nvSpPr>
          <p:cNvPr id="47114" name="Rectangle 7"/>
          <p:cNvSpPr>
            <a:spLocks noChangeArrowheads="1"/>
          </p:cNvSpPr>
          <p:nvPr/>
        </p:nvSpPr>
        <p:spPr bwMode="auto">
          <a:xfrm>
            <a:off x="2889250" y="3054351"/>
            <a:ext cx="292100" cy="315913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S</a:t>
            </a:r>
          </a:p>
        </p:txBody>
      </p:sp>
      <p:sp>
        <p:nvSpPr>
          <p:cNvPr id="47115" name="Line 8"/>
          <p:cNvSpPr>
            <a:spLocks noChangeShapeType="1"/>
          </p:cNvSpPr>
          <p:nvPr/>
        </p:nvSpPr>
        <p:spPr bwMode="auto">
          <a:xfrm flipV="1">
            <a:off x="3206750" y="2889250"/>
            <a:ext cx="1397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9"/>
          <p:cNvSpPr>
            <a:spLocks noChangeShapeType="1"/>
          </p:cNvSpPr>
          <p:nvPr/>
        </p:nvSpPr>
        <p:spPr bwMode="auto">
          <a:xfrm flipH="1" flipV="1">
            <a:off x="2736850" y="2889250"/>
            <a:ext cx="889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0"/>
          <p:cNvSpPr>
            <a:spLocks noChangeShapeType="1"/>
          </p:cNvSpPr>
          <p:nvPr/>
        </p:nvSpPr>
        <p:spPr bwMode="auto">
          <a:xfrm flipH="1">
            <a:off x="2736850" y="3359150"/>
            <a:ext cx="1651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11"/>
          <p:cNvSpPr>
            <a:spLocks noChangeShapeType="1"/>
          </p:cNvSpPr>
          <p:nvPr/>
        </p:nvSpPr>
        <p:spPr bwMode="auto">
          <a:xfrm>
            <a:off x="3206750" y="3359150"/>
            <a:ext cx="1397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Rectangle 12"/>
          <p:cNvSpPr>
            <a:spLocks noChangeArrowheads="1"/>
          </p:cNvSpPr>
          <p:nvPr/>
        </p:nvSpPr>
        <p:spPr bwMode="auto">
          <a:xfrm>
            <a:off x="6089650" y="2139951"/>
            <a:ext cx="2921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P</a:t>
            </a:r>
          </a:p>
        </p:txBody>
      </p:sp>
      <p:sp>
        <p:nvSpPr>
          <p:cNvPr id="47120" name="Line 13"/>
          <p:cNvSpPr>
            <a:spLocks noChangeShapeType="1"/>
          </p:cNvSpPr>
          <p:nvPr/>
        </p:nvSpPr>
        <p:spPr bwMode="auto">
          <a:xfrm>
            <a:off x="62484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Rectangle 14"/>
          <p:cNvSpPr>
            <a:spLocks noChangeArrowheads="1"/>
          </p:cNvSpPr>
          <p:nvPr/>
        </p:nvSpPr>
        <p:spPr bwMode="auto">
          <a:xfrm>
            <a:off x="5632450" y="2139951"/>
            <a:ext cx="3302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M</a:t>
            </a:r>
          </a:p>
        </p:txBody>
      </p:sp>
      <p:sp>
        <p:nvSpPr>
          <p:cNvPr id="47122" name="Line 15"/>
          <p:cNvSpPr>
            <a:spLocks noChangeShapeType="1"/>
          </p:cNvSpPr>
          <p:nvPr/>
        </p:nvSpPr>
        <p:spPr bwMode="auto">
          <a:xfrm>
            <a:off x="57912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Rectangle 16"/>
          <p:cNvSpPr>
            <a:spLocks noChangeArrowheads="1"/>
          </p:cNvSpPr>
          <p:nvPr/>
        </p:nvSpPr>
        <p:spPr bwMode="auto">
          <a:xfrm>
            <a:off x="5251450" y="2139951"/>
            <a:ext cx="2921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P</a:t>
            </a:r>
          </a:p>
        </p:txBody>
      </p:sp>
      <p:sp>
        <p:nvSpPr>
          <p:cNvPr id="47124" name="Line 17"/>
          <p:cNvSpPr>
            <a:spLocks noChangeShapeType="1"/>
          </p:cNvSpPr>
          <p:nvPr/>
        </p:nvSpPr>
        <p:spPr bwMode="auto">
          <a:xfrm>
            <a:off x="54102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Rectangle 18"/>
          <p:cNvSpPr>
            <a:spLocks noChangeArrowheads="1"/>
          </p:cNvSpPr>
          <p:nvPr/>
        </p:nvSpPr>
        <p:spPr bwMode="auto">
          <a:xfrm>
            <a:off x="3651250" y="2139951"/>
            <a:ext cx="3302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M</a:t>
            </a:r>
          </a:p>
        </p:txBody>
      </p:sp>
      <p:sp>
        <p:nvSpPr>
          <p:cNvPr id="47126" name="Line 19"/>
          <p:cNvSpPr>
            <a:spLocks noChangeShapeType="1"/>
          </p:cNvSpPr>
          <p:nvPr/>
        </p:nvSpPr>
        <p:spPr bwMode="auto">
          <a:xfrm>
            <a:off x="38100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Rectangle 20"/>
          <p:cNvSpPr>
            <a:spLocks noChangeArrowheads="1"/>
          </p:cNvSpPr>
          <p:nvPr/>
        </p:nvSpPr>
        <p:spPr bwMode="auto">
          <a:xfrm>
            <a:off x="3270250" y="2139951"/>
            <a:ext cx="2921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P</a:t>
            </a:r>
          </a:p>
        </p:txBody>
      </p:sp>
      <p:sp>
        <p:nvSpPr>
          <p:cNvPr id="47128" name="Line 21"/>
          <p:cNvSpPr>
            <a:spLocks noChangeShapeType="1"/>
          </p:cNvSpPr>
          <p:nvPr/>
        </p:nvSpPr>
        <p:spPr bwMode="auto">
          <a:xfrm>
            <a:off x="34290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Rectangle 22"/>
          <p:cNvSpPr>
            <a:spLocks noChangeArrowheads="1"/>
          </p:cNvSpPr>
          <p:nvPr/>
        </p:nvSpPr>
        <p:spPr bwMode="auto">
          <a:xfrm>
            <a:off x="2813050" y="2139951"/>
            <a:ext cx="3302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M</a:t>
            </a:r>
          </a:p>
        </p:txBody>
      </p:sp>
      <p:sp>
        <p:nvSpPr>
          <p:cNvPr id="47130" name="Line 23"/>
          <p:cNvSpPr>
            <a:spLocks noChangeShapeType="1"/>
          </p:cNvSpPr>
          <p:nvPr/>
        </p:nvSpPr>
        <p:spPr bwMode="auto">
          <a:xfrm>
            <a:off x="29718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1" name="Rectangle 24"/>
          <p:cNvSpPr>
            <a:spLocks noChangeArrowheads="1"/>
          </p:cNvSpPr>
          <p:nvPr/>
        </p:nvSpPr>
        <p:spPr bwMode="auto">
          <a:xfrm>
            <a:off x="2432050" y="2139951"/>
            <a:ext cx="2921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P</a:t>
            </a:r>
          </a:p>
        </p:txBody>
      </p:sp>
      <p:sp>
        <p:nvSpPr>
          <p:cNvPr id="47132" name="Line 25"/>
          <p:cNvSpPr>
            <a:spLocks noChangeShapeType="1"/>
          </p:cNvSpPr>
          <p:nvPr/>
        </p:nvSpPr>
        <p:spPr bwMode="auto">
          <a:xfrm>
            <a:off x="25908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Rectangle 26"/>
          <p:cNvSpPr>
            <a:spLocks noChangeArrowheads="1"/>
          </p:cNvSpPr>
          <p:nvPr/>
        </p:nvSpPr>
        <p:spPr bwMode="auto">
          <a:xfrm>
            <a:off x="4356101" y="2311401"/>
            <a:ext cx="530225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Arial" charset="0"/>
              </a:rPr>
              <a:t>° ° °</a:t>
            </a:r>
          </a:p>
        </p:txBody>
      </p:sp>
      <p:sp>
        <p:nvSpPr>
          <p:cNvPr id="129051" name="Rectangle 27"/>
          <p:cNvSpPr>
            <a:spLocks noChangeArrowheads="1"/>
          </p:cNvSpPr>
          <p:nvPr/>
        </p:nvSpPr>
        <p:spPr bwMode="auto">
          <a:xfrm>
            <a:off x="7327900" y="3771900"/>
            <a:ext cx="2314736" cy="2045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Topologies,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Routing,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Bandwidth,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Latency,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Dependability /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       Reliability</a:t>
            </a:r>
          </a:p>
        </p:txBody>
      </p:sp>
      <p:sp>
        <p:nvSpPr>
          <p:cNvPr id="129052" name="Rectangle 28"/>
          <p:cNvSpPr>
            <a:spLocks noChangeArrowheads="1"/>
          </p:cNvSpPr>
          <p:nvPr/>
        </p:nvSpPr>
        <p:spPr bwMode="auto">
          <a:xfrm>
            <a:off x="7340601" y="3009901"/>
            <a:ext cx="2883803" cy="3836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Network Interfaces</a:t>
            </a:r>
          </a:p>
        </p:txBody>
      </p:sp>
      <p:sp>
        <p:nvSpPr>
          <p:cNvPr id="129053" name="Rectangle 29"/>
          <p:cNvSpPr>
            <a:spLocks noChangeArrowheads="1"/>
          </p:cNvSpPr>
          <p:nvPr/>
        </p:nvSpPr>
        <p:spPr bwMode="auto">
          <a:xfrm>
            <a:off x="7315200" y="1371601"/>
            <a:ext cx="3119444" cy="1380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Programming model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Shared Memory,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Message Passing,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Data Parallelism</a:t>
            </a:r>
          </a:p>
        </p:txBody>
      </p:sp>
      <p:sp>
        <p:nvSpPr>
          <p:cNvPr id="47137" name="Rectangle 30"/>
          <p:cNvSpPr>
            <a:spLocks noChangeArrowheads="1"/>
          </p:cNvSpPr>
          <p:nvPr/>
        </p:nvSpPr>
        <p:spPr bwMode="auto">
          <a:xfrm>
            <a:off x="2995614" y="3663951"/>
            <a:ext cx="341600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Processor-Memory-Switch</a:t>
            </a:r>
          </a:p>
        </p:txBody>
      </p:sp>
      <p:sp>
        <p:nvSpPr>
          <p:cNvPr id="47138" name="Rectangle 31"/>
          <p:cNvSpPr>
            <a:spLocks noChangeArrowheads="1"/>
          </p:cNvSpPr>
          <p:nvPr/>
        </p:nvSpPr>
        <p:spPr bwMode="auto">
          <a:xfrm>
            <a:off x="2057400" y="5334000"/>
            <a:ext cx="4764126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 dirty="0">
                <a:solidFill>
                  <a:schemeClr val="accent2"/>
                </a:solidFill>
                <a:latin typeface="Arial" charset="0"/>
              </a:rPr>
              <a:t>Multiprocessors</a:t>
            </a:r>
          </a:p>
          <a:p>
            <a:pPr eaLnBrk="0" hangingPunct="0"/>
            <a:r>
              <a:rPr lang="en-US" b="1" dirty="0">
                <a:solidFill>
                  <a:schemeClr val="accent2"/>
                </a:solidFill>
                <a:latin typeface="Arial" charset="0"/>
              </a:rPr>
              <a:t>Networks and Interconnections</a:t>
            </a:r>
          </a:p>
        </p:txBody>
      </p:sp>
    </p:spTree>
    <p:extLst>
      <p:ext uri="{BB962C8B-B14F-4D97-AF65-F5344CB8AC3E}">
        <p14:creationId xmlns:p14="http://schemas.microsoft.com/office/powerpoint/2010/main" val="1063234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51" grpId="0"/>
      <p:bldP spid="129052" grpId="0"/>
      <p:bldP spid="1290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Trends in Technology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Integrated circuit technology (Moore’s Law)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Transistor density:  35%/year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Die size:  10-20%/year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Integration overall:  40-55%/year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DRAM capacity:  25-40%/year (slowing)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8 Gb (2014), 16 Gb (2019), possibly no 32 Gb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Flash capacity:  50-60%/year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8-10X cheaper/bit than DRAM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Magnetic disk capacity:  recently slowed to 5%/year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Density increases may no longer be possible, maybe increase from 7 to 9 platters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8-10X cheaper/bit then Flash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200-300X cheaper/bit than DRAM</a:t>
            </a:r>
          </a:p>
          <a:p>
            <a:endParaRPr lang="en-US" sz="36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39058-7018-4FA1-A3AE-54993DF05271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E8F3D-14BC-4F75-A9B8-2361ACF85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83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Bandwith vs Latency </a:t>
            </a:r>
            <a:r>
              <a:rPr lang="en-US" sz="3200" i="1" smtClean="0"/>
              <a:t>(developments since 1978 till 2017)</a:t>
            </a:r>
            <a:endParaRPr lang="en-US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Bandwidth or throughput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Total work done in a given time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32,000-40,000X improvement for </a:t>
            </a:r>
            <a:r>
              <a:rPr lang="en-US" sz="2400" smtClean="0"/>
              <a:t>processors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300-1200X improvement for memory and disks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Latency or response time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Time between start and completion of an event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50-90X improvement for processors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6-8X improvement for memory and </a:t>
            </a:r>
            <a:r>
              <a:rPr lang="en-US" sz="2400" smtClean="0"/>
              <a:t>disks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i="1" smtClean="0"/>
              <a:t>(for more on above numbers see next slide)</a:t>
            </a:r>
            <a:endParaRPr lang="en-US" i="1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12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2400"/>
            <a:ext cx="7229400" cy="647351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Bandwith vs Latency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19200" y="5410200"/>
            <a:ext cx="311976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66"/>
                </a:solidFill>
                <a:latin typeface="Arial" charset="0"/>
              </a:rPr>
              <a:t>Log-log plot of </a:t>
            </a:r>
            <a:r>
              <a:rPr lang="en-US" sz="2000" smtClean="0">
                <a:solidFill>
                  <a:srgbClr val="000066"/>
                </a:solidFill>
                <a:latin typeface="Arial" charset="0"/>
              </a:rPr>
              <a:t>bandwidth </a:t>
            </a:r>
          </a:p>
          <a:p>
            <a:r>
              <a:rPr lang="en-US" sz="2000" smtClean="0">
                <a:solidFill>
                  <a:srgbClr val="000066"/>
                </a:solidFill>
                <a:latin typeface="Arial" charset="0"/>
              </a:rPr>
              <a:t>and 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</a:rPr>
              <a:t>latency milestones</a:t>
            </a:r>
            <a:endParaRPr lang="en-GB" sz="2000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28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22611</TotalTime>
  <Words>3029</Words>
  <Application>Microsoft Office PowerPoint</Application>
  <PresentationFormat>Widescreen</PresentationFormat>
  <Paragraphs>925</Paragraphs>
  <Slides>60</Slides>
  <Notes>38</Notes>
  <HiddenSlides>3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Comic Sans MS</vt:lpstr>
      <vt:lpstr>Symbol</vt:lpstr>
      <vt:lpstr>Times New Roman</vt:lpstr>
      <vt:lpstr>Wingdings</vt:lpstr>
      <vt:lpstr>Default Design</vt:lpstr>
      <vt:lpstr>Packager Shell Object</vt:lpstr>
      <vt:lpstr>Embedded Computer Architecture 5SAI0  Introduction</vt:lpstr>
      <vt:lpstr>Lecture overview</vt:lpstr>
      <vt:lpstr>Trends</vt:lpstr>
      <vt:lpstr>Performance Improvement: from where?</vt:lpstr>
      <vt:lpstr>Performance trends of processors (for 1 core)</vt:lpstr>
      <vt:lpstr>Trends in Computer Architecture</vt:lpstr>
      <vt:lpstr>Trends in Technology</vt:lpstr>
      <vt:lpstr>Bandwith vs Latency (developments since 1978 till 2017)</vt:lpstr>
      <vt:lpstr>Bandwith vs Latency</vt:lpstr>
      <vt:lpstr>Transistors and Wires</vt:lpstr>
      <vt:lpstr>Power / Energy</vt:lpstr>
      <vt:lpstr>Frequency and Power trends (of processors)</vt:lpstr>
      <vt:lpstr>Power / Energy</vt:lpstr>
      <vt:lpstr>Static Power Consumption</vt:lpstr>
      <vt:lpstr>Where is the energy / power going?</vt:lpstr>
      <vt:lpstr>Dynamic power reduction</vt:lpstr>
      <vt:lpstr>Dynamic power reduction</vt:lpstr>
      <vt:lpstr>Classes of Computers</vt:lpstr>
      <vt:lpstr>Some history: Earliest computers</vt:lpstr>
      <vt:lpstr>Mechanical: Difference Engine no.2</vt:lpstr>
      <vt:lpstr>Electro-Mechanical </vt:lpstr>
      <vt:lpstr>ENIAC: Electronic Numerical Integrator And Computer, 1946</vt:lpstr>
      <vt:lpstr>VLSI Developments: Technology Improvement</vt:lpstr>
      <vt:lpstr>8” MIPS64 R20K wafer (564 dies)</vt:lpstr>
      <vt:lpstr>What's the price of an IC ?</vt:lpstr>
      <vt:lpstr>Die yield</vt:lpstr>
      <vt:lpstr>What's the price of the final product ?</vt:lpstr>
      <vt:lpstr>Quantitative Principles of Design</vt:lpstr>
      <vt:lpstr>1. Parallelism</vt:lpstr>
      <vt:lpstr>Example of Pipelined Instruction Execution</vt:lpstr>
      <vt:lpstr>Pipelining Limitations: Hazards: </vt:lpstr>
      <vt:lpstr>2. The Principle of Locality</vt:lpstr>
      <vt:lpstr>Memory Hierarchy Levels</vt:lpstr>
      <vt:lpstr>3. Focus on the Common Case</vt:lpstr>
      <vt:lpstr>Amdahl’s Law</vt:lpstr>
      <vt:lpstr>Amdahl’s Law: exercise</vt:lpstr>
      <vt:lpstr>Amdahl’s Law</vt:lpstr>
      <vt:lpstr>Amdahl's law</vt:lpstr>
      <vt:lpstr>Are we rescued by Gustafson's law ?</vt:lpstr>
      <vt:lpstr>Gustafson's  law</vt:lpstr>
      <vt:lpstr>4. The performance equation</vt:lpstr>
      <vt:lpstr>Example: Calculating CPI</vt:lpstr>
      <vt:lpstr>Measurement Tools</vt:lpstr>
      <vt:lpstr>Aspects of CPU Performance what influences what?</vt:lpstr>
      <vt:lpstr>Aspects of CPU Performance check the ‘x’</vt:lpstr>
      <vt:lpstr>SPEC benchmarks, since 1989</vt:lpstr>
      <vt:lpstr>SPEC CPU benchmarks</vt:lpstr>
      <vt:lpstr>How to Summarize Performance?</vt:lpstr>
      <vt:lpstr>Dependability: How reliable is your system?</vt:lpstr>
      <vt:lpstr>Dependability of a Disk subsystem</vt:lpstr>
      <vt:lpstr>Dependability: let's use redundancy</vt:lpstr>
      <vt:lpstr>What did you learn?</vt:lpstr>
      <vt:lpstr>Backup</vt:lpstr>
      <vt:lpstr>Intel Dunnington 6-core</vt:lpstr>
      <vt:lpstr>AMD Hydra 8 core</vt:lpstr>
      <vt:lpstr>Intel Xeon Phi</vt:lpstr>
      <vt:lpstr>Nr 1 in the Top 500 supercomputers</vt:lpstr>
      <vt:lpstr>Summarize performance: example of Geometric mean</vt:lpstr>
      <vt:lpstr>Computer Architecture Topics</vt:lpstr>
      <vt:lpstr>Computer Architecture Topics</vt:lpstr>
    </vt:vector>
  </TitlesOfParts>
  <Company>Imec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Microprocessor Design 2002</dc:title>
  <dc:creator>henk corporaal</dc:creator>
  <cp:lastModifiedBy>Corporaal, H.</cp:lastModifiedBy>
  <cp:revision>156</cp:revision>
  <cp:lastPrinted>2016-11-15T17:03:48Z</cp:lastPrinted>
  <dcterms:created xsi:type="dcterms:W3CDTF">2002-06-19T15:40:13Z</dcterms:created>
  <dcterms:modified xsi:type="dcterms:W3CDTF">2019-11-13T11:26:18Z</dcterms:modified>
</cp:coreProperties>
</file>