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439" r:id="rId2"/>
    <p:sldId id="257" r:id="rId3"/>
    <p:sldId id="313" r:id="rId4"/>
    <p:sldId id="391" r:id="rId5"/>
    <p:sldId id="258" r:id="rId6"/>
    <p:sldId id="314" r:id="rId7"/>
    <p:sldId id="365" r:id="rId8"/>
    <p:sldId id="259" r:id="rId9"/>
    <p:sldId id="341" r:id="rId10"/>
    <p:sldId id="274" r:id="rId11"/>
    <p:sldId id="275" r:id="rId12"/>
    <p:sldId id="433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392" r:id="rId22"/>
    <p:sldId id="393" r:id="rId23"/>
    <p:sldId id="434" r:id="rId24"/>
    <p:sldId id="375" r:id="rId25"/>
    <p:sldId id="376" r:id="rId26"/>
    <p:sldId id="284" r:id="rId27"/>
    <p:sldId id="372" r:id="rId28"/>
    <p:sldId id="373" r:id="rId29"/>
    <p:sldId id="374" r:id="rId30"/>
    <p:sldId id="377" r:id="rId31"/>
    <p:sldId id="378" r:id="rId32"/>
    <p:sldId id="386" r:id="rId33"/>
    <p:sldId id="379" r:id="rId34"/>
    <p:sldId id="380" r:id="rId35"/>
    <p:sldId id="410" r:id="rId36"/>
    <p:sldId id="285" r:id="rId37"/>
    <p:sldId id="286" r:id="rId38"/>
    <p:sldId id="394" r:id="rId39"/>
    <p:sldId id="437" r:id="rId40"/>
    <p:sldId id="381" r:id="rId41"/>
    <p:sldId id="382" r:id="rId42"/>
    <p:sldId id="385" r:id="rId43"/>
    <p:sldId id="387" r:id="rId44"/>
    <p:sldId id="388" r:id="rId45"/>
    <p:sldId id="389" r:id="rId46"/>
    <p:sldId id="390" r:id="rId47"/>
    <p:sldId id="364" r:id="rId48"/>
    <p:sldId id="435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60" r:id="rId59"/>
    <p:sldId id="351" r:id="rId60"/>
    <p:sldId id="368" r:id="rId61"/>
    <p:sldId id="369" r:id="rId62"/>
    <p:sldId id="352" r:id="rId63"/>
    <p:sldId id="353" r:id="rId64"/>
    <p:sldId id="354" r:id="rId65"/>
    <p:sldId id="355" r:id="rId66"/>
    <p:sldId id="356" r:id="rId67"/>
    <p:sldId id="362" r:id="rId68"/>
    <p:sldId id="357" r:id="rId69"/>
    <p:sldId id="358" r:id="rId70"/>
    <p:sldId id="403" r:id="rId71"/>
    <p:sldId id="363" r:id="rId72"/>
    <p:sldId id="301" r:id="rId73"/>
    <p:sldId id="361" r:id="rId74"/>
    <p:sldId id="440" r:id="rId75"/>
    <p:sldId id="441" r:id="rId76"/>
    <p:sldId id="411" r:id="rId77"/>
    <p:sldId id="412" r:id="rId78"/>
    <p:sldId id="413" r:id="rId79"/>
    <p:sldId id="414" r:id="rId80"/>
    <p:sldId id="415" r:id="rId81"/>
    <p:sldId id="416" r:id="rId82"/>
    <p:sldId id="417" r:id="rId83"/>
    <p:sldId id="418" r:id="rId84"/>
    <p:sldId id="419" r:id="rId85"/>
    <p:sldId id="420" r:id="rId86"/>
    <p:sldId id="421" r:id="rId87"/>
    <p:sldId id="422" r:id="rId88"/>
    <p:sldId id="423" r:id="rId89"/>
    <p:sldId id="424" r:id="rId90"/>
    <p:sldId id="425" r:id="rId91"/>
    <p:sldId id="426" r:id="rId92"/>
    <p:sldId id="427" r:id="rId93"/>
    <p:sldId id="428" r:id="rId94"/>
    <p:sldId id="429" r:id="rId95"/>
    <p:sldId id="430" r:id="rId96"/>
    <p:sldId id="431" r:id="rId97"/>
    <p:sldId id="432" r:id="rId98"/>
    <p:sldId id="336" r:id="rId99"/>
    <p:sldId id="337" r:id="rId100"/>
    <p:sldId id="338" r:id="rId101"/>
    <p:sldId id="303" r:id="rId102"/>
    <p:sldId id="304" r:id="rId103"/>
    <p:sldId id="305" r:id="rId104"/>
    <p:sldId id="306" r:id="rId105"/>
    <p:sldId id="307" r:id="rId106"/>
    <p:sldId id="308" r:id="rId107"/>
    <p:sldId id="309" r:id="rId108"/>
    <p:sldId id="407" r:id="rId109"/>
    <p:sldId id="395" r:id="rId110"/>
    <p:sldId id="396" r:id="rId111"/>
    <p:sldId id="397" r:id="rId112"/>
    <p:sldId id="398" r:id="rId113"/>
    <p:sldId id="399" r:id="rId114"/>
    <p:sldId id="400" r:id="rId115"/>
    <p:sldId id="401" r:id="rId116"/>
    <p:sldId id="408" r:id="rId117"/>
    <p:sldId id="402" r:id="rId118"/>
    <p:sldId id="404" r:id="rId119"/>
    <p:sldId id="405" r:id="rId120"/>
    <p:sldId id="438" r:id="rId121"/>
    <p:sldId id="406" r:id="rId122"/>
  </p:sldIdLst>
  <p:sldSz cx="12192000" cy="685800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6600"/>
    <a:srgbClr val="FFFFCC"/>
    <a:srgbClr val="CCFF66"/>
    <a:srgbClr val="66CCFF"/>
    <a:srgbClr val="FF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 autoAdjust="0"/>
    <p:restoredTop sz="93487" autoAdjust="0"/>
  </p:normalViewPr>
  <p:slideViewPr>
    <p:cSldViewPr>
      <p:cViewPr varScale="1">
        <p:scale>
          <a:sx n="61" d="100"/>
          <a:sy n="61" d="100"/>
        </p:scale>
        <p:origin x="27" y="30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4224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3.xml"/><Relationship Id="rId13" Type="http://schemas.openxmlformats.org/officeDocument/2006/relationships/slide" Target="slides/slide102.xml"/><Relationship Id="rId18" Type="http://schemas.openxmlformats.org/officeDocument/2006/relationships/slide" Target="slides/slide107.xml"/><Relationship Id="rId3" Type="http://schemas.openxmlformats.org/officeDocument/2006/relationships/slide" Target="slides/slide52.xml"/><Relationship Id="rId7" Type="http://schemas.openxmlformats.org/officeDocument/2006/relationships/slide" Target="slides/slide62.xml"/><Relationship Id="rId12" Type="http://schemas.openxmlformats.org/officeDocument/2006/relationships/slide" Target="slides/slide101.xml"/><Relationship Id="rId17" Type="http://schemas.openxmlformats.org/officeDocument/2006/relationships/slide" Target="slides/slide106.xml"/><Relationship Id="rId2" Type="http://schemas.openxmlformats.org/officeDocument/2006/relationships/slide" Target="slides/slide51.xml"/><Relationship Id="rId16" Type="http://schemas.openxmlformats.org/officeDocument/2006/relationships/slide" Target="slides/slide105.xml"/><Relationship Id="rId1" Type="http://schemas.openxmlformats.org/officeDocument/2006/relationships/slide" Target="slides/slide50.xml"/><Relationship Id="rId6" Type="http://schemas.openxmlformats.org/officeDocument/2006/relationships/slide" Target="slides/slide56.xml"/><Relationship Id="rId11" Type="http://schemas.openxmlformats.org/officeDocument/2006/relationships/slide" Target="slides/slide68.xml"/><Relationship Id="rId5" Type="http://schemas.openxmlformats.org/officeDocument/2006/relationships/slide" Target="slides/slide55.xml"/><Relationship Id="rId15" Type="http://schemas.openxmlformats.org/officeDocument/2006/relationships/slide" Target="slides/slide104.xml"/><Relationship Id="rId10" Type="http://schemas.openxmlformats.org/officeDocument/2006/relationships/slide" Target="slides/slide66.xml"/><Relationship Id="rId4" Type="http://schemas.openxmlformats.org/officeDocument/2006/relationships/slide" Target="slides/slide54.xml"/><Relationship Id="rId9" Type="http://schemas.openxmlformats.org/officeDocument/2006/relationships/slide" Target="slides/slide64.xml"/><Relationship Id="rId14" Type="http://schemas.openxmlformats.org/officeDocument/2006/relationships/slide" Target="slides/slide10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078" cy="49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882" y="0"/>
            <a:ext cx="2944078" cy="49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12"/>
            <a:ext cx="2944078" cy="49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882" y="9433812"/>
            <a:ext cx="2944078" cy="49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730ED5B-7D9B-42DA-B5A2-6D911DFDE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078" cy="49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82" y="0"/>
            <a:ext cx="2944078" cy="49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0" y="4717756"/>
            <a:ext cx="5434983" cy="446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12"/>
            <a:ext cx="2944078" cy="49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82" y="9433812"/>
            <a:ext cx="2944078" cy="49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9E5329B0-996E-4180-83F8-1E46C8EE2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0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0147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C4281-AB44-4FD3-AB99-FB8C83C1F50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171787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6B5F8-CC65-473E-9BF8-FD46D2269185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846800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F6617-4055-4D81-AF57-BC2C8C1BB8C5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726175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90CF9-F671-4712-863A-2D4E11A824CE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535060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70182-0A3F-471C-AF75-62637C7A3306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315545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444F0-C36C-43B2-AE4F-0FB66BC20A97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669011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E6468-EC3B-42E4-B47E-5A04F268182E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563595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D426CCF-04FE-451F-AB6B-DFFA587B0982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72199-036E-4DFC-8D3E-76402222E8B5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174609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04B9A-009A-4FF2-9502-2CC147DB6C63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727336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0601F-4B83-46E6-8575-2F81F6A05622}" type="slidenum">
              <a:rPr lang="en-US" smtClean="0"/>
              <a:pPr/>
              <a:t>118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590522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D5C15-7DE1-4E83-9637-C6598EF8265E}" type="slidenum">
              <a:rPr lang="en-US" smtClean="0"/>
              <a:pPr/>
              <a:t>119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418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2147-9C22-41B0-8463-5BAAF4D018B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21883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329B0-996E-4180-83F8-1E46C8EE24D8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7067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1C4B2-886C-4BDB-86BE-EC88268E913B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3213" y="865188"/>
            <a:ext cx="6189662" cy="3482975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21" y="4719454"/>
            <a:ext cx="4992601" cy="417940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5577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126C3-9222-42B5-9C18-8556DC5AC61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5214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FCCB5-D733-4285-911B-95701DC2A40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9379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DC2A1-FE80-468D-9793-7D32CC9DDDE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746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DD8FB-2889-4CD5-BA37-993329E9793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653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12881-290A-4E93-9770-424190399B7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4542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AEDFE-30BF-4752-A263-35DCF05DF6F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5666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130C8-1A63-4D31-89B9-6D26CF89B5B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2351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4840A-495B-4A37-804E-19F81E5F4E7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111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4275F-EFB6-4356-86DD-EAE72D4C806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81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2147-9C22-41B0-8463-5BAAF4D018B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0255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A562D-2D8C-4EA4-87BD-3D04E0B5BFE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9931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144EF51-801D-442A-AE1D-203FCBD2F8D2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239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239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36219-DF38-4C7B-A79D-92BDC1DF652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239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39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553202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BE6CAF3-CFCF-4538-9C43-98C37C17733B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249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249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9986C-18B1-4720-A11B-51303DE149F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249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49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292694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0E53B-6A24-4DA8-94B8-1532B4D9AD7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0724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0E1BD76-2817-4BF5-96D7-3C01E7B3AD58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208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D41A9-EB59-4B1E-986E-3E608AA6571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20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74165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BC86F8D-0181-4FCC-BA50-B3DFACAD9F27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2996C-9C61-48F6-9DD9-85CAD63C8AB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453158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C69B4E4-1A5A-4221-B239-2F69D3BA5376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228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EE457-2400-4B8D-AEBD-F5CE7B89927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163629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746EF42-82F5-469A-87C7-58646B556231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259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259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EB4CD-C7D2-44FB-BA06-D78AFFBEECE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59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59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283787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AB91BE4-1EE5-4E27-A321-F299F8B368CC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269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269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AA134-AB46-4183-A643-4EC3B203239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69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69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80711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9DADE-6C11-4C6E-A30B-A069E5C2655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839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D5DBE23-FB35-4CF7-83A5-FE8D69F0059B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35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35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2D11F-5953-4219-B06F-9E79ABA5D38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35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720693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1AF1AF8-EE93-493C-81BD-122453279813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28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EEF22-4153-4B67-BEE2-4CB76318CCE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8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80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182526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703BDD0-842B-4A2C-A962-B806AAAE3865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29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29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2D2A9-BCEF-4D7F-A0CB-9F96B91514D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8408191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D6DE2-598F-491D-81BF-8FFE516B6C9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0342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BA879-0B27-425D-8F37-56FC90217D3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06226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BE6B43F-E786-45BB-AFB1-E8DC48A3B380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32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32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A4EE-547D-425D-ACCC-273912F0209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32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21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3670910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3189CBD-DD27-4529-A1DF-035753CEC0D4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33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33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259D8-C4E5-4170-A53F-13B120400B7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4792038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8A3C33-F55B-4B68-B365-F1DCF93A075E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34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34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48407-7C53-45D3-AAB0-5C949FC12B6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7049125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F543569-3C32-4799-8A4E-8ED1AA0B95E3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36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36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BD4B9-E119-43CF-86AB-F1C2D76307C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6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0112937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61DD5CE-6105-4555-9882-26C349407894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4F9B3-6ADA-4211-87FA-9311DDA0202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1735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329B0-996E-4180-83F8-1E46C8EE24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946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C8CFEA0-E28A-4557-9E57-B289B5209587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38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38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6BE47-151B-4C57-9781-A16D1216214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38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8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770148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DAFFE1E-E955-4A0C-A3B4-63AC6D9C6969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39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39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607C-06AB-47E9-8928-5F2EE2A399A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114334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F2276-41E5-458A-841A-46A0996B4A6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17392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8F847-4CC7-4363-B68D-060BE6D2492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91936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56FE2-467F-494E-85BE-26289D7D045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3004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344B5-4E42-4313-B65B-32A4A47E4605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073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54068-81E3-45F7-BE2C-53A3A25534A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420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A6356-23E5-45A8-8A4F-3B51C4C24C07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96369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37D2E-8BFE-4059-B82F-FF9AAB03502B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87766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2051A-88C8-47C5-A071-5D66D72896C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460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C9FFA-328A-415C-B298-0D47E038CEE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67041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939DA-DFF7-46F8-A902-8A08809F914B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2620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4CB49-74EF-458A-B02B-7A879D24B66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7958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8EDFA-D914-4B62-A43E-B3296B3BDDBB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87433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9CE6A-6521-49C4-ACEE-5F70AC8B95FA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3733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C85920A-7346-4F33-AD3F-9445D06F38BB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52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52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9A7BD-9F63-4653-8908-1F941A21ED02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52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52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6203459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1F5F734-3526-4DEA-BE8E-D4B5F33DDBB2}" type="datetime3">
              <a:rPr lang="en-US" smtClean="0"/>
              <a:pPr/>
              <a:t>9 December 2019</a:t>
            </a:fld>
            <a:endParaRPr lang="en-US" smtClean="0"/>
          </a:p>
        </p:txBody>
      </p:sp>
      <p:sp>
        <p:nvSpPr>
          <p:cNvPr id="153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53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9C7DE-2BAD-4A2C-A050-D4891738914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53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9172160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34773-2993-43CD-A428-5662CFEC823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As you see, using unlimited number of entries does not bring a big improvement w.r.t. 4 k entries (it just reduces the alias problem),</a:t>
            </a:r>
          </a:p>
          <a:p>
            <a:pPr eaLnBrk="1" hangingPunct="1"/>
            <a:r>
              <a:rPr lang="en-US" smtClean="0"/>
              <a:t>however, exploiting correlation is a big gain.</a:t>
            </a:r>
          </a:p>
        </p:txBody>
      </p:sp>
    </p:spTree>
    <p:extLst>
      <p:ext uri="{BB962C8B-B14F-4D97-AF65-F5344CB8AC3E}">
        <p14:creationId xmlns:p14="http://schemas.microsoft.com/office/powerpoint/2010/main" val="35278575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587F9-58CE-4FC1-B3AA-787D46F5BE9B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25492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989CE-2CBA-4C30-B55D-857F83705130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7877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290DE-C763-484E-A14A-A0CBBA4BC8C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92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DED8F-0F35-4F4C-BBCF-C8088B2A375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22232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C3075-E7C7-4114-A4F9-9CFA0926B5D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01642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B2D88-986F-4A83-A30E-843CA302D176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24757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18596-DE7E-4984-9A33-598453FBD6A1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23929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A12B1-F8C8-4C64-A324-6FFEF6B8508B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60058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474D4-6D05-4BDC-9A1F-2C8DF7E5B8BE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6105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34A06-D35C-4256-8D1A-919074FC48B1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68332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FE69A-00D0-4B77-AE8C-C76D8854B87B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95541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2B9A4-315C-4CD1-8D63-5A56A9EEABAF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22004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55830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93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18F3E-C772-47F3-A00D-6261D2F94A5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67805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64091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90116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48843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023724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32304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2425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39970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53488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68363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151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2FD43-21F0-44F4-AF5D-9FEAF68BA5B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629081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27902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84407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428920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205712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189295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51794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409244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897278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153634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0663A-9AB4-49F8-853A-12331C6DC2D5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813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B10B3-FD8C-456D-A614-F934B5DF491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761436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691DB-F303-465B-8271-3CCAFE719D80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87" y="6067869"/>
            <a:ext cx="4978728" cy="17712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en-US" smtClean="0"/>
              <a:t>Explain trace analysis using the trace on the right-hand side for different models.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No renaming + oracle prediction + unlimited window size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Full renaming + oracle prediction + unlimited window size (shown in next slide)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Full renaming + 2-bit prediction (assuming back-edge taken) + unlimited window size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11390101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74163-7053-4E8D-A1E1-4852D139508D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87" y="6723396"/>
            <a:ext cx="4978728" cy="45683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Note that with oracle prediction and renaming the last operation, add r1,r5,3, can be put in the first cycle.</a:t>
            </a:r>
          </a:p>
        </p:txBody>
      </p:sp>
    </p:spTree>
    <p:extLst>
      <p:ext uri="{BB962C8B-B14F-4D97-AF65-F5344CB8AC3E}">
        <p14:creationId xmlns:p14="http://schemas.microsoft.com/office/powerpoint/2010/main" val="375638332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4F5F0-8307-46FF-84AA-7B5D7BB1B2B6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920905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14315-9FA0-4CC4-8AFE-DAEDD29002D6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29564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E9F22-770C-4E6B-9116-10353FFA2E82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841374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57DAF-57CC-42F1-9326-5440956DD6EB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289737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8B1F4-0BF0-4E92-AB83-67CD66548036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592848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2B7B0-C604-46E9-B365-F8F5F0379A47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203453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78632-F84D-45B0-BDE5-AF9A2C345F4C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10966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8D372-3F19-424C-B2DB-4EDCBDEAF737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334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C369-41D0-43C5-9B0C-DA576841AF6E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9A8CA-BDBA-4364-AC93-D1F7B665A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CC697-D555-4DFA-B5E4-A65E27C8BD04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A6063-FE17-4240-B13F-EE31BE5B1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04800"/>
            <a:ext cx="2844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8331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4A26B-24AC-4F7E-BC32-A572201AA322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0CF33-D588-4A2D-934F-A76C7D7A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C0B0D3B-3646-4134-8D99-39130107A423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F018720-A92C-4AF2-B0CD-FE1C99168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31497-0D03-4A46-896D-AFAAD795D377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BAA7-9A9F-4F54-9AA9-FDA87F5FB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0"/>
            <a:ext cx="5588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19200"/>
            <a:ext cx="5588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D1DEA-6252-448D-A272-1F6911D17C97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C8BD-568B-4190-9D04-1ADF6AD73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4478E-F2FF-44AC-A68B-6FB26A398CDF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F7DB-80AA-4727-AA3C-A46A7A35C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0A5D2-7E6D-4A67-86E4-E4FE671A64B7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4EA4-9628-49EC-B1CD-516BE91D6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3547A-2FB6-4874-8E20-448B490B54B3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2E8C-8421-4A49-8F50-A3E98B60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9A10-C9F2-4294-93F5-695F812DE61B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BBE4-A9E0-4FBE-AC3E-E4B6DC92B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252C-9C29-4CB2-AC1F-E3D87786C0F4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F2EC2-C9BE-4983-8CB0-829BF131C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381" y="224644"/>
            <a:ext cx="1137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88740"/>
            <a:ext cx="113792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62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9FDC214-69E8-4E69-B5B4-8E17A8808F47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256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560250F-5A9B-45A6-92CC-BEB15FC9F9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3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4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10134600" cy="1524000"/>
          </a:xfrm>
        </p:spPr>
        <p:txBody>
          <a:bodyPr/>
          <a:lstStyle/>
          <a:p>
            <a:pPr eaLnBrk="1" hangingPunct="1"/>
            <a:r>
              <a:rPr lang="en-US" b="1" dirty="0" smtClean="0"/>
              <a:t>Embedded Computer Architecture</a:t>
            </a:r>
            <a:br>
              <a:rPr lang="en-US" b="1" dirty="0" smtClean="0"/>
            </a:br>
            <a:r>
              <a:rPr lang="en-US" b="1" dirty="0" smtClean="0"/>
              <a:t>5SAI0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b="1" smtClean="0">
                <a:solidFill>
                  <a:srgbClr val="CC3300"/>
                </a:solidFill>
              </a:rPr>
              <a:t/>
            </a:r>
            <a:br>
              <a:rPr lang="en-US" b="1" smtClean="0">
                <a:solidFill>
                  <a:srgbClr val="CC3300"/>
                </a:solidFill>
              </a:rPr>
            </a:br>
            <a:r>
              <a:rPr lang="en-US" b="1"/>
              <a:t>Micro Processor Architecture</a:t>
            </a:r>
            <a:br>
              <a:rPr lang="en-US" b="1"/>
            </a:br>
            <a:r>
              <a:rPr lang="en-US" sz="4000" smtClean="0"/>
              <a:t>part 2</a:t>
            </a:r>
            <a:endParaRPr lang="en-US" sz="4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2400" kern="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48600" cy="19050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TUEindhoven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2019-2020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00200"/>
            <a:ext cx="2693857" cy="3319702"/>
          </a:xfrm>
          <a:prstGeom prst="rect">
            <a:avLst/>
          </a:prstGeom>
        </p:spPr>
      </p:pic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1200" y="3499246"/>
            <a:ext cx="2409854" cy="3125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46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000"/>
              <a:t>Dynamic Scheduling Principle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/>
              <a:t>What we examined so far is </a:t>
            </a:r>
            <a:r>
              <a:rPr lang="en-GB" sz="2400" i="1"/>
              <a:t>static scheduling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/>
              <a:t>Compiler reorders instructions so as to avoid hazards and reduce stalls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i="1"/>
              <a:t>Dynamic scheduling</a:t>
            </a:r>
            <a:r>
              <a:rPr lang="en-GB" sz="2400"/>
              <a:t>: </a:t>
            </a:r>
            <a:br>
              <a:rPr lang="en-GB" sz="2400"/>
            </a:br>
            <a:r>
              <a:rPr lang="en-GB" sz="2400"/>
              <a:t>   </a:t>
            </a:r>
            <a:r>
              <a:rPr lang="en-GB" sz="2400" b="1">
                <a:solidFill>
                  <a:srgbClr val="CC3300"/>
                </a:solidFill>
              </a:rPr>
              <a:t>hardware rearranges instruction execution to reduce stalls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Example:</a:t>
            </a:r>
          </a:p>
          <a:p>
            <a:pPr lvl="2" eaLnBrk="1" hangingPunct="1">
              <a:lnSpc>
                <a:spcPct val="110000"/>
              </a:lnSpc>
              <a:buFontTx/>
              <a:buNone/>
            </a:pPr>
            <a:r>
              <a:rPr lang="en-GB" sz="1800">
                <a:latin typeface="Courier New" pitchFamily="49" charset="0"/>
              </a:rPr>
              <a:t>DIV</a:t>
            </a:r>
            <a:r>
              <a:rPr lang="en-US" sz="1800">
                <a:latin typeface="Courier New" pitchFamily="49" charset="0"/>
              </a:rPr>
              <a:t>.</a:t>
            </a:r>
            <a:r>
              <a:rPr lang="en-GB" sz="1800">
                <a:latin typeface="Courier New" pitchFamily="49" charset="0"/>
              </a:rPr>
              <a:t>D  F0,F2,F4	; takes 24 cycles and</a:t>
            </a:r>
          </a:p>
          <a:p>
            <a:pPr lvl="2" eaLnBrk="1" hangingPunct="1">
              <a:lnSpc>
                <a:spcPct val="110000"/>
              </a:lnSpc>
              <a:buFontTx/>
              <a:buNone/>
            </a:pPr>
            <a:r>
              <a:rPr lang="en-GB" sz="1800">
                <a:latin typeface="Courier New" pitchFamily="49" charset="0"/>
              </a:rPr>
              <a:t>				; is not pipelined</a:t>
            </a:r>
          </a:p>
          <a:p>
            <a:pPr lvl="2" eaLnBrk="1" hangingPunct="1">
              <a:lnSpc>
                <a:spcPct val="110000"/>
              </a:lnSpc>
              <a:buFontTx/>
              <a:buNone/>
            </a:pPr>
            <a:r>
              <a:rPr lang="en-GB" sz="1800">
                <a:latin typeface="Courier New" pitchFamily="49" charset="0"/>
              </a:rPr>
              <a:t>ADD</a:t>
            </a:r>
            <a:r>
              <a:rPr lang="en-US" sz="1800">
                <a:latin typeface="Courier New" pitchFamily="49" charset="0"/>
              </a:rPr>
              <a:t>.</a:t>
            </a:r>
            <a:r>
              <a:rPr lang="en-GB" sz="1800">
                <a:latin typeface="Courier New" pitchFamily="49" charset="0"/>
              </a:rPr>
              <a:t>D  F10,F0,F8</a:t>
            </a:r>
          </a:p>
          <a:p>
            <a:pPr lvl="2" eaLnBrk="1" hangingPunct="1">
              <a:lnSpc>
                <a:spcPct val="110000"/>
              </a:lnSpc>
              <a:buFontTx/>
              <a:buNone/>
            </a:pPr>
            <a:endParaRPr lang="en-GB" sz="1800">
              <a:latin typeface="Courier New" pitchFamily="49" charset="0"/>
            </a:endParaRPr>
          </a:p>
          <a:p>
            <a:pPr lvl="2" eaLnBrk="1" hangingPunct="1">
              <a:lnSpc>
                <a:spcPct val="110000"/>
              </a:lnSpc>
              <a:buFontTx/>
              <a:buNone/>
            </a:pPr>
            <a:r>
              <a:rPr lang="en-GB" sz="1800">
                <a:latin typeface="Courier New" pitchFamily="49" charset="0"/>
              </a:rPr>
              <a:t>SUB</a:t>
            </a:r>
            <a:r>
              <a:rPr lang="en-US" sz="1800">
                <a:latin typeface="Courier New" pitchFamily="49" charset="0"/>
              </a:rPr>
              <a:t>.</a:t>
            </a:r>
            <a:r>
              <a:rPr lang="en-GB" sz="1800">
                <a:latin typeface="Courier New" pitchFamily="49" charset="0"/>
              </a:rPr>
              <a:t>D  F12,F8,F14</a:t>
            </a:r>
          </a:p>
          <a:p>
            <a:pPr eaLnBrk="1" hangingPunct="1">
              <a:lnSpc>
                <a:spcPct val="110000"/>
              </a:lnSpc>
            </a:pPr>
            <a:endParaRPr lang="en-GB" sz="2400"/>
          </a:p>
          <a:p>
            <a:pPr eaLnBrk="1" hangingPunct="1">
              <a:lnSpc>
                <a:spcPct val="110000"/>
              </a:lnSpc>
            </a:pPr>
            <a:r>
              <a:rPr lang="en-GB" sz="2400" b="1"/>
              <a:t>Key idea:</a:t>
            </a:r>
            <a:r>
              <a:rPr lang="en-GB" sz="2400"/>
              <a:t> Allow instructions behind stall to proceed</a:t>
            </a:r>
            <a:endParaRPr lang="en-US" sz="2400"/>
          </a:p>
          <a:p>
            <a:pPr eaLnBrk="1" hangingPunct="1">
              <a:lnSpc>
                <a:spcPct val="110000"/>
              </a:lnSpc>
            </a:pPr>
            <a:r>
              <a:rPr lang="en-US" sz="2400"/>
              <a:t>Book describes </a:t>
            </a:r>
            <a:r>
              <a:rPr lang="en-US" sz="2400" b="1"/>
              <a:t>Tomasulo</a:t>
            </a:r>
            <a:r>
              <a:rPr lang="en-US" sz="2400"/>
              <a:t> algorithm, but we first describe general idea</a:t>
            </a:r>
            <a:endParaRPr lang="en-GB" sz="2400"/>
          </a:p>
        </p:txBody>
      </p:sp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28D330D-FA7D-4742-B87A-D11082354DB6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79EB23-0B68-4570-BCC4-E974FE8F93F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>
            <a:off x="2639616" y="3284984"/>
            <a:ext cx="533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51784" y="4077072"/>
            <a:ext cx="4295775" cy="944563"/>
            <a:chOff x="2736" y="3399"/>
            <a:chExt cx="2706" cy="595"/>
          </a:xfrm>
        </p:grpSpPr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3076" y="3399"/>
              <a:ext cx="2366" cy="5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GB" sz="1800" b="1" i="1">
                  <a:solidFill>
                    <a:srgbClr val="FF0000"/>
                  </a:solidFill>
                  <a:latin typeface="Arial" charset="0"/>
                </a:rPr>
                <a:t>This instruction cannot continue</a:t>
              </a:r>
            </a:p>
            <a:p>
              <a:pPr eaLnBrk="0" hangingPunct="0"/>
              <a:r>
                <a:rPr lang="en-GB" sz="1800" b="1" i="1">
                  <a:solidFill>
                    <a:srgbClr val="FF0000"/>
                  </a:solidFill>
                  <a:latin typeface="Arial" charset="0"/>
                </a:rPr>
                <a:t>even though it does not depend</a:t>
              </a:r>
            </a:p>
            <a:p>
              <a:pPr eaLnBrk="0" hangingPunct="0"/>
              <a:r>
                <a:rPr lang="en-GB" sz="1800" b="1" i="1">
                  <a:solidFill>
                    <a:srgbClr val="FF0000"/>
                  </a:solidFill>
                  <a:latin typeface="Arial" charset="0"/>
                </a:rPr>
                <a:t>on </a:t>
              </a:r>
              <a:r>
                <a:rPr lang="en-GB" sz="1800" b="1" i="1" smtClean="0">
                  <a:solidFill>
                    <a:srgbClr val="FF0000"/>
                  </a:solidFill>
                  <a:latin typeface="Arial" charset="0"/>
                </a:rPr>
                <a:t>previous Div and Add</a:t>
              </a:r>
              <a:endParaRPr lang="en-GB" sz="1800" b="1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4346" name="Line 7"/>
            <p:cNvSpPr>
              <a:spLocks noChangeShapeType="1"/>
            </p:cNvSpPr>
            <p:nvPr/>
          </p:nvSpPr>
          <p:spPr bwMode="auto">
            <a:xfrm flipH="1">
              <a:off x="2736" y="3696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71664" y="3392996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FF0000"/>
                </a:solidFill>
                <a:latin typeface="Courier New" pitchFamily="49" charset="0"/>
              </a:rPr>
              <a:t>RaW; real dependence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nimBg="1"/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Trace analysis</a:t>
            </a:r>
          </a:p>
        </p:txBody>
      </p:sp>
      <p:sp>
        <p:nvSpPr>
          <p:cNvPr id="77826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BA8E0FA-2BF6-4B8C-8CDC-8D70F292AAE0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C6F9D2-1A06-49D3-B935-9329305B0AF0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77830" name="Text Box 3"/>
          <p:cNvSpPr txBox="1">
            <a:spLocks noChangeArrowheads="1"/>
          </p:cNvSpPr>
          <p:nvPr/>
        </p:nvSpPr>
        <p:spPr bwMode="auto">
          <a:xfrm>
            <a:off x="2057400" y="1855788"/>
            <a:ext cx="7626350" cy="259715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latin typeface="Arial" charset="0"/>
              </a:rPr>
              <a:t>Parallel Trace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set  r1,0	 set  r2,3	 set  r3,&amp;A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st   r1,0(r3)	 add  r1,r1,1	 add  r3,r3,4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st   r1,0(r3) 	 add  r1,r1,1	 add  r3,r3,4 	 brne r1,r2,Loop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st   r1,0(r3) 	 add  r1,r1,1	 add  r3,r3,4 	 brne r1,r2,Loop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brne r1,r2,Loop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add  r1,r5,3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2133600" y="5013325"/>
            <a:ext cx="8153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Max ILP = Speedup = </a:t>
            </a:r>
            <a:r>
              <a:rPr lang="en-US" b="1"/>
              <a:t>Lserial</a:t>
            </a:r>
            <a:r>
              <a:rPr lang="en-US"/>
              <a:t> / </a:t>
            </a:r>
            <a:r>
              <a:rPr lang="en-US" b="1">
                <a:latin typeface="Arial" charset="0"/>
              </a:rPr>
              <a:t>L</a:t>
            </a:r>
            <a:r>
              <a:rPr lang="en-US" b="1" baseline="-25000">
                <a:latin typeface="Arial" charset="0"/>
              </a:rPr>
              <a:t>parallel</a:t>
            </a:r>
            <a:r>
              <a:rPr lang="en-US" b="1">
                <a:latin typeface="Arial" charset="0"/>
              </a:rPr>
              <a:t>  = 16 / 6 = 2.7</a:t>
            </a: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2133601" y="6124575"/>
            <a:ext cx="32988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  <a:latin typeface="Arial" charset="0"/>
              </a:rPr>
              <a:t>Is this the maximum?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9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Ideal Processor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90000"/>
              </a:lnSpc>
              <a:buNone/>
            </a:pPr>
            <a:r>
              <a:rPr lang="en-US" altLang="en-US" sz="2400" dirty="0"/>
              <a:t>Assumptions for ideal/perfect processor:</a:t>
            </a:r>
            <a:endParaRPr lang="en-US" altLang="en-US" sz="2000" dirty="0"/>
          </a:p>
          <a:p>
            <a:pPr marL="285750" indent="-285750" eaLnBrk="1" hangingPunct="1">
              <a:lnSpc>
                <a:spcPct val="90000"/>
              </a:lnSpc>
              <a:buNone/>
            </a:pPr>
            <a:r>
              <a:rPr lang="en-US" altLang="en-US" sz="2400" dirty="0"/>
              <a:t>	1. </a:t>
            </a:r>
            <a:r>
              <a:rPr lang="en-US" altLang="en-US" sz="2400" b="1" i="1" dirty="0">
                <a:solidFill>
                  <a:schemeClr val="accent2"/>
                </a:solidFill>
              </a:rPr>
              <a:t>Register renaming</a:t>
            </a:r>
            <a:r>
              <a:rPr lang="en-US" altLang="en-US" sz="2400" i="1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– infinite number of virtual registers =&gt; all register </a:t>
            </a:r>
            <a:r>
              <a:rPr lang="en-US" altLang="en-US" sz="2400" dirty="0" err="1"/>
              <a:t>WAW</a:t>
            </a:r>
            <a:r>
              <a:rPr lang="en-US" altLang="en-US" sz="2400" dirty="0"/>
              <a:t> &amp; WAR hazards avoided</a:t>
            </a:r>
          </a:p>
          <a:p>
            <a:pPr marL="285750" indent="-285750" eaLnBrk="1" hangingPunct="1">
              <a:lnSpc>
                <a:spcPct val="90000"/>
              </a:lnSpc>
              <a:buNone/>
            </a:pPr>
            <a:r>
              <a:rPr lang="en-US" altLang="en-US" sz="2400" dirty="0"/>
              <a:t>	2. </a:t>
            </a:r>
            <a:r>
              <a:rPr lang="en-US" altLang="en-US" sz="2400" b="1" i="1" dirty="0">
                <a:solidFill>
                  <a:schemeClr val="accent2"/>
                </a:solidFill>
              </a:rPr>
              <a:t>Branch and Jump prediction</a:t>
            </a:r>
            <a:r>
              <a:rPr lang="en-US" altLang="en-US" sz="2400" i="1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– Perfect =&gt; all program instructions available for execution</a:t>
            </a:r>
          </a:p>
          <a:p>
            <a:pPr marL="285750" indent="-285750" eaLnBrk="1" hangingPunct="1">
              <a:lnSpc>
                <a:spcPct val="90000"/>
              </a:lnSpc>
              <a:buNone/>
            </a:pPr>
            <a:r>
              <a:rPr lang="en-US" altLang="en-US" sz="2400" dirty="0"/>
              <a:t>	3. </a:t>
            </a:r>
            <a:r>
              <a:rPr lang="en-US" altLang="en-US" sz="2400" b="1" i="1" dirty="0">
                <a:solidFill>
                  <a:schemeClr val="accent2"/>
                </a:solidFill>
              </a:rPr>
              <a:t>Memory-address alias analysis</a:t>
            </a:r>
            <a:r>
              <a:rPr lang="en-US" altLang="en-US" sz="2400" i="1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– addresses are known. A store can be moved before a load provided addresses not equal</a:t>
            </a:r>
          </a:p>
          <a:p>
            <a:pPr marL="285750" indent="-28575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marL="285750" indent="-285750" eaLnBrk="1" hangingPunct="1">
              <a:lnSpc>
                <a:spcPct val="90000"/>
              </a:lnSpc>
              <a:buNone/>
            </a:pPr>
            <a:r>
              <a:rPr lang="en-US" altLang="en-US" sz="2400" dirty="0"/>
              <a:t>Also: </a:t>
            </a: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US" altLang="en-US" sz="2000" dirty="0"/>
              <a:t>unlimited number of instructions issued/cycle (unlimited resources), and</a:t>
            </a: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US" altLang="en-US" sz="2000" dirty="0"/>
              <a:t>unlimited instruction window</a:t>
            </a: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US" altLang="en-US" sz="2000" dirty="0"/>
              <a:t>perfect caches</a:t>
            </a: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US" altLang="en-US" sz="2000" dirty="0"/>
              <a:t>1 cycle latency for all instructions (FP *,/)</a:t>
            </a:r>
          </a:p>
          <a:p>
            <a:pPr marL="685800" lvl="1" indent="-228600" eaLnBrk="1" hangingPunct="1">
              <a:lnSpc>
                <a:spcPct val="90000"/>
              </a:lnSpc>
            </a:pPr>
            <a:endParaRPr lang="en-US" altLang="en-US" sz="2000" dirty="0"/>
          </a:p>
          <a:p>
            <a:pPr marL="285750" indent="-285750" eaLnBrk="1" hangingPunct="1">
              <a:lnSpc>
                <a:spcPct val="90000"/>
              </a:lnSpc>
              <a:buNone/>
            </a:pPr>
            <a:r>
              <a:rPr lang="en-US" altLang="en-US" sz="2000" i="1" dirty="0"/>
              <a:t>Programs were compiled using MIPS compiler with maximum optimization level</a:t>
            </a:r>
          </a:p>
        </p:txBody>
      </p:sp>
      <p:sp>
        <p:nvSpPr>
          <p:cNvPr id="788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F3FCDFD-3BA9-4D74-87A5-ADBFF8711329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88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FBB62-1325-42AF-B0E3-C22C08CFD21B}" type="slidenum">
              <a:rPr lang="en-US" smtClean="0"/>
              <a:pPr/>
              <a:t>101</a:t>
            </a:fld>
            <a:endParaRPr lang="en-US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/>
              <a:t>Upper Limit to </a:t>
            </a:r>
            <a:r>
              <a:rPr lang="en-US" altLang="en-US" sz="4000" dirty="0" err="1"/>
              <a:t>ILP</a:t>
            </a:r>
            <a:r>
              <a:rPr lang="en-US" altLang="en-US" sz="4000" dirty="0"/>
              <a:t>: </a:t>
            </a:r>
            <a:r>
              <a:rPr lang="en-US" altLang="en-US" sz="4000" b="1" dirty="0"/>
              <a:t>Ideal Processor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798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024FC0C-D0E2-4BC1-A4BD-814DEA0114EB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98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798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DDA5C4-E5D4-4CD8-897C-BE3144D5D6B3}" type="slidenum">
              <a:rPr lang="en-US" smtClean="0"/>
              <a:pPr/>
              <a:t>102</a:t>
            </a:fld>
            <a:endParaRPr lang="en-US" smtClean="0"/>
          </a:p>
        </p:txBody>
      </p:sp>
      <p:pic>
        <p:nvPicPr>
          <p:cNvPr id="79878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282700"/>
            <a:ext cx="8331200" cy="549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9879" name="Rectangle 4"/>
          <p:cNvSpPr>
            <a:spLocks noChangeArrowheads="1"/>
          </p:cNvSpPr>
          <p:nvPr/>
        </p:nvSpPr>
        <p:spPr bwMode="auto">
          <a:xfrm>
            <a:off x="3738564" y="1143000"/>
            <a:ext cx="235481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>
                <a:latin typeface="Arial" charset="0"/>
              </a:rPr>
              <a:t>Integer: 18 - 60</a:t>
            </a:r>
          </a:p>
        </p:txBody>
      </p:sp>
      <p:sp>
        <p:nvSpPr>
          <p:cNvPr id="79880" name="Rectangle 5"/>
          <p:cNvSpPr>
            <a:spLocks noChangeArrowheads="1"/>
          </p:cNvSpPr>
          <p:nvPr/>
        </p:nvSpPr>
        <p:spPr bwMode="auto">
          <a:xfrm>
            <a:off x="7269163" y="1146175"/>
            <a:ext cx="189314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>
                <a:latin typeface="Arial" charset="0"/>
              </a:rPr>
              <a:t>FP: 75 - 150</a:t>
            </a:r>
          </a:p>
        </p:txBody>
      </p:sp>
      <p:sp>
        <p:nvSpPr>
          <p:cNvPr id="79881" name="Rectangle 6"/>
          <p:cNvSpPr>
            <a:spLocks noChangeArrowheads="1"/>
          </p:cNvSpPr>
          <p:nvPr/>
        </p:nvSpPr>
        <p:spPr bwMode="auto">
          <a:xfrm rot="-5400000">
            <a:off x="1643631" y="3643515"/>
            <a:ext cx="867226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3200" b="1">
                <a:latin typeface="Arial" charset="0"/>
              </a:rPr>
              <a:t>IPC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/>
              <a:t>Window Size and Branch Impact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2055" name="Rectangle 4"/>
          <p:cNvSpPr>
            <a:spLocks noGrp="1" noChangeArrowheads="1"/>
          </p:cNvSpPr>
          <p:nvPr>
            <p:ph idx="1"/>
          </p:nvPr>
        </p:nvSpPr>
        <p:spPr>
          <a:xfrm>
            <a:off x="508000" y="944724"/>
            <a:ext cx="11379200" cy="864096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/>
              <a:t>Change from infinite instr. window to examine 2000, and issue at most 64 instructions per cycle</a:t>
            </a:r>
          </a:p>
        </p:txBody>
      </p:sp>
      <p:sp>
        <p:nvSpPr>
          <p:cNvPr id="2051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9E112EC-B49F-4994-896E-26AA4A6266D7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35EEA-692D-421B-9CC2-24228A82CD5C}" type="slidenum">
              <a:rPr lang="en-US" smtClean="0"/>
              <a:pPr/>
              <a:t>103</a:t>
            </a:fld>
            <a:endParaRPr lang="en-US" smtClean="0"/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218058"/>
              </p:ext>
            </p:extLst>
          </p:nvPr>
        </p:nvGraphicFramePr>
        <p:xfrm>
          <a:off x="2207568" y="1556792"/>
          <a:ext cx="8207375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Chart" r:id="rId5" imgW="9708840" imgH="6356160" progId="Excel.Sheet.8">
                  <p:embed followColorScheme="full"/>
                </p:oleObj>
              </mc:Choice>
              <mc:Fallback>
                <p:oleObj name="Chart" r:id="rId5" imgW="9708840" imgH="6356160" progId="Excel.Shee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556792"/>
                        <a:ext cx="8207375" cy="536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9552384" y="1844824"/>
            <a:ext cx="17216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>
                <a:latin typeface="Arial" charset="0"/>
              </a:rPr>
              <a:t>FP: 15 - 45</a:t>
            </a: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3124201" y="2438400"/>
            <a:ext cx="225222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>
                <a:latin typeface="Arial" charset="0"/>
              </a:rPr>
              <a:t>Integer: 6 – 12</a:t>
            </a: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 rot="16200000">
            <a:off x="939257" y="3663359"/>
            <a:ext cx="2574424" cy="58221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3200" b="1">
                <a:latin typeface="Arial" charset="0"/>
              </a:rPr>
              <a:t>       IPC        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979739" y="6461126"/>
            <a:ext cx="6892925" cy="396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CC3300"/>
                </a:solidFill>
                <a:latin typeface="Arial" charset="0"/>
              </a:rPr>
              <a:t>Perfect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008000"/>
                </a:solidFill>
                <a:latin typeface="Arial" charset="0"/>
              </a:rPr>
              <a:t>Tournament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3333CC"/>
                </a:solidFill>
                <a:latin typeface="Arial" charset="0"/>
              </a:rPr>
              <a:t>BHT(512)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Profile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990099"/>
                </a:solidFill>
                <a:latin typeface="Arial" charset="0"/>
              </a:rPr>
              <a:t>No prediction</a:t>
            </a:r>
            <a:endParaRPr lang="en-GB" sz="2000" b="1">
              <a:solidFill>
                <a:srgbClr val="990099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/>
              <a:t>Impact of Limited Renaming Registers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idx="1"/>
          </p:nvPr>
        </p:nvSpPr>
        <p:spPr>
          <a:xfrm>
            <a:off x="508000" y="1088740"/>
            <a:ext cx="11379200" cy="648072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Assume: 2000 instr. window, 64 instr. issue, 8K 2-level predictor (slightly better than tournament predictor)</a:t>
            </a:r>
          </a:p>
        </p:txBody>
      </p:sp>
      <p:sp>
        <p:nvSpPr>
          <p:cNvPr id="3075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286B719-8880-4A7B-8F9F-C3FA2E704909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C2305D-1BEB-459A-B548-0D081EBCBB82}" type="slidenum">
              <a:rPr lang="en-US" smtClean="0"/>
              <a:pPr/>
              <a:t>104</a:t>
            </a:fld>
            <a:endParaRPr lang="en-US" smtClean="0"/>
          </a:p>
        </p:txBody>
      </p:sp>
      <p:graphicFrame>
        <p:nvGraphicFramePr>
          <p:cNvPr id="307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92300" y="1497014"/>
          <a:ext cx="8178800" cy="536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Chart" r:id="rId5" imgW="9675000" imgH="6345000" progId="Excel.Sheet.8">
                  <p:embed followColorScheme="full"/>
                </p:oleObj>
              </mc:Choice>
              <mc:Fallback>
                <p:oleObj name="Chart" r:id="rId5" imgW="9675000" imgH="6345000" progId="Excel.Shee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1497014"/>
                        <a:ext cx="8178800" cy="536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3352801" y="2133600"/>
            <a:ext cx="218329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>
                <a:latin typeface="Arial" charset="0"/>
              </a:rPr>
              <a:t>Integer: 5 - 15</a:t>
            </a:r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7239001" y="2060575"/>
            <a:ext cx="170463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>
                <a:latin typeface="Arial" charset="0"/>
              </a:rPr>
              <a:t>FP: 11 - 45</a:t>
            </a:r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 rot="16200000">
            <a:off x="449694" y="3758608"/>
            <a:ext cx="3029677" cy="58221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3200" b="1">
                <a:latin typeface="Arial" charset="0"/>
              </a:rPr>
              <a:t>          IPC         </a:t>
            </a:r>
          </a:p>
        </p:txBody>
      </p:sp>
      <p:sp>
        <p:nvSpPr>
          <p:cNvPr id="3083" name="Text Box 8"/>
          <p:cNvSpPr txBox="1">
            <a:spLocks noChangeArrowheads="1"/>
          </p:cNvSpPr>
          <p:nvPr/>
        </p:nvSpPr>
        <p:spPr bwMode="auto">
          <a:xfrm>
            <a:off x="4548189" y="6461126"/>
            <a:ext cx="3265487" cy="396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CC3300"/>
                </a:solidFill>
                <a:latin typeface="Arial" charset="0"/>
              </a:rPr>
              <a:t>Infinite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008000"/>
                </a:solidFill>
                <a:latin typeface="Arial" charset="0"/>
              </a:rPr>
              <a:t>256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3333CC"/>
                </a:solidFill>
                <a:latin typeface="Arial" charset="0"/>
              </a:rPr>
              <a:t>128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64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990099"/>
                </a:solidFill>
                <a:latin typeface="Arial" charset="0"/>
              </a:rPr>
              <a:t>32</a:t>
            </a:r>
            <a:endParaRPr lang="en-GB" sz="2000" b="1">
              <a:solidFill>
                <a:srgbClr val="990099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Memory Address Alias Impact</a:t>
            </a:r>
            <a:endParaRPr lang="en-US" altLang="en-US" sz="2400" b="1">
              <a:solidFill>
                <a:schemeClr val="tx1"/>
              </a:solidFill>
            </a:endParaRPr>
          </a:p>
        </p:txBody>
      </p:sp>
      <p:sp>
        <p:nvSpPr>
          <p:cNvPr id="80903" name="Rectangle 4"/>
          <p:cNvSpPr>
            <a:spLocks noGrp="1" noChangeArrowheads="1"/>
          </p:cNvSpPr>
          <p:nvPr>
            <p:ph idx="1"/>
          </p:nvPr>
        </p:nvSpPr>
        <p:spPr>
          <a:xfrm>
            <a:off x="515380" y="944724"/>
            <a:ext cx="11456652" cy="756084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/>
              <a:t>Assume:  2000 instr. window, 64 instr. issue, 8K 2-level predictor, 256 renaming registers</a:t>
            </a:r>
          </a:p>
        </p:txBody>
      </p:sp>
      <p:sp>
        <p:nvSpPr>
          <p:cNvPr id="808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B19E578-D9A6-445A-9629-FB108C9DF0E5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8682CA-F98B-40A0-B18E-F140256BC71F}" type="slidenum">
              <a:rPr lang="en-US" smtClean="0"/>
              <a:pPr/>
              <a:t>105</a:t>
            </a:fld>
            <a:endParaRPr lang="en-US" smtClean="0"/>
          </a:p>
        </p:txBody>
      </p:sp>
      <p:pic>
        <p:nvPicPr>
          <p:cNvPr id="80901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1397000"/>
            <a:ext cx="8496300" cy="538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0904" name="Rectangle 5"/>
          <p:cNvSpPr>
            <a:spLocks noChangeArrowheads="1"/>
          </p:cNvSpPr>
          <p:nvPr/>
        </p:nvSpPr>
        <p:spPr bwMode="auto">
          <a:xfrm>
            <a:off x="7377114" y="2265363"/>
            <a:ext cx="1550105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>
                <a:latin typeface="Arial" charset="0"/>
              </a:rPr>
              <a:t>FP: 4 - 45</a:t>
            </a:r>
          </a:p>
          <a:p>
            <a:pPr eaLnBrk="0" hangingPunct="0"/>
            <a:r>
              <a:rPr lang="en-US" altLang="en-US" b="1">
                <a:latin typeface="Arial" charset="0"/>
              </a:rPr>
              <a:t>(Fortran,</a:t>
            </a:r>
          </a:p>
          <a:p>
            <a:pPr eaLnBrk="0" hangingPunct="0"/>
            <a:r>
              <a:rPr lang="en-US" altLang="en-US" b="1">
                <a:latin typeface="Arial" charset="0"/>
              </a:rPr>
              <a:t>no heap)</a:t>
            </a:r>
          </a:p>
        </p:txBody>
      </p:sp>
      <p:sp>
        <p:nvSpPr>
          <p:cNvPr id="80905" name="Rectangle 6"/>
          <p:cNvSpPr>
            <a:spLocks noChangeArrowheads="1"/>
          </p:cNvSpPr>
          <p:nvPr/>
        </p:nvSpPr>
        <p:spPr bwMode="auto">
          <a:xfrm>
            <a:off x="3795713" y="3732213"/>
            <a:ext cx="20117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>
                <a:latin typeface="Arial" charset="0"/>
              </a:rPr>
              <a:t>Integer: 4 - 9</a:t>
            </a:r>
          </a:p>
        </p:txBody>
      </p:sp>
      <p:sp>
        <p:nvSpPr>
          <p:cNvPr id="80906" name="Rectangle 7"/>
          <p:cNvSpPr>
            <a:spLocks noChangeArrowheads="1"/>
          </p:cNvSpPr>
          <p:nvPr/>
        </p:nvSpPr>
        <p:spPr bwMode="auto">
          <a:xfrm rot="-5400000">
            <a:off x="1869056" y="3732415"/>
            <a:ext cx="867226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3200" b="1">
                <a:latin typeface="Arial" charset="0"/>
              </a:rPr>
              <a:t>IPC</a:t>
            </a:r>
          </a:p>
        </p:txBody>
      </p:sp>
      <p:sp>
        <p:nvSpPr>
          <p:cNvPr id="80907" name="Text Box 8"/>
          <p:cNvSpPr txBox="1">
            <a:spLocks noChangeArrowheads="1"/>
          </p:cNvSpPr>
          <p:nvPr/>
        </p:nvSpPr>
        <p:spPr bwMode="auto">
          <a:xfrm>
            <a:off x="3209926" y="6156326"/>
            <a:ext cx="6772275" cy="396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hlink"/>
                </a:solidFill>
                <a:latin typeface="Arial" charset="0"/>
              </a:rPr>
              <a:t>    </a:t>
            </a:r>
            <a:r>
              <a:rPr lang="en-US" sz="2000" b="1">
                <a:solidFill>
                  <a:srgbClr val="CC3300"/>
                </a:solidFill>
                <a:latin typeface="Arial" charset="0"/>
              </a:rPr>
              <a:t>Perfect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008000"/>
                </a:solidFill>
                <a:latin typeface="Arial" charset="0"/>
              </a:rPr>
              <a:t>Global/stack perfect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3333CC"/>
                </a:solidFill>
                <a:latin typeface="Arial" charset="0"/>
              </a:rPr>
              <a:t>Inspection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None</a:t>
            </a:r>
            <a:r>
              <a:rPr lang="en-US" sz="2000" b="1">
                <a:solidFill>
                  <a:srgbClr val="D2EC12"/>
                </a:solidFill>
                <a:latin typeface="Arial" charset="0"/>
              </a:rPr>
              <a:t>       </a:t>
            </a:r>
            <a:endParaRPr lang="en-GB" sz="2000" b="1">
              <a:solidFill>
                <a:srgbClr val="990099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5460" y="5625244"/>
            <a:ext cx="1778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Memory</a:t>
            </a:r>
          </a:p>
          <a:p>
            <a:r>
              <a:rPr lang="en-US" sz="2000" i="1" dirty="0"/>
              <a:t>disambiguation</a:t>
            </a:r>
          </a:p>
          <a:p>
            <a:r>
              <a:rPr lang="en-US" sz="2000" i="1" dirty="0"/>
              <a:t>quality: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Window Size Impact</a:t>
            </a:r>
            <a:endParaRPr lang="en-US" altLang="en-US" sz="2400" b="1">
              <a:solidFill>
                <a:schemeClr val="tx1"/>
              </a:solidFill>
            </a:endParaRPr>
          </a:p>
        </p:txBody>
      </p:sp>
      <p:sp>
        <p:nvSpPr>
          <p:cNvPr id="81927" name="Rectangle 4"/>
          <p:cNvSpPr>
            <a:spLocks noGrp="1" noChangeArrowheads="1"/>
          </p:cNvSpPr>
          <p:nvPr>
            <p:ph idx="1"/>
          </p:nvPr>
        </p:nvSpPr>
        <p:spPr>
          <a:xfrm>
            <a:off x="515380" y="944724"/>
            <a:ext cx="11420648" cy="648072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/>
              <a:t>Assumptions: Perfect disambiguation, 1K Selective predictor, 16 entry return stack, 64 renaming registers, </a:t>
            </a:r>
            <a:r>
              <a:rPr lang="en-US" altLang="en-US" sz="2400" b="1" dirty="0">
                <a:solidFill>
                  <a:schemeClr val="accent2"/>
                </a:solidFill>
              </a:rPr>
              <a:t>issue as many as window</a:t>
            </a:r>
          </a:p>
        </p:txBody>
      </p:sp>
      <p:sp>
        <p:nvSpPr>
          <p:cNvPr id="819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CB64BFD-A068-4390-A73C-7546D957B695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819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7EBEF5-4772-4486-80FA-2C1A3C07E33A}" type="slidenum">
              <a:rPr lang="en-US" smtClean="0"/>
              <a:pPr/>
              <a:t>106</a:t>
            </a:fld>
            <a:endParaRPr lang="en-US" smtClean="0"/>
          </a:p>
        </p:txBody>
      </p:sp>
      <p:pic>
        <p:nvPicPr>
          <p:cNvPr id="81925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33500"/>
            <a:ext cx="8623300" cy="552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1928" name="Rectangle 5"/>
          <p:cNvSpPr>
            <a:spLocks noChangeArrowheads="1"/>
          </p:cNvSpPr>
          <p:nvPr/>
        </p:nvSpPr>
        <p:spPr bwMode="auto">
          <a:xfrm>
            <a:off x="4043364" y="3967163"/>
            <a:ext cx="218329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>
                <a:latin typeface="Arial" charset="0"/>
              </a:rPr>
              <a:t>Integer: 6 - 12</a:t>
            </a:r>
          </a:p>
        </p:txBody>
      </p:sp>
      <p:sp>
        <p:nvSpPr>
          <p:cNvPr id="81929" name="Rectangle 6"/>
          <p:cNvSpPr>
            <a:spLocks noChangeArrowheads="1"/>
          </p:cNvSpPr>
          <p:nvPr/>
        </p:nvSpPr>
        <p:spPr bwMode="auto">
          <a:xfrm>
            <a:off x="7186614" y="2233613"/>
            <a:ext cx="155010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>
                <a:latin typeface="Arial" charset="0"/>
              </a:rPr>
              <a:t>FP: 8 - 45</a:t>
            </a:r>
          </a:p>
        </p:txBody>
      </p:sp>
      <p:sp>
        <p:nvSpPr>
          <p:cNvPr id="81930" name="Rectangle 7"/>
          <p:cNvSpPr>
            <a:spLocks noChangeArrowheads="1"/>
          </p:cNvSpPr>
          <p:nvPr/>
        </p:nvSpPr>
        <p:spPr bwMode="auto">
          <a:xfrm rot="-5400000">
            <a:off x="1491231" y="3834015"/>
            <a:ext cx="867226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3200" b="1">
                <a:latin typeface="Arial" charset="0"/>
              </a:rPr>
              <a:t>IPC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5520" y="5877272"/>
            <a:ext cx="1459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Window and</a:t>
            </a:r>
          </a:p>
          <a:p>
            <a:r>
              <a:rPr lang="en-US" sz="2000" i="1" dirty="0"/>
              <a:t>issue size: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How to Exceed ILP Limits of this Study?</a:t>
            </a:r>
          </a:p>
        </p:txBody>
      </p:sp>
      <p:sp>
        <p:nvSpPr>
          <p:cNvPr id="2723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Solve WAR and </a:t>
            </a:r>
            <a:r>
              <a:rPr lang="en-US" altLang="en-US" sz="2800" dirty="0" err="1"/>
              <a:t>WAW</a:t>
            </a:r>
            <a:r>
              <a:rPr lang="en-US" altLang="en-US" sz="2800" dirty="0"/>
              <a:t> hazards through memory: </a:t>
            </a:r>
          </a:p>
          <a:p>
            <a:pPr lvl="1" eaLnBrk="1" hangingPunct="1"/>
            <a:r>
              <a:rPr lang="en-US" altLang="en-US" sz="2400" dirty="0"/>
              <a:t>eliminated </a:t>
            </a:r>
            <a:r>
              <a:rPr lang="en-US" altLang="en-US" sz="2400" dirty="0" err="1"/>
              <a:t>WAW</a:t>
            </a:r>
            <a:r>
              <a:rPr lang="en-US" altLang="en-US" sz="2400" dirty="0"/>
              <a:t> and WAR hazards through register renaming, but not yet for memory operands</a:t>
            </a:r>
          </a:p>
          <a:p>
            <a:pPr eaLnBrk="1" hangingPunct="1"/>
            <a:r>
              <a:rPr lang="en-US" altLang="en-US" sz="2800" dirty="0"/>
              <a:t>Avoid unnecessary dependences </a:t>
            </a:r>
          </a:p>
          <a:p>
            <a:pPr lvl="1" eaLnBrk="1" hangingPunct="1"/>
            <a:r>
              <a:rPr lang="en-US" altLang="en-US" sz="2400" dirty="0"/>
              <a:t>(compiler did not unroll loops so we keep the iteration index variable dependence; e.g. in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=i+1)</a:t>
            </a:r>
          </a:p>
          <a:p>
            <a:pPr eaLnBrk="1" hangingPunct="1"/>
            <a:r>
              <a:rPr lang="en-US" altLang="en-US" sz="2800" dirty="0"/>
              <a:t>Overcoming the data flow limit: </a:t>
            </a:r>
            <a:r>
              <a:rPr lang="en-US" altLang="en-US" sz="2800" b="1" dirty="0"/>
              <a:t>value prediction = </a:t>
            </a:r>
            <a:r>
              <a:rPr lang="en-US" altLang="en-US" sz="2800" dirty="0"/>
              <a:t>predicting values and speculating on prediction</a:t>
            </a:r>
          </a:p>
          <a:p>
            <a:pPr lvl="1" eaLnBrk="1" hangingPunct="1"/>
            <a:r>
              <a:rPr lang="en-US" altLang="en-US" sz="2400" dirty="0"/>
              <a:t>E.g. predict next load address and speculate by reordering loads and stores. </a:t>
            </a:r>
          </a:p>
        </p:txBody>
      </p:sp>
      <p:sp>
        <p:nvSpPr>
          <p:cNvPr id="829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D02822A-2999-4343-B436-7667F320B73A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DB648-BA70-4C5F-AF6A-1BD8A0F0CB86}" type="slidenum">
              <a:rPr lang="en-US" smtClean="0"/>
              <a:pPr/>
              <a:t>107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the compiler do?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transformations</a:t>
            </a:r>
          </a:p>
          <a:p>
            <a:r>
              <a:rPr lang="en-US" dirty="0" smtClean="0"/>
              <a:t>Code scheduling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Special course 5LIM0</a:t>
            </a:r>
            <a:br>
              <a:rPr lang="en-US" dirty="0" smtClean="0"/>
            </a:br>
            <a:r>
              <a:rPr lang="en-US" dirty="0" smtClean="0"/>
              <a:t>on Parallelization and </a:t>
            </a:r>
            <a:br>
              <a:rPr lang="en-US" dirty="0" smtClean="0"/>
            </a:br>
            <a:r>
              <a:rPr lang="en-US" dirty="0" smtClean="0"/>
              <a:t>Compilers</a:t>
            </a:r>
          </a:p>
          <a:p>
            <a:pPr lvl="1"/>
            <a:r>
              <a:rPr lang="en-US" dirty="0" smtClean="0"/>
              <a:t>LLVM based</a:t>
            </a:r>
          </a:p>
        </p:txBody>
      </p:sp>
      <p:sp>
        <p:nvSpPr>
          <p:cNvPr id="839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B28FEA-2984-49A0-B9C2-B35B6AC8C5A1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A4F74-F948-4A8F-8122-B3C5FCE3BBF1}" type="slidenum">
              <a:rPr lang="en-US" smtClean="0"/>
              <a:pPr/>
              <a:t>108</a:t>
            </a:fld>
            <a:endParaRPr lang="en-US" smtClean="0"/>
          </a:p>
        </p:txBody>
      </p:sp>
      <p:pic>
        <p:nvPicPr>
          <p:cNvPr id="83975" name="Picture 8" descr="https://encrypted-tbn0.gstatic.com/images?q=tbn:ANd9GcSqgAbzm0WyjarT5TwWVZO-WZMinZkpJ2tRQLKyHbozsQArO7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426" y="2097089"/>
            <a:ext cx="3038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TextBox 7"/>
          <p:cNvSpPr txBox="1">
            <a:spLocks noChangeArrowheads="1"/>
          </p:cNvSpPr>
          <p:nvPr/>
        </p:nvSpPr>
        <p:spPr bwMode="auto">
          <a:xfrm>
            <a:off x="6240464" y="5949951"/>
            <a:ext cx="1184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An oldy on</a:t>
            </a:r>
          </a:p>
          <a:p>
            <a:r>
              <a:rPr lang="en-US" sz="1800" i="1"/>
              <a:t>compilers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compiler techniques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Dependencies limit ILP (Instruction-Level Parallelism)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We can not always find sufficient independent operations to fill all the delay slots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May result in pipeline stalls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Scheduling</a:t>
            </a:r>
            <a:r>
              <a:rPr lang="en-US" sz="2800"/>
              <a:t> to avoid stalls (= reorder instructions)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(Source-)code transformations </a:t>
            </a:r>
            <a:r>
              <a:rPr lang="en-US" sz="2800"/>
              <a:t>to create more exploitable parallelism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/>
              <a:t>Loop Unrolling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/>
              <a:t>Loop Merging (Fusion)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/>
              <a:t>see online slide-set about loop transformations !!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/>
          </a:p>
        </p:txBody>
      </p:sp>
      <p:sp>
        <p:nvSpPr>
          <p:cNvPr id="849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BAE3AF7-530D-4C78-BC86-2E8B55C9CB7C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849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849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2A8C3E-F89F-49CF-A7E3-67F435F114C7}" type="slidenum">
              <a:rPr lang="en-US" smtClean="0"/>
              <a:pPr/>
              <a:t>109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Advantages of Dynamic Scheduling </a:t>
            </a:r>
            <a:br>
              <a:rPr lang="en-US" smtClean="0"/>
            </a:br>
            <a:r>
              <a:rPr lang="en-US" sz="3600" smtClean="0"/>
              <a:t>(</a:t>
            </a:r>
            <a:r>
              <a:rPr lang="en-US" sz="3600"/>
              <a:t>compared to static scheduling, by compiler)</a:t>
            </a:r>
            <a:endParaRPr lang="en-US" smtClean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628800"/>
            <a:ext cx="11379200" cy="48605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Handles cases when dependences are unknown at compile time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e.g., because they may involve a memory reference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Simplifies the compiler (although a good compiler helps)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Binary compatible</a:t>
            </a:r>
            <a:r>
              <a:rPr lang="en-US" sz="2800" dirty="0"/>
              <a:t>: Allows code compiled for one machine to run efficiently on a different machine, with different number of function units (FUs), and different pipelining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Allows </a:t>
            </a:r>
            <a:r>
              <a:rPr lang="en-US" sz="2800" dirty="0">
                <a:solidFill>
                  <a:srgbClr val="FF0000"/>
                </a:solidFill>
              </a:rPr>
              <a:t>hardware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C3300"/>
                </a:solidFill>
              </a:rPr>
              <a:t>speculation</a:t>
            </a:r>
            <a:r>
              <a:rPr lang="en-US" sz="2800" dirty="0"/>
              <a:t>, a technique with significant performance advantages, that builds on dynamic scheduling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17BE425-57E2-45E2-9AE6-25E8C0209659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6AD734-07CF-4486-B826-D0045DF5DA0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DCEB19-BB1E-41D8-83E7-54C3E3F7F8C5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860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860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B9D70-162D-403A-B807-621A7E405931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Dependencies Limit ILP: Example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819400"/>
            <a:ext cx="8763000" cy="3505200"/>
          </a:xfrm>
          <a:solidFill>
            <a:srgbClr val="FFFFCC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b="1">
                <a:solidFill>
                  <a:schemeClr val="accent2"/>
                </a:solidFill>
              </a:rPr>
              <a:t>MIPS assembly code: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Courier New" pitchFamily="49" charset="0"/>
              </a:rPr>
              <a:t>; </a:t>
            </a:r>
            <a:r>
              <a:rPr lang="en-GB" sz="2000" b="1">
                <a:latin typeface="Courier New" pitchFamily="49" charset="0"/>
              </a:rPr>
              <a:t>R1 = &amp;x[1]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000" b="1">
                <a:latin typeface="Courier New" pitchFamily="49" charset="0"/>
              </a:rPr>
              <a:t>; R2 = &amp;x[1000]+8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000" b="1">
                <a:latin typeface="Courier New" pitchFamily="49" charset="0"/>
              </a:rPr>
              <a:t>; F2 = 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2000" b="1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000" b="1">
                <a:latin typeface="Courier New" pitchFamily="49" charset="0"/>
              </a:rPr>
              <a:t>Loop: L</a:t>
            </a:r>
            <a:r>
              <a:rPr lang="en-US" sz="2000" b="1">
                <a:latin typeface="Courier New" pitchFamily="49" charset="0"/>
              </a:rPr>
              <a:t>.</a:t>
            </a:r>
            <a:r>
              <a:rPr lang="en-GB" sz="2000" b="1">
                <a:latin typeface="Courier New" pitchFamily="49" charset="0"/>
              </a:rPr>
              <a:t>D   F0,0(R1)		; F0 = x[i]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000" b="1">
                <a:latin typeface="Courier New" pitchFamily="49" charset="0"/>
              </a:rPr>
              <a:t>      ADD</a:t>
            </a:r>
            <a:r>
              <a:rPr lang="en-US" sz="2000" b="1">
                <a:latin typeface="Courier New" pitchFamily="49" charset="0"/>
              </a:rPr>
              <a:t>.</a:t>
            </a:r>
            <a:r>
              <a:rPr lang="en-GB" sz="2000" b="1">
                <a:latin typeface="Courier New" pitchFamily="49" charset="0"/>
              </a:rPr>
              <a:t>D F4,F0,F2		; F4 = x[i]+s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000" b="1">
                <a:latin typeface="Courier New" pitchFamily="49" charset="0"/>
              </a:rPr>
              <a:t>      S</a:t>
            </a:r>
            <a:r>
              <a:rPr lang="en-US" sz="2000" b="1">
                <a:latin typeface="Courier New" pitchFamily="49" charset="0"/>
              </a:rPr>
              <a:t>.</a:t>
            </a:r>
            <a:r>
              <a:rPr lang="en-GB" sz="2000" b="1">
                <a:latin typeface="Courier New" pitchFamily="49" charset="0"/>
              </a:rPr>
              <a:t>D   0(R1),F4		; x[i] = F4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000" b="1">
                <a:latin typeface="Courier New" pitchFamily="49" charset="0"/>
              </a:rPr>
              <a:t>      ADDI 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GB" sz="2000" b="1">
                <a:latin typeface="Courier New" pitchFamily="49" charset="0"/>
              </a:rPr>
              <a:t>R1,R1,8		; R1 = &amp;x[i+1]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000" b="1">
                <a:latin typeface="Courier New" pitchFamily="49" charset="0"/>
              </a:rPr>
              <a:t>      BNE  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GB" sz="2000" b="1">
                <a:latin typeface="Courier New" pitchFamily="49" charset="0"/>
              </a:rPr>
              <a:t>R1,R2,Loop	; branch if R1!=&amp;x[1000]+8</a:t>
            </a:r>
            <a:endParaRPr lang="en-GB" sz="2000" b="1"/>
          </a:p>
        </p:txBody>
      </p:sp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1752600" y="1219200"/>
            <a:ext cx="4647426" cy="110184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b="1">
                <a:solidFill>
                  <a:schemeClr val="accent2"/>
                </a:solidFill>
              </a:rPr>
              <a:t>C loop: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GB" sz="2000"/>
              <a:t>	</a:t>
            </a:r>
            <a:r>
              <a:rPr lang="en-GB" sz="2000" b="1">
                <a:latin typeface="Courier New" pitchFamily="49" charset="0"/>
              </a:rPr>
              <a:t>for (i=1; i&lt;=1000; i++)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GB" sz="2000" b="1">
                <a:latin typeface="Courier New" pitchFamily="49" charset="0"/>
              </a:rPr>
              <a:t>	   x[i] = x[i] + s;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/>
              <a:t>Schedule this on an example processor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sz="2800"/>
              <a:t>FP operations are mostly </a:t>
            </a:r>
            <a:r>
              <a:rPr lang="en-GB" sz="2800" b="1"/>
              <a:t>multicycle</a:t>
            </a:r>
            <a:r>
              <a:rPr lang="en-GB" sz="280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GB" sz="2800"/>
              <a:t>The pipeline must be </a:t>
            </a:r>
            <a:r>
              <a:rPr lang="en-GB" sz="2800" b="1"/>
              <a:t>stalled</a:t>
            </a:r>
            <a:r>
              <a:rPr lang="en-GB" sz="2800"/>
              <a:t> if an instruction uses the result of a not yet finished multicycle operation</a:t>
            </a:r>
          </a:p>
          <a:p>
            <a:pPr eaLnBrk="1" hangingPunct="1">
              <a:lnSpc>
                <a:spcPct val="110000"/>
              </a:lnSpc>
            </a:pPr>
            <a:r>
              <a:rPr lang="en-GB" sz="2800"/>
              <a:t>We’ll assume the following latencies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GB" sz="2400" i="1">
                <a:solidFill>
                  <a:schemeClr val="accent2"/>
                </a:solidFill>
              </a:rPr>
              <a:t>Producing		Consuming		Latency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GB" sz="2400" i="1">
                <a:solidFill>
                  <a:schemeClr val="accent2"/>
                </a:solidFill>
              </a:rPr>
              <a:t>instruction		instruction		(clock cycles)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GB" sz="2400"/>
              <a:t>FP ALU op	FP ALU op		</a:t>
            </a:r>
            <a:r>
              <a:rPr lang="en-GB" sz="2400" b="1"/>
              <a:t>3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GB" sz="2400"/>
              <a:t>FP ALU op	Store double		</a:t>
            </a:r>
            <a:r>
              <a:rPr lang="en-GB" sz="2400" b="1"/>
              <a:t>2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GB" sz="2400"/>
              <a:t>Load double	FP ALU op		</a:t>
            </a:r>
            <a:r>
              <a:rPr lang="en-GB" sz="2400" b="1"/>
              <a:t>1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GB" sz="2400"/>
              <a:t>Load double	Store double		</a:t>
            </a:r>
            <a:r>
              <a:rPr lang="en-GB" sz="2400" b="1"/>
              <a:t>0</a:t>
            </a:r>
          </a:p>
        </p:txBody>
      </p:sp>
      <p:sp>
        <p:nvSpPr>
          <p:cNvPr id="870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17AAFD-81EF-45E8-A962-C74EB1B09A67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870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870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A1B967-2B1E-4C79-A454-701F0C484003}" type="slidenum">
              <a:rPr lang="en-US" smtClean="0"/>
              <a:pPr/>
              <a:t>111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F6FC04-CA71-4629-83A0-E4E471E53803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880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FDE373-F4EB-40D0-BB8D-C9EB7FE31315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Where to Insert Stalls?</a:t>
            </a:r>
          </a:p>
        </p:txBody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1624013"/>
            <a:ext cx="11233248" cy="688863"/>
          </a:xfrm>
        </p:spPr>
        <p:txBody>
          <a:bodyPr/>
          <a:lstStyle/>
          <a:p>
            <a:pPr eaLnBrk="1" hangingPunct="1"/>
            <a:r>
              <a:rPr lang="en-GB" smtClean="0"/>
              <a:t>How would this loop be executed on the </a:t>
            </a:r>
            <a:r>
              <a:rPr lang="en-US" smtClean="0"/>
              <a:t>MIPS</a:t>
            </a:r>
            <a:r>
              <a:rPr lang="en-GB" smtClean="0"/>
              <a:t> FP pipeline?</a:t>
            </a:r>
          </a:p>
          <a:p>
            <a:pPr lvl="1" eaLnBrk="1" hangingPunct="1">
              <a:buFontTx/>
              <a:buNone/>
            </a:pPr>
            <a:endParaRPr lang="en-GB" smtClean="0"/>
          </a:p>
        </p:txBody>
      </p:sp>
      <p:sp>
        <p:nvSpPr>
          <p:cNvPr id="88071" name="Text Box 4"/>
          <p:cNvSpPr txBox="1">
            <a:spLocks noChangeArrowheads="1"/>
          </p:cNvSpPr>
          <p:nvPr/>
        </p:nvSpPr>
        <p:spPr bwMode="auto">
          <a:xfrm>
            <a:off x="2590800" y="3429000"/>
            <a:ext cx="7315200" cy="2234458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20000"/>
              </a:spcBef>
            </a:pPr>
            <a:r>
              <a:rPr lang="en-GB">
                <a:latin typeface="Courier New" pitchFamily="49" charset="0"/>
              </a:rPr>
              <a:t>Loop:		L</a:t>
            </a:r>
            <a:r>
              <a:rPr lang="en-US">
                <a:latin typeface="Courier New" pitchFamily="49" charset="0"/>
              </a:rPr>
              <a:t>.</a:t>
            </a:r>
            <a:r>
              <a:rPr lang="en-GB">
                <a:latin typeface="Courier New" pitchFamily="49" charset="0"/>
              </a:rPr>
              <a:t>D   F0,0(R1)</a:t>
            </a:r>
          </a:p>
          <a:p>
            <a:pPr lvl="1">
              <a:spcBef>
                <a:spcPct val="20000"/>
              </a:spcBef>
            </a:pPr>
            <a:r>
              <a:rPr lang="en-GB">
                <a:latin typeface="Courier New" pitchFamily="49" charset="0"/>
              </a:rPr>
              <a:t>      	ADD</a:t>
            </a:r>
            <a:r>
              <a:rPr lang="en-US">
                <a:latin typeface="Courier New" pitchFamily="49" charset="0"/>
              </a:rPr>
              <a:t>.</a:t>
            </a:r>
            <a:r>
              <a:rPr lang="en-GB">
                <a:latin typeface="Courier New" pitchFamily="49" charset="0"/>
              </a:rPr>
              <a:t>D F4,F0,F2      </a:t>
            </a:r>
          </a:p>
          <a:p>
            <a:pPr lvl="1">
              <a:spcBef>
                <a:spcPct val="20000"/>
              </a:spcBef>
            </a:pPr>
            <a:r>
              <a:rPr lang="en-GB">
                <a:latin typeface="Courier New" pitchFamily="49" charset="0"/>
              </a:rPr>
              <a:t>      	S</a:t>
            </a:r>
            <a:r>
              <a:rPr lang="en-US">
                <a:latin typeface="Courier New" pitchFamily="49" charset="0"/>
              </a:rPr>
              <a:t>.</a:t>
            </a:r>
            <a:r>
              <a:rPr lang="en-GB">
                <a:latin typeface="Courier New" pitchFamily="49" charset="0"/>
              </a:rPr>
              <a:t>D   F4,0(R1)</a:t>
            </a:r>
          </a:p>
          <a:p>
            <a:pPr lvl="1">
              <a:spcBef>
                <a:spcPct val="20000"/>
              </a:spcBef>
            </a:pPr>
            <a:r>
              <a:rPr lang="en-GB">
                <a:latin typeface="Courier New" pitchFamily="49" charset="0"/>
              </a:rPr>
              <a:t>      	ADDI</a:t>
            </a:r>
            <a:r>
              <a:rPr lang="en-US">
                <a:latin typeface="Courier New" pitchFamily="49" charset="0"/>
              </a:rPr>
              <a:t> </a:t>
            </a:r>
            <a:r>
              <a:rPr lang="en-GB">
                <a:latin typeface="Courier New" pitchFamily="49" charset="0"/>
              </a:rPr>
              <a:t> R1,R1,8</a:t>
            </a:r>
          </a:p>
          <a:p>
            <a:pPr lvl="1">
              <a:spcBef>
                <a:spcPct val="20000"/>
              </a:spcBef>
            </a:pPr>
            <a:r>
              <a:rPr lang="en-GB">
                <a:latin typeface="Courier New" pitchFamily="49" charset="0"/>
              </a:rPr>
              <a:t>      	BNE  </a:t>
            </a:r>
            <a:r>
              <a:rPr lang="en-US">
                <a:latin typeface="Courier New" pitchFamily="49" charset="0"/>
              </a:rPr>
              <a:t> </a:t>
            </a:r>
            <a:r>
              <a:rPr lang="en-GB">
                <a:latin typeface="Courier New" pitchFamily="49" charset="0"/>
              </a:rPr>
              <a:t>R1,R2,Loop</a:t>
            </a:r>
            <a:endParaRPr lang="en-US">
              <a:latin typeface="Courier New" pitchFamily="49" charset="0"/>
            </a:endParaRPr>
          </a:p>
        </p:txBody>
      </p:sp>
      <p:sp>
        <p:nvSpPr>
          <p:cNvPr id="307205" name="Line 5"/>
          <p:cNvSpPr>
            <a:spLocks noChangeShapeType="1"/>
          </p:cNvSpPr>
          <p:nvPr/>
        </p:nvSpPr>
        <p:spPr bwMode="auto">
          <a:xfrm>
            <a:off x="5791200" y="3733800"/>
            <a:ext cx="457200" cy="228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06" name="Line 6"/>
          <p:cNvSpPr>
            <a:spLocks noChangeShapeType="1"/>
          </p:cNvSpPr>
          <p:nvPr/>
        </p:nvSpPr>
        <p:spPr bwMode="auto">
          <a:xfrm>
            <a:off x="5715000" y="4191000"/>
            <a:ext cx="0" cy="228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5715000" y="5029200"/>
            <a:ext cx="0" cy="228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08" name="Freeform 8"/>
          <p:cNvSpPr>
            <a:spLocks/>
          </p:cNvSpPr>
          <p:nvPr/>
        </p:nvSpPr>
        <p:spPr bwMode="auto">
          <a:xfrm>
            <a:off x="5867400" y="5029200"/>
            <a:ext cx="863600" cy="698500"/>
          </a:xfrm>
          <a:custGeom>
            <a:avLst/>
            <a:gdLst>
              <a:gd name="T0" fmla="*/ 0 w 544"/>
              <a:gd name="T1" fmla="*/ 0 h 440"/>
              <a:gd name="T2" fmla="*/ 2147483647 w 544"/>
              <a:gd name="T3" fmla="*/ 2147483647 h 440"/>
              <a:gd name="T4" fmla="*/ 2147483647 w 544"/>
              <a:gd name="T5" fmla="*/ 2147483647 h 440"/>
              <a:gd name="T6" fmla="*/ 2147483647 w 544"/>
              <a:gd name="T7" fmla="*/ 2147483647 h 440"/>
              <a:gd name="T8" fmla="*/ 2147483647 w 544"/>
              <a:gd name="T9" fmla="*/ 2147483647 h 440"/>
              <a:gd name="T10" fmla="*/ 2147483647 w 544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4"/>
              <a:gd name="T19" fmla="*/ 0 h 440"/>
              <a:gd name="T20" fmla="*/ 544 w 544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4" h="440">
                <a:moveTo>
                  <a:pt x="0" y="0"/>
                </a:moveTo>
                <a:cubicBezTo>
                  <a:pt x="40" y="108"/>
                  <a:pt x="80" y="216"/>
                  <a:pt x="144" y="288"/>
                </a:cubicBezTo>
                <a:cubicBezTo>
                  <a:pt x="208" y="360"/>
                  <a:pt x="320" y="424"/>
                  <a:pt x="384" y="432"/>
                </a:cubicBezTo>
                <a:cubicBezTo>
                  <a:pt x="448" y="440"/>
                  <a:pt x="512" y="384"/>
                  <a:pt x="528" y="336"/>
                </a:cubicBezTo>
                <a:cubicBezTo>
                  <a:pt x="544" y="288"/>
                  <a:pt x="504" y="192"/>
                  <a:pt x="480" y="144"/>
                </a:cubicBezTo>
                <a:cubicBezTo>
                  <a:pt x="456" y="96"/>
                  <a:pt x="420" y="72"/>
                  <a:pt x="384" y="48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09" name="Freeform 9"/>
          <p:cNvSpPr>
            <a:spLocks/>
          </p:cNvSpPr>
          <p:nvPr/>
        </p:nvSpPr>
        <p:spPr bwMode="auto">
          <a:xfrm>
            <a:off x="5943600" y="3733800"/>
            <a:ext cx="1816100" cy="1422400"/>
          </a:xfrm>
          <a:custGeom>
            <a:avLst/>
            <a:gdLst>
              <a:gd name="T0" fmla="*/ 0 w 1144"/>
              <a:gd name="T1" fmla="*/ 2147483647 h 896"/>
              <a:gd name="T2" fmla="*/ 2147483647 w 1144"/>
              <a:gd name="T3" fmla="*/ 2147483647 h 896"/>
              <a:gd name="T4" fmla="*/ 2147483647 w 1144"/>
              <a:gd name="T5" fmla="*/ 2147483647 h 896"/>
              <a:gd name="T6" fmla="*/ 2147483647 w 1144"/>
              <a:gd name="T7" fmla="*/ 2147483647 h 896"/>
              <a:gd name="T8" fmla="*/ 2147483647 w 1144"/>
              <a:gd name="T9" fmla="*/ 0 h 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4"/>
              <a:gd name="T16" fmla="*/ 0 h 896"/>
              <a:gd name="T17" fmla="*/ 1144 w 1144"/>
              <a:gd name="T18" fmla="*/ 896 h 8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4" h="896">
                <a:moveTo>
                  <a:pt x="0" y="768"/>
                </a:moveTo>
                <a:cubicBezTo>
                  <a:pt x="36" y="832"/>
                  <a:pt x="72" y="896"/>
                  <a:pt x="240" y="864"/>
                </a:cubicBezTo>
                <a:cubicBezTo>
                  <a:pt x="408" y="832"/>
                  <a:pt x="872" y="680"/>
                  <a:pt x="1008" y="576"/>
                </a:cubicBezTo>
                <a:cubicBezTo>
                  <a:pt x="1144" y="472"/>
                  <a:pt x="1120" y="336"/>
                  <a:pt x="1056" y="240"/>
                </a:cubicBezTo>
                <a:cubicBezTo>
                  <a:pt x="992" y="144"/>
                  <a:pt x="808" y="72"/>
                  <a:pt x="624" y="0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 flipV="1">
            <a:off x="5943600" y="4648200"/>
            <a:ext cx="685800" cy="228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2057401" y="5943601"/>
            <a:ext cx="6062663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What are the true (flow) dependences?</a:t>
            </a:r>
          </a:p>
        </p:txBody>
      </p:sp>
      <p:sp>
        <p:nvSpPr>
          <p:cNvPr id="307215" name="AutoShape 15"/>
          <p:cNvSpPr>
            <a:spLocks noChangeArrowheads="1"/>
          </p:cNvSpPr>
          <p:nvPr/>
        </p:nvSpPr>
        <p:spPr bwMode="auto">
          <a:xfrm>
            <a:off x="8305800" y="3048000"/>
            <a:ext cx="2209800" cy="914400"/>
          </a:xfrm>
          <a:prstGeom prst="wedgeRoundRectCallout">
            <a:avLst>
              <a:gd name="adj1" fmla="val -76940"/>
              <a:gd name="adj2" fmla="val 84722"/>
              <a:gd name="adj3" fmla="val 16667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Inter-iteration</a:t>
            </a:r>
          </a:p>
          <a:p>
            <a:r>
              <a:rPr lang="en-US"/>
              <a:t>dependence 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nimBg="1"/>
      <p:bldP spid="307206" grpId="0" animBg="1"/>
      <p:bldP spid="307207" grpId="0" animBg="1"/>
      <p:bldP spid="307208" grpId="0" animBg="1"/>
      <p:bldP spid="307209" grpId="0" animBg="1"/>
      <p:bldP spid="307211" grpId="0" animBg="1"/>
      <p:bldP spid="307212" grpId="0"/>
      <p:bldP spid="30721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28BA2DC-513B-4315-A575-C0C24D982548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763E03-893C-4BA0-8263-CCEB3CCEAAA9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Where to Insert Stalls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5" y="1300164"/>
            <a:ext cx="9575280" cy="193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/>
              <a:t>How would this loop be executed on the </a:t>
            </a:r>
            <a:r>
              <a:rPr lang="en-US" sz="2800"/>
              <a:t>MIPS </a:t>
            </a:r>
            <a:r>
              <a:rPr lang="en-GB" sz="2800"/>
              <a:t>FP pipeline?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/>
              <a:t>10 cycles per </a:t>
            </a:r>
            <a:r>
              <a:rPr lang="en-GB" sz="2800" smtClean="0"/>
              <a:t>iteration</a:t>
            </a:r>
            <a:endParaRPr lang="en-GB" sz="2800"/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5257800" y="2209800"/>
            <a:ext cx="4864100" cy="436245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en-GB" sz="2800">
                <a:latin typeface="Courier New" pitchFamily="49" charset="0"/>
              </a:rPr>
              <a:t>Loop: L</a:t>
            </a:r>
            <a:r>
              <a:rPr lang="en-US" sz="2800">
                <a:latin typeface="Courier New" pitchFamily="49" charset="0"/>
              </a:rPr>
              <a:t>.</a:t>
            </a:r>
            <a:r>
              <a:rPr lang="en-GB" sz="2800">
                <a:latin typeface="Courier New" pitchFamily="49" charset="0"/>
              </a:rPr>
              <a:t>D   F0,0(R1)</a:t>
            </a:r>
          </a:p>
          <a:p>
            <a:r>
              <a:rPr lang="en-GB" sz="2800">
                <a:latin typeface="Courier New" pitchFamily="49" charset="0"/>
              </a:rPr>
              <a:t>      </a:t>
            </a:r>
            <a:r>
              <a:rPr lang="en-GB" sz="2800">
                <a:solidFill>
                  <a:srgbClr val="FF0000"/>
                </a:solidFill>
                <a:latin typeface="Courier New" pitchFamily="49" charset="0"/>
              </a:rPr>
              <a:t>stall</a:t>
            </a:r>
            <a:endParaRPr lang="en-GB" sz="2800">
              <a:latin typeface="Courier New" pitchFamily="49" charset="0"/>
            </a:endParaRPr>
          </a:p>
          <a:p>
            <a:r>
              <a:rPr lang="en-GB" sz="2800">
                <a:latin typeface="Courier New" pitchFamily="49" charset="0"/>
              </a:rPr>
              <a:t>      ADD</a:t>
            </a:r>
            <a:r>
              <a:rPr lang="en-US" sz="2800">
                <a:latin typeface="Courier New" pitchFamily="49" charset="0"/>
              </a:rPr>
              <a:t>.</a:t>
            </a:r>
            <a:r>
              <a:rPr lang="en-GB" sz="2800">
                <a:latin typeface="Courier New" pitchFamily="49" charset="0"/>
              </a:rPr>
              <a:t>D F4,F0,F2</a:t>
            </a:r>
          </a:p>
          <a:p>
            <a:r>
              <a:rPr lang="en-GB" sz="2800">
                <a:latin typeface="Courier New" pitchFamily="49" charset="0"/>
              </a:rPr>
              <a:t>      </a:t>
            </a:r>
            <a:r>
              <a:rPr lang="en-GB" sz="2800">
                <a:solidFill>
                  <a:srgbClr val="FF0000"/>
                </a:solidFill>
                <a:latin typeface="Courier New" pitchFamily="49" charset="0"/>
              </a:rPr>
              <a:t>stall</a:t>
            </a:r>
            <a:endParaRPr lang="en-GB" sz="2800">
              <a:latin typeface="Courier New" pitchFamily="49" charset="0"/>
            </a:endParaRPr>
          </a:p>
          <a:p>
            <a:r>
              <a:rPr lang="en-GB" sz="2800">
                <a:latin typeface="Courier New" pitchFamily="49" charset="0"/>
              </a:rPr>
              <a:t>      </a:t>
            </a:r>
            <a:r>
              <a:rPr lang="en-GB" sz="2800">
                <a:solidFill>
                  <a:srgbClr val="FF0000"/>
                </a:solidFill>
                <a:latin typeface="Courier New" pitchFamily="49" charset="0"/>
              </a:rPr>
              <a:t>stall</a:t>
            </a:r>
            <a:endParaRPr lang="en-GB" sz="2800">
              <a:latin typeface="Courier New" pitchFamily="49" charset="0"/>
            </a:endParaRPr>
          </a:p>
          <a:p>
            <a:r>
              <a:rPr lang="en-GB" sz="2800">
                <a:latin typeface="Courier New" pitchFamily="49" charset="0"/>
              </a:rPr>
              <a:t>      S</a:t>
            </a:r>
            <a:r>
              <a:rPr lang="en-US" sz="2800">
                <a:latin typeface="Courier New" pitchFamily="49" charset="0"/>
              </a:rPr>
              <a:t>.</a:t>
            </a:r>
            <a:r>
              <a:rPr lang="en-GB" sz="2800">
                <a:latin typeface="Courier New" pitchFamily="49" charset="0"/>
              </a:rPr>
              <a:t>D   0(R1),F4</a:t>
            </a:r>
          </a:p>
          <a:p>
            <a:r>
              <a:rPr lang="en-GB" sz="2800">
                <a:latin typeface="Courier New" pitchFamily="49" charset="0"/>
              </a:rPr>
              <a:t>      ADDI </a:t>
            </a:r>
            <a:r>
              <a:rPr lang="en-US" sz="2800">
                <a:latin typeface="Courier New" pitchFamily="49" charset="0"/>
              </a:rPr>
              <a:t> </a:t>
            </a:r>
            <a:r>
              <a:rPr lang="en-GB" sz="2800">
                <a:latin typeface="Courier New" pitchFamily="49" charset="0"/>
              </a:rPr>
              <a:t>R1,R1,8</a:t>
            </a:r>
          </a:p>
          <a:p>
            <a:r>
              <a:rPr lang="en-GB" sz="2800">
                <a:latin typeface="Courier New" pitchFamily="49" charset="0"/>
              </a:rPr>
              <a:t>      </a:t>
            </a:r>
            <a:r>
              <a:rPr lang="en-GB" sz="2800">
                <a:solidFill>
                  <a:srgbClr val="FF0000"/>
                </a:solidFill>
                <a:latin typeface="Courier New" pitchFamily="49" charset="0"/>
              </a:rPr>
              <a:t>stall		</a:t>
            </a:r>
            <a:endParaRPr lang="en-US" sz="280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GB" sz="2800">
                <a:latin typeface="Courier New" pitchFamily="49" charset="0"/>
              </a:rPr>
              <a:t>      BNE  </a:t>
            </a:r>
            <a:r>
              <a:rPr lang="en-US" sz="2800">
                <a:latin typeface="Courier New" pitchFamily="49" charset="0"/>
              </a:rPr>
              <a:t> </a:t>
            </a:r>
            <a:r>
              <a:rPr lang="en-GB" sz="2800">
                <a:latin typeface="Courier New" pitchFamily="49" charset="0"/>
              </a:rPr>
              <a:t>R1,R2,Loop</a:t>
            </a:r>
          </a:p>
          <a:p>
            <a:r>
              <a:rPr lang="en-GB" sz="2800">
                <a:latin typeface="Courier New" pitchFamily="49" charset="0"/>
              </a:rPr>
              <a:t>      </a:t>
            </a:r>
            <a:r>
              <a:rPr lang="en-GB" sz="2800">
                <a:solidFill>
                  <a:srgbClr val="FF0000"/>
                </a:solidFill>
                <a:latin typeface="Courier New" pitchFamily="49" charset="0"/>
              </a:rPr>
              <a:t>stall</a:t>
            </a:r>
            <a:endParaRPr lang="en-US" sz="2800">
              <a:latin typeface="Courier New" pitchFamily="49" charset="0"/>
            </a:endParaRPr>
          </a:p>
        </p:txBody>
      </p:sp>
      <p:sp>
        <p:nvSpPr>
          <p:cNvPr id="89096" name="TextBox 7"/>
          <p:cNvSpPr txBox="1">
            <a:spLocks noChangeArrowheads="1"/>
          </p:cNvSpPr>
          <p:nvPr/>
        </p:nvSpPr>
        <p:spPr bwMode="auto">
          <a:xfrm>
            <a:off x="371364" y="3861048"/>
            <a:ext cx="4068452" cy="171739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i="1">
                <a:solidFill>
                  <a:schemeClr val="accent2"/>
                </a:solidFill>
              </a:rPr>
              <a:t>Producing	  </a:t>
            </a:r>
            <a:r>
              <a:rPr lang="en-GB" sz="1600" i="1" smtClean="0">
                <a:solidFill>
                  <a:schemeClr val="accent2"/>
                </a:solidFill>
              </a:rPr>
              <a:t>         Consuming</a:t>
            </a:r>
            <a:r>
              <a:rPr lang="en-GB" sz="1600" i="1">
                <a:solidFill>
                  <a:schemeClr val="accent2"/>
                </a:solidFill>
              </a:rPr>
              <a:t>	</a:t>
            </a:r>
            <a:r>
              <a:rPr lang="en-GB" sz="1600" i="1" smtClean="0">
                <a:solidFill>
                  <a:schemeClr val="accent2"/>
                </a:solidFill>
              </a:rPr>
              <a:t>Latency</a:t>
            </a:r>
            <a:endParaRPr lang="en-GB" sz="1600" i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600" i="1">
                <a:solidFill>
                  <a:schemeClr val="accent2"/>
                </a:solidFill>
              </a:rPr>
              <a:t>instruction	</a:t>
            </a:r>
            <a:r>
              <a:rPr lang="en-GB" sz="1600" i="1" smtClean="0">
                <a:solidFill>
                  <a:schemeClr val="accent2"/>
                </a:solidFill>
              </a:rPr>
              <a:t>           instruction       ( </a:t>
            </a:r>
            <a:r>
              <a:rPr lang="en-GB" sz="1600" i="1">
                <a:solidFill>
                  <a:schemeClr val="accent2"/>
                </a:solidFill>
              </a:rPr>
              <a:t>cycles)</a:t>
            </a:r>
          </a:p>
          <a:p>
            <a:pPr>
              <a:lnSpc>
                <a:spcPct val="110000"/>
              </a:lnSpc>
            </a:pPr>
            <a:r>
              <a:rPr lang="en-GB" sz="1600"/>
              <a:t>FP ALU 	</a:t>
            </a:r>
            <a:r>
              <a:rPr lang="en-GB" sz="1600" smtClean="0"/>
              <a:t>          </a:t>
            </a:r>
            <a:r>
              <a:rPr lang="en-GB" sz="1600"/>
              <a:t>FP ALU </a:t>
            </a:r>
            <a:r>
              <a:rPr lang="en-GB" sz="1600" smtClean="0"/>
              <a:t>op	</a:t>
            </a:r>
            <a:r>
              <a:rPr lang="en-GB" sz="1600" b="1" smtClean="0"/>
              <a:t>3</a:t>
            </a:r>
            <a:endParaRPr lang="en-GB" sz="1600" b="1"/>
          </a:p>
          <a:p>
            <a:pPr>
              <a:lnSpc>
                <a:spcPct val="110000"/>
              </a:lnSpc>
            </a:pPr>
            <a:r>
              <a:rPr lang="en-GB" sz="1600"/>
              <a:t>FP ALU 	 </a:t>
            </a:r>
            <a:r>
              <a:rPr lang="en-GB" sz="1600" smtClean="0"/>
              <a:t>         Store </a:t>
            </a:r>
            <a:r>
              <a:rPr lang="en-GB" sz="1600"/>
              <a:t>double   </a:t>
            </a:r>
            <a:r>
              <a:rPr lang="en-GB" sz="1600" smtClean="0"/>
              <a:t>	</a:t>
            </a:r>
            <a:r>
              <a:rPr lang="en-GB" sz="1600" b="1" smtClean="0"/>
              <a:t>2</a:t>
            </a:r>
            <a:endParaRPr lang="en-GB" sz="1600" b="1"/>
          </a:p>
          <a:p>
            <a:pPr>
              <a:lnSpc>
                <a:spcPct val="110000"/>
              </a:lnSpc>
            </a:pPr>
            <a:r>
              <a:rPr lang="en-GB" sz="1600"/>
              <a:t>Load </a:t>
            </a:r>
            <a:r>
              <a:rPr lang="en-GB" sz="1600" smtClean="0"/>
              <a:t>double        FP ALU	</a:t>
            </a:r>
            <a:r>
              <a:rPr lang="en-GB" sz="1600" b="1" smtClean="0"/>
              <a:t>1</a:t>
            </a:r>
            <a:endParaRPr lang="en-GB" sz="1600" b="1"/>
          </a:p>
          <a:p>
            <a:pPr>
              <a:lnSpc>
                <a:spcPct val="110000"/>
              </a:lnSpc>
            </a:pPr>
            <a:r>
              <a:rPr lang="en-GB" sz="1600"/>
              <a:t>Load </a:t>
            </a:r>
            <a:r>
              <a:rPr lang="en-GB" sz="1600" smtClean="0"/>
              <a:t>double        Store </a:t>
            </a:r>
            <a:r>
              <a:rPr lang="en-GB" sz="1600"/>
              <a:t>double   	</a:t>
            </a:r>
            <a:r>
              <a:rPr lang="en-GB" sz="1600" b="1" smtClean="0"/>
              <a:t>0</a:t>
            </a:r>
            <a:endParaRPr lang="en-GB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/>
      <p:bldP spid="30822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BBAD6B1-7DD1-4D51-86DF-A51C951251C6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2CD02A-20E9-4672-9E06-C359DF038809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Code Scheduling to Avoid Stalls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7" y="1219201"/>
            <a:ext cx="9647288" cy="5167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/>
              <a:t>Can we reorder the order of instruction to avoid stalls?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/>
              <a:t>Execution time reduced from 10 to 6 cycles per iteration</a:t>
            </a:r>
          </a:p>
          <a:p>
            <a:pPr eaLnBrk="1" hangingPunct="1">
              <a:lnSpc>
                <a:spcPct val="90000"/>
              </a:lnSpc>
            </a:pPr>
            <a:endParaRPr lang="en-GB" sz="2800"/>
          </a:p>
          <a:p>
            <a:pPr eaLnBrk="1" hangingPunct="1">
              <a:lnSpc>
                <a:spcPct val="90000"/>
              </a:lnSpc>
            </a:pPr>
            <a:endParaRPr lang="en-GB" sz="2800"/>
          </a:p>
          <a:p>
            <a:pPr eaLnBrk="1" hangingPunct="1">
              <a:lnSpc>
                <a:spcPct val="90000"/>
              </a:lnSpc>
            </a:pPr>
            <a:endParaRPr lang="en-GB" sz="2800"/>
          </a:p>
          <a:p>
            <a:pPr eaLnBrk="1" hangingPunct="1">
              <a:lnSpc>
                <a:spcPct val="90000"/>
              </a:lnSpc>
            </a:pPr>
            <a:endParaRPr lang="en-GB" sz="2800"/>
          </a:p>
          <a:p>
            <a:pPr eaLnBrk="1" hangingPunct="1">
              <a:lnSpc>
                <a:spcPct val="90000"/>
              </a:lnSpc>
            </a:pPr>
            <a:endParaRPr lang="en-GB" sz="2800"/>
          </a:p>
          <a:p>
            <a:pPr eaLnBrk="1" hangingPunct="1">
              <a:lnSpc>
                <a:spcPct val="90000"/>
              </a:lnSpc>
            </a:pPr>
            <a:r>
              <a:rPr lang="en-GB" sz="2800"/>
              <a:t>But only 3 instructions perform useful work, rest is loop overhead. </a:t>
            </a:r>
            <a:br>
              <a:rPr lang="en-GB" sz="2800"/>
            </a:br>
            <a:r>
              <a:rPr lang="en-GB" sz="2800" b="1">
                <a:solidFill>
                  <a:srgbClr val="CC3300"/>
                </a:solidFill>
              </a:rPr>
              <a:t>How to avoid this ???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5105401" y="2819400"/>
            <a:ext cx="4240263" cy="2308324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en-GB">
                <a:latin typeface="Courier New" pitchFamily="49" charset="0"/>
              </a:rPr>
              <a:t>Loop: L</a:t>
            </a:r>
            <a:r>
              <a:rPr lang="en-US">
                <a:latin typeface="Courier New" pitchFamily="49" charset="0"/>
              </a:rPr>
              <a:t>.</a:t>
            </a:r>
            <a:r>
              <a:rPr lang="en-GB">
                <a:latin typeface="Courier New" pitchFamily="49" charset="0"/>
              </a:rPr>
              <a:t>D   F0,0(R1)</a:t>
            </a:r>
          </a:p>
          <a:p>
            <a:r>
              <a:rPr lang="en-GB">
                <a:latin typeface="Courier New" pitchFamily="49" charset="0"/>
              </a:rPr>
              <a:t>      ADDI </a:t>
            </a:r>
            <a:r>
              <a:rPr lang="en-US">
                <a:latin typeface="Courier New" pitchFamily="49" charset="0"/>
              </a:rPr>
              <a:t> </a:t>
            </a:r>
            <a:r>
              <a:rPr lang="en-GB">
                <a:latin typeface="Courier New" pitchFamily="49" charset="0"/>
              </a:rPr>
              <a:t>R1,R1,8</a:t>
            </a:r>
          </a:p>
          <a:p>
            <a:r>
              <a:rPr lang="en-GB">
                <a:latin typeface="Courier New" pitchFamily="49" charset="0"/>
              </a:rPr>
              <a:t>      ADD</a:t>
            </a:r>
            <a:r>
              <a:rPr lang="en-US">
                <a:latin typeface="Courier New" pitchFamily="49" charset="0"/>
              </a:rPr>
              <a:t>.</a:t>
            </a:r>
            <a:r>
              <a:rPr lang="en-GB">
                <a:latin typeface="Courier New" pitchFamily="49" charset="0"/>
              </a:rPr>
              <a:t>D F4,F0,F2</a:t>
            </a:r>
          </a:p>
          <a:p>
            <a:r>
              <a:rPr lang="en-GB">
                <a:latin typeface="Courier New" pitchFamily="49" charset="0"/>
              </a:rPr>
              <a:t>      </a:t>
            </a:r>
            <a:r>
              <a:rPr lang="en-GB">
                <a:solidFill>
                  <a:srgbClr val="FF0000"/>
                </a:solidFill>
                <a:latin typeface="Courier New" pitchFamily="49" charset="0"/>
              </a:rPr>
              <a:t>stall</a:t>
            </a:r>
            <a:endParaRPr lang="en-GB">
              <a:latin typeface="Courier New" pitchFamily="49" charset="0"/>
            </a:endParaRPr>
          </a:p>
          <a:p>
            <a:r>
              <a:rPr lang="en-GB">
                <a:latin typeface="Courier New" pitchFamily="49" charset="0"/>
              </a:rPr>
              <a:t>      BNE  </a:t>
            </a:r>
            <a:r>
              <a:rPr lang="en-US">
                <a:latin typeface="Courier New" pitchFamily="49" charset="0"/>
              </a:rPr>
              <a:t> </a:t>
            </a:r>
            <a:r>
              <a:rPr lang="en-GB">
                <a:latin typeface="Courier New" pitchFamily="49" charset="0"/>
              </a:rPr>
              <a:t>R1,R2,Loop</a:t>
            </a:r>
          </a:p>
          <a:p>
            <a:r>
              <a:rPr lang="en-GB">
                <a:latin typeface="Courier New" pitchFamily="49" charset="0"/>
              </a:rPr>
              <a:t>      S</a:t>
            </a:r>
            <a:r>
              <a:rPr lang="en-US">
                <a:latin typeface="Courier New" pitchFamily="49" charset="0"/>
              </a:rPr>
              <a:t>.</a:t>
            </a:r>
            <a:r>
              <a:rPr lang="en-GB">
                <a:latin typeface="Courier New" pitchFamily="49" charset="0"/>
              </a:rPr>
              <a:t>D   </a:t>
            </a:r>
            <a:r>
              <a:rPr lang="en-US">
                <a:latin typeface="Courier New" pitchFamily="49" charset="0"/>
              </a:rPr>
              <a:t>-</a:t>
            </a:r>
            <a:r>
              <a:rPr lang="en-GB">
                <a:latin typeface="Courier New" pitchFamily="49" charset="0"/>
              </a:rPr>
              <a:t>8(R1),F4</a:t>
            </a:r>
            <a:endParaRPr lang="en-US">
              <a:latin typeface="Courier New" pitchFamily="49" charset="0"/>
            </a:endParaRPr>
          </a:p>
        </p:txBody>
      </p:sp>
      <p:sp>
        <p:nvSpPr>
          <p:cNvPr id="309253" name="AutoShape 5"/>
          <p:cNvSpPr>
            <a:spLocks noChangeArrowheads="1"/>
          </p:cNvSpPr>
          <p:nvPr/>
        </p:nvSpPr>
        <p:spPr bwMode="auto">
          <a:xfrm>
            <a:off x="2895600" y="4114800"/>
            <a:ext cx="1828800" cy="533400"/>
          </a:xfrm>
          <a:prstGeom prst="wedgeRoundRectCallout">
            <a:avLst>
              <a:gd name="adj1" fmla="val 183509"/>
              <a:gd name="adj2" fmla="val 73514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watch out!</a:t>
            </a:r>
          </a:p>
        </p:txBody>
      </p:sp>
      <p:sp>
        <p:nvSpPr>
          <p:cNvPr id="309254" name="Oval 6"/>
          <p:cNvSpPr>
            <a:spLocks noChangeArrowheads="1"/>
          </p:cNvSpPr>
          <p:nvPr/>
        </p:nvSpPr>
        <p:spPr bwMode="auto">
          <a:xfrm>
            <a:off x="7239000" y="4572000"/>
            <a:ext cx="1295400" cy="533400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/>
      <p:bldP spid="309252" grpId="0" animBg="1"/>
      <p:bldP spid="309253" grpId="0" animBg="1"/>
      <p:bldP spid="30925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Loop</a:t>
            </a:r>
            <a:r>
              <a:rPr lang="en-GB" dirty="0" smtClean="0"/>
              <a:t> </a:t>
            </a:r>
            <a:r>
              <a:rPr lang="en-GB" b="1" dirty="0" smtClean="0"/>
              <a:t>Unrolling</a:t>
            </a:r>
            <a:r>
              <a:rPr lang="en-GB" dirty="0" smtClean="0"/>
              <a:t>: increasing </a:t>
            </a:r>
            <a:r>
              <a:rPr lang="en-GB" dirty="0" err="1" smtClean="0"/>
              <a:t>ILP</a:t>
            </a:r>
            <a:endParaRPr lang="en-GB" dirty="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90000"/>
              </a:lnSpc>
              <a:buNone/>
            </a:pPr>
            <a:r>
              <a:rPr lang="en-GB" sz="2800">
                <a:solidFill>
                  <a:schemeClr val="accent2"/>
                </a:solidFill>
              </a:rPr>
              <a:t>At source level:</a:t>
            </a:r>
          </a:p>
          <a:p>
            <a:pPr marL="685800" lvl="1" indent="-228600" eaLnBrk="1" hangingPunct="1">
              <a:lnSpc>
                <a:spcPct val="90000"/>
              </a:lnSpc>
              <a:buNone/>
            </a:pPr>
            <a:r>
              <a:rPr lang="en-GB" sz="2000">
                <a:latin typeface="Courier New" pitchFamily="49" charset="0"/>
              </a:rPr>
              <a:t>for (i=1; i&lt;=1000; i++)</a:t>
            </a:r>
          </a:p>
          <a:p>
            <a:pPr marL="685800" lvl="1" indent="-228600" eaLnBrk="1" hangingPunct="1">
              <a:lnSpc>
                <a:spcPct val="90000"/>
              </a:lnSpc>
              <a:buNone/>
            </a:pPr>
            <a:r>
              <a:rPr lang="en-GB" sz="2000">
                <a:latin typeface="Courier New" pitchFamily="49" charset="0"/>
              </a:rPr>
              <a:t>   x[i] = x[i] + s;</a:t>
            </a:r>
          </a:p>
          <a:p>
            <a:pPr marL="685800" lvl="1" indent="-228600" eaLnBrk="1" hangingPunct="1">
              <a:lnSpc>
                <a:spcPct val="90000"/>
              </a:lnSpc>
              <a:buNone/>
            </a:pPr>
            <a:endParaRPr lang="en-GB" sz="2000">
              <a:latin typeface="Courier New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buNone/>
            </a:pPr>
            <a:endParaRPr lang="en-GB" sz="2000">
              <a:latin typeface="Courier New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buNone/>
            </a:pPr>
            <a:r>
              <a:rPr lang="en-GB" sz="2000">
                <a:latin typeface="Courier New" pitchFamily="49" charset="0"/>
              </a:rPr>
              <a:t>for (i=1; i&lt;=1000; i=i</a:t>
            </a:r>
            <a:r>
              <a:rPr lang="en-GB" sz="2000" b="1">
                <a:solidFill>
                  <a:srgbClr val="008000"/>
                </a:solidFill>
                <a:latin typeface="Courier New" pitchFamily="49" charset="0"/>
              </a:rPr>
              <a:t>+4</a:t>
            </a:r>
            <a:r>
              <a:rPr lang="en-GB" sz="2000">
                <a:latin typeface="Courier New" pitchFamily="49" charset="0"/>
              </a:rPr>
              <a:t>)</a:t>
            </a:r>
          </a:p>
          <a:p>
            <a:pPr marL="685800" lvl="1" indent="-228600" eaLnBrk="1" hangingPunct="1">
              <a:lnSpc>
                <a:spcPct val="90000"/>
              </a:lnSpc>
              <a:buNone/>
            </a:pPr>
            <a:r>
              <a:rPr lang="en-GB" sz="2000">
                <a:latin typeface="Courier New" pitchFamily="49" charset="0"/>
              </a:rPr>
              <a:t>{</a:t>
            </a:r>
          </a:p>
          <a:p>
            <a:pPr marL="685800" lvl="1" indent="-228600" eaLnBrk="1" hangingPunct="1">
              <a:lnSpc>
                <a:spcPct val="90000"/>
              </a:lnSpc>
              <a:buNone/>
            </a:pPr>
            <a:r>
              <a:rPr lang="en-GB" sz="2000">
                <a:latin typeface="Courier New" pitchFamily="49" charset="0"/>
              </a:rPr>
              <a:t>   x[i]   = x[i] + s;</a:t>
            </a:r>
          </a:p>
          <a:p>
            <a:pPr marL="685800" lvl="1" indent="-228600" eaLnBrk="1" hangingPunct="1">
              <a:lnSpc>
                <a:spcPct val="90000"/>
              </a:lnSpc>
              <a:buNone/>
            </a:pPr>
            <a:r>
              <a:rPr lang="en-GB" sz="2000">
                <a:latin typeface="Courier New" pitchFamily="49" charset="0"/>
              </a:rPr>
              <a:t>   x[i+1] = x[i+1]+s;</a:t>
            </a:r>
          </a:p>
          <a:p>
            <a:pPr marL="685800" lvl="1" indent="-228600" eaLnBrk="1" hangingPunct="1">
              <a:lnSpc>
                <a:spcPct val="90000"/>
              </a:lnSpc>
              <a:buNone/>
            </a:pPr>
            <a:r>
              <a:rPr lang="en-GB" sz="2000">
                <a:latin typeface="Courier New" pitchFamily="49" charset="0"/>
              </a:rPr>
              <a:t>   x[i+2] = x[i+2]+s;</a:t>
            </a:r>
          </a:p>
          <a:p>
            <a:pPr marL="685800" lvl="1" indent="-228600" eaLnBrk="1" hangingPunct="1">
              <a:lnSpc>
                <a:spcPct val="90000"/>
              </a:lnSpc>
              <a:buNone/>
            </a:pPr>
            <a:r>
              <a:rPr lang="en-GB" sz="2000">
                <a:latin typeface="Courier New" pitchFamily="49" charset="0"/>
              </a:rPr>
              <a:t>   x[i+3] = x[i+3]+s;</a:t>
            </a:r>
          </a:p>
          <a:p>
            <a:pPr marL="685800" lvl="1" indent="-228600" eaLnBrk="1" hangingPunct="1">
              <a:lnSpc>
                <a:spcPct val="90000"/>
              </a:lnSpc>
              <a:buNone/>
            </a:pPr>
            <a:r>
              <a:rPr lang="en-GB" sz="2000">
                <a:latin typeface="Courier New" pitchFamily="49" charset="0"/>
              </a:rPr>
              <a:t>}</a:t>
            </a:r>
          </a:p>
          <a:p>
            <a:pPr marL="285750" indent="-285750" eaLnBrk="1" hangingPunct="1">
              <a:lnSpc>
                <a:spcPct val="60000"/>
              </a:lnSpc>
            </a:pPr>
            <a:endParaRPr lang="en-GB" sz="2800"/>
          </a:p>
          <a:p>
            <a:pPr marL="285750" indent="-285750" eaLnBrk="1" hangingPunct="1">
              <a:lnSpc>
                <a:spcPct val="70000"/>
              </a:lnSpc>
            </a:pPr>
            <a:r>
              <a:rPr lang="en-GB" sz="2800" b="1">
                <a:solidFill>
                  <a:srgbClr val="CC3300"/>
                </a:solidFill>
              </a:rPr>
              <a:t>Any drawbacks?</a:t>
            </a:r>
            <a:r>
              <a:rPr lang="en-GB" sz="2800"/>
              <a:t> </a:t>
            </a:r>
          </a:p>
          <a:p>
            <a:pPr marL="685800" lvl="1" indent="-228600" eaLnBrk="1" hangingPunct="1">
              <a:lnSpc>
                <a:spcPct val="70000"/>
              </a:lnSpc>
            </a:pPr>
            <a:r>
              <a:rPr lang="en-GB" sz="2400"/>
              <a:t>loop unrolling increases code size</a:t>
            </a:r>
          </a:p>
          <a:p>
            <a:pPr marL="685800" lvl="1" indent="-228600" eaLnBrk="1" hangingPunct="1">
              <a:lnSpc>
                <a:spcPct val="70000"/>
              </a:lnSpc>
            </a:pPr>
            <a:r>
              <a:rPr lang="en-GB" sz="2400"/>
              <a:t>more registers needed</a:t>
            </a:r>
          </a:p>
        </p:txBody>
      </p:sp>
      <p:sp>
        <p:nvSpPr>
          <p:cNvPr id="911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01B0B02-4BD1-4981-8D97-298FF304FBBD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E1827C-2A64-4361-AF0C-911850798D1F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310276" name="AutoShape 4"/>
          <p:cNvSpPr>
            <a:spLocks noChangeArrowheads="1"/>
          </p:cNvSpPr>
          <p:nvPr/>
        </p:nvSpPr>
        <p:spPr bwMode="auto">
          <a:xfrm>
            <a:off x="2639616" y="2312876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6019800" y="1066800"/>
            <a:ext cx="4648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accent2"/>
                </a:solidFill>
              </a:rPr>
              <a:t>Code after scheduling: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Loop: L</a:t>
            </a:r>
            <a:r>
              <a:rPr lang="en-US" sz="2000" dirty="0">
                <a:latin typeface="Courier New" pitchFamily="49" charset="0"/>
              </a:rPr>
              <a:t>.</a:t>
            </a:r>
            <a:r>
              <a:rPr lang="en-GB" sz="2000" dirty="0">
                <a:latin typeface="Courier New" pitchFamily="49" charset="0"/>
              </a:rPr>
              <a:t>D    F0,0(R1)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L</a:t>
            </a:r>
            <a:r>
              <a:rPr lang="en-US" sz="2000" dirty="0">
                <a:latin typeface="Courier New" pitchFamily="49" charset="0"/>
              </a:rPr>
              <a:t>.</a:t>
            </a:r>
            <a:r>
              <a:rPr lang="en-GB" sz="2000" dirty="0">
                <a:latin typeface="Courier New" pitchFamily="49" charset="0"/>
              </a:rPr>
              <a:t>D    F6,8(R1)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L</a:t>
            </a:r>
            <a:r>
              <a:rPr lang="en-US" sz="2000" dirty="0">
                <a:latin typeface="Courier New" pitchFamily="49" charset="0"/>
              </a:rPr>
              <a:t>.</a:t>
            </a:r>
            <a:r>
              <a:rPr lang="en-GB" sz="2000" dirty="0">
                <a:latin typeface="Courier New" pitchFamily="49" charset="0"/>
              </a:rPr>
              <a:t>D    F10,16(R1)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L</a:t>
            </a:r>
            <a:r>
              <a:rPr lang="en-US" sz="2000" dirty="0">
                <a:latin typeface="Courier New" pitchFamily="49" charset="0"/>
              </a:rPr>
              <a:t>.</a:t>
            </a:r>
            <a:r>
              <a:rPr lang="en-GB" sz="2000" dirty="0">
                <a:latin typeface="Courier New" pitchFamily="49" charset="0"/>
              </a:rPr>
              <a:t>D    F14,24(R1)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ADD</a:t>
            </a:r>
            <a:r>
              <a:rPr lang="en-US" sz="2000" dirty="0">
                <a:latin typeface="Courier New" pitchFamily="49" charset="0"/>
              </a:rPr>
              <a:t>.</a:t>
            </a:r>
            <a:r>
              <a:rPr lang="en-GB" sz="2000" dirty="0">
                <a:latin typeface="Courier New" pitchFamily="49" charset="0"/>
              </a:rPr>
              <a:t>D  F4,F0,F2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ADD</a:t>
            </a:r>
            <a:r>
              <a:rPr lang="en-US" sz="2000" dirty="0">
                <a:latin typeface="Courier New" pitchFamily="49" charset="0"/>
              </a:rPr>
              <a:t>.</a:t>
            </a:r>
            <a:r>
              <a:rPr lang="en-GB" sz="2000" dirty="0">
                <a:latin typeface="Courier New" pitchFamily="49" charset="0"/>
              </a:rPr>
              <a:t>D</a:t>
            </a:r>
            <a:r>
              <a:rPr lang="en-US" sz="2000" dirty="0">
                <a:latin typeface="Courier New" pitchFamily="49" charset="0"/>
              </a:rPr>
              <a:t>  </a:t>
            </a:r>
            <a:r>
              <a:rPr lang="en-GB" sz="2000" dirty="0">
                <a:latin typeface="Courier New" pitchFamily="49" charset="0"/>
              </a:rPr>
              <a:t>F8,F6,F2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ADD</a:t>
            </a:r>
            <a:r>
              <a:rPr lang="en-US" sz="2000" dirty="0">
                <a:latin typeface="Courier New" pitchFamily="49" charset="0"/>
              </a:rPr>
              <a:t>.</a:t>
            </a:r>
            <a:r>
              <a:rPr lang="en-GB" sz="2000" dirty="0">
                <a:latin typeface="Courier New" pitchFamily="49" charset="0"/>
              </a:rPr>
              <a:t>D  F12,F10,F2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ADD</a:t>
            </a:r>
            <a:r>
              <a:rPr lang="en-US" sz="2000" dirty="0">
                <a:latin typeface="Courier New" pitchFamily="49" charset="0"/>
              </a:rPr>
              <a:t>.</a:t>
            </a:r>
            <a:r>
              <a:rPr lang="en-GB" sz="2000" dirty="0">
                <a:latin typeface="Courier New" pitchFamily="49" charset="0"/>
              </a:rPr>
              <a:t>D  F16,F14,F2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S</a:t>
            </a:r>
            <a:r>
              <a:rPr lang="en-US" sz="2000" dirty="0">
                <a:latin typeface="Courier New" pitchFamily="49" charset="0"/>
              </a:rPr>
              <a:t>.</a:t>
            </a:r>
            <a:r>
              <a:rPr lang="en-GB" sz="2000" dirty="0">
                <a:latin typeface="Courier New" pitchFamily="49" charset="0"/>
              </a:rPr>
              <a:t>D    0(R1),F4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S</a:t>
            </a:r>
            <a:r>
              <a:rPr lang="en-US" sz="2000" dirty="0">
                <a:latin typeface="Courier New" pitchFamily="49" charset="0"/>
              </a:rPr>
              <a:t>.</a:t>
            </a:r>
            <a:r>
              <a:rPr lang="en-GB" sz="2000" dirty="0">
                <a:latin typeface="Courier New" pitchFamily="49" charset="0"/>
              </a:rPr>
              <a:t>D    8(R1),F8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ADDI </a:t>
            </a:r>
            <a:r>
              <a:rPr lang="en-US" sz="2000" dirty="0">
                <a:latin typeface="Courier New" pitchFamily="49" charset="0"/>
              </a:rPr>
              <a:t>  </a:t>
            </a:r>
            <a:r>
              <a:rPr lang="en-GB" sz="2000" dirty="0">
                <a:latin typeface="Courier New" pitchFamily="49" charset="0"/>
              </a:rPr>
              <a:t>R1,R1,32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SD	</a:t>
            </a:r>
            <a:r>
              <a:rPr lang="en-US" sz="2000" dirty="0">
                <a:latin typeface="Courier New" pitchFamily="49" charset="0"/>
              </a:rPr>
              <a:t>    </a:t>
            </a:r>
            <a:r>
              <a:rPr lang="en-GB" sz="2000" dirty="0">
                <a:latin typeface="Courier New" pitchFamily="49" charset="0"/>
              </a:rPr>
              <a:t>-16(R1),F12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BNE    R1,R2,Loop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   SD	</a:t>
            </a:r>
            <a:r>
              <a:rPr lang="en-US" sz="2000" dirty="0">
                <a:latin typeface="Courier New" pitchFamily="49" charset="0"/>
              </a:rPr>
              <a:t>    </a:t>
            </a:r>
            <a:r>
              <a:rPr lang="en-GB" sz="2000" dirty="0">
                <a:latin typeface="Courier New" pitchFamily="49" charset="0"/>
              </a:rPr>
              <a:t>-8(R1),F16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  <p:bldP spid="310276" grpId="0" animBg="1"/>
      <p:bldP spid="31027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Strip Mining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Unknown number of loop iterations?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Number of iterations = </a:t>
            </a:r>
            <a:r>
              <a:rPr lang="en-US" i="1" smtClean="0"/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Goal:  make </a:t>
            </a:r>
            <a:r>
              <a:rPr lang="en-US" i="1" smtClean="0"/>
              <a:t>k</a:t>
            </a:r>
            <a:r>
              <a:rPr lang="en-US" smtClean="0"/>
              <a:t> copies of the loop body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Solution: Generate pair of loops: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First executes </a:t>
            </a:r>
            <a:r>
              <a:rPr lang="en-US" i="1" smtClean="0"/>
              <a:t>n</a:t>
            </a:r>
            <a:r>
              <a:rPr lang="en-US" smtClean="0"/>
              <a:t> mod </a:t>
            </a:r>
            <a:r>
              <a:rPr lang="en-US" i="1" smtClean="0"/>
              <a:t>k</a:t>
            </a:r>
            <a:r>
              <a:rPr lang="en-US" smtClean="0"/>
              <a:t> times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Second executes </a:t>
            </a:r>
            <a:r>
              <a:rPr lang="en-US" i="1" smtClean="0"/>
              <a:t>n</a:t>
            </a:r>
            <a:r>
              <a:rPr lang="en-US" smtClean="0"/>
              <a:t> / </a:t>
            </a:r>
            <a:r>
              <a:rPr lang="en-US" i="1" smtClean="0"/>
              <a:t>k</a:t>
            </a:r>
            <a:r>
              <a:rPr lang="en-US" smtClean="0"/>
              <a:t> times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“Strip mining”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D38D9-E2EE-40E7-96A7-6A04491DD557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921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  <a:endParaRPr lang="en-A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8720-A92C-4AF2-B0CD-FE1C99168A85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Hardware support for compile-time scheduling</a:t>
            </a:r>
            <a:br>
              <a:rPr lang="en-US" smtClean="0"/>
            </a:br>
            <a:endParaRPr lang="en-US" smtClean="0"/>
          </a:p>
        </p:txBody>
      </p:sp>
      <p:sp>
        <p:nvSpPr>
          <p:cNvPr id="931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Predication </a:t>
            </a:r>
          </a:p>
          <a:p>
            <a:pPr lvl="1" eaLnBrk="1" hangingPunct="1"/>
            <a:r>
              <a:rPr lang="en-US" dirty="0" smtClean="0"/>
              <a:t>see earlier slides on conditional move and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if-conversion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Speculative loads</a:t>
            </a:r>
          </a:p>
          <a:p>
            <a:pPr lvl="1" eaLnBrk="1" hangingPunct="1"/>
            <a:r>
              <a:rPr lang="en-US" b="1" dirty="0" smtClean="0"/>
              <a:t>Deferred exceptions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931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55EFDAC-2955-4BE4-ABFE-40108CC51A4B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931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931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27AC23-38E5-4131-82B1-5F92A2C97251}" type="slidenum">
              <a:rPr lang="en-US" smtClean="0"/>
              <a:pPr/>
              <a:t>117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14577B5-7901-4D53-9C80-DE268BC626D8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942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942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B7F2A3-0F34-4BCD-BEC0-1F5C9D782C4E}" type="slidenum">
              <a:rPr lang="en-US" smtClean="0"/>
              <a:pPr/>
              <a:t>118</a:t>
            </a:fld>
            <a:endParaRPr lang="en-US" smtClean="0"/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0"/>
            <a:ext cx="9337848" cy="838200"/>
          </a:xfrm>
        </p:spPr>
        <p:txBody>
          <a:bodyPr/>
          <a:lstStyle/>
          <a:p>
            <a:pPr eaLnBrk="1" hangingPunct="1"/>
            <a:r>
              <a:rPr lang="en-US" smtClean="0"/>
              <a:t>Deferred Exceptions</a:t>
            </a:r>
            <a:endParaRPr lang="en-GB" smtClean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00" y="5589240"/>
            <a:ext cx="8839200" cy="914400"/>
          </a:xfrm>
        </p:spPr>
        <p:txBody>
          <a:bodyPr/>
          <a:lstStyle/>
          <a:p>
            <a:pPr eaLnBrk="1" hangingPunct="1"/>
            <a:r>
              <a:rPr lang="en-US" sz="2400"/>
              <a:t>What if this load generates a page fault?</a:t>
            </a:r>
          </a:p>
          <a:p>
            <a:pPr eaLnBrk="1" hangingPunct="1"/>
            <a:r>
              <a:rPr lang="en-US" sz="2400"/>
              <a:t>What if this load generates an “index-out-of-bounds” exception?</a:t>
            </a: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4572001" y="3962400"/>
            <a:ext cx="5686425" cy="149383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Courier New" pitchFamily="49" charset="0"/>
              </a:rPr>
              <a:t>    ld   r1,0(r3)	# load A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ld   r9,0(r2)</a:t>
            </a:r>
            <a:r>
              <a:rPr lang="en-US" sz="1800" b="1">
                <a:latin typeface="Courier New" pitchFamily="49" charset="0"/>
              </a:rPr>
              <a:t>	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# speculative load B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beqz r1,L3	# test A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addi r9,r1,4	#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else part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L3: st   r9,0(r3)	# store A</a:t>
            </a:r>
            <a:endParaRPr lang="en-GB" sz="1800" b="1">
              <a:latin typeface="Courier New" pitchFamily="49" charset="0"/>
            </a:endParaRPr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1943100" y="1033464"/>
            <a:ext cx="1714500" cy="163353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1800" b="1" dirty="0">
                <a:latin typeface="Courier New" pitchFamily="49" charset="0"/>
              </a:rPr>
              <a:t>if (A==0)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1800" b="1" dirty="0">
                <a:latin typeface="Courier New" pitchFamily="49" charset="0"/>
              </a:rPr>
              <a:t>   A = B;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1800" b="1" dirty="0">
                <a:latin typeface="Courier New" pitchFamily="49" charset="0"/>
              </a:rPr>
              <a:t>   A = A+4;</a:t>
            </a:r>
          </a:p>
          <a:p>
            <a:pPr eaLnBrk="0" hangingPunct="0"/>
            <a:endParaRPr lang="en-GB" sz="1800" dirty="0">
              <a:latin typeface="Arial" charset="0"/>
            </a:endParaRPr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4572000" y="762000"/>
            <a:ext cx="5632450" cy="20193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1800" b="1">
                <a:latin typeface="Courier New" pitchFamily="49" charset="0"/>
              </a:rPr>
              <a:t>	ld   r1,0(r3) # load A	   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1800" b="1">
                <a:latin typeface="Courier New" pitchFamily="49" charset="0"/>
              </a:rPr>
              <a:t>	bnez r1,L1    # test A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1800" b="1">
                <a:latin typeface="Courier New" pitchFamily="49" charset="0"/>
              </a:rPr>
              <a:t>	ld   r1,0(r2) #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then part</a:t>
            </a:r>
            <a:r>
              <a:rPr lang="en-US" sz="1800" b="1">
                <a:latin typeface="Courier New" pitchFamily="49" charset="0"/>
              </a:rPr>
              <a:t>; load B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1800" b="1">
                <a:latin typeface="Courier New" pitchFamily="49" charset="0"/>
              </a:rPr>
              <a:t>	j    L2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1800" b="1">
                <a:latin typeface="Courier New" pitchFamily="49" charset="0"/>
              </a:rPr>
              <a:t>L1:	addi r1,r1,4  #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else part</a:t>
            </a:r>
            <a:r>
              <a:rPr lang="en-US" sz="1800" b="1">
                <a:latin typeface="Courier New" pitchFamily="49" charset="0"/>
              </a:rPr>
              <a:t>; inc A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1800" b="1">
                <a:latin typeface="Courier New" pitchFamily="49" charset="0"/>
              </a:rPr>
              <a:t>L2:	st   r1,0(r3) # store A</a:t>
            </a:r>
            <a:endParaRPr lang="en-GB" sz="1800">
              <a:latin typeface="Arial" charset="0"/>
            </a:endParaRPr>
          </a:p>
        </p:txBody>
      </p:sp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666825" y="3049241"/>
            <a:ext cx="6021388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>
                <a:latin typeface="Arial" charset="0"/>
              </a:rPr>
              <a:t>   How to optimize when </a:t>
            </a:r>
            <a:r>
              <a:rPr lang="en-US" sz="2000" i="1">
                <a:latin typeface="Arial" charset="0"/>
              </a:rPr>
              <a:t>then-part (A = B;)</a:t>
            </a:r>
            <a:r>
              <a:rPr lang="en-US" sz="2000">
                <a:latin typeface="Arial" charset="0"/>
              </a:rPr>
              <a:t>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is usually selected? =&gt;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Load B before the branch</a:t>
            </a:r>
            <a:endParaRPr lang="en-GB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28715" name="AutoShape 11"/>
          <p:cNvSpPr>
            <a:spLocks noChangeArrowheads="1"/>
          </p:cNvSpPr>
          <p:nvPr/>
        </p:nvSpPr>
        <p:spPr bwMode="auto">
          <a:xfrm>
            <a:off x="3810000" y="1676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16" name="AutoShape 12"/>
          <p:cNvSpPr>
            <a:spLocks noChangeArrowheads="1"/>
          </p:cNvSpPr>
          <p:nvPr/>
        </p:nvSpPr>
        <p:spPr bwMode="auto">
          <a:xfrm rot="5400000">
            <a:off x="8177213" y="3255963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 autoUpdateAnimBg="0"/>
      <p:bldP spid="328708" grpId="0" animBg="1" autoUpdateAnimBg="0"/>
      <p:bldP spid="328709" grpId="0" animBg="1" autoUpdateAnimBg="0"/>
      <p:bldP spid="328711" grpId="0" animBg="1" autoUpdateAnimBg="0"/>
      <p:bldP spid="328712" grpId="0"/>
      <p:bldP spid="328715" grpId="0" animBg="1"/>
      <p:bldP spid="32871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HW supporting Speculative Loads</a:t>
            </a:r>
            <a:endParaRPr lang="en-GB" smtClean="0"/>
          </a:p>
        </p:txBody>
      </p:sp>
      <p:sp>
        <p:nvSpPr>
          <p:cNvPr id="952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2 new instructions:</a:t>
            </a:r>
          </a:p>
          <a:p>
            <a:pPr lvl="1" eaLnBrk="1" hangingPunct="1"/>
            <a:r>
              <a:rPr lang="en-US" sz="2400" dirty="0">
                <a:solidFill>
                  <a:srgbClr val="00B050"/>
                </a:solidFill>
              </a:rPr>
              <a:t>Speculative load</a:t>
            </a:r>
            <a:r>
              <a:rPr lang="en-US" sz="2400" dirty="0"/>
              <a:t> (</a:t>
            </a:r>
            <a:r>
              <a:rPr lang="en-US" sz="2400" b="1" dirty="0" err="1">
                <a:latin typeface="Courier New" pitchFamily="49" charset="0"/>
              </a:rPr>
              <a:t>sld</a:t>
            </a:r>
            <a:r>
              <a:rPr lang="en-US" sz="2400" dirty="0"/>
              <a:t>): does not generate exceptions</a:t>
            </a:r>
          </a:p>
          <a:p>
            <a:pPr lvl="1" eaLnBrk="1" hangingPunct="1"/>
            <a:r>
              <a:rPr lang="en-US" sz="2400" dirty="0">
                <a:solidFill>
                  <a:srgbClr val="00B050"/>
                </a:solidFill>
              </a:rPr>
              <a:t>Speculation check instruction</a:t>
            </a:r>
            <a:r>
              <a:rPr lang="en-US" sz="2400" dirty="0"/>
              <a:t> (</a:t>
            </a:r>
            <a:r>
              <a:rPr lang="en-US" b="1" dirty="0"/>
              <a:t>speck</a:t>
            </a:r>
            <a:r>
              <a:rPr lang="en-US" sz="2400" dirty="0"/>
              <a:t>): check for exception. The exception occurs when this instruction is executed.</a:t>
            </a:r>
            <a:endParaRPr lang="en-GB" sz="2400" dirty="0"/>
          </a:p>
        </p:txBody>
      </p:sp>
      <p:sp>
        <p:nvSpPr>
          <p:cNvPr id="952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01B10BA-1599-4293-B2F2-2BC311CAA446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952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58125-388F-4C93-A6EF-22B30C58E4BA}" type="slidenum">
              <a:rPr lang="en-US" smtClean="0"/>
              <a:pPr/>
              <a:t>119</a:t>
            </a:fld>
            <a:endParaRPr lang="en-US" smtClean="0"/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1905000" y="3200401"/>
            <a:ext cx="8458200" cy="29003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 b="1">
                <a:latin typeface="Courier New" pitchFamily="49" charset="0"/>
              </a:rPr>
              <a:t>		ld    r1,0(r3) # load A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 b="1">
                <a:latin typeface="Courier New" pitchFamily="49" charset="0"/>
              </a:rPr>
              <a:t>		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sld</a:t>
            </a:r>
            <a:r>
              <a:rPr lang="en-US" sz="2000" b="1">
                <a:latin typeface="Courier New" pitchFamily="49" charset="0"/>
              </a:rPr>
              <a:t>   r9,0(r2) # speculative load of B  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 b="1">
                <a:latin typeface="Courier New" pitchFamily="49" charset="0"/>
              </a:rPr>
              <a:t>		bnez  r1,L1    # test A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 b="1">
                <a:latin typeface="Courier New" pitchFamily="49" charset="0"/>
              </a:rPr>
              <a:t>		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speck</a:t>
            </a:r>
            <a:r>
              <a:rPr lang="en-US" sz="2000" b="1">
                <a:latin typeface="Courier New" pitchFamily="49" charset="0"/>
              </a:rPr>
              <a:t> 0(r2)    # perform exception check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 b="1">
                <a:latin typeface="Courier New" pitchFamily="49" charset="0"/>
              </a:rPr>
              <a:t>		j     L2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 b="1">
                <a:latin typeface="Courier New" pitchFamily="49" charset="0"/>
              </a:rPr>
              <a:t>L1:	addi  r9,r1,4  # else part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 b="1">
                <a:latin typeface="Courier New" pitchFamily="49" charset="0"/>
              </a:rPr>
              <a:t>L2:	st    r9,0(r3) # store A</a:t>
            </a:r>
            <a:endParaRPr lang="en-GB" sz="2000" b="1">
              <a:latin typeface="Courier New" pitchFamily="49" charset="0"/>
            </a:endParaRPr>
          </a:p>
          <a:p>
            <a:pPr eaLnBrk="0" hangingPunct="0"/>
            <a:endParaRPr lang="en-GB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Superscalar: </a:t>
            </a:r>
            <a:r>
              <a:rPr lang="en-US" smtClean="0"/>
              <a:t>General Architecture Concept</a:t>
            </a:r>
            <a:endParaRPr lang="en-US" dirty="0" smtClean="0"/>
          </a:p>
        </p:txBody>
      </p:sp>
      <p:sp>
        <p:nvSpPr>
          <p:cNvPr id="24578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1956EEB-145C-433C-AFDC-CAD7083DA62C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57CFF-A590-468B-A098-13C3A524B3C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905000" y="1143000"/>
            <a:ext cx="1905000" cy="83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Instruction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Memory</a:t>
            </a: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5943600" y="1219200"/>
            <a:ext cx="1295400" cy="60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Instruction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Cache</a:t>
            </a:r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5867400" y="2057400"/>
            <a:ext cx="1524000" cy="228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Decoder</a:t>
            </a:r>
          </a:p>
        </p:txBody>
      </p:sp>
      <p:sp>
        <p:nvSpPr>
          <p:cNvPr id="24585" name="Rectangle 6"/>
          <p:cNvSpPr>
            <a:spLocks noChangeArrowheads="1"/>
          </p:cNvSpPr>
          <p:nvPr/>
        </p:nvSpPr>
        <p:spPr bwMode="auto">
          <a:xfrm>
            <a:off x="24384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Branch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Unit</a:t>
            </a:r>
          </a:p>
        </p:txBody>
      </p:sp>
      <p:sp>
        <p:nvSpPr>
          <p:cNvPr id="24586" name="Rectangle 7"/>
          <p:cNvSpPr>
            <a:spLocks noChangeArrowheads="1"/>
          </p:cNvSpPr>
          <p:nvPr/>
        </p:nvSpPr>
        <p:spPr bwMode="auto">
          <a:xfrm>
            <a:off x="36576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ALU-1</a:t>
            </a:r>
          </a:p>
        </p:txBody>
      </p:sp>
      <p:sp>
        <p:nvSpPr>
          <p:cNvPr id="24587" name="Rectangle 8"/>
          <p:cNvSpPr>
            <a:spLocks noChangeArrowheads="1"/>
          </p:cNvSpPr>
          <p:nvPr/>
        </p:nvSpPr>
        <p:spPr bwMode="auto">
          <a:xfrm>
            <a:off x="48768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ALU-2</a:t>
            </a:r>
          </a:p>
        </p:txBody>
      </p:sp>
      <p:sp>
        <p:nvSpPr>
          <p:cNvPr id="24588" name="Rectangle 9"/>
          <p:cNvSpPr>
            <a:spLocks noChangeArrowheads="1"/>
          </p:cNvSpPr>
          <p:nvPr/>
        </p:nvSpPr>
        <p:spPr bwMode="auto">
          <a:xfrm>
            <a:off x="60960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Logic &amp;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Shift</a:t>
            </a:r>
          </a:p>
        </p:txBody>
      </p:sp>
      <p:sp>
        <p:nvSpPr>
          <p:cNvPr id="24589" name="Rectangle 10"/>
          <p:cNvSpPr>
            <a:spLocks noChangeArrowheads="1"/>
          </p:cNvSpPr>
          <p:nvPr/>
        </p:nvSpPr>
        <p:spPr bwMode="auto">
          <a:xfrm>
            <a:off x="73152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Load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Unit</a:t>
            </a:r>
          </a:p>
        </p:txBody>
      </p:sp>
      <p:sp>
        <p:nvSpPr>
          <p:cNvPr id="24590" name="Rectangle 11"/>
          <p:cNvSpPr>
            <a:spLocks noChangeArrowheads="1"/>
          </p:cNvSpPr>
          <p:nvPr/>
        </p:nvSpPr>
        <p:spPr bwMode="auto">
          <a:xfrm>
            <a:off x="85344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Store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Unit</a:t>
            </a:r>
          </a:p>
        </p:txBody>
      </p:sp>
      <p:sp>
        <p:nvSpPr>
          <p:cNvPr id="24591" name="Rectangle 12"/>
          <p:cNvSpPr>
            <a:spLocks noChangeArrowheads="1"/>
          </p:cNvSpPr>
          <p:nvPr/>
        </p:nvSpPr>
        <p:spPr bwMode="auto">
          <a:xfrm>
            <a:off x="2438400" y="3352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2" name="Rectangle 13"/>
          <p:cNvSpPr>
            <a:spLocks noChangeArrowheads="1"/>
          </p:cNvSpPr>
          <p:nvPr/>
        </p:nvSpPr>
        <p:spPr bwMode="auto">
          <a:xfrm>
            <a:off x="2438400" y="32766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3" name="Rectangle 14"/>
          <p:cNvSpPr>
            <a:spLocks noChangeArrowheads="1"/>
          </p:cNvSpPr>
          <p:nvPr/>
        </p:nvSpPr>
        <p:spPr bwMode="auto">
          <a:xfrm>
            <a:off x="2438400" y="32004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4" name="Rectangle 15"/>
          <p:cNvSpPr>
            <a:spLocks noChangeArrowheads="1"/>
          </p:cNvSpPr>
          <p:nvPr/>
        </p:nvSpPr>
        <p:spPr bwMode="auto">
          <a:xfrm>
            <a:off x="4267200" y="3352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5" name="Rectangle 16"/>
          <p:cNvSpPr>
            <a:spLocks noChangeArrowheads="1"/>
          </p:cNvSpPr>
          <p:nvPr/>
        </p:nvSpPr>
        <p:spPr bwMode="auto">
          <a:xfrm>
            <a:off x="4267200" y="32766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6" name="Rectangle 17"/>
          <p:cNvSpPr>
            <a:spLocks noChangeArrowheads="1"/>
          </p:cNvSpPr>
          <p:nvPr/>
        </p:nvSpPr>
        <p:spPr bwMode="auto">
          <a:xfrm>
            <a:off x="4267200" y="32004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7" name="Rectangle 18"/>
          <p:cNvSpPr>
            <a:spLocks noChangeArrowheads="1"/>
          </p:cNvSpPr>
          <p:nvPr/>
        </p:nvSpPr>
        <p:spPr bwMode="auto">
          <a:xfrm>
            <a:off x="4267200" y="31242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8" name="Rectangle 19"/>
          <p:cNvSpPr>
            <a:spLocks noChangeArrowheads="1"/>
          </p:cNvSpPr>
          <p:nvPr/>
        </p:nvSpPr>
        <p:spPr bwMode="auto">
          <a:xfrm>
            <a:off x="4267200" y="30480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9" name="Rectangle 20"/>
          <p:cNvSpPr>
            <a:spLocks noChangeArrowheads="1"/>
          </p:cNvSpPr>
          <p:nvPr/>
        </p:nvSpPr>
        <p:spPr bwMode="auto">
          <a:xfrm>
            <a:off x="4267200" y="2971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0" name="Rectangle 21"/>
          <p:cNvSpPr>
            <a:spLocks noChangeArrowheads="1"/>
          </p:cNvSpPr>
          <p:nvPr/>
        </p:nvSpPr>
        <p:spPr bwMode="auto">
          <a:xfrm>
            <a:off x="6096000" y="3352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1" name="Rectangle 22"/>
          <p:cNvSpPr>
            <a:spLocks noChangeArrowheads="1"/>
          </p:cNvSpPr>
          <p:nvPr/>
        </p:nvSpPr>
        <p:spPr bwMode="auto">
          <a:xfrm>
            <a:off x="6096000" y="32766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2" name="Rectangle 23"/>
          <p:cNvSpPr>
            <a:spLocks noChangeArrowheads="1"/>
          </p:cNvSpPr>
          <p:nvPr/>
        </p:nvSpPr>
        <p:spPr bwMode="auto">
          <a:xfrm>
            <a:off x="7315200" y="3352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3" name="Rectangle 24"/>
          <p:cNvSpPr>
            <a:spLocks noChangeArrowheads="1"/>
          </p:cNvSpPr>
          <p:nvPr/>
        </p:nvSpPr>
        <p:spPr bwMode="auto">
          <a:xfrm>
            <a:off x="7315200" y="32766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8534400" y="3352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5" name="Rectangle 26"/>
          <p:cNvSpPr>
            <a:spLocks noChangeArrowheads="1"/>
          </p:cNvSpPr>
          <p:nvPr/>
        </p:nvSpPr>
        <p:spPr bwMode="auto">
          <a:xfrm>
            <a:off x="8534400" y="32766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6" name="Rectangle 27"/>
          <p:cNvSpPr>
            <a:spLocks noChangeArrowheads="1"/>
          </p:cNvSpPr>
          <p:nvPr/>
        </p:nvSpPr>
        <p:spPr bwMode="auto">
          <a:xfrm>
            <a:off x="3124200" y="5257800"/>
            <a:ext cx="990600" cy="1066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Reorder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Buffer</a:t>
            </a:r>
          </a:p>
        </p:txBody>
      </p:sp>
      <p:sp>
        <p:nvSpPr>
          <p:cNvPr id="24607" name="Rectangle 28"/>
          <p:cNvSpPr>
            <a:spLocks noChangeArrowheads="1"/>
          </p:cNvSpPr>
          <p:nvPr/>
        </p:nvSpPr>
        <p:spPr bwMode="auto">
          <a:xfrm>
            <a:off x="4572000" y="5486400"/>
            <a:ext cx="990600" cy="838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Register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File</a:t>
            </a:r>
          </a:p>
        </p:txBody>
      </p:sp>
      <p:sp>
        <p:nvSpPr>
          <p:cNvPr id="24608" name="Rectangle 29"/>
          <p:cNvSpPr>
            <a:spLocks noChangeArrowheads="1"/>
          </p:cNvSpPr>
          <p:nvPr/>
        </p:nvSpPr>
        <p:spPr bwMode="auto">
          <a:xfrm>
            <a:off x="7772400" y="4953000"/>
            <a:ext cx="1295400" cy="533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Data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Cache</a:t>
            </a:r>
          </a:p>
        </p:txBody>
      </p:sp>
      <p:sp>
        <p:nvSpPr>
          <p:cNvPr id="24609" name="Rectangle 30"/>
          <p:cNvSpPr>
            <a:spLocks noChangeArrowheads="1"/>
          </p:cNvSpPr>
          <p:nvPr/>
        </p:nvSpPr>
        <p:spPr bwMode="auto">
          <a:xfrm>
            <a:off x="7467600" y="5791200"/>
            <a:ext cx="1981200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Data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Memory</a:t>
            </a:r>
          </a:p>
        </p:txBody>
      </p:sp>
      <p:sp>
        <p:nvSpPr>
          <p:cNvPr id="24610" name="Line 31"/>
          <p:cNvSpPr>
            <a:spLocks noChangeShapeType="1"/>
          </p:cNvSpPr>
          <p:nvPr/>
        </p:nvSpPr>
        <p:spPr bwMode="auto">
          <a:xfrm>
            <a:off x="3810000" y="1524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2"/>
          <p:cNvSpPr>
            <a:spLocks noChangeShapeType="1"/>
          </p:cNvSpPr>
          <p:nvPr/>
        </p:nvSpPr>
        <p:spPr bwMode="auto">
          <a:xfrm>
            <a:off x="65532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33"/>
          <p:cNvSpPr>
            <a:spLocks noChangeShapeType="1"/>
          </p:cNvSpPr>
          <p:nvPr/>
        </p:nvSpPr>
        <p:spPr bwMode="auto">
          <a:xfrm>
            <a:off x="78486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Line 34"/>
          <p:cNvSpPr>
            <a:spLocks noChangeShapeType="1"/>
          </p:cNvSpPr>
          <p:nvPr/>
        </p:nvSpPr>
        <p:spPr bwMode="auto">
          <a:xfrm>
            <a:off x="88392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Line 35"/>
          <p:cNvSpPr>
            <a:spLocks noChangeShapeType="1"/>
          </p:cNvSpPr>
          <p:nvPr/>
        </p:nvSpPr>
        <p:spPr bwMode="auto">
          <a:xfrm>
            <a:off x="28194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36"/>
          <p:cNvSpPr>
            <a:spLocks noChangeShapeType="1"/>
          </p:cNvSpPr>
          <p:nvPr/>
        </p:nvSpPr>
        <p:spPr bwMode="auto">
          <a:xfrm>
            <a:off x="41148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Line 37"/>
          <p:cNvSpPr>
            <a:spLocks noChangeShapeType="1"/>
          </p:cNvSpPr>
          <p:nvPr/>
        </p:nvSpPr>
        <p:spPr bwMode="auto">
          <a:xfrm>
            <a:off x="5334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Line 38"/>
          <p:cNvSpPr>
            <a:spLocks noChangeShapeType="1"/>
          </p:cNvSpPr>
          <p:nvPr/>
        </p:nvSpPr>
        <p:spPr bwMode="auto">
          <a:xfrm>
            <a:off x="65532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Line 39"/>
          <p:cNvSpPr>
            <a:spLocks noChangeShapeType="1"/>
          </p:cNvSpPr>
          <p:nvPr/>
        </p:nvSpPr>
        <p:spPr bwMode="auto">
          <a:xfrm>
            <a:off x="2057400" y="47244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40"/>
          <p:cNvSpPr>
            <a:spLocks noChangeShapeType="1"/>
          </p:cNvSpPr>
          <p:nvPr/>
        </p:nvSpPr>
        <p:spPr bwMode="auto">
          <a:xfrm flipV="1">
            <a:off x="3505200" y="472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Line 41"/>
          <p:cNvSpPr>
            <a:spLocks noChangeShapeType="1"/>
          </p:cNvSpPr>
          <p:nvPr/>
        </p:nvSpPr>
        <p:spPr bwMode="auto">
          <a:xfrm flipV="1">
            <a:off x="5029200" y="4724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Line 42"/>
          <p:cNvSpPr>
            <a:spLocks noChangeShapeType="1"/>
          </p:cNvSpPr>
          <p:nvPr/>
        </p:nvSpPr>
        <p:spPr bwMode="auto">
          <a:xfrm>
            <a:off x="35814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Line 43"/>
          <p:cNvSpPr>
            <a:spLocks noChangeShapeType="1"/>
          </p:cNvSpPr>
          <p:nvPr/>
        </p:nvSpPr>
        <p:spPr bwMode="auto">
          <a:xfrm>
            <a:off x="3581400" y="6553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Line 44"/>
          <p:cNvSpPr>
            <a:spLocks noChangeShapeType="1"/>
          </p:cNvSpPr>
          <p:nvPr/>
        </p:nvSpPr>
        <p:spPr bwMode="auto">
          <a:xfrm flipV="1">
            <a:off x="49530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Line 45"/>
          <p:cNvSpPr>
            <a:spLocks noChangeShapeType="1"/>
          </p:cNvSpPr>
          <p:nvPr/>
        </p:nvSpPr>
        <p:spPr bwMode="auto">
          <a:xfrm flipH="1">
            <a:off x="6934200" y="525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Line 46"/>
          <p:cNvSpPr>
            <a:spLocks noChangeShapeType="1"/>
          </p:cNvSpPr>
          <p:nvPr/>
        </p:nvSpPr>
        <p:spPr bwMode="auto">
          <a:xfrm flipV="1">
            <a:off x="6934200" y="472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Line 47"/>
          <p:cNvSpPr>
            <a:spLocks noChangeShapeType="1"/>
          </p:cNvSpPr>
          <p:nvPr/>
        </p:nvSpPr>
        <p:spPr bwMode="auto">
          <a:xfrm>
            <a:off x="83820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Line 48"/>
          <p:cNvSpPr>
            <a:spLocks noChangeShapeType="1"/>
          </p:cNvSpPr>
          <p:nvPr/>
        </p:nvSpPr>
        <p:spPr bwMode="auto">
          <a:xfrm>
            <a:off x="28956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Line 49"/>
          <p:cNvSpPr>
            <a:spLocks noChangeShapeType="1"/>
          </p:cNvSpPr>
          <p:nvPr/>
        </p:nvSpPr>
        <p:spPr bwMode="auto">
          <a:xfrm>
            <a:off x="44196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Line 50"/>
          <p:cNvSpPr>
            <a:spLocks noChangeShapeType="1"/>
          </p:cNvSpPr>
          <p:nvPr/>
        </p:nvSpPr>
        <p:spPr bwMode="auto">
          <a:xfrm>
            <a:off x="51054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Line 51"/>
          <p:cNvSpPr>
            <a:spLocks noChangeShapeType="1"/>
          </p:cNvSpPr>
          <p:nvPr/>
        </p:nvSpPr>
        <p:spPr bwMode="auto">
          <a:xfrm>
            <a:off x="65532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Line 52"/>
          <p:cNvSpPr>
            <a:spLocks noChangeShapeType="1"/>
          </p:cNvSpPr>
          <p:nvPr/>
        </p:nvSpPr>
        <p:spPr bwMode="auto">
          <a:xfrm>
            <a:off x="77724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Line 53"/>
          <p:cNvSpPr>
            <a:spLocks noChangeShapeType="1"/>
          </p:cNvSpPr>
          <p:nvPr/>
        </p:nvSpPr>
        <p:spPr bwMode="auto">
          <a:xfrm>
            <a:off x="89916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Line 54"/>
          <p:cNvSpPr>
            <a:spLocks noChangeShapeType="1"/>
          </p:cNvSpPr>
          <p:nvPr/>
        </p:nvSpPr>
        <p:spPr bwMode="auto">
          <a:xfrm flipV="1">
            <a:off x="2057400" y="2743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Line 55"/>
          <p:cNvSpPr>
            <a:spLocks noChangeShapeType="1"/>
          </p:cNvSpPr>
          <p:nvPr/>
        </p:nvSpPr>
        <p:spPr bwMode="auto">
          <a:xfrm>
            <a:off x="2057400" y="27432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Line 56"/>
          <p:cNvSpPr>
            <a:spLocks noChangeShapeType="1"/>
          </p:cNvSpPr>
          <p:nvPr/>
        </p:nvSpPr>
        <p:spPr bwMode="auto">
          <a:xfrm>
            <a:off x="2667000" y="25146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Line 57"/>
          <p:cNvSpPr>
            <a:spLocks noChangeShapeType="1"/>
          </p:cNvSpPr>
          <p:nvPr/>
        </p:nvSpPr>
        <p:spPr bwMode="auto">
          <a:xfrm>
            <a:off x="26670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Line 58"/>
          <p:cNvSpPr>
            <a:spLocks noChangeShapeType="1"/>
          </p:cNvSpPr>
          <p:nvPr/>
        </p:nvSpPr>
        <p:spPr bwMode="auto">
          <a:xfrm>
            <a:off x="44196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Line 59"/>
          <p:cNvSpPr>
            <a:spLocks noChangeShapeType="1"/>
          </p:cNvSpPr>
          <p:nvPr/>
        </p:nvSpPr>
        <p:spPr bwMode="auto">
          <a:xfrm>
            <a:off x="62484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Line 60"/>
          <p:cNvSpPr>
            <a:spLocks noChangeShapeType="1"/>
          </p:cNvSpPr>
          <p:nvPr/>
        </p:nvSpPr>
        <p:spPr bwMode="auto">
          <a:xfrm>
            <a:off x="74676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Line 61"/>
          <p:cNvSpPr>
            <a:spLocks noChangeShapeType="1"/>
          </p:cNvSpPr>
          <p:nvPr/>
        </p:nvSpPr>
        <p:spPr bwMode="auto">
          <a:xfrm>
            <a:off x="86868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Line 62"/>
          <p:cNvSpPr>
            <a:spLocks noChangeShapeType="1"/>
          </p:cNvSpPr>
          <p:nvPr/>
        </p:nvSpPr>
        <p:spPr bwMode="auto">
          <a:xfrm>
            <a:off x="32766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Line 63"/>
          <p:cNvSpPr>
            <a:spLocks noChangeShapeType="1"/>
          </p:cNvSpPr>
          <p:nvPr/>
        </p:nvSpPr>
        <p:spPr bwMode="auto">
          <a:xfrm>
            <a:off x="51054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Line 64"/>
          <p:cNvSpPr>
            <a:spLocks noChangeShapeType="1"/>
          </p:cNvSpPr>
          <p:nvPr/>
        </p:nvSpPr>
        <p:spPr bwMode="auto">
          <a:xfrm>
            <a:off x="6934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Line 65"/>
          <p:cNvSpPr>
            <a:spLocks noChangeShapeType="1"/>
          </p:cNvSpPr>
          <p:nvPr/>
        </p:nvSpPr>
        <p:spPr bwMode="auto">
          <a:xfrm>
            <a:off x="8153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Line 66"/>
          <p:cNvSpPr>
            <a:spLocks noChangeShapeType="1"/>
          </p:cNvSpPr>
          <p:nvPr/>
        </p:nvSpPr>
        <p:spPr bwMode="auto">
          <a:xfrm>
            <a:off x="9296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Line 67"/>
          <p:cNvSpPr>
            <a:spLocks noChangeShapeType="1"/>
          </p:cNvSpPr>
          <p:nvPr/>
        </p:nvSpPr>
        <p:spPr bwMode="auto">
          <a:xfrm>
            <a:off x="6553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Text Box 68"/>
          <p:cNvSpPr txBox="1">
            <a:spLocks noChangeArrowheads="1"/>
          </p:cNvSpPr>
          <p:nvPr/>
        </p:nvSpPr>
        <p:spPr bwMode="auto">
          <a:xfrm>
            <a:off x="3276600" y="2895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Reservation Stations</a:t>
            </a:r>
          </a:p>
        </p:txBody>
      </p:sp>
      <p:sp>
        <p:nvSpPr>
          <p:cNvPr id="24648" name="Text Box 69"/>
          <p:cNvSpPr txBox="1">
            <a:spLocks noChangeArrowheads="1"/>
          </p:cNvSpPr>
          <p:nvPr/>
        </p:nvSpPr>
        <p:spPr bwMode="auto">
          <a:xfrm>
            <a:off x="7848600" y="44958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Address</a:t>
            </a:r>
          </a:p>
        </p:txBody>
      </p:sp>
      <p:sp>
        <p:nvSpPr>
          <p:cNvPr id="24649" name="Line 70"/>
          <p:cNvSpPr>
            <a:spLocks noChangeShapeType="1"/>
          </p:cNvSpPr>
          <p:nvPr/>
        </p:nvSpPr>
        <p:spPr bwMode="auto">
          <a:xfrm>
            <a:off x="9448800" y="4495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Line 71"/>
          <p:cNvSpPr>
            <a:spLocks noChangeShapeType="1"/>
          </p:cNvSpPr>
          <p:nvPr/>
        </p:nvSpPr>
        <p:spPr bwMode="auto">
          <a:xfrm flipH="1">
            <a:off x="9067800" y="518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Text Box 72"/>
          <p:cNvSpPr txBox="1">
            <a:spLocks noChangeArrowheads="1"/>
          </p:cNvSpPr>
          <p:nvPr/>
        </p:nvSpPr>
        <p:spPr bwMode="auto">
          <a:xfrm>
            <a:off x="9067800" y="51816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Data</a:t>
            </a:r>
          </a:p>
        </p:txBody>
      </p:sp>
      <p:sp>
        <p:nvSpPr>
          <p:cNvPr id="24652" name="Text Box 73"/>
          <p:cNvSpPr txBox="1">
            <a:spLocks noChangeArrowheads="1"/>
          </p:cNvSpPr>
          <p:nvPr/>
        </p:nvSpPr>
        <p:spPr bwMode="auto">
          <a:xfrm>
            <a:off x="6705600" y="52578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Data</a:t>
            </a:r>
          </a:p>
        </p:txBody>
      </p:sp>
      <p:sp>
        <p:nvSpPr>
          <p:cNvPr id="24653" name="Text Box 74"/>
          <p:cNvSpPr txBox="1">
            <a:spLocks noChangeArrowheads="1"/>
          </p:cNvSpPr>
          <p:nvPr/>
        </p:nvSpPr>
        <p:spPr bwMode="auto">
          <a:xfrm>
            <a:off x="4343400" y="12192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Instruction</a:t>
            </a:r>
          </a:p>
        </p:txBody>
      </p:sp>
    </p:spTree>
    <p:extLst>
      <p:ext uri="{BB962C8B-B14F-4D97-AF65-F5344CB8AC3E}">
        <p14:creationId xmlns:p14="http://schemas.microsoft.com/office/powerpoint/2010/main" val="36130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you learn</a:t>
            </a:r>
            <a:r>
              <a:rPr lang="en-US" smtClean="0"/>
              <a:t>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4150" y="5810029"/>
            <a:ext cx="1600200" cy="136922"/>
          </a:xfrm>
        </p:spPr>
        <p:txBody>
          <a:bodyPr/>
          <a:lstStyle/>
          <a:p>
            <a:pPr>
              <a:defRPr/>
            </a:pPr>
            <a:fld id="{E61CD923-616C-4156-B1EB-AFCF4F608B6E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308468" y="6633356"/>
            <a:ext cx="1600200" cy="102394"/>
          </a:xfrm>
        </p:spPr>
        <p:txBody>
          <a:bodyPr/>
          <a:lstStyle/>
          <a:p>
            <a:pPr algn="r">
              <a:defRPr/>
            </a:pPr>
            <a:fld id="{B4D31C78-9B82-4A10-AC4A-9435B54AC92B}" type="slidenum">
              <a:rPr lang="en-US" smtClean="0"/>
              <a:pPr algn="r">
                <a:defRPr/>
              </a:pPr>
              <a:t>120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mtClean="0"/>
              <a:t>O-O-O execution mechanisms</a:t>
            </a:r>
          </a:p>
          <a:p>
            <a:r>
              <a:rPr lang="en-US" smtClean="0"/>
              <a:t>Multi-issue</a:t>
            </a:r>
          </a:p>
          <a:p>
            <a:r>
              <a:rPr lang="en-US" smtClean="0"/>
              <a:t>VLIW vs Superscalar</a:t>
            </a:r>
          </a:p>
          <a:p>
            <a:r>
              <a:rPr lang="en-US" smtClean="0"/>
              <a:t>Advanced branch prediction techniques</a:t>
            </a:r>
          </a:p>
          <a:p>
            <a:r>
              <a:rPr lang="en-US" smtClean="0"/>
              <a:t>HW and SW speculation techniques</a:t>
            </a:r>
          </a:p>
          <a:p>
            <a:r>
              <a:rPr lang="en-US" smtClean="0"/>
              <a:t>TTAs</a:t>
            </a:r>
          </a:p>
          <a:p>
            <a:r>
              <a:rPr lang="en-US" smtClean="0"/>
              <a:t>Measuring ILP in programs</a:t>
            </a:r>
          </a:p>
          <a:p>
            <a:r>
              <a:rPr lang="en-US" smtClean="0"/>
              <a:t>And.... many illustrative examples</a:t>
            </a:r>
          </a:p>
          <a:p>
            <a:endParaRPr lang="en-US" smtClean="0"/>
          </a:p>
        </p:txBody>
      </p:sp>
      <p:pic>
        <p:nvPicPr>
          <p:cNvPr id="9" name="Picture 2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353" y="80627"/>
            <a:ext cx="2927648" cy="220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282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223834-19CF-4264-9A33-56F1CA31781D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962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E3AACE-3110-44B4-83E8-F2E2E510B51B}" type="slidenum">
              <a:rPr lang="en-US" smtClean="0"/>
              <a:pPr/>
              <a:t>121</a:t>
            </a:fld>
            <a:endParaRPr lang="en-US" smtClean="0"/>
          </a:p>
        </p:txBody>
      </p:sp>
      <p:pic>
        <p:nvPicPr>
          <p:cNvPr id="96261" name="Picture 2" descr="C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7239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Text Box 3"/>
          <p:cNvSpPr txBox="1">
            <a:spLocks noChangeArrowheads="1"/>
          </p:cNvSpPr>
          <p:nvPr/>
        </p:nvSpPr>
        <p:spPr bwMode="auto">
          <a:xfrm>
            <a:off x="1524001" y="4191000"/>
            <a:ext cx="2117725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Trends:</a:t>
            </a:r>
            <a:endParaRPr lang="en-US">
              <a:solidFill>
                <a:schemeClr val="folHlink"/>
              </a:solidFill>
            </a:endParaRPr>
          </a:p>
          <a:p>
            <a:pPr>
              <a:buFontTx/>
              <a:buChar char="•"/>
            </a:pPr>
            <a:r>
              <a:rPr lang="en-US" sz="1800"/>
              <a:t> #transistors follows</a:t>
            </a:r>
            <a:br>
              <a:rPr lang="en-US" sz="1800"/>
            </a:br>
            <a:r>
              <a:rPr lang="en-US" sz="1800"/>
              <a:t>  Moore</a:t>
            </a:r>
          </a:p>
          <a:p>
            <a:pPr>
              <a:buFontTx/>
              <a:buChar char="•"/>
            </a:pPr>
            <a:r>
              <a:rPr lang="en-US" sz="1800"/>
              <a:t> but not freq. and</a:t>
            </a:r>
            <a:br>
              <a:rPr lang="en-US" sz="1800"/>
            </a:br>
            <a:r>
              <a:rPr lang="en-US" sz="1800"/>
              <a:t>  performance/core</a:t>
            </a:r>
          </a:p>
        </p:txBody>
      </p:sp>
      <p:grpSp>
        <p:nvGrpSpPr>
          <p:cNvPr id="96263" name="Group 4"/>
          <p:cNvGrpSpPr>
            <a:grpSpLocks/>
          </p:cNvGrpSpPr>
          <p:nvPr/>
        </p:nvGrpSpPr>
        <p:grpSpPr bwMode="auto">
          <a:xfrm>
            <a:off x="9632951" y="835029"/>
            <a:ext cx="1063625" cy="461963"/>
            <a:chOff x="432" y="2014"/>
            <a:chExt cx="670" cy="291"/>
          </a:xfrm>
        </p:grpSpPr>
        <p:sp>
          <p:nvSpPr>
            <p:cNvPr id="96268" name="AutoShape 5"/>
            <p:cNvSpPr>
              <a:spLocks noChangeArrowheads="1"/>
            </p:cNvSpPr>
            <p:nvPr/>
          </p:nvSpPr>
          <p:spPr bwMode="auto">
            <a:xfrm rot="10800000">
              <a:off x="432" y="2014"/>
              <a:ext cx="624" cy="291"/>
            </a:xfrm>
            <a:prstGeom prst="homePlate">
              <a:avLst>
                <a:gd name="adj" fmla="val 81250"/>
              </a:avLst>
            </a:prstGeom>
            <a:solidFill>
              <a:srgbClr val="99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96269" name="Rectangle 6"/>
            <p:cNvSpPr>
              <a:spLocks noChangeArrowheads="1"/>
            </p:cNvSpPr>
            <p:nvPr/>
          </p:nvSpPr>
          <p:spPr bwMode="auto">
            <a:xfrm>
              <a:off x="558" y="2016"/>
              <a:ext cx="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CC"/>
                  </a:solidFill>
                </a:rPr>
                <a:t>Core i7</a:t>
              </a:r>
            </a:p>
          </p:txBody>
        </p:sp>
      </p:grpSp>
      <p:sp>
        <p:nvSpPr>
          <p:cNvPr id="96264" name="Text Box 7"/>
          <p:cNvSpPr txBox="1">
            <a:spLocks noChangeArrowheads="1"/>
          </p:cNvSpPr>
          <p:nvPr/>
        </p:nvSpPr>
        <p:spPr bwMode="auto">
          <a:xfrm>
            <a:off x="9677401" y="2590800"/>
            <a:ext cx="799899" cy="400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3GHz</a:t>
            </a:r>
          </a:p>
        </p:txBody>
      </p:sp>
      <p:sp>
        <p:nvSpPr>
          <p:cNvPr id="96265" name="Text Box 8"/>
          <p:cNvSpPr txBox="1">
            <a:spLocks noChangeArrowheads="1"/>
          </p:cNvSpPr>
          <p:nvPr/>
        </p:nvSpPr>
        <p:spPr bwMode="auto">
          <a:xfrm>
            <a:off x="9677401" y="3657600"/>
            <a:ext cx="812723" cy="400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100W</a:t>
            </a:r>
          </a:p>
        </p:txBody>
      </p:sp>
      <p:sp>
        <p:nvSpPr>
          <p:cNvPr id="96266" name="Text Box 9"/>
          <p:cNvSpPr txBox="1">
            <a:spLocks noChangeArrowheads="1"/>
          </p:cNvSpPr>
          <p:nvPr/>
        </p:nvSpPr>
        <p:spPr bwMode="auto">
          <a:xfrm>
            <a:off x="9923464" y="4724400"/>
            <a:ext cx="314189" cy="400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96267" name="Text Box 10"/>
          <p:cNvSpPr txBox="1">
            <a:spLocks noChangeArrowheads="1"/>
          </p:cNvSpPr>
          <p:nvPr/>
        </p:nvSpPr>
        <p:spPr bwMode="auto">
          <a:xfrm>
            <a:off x="1676400" y="152401"/>
            <a:ext cx="145415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Next?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Superscalar Execution</a:t>
            </a:r>
            <a:endParaRPr lang="en-GB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Superscalar processor organization,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simple pipeline: IF, EX, WB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fetches/issues </a:t>
            </a:r>
            <a:r>
              <a:rPr lang="en-US" sz="2000" dirty="0" err="1"/>
              <a:t>upto</a:t>
            </a:r>
            <a:r>
              <a:rPr lang="en-US" sz="2000" dirty="0"/>
              <a:t> 2 instructions each cycle (= 2-issue)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2 </a:t>
            </a:r>
            <a:r>
              <a:rPr lang="en-US" sz="2000" dirty="0" err="1"/>
              <a:t>ld</a:t>
            </a:r>
            <a:r>
              <a:rPr lang="en-US" sz="2000" dirty="0"/>
              <a:t>/</a:t>
            </a:r>
            <a:r>
              <a:rPr lang="en-US" sz="2000" dirty="0" err="1"/>
              <a:t>st</a:t>
            </a:r>
            <a:r>
              <a:rPr lang="en-US" sz="2000" dirty="0"/>
              <a:t> units, dual-ported memory; 2 FP adders; 1 FP multiplier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Instruction window (buffer between IF and EX stage) is of size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FP </a:t>
            </a:r>
            <a:r>
              <a:rPr lang="en-US" sz="2000" dirty="0" err="1"/>
              <a:t>ld</a:t>
            </a:r>
            <a:r>
              <a:rPr lang="en-US" sz="2000" dirty="0"/>
              <a:t>/</a:t>
            </a:r>
            <a:r>
              <a:rPr lang="en-US" sz="2000" dirty="0" err="1"/>
              <a:t>st</a:t>
            </a:r>
            <a:r>
              <a:rPr lang="en-US" sz="2000" dirty="0"/>
              <a:t> takes 1 cc; FP +/- takes 2 cc; FP * takes 4 cc; FP / takes 8 cc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Cycle			1	2	3	4	5	6 	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L.D	 F6,32(R2)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L.D	 F2,48(R3)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MUL.D	 F0,F2,F4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SUB.D	 F8,F2,F6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DIV.D	 F10,F0,F6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ADD.D	 F6,F8,F2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MUL.D	 F12,F2,F4</a:t>
            </a:r>
            <a:endParaRPr lang="en-GB" sz="2000" dirty="0">
              <a:latin typeface="Courier New" pitchFamily="49" charset="0"/>
            </a:endParaRPr>
          </a:p>
        </p:txBody>
      </p:sp>
      <p:sp>
        <p:nvSpPr>
          <p:cNvPr id="163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4110284-031C-4DFC-BBFB-0B83F07EA2CE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135385-95E6-47E6-811A-A638703CB1C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Superscalar Processor Execution</a:t>
            </a:r>
            <a:endParaRPr lang="en-GB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Superscalar processor organization: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simple pipeline: IF, EX, WB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fetches 2 instructions each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2 ld/st units, dual-ported memory; 2 FP adders; 1 FP multiplier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Instruction window (buffer between IF and EX stage) is of size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FP ld/st takes 1 cc; FP +/- takes 2 cc; FP * takes 4 cc; FP / takes 8 cc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Cycle			1	2	3	4	5	6 	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F6,32(R2)	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F2,48(R3)	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F0,F2,F4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SUB.D	 F8,F2,F6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DIV.D	 F10,F0,F6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ADD.D	 F6,F8,F2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F12,F2,F4</a:t>
            </a:r>
            <a:endParaRPr lang="en-GB" sz="2000">
              <a:latin typeface="Courier New" pitchFamily="49" charset="0"/>
            </a:endParaRPr>
          </a:p>
        </p:txBody>
      </p:sp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D067928-6468-41C4-9800-461F46566581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D027A0-CF79-4D5C-88BB-4C78C8E39F9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Superscalar Processor Execution</a:t>
            </a:r>
            <a:endParaRPr lang="en-GB" smtClean="0"/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Superscalar processor organization: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simple pipeline: IF, EX, WB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fetches 2 instructions each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2 ld/st units, dual-ported memory; 2 FP adders; 1 FP multiplier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Instruction window (buffer between IF and EX stage) is of size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FP ld/st takes 1 cc; FP +/- takes 2 cc; FP * takes 4 cc; FP / takes 8 cc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Cycle			1	2	3	4	5	6 	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F6,32(R2)	IF	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F2,48(R3)	IF	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F0,F2,F4		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SUB.D	 F8,F2,F6		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DIV.D	 F10,F0,F6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ADD.D	 F6,F8,F2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F12,F2,F4</a:t>
            </a:r>
            <a:endParaRPr lang="en-GB" sz="2000">
              <a:latin typeface="Courier New" pitchFamily="49" charset="0"/>
            </a:endParaRPr>
          </a:p>
        </p:txBody>
      </p:sp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40EBA0D-B91C-47B0-BFA6-F3928980A7A9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41786-8318-41F6-AE09-5FF2402C239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Superscalar Processor Execution</a:t>
            </a:r>
            <a:endParaRPr lang="en-GB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Superscalar processor organization: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simple pipeline: IF, EX, WB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fetches 2 instructions each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2 ld/st units, dual-ported memory; 2 FP adders; 1 FP multiplier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Instruction window (buffer between IF and EX stage) is of size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FP ld/st takes 1 cc; FP +/- takes 2 cc; FP * takes 4 cc; FP / takes 8 cc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Cycle			1	2	3	4	5	6 	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F6,32(R2)	IF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F2,48(R3)	IF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F0,F2,F4		IF	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SUB.D	 F8,F2,F6		IF	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DIV.D	 F10,F0,F6			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ADD.D	 F6,F8,F2			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F12,F2,F4</a:t>
            </a:r>
            <a:endParaRPr lang="en-GB" sz="2000">
              <a:latin typeface="Courier New" pitchFamily="49" charset="0"/>
            </a:endParaRPr>
          </a:p>
        </p:txBody>
      </p:sp>
      <p:sp>
        <p:nvSpPr>
          <p:cNvPr id="1945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4F119FE-66D4-41C2-B8AF-5C59AFBCDA88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5EE00B-62DB-4B61-81CF-F8860B45412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Superscalar Processor Execution</a:t>
            </a:r>
            <a:endParaRPr lang="en-GB" smtClean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Superscalar processor organization: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simple pipeline: IF, EX, WB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fetches 2 instructions each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2 ld/st units, dual-ported memory; 2 FP adders; 1 FP multiplier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Instruction window (buffer between IF and EX stage) is of size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FP ld/st takes 1 cc; FP +/- takes 2 cc; FP * takes 4 cc; FP / takes 8 cc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Cycle			1	2	3	4	5	6 	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F6,32(R2)	IF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F2,48(R3)	IF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F0,F2,F4		IF	EX	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SUB.D	 F8,F2,F6		IF	EX	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DIV.D	 F10,F0,F6			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ADD.D	 F6,F8,F2			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F12,F2,F4</a:t>
            </a:r>
            <a:endParaRPr lang="en-GB" sz="2000">
              <a:latin typeface="Courier New" pitchFamily="49" charset="0"/>
            </a:endParaRP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AAB200D-16C7-4682-97AE-53999768B038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2C4A7-F093-4526-A2B7-2C4BEC72326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5915980" y="5193196"/>
            <a:ext cx="154622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stall because</a:t>
            </a:r>
          </a:p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of data dep.</a:t>
            </a:r>
            <a:endParaRPr lang="en-GB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148848" y="5878995"/>
            <a:ext cx="4147289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cannot be fetched because window full</a:t>
            </a:r>
            <a:endParaRPr lang="en-GB" sz="18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 animBg="1" autoUpdateAnimBg="0"/>
      <p:bldP spid="24166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Superscalar Processor Execution</a:t>
            </a:r>
            <a:endParaRPr lang="en-GB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Superscalar processor organization: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simple pipeline: IF, EX, WB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fetches 2 instructions each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2 ld/st units, dual-ported memory; 2 FP adders; 1 FP multiplier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Instruction window (buffer between IF and EX stage) is of size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FP ld/st takes 1 cc; FP +/- takes 2 cc; FP * takes 4 cc; FP / takes 8 cc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Cycle			1	2	3	4	5	6 	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F6,32(R2)	IF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F2,48(R3)	IF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F0,F2,F4		IF	EX	EX	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SUB.D	 F8,F2,F6		IF	EX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DIV.D	 F10,F0,F6			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ADD.D	 F6,F8,F2			IF		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F12,F2,F4					IF</a:t>
            </a:r>
            <a:endParaRPr lang="en-GB" sz="2000">
              <a:latin typeface="Courier New" pitchFamily="49" charset="0"/>
            </a:endParaRPr>
          </a:p>
        </p:txBody>
      </p:sp>
      <p:sp>
        <p:nvSpPr>
          <p:cNvPr id="2150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AC2ED61-13F8-45CB-8E57-BC0A434D1166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296121-C746-438F-B2C0-ECF5B9B50B2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Superscalar Processor Execution</a:t>
            </a:r>
            <a:endParaRPr lang="en-GB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Superscalar processor organization: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simple pipeline: IF, EX, WB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fetches 2 instructions each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2 ld/st units, dual-ported memory; 2 FP adders; 1 FP multiplier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Instruction window (buffer between IF and EX stage) is of size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FP ld/st takes 1 cc; FP +/- takes 2 cc; FP * takes 4 cc; FP / takes 8 cc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Cycle			1	2	3	4	5	6 	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F6,32(R2)	IF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F2,48(R3)	IF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F0,F2,F4		IF	EX	EX	EX	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SUB.D	 F8,F2,F6		IF	EX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DIV.D	 F10,F0,F6			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ADD.D	 F6,F8,F2			IF		EX	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F12,F2,F4					IF</a:t>
            </a:r>
            <a:endParaRPr lang="en-GB" sz="2000">
              <a:latin typeface="Courier New" pitchFamily="49" charset="0"/>
            </a:endParaRPr>
          </a:p>
        </p:txBody>
      </p:sp>
      <p:sp>
        <p:nvSpPr>
          <p:cNvPr id="225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F8A5909-6A4D-4FDA-8580-CF9D461A4921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23C9E3-25F3-4036-8D4C-DFEA9694C7D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7716180" y="5877272"/>
            <a:ext cx="191452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cannot execute </a:t>
            </a:r>
          </a:p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structural hazard</a:t>
            </a:r>
            <a:endParaRPr lang="en-GB" sz="18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Introduction, Hazards (short recap)</a:t>
            </a:r>
          </a:p>
          <a:p>
            <a:pPr eaLnBrk="1" hangingPunct="1"/>
            <a:r>
              <a:rPr lang="en-US" dirty="0" smtClean="0"/>
              <a:t>Out-Of-Order (</a:t>
            </a:r>
            <a:r>
              <a:rPr lang="en-US" dirty="0" err="1" smtClean="0"/>
              <a:t>OoO</a:t>
            </a:r>
            <a:r>
              <a:rPr lang="en-US" dirty="0" smtClean="0"/>
              <a:t>) execution: </a:t>
            </a:r>
          </a:p>
          <a:p>
            <a:pPr lvl="1" eaLnBrk="1" hangingPunct="1"/>
            <a:r>
              <a:rPr lang="en-US" dirty="0" smtClean="0"/>
              <a:t>Dependences limit </a:t>
            </a:r>
            <a:r>
              <a:rPr lang="en-US" dirty="0" err="1" smtClean="0"/>
              <a:t>ILP</a:t>
            </a:r>
            <a:r>
              <a:rPr lang="en-US" dirty="0" smtClean="0"/>
              <a:t>: dynamic scheduling</a:t>
            </a:r>
          </a:p>
          <a:p>
            <a:pPr lvl="1" eaLnBrk="1" hangingPunct="1"/>
            <a:r>
              <a:rPr lang="en-US" dirty="0" smtClean="0"/>
              <a:t>Hardware speculation</a:t>
            </a:r>
          </a:p>
          <a:p>
            <a:pPr eaLnBrk="1" hangingPunct="1"/>
            <a:r>
              <a:rPr lang="en-US" dirty="0" smtClean="0"/>
              <a:t>Branch prediction</a:t>
            </a:r>
          </a:p>
          <a:p>
            <a:pPr eaLnBrk="1" hangingPunct="1"/>
            <a:r>
              <a:rPr lang="en-US" dirty="0" smtClean="0"/>
              <a:t>Multiple issue</a:t>
            </a:r>
          </a:p>
          <a:p>
            <a:pPr eaLnBrk="1" hangingPunct="1"/>
            <a:r>
              <a:rPr lang="en-US" dirty="0" smtClean="0"/>
              <a:t>How much </a:t>
            </a:r>
            <a:r>
              <a:rPr lang="en-US" dirty="0" err="1" smtClean="0"/>
              <a:t>ILP</a:t>
            </a:r>
            <a:r>
              <a:rPr lang="en-US" dirty="0" smtClean="0"/>
              <a:t> is there?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Material Ch </a:t>
            </a:r>
            <a:r>
              <a:rPr lang="en-US" smtClean="0"/>
              <a:t>3 (H&amp;P or Dubois, second part)</a:t>
            </a:r>
            <a:endParaRPr lang="en-US" dirty="0" smtClean="0"/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6D6127D-CFED-4069-9535-5F5CCB018895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A9C0C-9EBF-43E3-87D3-AD1D9B9EFF2C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077611"/>
            <a:ext cx="2052227" cy="2529007"/>
          </a:xfrm>
          <a:prstGeom prst="rect">
            <a:avLst/>
          </a:prstGeom>
        </p:spPr>
      </p:pic>
      <p:pic>
        <p:nvPicPr>
          <p:cNvPr id="8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2960948"/>
            <a:ext cx="2138762" cy="27737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Superscalar Processor Execution</a:t>
            </a:r>
            <a:endParaRPr lang="en-GB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Superscalar processor organization: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simple pipeline: IF, EX, WB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fetches 2 instructions each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2 ld/st units, dual-ported memory; 2 FP adders; 1 FP multiplier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Instruction window (buffer between IF and EX stage) is of size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FP ld/st takes 1 cc; FP +/- takes 2 cc; FP * takes 4 cc; FP / takes 8 cc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Cycle			1	2	3	4	5	6 	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F6,32(R2)	IF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L.D	 F2,48(R3)	IF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F0,F2,F4		IF	EX	EX	EX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SUB.D	 F8,F2,F6		IF	EX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DIV.D	 F10,F0,F6			IF				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ADD.D	 F6,F8,F2			IF		EX	EX	WB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pitchFamily="49" charset="0"/>
              </a:rPr>
              <a:t>MUL.D	 F12,F2,F4					IF		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</a:rPr>
              <a:t>?</a:t>
            </a:r>
            <a:endParaRPr lang="en-GB" sz="200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10F743E-8227-4BA9-8DBD-A06A0DF2D312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6898-A675-4B27-8067-A4B4E1A883D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Superscalar: </a:t>
            </a:r>
            <a:r>
              <a:rPr lang="en-US" smtClean="0"/>
              <a:t>General Architectur Concept</a:t>
            </a:r>
            <a:endParaRPr lang="en-US" dirty="0" smtClean="0"/>
          </a:p>
        </p:txBody>
      </p:sp>
      <p:sp>
        <p:nvSpPr>
          <p:cNvPr id="24578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1956EEB-145C-433C-AFDC-CAD7083DA62C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57CFF-A590-468B-A098-13C3A524B3C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905000" y="1143000"/>
            <a:ext cx="1905000" cy="83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Instruction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Memory</a:t>
            </a: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5943600" y="1219200"/>
            <a:ext cx="1295400" cy="60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Instruction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Cache</a:t>
            </a:r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5867400" y="2057400"/>
            <a:ext cx="1524000" cy="228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Decoder</a:t>
            </a:r>
          </a:p>
        </p:txBody>
      </p:sp>
      <p:sp>
        <p:nvSpPr>
          <p:cNvPr id="24585" name="Rectangle 6"/>
          <p:cNvSpPr>
            <a:spLocks noChangeArrowheads="1"/>
          </p:cNvSpPr>
          <p:nvPr/>
        </p:nvSpPr>
        <p:spPr bwMode="auto">
          <a:xfrm>
            <a:off x="24384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Branch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Unit</a:t>
            </a:r>
          </a:p>
        </p:txBody>
      </p:sp>
      <p:sp>
        <p:nvSpPr>
          <p:cNvPr id="24586" name="Rectangle 7"/>
          <p:cNvSpPr>
            <a:spLocks noChangeArrowheads="1"/>
          </p:cNvSpPr>
          <p:nvPr/>
        </p:nvSpPr>
        <p:spPr bwMode="auto">
          <a:xfrm>
            <a:off x="36576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ALU-1</a:t>
            </a:r>
          </a:p>
        </p:txBody>
      </p:sp>
      <p:sp>
        <p:nvSpPr>
          <p:cNvPr id="24587" name="Rectangle 8"/>
          <p:cNvSpPr>
            <a:spLocks noChangeArrowheads="1"/>
          </p:cNvSpPr>
          <p:nvPr/>
        </p:nvSpPr>
        <p:spPr bwMode="auto">
          <a:xfrm>
            <a:off x="48768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ALU-2</a:t>
            </a:r>
          </a:p>
        </p:txBody>
      </p:sp>
      <p:sp>
        <p:nvSpPr>
          <p:cNvPr id="24588" name="Rectangle 9"/>
          <p:cNvSpPr>
            <a:spLocks noChangeArrowheads="1"/>
          </p:cNvSpPr>
          <p:nvPr/>
        </p:nvSpPr>
        <p:spPr bwMode="auto">
          <a:xfrm>
            <a:off x="60960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Logic &amp;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Shift</a:t>
            </a:r>
          </a:p>
        </p:txBody>
      </p:sp>
      <p:sp>
        <p:nvSpPr>
          <p:cNvPr id="24589" name="Rectangle 10"/>
          <p:cNvSpPr>
            <a:spLocks noChangeArrowheads="1"/>
          </p:cNvSpPr>
          <p:nvPr/>
        </p:nvSpPr>
        <p:spPr bwMode="auto">
          <a:xfrm>
            <a:off x="73152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Load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Unit</a:t>
            </a:r>
          </a:p>
        </p:txBody>
      </p:sp>
      <p:sp>
        <p:nvSpPr>
          <p:cNvPr id="24590" name="Rectangle 11"/>
          <p:cNvSpPr>
            <a:spLocks noChangeArrowheads="1"/>
          </p:cNvSpPr>
          <p:nvPr/>
        </p:nvSpPr>
        <p:spPr bwMode="auto">
          <a:xfrm>
            <a:off x="8534400" y="3657600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Store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Unit</a:t>
            </a:r>
          </a:p>
        </p:txBody>
      </p:sp>
      <p:sp>
        <p:nvSpPr>
          <p:cNvPr id="24591" name="Rectangle 12"/>
          <p:cNvSpPr>
            <a:spLocks noChangeArrowheads="1"/>
          </p:cNvSpPr>
          <p:nvPr/>
        </p:nvSpPr>
        <p:spPr bwMode="auto">
          <a:xfrm>
            <a:off x="2438400" y="3352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2" name="Rectangle 13"/>
          <p:cNvSpPr>
            <a:spLocks noChangeArrowheads="1"/>
          </p:cNvSpPr>
          <p:nvPr/>
        </p:nvSpPr>
        <p:spPr bwMode="auto">
          <a:xfrm>
            <a:off x="2438400" y="32766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3" name="Rectangle 14"/>
          <p:cNvSpPr>
            <a:spLocks noChangeArrowheads="1"/>
          </p:cNvSpPr>
          <p:nvPr/>
        </p:nvSpPr>
        <p:spPr bwMode="auto">
          <a:xfrm>
            <a:off x="2438400" y="32004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4" name="Rectangle 15"/>
          <p:cNvSpPr>
            <a:spLocks noChangeArrowheads="1"/>
          </p:cNvSpPr>
          <p:nvPr/>
        </p:nvSpPr>
        <p:spPr bwMode="auto">
          <a:xfrm>
            <a:off x="4267200" y="3352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5" name="Rectangle 16"/>
          <p:cNvSpPr>
            <a:spLocks noChangeArrowheads="1"/>
          </p:cNvSpPr>
          <p:nvPr/>
        </p:nvSpPr>
        <p:spPr bwMode="auto">
          <a:xfrm>
            <a:off x="4267200" y="32766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6" name="Rectangle 17"/>
          <p:cNvSpPr>
            <a:spLocks noChangeArrowheads="1"/>
          </p:cNvSpPr>
          <p:nvPr/>
        </p:nvSpPr>
        <p:spPr bwMode="auto">
          <a:xfrm>
            <a:off x="4267200" y="32004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7" name="Rectangle 18"/>
          <p:cNvSpPr>
            <a:spLocks noChangeArrowheads="1"/>
          </p:cNvSpPr>
          <p:nvPr/>
        </p:nvSpPr>
        <p:spPr bwMode="auto">
          <a:xfrm>
            <a:off x="4267200" y="31242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8" name="Rectangle 19"/>
          <p:cNvSpPr>
            <a:spLocks noChangeArrowheads="1"/>
          </p:cNvSpPr>
          <p:nvPr/>
        </p:nvSpPr>
        <p:spPr bwMode="auto">
          <a:xfrm>
            <a:off x="4267200" y="30480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599" name="Rectangle 20"/>
          <p:cNvSpPr>
            <a:spLocks noChangeArrowheads="1"/>
          </p:cNvSpPr>
          <p:nvPr/>
        </p:nvSpPr>
        <p:spPr bwMode="auto">
          <a:xfrm>
            <a:off x="4267200" y="2971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0" name="Rectangle 21"/>
          <p:cNvSpPr>
            <a:spLocks noChangeArrowheads="1"/>
          </p:cNvSpPr>
          <p:nvPr/>
        </p:nvSpPr>
        <p:spPr bwMode="auto">
          <a:xfrm>
            <a:off x="6096000" y="3352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1" name="Rectangle 22"/>
          <p:cNvSpPr>
            <a:spLocks noChangeArrowheads="1"/>
          </p:cNvSpPr>
          <p:nvPr/>
        </p:nvSpPr>
        <p:spPr bwMode="auto">
          <a:xfrm>
            <a:off x="6096000" y="32766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2" name="Rectangle 23"/>
          <p:cNvSpPr>
            <a:spLocks noChangeArrowheads="1"/>
          </p:cNvSpPr>
          <p:nvPr/>
        </p:nvSpPr>
        <p:spPr bwMode="auto">
          <a:xfrm>
            <a:off x="7315200" y="3352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3" name="Rectangle 24"/>
          <p:cNvSpPr>
            <a:spLocks noChangeArrowheads="1"/>
          </p:cNvSpPr>
          <p:nvPr/>
        </p:nvSpPr>
        <p:spPr bwMode="auto">
          <a:xfrm>
            <a:off x="7315200" y="32766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8534400" y="33528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5" name="Rectangle 26"/>
          <p:cNvSpPr>
            <a:spLocks noChangeArrowheads="1"/>
          </p:cNvSpPr>
          <p:nvPr/>
        </p:nvSpPr>
        <p:spPr bwMode="auto">
          <a:xfrm>
            <a:off x="8534400" y="3276600"/>
            <a:ext cx="990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latin typeface="Arial" charset="0"/>
            </a:endParaRPr>
          </a:p>
        </p:txBody>
      </p:sp>
      <p:sp>
        <p:nvSpPr>
          <p:cNvPr id="24606" name="Rectangle 27"/>
          <p:cNvSpPr>
            <a:spLocks noChangeArrowheads="1"/>
          </p:cNvSpPr>
          <p:nvPr/>
        </p:nvSpPr>
        <p:spPr bwMode="auto">
          <a:xfrm>
            <a:off x="3124200" y="5257800"/>
            <a:ext cx="990600" cy="1066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Reorder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Buffer</a:t>
            </a:r>
          </a:p>
        </p:txBody>
      </p:sp>
      <p:sp>
        <p:nvSpPr>
          <p:cNvPr id="24607" name="Rectangle 28"/>
          <p:cNvSpPr>
            <a:spLocks noChangeArrowheads="1"/>
          </p:cNvSpPr>
          <p:nvPr/>
        </p:nvSpPr>
        <p:spPr bwMode="auto">
          <a:xfrm>
            <a:off x="4572000" y="5486400"/>
            <a:ext cx="990600" cy="838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Register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File</a:t>
            </a:r>
          </a:p>
        </p:txBody>
      </p:sp>
      <p:sp>
        <p:nvSpPr>
          <p:cNvPr id="24608" name="Rectangle 29"/>
          <p:cNvSpPr>
            <a:spLocks noChangeArrowheads="1"/>
          </p:cNvSpPr>
          <p:nvPr/>
        </p:nvSpPr>
        <p:spPr bwMode="auto">
          <a:xfrm>
            <a:off x="7772400" y="4953000"/>
            <a:ext cx="1295400" cy="533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Data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Cache</a:t>
            </a:r>
          </a:p>
        </p:txBody>
      </p:sp>
      <p:sp>
        <p:nvSpPr>
          <p:cNvPr id="24609" name="Rectangle 30"/>
          <p:cNvSpPr>
            <a:spLocks noChangeArrowheads="1"/>
          </p:cNvSpPr>
          <p:nvPr/>
        </p:nvSpPr>
        <p:spPr bwMode="auto">
          <a:xfrm>
            <a:off x="7467600" y="5791200"/>
            <a:ext cx="1981200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Data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Memory</a:t>
            </a:r>
          </a:p>
        </p:txBody>
      </p:sp>
      <p:sp>
        <p:nvSpPr>
          <p:cNvPr id="24610" name="Line 31"/>
          <p:cNvSpPr>
            <a:spLocks noChangeShapeType="1"/>
          </p:cNvSpPr>
          <p:nvPr/>
        </p:nvSpPr>
        <p:spPr bwMode="auto">
          <a:xfrm>
            <a:off x="3810000" y="1524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2"/>
          <p:cNvSpPr>
            <a:spLocks noChangeShapeType="1"/>
          </p:cNvSpPr>
          <p:nvPr/>
        </p:nvSpPr>
        <p:spPr bwMode="auto">
          <a:xfrm>
            <a:off x="65532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33"/>
          <p:cNvSpPr>
            <a:spLocks noChangeShapeType="1"/>
          </p:cNvSpPr>
          <p:nvPr/>
        </p:nvSpPr>
        <p:spPr bwMode="auto">
          <a:xfrm>
            <a:off x="78486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Line 34"/>
          <p:cNvSpPr>
            <a:spLocks noChangeShapeType="1"/>
          </p:cNvSpPr>
          <p:nvPr/>
        </p:nvSpPr>
        <p:spPr bwMode="auto">
          <a:xfrm>
            <a:off x="88392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Line 35"/>
          <p:cNvSpPr>
            <a:spLocks noChangeShapeType="1"/>
          </p:cNvSpPr>
          <p:nvPr/>
        </p:nvSpPr>
        <p:spPr bwMode="auto">
          <a:xfrm>
            <a:off x="28194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36"/>
          <p:cNvSpPr>
            <a:spLocks noChangeShapeType="1"/>
          </p:cNvSpPr>
          <p:nvPr/>
        </p:nvSpPr>
        <p:spPr bwMode="auto">
          <a:xfrm>
            <a:off x="41148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Line 37"/>
          <p:cNvSpPr>
            <a:spLocks noChangeShapeType="1"/>
          </p:cNvSpPr>
          <p:nvPr/>
        </p:nvSpPr>
        <p:spPr bwMode="auto">
          <a:xfrm>
            <a:off x="5334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Line 38"/>
          <p:cNvSpPr>
            <a:spLocks noChangeShapeType="1"/>
          </p:cNvSpPr>
          <p:nvPr/>
        </p:nvSpPr>
        <p:spPr bwMode="auto">
          <a:xfrm>
            <a:off x="65532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Line 39"/>
          <p:cNvSpPr>
            <a:spLocks noChangeShapeType="1"/>
          </p:cNvSpPr>
          <p:nvPr/>
        </p:nvSpPr>
        <p:spPr bwMode="auto">
          <a:xfrm>
            <a:off x="2057400" y="47244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40"/>
          <p:cNvSpPr>
            <a:spLocks noChangeShapeType="1"/>
          </p:cNvSpPr>
          <p:nvPr/>
        </p:nvSpPr>
        <p:spPr bwMode="auto">
          <a:xfrm flipV="1">
            <a:off x="3505200" y="472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Line 41"/>
          <p:cNvSpPr>
            <a:spLocks noChangeShapeType="1"/>
          </p:cNvSpPr>
          <p:nvPr/>
        </p:nvSpPr>
        <p:spPr bwMode="auto">
          <a:xfrm flipV="1">
            <a:off x="5029200" y="4724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Line 42"/>
          <p:cNvSpPr>
            <a:spLocks noChangeShapeType="1"/>
          </p:cNvSpPr>
          <p:nvPr/>
        </p:nvSpPr>
        <p:spPr bwMode="auto">
          <a:xfrm>
            <a:off x="35814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Line 43"/>
          <p:cNvSpPr>
            <a:spLocks noChangeShapeType="1"/>
          </p:cNvSpPr>
          <p:nvPr/>
        </p:nvSpPr>
        <p:spPr bwMode="auto">
          <a:xfrm>
            <a:off x="3581400" y="6553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Line 44"/>
          <p:cNvSpPr>
            <a:spLocks noChangeShapeType="1"/>
          </p:cNvSpPr>
          <p:nvPr/>
        </p:nvSpPr>
        <p:spPr bwMode="auto">
          <a:xfrm flipV="1">
            <a:off x="49530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Line 45"/>
          <p:cNvSpPr>
            <a:spLocks noChangeShapeType="1"/>
          </p:cNvSpPr>
          <p:nvPr/>
        </p:nvSpPr>
        <p:spPr bwMode="auto">
          <a:xfrm flipH="1">
            <a:off x="6934200" y="525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Line 46"/>
          <p:cNvSpPr>
            <a:spLocks noChangeShapeType="1"/>
          </p:cNvSpPr>
          <p:nvPr/>
        </p:nvSpPr>
        <p:spPr bwMode="auto">
          <a:xfrm flipV="1">
            <a:off x="6934200" y="472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Line 47"/>
          <p:cNvSpPr>
            <a:spLocks noChangeShapeType="1"/>
          </p:cNvSpPr>
          <p:nvPr/>
        </p:nvSpPr>
        <p:spPr bwMode="auto">
          <a:xfrm>
            <a:off x="83820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Line 48"/>
          <p:cNvSpPr>
            <a:spLocks noChangeShapeType="1"/>
          </p:cNvSpPr>
          <p:nvPr/>
        </p:nvSpPr>
        <p:spPr bwMode="auto">
          <a:xfrm>
            <a:off x="28956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Line 49"/>
          <p:cNvSpPr>
            <a:spLocks noChangeShapeType="1"/>
          </p:cNvSpPr>
          <p:nvPr/>
        </p:nvSpPr>
        <p:spPr bwMode="auto">
          <a:xfrm>
            <a:off x="44196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Line 50"/>
          <p:cNvSpPr>
            <a:spLocks noChangeShapeType="1"/>
          </p:cNvSpPr>
          <p:nvPr/>
        </p:nvSpPr>
        <p:spPr bwMode="auto">
          <a:xfrm>
            <a:off x="51054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Line 51"/>
          <p:cNvSpPr>
            <a:spLocks noChangeShapeType="1"/>
          </p:cNvSpPr>
          <p:nvPr/>
        </p:nvSpPr>
        <p:spPr bwMode="auto">
          <a:xfrm>
            <a:off x="65532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Line 52"/>
          <p:cNvSpPr>
            <a:spLocks noChangeShapeType="1"/>
          </p:cNvSpPr>
          <p:nvPr/>
        </p:nvSpPr>
        <p:spPr bwMode="auto">
          <a:xfrm>
            <a:off x="77724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Line 53"/>
          <p:cNvSpPr>
            <a:spLocks noChangeShapeType="1"/>
          </p:cNvSpPr>
          <p:nvPr/>
        </p:nvSpPr>
        <p:spPr bwMode="auto">
          <a:xfrm>
            <a:off x="89916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Line 54"/>
          <p:cNvSpPr>
            <a:spLocks noChangeShapeType="1"/>
          </p:cNvSpPr>
          <p:nvPr/>
        </p:nvSpPr>
        <p:spPr bwMode="auto">
          <a:xfrm flipV="1">
            <a:off x="2057400" y="2743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Line 55"/>
          <p:cNvSpPr>
            <a:spLocks noChangeShapeType="1"/>
          </p:cNvSpPr>
          <p:nvPr/>
        </p:nvSpPr>
        <p:spPr bwMode="auto">
          <a:xfrm>
            <a:off x="2057400" y="27432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Line 56"/>
          <p:cNvSpPr>
            <a:spLocks noChangeShapeType="1"/>
          </p:cNvSpPr>
          <p:nvPr/>
        </p:nvSpPr>
        <p:spPr bwMode="auto">
          <a:xfrm>
            <a:off x="2667000" y="25146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Line 57"/>
          <p:cNvSpPr>
            <a:spLocks noChangeShapeType="1"/>
          </p:cNvSpPr>
          <p:nvPr/>
        </p:nvSpPr>
        <p:spPr bwMode="auto">
          <a:xfrm>
            <a:off x="26670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Line 58"/>
          <p:cNvSpPr>
            <a:spLocks noChangeShapeType="1"/>
          </p:cNvSpPr>
          <p:nvPr/>
        </p:nvSpPr>
        <p:spPr bwMode="auto">
          <a:xfrm>
            <a:off x="44196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Line 59"/>
          <p:cNvSpPr>
            <a:spLocks noChangeShapeType="1"/>
          </p:cNvSpPr>
          <p:nvPr/>
        </p:nvSpPr>
        <p:spPr bwMode="auto">
          <a:xfrm>
            <a:off x="62484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Line 60"/>
          <p:cNvSpPr>
            <a:spLocks noChangeShapeType="1"/>
          </p:cNvSpPr>
          <p:nvPr/>
        </p:nvSpPr>
        <p:spPr bwMode="auto">
          <a:xfrm>
            <a:off x="74676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Line 61"/>
          <p:cNvSpPr>
            <a:spLocks noChangeShapeType="1"/>
          </p:cNvSpPr>
          <p:nvPr/>
        </p:nvSpPr>
        <p:spPr bwMode="auto">
          <a:xfrm>
            <a:off x="86868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Line 62"/>
          <p:cNvSpPr>
            <a:spLocks noChangeShapeType="1"/>
          </p:cNvSpPr>
          <p:nvPr/>
        </p:nvSpPr>
        <p:spPr bwMode="auto">
          <a:xfrm>
            <a:off x="32766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Line 63"/>
          <p:cNvSpPr>
            <a:spLocks noChangeShapeType="1"/>
          </p:cNvSpPr>
          <p:nvPr/>
        </p:nvSpPr>
        <p:spPr bwMode="auto">
          <a:xfrm>
            <a:off x="51054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Line 64"/>
          <p:cNvSpPr>
            <a:spLocks noChangeShapeType="1"/>
          </p:cNvSpPr>
          <p:nvPr/>
        </p:nvSpPr>
        <p:spPr bwMode="auto">
          <a:xfrm>
            <a:off x="6934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Line 65"/>
          <p:cNvSpPr>
            <a:spLocks noChangeShapeType="1"/>
          </p:cNvSpPr>
          <p:nvPr/>
        </p:nvSpPr>
        <p:spPr bwMode="auto">
          <a:xfrm>
            <a:off x="8153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Line 66"/>
          <p:cNvSpPr>
            <a:spLocks noChangeShapeType="1"/>
          </p:cNvSpPr>
          <p:nvPr/>
        </p:nvSpPr>
        <p:spPr bwMode="auto">
          <a:xfrm>
            <a:off x="9296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Line 67"/>
          <p:cNvSpPr>
            <a:spLocks noChangeShapeType="1"/>
          </p:cNvSpPr>
          <p:nvPr/>
        </p:nvSpPr>
        <p:spPr bwMode="auto">
          <a:xfrm>
            <a:off x="6553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Text Box 68"/>
          <p:cNvSpPr txBox="1">
            <a:spLocks noChangeArrowheads="1"/>
          </p:cNvSpPr>
          <p:nvPr/>
        </p:nvSpPr>
        <p:spPr bwMode="auto">
          <a:xfrm>
            <a:off x="3276600" y="2895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Reservation Stations</a:t>
            </a:r>
          </a:p>
        </p:txBody>
      </p:sp>
      <p:sp>
        <p:nvSpPr>
          <p:cNvPr id="24648" name="Text Box 69"/>
          <p:cNvSpPr txBox="1">
            <a:spLocks noChangeArrowheads="1"/>
          </p:cNvSpPr>
          <p:nvPr/>
        </p:nvSpPr>
        <p:spPr bwMode="auto">
          <a:xfrm>
            <a:off x="7848600" y="44958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Address</a:t>
            </a:r>
          </a:p>
        </p:txBody>
      </p:sp>
      <p:sp>
        <p:nvSpPr>
          <p:cNvPr id="24649" name="Line 70"/>
          <p:cNvSpPr>
            <a:spLocks noChangeShapeType="1"/>
          </p:cNvSpPr>
          <p:nvPr/>
        </p:nvSpPr>
        <p:spPr bwMode="auto">
          <a:xfrm>
            <a:off x="9448800" y="4495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Line 71"/>
          <p:cNvSpPr>
            <a:spLocks noChangeShapeType="1"/>
          </p:cNvSpPr>
          <p:nvPr/>
        </p:nvSpPr>
        <p:spPr bwMode="auto">
          <a:xfrm flipH="1">
            <a:off x="9067800" y="518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Text Box 72"/>
          <p:cNvSpPr txBox="1">
            <a:spLocks noChangeArrowheads="1"/>
          </p:cNvSpPr>
          <p:nvPr/>
        </p:nvSpPr>
        <p:spPr bwMode="auto">
          <a:xfrm>
            <a:off x="9067800" y="51816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Data</a:t>
            </a:r>
          </a:p>
        </p:txBody>
      </p:sp>
      <p:sp>
        <p:nvSpPr>
          <p:cNvPr id="24652" name="Text Box 73"/>
          <p:cNvSpPr txBox="1">
            <a:spLocks noChangeArrowheads="1"/>
          </p:cNvSpPr>
          <p:nvPr/>
        </p:nvSpPr>
        <p:spPr bwMode="auto">
          <a:xfrm>
            <a:off x="6705600" y="52578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Data</a:t>
            </a:r>
          </a:p>
        </p:txBody>
      </p:sp>
      <p:sp>
        <p:nvSpPr>
          <p:cNvPr id="24653" name="Text Box 74"/>
          <p:cNvSpPr txBox="1">
            <a:spLocks noChangeArrowheads="1"/>
          </p:cNvSpPr>
          <p:nvPr/>
        </p:nvSpPr>
        <p:spPr bwMode="auto">
          <a:xfrm>
            <a:off x="4343400" y="12192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Superscalar Issues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/>
              <a:t>How to fetch multiple instructions in time?</a:t>
            </a:r>
            <a:br>
              <a:rPr lang="en-US" sz="2800" dirty="0"/>
            </a:br>
            <a:r>
              <a:rPr lang="en-US" sz="2800" dirty="0"/>
              <a:t>	(</a:t>
            </a:r>
            <a:r>
              <a:rPr lang="en-US" sz="2400" dirty="0"/>
              <a:t>especially across basic block boundaries</a:t>
            </a:r>
            <a:r>
              <a:rPr lang="en-US" sz="2800" dirty="0"/>
              <a:t>)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/>
              <a:t>Predicting branches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/>
              <a:t>Non-blocking memory system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/>
              <a:t>Tune #resources(</a:t>
            </a:r>
            <a:r>
              <a:rPr lang="en-US" sz="2800" dirty="0" err="1"/>
              <a:t>FUs</a:t>
            </a:r>
            <a:r>
              <a:rPr lang="en-US" sz="2800" dirty="0"/>
              <a:t>, ports, entries, etc.)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/>
              <a:t>Handling  dependencies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/>
              <a:t>How to support precise interrupts?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/>
              <a:t>How to recover from a </a:t>
            </a:r>
            <a:r>
              <a:rPr lang="en-US" sz="2800" dirty="0" err="1"/>
              <a:t>mis</a:t>
            </a:r>
            <a:r>
              <a:rPr lang="en-US" sz="2800" dirty="0"/>
              <a:t>-predicted branch path?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/>
              <a:t>For the latter two issues you may have a look at speculative and architectural state </a:t>
            </a:r>
            <a:r>
              <a:rPr lang="en-US" sz="2000" i="1" dirty="0"/>
              <a:t>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i="1" dirty="0"/>
              <a:t>Processor </a:t>
            </a:r>
            <a:r>
              <a:rPr lang="en-US" sz="2000" b="1" i="1" dirty="0" err="1"/>
              <a:t>Microarchitecture</a:t>
            </a:r>
            <a:r>
              <a:rPr lang="en-US" sz="2000" i="1" dirty="0"/>
              <a:t> by Antonio </a:t>
            </a:r>
            <a:r>
              <a:rPr lang="en-US" sz="2000" i="1" dirty="0" err="1"/>
              <a:t>González</a:t>
            </a:r>
            <a:r>
              <a:rPr lang="en-US" sz="2000" i="1" dirty="0"/>
              <a:t> </a:t>
            </a:r>
            <a:r>
              <a:rPr lang="en-US" sz="2000" i="1" dirty="0" err="1"/>
              <a:t>e.a</a:t>
            </a:r>
            <a:r>
              <a:rPr lang="en-US" sz="2000" i="1" dirty="0"/>
              <a:t>., </a:t>
            </a:r>
            <a:r>
              <a:rPr lang="en-US" sz="2000" i="1" dirty="0" err="1"/>
              <a:t>Morgan&amp;Claypool</a:t>
            </a:r>
            <a:r>
              <a:rPr lang="en-US" sz="2000" i="1" dirty="0"/>
              <a:t> 2011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i="1" dirty="0"/>
              <a:t>Superscalar Microprocessor Design</a:t>
            </a:r>
            <a:r>
              <a:rPr lang="en-US" sz="2000" i="1" dirty="0"/>
              <a:t>, Mike Johnson, 1991 (or thesis 1989)</a:t>
            </a:r>
          </a:p>
        </p:txBody>
      </p:sp>
      <p:sp>
        <p:nvSpPr>
          <p:cNvPr id="2560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63D7420-F720-4309-82F0-DDFAD95BB908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24A189-05AE-47B1-8AE2-B0CDCCECD087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</a:t>
            </a:r>
            <a:r>
              <a:rPr lang="en-US" smtClean="0"/>
              <a:t>eginning of dynamic scheduling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1967 @ IBM</a:t>
            </a:r>
          </a:p>
          <a:p>
            <a:pPr lvl="1"/>
            <a:r>
              <a:rPr lang="en-US" smtClean="0"/>
              <a:t>Robert Tomasulo </a:t>
            </a:r>
          </a:p>
          <a:p>
            <a:pPr lvl="1"/>
            <a:r>
              <a:rPr lang="en-US" smtClean="0"/>
              <a:t>Dynamic scheduling of Floating Point operations on multiple execution units</a:t>
            </a:r>
          </a:p>
          <a:p>
            <a:pPr lvl="1"/>
            <a:r>
              <a:rPr lang="en-US" smtClean="0"/>
              <a:t>Allowing Out-Of-Order execution</a:t>
            </a:r>
          </a:p>
          <a:p>
            <a:pPr lvl="1"/>
            <a:r>
              <a:rPr lang="en-US" smtClean="0"/>
              <a:t>Register renaming in HW</a:t>
            </a:r>
          </a:p>
          <a:p>
            <a:pPr lvl="1"/>
            <a:r>
              <a:rPr lang="en-US" smtClean="0"/>
              <a:t>Reservation stations in front of Execution Units</a:t>
            </a:r>
          </a:p>
          <a:p>
            <a:pPr lvl="1"/>
            <a:r>
              <a:rPr lang="en-US" smtClean="0"/>
              <a:t>CDB: Common Data Bus for all result broadcasts</a:t>
            </a:r>
          </a:p>
          <a:p>
            <a:pPr lvl="1"/>
            <a:endParaRPr lang="en-US" smtClean="0"/>
          </a:p>
          <a:p>
            <a:r>
              <a:rPr lang="en-US" sz="2800" i="1"/>
              <a:t>see https://en.wikipedia.org/wiki/Tomasulo_algorithm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B0D3B-3646-4134-8D99-39130107A423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8720-A92C-4AF2-B0CD-FE1C99168A8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46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344" y="620688"/>
            <a:ext cx="6610657" cy="51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Tomasulo’s Algorithm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Top-level design: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Note: Load and Store buffers contain data and addresses, act like reservation stations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072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B972F9-0EEA-4754-BD06-E12F2CFB293B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307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07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C2EB95-1C3A-488A-B0F3-2A7F01ED2C4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Tomasulo’s Algorithm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3 basic steps: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Get next instruction from FIFO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If available RS (reservation station), issue instruction to the RS with operand values if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If operand values not available, stall the instruction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Execute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When operand becomes available, store it in all reservation stations waiting for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When all operands are ready, issue the instruction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Loads and stores are maintained in program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No instruction allowed to initiate execution until all branches that proceed it in program order have completed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Write 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Write result on CDB into reservation stations and store buffers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(Stores must wait until address and value are received)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509FB28-A9C4-48D6-A495-BBAC93106569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AF51A-DE7B-42EB-A2BD-A0995BA560F2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Register Renaming Technique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E</a:t>
            </a:r>
            <a:r>
              <a:rPr lang="en-GB" dirty="0" smtClean="0"/>
              <a:t>liminate name/false dependencies:</a:t>
            </a:r>
          </a:p>
          <a:p>
            <a:pPr lvl="1" eaLnBrk="1" hangingPunct="1"/>
            <a:r>
              <a:rPr lang="en-GB" dirty="0" smtClean="0"/>
              <a:t>anti- (</a:t>
            </a:r>
            <a:r>
              <a:rPr lang="en-GB" dirty="0" err="1" smtClean="0">
                <a:solidFill>
                  <a:srgbClr val="FF0000"/>
                </a:solidFill>
              </a:rPr>
              <a:t>WaR</a:t>
            </a:r>
            <a:r>
              <a:rPr lang="en-GB" dirty="0" smtClean="0"/>
              <a:t>) and output (</a:t>
            </a:r>
            <a:r>
              <a:rPr lang="en-GB" dirty="0" err="1" smtClean="0">
                <a:solidFill>
                  <a:srgbClr val="FF0000"/>
                </a:solidFill>
              </a:rPr>
              <a:t>WaW</a:t>
            </a:r>
            <a:r>
              <a:rPr lang="en-GB" dirty="0" smtClean="0"/>
              <a:t>)) dependencies 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Can be implemented</a:t>
            </a:r>
          </a:p>
          <a:p>
            <a:pPr lvl="1" eaLnBrk="1" hangingPunct="1"/>
            <a:r>
              <a:rPr lang="en-GB" dirty="0" smtClean="0"/>
              <a:t>by the </a:t>
            </a:r>
            <a:r>
              <a:rPr lang="en-GB" b="1" dirty="0" smtClean="0"/>
              <a:t>compiler</a:t>
            </a:r>
          </a:p>
          <a:p>
            <a:pPr lvl="2" eaLnBrk="1" hangingPunct="1"/>
            <a:r>
              <a:rPr lang="en-GB" dirty="0" smtClean="0"/>
              <a:t>advantage: low cost</a:t>
            </a:r>
          </a:p>
          <a:p>
            <a:pPr lvl="2" eaLnBrk="1" hangingPunct="1"/>
            <a:r>
              <a:rPr lang="en-GB" dirty="0" smtClean="0"/>
              <a:t>disadvantage: “old” codes perform poorly</a:t>
            </a:r>
          </a:p>
          <a:p>
            <a:pPr lvl="1" eaLnBrk="1" hangingPunct="1"/>
            <a:r>
              <a:rPr lang="en-GB" dirty="0" smtClean="0"/>
              <a:t>in </a:t>
            </a:r>
            <a:r>
              <a:rPr lang="en-GB" b="1" dirty="0" smtClean="0"/>
              <a:t>hardware</a:t>
            </a:r>
          </a:p>
          <a:p>
            <a:pPr lvl="2" eaLnBrk="1" hangingPunct="1"/>
            <a:r>
              <a:rPr lang="en-GB" dirty="0" smtClean="0"/>
              <a:t>advantage: binary compatibility</a:t>
            </a:r>
          </a:p>
          <a:p>
            <a:pPr lvl="2" eaLnBrk="1" hangingPunct="1"/>
            <a:r>
              <a:rPr lang="en-GB" dirty="0" smtClean="0"/>
              <a:t>disadvantage: extra hardware needed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BBB6AF5-707D-4C43-9F47-5E3D2C4BE614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0095C8-9FD7-428B-A749-F682ABBDE164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6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Register Renaming: general idea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Example, look at F6: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/>
              <a:t>DIV.D</a:t>
            </a:r>
            <a:r>
              <a:rPr lang="en-US" sz="2400" dirty="0"/>
              <a:t>    F0, F2, F4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/>
              <a:t>ADD.D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F6</a:t>
            </a:r>
            <a:r>
              <a:rPr lang="en-US" sz="2400" dirty="0"/>
              <a:t>, F0, F8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/>
              <a:t>S.D</a:t>
            </a: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F6</a:t>
            </a:r>
            <a:r>
              <a:rPr lang="en-US" sz="2400" dirty="0"/>
              <a:t>, 0(R1)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/>
              <a:t>SUB.D</a:t>
            </a:r>
            <a:r>
              <a:rPr lang="en-US" sz="2400" dirty="0"/>
              <a:t>   F8, F10, F14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/>
              <a:t>MUL.D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F6</a:t>
            </a:r>
            <a:r>
              <a:rPr lang="en-US" sz="2400" dirty="0"/>
              <a:t>, F10, F8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name dependences with F6 </a:t>
            </a:r>
            <a:br>
              <a:rPr lang="en-US" sz="2400" dirty="0"/>
            </a:br>
            <a:r>
              <a:rPr lang="en-US" sz="2400" dirty="0"/>
              <a:t>(anti: </a:t>
            </a:r>
            <a:r>
              <a:rPr lang="en-US" sz="2400" dirty="0" err="1"/>
              <a:t>WaR</a:t>
            </a:r>
            <a:r>
              <a:rPr lang="en-US" sz="2400" dirty="0"/>
              <a:t> and output: </a:t>
            </a:r>
            <a:r>
              <a:rPr lang="en-US" sz="2400" dirty="0" err="1"/>
              <a:t>WaW</a:t>
            </a:r>
            <a:r>
              <a:rPr lang="en-US" sz="2400" dirty="0"/>
              <a:t> in this example)</a:t>
            </a:r>
          </a:p>
        </p:txBody>
      </p:sp>
      <p:sp>
        <p:nvSpPr>
          <p:cNvPr id="2765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2AE65DC-366D-4402-88F7-7567B902E05F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76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76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F12EE3-E796-4E0B-B8B3-CBCC4384450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6203950" y="1268413"/>
            <a:ext cx="39957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3399"/>
                </a:solidFill>
                <a:latin typeface="+mn-lt"/>
              </a:rPr>
              <a:t>Question</a:t>
            </a:r>
            <a:r>
              <a:rPr lang="en-US" dirty="0">
                <a:solidFill>
                  <a:srgbClr val="003399"/>
                </a:solidFill>
                <a:latin typeface="+mn-lt"/>
              </a:rPr>
              <a:t>: how can this code (optimally) be executed?</a:t>
            </a:r>
          </a:p>
        </p:txBody>
      </p:sp>
      <p:sp>
        <p:nvSpPr>
          <p:cNvPr id="6" name="Freeform 5"/>
          <p:cNvSpPr/>
          <p:nvPr/>
        </p:nvSpPr>
        <p:spPr>
          <a:xfrm>
            <a:off x="3612419" y="2780928"/>
            <a:ext cx="2195513" cy="509588"/>
          </a:xfrm>
          <a:custGeom>
            <a:avLst/>
            <a:gdLst>
              <a:gd name="connsiteX0" fmla="*/ 0 w 2778642"/>
              <a:gd name="connsiteY0" fmla="*/ 0 h 510363"/>
              <a:gd name="connsiteX1" fmla="*/ 2775098 w 2778642"/>
              <a:gd name="connsiteY1" fmla="*/ 116958 h 510363"/>
              <a:gd name="connsiteX2" fmla="*/ 21266 w 2778642"/>
              <a:gd name="connsiteY2" fmla="*/ 510363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8642" h="510363">
                <a:moveTo>
                  <a:pt x="0" y="0"/>
                </a:moveTo>
                <a:cubicBezTo>
                  <a:pt x="1385777" y="15949"/>
                  <a:pt x="2771554" y="31898"/>
                  <a:pt x="2775098" y="116958"/>
                </a:cubicBezTo>
                <a:cubicBezTo>
                  <a:pt x="2778642" y="202018"/>
                  <a:pt x="1399954" y="356190"/>
                  <a:pt x="21266" y="510363"/>
                </a:cubicBezTo>
              </a:path>
            </a:pathLst>
          </a:cu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28319" y="3392116"/>
            <a:ext cx="2124075" cy="798512"/>
          </a:xfrm>
          <a:custGeom>
            <a:avLst/>
            <a:gdLst>
              <a:gd name="connsiteX0" fmla="*/ 0 w 2778642"/>
              <a:gd name="connsiteY0" fmla="*/ 0 h 510363"/>
              <a:gd name="connsiteX1" fmla="*/ 2775098 w 2778642"/>
              <a:gd name="connsiteY1" fmla="*/ 116958 h 510363"/>
              <a:gd name="connsiteX2" fmla="*/ 21266 w 2778642"/>
              <a:gd name="connsiteY2" fmla="*/ 510363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8642" h="510363">
                <a:moveTo>
                  <a:pt x="0" y="0"/>
                </a:moveTo>
                <a:cubicBezTo>
                  <a:pt x="1385777" y="15949"/>
                  <a:pt x="2771554" y="31898"/>
                  <a:pt x="2775098" y="116958"/>
                </a:cubicBezTo>
                <a:cubicBezTo>
                  <a:pt x="2778642" y="202018"/>
                  <a:pt x="1399954" y="356190"/>
                  <a:pt x="21266" y="510363"/>
                </a:cubicBezTo>
              </a:path>
            </a:pathLst>
          </a:custGeom>
          <a:ln w="254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99756" y="2780928"/>
            <a:ext cx="4356100" cy="1403350"/>
          </a:xfrm>
          <a:custGeom>
            <a:avLst/>
            <a:gdLst>
              <a:gd name="connsiteX0" fmla="*/ 0 w 2778642"/>
              <a:gd name="connsiteY0" fmla="*/ 0 h 510363"/>
              <a:gd name="connsiteX1" fmla="*/ 2775098 w 2778642"/>
              <a:gd name="connsiteY1" fmla="*/ 116958 h 510363"/>
              <a:gd name="connsiteX2" fmla="*/ 21266 w 2778642"/>
              <a:gd name="connsiteY2" fmla="*/ 510363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8642" h="510363">
                <a:moveTo>
                  <a:pt x="0" y="0"/>
                </a:moveTo>
                <a:cubicBezTo>
                  <a:pt x="1385777" y="15949"/>
                  <a:pt x="2771554" y="31898"/>
                  <a:pt x="2775098" y="116958"/>
                </a:cubicBezTo>
                <a:cubicBezTo>
                  <a:pt x="2778642" y="202018"/>
                  <a:pt x="1399954" y="356190"/>
                  <a:pt x="21266" y="510363"/>
                </a:cubicBezTo>
              </a:path>
            </a:pathLst>
          </a:custGeom>
          <a:ln w="254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5267908" y="2924944"/>
            <a:ext cx="111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F6: </a:t>
            </a:r>
            <a:r>
              <a:rPr lang="en-US" sz="2000" dirty="0" err="1">
                <a:solidFill>
                  <a:srgbClr val="FF0000"/>
                </a:solidFill>
              </a:rPr>
              <a:t>RaW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4619836" y="3392996"/>
            <a:ext cx="109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F6: </a:t>
            </a:r>
            <a:r>
              <a:rPr lang="en-US" sz="2000" dirty="0" err="1">
                <a:solidFill>
                  <a:schemeClr val="accent2"/>
                </a:solidFill>
              </a:rPr>
              <a:t>WaR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7644718" y="3321559"/>
            <a:ext cx="1162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F6: WaW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Register Renaming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Same example </a:t>
            </a:r>
            <a:r>
              <a:rPr lang="en-US" dirty="0" smtClean="0">
                <a:solidFill>
                  <a:schemeClr val="accent6"/>
                </a:solidFill>
              </a:rPr>
              <a:t>after renaming</a:t>
            </a:r>
            <a:r>
              <a:rPr lang="en-US" dirty="0" smtClean="0"/>
              <a:t>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400" dirty="0" err="1"/>
              <a:t>DIV.D</a:t>
            </a: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</a:rPr>
              <a:t>R</a:t>
            </a:r>
            <a:r>
              <a:rPr lang="en-US" sz="2400" dirty="0"/>
              <a:t>, F2, F4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/>
              <a:t>ADD.D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R</a:t>
            </a:r>
            <a:r>
              <a:rPr lang="en-US" sz="2400" dirty="0"/>
              <a:t>, F8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/>
              <a:t>S.D</a:t>
            </a:r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, 0(R1)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/>
              <a:t>SUB.D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B050"/>
                </a:solidFill>
              </a:rPr>
              <a:t> T</a:t>
            </a:r>
            <a:r>
              <a:rPr lang="en-US" sz="2400" dirty="0"/>
              <a:t>, F10, F14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/>
              <a:t>MUL.D</a:t>
            </a:r>
            <a:r>
              <a:rPr lang="en-US" sz="2400" dirty="0"/>
              <a:t>    </a:t>
            </a:r>
            <a:r>
              <a:rPr lang="en-US" sz="2400" dirty="0">
                <a:solidFill>
                  <a:schemeClr val="accent2"/>
                </a:solidFill>
              </a:rPr>
              <a:t>U</a:t>
            </a:r>
            <a:r>
              <a:rPr lang="en-US" sz="2400" dirty="0">
                <a:solidFill>
                  <a:srgbClr val="000099"/>
                </a:solidFill>
              </a:rPr>
              <a:t>, </a:t>
            </a:r>
            <a:r>
              <a:rPr lang="en-US" sz="2400" dirty="0"/>
              <a:t>F10, </a:t>
            </a:r>
            <a:r>
              <a:rPr lang="en-US" sz="2400" dirty="0">
                <a:solidFill>
                  <a:srgbClr val="00B050"/>
                </a:solidFill>
              </a:rPr>
              <a:t>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eaLnBrk="1" hangingPunct="1"/>
            <a:r>
              <a:rPr lang="en-US" sz="2400" dirty="0"/>
              <a:t>Each destination gets a new (physical) register assigned</a:t>
            </a:r>
          </a:p>
          <a:p>
            <a:pPr eaLnBrk="1" hangingPunct="1"/>
            <a:r>
              <a:rPr lang="en-US" sz="2400" dirty="0"/>
              <a:t>Now only </a:t>
            </a:r>
            <a:r>
              <a:rPr lang="en-US" sz="2400" dirty="0" err="1"/>
              <a:t>RaW</a:t>
            </a:r>
            <a:r>
              <a:rPr lang="en-US" sz="2400" dirty="0"/>
              <a:t> hazards remain, which can be strictly ordered</a:t>
            </a:r>
          </a:p>
          <a:p>
            <a:pPr eaLnBrk="1" hangingPunct="1"/>
            <a:r>
              <a:rPr lang="en-US" sz="2400" dirty="0"/>
              <a:t>We will see </a:t>
            </a:r>
            <a:r>
              <a:rPr lang="en-US" sz="2400" dirty="0">
                <a:solidFill>
                  <a:schemeClr val="accent6"/>
                </a:solidFill>
              </a:rPr>
              <a:t>several implementations</a:t>
            </a:r>
            <a:r>
              <a:rPr lang="en-US" sz="2400" dirty="0"/>
              <a:t> of Register Renaming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000" dirty="0"/>
              <a:t>use </a:t>
            </a:r>
            <a:r>
              <a:rPr lang="en-US" sz="2000" dirty="0" err="1"/>
              <a:t>ReOrder</a:t>
            </a:r>
            <a:r>
              <a:rPr lang="en-US" sz="2000" dirty="0"/>
              <a:t> Buffer (ROB) &amp; Reservation Stations, or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000" dirty="0"/>
              <a:t>use large register file with mapping table 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7B6C083-9BE2-439A-B7F7-7AD8CC77A6A6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E4AD86-E395-40A4-B3E6-3C23CADAEF0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8076220" y="188640"/>
            <a:ext cx="2452916" cy="193899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/>
              <a:t>Original code: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DIV.D    F0, F2, F4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ADD.D  </a:t>
            </a:r>
            <a:r>
              <a:rPr lang="en-US" sz="2000" dirty="0">
                <a:solidFill>
                  <a:srgbClr val="FF0000"/>
                </a:solidFill>
              </a:rPr>
              <a:t>F6</a:t>
            </a:r>
            <a:r>
              <a:rPr lang="en-US" sz="2000" dirty="0"/>
              <a:t>, F0, F8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S.D         </a:t>
            </a:r>
            <a:r>
              <a:rPr lang="en-US" sz="2000" dirty="0">
                <a:solidFill>
                  <a:srgbClr val="FF0000"/>
                </a:solidFill>
              </a:rPr>
              <a:t>F6</a:t>
            </a:r>
            <a:r>
              <a:rPr lang="en-US" sz="2000" dirty="0"/>
              <a:t>, 0(R1)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SUB.D   F8, F10, F14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MUL.D  </a:t>
            </a:r>
            <a:r>
              <a:rPr lang="en-US" sz="2000" dirty="0">
                <a:solidFill>
                  <a:srgbClr val="FF0000"/>
                </a:solidFill>
              </a:rPr>
              <a:t>F6</a:t>
            </a:r>
            <a:r>
              <a:rPr lang="en-US" sz="2000" dirty="0"/>
              <a:t>, F10, F8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Register Renaming with </a:t>
            </a:r>
            <a:r>
              <a:rPr lang="en-AU" dirty="0" err="1" smtClean="0"/>
              <a:t>Tomasulo</a:t>
            </a:r>
            <a:endParaRPr lang="en-AU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Register renaming can be provided by reservation stations (RS)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Each RS </a:t>
            </a:r>
            <a:r>
              <a:rPr lang="en-US" sz="2000"/>
              <a:t>entry contains 3 fields:</a:t>
            </a:r>
            <a:endParaRPr lang="en-US" sz="2000" dirty="0"/>
          </a:p>
          <a:p>
            <a:pPr marL="1371600" lvl="2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Instruction</a:t>
            </a:r>
          </a:p>
          <a:p>
            <a:pPr marL="1371600" lvl="2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Buffered operand values (when available)</a:t>
            </a:r>
          </a:p>
          <a:p>
            <a:pPr marL="1371600" lvl="2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Reservation station number of instruction providing the operand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Operation of RS: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RS fetches and buffers an operand as soon as it becomes available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not necessarily involving register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Pending instructions designate the RS to which they will send their output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Result values broadcast on a result bus, called the common data bus (</a:t>
            </a:r>
            <a:r>
              <a:rPr lang="en-US" sz="1600" dirty="0" err="1"/>
              <a:t>CDB</a:t>
            </a:r>
            <a:r>
              <a:rPr lang="en-US" sz="16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Only the last output updates the register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As instructions are issued, the register-IDs (register#)) are renamed with the reservation station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We can have many more reservation stations than (architectural) registers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6902096-9878-4DEC-84E7-6A9DEEE99B9E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8E9AAB-B554-4D63-918E-AE321E4E3EB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9394626-51D2-4F7D-890A-9BBA35A9DE9A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29AB25-5D7E-464D-B17F-AE3F5EB21B5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chemeClr val="accent2"/>
                </a:solidFill>
              </a:rPr>
              <a:t>ILP = Instruction level parallelism</a:t>
            </a:r>
          </a:p>
          <a:p>
            <a:pPr eaLnBrk="1" hangingPunct="1"/>
            <a:r>
              <a:rPr lang="en-US" sz="2800" i="1" dirty="0">
                <a:solidFill>
                  <a:schemeClr val="accent2"/>
                </a:solidFill>
              </a:rPr>
              <a:t>multiple operations (or instructions) can be executed in parallel, from a single instruction stream</a:t>
            </a:r>
          </a:p>
          <a:p>
            <a:pPr lvl="1" eaLnBrk="1" hangingPunct="1"/>
            <a:r>
              <a:rPr lang="en-US" sz="2000" i="1" dirty="0">
                <a:solidFill>
                  <a:schemeClr val="accent2"/>
                </a:solidFill>
              </a:rPr>
              <a:t>so we are </a:t>
            </a:r>
            <a:r>
              <a:rPr lang="en-US" sz="2000" b="1" i="1">
                <a:solidFill>
                  <a:schemeClr val="accent2"/>
                </a:solidFill>
              </a:rPr>
              <a:t>not</a:t>
            </a:r>
            <a:r>
              <a:rPr lang="en-US" sz="2000" i="1">
                <a:solidFill>
                  <a:schemeClr val="accent2"/>
                </a:solidFill>
              </a:rPr>
              <a:t> </a:t>
            </a:r>
            <a:r>
              <a:rPr lang="en-US" sz="2000" i="1" smtClean="0">
                <a:solidFill>
                  <a:schemeClr val="accent2"/>
                </a:solidFill>
              </a:rPr>
              <a:t>yet  talking </a:t>
            </a:r>
            <a:r>
              <a:rPr lang="en-US" sz="2000" i="1" dirty="0">
                <a:solidFill>
                  <a:schemeClr val="accent2"/>
                </a:solidFill>
              </a:rPr>
              <a:t>about MIMD, multiple instruction streams</a:t>
            </a:r>
          </a:p>
          <a:p>
            <a:pPr lvl="1" eaLnBrk="1" hangingPunct="1"/>
            <a:endParaRPr lang="en-US" sz="2400" dirty="0"/>
          </a:p>
          <a:p>
            <a:pPr eaLnBrk="1" hangingPunct="1">
              <a:buFontTx/>
              <a:buNone/>
            </a:pPr>
            <a:r>
              <a:rPr lang="en-US" sz="2800" dirty="0"/>
              <a:t>Needed:</a:t>
            </a:r>
          </a:p>
          <a:p>
            <a:pPr eaLnBrk="1" hangingPunct="1"/>
            <a:r>
              <a:rPr lang="en-US" sz="2800" dirty="0"/>
              <a:t>Sufficient (HW) resources</a:t>
            </a:r>
          </a:p>
          <a:p>
            <a:pPr eaLnBrk="1" hangingPunct="1"/>
            <a:r>
              <a:rPr lang="en-US" sz="2800" dirty="0"/>
              <a:t>Parallel scheduling</a:t>
            </a:r>
          </a:p>
          <a:p>
            <a:pPr lvl="1" eaLnBrk="1" hangingPunct="1"/>
            <a:r>
              <a:rPr lang="en-US" sz="2400" dirty="0"/>
              <a:t>Hardware solution</a:t>
            </a:r>
          </a:p>
          <a:p>
            <a:pPr lvl="1" eaLnBrk="1" hangingPunct="1"/>
            <a:r>
              <a:rPr lang="en-US" sz="2400" dirty="0"/>
              <a:t>Software solution</a:t>
            </a:r>
          </a:p>
          <a:p>
            <a:pPr eaLnBrk="1" hangingPunct="1"/>
            <a:r>
              <a:rPr lang="en-US" sz="2800" dirty="0"/>
              <a:t>Application should contain sufficient ILP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Example: </a:t>
            </a:r>
            <a:r>
              <a:rPr lang="en-AU" sz="3200" dirty="0"/>
              <a:t>snapshot, first L.D just finished</a:t>
            </a:r>
            <a:endParaRPr lang="en-AU" dirty="0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6A36C7A-A3F4-4B8F-89B9-2E4FC1778C70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200609-CECC-49E3-ADE3-3D89C971F770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551" y="868189"/>
            <a:ext cx="7345363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Speculation  (Hardware based)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</a:rPr>
              <a:t>Execute instructions along predicted execution paths </a:t>
            </a:r>
            <a:r>
              <a:rPr lang="en-US" sz="2800" dirty="0"/>
              <a:t>but </a:t>
            </a:r>
            <a:r>
              <a:rPr lang="en-US" sz="2800" b="1" i="1" dirty="0">
                <a:solidFill>
                  <a:srgbClr val="FF0000"/>
                </a:solidFill>
              </a:rPr>
              <a:t>only commit the results </a:t>
            </a:r>
            <a:r>
              <a:rPr lang="en-US" sz="2800" b="1" i="1">
                <a:solidFill>
                  <a:srgbClr val="FF0000"/>
                </a:solidFill>
              </a:rPr>
              <a:t>if the prediction </a:t>
            </a:r>
            <a:r>
              <a:rPr lang="en-US" sz="2800" b="1" i="1" dirty="0">
                <a:solidFill>
                  <a:srgbClr val="FF0000"/>
                </a:solidFill>
              </a:rPr>
              <a:t>was correct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Instruction commit:  </a:t>
            </a:r>
            <a:r>
              <a:rPr lang="en-US" sz="2800" i="1" dirty="0">
                <a:solidFill>
                  <a:schemeClr val="accent2"/>
                </a:solidFill>
              </a:rPr>
              <a:t>allowing an instruction to </a:t>
            </a:r>
            <a:r>
              <a:rPr lang="en-US" sz="2800" b="1" i="1" dirty="0">
                <a:solidFill>
                  <a:schemeClr val="accent2"/>
                </a:solidFill>
              </a:rPr>
              <a:t>update</a:t>
            </a:r>
            <a:r>
              <a:rPr lang="en-US" sz="2800" i="1" dirty="0">
                <a:solidFill>
                  <a:schemeClr val="accent2"/>
                </a:solidFill>
              </a:rPr>
              <a:t> the register file when instruction is no longer speculative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Need an additional piece of hardware to prevent any irrevocable action until an instruction commits: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Reorder buffer</a:t>
            </a:r>
            <a:r>
              <a:rPr lang="en-US" sz="2400" b="1" dirty="0"/>
              <a:t>, or </a:t>
            </a:r>
            <a:r>
              <a:rPr lang="en-US" sz="2400" b="1" dirty="0">
                <a:solidFill>
                  <a:schemeClr val="accent2"/>
                </a:solidFill>
              </a:rPr>
              <a:t>Large renaming register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</a:rPr>
              <a:t>why? think about it?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636DB38-6C38-4D97-B84E-89C93E5165F3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925AB1-D012-4C21-9402-037D8466737A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OoO</a:t>
            </a:r>
            <a:r>
              <a:rPr lang="en-US" sz="3600" dirty="0"/>
              <a:t> execution with speculation using </a:t>
            </a:r>
            <a:r>
              <a:rPr lang="en-US" sz="3600" dirty="0" err="1"/>
              <a:t>RoB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1D61A74-7B60-49B0-85E9-FDD19093585D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7C3789-AA5A-4985-BE85-31842388784C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063" y="896400"/>
            <a:ext cx="7704397" cy="59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0800000">
            <a:off x="7716180" y="1808820"/>
            <a:ext cx="648072" cy="108012"/>
          </a:xfrm>
          <a:prstGeom prst="rightArrow">
            <a:avLst/>
          </a:prstGeom>
          <a:ln w="254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28249" y="1628801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Reorder Buffer (</a:t>
            </a:r>
            <a:r>
              <a:rPr lang="en-AU" dirty="0" err="1" smtClean="0"/>
              <a:t>RoB</a:t>
            </a:r>
            <a:r>
              <a:rPr lang="en-AU" dirty="0" smtClean="0"/>
              <a:t>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RoB</a:t>
            </a:r>
            <a:r>
              <a:rPr lang="en-US" dirty="0" smtClean="0"/>
              <a:t> – holds the result of instruction between completion and commit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Four fields per entry:</a:t>
            </a:r>
          </a:p>
          <a:p>
            <a:pPr marL="1371600" lvl="2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Instruction type:  branch/store/register</a:t>
            </a:r>
          </a:p>
          <a:p>
            <a:pPr marL="1371600" lvl="2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Destination field:  register number</a:t>
            </a:r>
          </a:p>
          <a:p>
            <a:pPr marL="1371600" lvl="2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Value field:  output value</a:t>
            </a:r>
          </a:p>
          <a:p>
            <a:pPr marL="1371600" lvl="2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Ready field:  completed execution? (is the data valid)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Modify reservation stations: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Operand source-id is now </a:t>
            </a:r>
            <a:r>
              <a:rPr lang="en-US" dirty="0" err="1" smtClean="0"/>
              <a:t>RoB</a:t>
            </a:r>
            <a:r>
              <a:rPr lang="en-US" dirty="0" smtClean="0"/>
              <a:t> (if its producer is still in the </a:t>
            </a:r>
            <a:r>
              <a:rPr lang="en-US" dirty="0" err="1" smtClean="0"/>
              <a:t>RoB</a:t>
            </a:r>
            <a:r>
              <a:rPr lang="en-US" dirty="0" smtClean="0"/>
              <a:t>) instead of functional unit (</a:t>
            </a:r>
            <a:r>
              <a:rPr lang="en-US" dirty="0" smtClean="0">
                <a:solidFill>
                  <a:srgbClr val="00B050"/>
                </a:solidFill>
              </a:rPr>
              <a:t>check yourself</a:t>
            </a:r>
            <a:r>
              <a:rPr lang="en-US" dirty="0" smtClean="0"/>
              <a:t>!)</a:t>
            </a: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EF95C8-B929-4D6B-9876-5DD380CA6652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7FF0BA-361B-4F71-9988-C6CA50DC77F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Reorder Buffer (</a:t>
            </a:r>
            <a:r>
              <a:rPr lang="en-AU" dirty="0" err="1" smtClean="0"/>
              <a:t>RoB</a:t>
            </a:r>
            <a:r>
              <a:rPr lang="en-AU" dirty="0" smtClean="0"/>
              <a:t>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Register values and memory values are not written until an instruction commits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RoB</a:t>
            </a:r>
            <a:r>
              <a:rPr lang="en-US" dirty="0" smtClean="0"/>
              <a:t> effectively renames </a:t>
            </a:r>
            <a:r>
              <a:rPr lang="en-US" smtClean="0"/>
              <a:t>the destination registers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every destination gets a new </a:t>
            </a:r>
            <a:r>
              <a:rPr lang="en-US" dirty="0" smtClean="0"/>
              <a:t>entry in the </a:t>
            </a:r>
            <a:r>
              <a:rPr lang="en-US" dirty="0" err="1" smtClean="0"/>
              <a:t>RoB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 </a:t>
            </a:r>
            <a:r>
              <a:rPr lang="en-US" dirty="0" err="1" smtClean="0"/>
              <a:t>misprediction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Speculated entries in </a:t>
            </a:r>
            <a:r>
              <a:rPr lang="en-US" dirty="0" err="1" smtClean="0"/>
              <a:t>RoB</a:t>
            </a:r>
            <a:r>
              <a:rPr lang="en-US" dirty="0" smtClean="0"/>
              <a:t> are cleared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Exceptions: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 recognized/taken until it is ready to commit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290830-5D65-43A9-80C3-E4112511C49E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F27F4C-FC51-4396-90CA-E5A410B6EB4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renaming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RoB</a:t>
            </a:r>
            <a:r>
              <a:rPr lang="en-US" dirty="0" smtClean="0"/>
              <a:t> together with the Reservation station effectively implement register renaming =&gt; avoiding </a:t>
            </a:r>
            <a:r>
              <a:rPr lang="en-US" dirty="0" err="1" smtClean="0"/>
              <a:t>WaW</a:t>
            </a:r>
            <a:r>
              <a:rPr lang="en-US" dirty="0" smtClean="0"/>
              <a:t> and </a:t>
            </a:r>
            <a:r>
              <a:rPr lang="en-US" dirty="0" err="1" smtClean="0"/>
              <a:t>WaR</a:t>
            </a:r>
            <a:r>
              <a:rPr lang="en-US" dirty="0" smtClean="0"/>
              <a:t> Hazards when reordering code</a:t>
            </a:r>
          </a:p>
          <a:p>
            <a:endParaRPr lang="en-US" dirty="0" smtClean="0"/>
          </a:p>
          <a:p>
            <a:r>
              <a:rPr lang="en-US" dirty="0" smtClean="0"/>
              <a:t>But...</a:t>
            </a:r>
          </a:p>
          <a:p>
            <a:pPr lvl="1"/>
            <a:r>
              <a:rPr lang="en-US" dirty="0" smtClean="0"/>
              <a:t>there is an alternative.....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B0D3B-3646-4134-8D99-39130107A423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8720-A92C-4AF2-B0CD-FE1C99168A8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/>
              <a:t>Register Renaming using </a:t>
            </a:r>
            <a:r>
              <a:rPr lang="en-GB" sz="4000" b="1" dirty="0"/>
              <a:t>RAT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there’s a </a:t>
            </a:r>
            <a:r>
              <a:rPr lang="en-GB" sz="2400" i="1" dirty="0"/>
              <a:t>physical register file</a:t>
            </a:r>
            <a:r>
              <a:rPr lang="en-GB" sz="2400" dirty="0"/>
              <a:t> </a:t>
            </a:r>
            <a:r>
              <a:rPr lang="en-GB" sz="2400" b="1" dirty="0"/>
              <a:t>larger</a:t>
            </a:r>
            <a:r>
              <a:rPr lang="en-GB" sz="2400" dirty="0"/>
              <a:t> than </a:t>
            </a:r>
            <a:r>
              <a:rPr lang="en-GB" sz="2400" i="1" dirty="0"/>
              <a:t>logical register file</a:t>
            </a:r>
            <a:endParaRPr lang="en-GB" sz="1800" i="1" dirty="0"/>
          </a:p>
          <a:p>
            <a:pPr eaLnBrk="1" hangingPunct="1"/>
            <a:r>
              <a:rPr lang="en-GB" sz="2400" b="1" i="1" dirty="0"/>
              <a:t>mapping table</a:t>
            </a:r>
            <a:r>
              <a:rPr lang="en-GB" sz="2400" dirty="0"/>
              <a:t> associates logical registers with physical register</a:t>
            </a:r>
          </a:p>
          <a:p>
            <a:pPr lvl="1" eaLnBrk="1" hangingPunct="1"/>
            <a:r>
              <a:rPr lang="en-GB" sz="2000" dirty="0"/>
              <a:t>called </a:t>
            </a:r>
            <a:r>
              <a:rPr lang="en-GB" sz="2000" b="1" dirty="0">
                <a:solidFill>
                  <a:srgbClr val="002060"/>
                </a:solidFill>
              </a:rPr>
              <a:t>RAT </a:t>
            </a:r>
            <a:r>
              <a:rPr lang="en-GB" sz="2000" b="1">
                <a:solidFill>
                  <a:srgbClr val="002060"/>
                </a:solidFill>
              </a:rPr>
              <a:t>= Register Alias </a:t>
            </a:r>
            <a:r>
              <a:rPr lang="en-GB" sz="2000" b="1" dirty="0">
                <a:solidFill>
                  <a:srgbClr val="002060"/>
                </a:solidFill>
              </a:rPr>
              <a:t>T</a:t>
            </a:r>
            <a:r>
              <a:rPr lang="en-GB" sz="2000" b="1">
                <a:solidFill>
                  <a:srgbClr val="002060"/>
                </a:solidFill>
              </a:rPr>
              <a:t>able</a:t>
            </a:r>
            <a:endParaRPr lang="en-GB" sz="2000" b="1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400" dirty="0"/>
              <a:t>when an instruction </a:t>
            </a:r>
            <a:r>
              <a:rPr lang="en-GB" sz="2400"/>
              <a:t>is </a:t>
            </a:r>
            <a:r>
              <a:rPr lang="en-GB" sz="2400" smtClean="0"/>
              <a:t>decoded:</a:t>
            </a:r>
            <a:endParaRPr lang="en-GB" sz="2400" dirty="0"/>
          </a:p>
          <a:p>
            <a:pPr lvl="1" eaLnBrk="1" hangingPunct="1"/>
            <a:r>
              <a:rPr lang="en-GB" sz="2000" dirty="0"/>
              <a:t>its physical source registers are obtained from mapping table</a:t>
            </a:r>
          </a:p>
          <a:p>
            <a:pPr lvl="1" eaLnBrk="1" hangingPunct="1"/>
            <a:r>
              <a:rPr lang="en-GB" sz="2000" dirty="0"/>
              <a:t>its physical destination register is obtained from a </a:t>
            </a:r>
            <a:r>
              <a:rPr lang="en-GB" sz="2000" i="1" dirty="0"/>
              <a:t>free list</a:t>
            </a:r>
            <a:endParaRPr lang="en-GB" sz="2000" dirty="0"/>
          </a:p>
          <a:p>
            <a:pPr lvl="1" eaLnBrk="1" hangingPunct="1"/>
            <a:r>
              <a:rPr lang="en-GB" sz="2000" dirty="0"/>
              <a:t>mapping table is updated</a:t>
            </a:r>
          </a:p>
        </p:txBody>
      </p:sp>
      <p:sp>
        <p:nvSpPr>
          <p:cNvPr id="3686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F60D673-40F7-4FCE-89E2-CF43034A8484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4B4292-93CE-424F-A074-2199AC6BFF70}" type="slidenum">
              <a:rPr lang="en-US" smtClean="0"/>
              <a:pPr/>
              <a:t>36</a:t>
            </a:fld>
            <a:endParaRPr lang="en-US" smtClean="0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081959" y="3392821"/>
            <a:ext cx="3548063" cy="3384551"/>
            <a:chOff x="608" y="2063"/>
            <a:chExt cx="2235" cy="2132"/>
          </a:xfrm>
        </p:grpSpPr>
        <p:sp>
          <p:nvSpPr>
            <p:cNvPr id="36894" name="Rectangle 4"/>
            <p:cNvSpPr>
              <a:spLocks noChangeArrowheads="1"/>
            </p:cNvSpPr>
            <p:nvPr/>
          </p:nvSpPr>
          <p:spPr bwMode="auto">
            <a:xfrm>
              <a:off x="2024" y="2323"/>
              <a:ext cx="576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95" name="Rectangle 5"/>
            <p:cNvSpPr>
              <a:spLocks noChangeArrowheads="1"/>
            </p:cNvSpPr>
            <p:nvPr/>
          </p:nvSpPr>
          <p:spPr bwMode="auto">
            <a:xfrm>
              <a:off x="2024" y="2611"/>
              <a:ext cx="576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96" name="Rectangle 6"/>
            <p:cNvSpPr>
              <a:spLocks noChangeArrowheads="1"/>
            </p:cNvSpPr>
            <p:nvPr/>
          </p:nvSpPr>
          <p:spPr bwMode="auto">
            <a:xfrm>
              <a:off x="2024" y="2899"/>
              <a:ext cx="576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97" name="Rectangle 7"/>
            <p:cNvSpPr>
              <a:spLocks noChangeArrowheads="1"/>
            </p:cNvSpPr>
            <p:nvPr/>
          </p:nvSpPr>
          <p:spPr bwMode="auto">
            <a:xfrm>
              <a:off x="2024" y="3187"/>
              <a:ext cx="576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98" name="Rectangle 8"/>
            <p:cNvSpPr>
              <a:spLocks noChangeArrowheads="1"/>
            </p:cNvSpPr>
            <p:nvPr/>
          </p:nvSpPr>
          <p:spPr bwMode="auto">
            <a:xfrm>
              <a:off x="2024" y="3475"/>
              <a:ext cx="576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99" name="Rectangle 9"/>
            <p:cNvSpPr>
              <a:spLocks noChangeArrowheads="1"/>
            </p:cNvSpPr>
            <p:nvPr/>
          </p:nvSpPr>
          <p:spPr bwMode="auto">
            <a:xfrm>
              <a:off x="2024" y="3907"/>
              <a:ext cx="576" cy="288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900" name="Text Box 10"/>
            <p:cNvSpPr txBox="1">
              <a:spLocks noChangeArrowheads="1"/>
            </p:cNvSpPr>
            <p:nvPr/>
          </p:nvSpPr>
          <p:spPr bwMode="auto">
            <a:xfrm>
              <a:off x="1685" y="2063"/>
              <a:ext cx="115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 dirty="0" err="1">
                  <a:solidFill>
                    <a:srgbClr val="003399"/>
                  </a:solidFill>
                  <a:latin typeface="Courier New" pitchFamily="49" charset="0"/>
                </a:rPr>
                <a:t>addi</a:t>
              </a:r>
              <a:r>
                <a:rPr lang="en-GB" sz="1800" b="1" dirty="0">
                  <a:solidFill>
                    <a:srgbClr val="003399"/>
                  </a:solidFill>
                  <a:latin typeface="Courier New" pitchFamily="49" charset="0"/>
                </a:rPr>
                <a:t> r3,r3,4</a:t>
              </a:r>
            </a:p>
          </p:txBody>
        </p:sp>
        <p:sp>
          <p:nvSpPr>
            <p:cNvPr id="36901" name="Text Box 11"/>
            <p:cNvSpPr txBox="1">
              <a:spLocks noChangeArrowheads="1"/>
            </p:cNvSpPr>
            <p:nvPr/>
          </p:nvSpPr>
          <p:spPr bwMode="auto">
            <a:xfrm>
              <a:off x="2171" y="2371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R8</a:t>
              </a:r>
            </a:p>
          </p:txBody>
        </p:sp>
        <p:sp>
          <p:nvSpPr>
            <p:cNvPr id="36902" name="Text Box 12"/>
            <p:cNvSpPr txBox="1">
              <a:spLocks noChangeArrowheads="1"/>
            </p:cNvSpPr>
            <p:nvPr/>
          </p:nvSpPr>
          <p:spPr bwMode="auto">
            <a:xfrm>
              <a:off x="2168" y="2659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R7</a:t>
              </a:r>
            </a:p>
          </p:txBody>
        </p:sp>
        <p:sp>
          <p:nvSpPr>
            <p:cNvPr id="36903" name="Text Box 13"/>
            <p:cNvSpPr txBox="1">
              <a:spLocks noChangeArrowheads="1"/>
            </p:cNvSpPr>
            <p:nvPr/>
          </p:nvSpPr>
          <p:spPr bwMode="auto">
            <a:xfrm>
              <a:off x="2165" y="2947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R5</a:t>
              </a:r>
            </a:p>
          </p:txBody>
        </p:sp>
        <p:sp>
          <p:nvSpPr>
            <p:cNvPr id="36904" name="Text Box 14"/>
            <p:cNvSpPr txBox="1">
              <a:spLocks noChangeArrowheads="1"/>
            </p:cNvSpPr>
            <p:nvPr/>
          </p:nvSpPr>
          <p:spPr bwMode="auto">
            <a:xfrm>
              <a:off x="2162" y="3235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R1</a:t>
              </a:r>
            </a:p>
          </p:txBody>
        </p:sp>
        <p:sp>
          <p:nvSpPr>
            <p:cNvPr id="36905" name="Text Box 15"/>
            <p:cNvSpPr txBox="1">
              <a:spLocks noChangeArrowheads="1"/>
            </p:cNvSpPr>
            <p:nvPr/>
          </p:nvSpPr>
          <p:spPr bwMode="auto">
            <a:xfrm>
              <a:off x="2159" y="3523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R9</a:t>
              </a:r>
            </a:p>
          </p:txBody>
        </p:sp>
        <p:sp>
          <p:nvSpPr>
            <p:cNvPr id="36906" name="Text Box 16"/>
            <p:cNvSpPr txBox="1">
              <a:spLocks noChangeArrowheads="1"/>
            </p:cNvSpPr>
            <p:nvPr/>
          </p:nvSpPr>
          <p:spPr bwMode="auto">
            <a:xfrm>
              <a:off x="2039" y="3955"/>
              <a:ext cx="546" cy="231"/>
            </a:xfrm>
            <a:prstGeom prst="rect">
              <a:avLst/>
            </a:prstGeom>
            <a:solidFill>
              <a:srgbClr val="CCFF66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R2 R6</a:t>
              </a:r>
            </a:p>
          </p:txBody>
        </p:sp>
        <p:sp>
          <p:nvSpPr>
            <p:cNvPr id="36907" name="Text Box 30"/>
            <p:cNvSpPr txBox="1">
              <a:spLocks noChangeArrowheads="1"/>
            </p:cNvSpPr>
            <p:nvPr/>
          </p:nvSpPr>
          <p:spPr bwMode="auto">
            <a:xfrm>
              <a:off x="1208" y="2064"/>
              <a:ext cx="60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GB" sz="1800" b="1">
                  <a:solidFill>
                    <a:srgbClr val="FF0000"/>
                  </a:solidFill>
                  <a:latin typeface="Arial" charset="0"/>
                </a:rPr>
                <a:t>before:</a:t>
              </a:r>
            </a:p>
          </p:txBody>
        </p:sp>
        <p:sp>
          <p:nvSpPr>
            <p:cNvPr id="36908" name="Text Box 31"/>
            <p:cNvSpPr txBox="1">
              <a:spLocks noChangeArrowheads="1"/>
            </p:cNvSpPr>
            <p:nvPr/>
          </p:nvSpPr>
          <p:spPr bwMode="auto">
            <a:xfrm>
              <a:off x="672" y="2266"/>
              <a:ext cx="114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GB" sz="1800" b="1">
                  <a:latin typeface="Arial" charset="0"/>
                </a:rPr>
                <a:t>current </a:t>
              </a:r>
            </a:p>
            <a:p>
              <a:pPr algn="r" eaLnBrk="0" hangingPunct="0"/>
              <a:r>
                <a:rPr lang="en-GB" sz="1800" b="1">
                  <a:latin typeface="Arial" charset="0"/>
                </a:rPr>
                <a:t>mapping table:</a:t>
              </a:r>
            </a:p>
          </p:txBody>
        </p:sp>
        <p:sp>
          <p:nvSpPr>
            <p:cNvPr id="36909" name="Text Box 32"/>
            <p:cNvSpPr txBox="1">
              <a:spLocks noChangeArrowheads="1"/>
            </p:cNvSpPr>
            <p:nvPr/>
          </p:nvSpPr>
          <p:spPr bwMode="auto">
            <a:xfrm>
              <a:off x="608" y="3936"/>
              <a:ext cx="121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GB" sz="1800" b="1">
                  <a:latin typeface="Arial" charset="0"/>
                </a:rPr>
                <a:t>current free list:</a:t>
              </a:r>
            </a:p>
          </p:txBody>
        </p:sp>
        <p:sp>
          <p:nvSpPr>
            <p:cNvPr id="36910" name="Text Box 36"/>
            <p:cNvSpPr txBox="1">
              <a:spLocks noChangeArrowheads="1"/>
            </p:cNvSpPr>
            <p:nvPr/>
          </p:nvSpPr>
          <p:spPr bwMode="auto">
            <a:xfrm>
              <a:off x="1784" y="2361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r0</a:t>
              </a:r>
            </a:p>
          </p:txBody>
        </p:sp>
        <p:sp>
          <p:nvSpPr>
            <p:cNvPr id="36911" name="Text Box 37"/>
            <p:cNvSpPr txBox="1">
              <a:spLocks noChangeArrowheads="1"/>
            </p:cNvSpPr>
            <p:nvPr/>
          </p:nvSpPr>
          <p:spPr bwMode="auto">
            <a:xfrm>
              <a:off x="1781" y="2649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r1</a:t>
              </a:r>
            </a:p>
          </p:txBody>
        </p:sp>
        <p:sp>
          <p:nvSpPr>
            <p:cNvPr id="36912" name="Text Box 38"/>
            <p:cNvSpPr txBox="1">
              <a:spLocks noChangeArrowheads="1"/>
            </p:cNvSpPr>
            <p:nvPr/>
          </p:nvSpPr>
          <p:spPr bwMode="auto">
            <a:xfrm>
              <a:off x="1778" y="2937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r2</a:t>
              </a:r>
            </a:p>
          </p:txBody>
        </p:sp>
        <p:sp>
          <p:nvSpPr>
            <p:cNvPr id="36913" name="Text Box 39"/>
            <p:cNvSpPr txBox="1">
              <a:spLocks noChangeArrowheads="1"/>
            </p:cNvSpPr>
            <p:nvPr/>
          </p:nvSpPr>
          <p:spPr bwMode="auto">
            <a:xfrm>
              <a:off x="1775" y="3225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r3</a:t>
              </a:r>
            </a:p>
          </p:txBody>
        </p:sp>
        <p:sp>
          <p:nvSpPr>
            <p:cNvPr id="36914" name="Text Box 40"/>
            <p:cNvSpPr txBox="1">
              <a:spLocks noChangeArrowheads="1"/>
            </p:cNvSpPr>
            <p:nvPr/>
          </p:nvSpPr>
          <p:spPr bwMode="auto">
            <a:xfrm>
              <a:off x="1772" y="3513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r4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8069758" y="3392821"/>
            <a:ext cx="3498850" cy="3384551"/>
            <a:chOff x="3132" y="2063"/>
            <a:chExt cx="2204" cy="2132"/>
          </a:xfrm>
        </p:grpSpPr>
        <p:sp>
          <p:nvSpPr>
            <p:cNvPr id="36873" name="Rectangle 17"/>
            <p:cNvSpPr>
              <a:spLocks noChangeArrowheads="1"/>
            </p:cNvSpPr>
            <p:nvPr/>
          </p:nvSpPr>
          <p:spPr bwMode="auto">
            <a:xfrm>
              <a:off x="4517" y="2323"/>
              <a:ext cx="576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74" name="Rectangle 18"/>
            <p:cNvSpPr>
              <a:spLocks noChangeArrowheads="1"/>
            </p:cNvSpPr>
            <p:nvPr/>
          </p:nvSpPr>
          <p:spPr bwMode="auto">
            <a:xfrm>
              <a:off x="4517" y="2611"/>
              <a:ext cx="576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75" name="Rectangle 19"/>
            <p:cNvSpPr>
              <a:spLocks noChangeArrowheads="1"/>
            </p:cNvSpPr>
            <p:nvPr/>
          </p:nvSpPr>
          <p:spPr bwMode="auto">
            <a:xfrm>
              <a:off x="4517" y="2899"/>
              <a:ext cx="576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76" name="Rectangle 20"/>
            <p:cNvSpPr>
              <a:spLocks noChangeArrowheads="1"/>
            </p:cNvSpPr>
            <p:nvPr/>
          </p:nvSpPr>
          <p:spPr bwMode="auto">
            <a:xfrm>
              <a:off x="4517" y="3187"/>
              <a:ext cx="576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77" name="Rectangle 21"/>
            <p:cNvSpPr>
              <a:spLocks noChangeArrowheads="1"/>
            </p:cNvSpPr>
            <p:nvPr/>
          </p:nvSpPr>
          <p:spPr bwMode="auto">
            <a:xfrm>
              <a:off x="4517" y="3475"/>
              <a:ext cx="576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78" name="Rectangle 22"/>
            <p:cNvSpPr>
              <a:spLocks noChangeArrowheads="1"/>
            </p:cNvSpPr>
            <p:nvPr/>
          </p:nvSpPr>
          <p:spPr bwMode="auto">
            <a:xfrm>
              <a:off x="4517" y="3907"/>
              <a:ext cx="576" cy="288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79" name="Text Box 23"/>
            <p:cNvSpPr txBox="1">
              <a:spLocks noChangeArrowheads="1"/>
            </p:cNvSpPr>
            <p:nvPr/>
          </p:nvSpPr>
          <p:spPr bwMode="auto">
            <a:xfrm>
              <a:off x="4178" y="2063"/>
              <a:ext cx="115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 dirty="0" err="1">
                  <a:solidFill>
                    <a:srgbClr val="003399"/>
                  </a:solidFill>
                  <a:latin typeface="Courier New" pitchFamily="49" charset="0"/>
                </a:rPr>
                <a:t>addi</a:t>
              </a:r>
              <a:r>
                <a:rPr lang="en-GB" sz="1800" b="1" dirty="0">
                  <a:solidFill>
                    <a:srgbClr val="003399"/>
                  </a:solidFill>
                  <a:latin typeface="Courier New" pitchFamily="49" charset="0"/>
                </a:rPr>
                <a:t> R2,R1,4</a:t>
              </a:r>
            </a:p>
          </p:txBody>
        </p:sp>
        <p:sp>
          <p:nvSpPr>
            <p:cNvPr id="36880" name="Text Box 24"/>
            <p:cNvSpPr txBox="1">
              <a:spLocks noChangeArrowheads="1"/>
            </p:cNvSpPr>
            <p:nvPr/>
          </p:nvSpPr>
          <p:spPr bwMode="auto">
            <a:xfrm>
              <a:off x="4664" y="2371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R8</a:t>
              </a:r>
            </a:p>
          </p:txBody>
        </p:sp>
        <p:sp>
          <p:nvSpPr>
            <p:cNvPr id="36881" name="Text Box 25"/>
            <p:cNvSpPr txBox="1">
              <a:spLocks noChangeArrowheads="1"/>
            </p:cNvSpPr>
            <p:nvPr/>
          </p:nvSpPr>
          <p:spPr bwMode="auto">
            <a:xfrm>
              <a:off x="4661" y="2659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R7</a:t>
              </a:r>
            </a:p>
          </p:txBody>
        </p:sp>
        <p:sp>
          <p:nvSpPr>
            <p:cNvPr id="36882" name="Text Box 26"/>
            <p:cNvSpPr txBox="1">
              <a:spLocks noChangeArrowheads="1"/>
            </p:cNvSpPr>
            <p:nvPr/>
          </p:nvSpPr>
          <p:spPr bwMode="auto">
            <a:xfrm>
              <a:off x="4658" y="2947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R5</a:t>
              </a:r>
            </a:p>
          </p:txBody>
        </p:sp>
        <p:sp>
          <p:nvSpPr>
            <p:cNvPr id="36883" name="Text Box 27"/>
            <p:cNvSpPr txBox="1">
              <a:spLocks noChangeArrowheads="1"/>
            </p:cNvSpPr>
            <p:nvPr/>
          </p:nvSpPr>
          <p:spPr bwMode="auto">
            <a:xfrm>
              <a:off x="4655" y="3235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R2</a:t>
              </a:r>
            </a:p>
          </p:txBody>
        </p:sp>
        <p:sp>
          <p:nvSpPr>
            <p:cNvPr id="36884" name="Text Box 28"/>
            <p:cNvSpPr txBox="1">
              <a:spLocks noChangeArrowheads="1"/>
            </p:cNvSpPr>
            <p:nvPr/>
          </p:nvSpPr>
          <p:spPr bwMode="auto">
            <a:xfrm>
              <a:off x="4652" y="3523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R9</a:t>
              </a:r>
            </a:p>
          </p:txBody>
        </p:sp>
        <p:sp>
          <p:nvSpPr>
            <p:cNvPr id="36885" name="Text Box 29"/>
            <p:cNvSpPr txBox="1">
              <a:spLocks noChangeArrowheads="1"/>
            </p:cNvSpPr>
            <p:nvPr/>
          </p:nvSpPr>
          <p:spPr bwMode="auto">
            <a:xfrm>
              <a:off x="4532" y="3955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R6</a:t>
              </a:r>
            </a:p>
          </p:txBody>
        </p:sp>
        <p:sp>
          <p:nvSpPr>
            <p:cNvPr id="36886" name="Text Box 33"/>
            <p:cNvSpPr txBox="1">
              <a:spLocks noChangeArrowheads="1"/>
            </p:cNvSpPr>
            <p:nvPr/>
          </p:nvSpPr>
          <p:spPr bwMode="auto">
            <a:xfrm>
              <a:off x="3796" y="2064"/>
              <a:ext cx="47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GB" sz="1800" b="1">
                  <a:solidFill>
                    <a:srgbClr val="FF0000"/>
                  </a:solidFill>
                  <a:latin typeface="Arial" charset="0"/>
                </a:rPr>
                <a:t>after:</a:t>
              </a:r>
            </a:p>
          </p:txBody>
        </p:sp>
        <p:sp>
          <p:nvSpPr>
            <p:cNvPr id="36887" name="Text Box 34"/>
            <p:cNvSpPr txBox="1">
              <a:spLocks noChangeArrowheads="1"/>
            </p:cNvSpPr>
            <p:nvPr/>
          </p:nvSpPr>
          <p:spPr bwMode="auto">
            <a:xfrm>
              <a:off x="3132" y="2266"/>
              <a:ext cx="114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GB" sz="1800" b="1">
                  <a:latin typeface="Arial" charset="0"/>
                </a:rPr>
                <a:t>new</a:t>
              </a:r>
            </a:p>
            <a:p>
              <a:pPr algn="r" eaLnBrk="0" hangingPunct="0"/>
              <a:r>
                <a:rPr lang="en-GB" sz="1800" b="1">
                  <a:latin typeface="Arial" charset="0"/>
                </a:rPr>
                <a:t>mapping table:</a:t>
              </a:r>
            </a:p>
          </p:txBody>
        </p:sp>
        <p:sp>
          <p:nvSpPr>
            <p:cNvPr id="36888" name="Text Box 35"/>
            <p:cNvSpPr txBox="1">
              <a:spLocks noChangeArrowheads="1"/>
            </p:cNvSpPr>
            <p:nvPr/>
          </p:nvSpPr>
          <p:spPr bwMode="auto">
            <a:xfrm>
              <a:off x="3284" y="3936"/>
              <a:ext cx="99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GB" sz="1800" b="1">
                  <a:latin typeface="Arial" charset="0"/>
                </a:rPr>
                <a:t>new free list:</a:t>
              </a:r>
            </a:p>
          </p:txBody>
        </p:sp>
        <p:sp>
          <p:nvSpPr>
            <p:cNvPr id="36889" name="Text Box 41"/>
            <p:cNvSpPr txBox="1">
              <a:spLocks noChangeArrowheads="1"/>
            </p:cNvSpPr>
            <p:nvPr/>
          </p:nvSpPr>
          <p:spPr bwMode="auto">
            <a:xfrm>
              <a:off x="4280" y="2361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r0</a:t>
              </a:r>
            </a:p>
          </p:txBody>
        </p:sp>
        <p:sp>
          <p:nvSpPr>
            <p:cNvPr id="36890" name="Text Box 42"/>
            <p:cNvSpPr txBox="1">
              <a:spLocks noChangeArrowheads="1"/>
            </p:cNvSpPr>
            <p:nvPr/>
          </p:nvSpPr>
          <p:spPr bwMode="auto">
            <a:xfrm>
              <a:off x="4277" y="2649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r1</a:t>
              </a:r>
            </a:p>
          </p:txBody>
        </p:sp>
        <p:sp>
          <p:nvSpPr>
            <p:cNvPr id="36891" name="Text Box 43"/>
            <p:cNvSpPr txBox="1">
              <a:spLocks noChangeArrowheads="1"/>
            </p:cNvSpPr>
            <p:nvPr/>
          </p:nvSpPr>
          <p:spPr bwMode="auto">
            <a:xfrm>
              <a:off x="4274" y="2937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r2</a:t>
              </a:r>
            </a:p>
          </p:txBody>
        </p:sp>
        <p:sp>
          <p:nvSpPr>
            <p:cNvPr id="36892" name="Text Box 44"/>
            <p:cNvSpPr txBox="1">
              <a:spLocks noChangeArrowheads="1"/>
            </p:cNvSpPr>
            <p:nvPr/>
          </p:nvSpPr>
          <p:spPr bwMode="auto">
            <a:xfrm>
              <a:off x="4271" y="3225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r3</a:t>
              </a:r>
            </a:p>
          </p:txBody>
        </p:sp>
        <p:sp>
          <p:nvSpPr>
            <p:cNvPr id="36893" name="Text Box 45"/>
            <p:cNvSpPr txBox="1">
              <a:spLocks noChangeArrowheads="1"/>
            </p:cNvSpPr>
            <p:nvPr/>
          </p:nvSpPr>
          <p:spPr bwMode="auto">
            <a:xfrm>
              <a:off x="4268" y="3513"/>
              <a:ext cx="2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800" b="1">
                  <a:solidFill>
                    <a:srgbClr val="003399"/>
                  </a:solidFill>
                  <a:latin typeface="Courier New" pitchFamily="49" charset="0"/>
                </a:rPr>
                <a:t>r4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/>
              <a:t>Register Renaming using mapping table</a:t>
            </a:r>
          </a:p>
        </p:txBody>
      </p:sp>
      <p:sp>
        <p:nvSpPr>
          <p:cNvPr id="24781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Another example: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Before (</a:t>
            </a:r>
            <a:r>
              <a:rPr lang="en-US" dirty="0" smtClean="0">
                <a:solidFill>
                  <a:srgbClr val="00B050"/>
                </a:solidFill>
              </a:rPr>
              <a:t>assume r0-&gt;R8, r1-&gt;R6, r2-&gt;R5, ..</a:t>
            </a:r>
            <a:r>
              <a:rPr lang="en-US" dirty="0" smtClean="0">
                <a:solidFill>
                  <a:schemeClr val="accent2"/>
                </a:solidFill>
              </a:rPr>
              <a:t> 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addi</a:t>
            </a:r>
            <a:r>
              <a:rPr lang="en-US" dirty="0" smtClean="0"/>
              <a:t>	r1, r2, 1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addi</a:t>
            </a:r>
            <a:r>
              <a:rPr lang="en-US" dirty="0" smtClean="0"/>
              <a:t>	r2, r0, 0	// </a:t>
            </a:r>
            <a:r>
              <a:rPr lang="en-US" dirty="0" err="1" smtClean="0"/>
              <a:t>WaR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addi</a:t>
            </a:r>
            <a:r>
              <a:rPr lang="en-US" dirty="0" smtClean="0"/>
              <a:t>	r1, r2, 1	// </a:t>
            </a:r>
            <a:r>
              <a:rPr lang="en-US" dirty="0" err="1" smtClean="0"/>
              <a:t>WaW</a:t>
            </a:r>
            <a:r>
              <a:rPr lang="en-US" dirty="0" smtClean="0"/>
              <a:t> + </a:t>
            </a:r>
            <a:r>
              <a:rPr lang="en-US" dirty="0" err="1" smtClean="0"/>
              <a:t>RaW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After</a:t>
            </a:r>
            <a:r>
              <a:rPr lang="en-US" dirty="0" smtClean="0"/>
              <a:t>	(</a:t>
            </a:r>
            <a:r>
              <a:rPr lang="en-US" dirty="0" smtClean="0">
                <a:solidFill>
                  <a:srgbClr val="00B050"/>
                </a:solidFill>
              </a:rPr>
              <a:t>free list: R7, R9, R10</a:t>
            </a:r>
            <a:r>
              <a:rPr lang="en-US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addi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R7,   R5</a:t>
            </a:r>
            <a:r>
              <a:rPr lang="en-US" dirty="0" smtClean="0"/>
              <a:t>, 1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addi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R10, R8</a:t>
            </a:r>
            <a:r>
              <a:rPr lang="en-US" dirty="0" smtClean="0"/>
              <a:t>, 0	// </a:t>
            </a:r>
            <a:r>
              <a:rPr lang="en-US" dirty="0" err="1" smtClean="0"/>
              <a:t>WaR</a:t>
            </a:r>
            <a:r>
              <a:rPr lang="en-US" dirty="0" smtClean="0"/>
              <a:t> disappeared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addi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R9,   R10</a:t>
            </a:r>
            <a:r>
              <a:rPr lang="en-US" dirty="0" smtClean="0"/>
              <a:t>, 1	// </a:t>
            </a:r>
            <a:r>
              <a:rPr lang="en-US" dirty="0" err="1" smtClean="0"/>
              <a:t>WaW</a:t>
            </a:r>
            <a:r>
              <a:rPr lang="en-US" dirty="0" smtClean="0"/>
              <a:t> disappeared, </a:t>
            </a:r>
            <a:br>
              <a:rPr lang="en-US" dirty="0" smtClean="0"/>
            </a:br>
            <a:r>
              <a:rPr lang="en-US" dirty="0" smtClean="0"/>
              <a:t>			// </a:t>
            </a:r>
            <a:r>
              <a:rPr lang="en-US" dirty="0" err="1" smtClean="0"/>
              <a:t>RaW</a:t>
            </a:r>
            <a:r>
              <a:rPr lang="en-US" dirty="0" smtClean="0"/>
              <a:t> renamed to R10</a:t>
            </a:r>
            <a:endParaRPr lang="en-GB" dirty="0" smtClean="0"/>
          </a:p>
        </p:txBody>
      </p:sp>
      <p:sp>
        <p:nvSpPr>
          <p:cNvPr id="3789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97BAFD7-ADAC-444F-8B44-66BE9A127926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2AE90A-A04F-4C0C-A8D5-8D5CAEA0EEB6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O-o-O architectures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r>
              <a:rPr lang="en-US" dirty="0" smtClean="0">
                <a:solidFill>
                  <a:schemeClr val="accent2"/>
                </a:solidFill>
              </a:rPr>
              <a:t> issue in-order, execute out-of-order, and commit in-order !!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Renaming</a:t>
            </a:r>
            <a:r>
              <a:rPr lang="en-US" dirty="0" smtClean="0"/>
              <a:t> avoids naming dependences</a:t>
            </a:r>
          </a:p>
          <a:p>
            <a:pPr lvl="1"/>
            <a:r>
              <a:rPr lang="en-US" dirty="0" smtClean="0"/>
              <a:t>via </a:t>
            </a:r>
            <a:r>
              <a:rPr lang="en-US" dirty="0" err="1" smtClean="0"/>
              <a:t>RoB</a:t>
            </a:r>
            <a:r>
              <a:rPr lang="en-US" dirty="0" smtClean="0"/>
              <a:t>: allocating an entry for every result, or</a:t>
            </a:r>
          </a:p>
          <a:p>
            <a:pPr lvl="1"/>
            <a:r>
              <a:rPr lang="en-US" dirty="0" smtClean="0"/>
              <a:t>via Register Mapping: Architectural registers are mapped on (many more) Physical registers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Speculation</a:t>
            </a:r>
            <a:r>
              <a:rPr lang="en-US" dirty="0" smtClean="0"/>
              <a:t> beyond branches</a:t>
            </a:r>
          </a:p>
          <a:p>
            <a:pPr lvl="1"/>
            <a:r>
              <a:rPr lang="en-US" dirty="0" smtClean="0"/>
              <a:t>branch prediction required (see next slides)</a:t>
            </a:r>
          </a:p>
          <a:p>
            <a:pPr lvl="1"/>
            <a:r>
              <a:rPr lang="en-US" dirty="0" smtClean="0"/>
              <a:t>recovery needed in case of miss prediction</a:t>
            </a:r>
          </a:p>
          <a:p>
            <a:pPr lvl="2"/>
            <a:r>
              <a:rPr lang="en-US" dirty="0" smtClean="0"/>
              <a:t>in-order-completion</a:t>
            </a:r>
          </a:p>
          <a:p>
            <a:pPr lvl="2"/>
            <a:r>
              <a:rPr lang="en-US" dirty="0" smtClean="0"/>
              <a:t>also needed for precise exception support</a:t>
            </a:r>
          </a:p>
        </p:txBody>
      </p:sp>
      <p:sp>
        <p:nvSpPr>
          <p:cNvPr id="3891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8725D06-942A-45F7-900D-B7D9C3775374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E62A2F-B856-433E-82DB-FDE7BAEB473F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Going Parallel: Multiple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7762" name="Picture 2" descr="http://upload.wikimedia.org/wikipedia/commons/4/4f/Paralleli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2204864"/>
            <a:ext cx="8217377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3592" y="5445225"/>
            <a:ext cx="65742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Issue multiple instructions (or operations) per cycle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143672" y="4149080"/>
            <a:ext cx="72008" cy="129614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04275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Issue RISC vs </a:t>
            </a:r>
            <a:r>
              <a:rPr lang="en-US" smtClean="0"/>
              <a:t>Superscalar</a:t>
            </a:r>
            <a:endParaRPr lang="en-US"/>
          </a:p>
        </p:txBody>
      </p:sp>
      <p:sp>
        <p:nvSpPr>
          <p:cNvPr id="147" name="Date Placeholder 2"/>
          <p:cNvSpPr>
            <a:spLocks noGrp="1"/>
          </p:cNvSpPr>
          <p:nvPr>
            <p:ph type="dt" sz="quarter" idx="10"/>
          </p:nvPr>
        </p:nvSpPr>
        <p:spPr>
          <a:xfrm>
            <a:off x="0" y="6629400"/>
            <a:ext cx="1219200" cy="228600"/>
          </a:xfrm>
          <a:noFill/>
        </p:spPr>
        <p:txBody>
          <a:bodyPr/>
          <a:lstStyle/>
          <a:p>
            <a:fld id="{2F030797-F1CB-46CE-BB29-D9EB6A397129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4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629400"/>
            <a:ext cx="2895600" cy="228600"/>
          </a:xfrm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87000" y="6622259"/>
            <a:ext cx="1905000" cy="228600"/>
          </a:xfrm>
          <a:noFill/>
        </p:spPr>
        <p:txBody>
          <a:bodyPr/>
          <a:lstStyle/>
          <a:p>
            <a:fld id="{A2272FBE-4B56-4296-B32B-3B848AB77D6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0" name="Rectangle 2"/>
          <p:cNvSpPr txBox="1">
            <a:spLocks noChangeArrowheads="1"/>
          </p:cNvSpPr>
          <p:nvPr/>
        </p:nvSpPr>
        <p:spPr bwMode="auto">
          <a:xfrm>
            <a:off x="395536" y="224644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kern="0" smtClean="0"/>
          </a:p>
        </p:txBody>
      </p:sp>
      <p:grpSp>
        <p:nvGrpSpPr>
          <p:cNvPr id="151" name="Group 227"/>
          <p:cNvGrpSpPr>
            <a:grpSpLocks/>
          </p:cNvGrpSpPr>
          <p:nvPr/>
        </p:nvGrpSpPr>
        <p:grpSpPr bwMode="auto">
          <a:xfrm>
            <a:off x="182563" y="1143000"/>
            <a:ext cx="3522662" cy="5521325"/>
            <a:chOff x="115" y="720"/>
            <a:chExt cx="2219" cy="3478"/>
          </a:xfrm>
        </p:grpSpPr>
        <p:grpSp>
          <p:nvGrpSpPr>
            <p:cNvPr id="152" name="Group 63"/>
            <p:cNvGrpSpPr>
              <a:grpSpLocks/>
            </p:cNvGrpSpPr>
            <p:nvPr/>
          </p:nvGrpSpPr>
          <p:grpSpPr bwMode="auto">
            <a:xfrm>
              <a:off x="595" y="720"/>
              <a:ext cx="720" cy="288"/>
              <a:chOff x="432" y="912"/>
              <a:chExt cx="720" cy="288"/>
            </a:xfrm>
          </p:grpSpPr>
          <p:sp>
            <p:nvSpPr>
              <p:cNvPr id="212" name="Rectangle 6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Text Box 6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53" name="Group 66"/>
            <p:cNvGrpSpPr>
              <a:grpSpLocks/>
            </p:cNvGrpSpPr>
            <p:nvPr/>
          </p:nvGrpSpPr>
          <p:grpSpPr bwMode="auto">
            <a:xfrm>
              <a:off x="595" y="912"/>
              <a:ext cx="720" cy="288"/>
              <a:chOff x="432" y="912"/>
              <a:chExt cx="720" cy="288"/>
            </a:xfrm>
          </p:grpSpPr>
          <p:sp>
            <p:nvSpPr>
              <p:cNvPr id="210" name="Rectangle 6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1" name="Text Box 6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54" name="Group 69"/>
            <p:cNvGrpSpPr>
              <a:grpSpLocks/>
            </p:cNvGrpSpPr>
            <p:nvPr/>
          </p:nvGrpSpPr>
          <p:grpSpPr bwMode="auto">
            <a:xfrm>
              <a:off x="595" y="1104"/>
              <a:ext cx="720" cy="288"/>
              <a:chOff x="432" y="912"/>
              <a:chExt cx="720" cy="288"/>
            </a:xfrm>
          </p:grpSpPr>
          <p:sp>
            <p:nvSpPr>
              <p:cNvPr id="208" name="Rectangle 70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9" name="Text Box 71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55" name="Group 72"/>
            <p:cNvGrpSpPr>
              <a:grpSpLocks/>
            </p:cNvGrpSpPr>
            <p:nvPr/>
          </p:nvGrpSpPr>
          <p:grpSpPr bwMode="auto">
            <a:xfrm>
              <a:off x="595" y="1296"/>
              <a:ext cx="720" cy="288"/>
              <a:chOff x="432" y="912"/>
              <a:chExt cx="720" cy="288"/>
            </a:xfrm>
          </p:grpSpPr>
          <p:sp>
            <p:nvSpPr>
              <p:cNvPr id="206" name="Rectangle 73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7" name="Text Box 74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56" name="Group 75"/>
            <p:cNvGrpSpPr>
              <a:grpSpLocks/>
            </p:cNvGrpSpPr>
            <p:nvPr/>
          </p:nvGrpSpPr>
          <p:grpSpPr bwMode="auto">
            <a:xfrm>
              <a:off x="595" y="1488"/>
              <a:ext cx="720" cy="288"/>
              <a:chOff x="432" y="912"/>
              <a:chExt cx="720" cy="288"/>
            </a:xfrm>
          </p:grpSpPr>
          <p:sp>
            <p:nvSpPr>
              <p:cNvPr id="204" name="Rectangle 76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" name="Text Box 77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57" name="Group 78"/>
            <p:cNvGrpSpPr>
              <a:grpSpLocks/>
            </p:cNvGrpSpPr>
            <p:nvPr/>
          </p:nvGrpSpPr>
          <p:grpSpPr bwMode="auto">
            <a:xfrm>
              <a:off x="595" y="1680"/>
              <a:ext cx="720" cy="288"/>
              <a:chOff x="432" y="912"/>
              <a:chExt cx="720" cy="288"/>
            </a:xfrm>
          </p:grpSpPr>
          <p:sp>
            <p:nvSpPr>
              <p:cNvPr id="202" name="Rectangle 79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Text Box 80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58" name="Group 81"/>
            <p:cNvGrpSpPr>
              <a:grpSpLocks/>
            </p:cNvGrpSpPr>
            <p:nvPr/>
          </p:nvGrpSpPr>
          <p:grpSpPr bwMode="auto">
            <a:xfrm>
              <a:off x="595" y="1872"/>
              <a:ext cx="720" cy="288"/>
              <a:chOff x="432" y="912"/>
              <a:chExt cx="720" cy="288"/>
            </a:xfrm>
          </p:grpSpPr>
          <p:sp>
            <p:nvSpPr>
              <p:cNvPr id="200" name="Rectangle 8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Text Box 83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59" name="Group 84"/>
            <p:cNvGrpSpPr>
              <a:grpSpLocks/>
            </p:cNvGrpSpPr>
            <p:nvPr/>
          </p:nvGrpSpPr>
          <p:grpSpPr bwMode="auto">
            <a:xfrm>
              <a:off x="595" y="2064"/>
              <a:ext cx="720" cy="288"/>
              <a:chOff x="432" y="912"/>
              <a:chExt cx="720" cy="288"/>
            </a:xfrm>
          </p:grpSpPr>
          <p:sp>
            <p:nvSpPr>
              <p:cNvPr id="198" name="Rectangle 85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Text Box 86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60" name="Group 87"/>
            <p:cNvGrpSpPr>
              <a:grpSpLocks/>
            </p:cNvGrpSpPr>
            <p:nvPr/>
          </p:nvGrpSpPr>
          <p:grpSpPr bwMode="auto">
            <a:xfrm>
              <a:off x="595" y="2256"/>
              <a:ext cx="720" cy="288"/>
              <a:chOff x="432" y="912"/>
              <a:chExt cx="720" cy="288"/>
            </a:xfrm>
          </p:grpSpPr>
          <p:sp>
            <p:nvSpPr>
              <p:cNvPr id="196" name="Rectangle 88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7" name="Text Box 89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61" name="Group 90"/>
            <p:cNvGrpSpPr>
              <a:grpSpLocks/>
            </p:cNvGrpSpPr>
            <p:nvPr/>
          </p:nvGrpSpPr>
          <p:grpSpPr bwMode="auto">
            <a:xfrm>
              <a:off x="595" y="2448"/>
              <a:ext cx="720" cy="288"/>
              <a:chOff x="432" y="912"/>
              <a:chExt cx="720" cy="288"/>
            </a:xfrm>
          </p:grpSpPr>
          <p:sp>
            <p:nvSpPr>
              <p:cNvPr id="194" name="Rectangle 9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Text Box 92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62" name="Group 93"/>
            <p:cNvGrpSpPr>
              <a:grpSpLocks/>
            </p:cNvGrpSpPr>
            <p:nvPr/>
          </p:nvGrpSpPr>
          <p:grpSpPr bwMode="auto">
            <a:xfrm>
              <a:off x="595" y="2640"/>
              <a:ext cx="720" cy="288"/>
              <a:chOff x="432" y="912"/>
              <a:chExt cx="720" cy="288"/>
            </a:xfrm>
          </p:grpSpPr>
          <p:sp>
            <p:nvSpPr>
              <p:cNvPr id="192" name="Rectangle 9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3" name="Text Box 9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63" name="Group 96"/>
            <p:cNvGrpSpPr>
              <a:grpSpLocks/>
            </p:cNvGrpSpPr>
            <p:nvPr/>
          </p:nvGrpSpPr>
          <p:grpSpPr bwMode="auto">
            <a:xfrm>
              <a:off x="595" y="2832"/>
              <a:ext cx="720" cy="288"/>
              <a:chOff x="432" y="912"/>
              <a:chExt cx="720" cy="288"/>
            </a:xfrm>
          </p:grpSpPr>
          <p:sp>
            <p:nvSpPr>
              <p:cNvPr id="190" name="Rectangle 9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Text Box 9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sp>
          <p:nvSpPr>
            <p:cNvPr id="164" name="Rectangle 99"/>
            <p:cNvSpPr>
              <a:spLocks noChangeArrowheads="1"/>
            </p:cNvSpPr>
            <p:nvPr/>
          </p:nvSpPr>
          <p:spPr bwMode="auto">
            <a:xfrm>
              <a:off x="403" y="3486"/>
              <a:ext cx="912" cy="672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" name="Freeform 100"/>
            <p:cNvSpPr>
              <a:spLocks/>
            </p:cNvSpPr>
            <p:nvPr/>
          </p:nvSpPr>
          <p:spPr bwMode="auto">
            <a:xfrm>
              <a:off x="451" y="3582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6" name="Line 101"/>
            <p:cNvSpPr>
              <a:spLocks noChangeShapeType="1"/>
            </p:cNvSpPr>
            <p:nvPr/>
          </p:nvSpPr>
          <p:spPr bwMode="auto">
            <a:xfrm>
              <a:off x="547" y="348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7" name="Line 102"/>
            <p:cNvSpPr>
              <a:spLocks noChangeShapeType="1"/>
            </p:cNvSpPr>
            <p:nvPr/>
          </p:nvSpPr>
          <p:spPr bwMode="auto">
            <a:xfrm>
              <a:off x="835" y="348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8" name="Line 103"/>
            <p:cNvSpPr>
              <a:spLocks noChangeShapeType="1"/>
            </p:cNvSpPr>
            <p:nvPr/>
          </p:nvSpPr>
          <p:spPr bwMode="auto">
            <a:xfrm>
              <a:off x="691" y="38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9" name="Rectangle 104"/>
            <p:cNvSpPr>
              <a:spLocks noChangeArrowheads="1"/>
            </p:cNvSpPr>
            <p:nvPr/>
          </p:nvSpPr>
          <p:spPr bwMode="auto">
            <a:xfrm>
              <a:off x="931" y="377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0" name="Rectangle 105"/>
            <p:cNvSpPr>
              <a:spLocks noChangeArrowheads="1"/>
            </p:cNvSpPr>
            <p:nvPr/>
          </p:nvSpPr>
          <p:spPr bwMode="auto">
            <a:xfrm>
              <a:off x="931" y="3828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1" name="Rectangle 106"/>
            <p:cNvSpPr>
              <a:spLocks noChangeArrowheads="1"/>
            </p:cNvSpPr>
            <p:nvPr/>
          </p:nvSpPr>
          <p:spPr bwMode="auto">
            <a:xfrm>
              <a:off x="931" y="3882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2" name="Rectangle 107"/>
            <p:cNvSpPr>
              <a:spLocks noChangeArrowheads="1"/>
            </p:cNvSpPr>
            <p:nvPr/>
          </p:nvSpPr>
          <p:spPr bwMode="auto">
            <a:xfrm>
              <a:off x="931" y="3936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3" name="Rectangle 108"/>
            <p:cNvSpPr>
              <a:spLocks noChangeArrowheads="1"/>
            </p:cNvSpPr>
            <p:nvPr/>
          </p:nvSpPr>
          <p:spPr bwMode="auto">
            <a:xfrm>
              <a:off x="931" y="3990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" name="Rectangle 109"/>
            <p:cNvSpPr>
              <a:spLocks noChangeArrowheads="1"/>
            </p:cNvSpPr>
            <p:nvPr/>
          </p:nvSpPr>
          <p:spPr bwMode="auto">
            <a:xfrm>
              <a:off x="931" y="404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5" name="AutoShape 110"/>
            <p:cNvSpPr>
              <a:spLocks noChangeArrowheads="1"/>
            </p:cNvSpPr>
            <p:nvPr/>
          </p:nvSpPr>
          <p:spPr bwMode="auto">
            <a:xfrm>
              <a:off x="695" y="3072"/>
              <a:ext cx="279" cy="414"/>
            </a:xfrm>
            <a:prstGeom prst="downArrow">
              <a:avLst>
                <a:gd name="adj1" fmla="val 50000"/>
                <a:gd name="adj2" fmla="val 37097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6" name="Text Box 111"/>
            <p:cNvSpPr txBox="1">
              <a:spLocks noChangeArrowheads="1"/>
            </p:cNvSpPr>
            <p:nvPr/>
          </p:nvSpPr>
          <p:spPr bwMode="auto">
            <a:xfrm>
              <a:off x="931" y="3082"/>
              <a:ext cx="832" cy="4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execute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1 instr/cycle</a:t>
              </a:r>
            </a:p>
          </p:txBody>
        </p:sp>
        <p:sp>
          <p:nvSpPr>
            <p:cNvPr id="177" name="Text Box 112"/>
            <p:cNvSpPr txBox="1">
              <a:spLocks noChangeArrowheads="1"/>
            </p:cNvSpPr>
            <p:nvPr/>
          </p:nvSpPr>
          <p:spPr bwMode="auto">
            <a:xfrm>
              <a:off x="115" y="723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78" name="Text Box 113"/>
            <p:cNvSpPr txBox="1">
              <a:spLocks noChangeArrowheads="1"/>
            </p:cNvSpPr>
            <p:nvPr/>
          </p:nvSpPr>
          <p:spPr bwMode="auto">
            <a:xfrm>
              <a:off x="115" y="91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79" name="Text Box 114"/>
            <p:cNvSpPr txBox="1">
              <a:spLocks noChangeArrowheads="1"/>
            </p:cNvSpPr>
            <p:nvPr/>
          </p:nvSpPr>
          <p:spPr bwMode="auto">
            <a:xfrm>
              <a:off x="115" y="110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0" name="Text Box 115"/>
            <p:cNvSpPr txBox="1">
              <a:spLocks noChangeArrowheads="1"/>
            </p:cNvSpPr>
            <p:nvPr/>
          </p:nvSpPr>
          <p:spPr bwMode="auto">
            <a:xfrm>
              <a:off x="115" y="129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1" name="Text Box 116"/>
            <p:cNvSpPr txBox="1">
              <a:spLocks noChangeArrowheads="1"/>
            </p:cNvSpPr>
            <p:nvPr/>
          </p:nvSpPr>
          <p:spPr bwMode="auto">
            <a:xfrm>
              <a:off x="115" y="148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2" name="Text Box 117"/>
            <p:cNvSpPr txBox="1">
              <a:spLocks noChangeArrowheads="1"/>
            </p:cNvSpPr>
            <p:nvPr/>
          </p:nvSpPr>
          <p:spPr bwMode="auto">
            <a:xfrm>
              <a:off x="115" y="168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3" name="Text Box 118"/>
            <p:cNvSpPr txBox="1">
              <a:spLocks noChangeArrowheads="1"/>
            </p:cNvSpPr>
            <p:nvPr/>
          </p:nvSpPr>
          <p:spPr bwMode="auto">
            <a:xfrm>
              <a:off x="115" y="187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4" name="Text Box 119"/>
            <p:cNvSpPr txBox="1">
              <a:spLocks noChangeArrowheads="1"/>
            </p:cNvSpPr>
            <p:nvPr/>
          </p:nvSpPr>
          <p:spPr bwMode="auto">
            <a:xfrm>
              <a:off x="115" y="206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5" name="Text Box 120"/>
            <p:cNvSpPr txBox="1">
              <a:spLocks noChangeArrowheads="1"/>
            </p:cNvSpPr>
            <p:nvPr/>
          </p:nvSpPr>
          <p:spPr bwMode="auto">
            <a:xfrm>
              <a:off x="115" y="225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6" name="Text Box 121"/>
            <p:cNvSpPr txBox="1">
              <a:spLocks noChangeArrowheads="1"/>
            </p:cNvSpPr>
            <p:nvPr/>
          </p:nvSpPr>
          <p:spPr bwMode="auto">
            <a:xfrm>
              <a:off x="115" y="244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7" name="Text Box 122"/>
            <p:cNvSpPr txBox="1">
              <a:spLocks noChangeArrowheads="1"/>
            </p:cNvSpPr>
            <p:nvPr/>
          </p:nvSpPr>
          <p:spPr bwMode="auto">
            <a:xfrm>
              <a:off x="115" y="264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8" name="Text Box 123"/>
            <p:cNvSpPr txBox="1">
              <a:spLocks noChangeArrowheads="1"/>
            </p:cNvSpPr>
            <p:nvPr/>
          </p:nvSpPr>
          <p:spPr bwMode="auto">
            <a:xfrm>
              <a:off x="115" y="283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9" name="Text Box 124"/>
            <p:cNvSpPr txBox="1">
              <a:spLocks noChangeArrowheads="1"/>
            </p:cNvSpPr>
            <p:nvPr/>
          </p:nvSpPr>
          <p:spPr bwMode="auto">
            <a:xfrm>
              <a:off x="1315" y="3680"/>
              <a:ext cx="1019" cy="51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(1-issue)</a:t>
              </a:r>
            </a:p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RISC CPU</a:t>
              </a:r>
            </a:p>
          </p:txBody>
        </p:sp>
      </p:grpSp>
      <p:grpSp>
        <p:nvGrpSpPr>
          <p:cNvPr id="214" name="Group 220"/>
          <p:cNvGrpSpPr>
            <a:grpSpLocks/>
          </p:cNvGrpSpPr>
          <p:nvPr/>
        </p:nvGrpSpPr>
        <p:grpSpPr bwMode="auto">
          <a:xfrm>
            <a:off x="2627313" y="2600326"/>
            <a:ext cx="3648707" cy="1262063"/>
            <a:chOff x="1392" y="1607"/>
            <a:chExt cx="1238" cy="795"/>
          </a:xfrm>
        </p:grpSpPr>
        <p:sp>
          <p:nvSpPr>
            <p:cNvPr id="215" name="AutoShape 221"/>
            <p:cNvSpPr>
              <a:spLocks noChangeArrowheads="1"/>
            </p:cNvSpPr>
            <p:nvPr/>
          </p:nvSpPr>
          <p:spPr bwMode="auto">
            <a:xfrm>
              <a:off x="1392" y="1824"/>
              <a:ext cx="1238" cy="144"/>
            </a:xfrm>
            <a:prstGeom prst="rightArrow">
              <a:avLst>
                <a:gd name="adj1" fmla="val 50000"/>
                <a:gd name="adj2" fmla="val 214931"/>
              </a:avLst>
            </a:pr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6" name="Text Box 222"/>
            <p:cNvSpPr txBox="1">
              <a:spLocks noChangeArrowheads="1"/>
            </p:cNvSpPr>
            <p:nvPr/>
          </p:nvSpPr>
          <p:spPr bwMode="auto">
            <a:xfrm>
              <a:off x="1671" y="1607"/>
              <a:ext cx="651" cy="7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/>
                <a:t>Change</a:t>
              </a:r>
              <a:r>
                <a:rPr lang="en-US"/>
                <a:t> HW,</a:t>
              </a:r>
            </a:p>
            <a:p>
              <a:pPr algn="ctr" eaLnBrk="0" hangingPunct="0"/>
              <a:r>
                <a:rPr lang="en-US"/>
                <a:t>but can use</a:t>
              </a:r>
            </a:p>
            <a:p>
              <a:pPr algn="ctr" eaLnBrk="0" hangingPunct="0"/>
              <a:r>
                <a:rPr lang="en-US"/>
                <a:t>same code</a:t>
              </a:r>
            </a:p>
          </p:txBody>
        </p:sp>
      </p:grpSp>
      <p:grpSp>
        <p:nvGrpSpPr>
          <p:cNvPr id="217" name="Group 228"/>
          <p:cNvGrpSpPr>
            <a:grpSpLocks/>
          </p:cNvGrpSpPr>
          <p:nvPr/>
        </p:nvGrpSpPr>
        <p:grpSpPr bwMode="auto">
          <a:xfrm>
            <a:off x="5218744" y="1149350"/>
            <a:ext cx="5665788" cy="5434013"/>
            <a:chOff x="2132" y="724"/>
            <a:chExt cx="3569" cy="3423"/>
          </a:xfrm>
        </p:grpSpPr>
        <p:grpSp>
          <p:nvGrpSpPr>
            <p:cNvPr id="218" name="Group 150"/>
            <p:cNvGrpSpPr>
              <a:grpSpLocks/>
            </p:cNvGrpSpPr>
            <p:nvPr/>
          </p:nvGrpSpPr>
          <p:grpSpPr bwMode="auto">
            <a:xfrm>
              <a:off x="3651" y="724"/>
              <a:ext cx="720" cy="288"/>
              <a:chOff x="432" y="912"/>
              <a:chExt cx="720" cy="288"/>
            </a:xfrm>
          </p:grpSpPr>
          <p:sp>
            <p:nvSpPr>
              <p:cNvPr id="290" name="Rectangle 15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1" name="Text Box 152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219" name="Group 153"/>
            <p:cNvGrpSpPr>
              <a:grpSpLocks/>
            </p:cNvGrpSpPr>
            <p:nvPr/>
          </p:nvGrpSpPr>
          <p:grpSpPr bwMode="auto">
            <a:xfrm>
              <a:off x="3651" y="916"/>
              <a:ext cx="720" cy="288"/>
              <a:chOff x="432" y="912"/>
              <a:chExt cx="720" cy="288"/>
            </a:xfrm>
          </p:grpSpPr>
          <p:sp>
            <p:nvSpPr>
              <p:cNvPr id="288" name="Rectangle 15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9" name="Text Box 15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220" name="Group 156"/>
            <p:cNvGrpSpPr>
              <a:grpSpLocks/>
            </p:cNvGrpSpPr>
            <p:nvPr/>
          </p:nvGrpSpPr>
          <p:grpSpPr bwMode="auto">
            <a:xfrm>
              <a:off x="3651" y="1108"/>
              <a:ext cx="720" cy="288"/>
              <a:chOff x="432" y="912"/>
              <a:chExt cx="720" cy="288"/>
            </a:xfrm>
          </p:grpSpPr>
          <p:sp>
            <p:nvSpPr>
              <p:cNvPr id="286" name="Rectangle 15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" name="Text Box 15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221" name="Group 159"/>
            <p:cNvGrpSpPr>
              <a:grpSpLocks/>
            </p:cNvGrpSpPr>
            <p:nvPr/>
          </p:nvGrpSpPr>
          <p:grpSpPr bwMode="auto">
            <a:xfrm>
              <a:off x="3651" y="1300"/>
              <a:ext cx="720" cy="288"/>
              <a:chOff x="432" y="912"/>
              <a:chExt cx="720" cy="288"/>
            </a:xfrm>
          </p:grpSpPr>
          <p:sp>
            <p:nvSpPr>
              <p:cNvPr id="284" name="Rectangle 160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5" name="Text Box 161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222" name="Group 162"/>
            <p:cNvGrpSpPr>
              <a:grpSpLocks/>
            </p:cNvGrpSpPr>
            <p:nvPr/>
          </p:nvGrpSpPr>
          <p:grpSpPr bwMode="auto">
            <a:xfrm>
              <a:off x="3651" y="1492"/>
              <a:ext cx="720" cy="288"/>
              <a:chOff x="432" y="912"/>
              <a:chExt cx="720" cy="288"/>
            </a:xfrm>
          </p:grpSpPr>
          <p:sp>
            <p:nvSpPr>
              <p:cNvPr id="282" name="Rectangle 163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" name="Text Box 164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223" name="Group 165"/>
            <p:cNvGrpSpPr>
              <a:grpSpLocks/>
            </p:cNvGrpSpPr>
            <p:nvPr/>
          </p:nvGrpSpPr>
          <p:grpSpPr bwMode="auto">
            <a:xfrm>
              <a:off x="3651" y="1684"/>
              <a:ext cx="720" cy="288"/>
              <a:chOff x="432" y="912"/>
              <a:chExt cx="720" cy="288"/>
            </a:xfrm>
          </p:grpSpPr>
          <p:sp>
            <p:nvSpPr>
              <p:cNvPr id="280" name="Rectangle 166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1" name="Text Box 167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224" name="Group 168"/>
            <p:cNvGrpSpPr>
              <a:grpSpLocks/>
            </p:cNvGrpSpPr>
            <p:nvPr/>
          </p:nvGrpSpPr>
          <p:grpSpPr bwMode="auto">
            <a:xfrm>
              <a:off x="3651" y="1876"/>
              <a:ext cx="720" cy="288"/>
              <a:chOff x="432" y="912"/>
              <a:chExt cx="720" cy="288"/>
            </a:xfrm>
          </p:grpSpPr>
          <p:sp>
            <p:nvSpPr>
              <p:cNvPr id="278" name="Rectangle 169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9" name="Text Box 170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225" name="Group 171"/>
            <p:cNvGrpSpPr>
              <a:grpSpLocks/>
            </p:cNvGrpSpPr>
            <p:nvPr/>
          </p:nvGrpSpPr>
          <p:grpSpPr bwMode="auto">
            <a:xfrm>
              <a:off x="3651" y="2068"/>
              <a:ext cx="720" cy="288"/>
              <a:chOff x="432" y="912"/>
              <a:chExt cx="720" cy="288"/>
            </a:xfrm>
          </p:grpSpPr>
          <p:sp>
            <p:nvSpPr>
              <p:cNvPr id="276" name="Rectangle 17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" name="Text Box 173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226" name="Group 174"/>
            <p:cNvGrpSpPr>
              <a:grpSpLocks/>
            </p:cNvGrpSpPr>
            <p:nvPr/>
          </p:nvGrpSpPr>
          <p:grpSpPr bwMode="auto">
            <a:xfrm>
              <a:off x="3651" y="2260"/>
              <a:ext cx="720" cy="288"/>
              <a:chOff x="432" y="912"/>
              <a:chExt cx="720" cy="288"/>
            </a:xfrm>
          </p:grpSpPr>
          <p:sp>
            <p:nvSpPr>
              <p:cNvPr id="274" name="Rectangle 175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5" name="Text Box 176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227" name="Group 177"/>
            <p:cNvGrpSpPr>
              <a:grpSpLocks/>
            </p:cNvGrpSpPr>
            <p:nvPr/>
          </p:nvGrpSpPr>
          <p:grpSpPr bwMode="auto">
            <a:xfrm>
              <a:off x="3651" y="2452"/>
              <a:ext cx="720" cy="288"/>
              <a:chOff x="432" y="912"/>
              <a:chExt cx="720" cy="288"/>
            </a:xfrm>
          </p:grpSpPr>
          <p:sp>
            <p:nvSpPr>
              <p:cNvPr id="272" name="Rectangle 178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3" name="Text Box 179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228" name="Group 180"/>
            <p:cNvGrpSpPr>
              <a:grpSpLocks/>
            </p:cNvGrpSpPr>
            <p:nvPr/>
          </p:nvGrpSpPr>
          <p:grpSpPr bwMode="auto">
            <a:xfrm>
              <a:off x="3651" y="2644"/>
              <a:ext cx="720" cy="288"/>
              <a:chOff x="432" y="912"/>
              <a:chExt cx="720" cy="288"/>
            </a:xfrm>
          </p:grpSpPr>
          <p:sp>
            <p:nvSpPr>
              <p:cNvPr id="270" name="Rectangle 18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1" name="Text Box 182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229" name="Group 183"/>
            <p:cNvGrpSpPr>
              <a:grpSpLocks/>
            </p:cNvGrpSpPr>
            <p:nvPr/>
          </p:nvGrpSpPr>
          <p:grpSpPr bwMode="auto">
            <a:xfrm>
              <a:off x="3651" y="2836"/>
              <a:ext cx="720" cy="288"/>
              <a:chOff x="432" y="912"/>
              <a:chExt cx="720" cy="288"/>
            </a:xfrm>
          </p:grpSpPr>
          <p:sp>
            <p:nvSpPr>
              <p:cNvPr id="268" name="Rectangle 18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9" name="Text Box 18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sp>
          <p:nvSpPr>
            <p:cNvPr id="230" name="AutoShape 186"/>
            <p:cNvSpPr>
              <a:spLocks noChangeArrowheads="1"/>
            </p:cNvSpPr>
            <p:nvPr/>
          </p:nvSpPr>
          <p:spPr bwMode="auto">
            <a:xfrm>
              <a:off x="3751" y="3076"/>
              <a:ext cx="467" cy="41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1" name="Text Box 187"/>
            <p:cNvSpPr txBox="1">
              <a:spLocks noChangeArrowheads="1"/>
            </p:cNvSpPr>
            <p:nvPr/>
          </p:nvSpPr>
          <p:spPr bwMode="auto">
            <a:xfrm>
              <a:off x="4105" y="3067"/>
              <a:ext cx="1596" cy="4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issue and (try to) execute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3 instr/cycle</a:t>
              </a:r>
            </a:p>
          </p:txBody>
        </p:sp>
        <p:sp>
          <p:nvSpPr>
            <p:cNvPr id="232" name="Text Box 188"/>
            <p:cNvSpPr txBox="1">
              <a:spLocks noChangeArrowheads="1"/>
            </p:cNvSpPr>
            <p:nvPr/>
          </p:nvSpPr>
          <p:spPr bwMode="auto">
            <a:xfrm>
              <a:off x="3171" y="727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33" name="Text Box 189"/>
            <p:cNvSpPr txBox="1">
              <a:spLocks noChangeArrowheads="1"/>
            </p:cNvSpPr>
            <p:nvPr/>
          </p:nvSpPr>
          <p:spPr bwMode="auto">
            <a:xfrm>
              <a:off x="3171" y="91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34" name="Text Box 190"/>
            <p:cNvSpPr txBox="1">
              <a:spLocks noChangeArrowheads="1"/>
            </p:cNvSpPr>
            <p:nvPr/>
          </p:nvSpPr>
          <p:spPr bwMode="auto">
            <a:xfrm>
              <a:off x="3171" y="110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35" name="Text Box 191"/>
            <p:cNvSpPr txBox="1">
              <a:spLocks noChangeArrowheads="1"/>
            </p:cNvSpPr>
            <p:nvPr/>
          </p:nvSpPr>
          <p:spPr bwMode="auto">
            <a:xfrm>
              <a:off x="3171" y="130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36" name="Text Box 192"/>
            <p:cNvSpPr txBox="1">
              <a:spLocks noChangeArrowheads="1"/>
            </p:cNvSpPr>
            <p:nvPr/>
          </p:nvSpPr>
          <p:spPr bwMode="auto">
            <a:xfrm>
              <a:off x="3171" y="149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37" name="Text Box 193"/>
            <p:cNvSpPr txBox="1">
              <a:spLocks noChangeArrowheads="1"/>
            </p:cNvSpPr>
            <p:nvPr/>
          </p:nvSpPr>
          <p:spPr bwMode="auto">
            <a:xfrm>
              <a:off x="3171" y="168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38" name="Text Box 194"/>
            <p:cNvSpPr txBox="1">
              <a:spLocks noChangeArrowheads="1"/>
            </p:cNvSpPr>
            <p:nvPr/>
          </p:nvSpPr>
          <p:spPr bwMode="auto">
            <a:xfrm>
              <a:off x="3171" y="187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39" name="Text Box 195"/>
            <p:cNvSpPr txBox="1">
              <a:spLocks noChangeArrowheads="1"/>
            </p:cNvSpPr>
            <p:nvPr/>
          </p:nvSpPr>
          <p:spPr bwMode="auto">
            <a:xfrm>
              <a:off x="3171" y="206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40" name="Text Box 196"/>
            <p:cNvSpPr txBox="1">
              <a:spLocks noChangeArrowheads="1"/>
            </p:cNvSpPr>
            <p:nvPr/>
          </p:nvSpPr>
          <p:spPr bwMode="auto">
            <a:xfrm>
              <a:off x="3171" y="226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41" name="Text Box 197"/>
            <p:cNvSpPr txBox="1">
              <a:spLocks noChangeArrowheads="1"/>
            </p:cNvSpPr>
            <p:nvPr/>
          </p:nvSpPr>
          <p:spPr bwMode="auto">
            <a:xfrm>
              <a:off x="3171" y="245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42" name="Text Box 198"/>
            <p:cNvSpPr txBox="1">
              <a:spLocks noChangeArrowheads="1"/>
            </p:cNvSpPr>
            <p:nvPr/>
          </p:nvSpPr>
          <p:spPr bwMode="auto">
            <a:xfrm>
              <a:off x="3171" y="264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43" name="Text Box 199"/>
            <p:cNvSpPr txBox="1">
              <a:spLocks noChangeArrowheads="1"/>
            </p:cNvSpPr>
            <p:nvPr/>
          </p:nvSpPr>
          <p:spPr bwMode="auto">
            <a:xfrm>
              <a:off x="3171" y="283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244" name="Rectangle 200"/>
            <p:cNvSpPr>
              <a:spLocks noChangeArrowheads="1"/>
            </p:cNvSpPr>
            <p:nvPr/>
          </p:nvSpPr>
          <p:spPr bwMode="auto">
            <a:xfrm>
              <a:off x="2857" y="3475"/>
              <a:ext cx="2347" cy="672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5" name="Freeform 201"/>
            <p:cNvSpPr>
              <a:spLocks/>
            </p:cNvSpPr>
            <p:nvPr/>
          </p:nvSpPr>
          <p:spPr bwMode="auto">
            <a:xfrm>
              <a:off x="2905" y="3571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" name="Line 202"/>
            <p:cNvSpPr>
              <a:spLocks noChangeShapeType="1"/>
            </p:cNvSpPr>
            <p:nvPr/>
          </p:nvSpPr>
          <p:spPr bwMode="auto">
            <a:xfrm>
              <a:off x="2997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7" name="Line 203"/>
            <p:cNvSpPr>
              <a:spLocks noChangeShapeType="1"/>
            </p:cNvSpPr>
            <p:nvPr/>
          </p:nvSpPr>
          <p:spPr bwMode="auto">
            <a:xfrm>
              <a:off x="3285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8" name="Line 204"/>
            <p:cNvSpPr>
              <a:spLocks noChangeShapeType="1"/>
            </p:cNvSpPr>
            <p:nvPr/>
          </p:nvSpPr>
          <p:spPr bwMode="auto">
            <a:xfrm>
              <a:off x="3145" y="38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9" name="Rectangle 205"/>
            <p:cNvSpPr>
              <a:spLocks noChangeArrowheads="1"/>
            </p:cNvSpPr>
            <p:nvPr/>
          </p:nvSpPr>
          <p:spPr bwMode="auto">
            <a:xfrm>
              <a:off x="4835" y="3781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0" name="Rectangle 206"/>
            <p:cNvSpPr>
              <a:spLocks noChangeArrowheads="1"/>
            </p:cNvSpPr>
            <p:nvPr/>
          </p:nvSpPr>
          <p:spPr bwMode="auto">
            <a:xfrm>
              <a:off x="4835" y="3835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1" name="Rectangle 207"/>
            <p:cNvSpPr>
              <a:spLocks noChangeArrowheads="1"/>
            </p:cNvSpPr>
            <p:nvPr/>
          </p:nvSpPr>
          <p:spPr bwMode="auto">
            <a:xfrm>
              <a:off x="4835" y="3889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2" name="Rectangle 208"/>
            <p:cNvSpPr>
              <a:spLocks noChangeArrowheads="1"/>
            </p:cNvSpPr>
            <p:nvPr/>
          </p:nvSpPr>
          <p:spPr bwMode="auto">
            <a:xfrm>
              <a:off x="4835" y="3943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3" name="Rectangle 209"/>
            <p:cNvSpPr>
              <a:spLocks noChangeArrowheads="1"/>
            </p:cNvSpPr>
            <p:nvPr/>
          </p:nvSpPr>
          <p:spPr bwMode="auto">
            <a:xfrm>
              <a:off x="4835" y="3997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4" name="Rectangle 210"/>
            <p:cNvSpPr>
              <a:spLocks noChangeArrowheads="1"/>
            </p:cNvSpPr>
            <p:nvPr/>
          </p:nvSpPr>
          <p:spPr bwMode="auto">
            <a:xfrm>
              <a:off x="4835" y="4051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5" name="Freeform 211"/>
            <p:cNvSpPr>
              <a:spLocks/>
            </p:cNvSpPr>
            <p:nvPr/>
          </p:nvSpPr>
          <p:spPr bwMode="auto">
            <a:xfrm>
              <a:off x="3650" y="3571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6" name="Line 212"/>
            <p:cNvSpPr>
              <a:spLocks noChangeShapeType="1"/>
            </p:cNvSpPr>
            <p:nvPr/>
          </p:nvSpPr>
          <p:spPr bwMode="auto">
            <a:xfrm>
              <a:off x="3742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7" name="Line 213"/>
            <p:cNvSpPr>
              <a:spLocks noChangeShapeType="1"/>
            </p:cNvSpPr>
            <p:nvPr/>
          </p:nvSpPr>
          <p:spPr bwMode="auto">
            <a:xfrm>
              <a:off x="4030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8" name="Line 214"/>
            <p:cNvSpPr>
              <a:spLocks noChangeShapeType="1"/>
            </p:cNvSpPr>
            <p:nvPr/>
          </p:nvSpPr>
          <p:spPr bwMode="auto">
            <a:xfrm>
              <a:off x="3890" y="38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9" name="Freeform 215"/>
            <p:cNvSpPr>
              <a:spLocks/>
            </p:cNvSpPr>
            <p:nvPr/>
          </p:nvSpPr>
          <p:spPr bwMode="auto">
            <a:xfrm>
              <a:off x="4395" y="3571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0" name="Line 216"/>
            <p:cNvSpPr>
              <a:spLocks noChangeShapeType="1"/>
            </p:cNvSpPr>
            <p:nvPr/>
          </p:nvSpPr>
          <p:spPr bwMode="auto">
            <a:xfrm>
              <a:off x="4487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1" name="Line 217"/>
            <p:cNvSpPr>
              <a:spLocks noChangeShapeType="1"/>
            </p:cNvSpPr>
            <p:nvPr/>
          </p:nvSpPr>
          <p:spPr bwMode="auto">
            <a:xfrm>
              <a:off x="4775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2" name="Line 218"/>
            <p:cNvSpPr>
              <a:spLocks noChangeShapeType="1"/>
            </p:cNvSpPr>
            <p:nvPr/>
          </p:nvSpPr>
          <p:spPr bwMode="auto">
            <a:xfrm>
              <a:off x="4635" y="38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3" name="Text Box 219"/>
            <p:cNvSpPr txBox="1">
              <a:spLocks noChangeArrowheads="1"/>
            </p:cNvSpPr>
            <p:nvPr/>
          </p:nvSpPr>
          <p:spPr bwMode="auto">
            <a:xfrm>
              <a:off x="2132" y="3158"/>
              <a:ext cx="170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3-issue Superscalar</a:t>
              </a:r>
            </a:p>
          </p:txBody>
        </p:sp>
        <p:sp>
          <p:nvSpPr>
            <p:cNvPr id="264" name="Rectangle 223"/>
            <p:cNvSpPr>
              <a:spLocks noChangeArrowheads="1"/>
            </p:cNvSpPr>
            <p:nvPr/>
          </p:nvSpPr>
          <p:spPr bwMode="auto">
            <a:xfrm>
              <a:off x="3696" y="799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Rectangle 224"/>
            <p:cNvSpPr>
              <a:spLocks noChangeArrowheads="1"/>
            </p:cNvSpPr>
            <p:nvPr/>
          </p:nvSpPr>
          <p:spPr bwMode="auto">
            <a:xfrm>
              <a:off x="3696" y="1366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Rectangle 225"/>
            <p:cNvSpPr>
              <a:spLocks noChangeArrowheads="1"/>
            </p:cNvSpPr>
            <p:nvPr/>
          </p:nvSpPr>
          <p:spPr bwMode="auto">
            <a:xfrm>
              <a:off x="3696" y="1933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Rectangle 226"/>
            <p:cNvSpPr>
              <a:spLocks noChangeArrowheads="1"/>
            </p:cNvSpPr>
            <p:nvPr/>
          </p:nvSpPr>
          <p:spPr bwMode="auto">
            <a:xfrm>
              <a:off x="3696" y="2500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/>
              <a:t>Going parallel: </a:t>
            </a:r>
            <a:r>
              <a:rPr lang="en-AU" sz="4000" b="1"/>
              <a:t>Multiple </a:t>
            </a:r>
            <a:r>
              <a:rPr lang="en-AU" sz="4000" b="1" dirty="0"/>
              <a:t>Issue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Multiple parallel pipelines: </a:t>
            </a:r>
            <a:r>
              <a:rPr lang="en-US" dirty="0">
                <a:solidFill>
                  <a:schemeClr val="accent2"/>
                </a:solidFill>
              </a:rPr>
              <a:t>CPI can get &lt;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accent2"/>
                </a:solidFill>
              </a:rPr>
              <a:t>complete multiple instructions per clock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Two Options: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Statically scheduled superscalar processors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chemeClr val="accent2"/>
                </a:solidFill>
              </a:rPr>
              <a:t>VLIW</a:t>
            </a:r>
            <a:r>
              <a:rPr lang="en-US" dirty="0" smtClean="0"/>
              <a:t> (Very Long Instruction Word) 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Dynamically scheduled superscalar processors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Superscalar</a:t>
            </a:r>
            <a:r>
              <a:rPr lang="en-US" dirty="0" smtClean="0"/>
              <a:t> processor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EPIC</a:t>
            </a:r>
            <a:r>
              <a:rPr lang="en-US" dirty="0" smtClean="0"/>
              <a:t> (explicit parallel instruction computer)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somewhat in between</a:t>
            </a:r>
          </a:p>
        </p:txBody>
      </p:sp>
      <p:sp>
        <p:nvSpPr>
          <p:cNvPr id="3994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F2072D8-FA92-4185-894C-09C52130B5C3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3F74AB-771F-48A3-9122-F4DBA8936AA4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Multiple Issue Options:</a:t>
            </a:r>
          </a:p>
        </p:txBody>
      </p:sp>
      <p:sp>
        <p:nvSpPr>
          <p:cNvPr id="409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EE8-2E5C-4DFF-9EF5-64946CFAF569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4B90-C0C5-4C36-87B6-D9FD4CF94F50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433" y="1016732"/>
            <a:ext cx="9058345" cy="537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Modern Superscalar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Modern (superscalar) </a:t>
            </a:r>
            <a:r>
              <a:rPr lang="en-US" dirty="0" err="1" smtClean="0"/>
              <a:t>microarchitectures</a:t>
            </a:r>
            <a:r>
              <a:rPr lang="en-US" dirty="0" smtClean="0"/>
              <a:t> =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Dynamic scheduling + Multiple Issue + Speculation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Issue logic can become bottleneck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Several approaches: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Assign reservation stations and update pipeline control table in half a clock cycle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Only supports 2 instructions/clock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Design logic to handle any possible dependencies between the instructions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Hybrid approaches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98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4B72EEC-CCBE-43BF-9CCC-4075BF4148FE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FCD51-DFE6-4A83-835F-379C4110E5B9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Limit the number of instructions of a given class that can be issued in a “bundle”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I.e. one </a:t>
            </a:r>
            <a:r>
              <a:rPr lang="en-US" dirty="0" err="1" smtClean="0"/>
              <a:t>FloatingPt</a:t>
            </a:r>
            <a:r>
              <a:rPr lang="en-US" dirty="0" smtClean="0"/>
              <a:t>, one Integer, one Load, one Store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Examine all the dependencies among the instructions in the bundle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dependencies exist in bundle, encode them in reservation stations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Need multiple </a:t>
            </a:r>
            <a:r>
              <a:rPr lang="en-US" dirty="0" err="1" smtClean="0"/>
              <a:t>completions&amp;commits</a:t>
            </a:r>
            <a:r>
              <a:rPr lang="en-US" dirty="0" smtClean="0"/>
              <a:t> per cycle</a:t>
            </a:r>
          </a:p>
        </p:txBody>
      </p:sp>
      <p:sp>
        <p:nvSpPr>
          <p:cNvPr id="4403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Issue: reduce complexity</a:t>
            </a:r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42A1F34-39DD-443F-AA06-2456D19EF330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5EAFD-C803-498E-98B3-085DFA6FB75D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increment array elements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Loop:	LD     R2,0(R1)	;R2=array element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		DADDIU  R2,R2,#1	;increment R2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	SD     R2,0(R1)	;store result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		DADDIU  R1,R1,#8	;increment R1 to point to next double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	</a:t>
            </a:r>
            <a:r>
              <a:rPr lang="en-US" sz="2400" dirty="0" err="1"/>
              <a:t>BNE</a:t>
            </a:r>
            <a:r>
              <a:rPr lang="en-US" sz="2400" dirty="0"/>
              <a:t>  R2,R3,LOOP	;branch if not last element</a:t>
            </a:r>
          </a:p>
        </p:txBody>
      </p:sp>
      <p:sp>
        <p:nvSpPr>
          <p:cNvPr id="4506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87F18EF-C81F-4863-B4BF-408CA8819B9E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0CDD9-E1BC-4E64-8CC0-FF4FBDBA6406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(No Speculation)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9" y="1016000"/>
            <a:ext cx="8593137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1883533" y="6309320"/>
            <a:ext cx="807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Note: </a:t>
            </a:r>
            <a:r>
              <a:rPr lang="en-US" sz="2000" i="1" dirty="0">
                <a:solidFill>
                  <a:schemeClr val="accent2"/>
                </a:solidFill>
              </a:rPr>
              <a:t>LD following </a:t>
            </a:r>
            <a:r>
              <a:rPr lang="en-US" sz="2000" i="1" dirty="0" err="1">
                <a:solidFill>
                  <a:schemeClr val="accent2"/>
                </a:solidFill>
              </a:rPr>
              <a:t>BNE</a:t>
            </a:r>
            <a:r>
              <a:rPr lang="en-US" sz="2000" i="1" dirty="0">
                <a:solidFill>
                  <a:schemeClr val="accent2"/>
                </a:solidFill>
              </a:rPr>
              <a:t> must wait on the branch outcome (no speculation)!</a:t>
            </a:r>
          </a:p>
        </p:txBody>
      </p:sp>
      <p:sp>
        <p:nvSpPr>
          <p:cNvPr id="460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AEBE6FF-A451-4EE4-9BC2-08168DACAE14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460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60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AB2A8-4FB4-4B54-9618-C6695210D87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" name="Oval 8"/>
          <p:cNvSpPr/>
          <p:nvPr/>
        </p:nvSpPr>
        <p:spPr>
          <a:xfrm>
            <a:off x="5915980" y="3465004"/>
            <a:ext cx="396044" cy="324036"/>
          </a:xfrm>
          <a:prstGeom prst="ellipse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940316" y="3392996"/>
            <a:ext cx="1116124" cy="396044"/>
          </a:xfrm>
          <a:prstGeom prst="ellipse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(with branch Speculation)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9" y="1089025"/>
            <a:ext cx="869473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1811525" y="6309320"/>
            <a:ext cx="8656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Note: </a:t>
            </a:r>
            <a:r>
              <a:rPr lang="en-US" sz="2000" i="1" dirty="0">
                <a:solidFill>
                  <a:schemeClr val="accent2"/>
                </a:solidFill>
              </a:rPr>
              <a:t>Execution of 2</a:t>
            </a:r>
            <a:r>
              <a:rPr lang="en-US" sz="2000" i="1" baseline="30000" dirty="0">
                <a:solidFill>
                  <a:schemeClr val="accent2"/>
                </a:solidFill>
              </a:rPr>
              <a:t>nd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DADDIU</a:t>
            </a:r>
            <a:r>
              <a:rPr lang="en-US" sz="2000" i="1" dirty="0">
                <a:solidFill>
                  <a:schemeClr val="accent2"/>
                </a:solidFill>
              </a:rPr>
              <a:t> is earlier than 1</a:t>
            </a:r>
            <a:r>
              <a:rPr lang="en-US" sz="2000" i="1" baseline="30000" dirty="0">
                <a:solidFill>
                  <a:schemeClr val="accent2"/>
                </a:solidFill>
              </a:rPr>
              <a:t>th</a:t>
            </a:r>
            <a:r>
              <a:rPr lang="en-US" sz="2000" i="1" dirty="0">
                <a:solidFill>
                  <a:schemeClr val="accent2"/>
                </a:solidFill>
              </a:rPr>
              <a:t>, but commits later, i.e. in order!</a:t>
            </a:r>
          </a:p>
        </p:txBody>
      </p:sp>
      <p:sp>
        <p:nvSpPr>
          <p:cNvPr id="4710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6137FF-3234-41E7-9244-E0EFAB7403D9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471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71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BF4297-BD5A-4974-946D-AA5DCF2CFB9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" name="Oval 7"/>
          <p:cNvSpPr/>
          <p:nvPr/>
        </p:nvSpPr>
        <p:spPr>
          <a:xfrm>
            <a:off x="5483932" y="3501008"/>
            <a:ext cx="396044" cy="324036"/>
          </a:xfrm>
          <a:prstGeom prst="ellipse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3F9775-73BD-4CC1-A6D5-6F8CC1006F43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6736B-458B-48F1-9472-E8FB0F1BB99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Nehalem </a:t>
            </a:r>
            <a:br>
              <a:rPr lang="en-US" sz="4000"/>
            </a:br>
            <a:r>
              <a:rPr lang="en-US" sz="2800"/>
              <a:t>microarchitecture</a:t>
            </a:r>
            <a:br>
              <a:rPr lang="en-US" sz="2800"/>
            </a:br>
            <a:r>
              <a:rPr lang="en-US" sz="2800"/>
              <a:t>(Intel)</a:t>
            </a:r>
          </a:p>
        </p:txBody>
      </p:sp>
      <p:pic>
        <p:nvPicPr>
          <p:cNvPr id="48134" name="Picture 6" descr="neha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-381000"/>
            <a:ext cx="591185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51384" y="1524000"/>
            <a:ext cx="4554016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first use: </a:t>
            </a:r>
            <a:r>
              <a:rPr lang="en-US" sz="2400" b="1" dirty="0"/>
              <a:t>Core i7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2008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45 nm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/>
              <a:t>hyperthreading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shared L3 cache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3 channel DDR3 </a:t>
            </a:r>
            <a:r>
              <a:rPr lang="en-US" sz="2400" dirty="0" err="1"/>
              <a:t>controler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QIP: quick path interconnect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32K+32K L1 per core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256 L2 per core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4-8 MB L3 shared between cores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Branch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  <a:p>
            <a:r>
              <a:rPr lang="en-US" smtClean="0"/>
              <a:t>what is it?</a:t>
            </a:r>
          </a:p>
          <a:p>
            <a:r>
              <a:rPr lang="en-US" smtClean="0"/>
              <a:t>why do we need it?</a:t>
            </a:r>
          </a:p>
          <a:p>
            <a:r>
              <a:rPr lang="en-US" smtClean="0"/>
              <a:t>how does it work?</a:t>
            </a:r>
          </a:p>
          <a:p>
            <a:r>
              <a:rPr lang="en-US" smtClean="0"/>
              <a:t>various schemes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B0D3B-3646-4134-8D99-39130107A423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8720-A92C-4AF2-B0CD-FE1C99168A8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5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 Prediction Principles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err="1">
                <a:solidFill>
                  <a:schemeClr val="accent2"/>
                </a:solidFill>
              </a:rPr>
              <a:t>breq</a:t>
            </a:r>
            <a:r>
              <a:rPr lang="en-US" sz="2800" b="1" dirty="0">
                <a:solidFill>
                  <a:schemeClr val="accent2"/>
                </a:solidFill>
              </a:rPr>
              <a:t> r1, r2, label</a:t>
            </a:r>
            <a:r>
              <a:rPr lang="en-US" sz="2800" dirty="0"/>
              <a:t>  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if r1==r2 </a:t>
            </a:r>
            <a:b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//     then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PCnext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= label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//     else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PCnext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= PC + 4 (for a RISC)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Questions</a:t>
            </a:r>
            <a:r>
              <a:rPr lang="en-US" sz="28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do I jump ? 		-&gt; branch prediction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where do I jump ?	-&gt; branch target prediction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what's the average branch penalty?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&lt;</a:t>
            </a:r>
            <a:r>
              <a:rPr lang="en-US" sz="2400" dirty="0" err="1"/>
              <a:t>CPI</a:t>
            </a:r>
            <a:r>
              <a:rPr lang="en-US" sz="2400" baseline="-25000" dirty="0" err="1"/>
              <a:t>branch_penalty</a:t>
            </a:r>
            <a:r>
              <a:rPr lang="en-US" sz="2400" dirty="0"/>
              <a:t>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i.e. how many instruction slots do I miss (or squash) due to branches</a:t>
            </a:r>
          </a:p>
        </p:txBody>
      </p:sp>
      <p:sp>
        <p:nvSpPr>
          <p:cNvPr id="491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B30735D-EA52-4ECD-BA31-5E4DA945DAB0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A0A496-6358-42E8-AB4B-97566397CC2B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</a:t>
            </a:r>
            <a:r>
              <a:rPr lang="en-US" sz="3600"/>
              <a:t>(from </a:t>
            </a:r>
            <a:r>
              <a:rPr lang="en-US" sz="3600" smtClean="0"/>
              <a:t>pipelining lectures</a:t>
            </a:r>
            <a:r>
              <a:rPr lang="en-US" sz="3600"/>
              <a:t>): </a:t>
            </a:r>
            <a:r>
              <a:rPr lang="en-US" smtClean="0"/>
              <a:t>Hazards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549448" y="1088740"/>
            <a:ext cx="11379200" cy="5400600"/>
          </a:xfrm>
        </p:spPr>
        <p:txBody>
          <a:bodyPr/>
          <a:lstStyle/>
          <a:p>
            <a:pPr eaLnBrk="1" hangingPunct="1"/>
            <a:r>
              <a:rPr lang="en-US" smtClean="0"/>
              <a:t>Three types of hazards (see previous lecture)</a:t>
            </a:r>
          </a:p>
          <a:p>
            <a:pPr lvl="1" eaLnBrk="1" hangingPunct="1"/>
            <a:r>
              <a:rPr lang="en-US" b="1" smtClean="0"/>
              <a:t>Structural</a:t>
            </a:r>
          </a:p>
          <a:p>
            <a:pPr lvl="2" eaLnBrk="1" hangingPunct="1"/>
            <a:r>
              <a:rPr lang="en-US" smtClean="0"/>
              <a:t>multiple instructions need access to the same hardware at the same time</a:t>
            </a:r>
          </a:p>
          <a:p>
            <a:pPr lvl="1" eaLnBrk="1" hangingPunct="1"/>
            <a:r>
              <a:rPr lang="en-US" b="1" smtClean="0"/>
              <a:t>Data dependence</a:t>
            </a:r>
          </a:p>
          <a:p>
            <a:pPr lvl="2" eaLnBrk="1" hangingPunct="1"/>
            <a:r>
              <a:rPr lang="en-US" smtClean="0"/>
              <a:t>there is a dependence between operands (in register or memory) of successive instructions</a:t>
            </a:r>
          </a:p>
          <a:p>
            <a:pPr lvl="1" eaLnBrk="1" hangingPunct="1"/>
            <a:r>
              <a:rPr lang="en-US" b="1" smtClean="0"/>
              <a:t>Control dependence</a:t>
            </a:r>
          </a:p>
          <a:p>
            <a:pPr lvl="2" eaLnBrk="1" hangingPunct="1"/>
            <a:r>
              <a:rPr lang="en-US" smtClean="0"/>
              <a:t>determines the order of the execution of basic blocks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Hazards cause scheduling problems and delay the pipeline</a:t>
            </a:r>
          </a:p>
        </p:txBody>
      </p:sp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18209A2-A909-43AB-AA72-81E5B349E9F2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5C45AA-5525-4460-9F6C-0F5757751E5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 Prediction &amp; Speculation</a:t>
            </a:r>
            <a:endParaRPr lang="en-GB" smtClean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High</a:t>
            </a:r>
            <a:r>
              <a:rPr lang="en-US" dirty="0" smtClean="0"/>
              <a:t> branch penalties in pipelined processors:</a:t>
            </a:r>
          </a:p>
          <a:p>
            <a:pPr lvl="1" eaLnBrk="1" hangingPunct="1"/>
            <a:r>
              <a:rPr lang="en-US" dirty="0" smtClean="0"/>
              <a:t>With about 20% of the instructions being a branch, the maximum ILP is five (but actually much less!)</a:t>
            </a:r>
          </a:p>
          <a:p>
            <a:pPr eaLnBrk="1" hangingPunct="1"/>
            <a:r>
              <a:rPr lang="en-US" dirty="0" smtClean="0">
                <a:solidFill>
                  <a:srgbClr val="008000"/>
                </a:solidFill>
              </a:rPr>
              <a:t>CPI = </a:t>
            </a:r>
            <a:r>
              <a:rPr lang="en-US" dirty="0" err="1" smtClean="0">
                <a:solidFill>
                  <a:srgbClr val="008000"/>
                </a:solidFill>
              </a:rPr>
              <a:t>CPI</a:t>
            </a:r>
            <a:r>
              <a:rPr lang="en-US" baseline="-25000" dirty="0" err="1" smtClean="0">
                <a:solidFill>
                  <a:srgbClr val="008000"/>
                </a:solidFill>
              </a:rPr>
              <a:t>base</a:t>
            </a:r>
            <a:r>
              <a:rPr lang="en-US" dirty="0" smtClean="0">
                <a:solidFill>
                  <a:srgbClr val="008000"/>
                </a:solidFill>
              </a:rPr>
              <a:t> + </a:t>
            </a:r>
            <a:r>
              <a:rPr lang="en-US" dirty="0" err="1" smtClean="0">
                <a:solidFill>
                  <a:srgbClr val="008000"/>
                </a:solidFill>
              </a:rPr>
              <a:t>f</a:t>
            </a:r>
            <a:r>
              <a:rPr lang="en-US" baseline="-25000" dirty="0" err="1" smtClean="0">
                <a:solidFill>
                  <a:srgbClr val="008000"/>
                </a:solidFill>
              </a:rPr>
              <a:t>branch</a:t>
            </a:r>
            <a:r>
              <a:rPr lang="en-US" dirty="0" smtClean="0">
                <a:solidFill>
                  <a:srgbClr val="008000"/>
                </a:solidFill>
              </a:rPr>
              <a:t> * </a:t>
            </a:r>
            <a:r>
              <a:rPr lang="en-US" dirty="0" err="1" smtClean="0">
                <a:solidFill>
                  <a:srgbClr val="008000"/>
                </a:solidFill>
              </a:rPr>
              <a:t>f</a:t>
            </a:r>
            <a:r>
              <a:rPr lang="en-US" baseline="-25000" dirty="0" err="1" smtClean="0">
                <a:solidFill>
                  <a:srgbClr val="008000"/>
                </a:solidFill>
              </a:rPr>
              <a:t>misspredict</a:t>
            </a:r>
            <a:r>
              <a:rPr lang="en-US" dirty="0" smtClean="0">
                <a:solidFill>
                  <a:srgbClr val="008000"/>
                </a:solidFill>
              </a:rPr>
              <a:t> * </a:t>
            </a:r>
            <a:r>
              <a:rPr lang="en-US" dirty="0" err="1" smtClean="0">
                <a:solidFill>
                  <a:srgbClr val="008000"/>
                </a:solidFill>
              </a:rPr>
              <a:t>cycles_penalty</a:t>
            </a:r>
            <a:endParaRPr lang="en-US" dirty="0" smtClean="0">
              <a:solidFill>
                <a:srgbClr val="008000"/>
              </a:solidFill>
            </a:endParaRPr>
          </a:p>
          <a:p>
            <a:pPr lvl="1" eaLnBrk="1" hangingPunct="1"/>
            <a:r>
              <a:rPr lang="en-US" dirty="0" smtClean="0"/>
              <a:t>Large impact if:</a:t>
            </a:r>
          </a:p>
          <a:p>
            <a:pPr lvl="2" eaLnBrk="1" hangingPunct="1"/>
            <a:r>
              <a:rPr lang="en-US" dirty="0" smtClean="0"/>
              <a:t>Penalty high: long pipeline</a:t>
            </a:r>
          </a:p>
          <a:p>
            <a:pPr lvl="2" eaLnBrk="1" hangingPunct="1"/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 low: for multiple-issue processors, </a:t>
            </a:r>
          </a:p>
          <a:p>
            <a:pPr eaLnBrk="1" hangingPunct="1"/>
            <a:r>
              <a:rPr lang="en-US" dirty="0" smtClean="0"/>
              <a:t>Idea: predict the outcome of branches based on their history and execute instructions at the predicted branch target </a:t>
            </a:r>
            <a:r>
              <a:rPr lang="en-US" b="1" dirty="0" smtClean="0">
                <a:solidFill>
                  <a:schemeClr val="accent2"/>
                </a:solidFill>
              </a:rPr>
              <a:t>speculatively</a:t>
            </a:r>
            <a:endParaRPr lang="en-GB" b="1" dirty="0" smtClean="0">
              <a:solidFill>
                <a:schemeClr val="accent2"/>
              </a:solidFill>
            </a:endParaRPr>
          </a:p>
        </p:txBody>
      </p:sp>
      <p:sp>
        <p:nvSpPr>
          <p:cNvPr id="5017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AAFF71E-1268-4737-BC20-870218EF44CE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29FD23-9D41-461D-B1CE-AEB84F33217B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 Prediction Schemes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Predict branch direction:</a:t>
            </a:r>
          </a:p>
          <a:p>
            <a:pPr marL="457200" indent="-457200" eaLnBrk="1" hangingPunct="1"/>
            <a:r>
              <a:rPr lang="en-US" altLang="en-US" sz="2800" dirty="0"/>
              <a:t>1-bit Branch Prediction Buffer</a:t>
            </a:r>
          </a:p>
          <a:p>
            <a:pPr marL="457200" indent="-457200" eaLnBrk="1" hangingPunct="1"/>
            <a:r>
              <a:rPr lang="en-US" altLang="en-US" sz="2800" dirty="0"/>
              <a:t>2-bit Branch Prediction Buffer</a:t>
            </a:r>
          </a:p>
          <a:p>
            <a:pPr marL="457200" indent="-457200" eaLnBrk="1" hangingPunct="1"/>
            <a:r>
              <a:rPr lang="en-US" altLang="en-US" sz="2800" dirty="0"/>
              <a:t>Correlating Branch Prediction Buffer</a:t>
            </a:r>
          </a:p>
          <a:p>
            <a:pPr marL="457200" indent="-457200" eaLnBrk="1" hangingPunct="1"/>
            <a:endParaRPr lang="en-US" altLang="en-US" sz="2800" dirty="0"/>
          </a:p>
          <a:p>
            <a:pPr marL="457200" indent="-457200" eaLnBrk="1" hangingPunct="1"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Predicting next address</a:t>
            </a:r>
            <a:r>
              <a:rPr lang="en-US" altLang="en-US" sz="2800" dirty="0"/>
              <a:t>:</a:t>
            </a:r>
          </a:p>
          <a:p>
            <a:pPr marL="457200" indent="-457200" eaLnBrk="1" hangingPunct="1"/>
            <a:r>
              <a:rPr lang="en-US" altLang="en-US" sz="2800" dirty="0"/>
              <a:t>Branch Target Buffer</a:t>
            </a:r>
          </a:p>
          <a:p>
            <a:pPr marL="457200" indent="-457200" eaLnBrk="1" hangingPunct="1"/>
            <a:r>
              <a:rPr lang="en-US" altLang="en-US" sz="2800" dirty="0"/>
              <a:t>Return Address Predictors</a:t>
            </a:r>
          </a:p>
          <a:p>
            <a:pPr marL="457200" indent="-457200" eaLnBrk="1" hangingPunct="1">
              <a:buFontTx/>
              <a:buAutoNum type="arabicPeriod"/>
            </a:pPr>
            <a:endParaRPr lang="en-US" altLang="en-US" sz="2800" dirty="0"/>
          </a:p>
          <a:p>
            <a:pPr marL="457200" indent="-457200" eaLnBrk="1" hangingPunct="1">
              <a:buNone/>
            </a:pPr>
            <a:r>
              <a:rPr lang="en-US" altLang="en-US" sz="2800" dirty="0"/>
              <a:t>+  Or: try to get rid (some) of those malicious branches</a:t>
            </a:r>
          </a:p>
        </p:txBody>
      </p:sp>
      <p:sp>
        <p:nvSpPr>
          <p:cNvPr id="5120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94DC871-E6F4-4149-93DB-D63AF95D8F0F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850CDE-779C-4132-9CCF-F78425F52905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1-bit Branch Prediction Buffer</a:t>
            </a:r>
            <a:endParaRPr lang="en-GB" dirty="0" smtClean="0"/>
          </a:p>
        </p:txBody>
      </p:sp>
      <p:sp>
        <p:nvSpPr>
          <p:cNvPr id="37683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1-bit </a:t>
            </a:r>
            <a:r>
              <a:rPr lang="en-US" sz="2400" i="1" dirty="0">
                <a:solidFill>
                  <a:schemeClr val="accent2"/>
                </a:solidFill>
              </a:rPr>
              <a:t>branch prediction buffer</a:t>
            </a:r>
            <a:r>
              <a:rPr lang="en-US" sz="2400" dirty="0"/>
              <a:t> or </a:t>
            </a:r>
            <a:r>
              <a:rPr lang="en-US" sz="2400" b="1" i="1" dirty="0">
                <a:solidFill>
                  <a:schemeClr val="accent2"/>
                </a:solidFill>
              </a:rPr>
              <a:t>branch history table (BHT)</a:t>
            </a:r>
            <a:r>
              <a:rPr 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Buffer is like a cache without tags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Does not help for our MIPS pipeline because target address calculations performed in same stage as branch condition calculation</a:t>
            </a:r>
            <a:endParaRPr lang="en-GB" sz="2400" dirty="0"/>
          </a:p>
        </p:txBody>
      </p:sp>
      <p:sp>
        <p:nvSpPr>
          <p:cNvPr id="5222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31EE6F5-95AC-4F2D-9356-C4F34EED49B2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9C0CF5-9380-4504-A1A6-1C46CA897A54}" type="slidenum">
              <a:rPr lang="en-US" smtClean="0"/>
              <a:pPr/>
              <a:t>52</a:t>
            </a:fld>
            <a:endParaRPr lang="en-US" smtClean="0"/>
          </a:p>
        </p:txBody>
      </p:sp>
      <p:grpSp>
        <p:nvGrpSpPr>
          <p:cNvPr id="52231" name="Group 24"/>
          <p:cNvGrpSpPr>
            <a:grpSpLocks/>
          </p:cNvGrpSpPr>
          <p:nvPr/>
        </p:nvGrpSpPr>
        <p:grpSpPr bwMode="auto">
          <a:xfrm>
            <a:off x="3765550" y="1524000"/>
            <a:ext cx="4387850" cy="3200400"/>
            <a:chOff x="1412" y="960"/>
            <a:chExt cx="2764" cy="2016"/>
          </a:xfrm>
        </p:grpSpPr>
        <p:sp>
          <p:nvSpPr>
            <p:cNvPr id="52232" name="Rectangle 2"/>
            <p:cNvSpPr>
              <a:spLocks noChangeArrowheads="1"/>
            </p:cNvSpPr>
            <p:nvPr/>
          </p:nvSpPr>
          <p:spPr bwMode="auto">
            <a:xfrm>
              <a:off x="1728" y="960"/>
              <a:ext cx="1104" cy="240"/>
            </a:xfrm>
            <a:prstGeom prst="rect">
              <a:avLst/>
            </a:prstGeom>
            <a:solidFill>
              <a:srgbClr val="D2EC1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Text Box 5"/>
            <p:cNvSpPr txBox="1">
              <a:spLocks noChangeArrowheads="1"/>
            </p:cNvSpPr>
            <p:nvPr/>
          </p:nvSpPr>
          <p:spPr bwMode="auto">
            <a:xfrm>
              <a:off x="1734" y="969"/>
              <a:ext cx="114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10…..10 101 00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52234" name="Line 6"/>
            <p:cNvSpPr>
              <a:spLocks noChangeShapeType="1"/>
            </p:cNvSpPr>
            <p:nvPr/>
          </p:nvSpPr>
          <p:spPr bwMode="auto">
            <a:xfrm>
              <a:off x="2358" y="9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35" name="Line 7"/>
            <p:cNvSpPr>
              <a:spLocks noChangeShapeType="1"/>
            </p:cNvSpPr>
            <p:nvPr/>
          </p:nvSpPr>
          <p:spPr bwMode="auto">
            <a:xfrm>
              <a:off x="2628" y="9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36" name="Text Box 8"/>
            <p:cNvSpPr txBox="1">
              <a:spLocks noChangeArrowheads="1"/>
            </p:cNvSpPr>
            <p:nvPr/>
          </p:nvSpPr>
          <p:spPr bwMode="auto">
            <a:xfrm>
              <a:off x="3118" y="1534"/>
              <a:ext cx="196" cy="1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52237" name="Rectangle 9"/>
            <p:cNvSpPr>
              <a:spLocks noChangeArrowheads="1"/>
            </p:cNvSpPr>
            <p:nvPr/>
          </p:nvSpPr>
          <p:spPr bwMode="auto">
            <a:xfrm>
              <a:off x="3120" y="1536"/>
              <a:ext cx="192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8" name="Line 10"/>
            <p:cNvSpPr>
              <a:spLocks noChangeShapeType="1"/>
            </p:cNvSpPr>
            <p:nvPr/>
          </p:nvSpPr>
          <p:spPr bwMode="auto">
            <a:xfrm>
              <a:off x="3120" y="17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39" name="Line 11"/>
            <p:cNvSpPr>
              <a:spLocks noChangeShapeType="1"/>
            </p:cNvSpPr>
            <p:nvPr/>
          </p:nvSpPr>
          <p:spPr bwMode="auto">
            <a:xfrm>
              <a:off x="3120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0" name="Line 12"/>
            <p:cNvSpPr>
              <a:spLocks noChangeShapeType="1"/>
            </p:cNvSpPr>
            <p:nvPr/>
          </p:nvSpPr>
          <p:spPr bwMode="auto">
            <a:xfrm>
              <a:off x="3120" y="209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1" name="Line 13"/>
            <p:cNvSpPr>
              <a:spLocks noChangeShapeType="1"/>
            </p:cNvSpPr>
            <p:nvPr/>
          </p:nvSpPr>
          <p:spPr bwMode="auto">
            <a:xfrm>
              <a:off x="3120" y="227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2" name="Line 14"/>
            <p:cNvSpPr>
              <a:spLocks noChangeShapeType="1"/>
            </p:cNvSpPr>
            <p:nvPr/>
          </p:nvSpPr>
          <p:spPr bwMode="auto">
            <a:xfrm>
              <a:off x="3120" y="244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3" name="Line 15"/>
            <p:cNvSpPr>
              <a:spLocks noChangeShapeType="1"/>
            </p:cNvSpPr>
            <p:nvPr/>
          </p:nvSpPr>
          <p:spPr bwMode="auto">
            <a:xfrm>
              <a:off x="3120" y="261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4" name="Line 16"/>
            <p:cNvSpPr>
              <a:spLocks noChangeShapeType="1"/>
            </p:cNvSpPr>
            <p:nvPr/>
          </p:nvSpPr>
          <p:spPr bwMode="auto">
            <a:xfrm>
              <a:off x="3120" y="279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5" name="Line 17"/>
            <p:cNvSpPr>
              <a:spLocks noChangeShapeType="1"/>
            </p:cNvSpPr>
            <p:nvPr/>
          </p:nvSpPr>
          <p:spPr bwMode="auto">
            <a:xfrm>
              <a:off x="2496" y="254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6" name="Line 18"/>
            <p:cNvSpPr>
              <a:spLocks noChangeShapeType="1"/>
            </p:cNvSpPr>
            <p:nvPr/>
          </p:nvSpPr>
          <p:spPr bwMode="auto">
            <a:xfrm flipV="1">
              <a:off x="2496" y="1200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7" name="Text Box 19"/>
            <p:cNvSpPr txBox="1">
              <a:spLocks noChangeArrowheads="1"/>
            </p:cNvSpPr>
            <p:nvPr/>
          </p:nvSpPr>
          <p:spPr bwMode="auto">
            <a:xfrm>
              <a:off x="1412" y="969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CC3300"/>
                  </a:solidFill>
                  <a:latin typeface="Arial" charset="0"/>
                </a:rPr>
                <a:t>PC</a:t>
              </a:r>
              <a:endParaRPr lang="en-GB" sz="1800" b="1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52248" name="Text Box 20"/>
            <p:cNvSpPr txBox="1">
              <a:spLocks noChangeArrowheads="1"/>
            </p:cNvSpPr>
            <p:nvPr/>
          </p:nvSpPr>
          <p:spPr bwMode="auto">
            <a:xfrm>
              <a:off x="2996" y="1305"/>
              <a:ext cx="412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CC3300"/>
                  </a:solidFill>
                  <a:latin typeface="Arial" charset="0"/>
                </a:rPr>
                <a:t>BHT</a:t>
              </a:r>
              <a:endParaRPr lang="en-GB" sz="1800" b="1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52249" name="Text Box 21"/>
            <p:cNvSpPr txBox="1">
              <a:spLocks noChangeArrowheads="1"/>
            </p:cNvSpPr>
            <p:nvPr/>
          </p:nvSpPr>
          <p:spPr bwMode="auto">
            <a:xfrm>
              <a:off x="3494" y="1946"/>
              <a:ext cx="6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size=2</a:t>
              </a:r>
              <a:r>
                <a:rPr lang="en-US" baseline="30000"/>
                <a:t>k</a:t>
              </a:r>
            </a:p>
          </p:txBody>
        </p:sp>
        <p:sp>
          <p:nvSpPr>
            <p:cNvPr id="52250" name="Line 22"/>
            <p:cNvSpPr>
              <a:spLocks noChangeShapeType="1"/>
            </p:cNvSpPr>
            <p:nvPr/>
          </p:nvSpPr>
          <p:spPr bwMode="auto">
            <a:xfrm flipV="1">
              <a:off x="2352" y="1920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Text Box 23"/>
            <p:cNvSpPr txBox="1">
              <a:spLocks noChangeArrowheads="1"/>
            </p:cNvSpPr>
            <p:nvPr/>
          </p:nvSpPr>
          <p:spPr bwMode="auto">
            <a:xfrm>
              <a:off x="1872" y="1824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k-bits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68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68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Two 1-bit predictor problems</a:t>
            </a:r>
            <a:endParaRPr lang="en-US" sz="4800" dirty="0"/>
          </a:p>
        </p:txBody>
      </p:sp>
      <p:sp>
        <p:nvSpPr>
          <p:cNvPr id="53250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2C755B0-CFF8-4817-AB13-5BB9F40904DE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C1AA92-3EAE-4900-9B14-400B9D94A43D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335360" y="3140968"/>
            <a:ext cx="10693188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Aliasing</a:t>
            </a:r>
            <a:r>
              <a:rPr lang="en-US">
                <a:latin typeface="Arial" charset="0"/>
              </a:rPr>
              <a:t>: lower k bits of different branch instructions could be the </a:t>
            </a:r>
            <a:r>
              <a:rPr lang="en-US" smtClean="0">
                <a:latin typeface="Arial" charset="0"/>
              </a:rPr>
              <a:t>same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US" smtClean="0">
                <a:latin typeface="Arial" charset="0"/>
              </a:rPr>
              <a:t> Solution</a:t>
            </a:r>
            <a:r>
              <a:rPr lang="en-US">
                <a:latin typeface="Arial" charset="0"/>
              </a:rPr>
              <a:t>: Use tags (the buffer becomes a tag); however very expensive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mtClean="0">
                <a:latin typeface="Arial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Loops are predicted wrong twice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US">
                <a:latin typeface="Arial" charset="0"/>
              </a:rPr>
              <a:t> Solution: Use n-bit saturation counter prediction</a:t>
            </a: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buFontTx/>
              <a:buChar char="*"/>
            </a:pPr>
            <a:r>
              <a:rPr lang="en-US">
                <a:latin typeface="Arial" charset="0"/>
              </a:rPr>
              <a:t> taken if counter </a:t>
            </a:r>
            <a:r>
              <a:rPr lang="en-US">
                <a:latin typeface="Arial" charset="0"/>
                <a:sym typeface="Symbol" pitchFamily="18" charset="2"/>
              </a:rPr>
              <a:t> 2 </a:t>
            </a:r>
            <a:r>
              <a:rPr lang="en-US" baseline="30000">
                <a:latin typeface="Arial" charset="0"/>
                <a:sym typeface="Symbol" pitchFamily="18" charset="2"/>
              </a:rPr>
              <a:t>(n-1)</a:t>
            </a: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buFontTx/>
              <a:buChar char="*"/>
            </a:pPr>
            <a:r>
              <a:rPr lang="en-US">
                <a:latin typeface="Arial" charset="0"/>
              </a:rPr>
              <a:t> not-taken if counter &lt;</a:t>
            </a:r>
            <a:r>
              <a:rPr lang="en-US">
                <a:latin typeface="Arial" charset="0"/>
                <a:sym typeface="Symbol" pitchFamily="18" charset="2"/>
              </a:rPr>
              <a:t> 2 </a:t>
            </a:r>
            <a:r>
              <a:rPr lang="en-US" baseline="30000">
                <a:latin typeface="Arial" charset="0"/>
                <a:sym typeface="Symbol" pitchFamily="18" charset="2"/>
              </a:rPr>
              <a:t>(n-1)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US">
                <a:latin typeface="Arial" charset="0"/>
              </a:rPr>
              <a:t> A 2-bit saturating counter predicts a loop wrong only once</a:t>
            </a:r>
          </a:p>
        </p:txBody>
      </p:sp>
      <p:grpSp>
        <p:nvGrpSpPr>
          <p:cNvPr id="53255" name="Group 21"/>
          <p:cNvGrpSpPr>
            <a:grpSpLocks/>
          </p:cNvGrpSpPr>
          <p:nvPr/>
        </p:nvGrpSpPr>
        <p:grpSpPr bwMode="auto">
          <a:xfrm>
            <a:off x="7720818" y="296652"/>
            <a:ext cx="4387850" cy="3200400"/>
            <a:chOff x="1412" y="960"/>
            <a:chExt cx="2764" cy="2016"/>
          </a:xfrm>
        </p:grpSpPr>
        <p:sp>
          <p:nvSpPr>
            <p:cNvPr id="53256" name="Rectangle 22"/>
            <p:cNvSpPr>
              <a:spLocks noChangeArrowheads="1"/>
            </p:cNvSpPr>
            <p:nvPr/>
          </p:nvSpPr>
          <p:spPr bwMode="auto">
            <a:xfrm>
              <a:off x="1728" y="960"/>
              <a:ext cx="1104" cy="240"/>
            </a:xfrm>
            <a:prstGeom prst="rect">
              <a:avLst/>
            </a:prstGeom>
            <a:solidFill>
              <a:srgbClr val="D2EC1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Text Box 23"/>
            <p:cNvSpPr txBox="1">
              <a:spLocks noChangeArrowheads="1"/>
            </p:cNvSpPr>
            <p:nvPr/>
          </p:nvSpPr>
          <p:spPr bwMode="auto">
            <a:xfrm>
              <a:off x="1734" y="969"/>
              <a:ext cx="114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10…..10 101 00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53258" name="Line 24"/>
            <p:cNvSpPr>
              <a:spLocks noChangeShapeType="1"/>
            </p:cNvSpPr>
            <p:nvPr/>
          </p:nvSpPr>
          <p:spPr bwMode="auto">
            <a:xfrm>
              <a:off x="2358" y="9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59" name="Line 25"/>
            <p:cNvSpPr>
              <a:spLocks noChangeShapeType="1"/>
            </p:cNvSpPr>
            <p:nvPr/>
          </p:nvSpPr>
          <p:spPr bwMode="auto">
            <a:xfrm>
              <a:off x="2628" y="9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0" name="Text Box 26"/>
            <p:cNvSpPr txBox="1">
              <a:spLocks noChangeArrowheads="1"/>
            </p:cNvSpPr>
            <p:nvPr/>
          </p:nvSpPr>
          <p:spPr bwMode="auto">
            <a:xfrm>
              <a:off x="3118" y="1534"/>
              <a:ext cx="196" cy="1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53261" name="Rectangle 27"/>
            <p:cNvSpPr>
              <a:spLocks noChangeArrowheads="1"/>
            </p:cNvSpPr>
            <p:nvPr/>
          </p:nvSpPr>
          <p:spPr bwMode="auto">
            <a:xfrm>
              <a:off x="3120" y="1536"/>
              <a:ext cx="192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2" name="Line 28"/>
            <p:cNvSpPr>
              <a:spLocks noChangeShapeType="1"/>
            </p:cNvSpPr>
            <p:nvPr/>
          </p:nvSpPr>
          <p:spPr bwMode="auto">
            <a:xfrm>
              <a:off x="3120" y="17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3" name="Line 29"/>
            <p:cNvSpPr>
              <a:spLocks noChangeShapeType="1"/>
            </p:cNvSpPr>
            <p:nvPr/>
          </p:nvSpPr>
          <p:spPr bwMode="auto">
            <a:xfrm>
              <a:off x="3120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4" name="Line 30"/>
            <p:cNvSpPr>
              <a:spLocks noChangeShapeType="1"/>
            </p:cNvSpPr>
            <p:nvPr/>
          </p:nvSpPr>
          <p:spPr bwMode="auto">
            <a:xfrm>
              <a:off x="3120" y="209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5" name="Line 31"/>
            <p:cNvSpPr>
              <a:spLocks noChangeShapeType="1"/>
            </p:cNvSpPr>
            <p:nvPr/>
          </p:nvSpPr>
          <p:spPr bwMode="auto">
            <a:xfrm>
              <a:off x="3120" y="227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6" name="Line 32"/>
            <p:cNvSpPr>
              <a:spLocks noChangeShapeType="1"/>
            </p:cNvSpPr>
            <p:nvPr/>
          </p:nvSpPr>
          <p:spPr bwMode="auto">
            <a:xfrm>
              <a:off x="3120" y="244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7" name="Line 33"/>
            <p:cNvSpPr>
              <a:spLocks noChangeShapeType="1"/>
            </p:cNvSpPr>
            <p:nvPr/>
          </p:nvSpPr>
          <p:spPr bwMode="auto">
            <a:xfrm>
              <a:off x="3120" y="261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8" name="Line 34"/>
            <p:cNvSpPr>
              <a:spLocks noChangeShapeType="1"/>
            </p:cNvSpPr>
            <p:nvPr/>
          </p:nvSpPr>
          <p:spPr bwMode="auto">
            <a:xfrm>
              <a:off x="3120" y="279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9" name="Line 35"/>
            <p:cNvSpPr>
              <a:spLocks noChangeShapeType="1"/>
            </p:cNvSpPr>
            <p:nvPr/>
          </p:nvSpPr>
          <p:spPr bwMode="auto">
            <a:xfrm>
              <a:off x="2496" y="254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70" name="Line 36"/>
            <p:cNvSpPr>
              <a:spLocks noChangeShapeType="1"/>
            </p:cNvSpPr>
            <p:nvPr/>
          </p:nvSpPr>
          <p:spPr bwMode="auto">
            <a:xfrm flipV="1">
              <a:off x="2496" y="1200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71" name="Text Box 37"/>
            <p:cNvSpPr txBox="1">
              <a:spLocks noChangeArrowheads="1"/>
            </p:cNvSpPr>
            <p:nvPr/>
          </p:nvSpPr>
          <p:spPr bwMode="auto">
            <a:xfrm>
              <a:off x="1412" y="969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CC3300"/>
                  </a:solidFill>
                  <a:latin typeface="Arial" charset="0"/>
                </a:rPr>
                <a:t>PC</a:t>
              </a:r>
              <a:endParaRPr lang="en-GB" sz="1800" b="1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53272" name="Text Box 38"/>
            <p:cNvSpPr txBox="1">
              <a:spLocks noChangeArrowheads="1"/>
            </p:cNvSpPr>
            <p:nvPr/>
          </p:nvSpPr>
          <p:spPr bwMode="auto">
            <a:xfrm>
              <a:off x="2996" y="1305"/>
              <a:ext cx="412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CC3300"/>
                  </a:solidFill>
                  <a:latin typeface="Arial" charset="0"/>
                </a:rPr>
                <a:t>BHT</a:t>
              </a:r>
              <a:endParaRPr lang="en-GB" sz="1800" b="1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53273" name="Text Box 39"/>
            <p:cNvSpPr txBox="1">
              <a:spLocks noChangeArrowheads="1"/>
            </p:cNvSpPr>
            <p:nvPr/>
          </p:nvSpPr>
          <p:spPr bwMode="auto">
            <a:xfrm>
              <a:off x="3494" y="1946"/>
              <a:ext cx="6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size=2</a:t>
              </a:r>
              <a:r>
                <a:rPr lang="en-US" baseline="30000"/>
                <a:t>k</a:t>
              </a:r>
            </a:p>
          </p:txBody>
        </p:sp>
        <p:sp>
          <p:nvSpPr>
            <p:cNvPr id="53274" name="Line 40"/>
            <p:cNvSpPr>
              <a:spLocks noChangeShapeType="1"/>
            </p:cNvSpPr>
            <p:nvPr/>
          </p:nvSpPr>
          <p:spPr bwMode="auto">
            <a:xfrm flipV="1">
              <a:off x="2352" y="1920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Text Box 41"/>
            <p:cNvSpPr txBox="1">
              <a:spLocks noChangeArrowheads="1"/>
            </p:cNvSpPr>
            <p:nvPr/>
          </p:nvSpPr>
          <p:spPr bwMode="auto">
            <a:xfrm>
              <a:off x="1872" y="1824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k-bits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2-bit Branch Prediction Buffer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/>
              <a:t>Solution: 2-bit scheme where prediction is changed only if  mispredicted </a:t>
            </a:r>
            <a:r>
              <a:rPr lang="en-US" altLang="en-US" sz="2800" b="1" i="1">
                <a:solidFill>
                  <a:schemeClr val="accent2"/>
                </a:solidFill>
              </a:rPr>
              <a:t>twice</a:t>
            </a:r>
            <a:endParaRPr lang="en-US" altLang="en-US" sz="2800" i="1"/>
          </a:p>
          <a:p>
            <a:pPr eaLnBrk="1" hangingPunct="1"/>
            <a:r>
              <a:rPr lang="en-US" altLang="en-US" sz="2800"/>
              <a:t>Can be implemented as a saturating counter, e.g. as following state diagram:</a:t>
            </a:r>
          </a:p>
        </p:txBody>
      </p:sp>
      <p:sp>
        <p:nvSpPr>
          <p:cNvPr id="542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8D3393F-DF51-4F84-B086-D6E8BE188074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B39845-AA55-48AC-9A10-66F24BB0DAA2}" type="slidenum">
              <a:rPr lang="en-US" smtClean="0"/>
              <a:pPr/>
              <a:t>54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14050" y="3248981"/>
            <a:ext cx="7407790" cy="3270884"/>
            <a:chOff x="730" y="2177"/>
            <a:chExt cx="4371" cy="1930"/>
          </a:xfrm>
        </p:grpSpPr>
        <p:sp>
          <p:nvSpPr>
            <p:cNvPr id="54280" name="Rectangle 5"/>
            <p:cNvSpPr>
              <a:spLocks noChangeArrowheads="1"/>
            </p:cNvSpPr>
            <p:nvPr/>
          </p:nvSpPr>
          <p:spPr bwMode="auto">
            <a:xfrm>
              <a:off x="1603" y="2405"/>
              <a:ext cx="1" cy="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Rectangle 6"/>
            <p:cNvSpPr>
              <a:spLocks noChangeArrowheads="1"/>
            </p:cNvSpPr>
            <p:nvPr/>
          </p:nvSpPr>
          <p:spPr bwMode="auto">
            <a:xfrm>
              <a:off x="1603" y="2405"/>
              <a:ext cx="1" cy="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Rectangle 7"/>
            <p:cNvSpPr>
              <a:spLocks noChangeArrowheads="1"/>
            </p:cNvSpPr>
            <p:nvPr/>
          </p:nvSpPr>
          <p:spPr bwMode="auto">
            <a:xfrm>
              <a:off x="1603" y="2405"/>
              <a:ext cx="1" cy="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8"/>
            <p:cNvSpPr>
              <a:spLocks noChangeArrowheads="1"/>
            </p:cNvSpPr>
            <p:nvPr/>
          </p:nvSpPr>
          <p:spPr bwMode="auto">
            <a:xfrm>
              <a:off x="1603" y="2405"/>
              <a:ext cx="1" cy="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9"/>
            <p:cNvSpPr>
              <a:spLocks noChangeArrowheads="1"/>
            </p:cNvSpPr>
            <p:nvPr/>
          </p:nvSpPr>
          <p:spPr bwMode="auto">
            <a:xfrm>
              <a:off x="1935" y="2177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54285" name="Rectangle 10"/>
            <p:cNvSpPr>
              <a:spLocks noChangeArrowheads="1"/>
            </p:cNvSpPr>
            <p:nvPr/>
          </p:nvSpPr>
          <p:spPr bwMode="auto">
            <a:xfrm>
              <a:off x="2655" y="2897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54286" name="Rectangle 11"/>
            <p:cNvSpPr>
              <a:spLocks noChangeArrowheads="1"/>
            </p:cNvSpPr>
            <p:nvPr/>
          </p:nvSpPr>
          <p:spPr bwMode="auto">
            <a:xfrm>
              <a:off x="3567" y="3857"/>
              <a:ext cx="33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NT</a:t>
              </a:r>
            </a:p>
          </p:txBody>
        </p:sp>
        <p:sp>
          <p:nvSpPr>
            <p:cNvPr id="54287" name="Rectangle 12"/>
            <p:cNvSpPr>
              <a:spLocks noChangeArrowheads="1"/>
            </p:cNvSpPr>
            <p:nvPr/>
          </p:nvSpPr>
          <p:spPr bwMode="auto">
            <a:xfrm>
              <a:off x="730" y="2561"/>
              <a:ext cx="116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Predict Taken</a:t>
              </a:r>
            </a:p>
          </p:txBody>
        </p:sp>
        <p:sp>
          <p:nvSpPr>
            <p:cNvPr id="54288" name="Rectangle 13"/>
            <p:cNvSpPr>
              <a:spLocks noChangeArrowheads="1"/>
            </p:cNvSpPr>
            <p:nvPr/>
          </p:nvSpPr>
          <p:spPr bwMode="auto">
            <a:xfrm>
              <a:off x="884" y="3297"/>
              <a:ext cx="1021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Predict Not </a:t>
              </a:r>
            </a:p>
            <a:p>
              <a:pPr algn="ctr"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Taken</a:t>
              </a:r>
            </a:p>
          </p:txBody>
        </p:sp>
        <p:sp>
          <p:nvSpPr>
            <p:cNvPr id="54289" name="Rectangle 14"/>
            <p:cNvSpPr>
              <a:spLocks noChangeArrowheads="1"/>
            </p:cNvSpPr>
            <p:nvPr/>
          </p:nvSpPr>
          <p:spPr bwMode="auto">
            <a:xfrm>
              <a:off x="3938" y="2561"/>
              <a:ext cx="116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Predict Taken</a:t>
              </a:r>
            </a:p>
          </p:txBody>
        </p:sp>
        <p:sp>
          <p:nvSpPr>
            <p:cNvPr id="54290" name="Rectangle 15"/>
            <p:cNvSpPr>
              <a:spLocks noChangeArrowheads="1"/>
            </p:cNvSpPr>
            <p:nvPr/>
          </p:nvSpPr>
          <p:spPr bwMode="auto">
            <a:xfrm>
              <a:off x="3900" y="3273"/>
              <a:ext cx="1021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Predict Not </a:t>
              </a:r>
            </a:p>
            <a:p>
              <a:pPr algn="ctr"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Taken</a:t>
              </a:r>
            </a:p>
          </p:txBody>
        </p:sp>
        <p:sp>
          <p:nvSpPr>
            <p:cNvPr id="54291" name="Oval 16"/>
            <p:cNvSpPr>
              <a:spLocks noChangeArrowheads="1"/>
            </p:cNvSpPr>
            <p:nvPr/>
          </p:nvSpPr>
          <p:spPr bwMode="auto">
            <a:xfrm>
              <a:off x="1887" y="2513"/>
              <a:ext cx="800" cy="32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Oval 17"/>
            <p:cNvSpPr>
              <a:spLocks noChangeArrowheads="1"/>
            </p:cNvSpPr>
            <p:nvPr/>
          </p:nvSpPr>
          <p:spPr bwMode="auto">
            <a:xfrm>
              <a:off x="3159" y="2521"/>
              <a:ext cx="800" cy="32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Oval 18"/>
            <p:cNvSpPr>
              <a:spLocks noChangeArrowheads="1"/>
            </p:cNvSpPr>
            <p:nvPr/>
          </p:nvSpPr>
          <p:spPr bwMode="auto">
            <a:xfrm>
              <a:off x="1895" y="3225"/>
              <a:ext cx="800" cy="320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Oval 19"/>
            <p:cNvSpPr>
              <a:spLocks noChangeArrowheads="1"/>
            </p:cNvSpPr>
            <p:nvPr/>
          </p:nvSpPr>
          <p:spPr bwMode="auto">
            <a:xfrm>
              <a:off x="3159" y="3225"/>
              <a:ext cx="800" cy="32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Arc 20"/>
            <p:cNvSpPr>
              <a:spLocks/>
            </p:cNvSpPr>
            <p:nvPr/>
          </p:nvSpPr>
          <p:spPr bwMode="auto">
            <a:xfrm>
              <a:off x="2106" y="2187"/>
              <a:ext cx="480" cy="349"/>
            </a:xfrm>
            <a:custGeom>
              <a:avLst/>
              <a:gdLst>
                <a:gd name="T0" fmla="*/ 0 w 43200"/>
                <a:gd name="T1" fmla="*/ 0 h 31458"/>
                <a:gd name="T2" fmla="*/ 0 w 43200"/>
                <a:gd name="T3" fmla="*/ 0 h 31458"/>
                <a:gd name="T4" fmla="*/ 0 w 43200"/>
                <a:gd name="T5" fmla="*/ 0 h 314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458"/>
                <a:gd name="T11" fmla="*/ 43200 w 43200"/>
                <a:gd name="T12" fmla="*/ 31458 h 31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458" fill="none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</a:path>
                <a:path w="43200" h="31458" stroke="0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Arc 21"/>
            <p:cNvSpPr>
              <a:spLocks/>
            </p:cNvSpPr>
            <p:nvPr/>
          </p:nvSpPr>
          <p:spPr bwMode="auto">
            <a:xfrm flipH="1" flipV="1">
              <a:off x="3375" y="3521"/>
              <a:ext cx="480" cy="349"/>
            </a:xfrm>
            <a:custGeom>
              <a:avLst/>
              <a:gdLst>
                <a:gd name="T0" fmla="*/ 0 w 43200"/>
                <a:gd name="T1" fmla="*/ 0 h 31458"/>
                <a:gd name="T2" fmla="*/ 0 w 43200"/>
                <a:gd name="T3" fmla="*/ 0 h 31458"/>
                <a:gd name="T4" fmla="*/ 0 w 43200"/>
                <a:gd name="T5" fmla="*/ 0 h 314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458"/>
                <a:gd name="T11" fmla="*/ 43200 w 43200"/>
                <a:gd name="T12" fmla="*/ 31458 h 31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458" fill="none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</a:path>
                <a:path w="43200" h="31458" stroke="0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Line 22"/>
            <p:cNvSpPr>
              <a:spLocks noChangeShapeType="1"/>
            </p:cNvSpPr>
            <p:nvPr/>
          </p:nvSpPr>
          <p:spPr bwMode="auto">
            <a:xfrm flipH="1">
              <a:off x="2703" y="3425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Rectangle 23"/>
            <p:cNvSpPr>
              <a:spLocks noChangeArrowheads="1"/>
            </p:cNvSpPr>
            <p:nvPr/>
          </p:nvSpPr>
          <p:spPr bwMode="auto">
            <a:xfrm>
              <a:off x="2825" y="3402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54299" name="Rectangle 24"/>
            <p:cNvSpPr>
              <a:spLocks noChangeArrowheads="1"/>
            </p:cNvSpPr>
            <p:nvPr/>
          </p:nvSpPr>
          <p:spPr bwMode="auto">
            <a:xfrm>
              <a:off x="2767" y="3105"/>
              <a:ext cx="33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NT</a:t>
              </a:r>
            </a:p>
          </p:txBody>
        </p:sp>
        <p:sp>
          <p:nvSpPr>
            <p:cNvPr id="54300" name="Line 25"/>
            <p:cNvSpPr>
              <a:spLocks noChangeShapeType="1"/>
            </p:cNvSpPr>
            <p:nvPr/>
          </p:nvSpPr>
          <p:spPr bwMode="auto">
            <a:xfrm>
              <a:off x="2703" y="3329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Line 26"/>
            <p:cNvSpPr>
              <a:spLocks noChangeShapeType="1"/>
            </p:cNvSpPr>
            <p:nvPr/>
          </p:nvSpPr>
          <p:spPr bwMode="auto">
            <a:xfrm flipH="1">
              <a:off x="2672" y="2720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Rectangle 27"/>
            <p:cNvSpPr>
              <a:spLocks noChangeArrowheads="1"/>
            </p:cNvSpPr>
            <p:nvPr/>
          </p:nvSpPr>
          <p:spPr bwMode="auto">
            <a:xfrm>
              <a:off x="2794" y="2697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54303" name="Rectangle 28"/>
            <p:cNvSpPr>
              <a:spLocks noChangeArrowheads="1"/>
            </p:cNvSpPr>
            <p:nvPr/>
          </p:nvSpPr>
          <p:spPr bwMode="auto">
            <a:xfrm>
              <a:off x="2736" y="2400"/>
              <a:ext cx="33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NT</a:t>
              </a:r>
            </a:p>
          </p:txBody>
        </p:sp>
        <p:sp>
          <p:nvSpPr>
            <p:cNvPr id="54304" name="Line 29"/>
            <p:cNvSpPr>
              <a:spLocks noChangeShapeType="1"/>
            </p:cNvSpPr>
            <p:nvPr/>
          </p:nvSpPr>
          <p:spPr bwMode="auto">
            <a:xfrm>
              <a:off x="2672" y="2624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Line 30"/>
            <p:cNvSpPr>
              <a:spLocks noChangeShapeType="1"/>
            </p:cNvSpPr>
            <p:nvPr/>
          </p:nvSpPr>
          <p:spPr bwMode="auto">
            <a:xfrm flipV="1">
              <a:off x="2559" y="2753"/>
              <a:ext cx="672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6" name="Line 31"/>
            <p:cNvSpPr>
              <a:spLocks noChangeShapeType="1"/>
            </p:cNvSpPr>
            <p:nvPr/>
          </p:nvSpPr>
          <p:spPr bwMode="auto">
            <a:xfrm rot="10800000" flipH="1">
              <a:off x="2607" y="2801"/>
              <a:ext cx="672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7" name="Rectangle 32"/>
            <p:cNvSpPr>
              <a:spLocks noChangeArrowheads="1"/>
            </p:cNvSpPr>
            <p:nvPr/>
          </p:nvSpPr>
          <p:spPr bwMode="auto">
            <a:xfrm>
              <a:off x="3039" y="2897"/>
              <a:ext cx="33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NT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step: </a:t>
            </a:r>
            <a:r>
              <a:rPr lang="en-US" b="1" smtClean="0"/>
              <a:t>Correlating</a:t>
            </a:r>
            <a:r>
              <a:rPr lang="en-US" smtClean="0"/>
              <a:t> Branches</a:t>
            </a:r>
            <a:endParaRPr lang="en-GB" smtClean="0"/>
          </a:p>
        </p:txBody>
      </p:sp>
      <p:sp>
        <p:nvSpPr>
          <p:cNvPr id="553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Fragment from SPEC92 benchmark </a:t>
            </a:r>
            <a:r>
              <a:rPr lang="en-US" smtClean="0">
                <a:latin typeface="Courier New" pitchFamily="49" charset="0"/>
              </a:rPr>
              <a:t>eqntott</a:t>
            </a:r>
            <a:r>
              <a:rPr lang="en-US" smtClean="0"/>
              <a:t>:</a:t>
            </a:r>
          </a:p>
          <a:p>
            <a:pPr lvl="2" eaLnBrk="1" hangingPunct="1">
              <a:buFontTx/>
              <a:buNone/>
            </a:pPr>
            <a:endParaRPr lang="en-US" smtClean="0">
              <a:latin typeface="Courier New" pitchFamily="49" charset="0"/>
            </a:endParaRPr>
          </a:p>
        </p:txBody>
      </p:sp>
      <p:sp>
        <p:nvSpPr>
          <p:cNvPr id="552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8F0ECBE-81A5-4106-8F0D-DD9DB0128855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95B930-A0D2-4AFF-AE91-5E8C7A40DD7B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2057400" y="2209800"/>
            <a:ext cx="3048000" cy="2234458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if (aa==2)	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   aa = 0;	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if (bb==2)	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   bb=0;	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if (aa!=bb){..}	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6477000" y="2209801"/>
            <a:ext cx="3504486" cy="3564053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     subi R3,R1,#2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b1:	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bnez R3,L1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	add  R1,R0,R0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L1:	subi R3,R2,#2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b2:	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bnez R3,L2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	add  R2,R0,R0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L2:	sub  R3,R1,R2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b3:	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beqz R3,L3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Correlating Branch Predictor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088740"/>
            <a:ext cx="5804024" cy="5400600"/>
          </a:xfrm>
          <a:noFill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90000"/>
              </a:lnSpc>
              <a:buNone/>
            </a:pPr>
            <a:r>
              <a:rPr lang="en-US" altLang="en-US" sz="2400">
                <a:solidFill>
                  <a:schemeClr val="accent2"/>
                </a:solidFill>
              </a:rPr>
              <a:t>Idea</a:t>
            </a:r>
            <a:r>
              <a:rPr lang="en-US" altLang="en-US" sz="2400"/>
              <a:t>: behavior of current branch is related to (taken/not taken) history of recently executed branches</a:t>
            </a: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US" altLang="en-US" sz="2000"/>
              <a:t>Then behavior of recent branches selects between, say, 4 predictions of next branch, updating just that prediction 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2400" smtClean="0"/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2400" smtClean="0"/>
              <a:t>(</a:t>
            </a:r>
            <a:r>
              <a:rPr lang="en-US" altLang="en-US" sz="2400"/>
              <a:t>2,2) predictor: 2-bit global, 2-bit local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2400" smtClean="0"/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2400" smtClean="0"/>
              <a:t>(</a:t>
            </a:r>
            <a:r>
              <a:rPr lang="en-US" altLang="en-US" sz="2400" i="1"/>
              <a:t>k</a:t>
            </a:r>
            <a:r>
              <a:rPr lang="en-US" altLang="en-US" sz="2400"/>
              <a:t>,</a:t>
            </a:r>
            <a:r>
              <a:rPr lang="en-US" altLang="en-US" sz="2400" i="1"/>
              <a:t>n</a:t>
            </a:r>
            <a:r>
              <a:rPr lang="en-US" altLang="en-US" sz="2400"/>
              <a:t>) predictor uses behavior of last </a:t>
            </a:r>
            <a:r>
              <a:rPr lang="en-US" altLang="en-US" sz="2400" i="1"/>
              <a:t>k</a:t>
            </a:r>
            <a:r>
              <a:rPr lang="en-US" altLang="en-US" sz="2400"/>
              <a:t> branches to choose from 2</a:t>
            </a:r>
            <a:r>
              <a:rPr lang="en-US" altLang="en-US" sz="2400" baseline="30000"/>
              <a:t>k</a:t>
            </a:r>
            <a:r>
              <a:rPr lang="en-US" altLang="en-US" sz="2400"/>
              <a:t> predictors, each of which is </a:t>
            </a:r>
            <a:r>
              <a:rPr lang="en-US" altLang="en-US" sz="2400" i="1"/>
              <a:t>n</a:t>
            </a:r>
            <a:r>
              <a:rPr lang="en-US" altLang="en-US" sz="2400"/>
              <a:t>-bit predictor</a:t>
            </a:r>
          </a:p>
        </p:txBody>
      </p:sp>
      <p:sp>
        <p:nvSpPr>
          <p:cNvPr id="563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025823D-4DB4-447F-B135-98BB2DE017AC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6B58EA-115A-47FC-AD0E-FC48F10BB1CD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7356140" y="800708"/>
            <a:ext cx="3571875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b="1">
                <a:latin typeface="Helvetica" pitchFamily="34" charset="0"/>
              </a:rPr>
              <a:t>4 bits from branch address</a:t>
            </a:r>
          </a:p>
        </p:txBody>
      </p:sp>
      <p:sp>
        <p:nvSpPr>
          <p:cNvPr id="56330" name="Rectangle 7"/>
          <p:cNvSpPr>
            <a:spLocks noChangeArrowheads="1"/>
          </p:cNvSpPr>
          <p:nvPr/>
        </p:nvSpPr>
        <p:spPr bwMode="auto">
          <a:xfrm>
            <a:off x="6426282" y="6021388"/>
            <a:ext cx="3010438" cy="7545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1800">
                <a:latin typeface="Arial" charset="0"/>
              </a:rPr>
              <a:t>2-bit global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sz="1800" b="1">
                <a:solidFill>
                  <a:schemeClr val="accent2"/>
                </a:solidFill>
                <a:latin typeface="Arial" charset="0"/>
              </a:rPr>
              <a:t>branch history register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sz="1800">
                <a:latin typeface="Arial" charset="0"/>
              </a:rPr>
              <a:t>(01 = not taken, then taken)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94864" y="1196752"/>
            <a:ext cx="4853764" cy="5046778"/>
            <a:chOff x="6894864" y="1784350"/>
            <a:chExt cx="4025672" cy="4459180"/>
          </a:xfrm>
        </p:grpSpPr>
        <p:sp>
          <p:nvSpPr>
            <p:cNvPr id="56328" name="Rectangle 5"/>
            <p:cNvSpPr>
              <a:spLocks noChangeArrowheads="1"/>
            </p:cNvSpPr>
            <p:nvPr/>
          </p:nvSpPr>
          <p:spPr bwMode="auto">
            <a:xfrm>
              <a:off x="6894864" y="2133601"/>
              <a:ext cx="2098675" cy="6381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1800" b="1">
                  <a:latin typeface="Arial" charset="0"/>
                </a:rPr>
                <a:t>2-bits per branch </a:t>
              </a:r>
              <a:br>
                <a:rPr lang="en-US" altLang="en-US" sz="1800" b="1">
                  <a:latin typeface="Arial" charset="0"/>
                </a:rPr>
              </a:br>
              <a:r>
                <a:rPr lang="en-US" altLang="en-US" sz="1800" b="1">
                  <a:latin typeface="Arial" charset="0"/>
                </a:rPr>
                <a:t>local predictors</a:t>
              </a:r>
            </a:p>
          </p:txBody>
        </p:sp>
        <p:sp>
          <p:nvSpPr>
            <p:cNvPr id="385030" name="Rectangle 6"/>
            <p:cNvSpPr>
              <a:spLocks noChangeArrowheads="1"/>
            </p:cNvSpPr>
            <p:nvPr/>
          </p:nvSpPr>
          <p:spPr bwMode="auto">
            <a:xfrm>
              <a:off x="9496777" y="3603625"/>
              <a:ext cx="1298575" cy="36353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800" b="1">
                  <a:latin typeface="Arial" pitchFamily="34" charset="0"/>
                </a:rPr>
                <a:t>Prediction</a:t>
              </a:r>
            </a:p>
          </p:txBody>
        </p:sp>
        <p:sp>
          <p:nvSpPr>
            <p:cNvPr id="56331" name="Rectangle 8"/>
            <p:cNvSpPr>
              <a:spLocks noChangeArrowheads="1"/>
            </p:cNvSpPr>
            <p:nvPr/>
          </p:nvSpPr>
          <p:spPr bwMode="auto">
            <a:xfrm>
              <a:off x="9180863" y="3733800"/>
              <a:ext cx="279400" cy="15240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32" name="Group 9"/>
            <p:cNvGrpSpPr>
              <a:grpSpLocks/>
            </p:cNvGrpSpPr>
            <p:nvPr/>
          </p:nvGrpSpPr>
          <p:grpSpPr bwMode="auto">
            <a:xfrm>
              <a:off x="7021863" y="3709988"/>
              <a:ext cx="1790700" cy="127000"/>
              <a:chOff x="3296" y="2416"/>
              <a:chExt cx="1128" cy="80"/>
            </a:xfrm>
          </p:grpSpPr>
          <p:sp>
            <p:nvSpPr>
              <p:cNvPr id="56417" name="Rectangle 1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8" name="Rectangle 1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9" name="Rectangle 1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0" name="Rectangle 1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3" name="Group 14"/>
            <p:cNvGrpSpPr>
              <a:grpSpLocks/>
            </p:cNvGrpSpPr>
            <p:nvPr/>
          </p:nvGrpSpPr>
          <p:grpSpPr bwMode="auto">
            <a:xfrm>
              <a:off x="7021863" y="3865563"/>
              <a:ext cx="1790700" cy="127000"/>
              <a:chOff x="3296" y="2416"/>
              <a:chExt cx="1128" cy="80"/>
            </a:xfrm>
          </p:grpSpPr>
          <p:sp>
            <p:nvSpPr>
              <p:cNvPr id="56413" name="Rectangle 1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4" name="Rectangle 1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5" name="Rectangle 1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6" name="Rectangle 1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4" name="Group 19"/>
            <p:cNvGrpSpPr>
              <a:grpSpLocks/>
            </p:cNvGrpSpPr>
            <p:nvPr/>
          </p:nvGrpSpPr>
          <p:grpSpPr bwMode="auto">
            <a:xfrm>
              <a:off x="7021863" y="4022725"/>
              <a:ext cx="1790700" cy="127000"/>
              <a:chOff x="3296" y="2416"/>
              <a:chExt cx="1128" cy="80"/>
            </a:xfrm>
          </p:grpSpPr>
          <p:sp>
            <p:nvSpPr>
              <p:cNvPr id="56409" name="Rectangle 2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0" name="Rectangle 2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1" name="Rectangle 2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2" name="Rectangle 2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5" name="Group 24"/>
            <p:cNvGrpSpPr>
              <a:grpSpLocks/>
            </p:cNvGrpSpPr>
            <p:nvPr/>
          </p:nvGrpSpPr>
          <p:grpSpPr bwMode="auto">
            <a:xfrm>
              <a:off x="7021863" y="4178300"/>
              <a:ext cx="1790700" cy="127000"/>
              <a:chOff x="3296" y="2416"/>
              <a:chExt cx="1128" cy="80"/>
            </a:xfrm>
          </p:grpSpPr>
          <p:sp>
            <p:nvSpPr>
              <p:cNvPr id="56405" name="Rectangle 2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6" name="Rectangle 2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7" name="Rectangle 2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8" name="Rectangle 2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6" name="Group 29"/>
            <p:cNvGrpSpPr>
              <a:grpSpLocks/>
            </p:cNvGrpSpPr>
            <p:nvPr/>
          </p:nvGrpSpPr>
          <p:grpSpPr bwMode="auto">
            <a:xfrm>
              <a:off x="7021863" y="4335463"/>
              <a:ext cx="1790700" cy="127000"/>
              <a:chOff x="3296" y="2416"/>
              <a:chExt cx="1128" cy="80"/>
            </a:xfrm>
          </p:grpSpPr>
          <p:sp>
            <p:nvSpPr>
              <p:cNvPr id="56401" name="Rectangle 3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2" name="Rectangle 3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3" name="Rectangle 3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4" name="Rectangle 3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7" name="Group 34"/>
            <p:cNvGrpSpPr>
              <a:grpSpLocks/>
            </p:cNvGrpSpPr>
            <p:nvPr/>
          </p:nvGrpSpPr>
          <p:grpSpPr bwMode="auto">
            <a:xfrm>
              <a:off x="7021863" y="4491038"/>
              <a:ext cx="1790700" cy="127000"/>
              <a:chOff x="3296" y="2416"/>
              <a:chExt cx="1128" cy="80"/>
            </a:xfrm>
          </p:grpSpPr>
          <p:sp>
            <p:nvSpPr>
              <p:cNvPr id="56397" name="Rectangle 3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8" name="Rectangle 3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9" name="Rectangle 3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0" name="Rectangle 3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8" name="Group 39"/>
            <p:cNvGrpSpPr>
              <a:grpSpLocks/>
            </p:cNvGrpSpPr>
            <p:nvPr/>
          </p:nvGrpSpPr>
          <p:grpSpPr bwMode="auto">
            <a:xfrm>
              <a:off x="7009163" y="5130800"/>
              <a:ext cx="1790700" cy="127000"/>
              <a:chOff x="3296" y="2416"/>
              <a:chExt cx="1128" cy="80"/>
            </a:xfrm>
          </p:grpSpPr>
          <p:sp>
            <p:nvSpPr>
              <p:cNvPr id="56393" name="Rectangle 4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4" name="Rectangle 4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5" name="Rectangle 4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6" name="Rectangle 4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9" name="Group 44"/>
            <p:cNvGrpSpPr>
              <a:grpSpLocks/>
            </p:cNvGrpSpPr>
            <p:nvPr/>
          </p:nvGrpSpPr>
          <p:grpSpPr bwMode="auto">
            <a:xfrm>
              <a:off x="7021863" y="2743200"/>
              <a:ext cx="1790700" cy="127000"/>
              <a:chOff x="3296" y="2416"/>
              <a:chExt cx="1128" cy="80"/>
            </a:xfrm>
          </p:grpSpPr>
          <p:sp>
            <p:nvSpPr>
              <p:cNvPr id="56389" name="Rectangle 4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0" name="Rectangle 4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1" name="Rectangle 4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2" name="Rectangle 4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0" name="Group 49"/>
            <p:cNvGrpSpPr>
              <a:grpSpLocks/>
            </p:cNvGrpSpPr>
            <p:nvPr/>
          </p:nvGrpSpPr>
          <p:grpSpPr bwMode="auto">
            <a:xfrm>
              <a:off x="7021863" y="2898775"/>
              <a:ext cx="1790700" cy="127000"/>
              <a:chOff x="3296" y="2416"/>
              <a:chExt cx="1128" cy="80"/>
            </a:xfrm>
          </p:grpSpPr>
          <p:sp>
            <p:nvSpPr>
              <p:cNvPr id="56385" name="Rectangle 5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6" name="Rectangle 5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7" name="Rectangle 5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8" name="Rectangle 5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1" name="Group 54"/>
            <p:cNvGrpSpPr>
              <a:grpSpLocks/>
            </p:cNvGrpSpPr>
            <p:nvPr/>
          </p:nvGrpSpPr>
          <p:grpSpPr bwMode="auto">
            <a:xfrm>
              <a:off x="7021863" y="3054350"/>
              <a:ext cx="1790700" cy="127000"/>
              <a:chOff x="3296" y="2416"/>
              <a:chExt cx="1128" cy="80"/>
            </a:xfrm>
          </p:grpSpPr>
          <p:sp>
            <p:nvSpPr>
              <p:cNvPr id="56381" name="Rectangle 5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2" name="Rectangle 5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3" name="Rectangle 5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4" name="Rectangle 5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2" name="Group 59"/>
            <p:cNvGrpSpPr>
              <a:grpSpLocks/>
            </p:cNvGrpSpPr>
            <p:nvPr/>
          </p:nvGrpSpPr>
          <p:grpSpPr bwMode="auto">
            <a:xfrm>
              <a:off x="7021863" y="3211513"/>
              <a:ext cx="1790700" cy="127000"/>
              <a:chOff x="3296" y="2416"/>
              <a:chExt cx="1128" cy="80"/>
            </a:xfrm>
          </p:grpSpPr>
          <p:sp>
            <p:nvSpPr>
              <p:cNvPr id="56377" name="Rectangle 6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8" name="Rectangle 6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9" name="Rectangle 6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0" name="Rectangle 6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3" name="Group 64"/>
            <p:cNvGrpSpPr>
              <a:grpSpLocks/>
            </p:cNvGrpSpPr>
            <p:nvPr/>
          </p:nvGrpSpPr>
          <p:grpSpPr bwMode="auto">
            <a:xfrm>
              <a:off x="7021863" y="3367088"/>
              <a:ext cx="1790700" cy="127000"/>
              <a:chOff x="3296" y="2416"/>
              <a:chExt cx="1128" cy="80"/>
            </a:xfrm>
          </p:grpSpPr>
          <p:sp>
            <p:nvSpPr>
              <p:cNvPr id="56373" name="Rectangle 6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4" name="Rectangle 6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5" name="Rectangle 6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6" name="Rectangle 6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4" name="Group 69"/>
            <p:cNvGrpSpPr>
              <a:grpSpLocks/>
            </p:cNvGrpSpPr>
            <p:nvPr/>
          </p:nvGrpSpPr>
          <p:grpSpPr bwMode="auto">
            <a:xfrm>
              <a:off x="7021863" y="3524250"/>
              <a:ext cx="1790700" cy="127000"/>
              <a:chOff x="3296" y="2416"/>
              <a:chExt cx="1128" cy="80"/>
            </a:xfrm>
          </p:grpSpPr>
          <p:sp>
            <p:nvSpPr>
              <p:cNvPr id="56369" name="Rectangle 7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0" name="Rectangle 7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1" name="Rectangle 7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2" name="Rectangle 7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6345" name="AutoShape 74"/>
            <p:cNvCxnSpPr>
              <a:cxnSpLocks noChangeShapeType="1"/>
              <a:endCxn id="56418" idx="1"/>
            </p:cNvCxnSpPr>
            <p:nvPr/>
          </p:nvCxnSpPr>
          <p:spPr bwMode="auto">
            <a:xfrm rot="5400000">
              <a:off x="6513863" y="2292350"/>
              <a:ext cx="1989138" cy="973138"/>
            </a:xfrm>
            <a:prstGeom prst="bentConnector4">
              <a:avLst>
                <a:gd name="adj1" fmla="val 17398"/>
                <a:gd name="adj2" fmla="val 12349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6346" name="Line 75"/>
            <p:cNvSpPr>
              <a:spLocks noChangeShapeType="1"/>
            </p:cNvSpPr>
            <p:nvPr/>
          </p:nvSpPr>
          <p:spPr bwMode="auto">
            <a:xfrm>
              <a:off x="8876063" y="38100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7" name="Rectangle 76"/>
            <p:cNvSpPr>
              <a:spLocks noChangeArrowheads="1"/>
            </p:cNvSpPr>
            <p:nvPr/>
          </p:nvSpPr>
          <p:spPr bwMode="auto">
            <a:xfrm>
              <a:off x="7961663" y="5791200"/>
              <a:ext cx="292100" cy="12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8" name="Rectangle 77"/>
            <p:cNvSpPr>
              <a:spLocks noChangeArrowheads="1"/>
            </p:cNvSpPr>
            <p:nvPr/>
          </p:nvSpPr>
          <p:spPr bwMode="auto">
            <a:xfrm>
              <a:off x="7656863" y="5792788"/>
              <a:ext cx="292100" cy="12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9" name="Freeform 78"/>
            <p:cNvSpPr>
              <a:spLocks/>
            </p:cNvSpPr>
            <p:nvPr/>
          </p:nvSpPr>
          <p:spPr bwMode="auto">
            <a:xfrm>
              <a:off x="7656863" y="5603876"/>
              <a:ext cx="609600" cy="188913"/>
            </a:xfrm>
            <a:custGeom>
              <a:avLst/>
              <a:gdLst>
                <a:gd name="T0" fmla="*/ 0 w 384"/>
                <a:gd name="T1" fmla="*/ 2147483647 h 119"/>
                <a:gd name="T2" fmla="*/ 2147483647 w 384"/>
                <a:gd name="T3" fmla="*/ 0 h 119"/>
                <a:gd name="T4" fmla="*/ 2147483647 w 384"/>
                <a:gd name="T5" fmla="*/ 2147483647 h 119"/>
                <a:gd name="T6" fmla="*/ 0 60000 65536"/>
                <a:gd name="T7" fmla="*/ 0 60000 65536"/>
                <a:gd name="T8" fmla="*/ 0 60000 65536"/>
                <a:gd name="T9" fmla="*/ 0 w 384"/>
                <a:gd name="T10" fmla="*/ 0 h 119"/>
                <a:gd name="T11" fmla="*/ 384 w 384"/>
                <a:gd name="T12" fmla="*/ 119 h 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19">
                  <a:moveTo>
                    <a:pt x="0" y="119"/>
                  </a:moveTo>
                  <a:lnTo>
                    <a:pt x="192" y="0"/>
                  </a:lnTo>
                  <a:lnTo>
                    <a:pt x="384" y="111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6350" name="AutoShape 79"/>
            <p:cNvCxnSpPr>
              <a:cxnSpLocks noChangeShapeType="1"/>
              <a:stCxn id="56349" idx="1"/>
              <a:endCxn id="56393" idx="2"/>
            </p:cNvCxnSpPr>
            <p:nvPr/>
          </p:nvCxnSpPr>
          <p:spPr bwMode="auto">
            <a:xfrm rot="5400000" flipH="1">
              <a:off x="7684644" y="5312569"/>
              <a:ext cx="331788" cy="222250"/>
            </a:xfrm>
            <a:prstGeom prst="bentConnector3">
              <a:avLst>
                <a:gd name="adj1" fmla="val 4784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56351" name="Group 80"/>
            <p:cNvGrpSpPr>
              <a:grpSpLocks/>
            </p:cNvGrpSpPr>
            <p:nvPr/>
          </p:nvGrpSpPr>
          <p:grpSpPr bwMode="auto">
            <a:xfrm>
              <a:off x="7018688" y="4652963"/>
              <a:ext cx="1790700" cy="127000"/>
              <a:chOff x="3296" y="2416"/>
              <a:chExt cx="1128" cy="80"/>
            </a:xfrm>
          </p:grpSpPr>
          <p:sp>
            <p:nvSpPr>
              <p:cNvPr id="56365" name="Rectangle 81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6" name="Rectangle 82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7" name="Rectangle 83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8" name="Rectangle 84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52" name="Group 85"/>
            <p:cNvGrpSpPr>
              <a:grpSpLocks/>
            </p:cNvGrpSpPr>
            <p:nvPr/>
          </p:nvGrpSpPr>
          <p:grpSpPr bwMode="auto">
            <a:xfrm>
              <a:off x="7015513" y="4814888"/>
              <a:ext cx="1790700" cy="127000"/>
              <a:chOff x="3296" y="2416"/>
              <a:chExt cx="1128" cy="80"/>
            </a:xfrm>
          </p:grpSpPr>
          <p:sp>
            <p:nvSpPr>
              <p:cNvPr id="56361" name="Rectangle 86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2" name="Rectangle 87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3" name="Rectangle 88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4" name="Rectangle 89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53" name="Group 90"/>
            <p:cNvGrpSpPr>
              <a:grpSpLocks/>
            </p:cNvGrpSpPr>
            <p:nvPr/>
          </p:nvGrpSpPr>
          <p:grpSpPr bwMode="auto">
            <a:xfrm>
              <a:off x="7012338" y="4976813"/>
              <a:ext cx="1790700" cy="127000"/>
              <a:chOff x="3296" y="2416"/>
              <a:chExt cx="1128" cy="80"/>
            </a:xfrm>
          </p:grpSpPr>
          <p:sp>
            <p:nvSpPr>
              <p:cNvPr id="56357" name="Rectangle 91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8" name="Rectangle 92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9" name="Rectangle 93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0" name="Rectangle 94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54" name="Line 95"/>
            <p:cNvSpPr>
              <a:spLocks noChangeShapeType="1"/>
            </p:cNvSpPr>
            <p:nvPr/>
          </p:nvSpPr>
          <p:spPr bwMode="auto">
            <a:xfrm flipH="1" flipV="1">
              <a:off x="8418863" y="5867401"/>
              <a:ext cx="642938" cy="95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355" name="Text Box 96"/>
            <p:cNvSpPr txBox="1">
              <a:spLocks noChangeArrowheads="1"/>
            </p:cNvSpPr>
            <p:nvPr/>
          </p:nvSpPr>
          <p:spPr bwMode="auto">
            <a:xfrm>
              <a:off x="9171339" y="5486400"/>
              <a:ext cx="1749197" cy="75713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i="1">
                  <a:latin typeface="Arial" charset="0"/>
                </a:rPr>
                <a:t>shift register,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i="1">
                  <a:latin typeface="Arial" charset="0"/>
                </a:rPr>
                <a:t>remembers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i="1">
                  <a:latin typeface="Arial" charset="0"/>
                </a:rPr>
                <a:t>last 2 branches</a:t>
              </a:r>
              <a:endParaRPr lang="en-GB" sz="1800" i="1">
                <a:latin typeface="Arial" charset="0"/>
              </a:endParaRPr>
            </a:p>
          </p:txBody>
        </p:sp>
        <p:sp>
          <p:nvSpPr>
            <p:cNvPr id="56356" name="AutoShape 97"/>
            <p:cNvSpPr>
              <a:spLocks/>
            </p:cNvSpPr>
            <p:nvPr/>
          </p:nvSpPr>
          <p:spPr bwMode="auto">
            <a:xfrm>
              <a:off x="9025288" y="5516563"/>
              <a:ext cx="215900" cy="684212"/>
            </a:xfrm>
            <a:prstGeom prst="leftBrace">
              <a:avLst>
                <a:gd name="adj1" fmla="val 26409"/>
                <a:gd name="adj2" fmla="val 51972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Branch Correlation: the General Scheme</a:t>
            </a:r>
            <a:endParaRPr lang="en-US" sz="4800"/>
          </a:p>
        </p:txBody>
      </p:sp>
      <p:sp>
        <p:nvSpPr>
          <p:cNvPr id="57346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4442E0F-3213-47F9-886A-32060F216FBF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90AFE4-CFA0-47DD-A8BE-AB44AEB11B72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587388" y="558924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Table size (usually n = 2):   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 baseline="-25000">
                <a:solidFill>
                  <a:schemeClr val="accent2"/>
                </a:solidFill>
                <a:latin typeface="Times" pitchFamily="18" charset="0"/>
              </a:rPr>
              <a:t>bits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 = k * 2</a:t>
            </a:r>
            <a:r>
              <a:rPr lang="en-US" b="1" baseline="30000">
                <a:solidFill>
                  <a:schemeClr val="accent2"/>
                </a:solidFill>
                <a:latin typeface="Times" pitchFamily="18" charset="0"/>
              </a:rPr>
              <a:t>a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 + 2</a:t>
            </a:r>
            <a:r>
              <a:rPr lang="en-US" b="1" baseline="30000">
                <a:solidFill>
                  <a:schemeClr val="accent2"/>
                </a:solidFill>
                <a:latin typeface="Times" pitchFamily="18" charset="0"/>
              </a:rPr>
              <a:t>k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 * 2</a:t>
            </a:r>
            <a:r>
              <a:rPr lang="en-US" b="1" baseline="30000">
                <a:solidFill>
                  <a:schemeClr val="accent2"/>
                </a:solidFill>
                <a:latin typeface="Times" pitchFamily="18" charset="0"/>
              </a:rPr>
              <a:t>m 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*n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  mostly n = 2</a:t>
            </a:r>
          </a:p>
        </p:txBody>
      </p:sp>
      <p:sp>
        <p:nvSpPr>
          <p:cNvPr id="57351" name="Rectangle 57"/>
          <p:cNvSpPr>
            <a:spLocks noChangeArrowheads="1"/>
          </p:cNvSpPr>
          <p:nvPr/>
        </p:nvSpPr>
        <p:spPr bwMode="auto">
          <a:xfrm>
            <a:off x="3432175" y="4545013"/>
            <a:ext cx="3348038" cy="798512"/>
          </a:xfrm>
          <a:prstGeom prst="rect">
            <a:avLst/>
          </a:prstGeom>
          <a:solidFill>
            <a:srgbClr val="CCFF66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55"/>
          <p:cNvSpPr>
            <a:spLocks noChangeArrowheads="1"/>
          </p:cNvSpPr>
          <p:nvPr/>
        </p:nvSpPr>
        <p:spPr bwMode="auto">
          <a:xfrm>
            <a:off x="3432175" y="1704975"/>
            <a:ext cx="3348038" cy="2306638"/>
          </a:xfrm>
          <a:prstGeom prst="rect">
            <a:avLst/>
          </a:prstGeom>
          <a:solidFill>
            <a:srgbClr val="FFFF99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4"/>
          <p:cNvSpPr>
            <a:spLocks noChangeArrowheads="1"/>
          </p:cNvSpPr>
          <p:nvPr/>
        </p:nvSpPr>
        <p:spPr bwMode="auto">
          <a:xfrm>
            <a:off x="8167689" y="2503489"/>
            <a:ext cx="1062037" cy="1100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rial" charset="0"/>
              </a:rPr>
              <a:t>n-bit </a:t>
            </a:r>
          </a:p>
          <a:p>
            <a:pPr algn="ctr" eaLnBrk="0" hangingPunct="0"/>
            <a:r>
              <a:rPr lang="en-US" sz="1400">
                <a:latin typeface="Arial" charset="0"/>
              </a:rPr>
              <a:t>saturating </a:t>
            </a:r>
          </a:p>
          <a:p>
            <a:pPr algn="ctr" eaLnBrk="0" hangingPunct="0"/>
            <a:r>
              <a:rPr lang="en-US" sz="1400">
                <a:latin typeface="Arial" charset="0"/>
              </a:rPr>
              <a:t>Up/Down</a:t>
            </a:r>
          </a:p>
          <a:p>
            <a:pPr algn="ctr" eaLnBrk="0" hangingPunct="0"/>
            <a:r>
              <a:rPr lang="en-US" sz="1400">
                <a:latin typeface="Arial" charset="0"/>
              </a:rPr>
              <a:t> Counter</a:t>
            </a:r>
          </a:p>
        </p:txBody>
      </p:sp>
      <p:sp>
        <p:nvSpPr>
          <p:cNvPr id="57354" name="Text Box 5"/>
          <p:cNvSpPr txBox="1">
            <a:spLocks noChangeArrowheads="1"/>
          </p:cNvSpPr>
          <p:nvPr/>
        </p:nvSpPr>
        <p:spPr bwMode="auto">
          <a:xfrm>
            <a:off x="9310689" y="3124200"/>
            <a:ext cx="1214437" cy="3365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CC6600"/>
                </a:solidFill>
                <a:latin typeface="Arial" charset="0"/>
              </a:rPr>
              <a:t>Prediction</a:t>
            </a:r>
          </a:p>
        </p:txBody>
      </p:sp>
      <p:sp>
        <p:nvSpPr>
          <p:cNvPr id="57355" name="Rectangle 7"/>
          <p:cNvSpPr>
            <a:spLocks noChangeArrowheads="1"/>
          </p:cNvSpPr>
          <p:nvPr/>
        </p:nvSpPr>
        <p:spPr bwMode="auto">
          <a:xfrm>
            <a:off x="4249738" y="1828800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Rectangle 8"/>
          <p:cNvSpPr>
            <a:spLocks noChangeArrowheads="1"/>
          </p:cNvSpPr>
          <p:nvPr/>
        </p:nvSpPr>
        <p:spPr bwMode="auto">
          <a:xfrm>
            <a:off x="4413251" y="1828800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Rectangle 9"/>
          <p:cNvSpPr>
            <a:spLocks noChangeArrowheads="1"/>
          </p:cNvSpPr>
          <p:nvPr/>
        </p:nvSpPr>
        <p:spPr bwMode="auto">
          <a:xfrm>
            <a:off x="4575176" y="1828800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Rectangle 10"/>
          <p:cNvSpPr>
            <a:spLocks noChangeArrowheads="1"/>
          </p:cNvSpPr>
          <p:nvPr/>
        </p:nvSpPr>
        <p:spPr bwMode="auto">
          <a:xfrm>
            <a:off x="4738688" y="1828800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Rectangle 11"/>
          <p:cNvSpPr>
            <a:spLocks noChangeArrowheads="1"/>
          </p:cNvSpPr>
          <p:nvPr/>
        </p:nvSpPr>
        <p:spPr bwMode="auto">
          <a:xfrm>
            <a:off x="5964238" y="1828800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Rectangle 12"/>
          <p:cNvSpPr>
            <a:spLocks noChangeArrowheads="1"/>
          </p:cNvSpPr>
          <p:nvPr/>
        </p:nvSpPr>
        <p:spPr bwMode="auto">
          <a:xfrm>
            <a:off x="6127751" y="1828800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Rectangle 13"/>
          <p:cNvSpPr>
            <a:spLocks noChangeArrowheads="1"/>
          </p:cNvSpPr>
          <p:nvPr/>
        </p:nvSpPr>
        <p:spPr bwMode="auto">
          <a:xfrm>
            <a:off x="6289676" y="1828800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14"/>
          <p:cNvSpPr>
            <a:spLocks noChangeArrowheads="1"/>
          </p:cNvSpPr>
          <p:nvPr/>
        </p:nvSpPr>
        <p:spPr bwMode="auto">
          <a:xfrm>
            <a:off x="4249738" y="1828800"/>
            <a:ext cx="2203450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15"/>
          <p:cNvSpPr>
            <a:spLocks noChangeShapeType="1"/>
          </p:cNvSpPr>
          <p:nvPr/>
        </p:nvSpPr>
        <p:spPr bwMode="auto">
          <a:xfrm>
            <a:off x="5146676" y="1917700"/>
            <a:ext cx="4095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Rectangle 16"/>
          <p:cNvSpPr>
            <a:spLocks noChangeArrowheads="1"/>
          </p:cNvSpPr>
          <p:nvPr/>
        </p:nvSpPr>
        <p:spPr bwMode="auto">
          <a:xfrm>
            <a:off x="4249738" y="2182813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17"/>
          <p:cNvSpPr>
            <a:spLocks noChangeArrowheads="1"/>
          </p:cNvSpPr>
          <p:nvPr/>
        </p:nvSpPr>
        <p:spPr bwMode="auto">
          <a:xfrm>
            <a:off x="4413251" y="2182813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Rectangle 18"/>
          <p:cNvSpPr>
            <a:spLocks noChangeArrowheads="1"/>
          </p:cNvSpPr>
          <p:nvPr/>
        </p:nvSpPr>
        <p:spPr bwMode="auto">
          <a:xfrm>
            <a:off x="4575176" y="2182813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19"/>
          <p:cNvSpPr>
            <a:spLocks noChangeArrowheads="1"/>
          </p:cNvSpPr>
          <p:nvPr/>
        </p:nvSpPr>
        <p:spPr bwMode="auto">
          <a:xfrm>
            <a:off x="4738688" y="2182813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Rectangle 20"/>
          <p:cNvSpPr>
            <a:spLocks noChangeArrowheads="1"/>
          </p:cNvSpPr>
          <p:nvPr/>
        </p:nvSpPr>
        <p:spPr bwMode="auto">
          <a:xfrm>
            <a:off x="5964238" y="2182813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Rectangle 21"/>
          <p:cNvSpPr>
            <a:spLocks noChangeArrowheads="1"/>
          </p:cNvSpPr>
          <p:nvPr/>
        </p:nvSpPr>
        <p:spPr bwMode="auto">
          <a:xfrm>
            <a:off x="6127751" y="2182813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Rectangle 22"/>
          <p:cNvSpPr>
            <a:spLocks noChangeArrowheads="1"/>
          </p:cNvSpPr>
          <p:nvPr/>
        </p:nvSpPr>
        <p:spPr bwMode="auto">
          <a:xfrm>
            <a:off x="6289676" y="2182813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Rectangle 23"/>
          <p:cNvSpPr>
            <a:spLocks noChangeArrowheads="1"/>
          </p:cNvSpPr>
          <p:nvPr/>
        </p:nvSpPr>
        <p:spPr bwMode="auto">
          <a:xfrm>
            <a:off x="4249738" y="2182813"/>
            <a:ext cx="2203450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Line 24"/>
          <p:cNvSpPr>
            <a:spLocks noChangeShapeType="1"/>
          </p:cNvSpPr>
          <p:nvPr/>
        </p:nvSpPr>
        <p:spPr bwMode="auto">
          <a:xfrm>
            <a:off x="5146676" y="2271713"/>
            <a:ext cx="4095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Rectangle 25"/>
          <p:cNvSpPr>
            <a:spLocks noChangeArrowheads="1"/>
          </p:cNvSpPr>
          <p:nvPr/>
        </p:nvSpPr>
        <p:spPr bwMode="auto">
          <a:xfrm>
            <a:off x="4249738" y="3071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Rectangle 26"/>
          <p:cNvSpPr>
            <a:spLocks noChangeArrowheads="1"/>
          </p:cNvSpPr>
          <p:nvPr/>
        </p:nvSpPr>
        <p:spPr bwMode="auto">
          <a:xfrm>
            <a:off x="4413251" y="3071813"/>
            <a:ext cx="161925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Rectangle 27"/>
          <p:cNvSpPr>
            <a:spLocks noChangeArrowheads="1"/>
          </p:cNvSpPr>
          <p:nvPr/>
        </p:nvSpPr>
        <p:spPr bwMode="auto">
          <a:xfrm>
            <a:off x="4575176" y="3071813"/>
            <a:ext cx="163513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Rectangle 28"/>
          <p:cNvSpPr>
            <a:spLocks noChangeArrowheads="1"/>
          </p:cNvSpPr>
          <p:nvPr/>
        </p:nvSpPr>
        <p:spPr bwMode="auto">
          <a:xfrm>
            <a:off x="4738688" y="3071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7" name="Rectangle 29"/>
          <p:cNvSpPr>
            <a:spLocks noChangeArrowheads="1"/>
          </p:cNvSpPr>
          <p:nvPr/>
        </p:nvSpPr>
        <p:spPr bwMode="auto">
          <a:xfrm>
            <a:off x="5964238" y="3071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Rectangle 30"/>
          <p:cNvSpPr>
            <a:spLocks noChangeArrowheads="1"/>
          </p:cNvSpPr>
          <p:nvPr/>
        </p:nvSpPr>
        <p:spPr bwMode="auto">
          <a:xfrm>
            <a:off x="6127751" y="3071813"/>
            <a:ext cx="161925" cy="265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Rectangle 31"/>
          <p:cNvSpPr>
            <a:spLocks noChangeArrowheads="1"/>
          </p:cNvSpPr>
          <p:nvPr/>
        </p:nvSpPr>
        <p:spPr bwMode="auto">
          <a:xfrm>
            <a:off x="6289676" y="3071813"/>
            <a:ext cx="163513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Rectangle 32"/>
          <p:cNvSpPr>
            <a:spLocks noChangeArrowheads="1"/>
          </p:cNvSpPr>
          <p:nvPr/>
        </p:nvSpPr>
        <p:spPr bwMode="auto">
          <a:xfrm>
            <a:off x="4249738" y="3071813"/>
            <a:ext cx="2203450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1" name="Line 33"/>
          <p:cNvSpPr>
            <a:spLocks noChangeShapeType="1"/>
          </p:cNvSpPr>
          <p:nvPr/>
        </p:nvSpPr>
        <p:spPr bwMode="auto">
          <a:xfrm>
            <a:off x="5146676" y="3159125"/>
            <a:ext cx="4095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2" name="Rectangle 34"/>
          <p:cNvSpPr>
            <a:spLocks noChangeArrowheads="1"/>
          </p:cNvSpPr>
          <p:nvPr/>
        </p:nvSpPr>
        <p:spPr bwMode="auto">
          <a:xfrm>
            <a:off x="4249738" y="3425825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3" name="Rectangle 35"/>
          <p:cNvSpPr>
            <a:spLocks noChangeArrowheads="1"/>
          </p:cNvSpPr>
          <p:nvPr/>
        </p:nvSpPr>
        <p:spPr bwMode="auto">
          <a:xfrm>
            <a:off x="4413251" y="3425825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4" name="Rectangle 36"/>
          <p:cNvSpPr>
            <a:spLocks noChangeArrowheads="1"/>
          </p:cNvSpPr>
          <p:nvPr/>
        </p:nvSpPr>
        <p:spPr bwMode="auto">
          <a:xfrm>
            <a:off x="4575176" y="3425825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5" name="Rectangle 37"/>
          <p:cNvSpPr>
            <a:spLocks noChangeArrowheads="1"/>
          </p:cNvSpPr>
          <p:nvPr/>
        </p:nvSpPr>
        <p:spPr bwMode="auto">
          <a:xfrm>
            <a:off x="4738688" y="3425825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6" name="Rectangle 38"/>
          <p:cNvSpPr>
            <a:spLocks noChangeArrowheads="1"/>
          </p:cNvSpPr>
          <p:nvPr/>
        </p:nvSpPr>
        <p:spPr bwMode="auto">
          <a:xfrm>
            <a:off x="5964238" y="3425825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7" name="Rectangle 39"/>
          <p:cNvSpPr>
            <a:spLocks noChangeArrowheads="1"/>
          </p:cNvSpPr>
          <p:nvPr/>
        </p:nvSpPr>
        <p:spPr bwMode="auto">
          <a:xfrm>
            <a:off x="6127751" y="3425825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8" name="Rectangle 40"/>
          <p:cNvSpPr>
            <a:spLocks noChangeArrowheads="1"/>
          </p:cNvSpPr>
          <p:nvPr/>
        </p:nvSpPr>
        <p:spPr bwMode="auto">
          <a:xfrm>
            <a:off x="6289676" y="3425825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9" name="Rectangle 41"/>
          <p:cNvSpPr>
            <a:spLocks noChangeArrowheads="1"/>
          </p:cNvSpPr>
          <p:nvPr/>
        </p:nvSpPr>
        <p:spPr bwMode="auto">
          <a:xfrm>
            <a:off x="4249738" y="3425825"/>
            <a:ext cx="2203450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0" name="Line 42"/>
          <p:cNvSpPr>
            <a:spLocks noChangeShapeType="1"/>
          </p:cNvSpPr>
          <p:nvPr/>
        </p:nvSpPr>
        <p:spPr bwMode="auto">
          <a:xfrm>
            <a:off x="5146676" y="3514725"/>
            <a:ext cx="4095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1" name="Rectangle 43"/>
          <p:cNvSpPr>
            <a:spLocks noChangeArrowheads="1"/>
          </p:cNvSpPr>
          <p:nvPr/>
        </p:nvSpPr>
        <p:spPr bwMode="auto">
          <a:xfrm>
            <a:off x="4249738" y="4722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2" name="Rectangle 44"/>
          <p:cNvSpPr>
            <a:spLocks noChangeArrowheads="1"/>
          </p:cNvSpPr>
          <p:nvPr/>
        </p:nvSpPr>
        <p:spPr bwMode="auto">
          <a:xfrm>
            <a:off x="4413251" y="4722813"/>
            <a:ext cx="161925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3" name="Rectangle 45"/>
          <p:cNvSpPr>
            <a:spLocks noChangeArrowheads="1"/>
          </p:cNvSpPr>
          <p:nvPr/>
        </p:nvSpPr>
        <p:spPr bwMode="auto">
          <a:xfrm>
            <a:off x="4575176" y="4722813"/>
            <a:ext cx="163513" cy="265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4" name="Rectangle 46"/>
          <p:cNvSpPr>
            <a:spLocks noChangeArrowheads="1"/>
          </p:cNvSpPr>
          <p:nvPr/>
        </p:nvSpPr>
        <p:spPr bwMode="auto">
          <a:xfrm>
            <a:off x="4738688" y="4722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5" name="Rectangle 47"/>
          <p:cNvSpPr>
            <a:spLocks noChangeArrowheads="1"/>
          </p:cNvSpPr>
          <p:nvPr/>
        </p:nvSpPr>
        <p:spPr bwMode="auto">
          <a:xfrm>
            <a:off x="5964238" y="4722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6" name="Rectangle 48"/>
          <p:cNvSpPr>
            <a:spLocks noChangeArrowheads="1"/>
          </p:cNvSpPr>
          <p:nvPr/>
        </p:nvSpPr>
        <p:spPr bwMode="auto">
          <a:xfrm>
            <a:off x="6127751" y="4722813"/>
            <a:ext cx="161925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Rectangle 49"/>
          <p:cNvSpPr>
            <a:spLocks noChangeArrowheads="1"/>
          </p:cNvSpPr>
          <p:nvPr/>
        </p:nvSpPr>
        <p:spPr bwMode="auto">
          <a:xfrm>
            <a:off x="6289676" y="4722813"/>
            <a:ext cx="163513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8" name="Rectangle 50"/>
          <p:cNvSpPr>
            <a:spLocks noChangeArrowheads="1"/>
          </p:cNvSpPr>
          <p:nvPr/>
        </p:nvSpPr>
        <p:spPr bwMode="auto">
          <a:xfrm>
            <a:off x="4249738" y="4722813"/>
            <a:ext cx="2203450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9" name="Line 51"/>
          <p:cNvSpPr>
            <a:spLocks noChangeShapeType="1"/>
          </p:cNvSpPr>
          <p:nvPr/>
        </p:nvSpPr>
        <p:spPr bwMode="auto">
          <a:xfrm>
            <a:off x="5146676" y="4811713"/>
            <a:ext cx="4095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0" name="Line 52"/>
          <p:cNvSpPr>
            <a:spLocks noChangeShapeType="1"/>
          </p:cNvSpPr>
          <p:nvPr/>
        </p:nvSpPr>
        <p:spPr bwMode="auto">
          <a:xfrm flipV="1">
            <a:off x="6289675" y="2503489"/>
            <a:ext cx="228600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1" name="Line 53"/>
          <p:cNvSpPr>
            <a:spLocks noChangeShapeType="1"/>
          </p:cNvSpPr>
          <p:nvPr/>
        </p:nvSpPr>
        <p:spPr bwMode="auto">
          <a:xfrm>
            <a:off x="6289675" y="3336926"/>
            <a:ext cx="228600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2" name="Line 54"/>
          <p:cNvSpPr>
            <a:spLocks noChangeShapeType="1"/>
          </p:cNvSpPr>
          <p:nvPr/>
        </p:nvSpPr>
        <p:spPr bwMode="auto">
          <a:xfrm>
            <a:off x="9229726" y="3124200"/>
            <a:ext cx="652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3" name="Text Box 56"/>
          <p:cNvSpPr txBox="1">
            <a:spLocks noChangeArrowheads="1"/>
          </p:cNvSpPr>
          <p:nvPr/>
        </p:nvSpPr>
        <p:spPr bwMode="auto">
          <a:xfrm>
            <a:off x="1636713" y="3398838"/>
            <a:ext cx="1714500" cy="3048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CC6600"/>
                </a:solidFill>
                <a:latin typeface="Arial" charset="0"/>
              </a:rPr>
              <a:t>Branch Address</a:t>
            </a:r>
            <a:endParaRPr lang="en-US" sz="1400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57404" name="Line 58"/>
          <p:cNvSpPr>
            <a:spLocks noChangeShapeType="1"/>
          </p:cNvSpPr>
          <p:nvPr/>
        </p:nvSpPr>
        <p:spPr bwMode="auto">
          <a:xfrm>
            <a:off x="5310189" y="3336925"/>
            <a:ext cx="40798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5" name="Line 59"/>
          <p:cNvSpPr>
            <a:spLocks noChangeShapeType="1"/>
          </p:cNvSpPr>
          <p:nvPr/>
        </p:nvSpPr>
        <p:spPr bwMode="auto">
          <a:xfrm rot="-5400000">
            <a:off x="5170488" y="2760663"/>
            <a:ext cx="4445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6" name="Text Box 60"/>
          <p:cNvSpPr txBox="1">
            <a:spLocks noChangeArrowheads="1"/>
          </p:cNvSpPr>
          <p:nvPr/>
        </p:nvSpPr>
        <p:spPr bwMode="auto">
          <a:xfrm>
            <a:off x="4167188" y="3746500"/>
            <a:ext cx="246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0</a:t>
            </a:r>
          </a:p>
        </p:txBody>
      </p:sp>
      <p:sp>
        <p:nvSpPr>
          <p:cNvPr id="57407" name="Text Box 61"/>
          <p:cNvSpPr txBox="1">
            <a:spLocks noChangeArrowheads="1"/>
          </p:cNvSpPr>
          <p:nvPr/>
        </p:nvSpPr>
        <p:spPr bwMode="auto">
          <a:xfrm>
            <a:off x="4330701" y="37465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1</a:t>
            </a:r>
          </a:p>
        </p:txBody>
      </p:sp>
      <p:sp>
        <p:nvSpPr>
          <p:cNvPr id="57408" name="Text Box 62"/>
          <p:cNvSpPr txBox="1">
            <a:spLocks noChangeArrowheads="1"/>
          </p:cNvSpPr>
          <p:nvPr/>
        </p:nvSpPr>
        <p:spPr bwMode="auto">
          <a:xfrm>
            <a:off x="6289675" y="3746500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2</a:t>
            </a:r>
            <a:r>
              <a:rPr lang="en-US" sz="1400" baseline="30000">
                <a:latin typeface="Arial" charset="0"/>
              </a:rPr>
              <a:t>k</a:t>
            </a:r>
            <a:r>
              <a:rPr lang="en-US" sz="1200">
                <a:latin typeface="Arial" charset="0"/>
              </a:rPr>
              <a:t>-1</a:t>
            </a:r>
          </a:p>
        </p:txBody>
      </p:sp>
      <p:sp>
        <p:nvSpPr>
          <p:cNvPr id="57409" name="Text Box 63"/>
          <p:cNvSpPr txBox="1">
            <a:spLocks noChangeArrowheads="1"/>
          </p:cNvSpPr>
          <p:nvPr/>
        </p:nvSpPr>
        <p:spPr bwMode="auto">
          <a:xfrm>
            <a:off x="4003676" y="3425825"/>
            <a:ext cx="246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0</a:t>
            </a:r>
          </a:p>
        </p:txBody>
      </p:sp>
      <p:sp>
        <p:nvSpPr>
          <p:cNvPr id="57410" name="Text Box 64"/>
          <p:cNvSpPr txBox="1">
            <a:spLocks noChangeArrowheads="1"/>
          </p:cNvSpPr>
          <p:nvPr/>
        </p:nvSpPr>
        <p:spPr bwMode="auto">
          <a:xfrm>
            <a:off x="4003676" y="3071814"/>
            <a:ext cx="246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1</a:t>
            </a:r>
          </a:p>
        </p:txBody>
      </p:sp>
      <p:sp>
        <p:nvSpPr>
          <p:cNvPr id="57411" name="Text Box 65"/>
          <p:cNvSpPr txBox="1">
            <a:spLocks noChangeArrowheads="1"/>
          </p:cNvSpPr>
          <p:nvPr/>
        </p:nvSpPr>
        <p:spPr bwMode="auto">
          <a:xfrm>
            <a:off x="3678238" y="1828800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2</a:t>
            </a:r>
            <a:r>
              <a:rPr lang="en-US" sz="1400" baseline="30000">
                <a:latin typeface="Arial" charset="0"/>
              </a:rPr>
              <a:t>m</a:t>
            </a:r>
            <a:r>
              <a:rPr lang="en-US" sz="1200">
                <a:latin typeface="Arial" charset="0"/>
              </a:rPr>
              <a:t>-1</a:t>
            </a:r>
          </a:p>
        </p:txBody>
      </p:sp>
      <p:sp>
        <p:nvSpPr>
          <p:cNvPr id="57412" name="Text Box 66"/>
          <p:cNvSpPr txBox="1">
            <a:spLocks noChangeArrowheads="1"/>
          </p:cNvSpPr>
          <p:nvPr/>
        </p:nvSpPr>
        <p:spPr bwMode="auto">
          <a:xfrm>
            <a:off x="6780214" y="4722814"/>
            <a:ext cx="26939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</a:rPr>
              <a:t>Branch History Table (BHT)</a:t>
            </a:r>
          </a:p>
        </p:txBody>
      </p:sp>
      <p:sp>
        <p:nvSpPr>
          <p:cNvPr id="57413" name="Line 67"/>
          <p:cNvSpPr>
            <a:spLocks noChangeShapeType="1"/>
          </p:cNvSpPr>
          <p:nvPr/>
        </p:nvSpPr>
        <p:spPr bwMode="auto">
          <a:xfrm>
            <a:off x="2536825" y="3722689"/>
            <a:ext cx="89535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4" name="Line 68"/>
          <p:cNvSpPr>
            <a:spLocks noChangeShapeType="1"/>
          </p:cNvSpPr>
          <p:nvPr/>
        </p:nvSpPr>
        <p:spPr bwMode="auto">
          <a:xfrm flipH="1">
            <a:off x="2968626" y="4264025"/>
            <a:ext cx="163513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5" name="Text Box 69"/>
          <p:cNvSpPr txBox="1">
            <a:spLocks noChangeArrowheads="1"/>
          </p:cNvSpPr>
          <p:nvPr/>
        </p:nvSpPr>
        <p:spPr bwMode="auto">
          <a:xfrm>
            <a:off x="2698750" y="4278313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a</a:t>
            </a:r>
          </a:p>
        </p:txBody>
      </p:sp>
      <p:sp>
        <p:nvSpPr>
          <p:cNvPr id="57416" name="Line 70"/>
          <p:cNvSpPr>
            <a:spLocks noChangeShapeType="1"/>
          </p:cNvSpPr>
          <p:nvPr/>
        </p:nvSpPr>
        <p:spPr bwMode="auto">
          <a:xfrm flipV="1">
            <a:off x="4657726" y="4011613"/>
            <a:ext cx="1306513" cy="71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7" name="Line 71"/>
          <p:cNvSpPr>
            <a:spLocks noChangeShapeType="1"/>
          </p:cNvSpPr>
          <p:nvPr/>
        </p:nvSpPr>
        <p:spPr bwMode="auto">
          <a:xfrm>
            <a:off x="5310188" y="4278313"/>
            <a:ext cx="24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8" name="Text Box 72"/>
          <p:cNvSpPr txBox="1">
            <a:spLocks noChangeArrowheads="1"/>
          </p:cNvSpPr>
          <p:nvPr/>
        </p:nvSpPr>
        <p:spPr bwMode="auto">
          <a:xfrm>
            <a:off x="5637214" y="4189413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k</a:t>
            </a:r>
          </a:p>
        </p:txBody>
      </p:sp>
      <p:sp>
        <p:nvSpPr>
          <p:cNvPr id="57419" name="Line 73"/>
          <p:cNvSpPr>
            <a:spLocks noChangeShapeType="1"/>
          </p:cNvSpPr>
          <p:nvPr/>
        </p:nvSpPr>
        <p:spPr bwMode="auto">
          <a:xfrm flipV="1">
            <a:off x="2535239" y="2592388"/>
            <a:ext cx="896937" cy="798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20" name="Line 74"/>
          <p:cNvSpPr>
            <a:spLocks noChangeShapeType="1"/>
          </p:cNvSpPr>
          <p:nvPr/>
        </p:nvSpPr>
        <p:spPr bwMode="auto">
          <a:xfrm>
            <a:off x="2860676" y="2947988"/>
            <a:ext cx="163513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21" name="Text Box 75"/>
          <p:cNvSpPr txBox="1">
            <a:spLocks noChangeArrowheads="1"/>
          </p:cNvSpPr>
          <p:nvPr/>
        </p:nvSpPr>
        <p:spPr bwMode="auto">
          <a:xfrm>
            <a:off x="2535239" y="2681288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m</a:t>
            </a:r>
          </a:p>
        </p:txBody>
      </p:sp>
      <p:sp>
        <p:nvSpPr>
          <p:cNvPr id="57422" name="Text Box 76"/>
          <p:cNvSpPr txBox="1">
            <a:spLocks noChangeArrowheads="1"/>
          </p:cNvSpPr>
          <p:nvPr/>
        </p:nvSpPr>
        <p:spPr bwMode="auto">
          <a:xfrm>
            <a:off x="6780214" y="1527175"/>
            <a:ext cx="2693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Pattern History Table</a:t>
            </a:r>
          </a:p>
        </p:txBody>
      </p:sp>
      <p:sp>
        <p:nvSpPr>
          <p:cNvPr id="57423" name="Text Box 77"/>
          <p:cNvSpPr txBox="1">
            <a:spLocks noChangeArrowheads="1"/>
          </p:cNvSpPr>
          <p:nvPr/>
        </p:nvSpPr>
        <p:spPr bwMode="auto">
          <a:xfrm>
            <a:off x="659396" y="1088740"/>
            <a:ext cx="350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 4 parameters: (a, k, m,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7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3A9586C-17A7-4247-96EC-B6BCBE8829FE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3F6F06-A88E-4718-BFDB-9BC93746A42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varieties</a:t>
            </a:r>
          </a:p>
        </p:txBody>
      </p:sp>
      <p:sp>
        <p:nvSpPr>
          <p:cNvPr id="409604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b="1">
                <a:solidFill>
                  <a:schemeClr val="accent2"/>
                </a:solidFill>
              </a:rPr>
              <a:t>GA</a:t>
            </a:r>
            <a:r>
              <a:rPr lang="en-US" sz="2800"/>
              <a:t>: Global history, </a:t>
            </a:r>
            <a:r>
              <a:rPr lang="en-US" b="1" smtClean="0"/>
              <a:t>a</a:t>
            </a:r>
            <a:r>
              <a:rPr lang="en-US" sz="2800"/>
              <a:t> = 0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only one (global) history register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 correlation is with previously executed branches (often 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different</a:t>
            </a:r>
            <a:r>
              <a:rPr lang="en-US" sz="2400">
                <a:sym typeface="Symbol" pitchFamily="18" charset="2"/>
              </a:rPr>
              <a:t> branches)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2400"/>
              <a:t>Variant: </a:t>
            </a:r>
            <a:r>
              <a:rPr lang="en-US" sz="2400">
                <a:solidFill>
                  <a:schemeClr val="accent2"/>
                </a:solidFill>
              </a:rPr>
              <a:t>Gshare</a:t>
            </a:r>
            <a:r>
              <a:rPr lang="en-US" sz="2400"/>
              <a:t> (Scott McFarling’93): GA which takes logic OR of PC address bits and branch history bits</a:t>
            </a:r>
          </a:p>
          <a:p>
            <a:pPr marL="990600" lvl="1" indent="-533400" eaLnBrk="1" hangingPunct="1">
              <a:buFontTx/>
              <a:buChar char="•"/>
            </a:pPr>
            <a:endParaRPr lang="en-US" sz="2400">
              <a:sym typeface="Symbol" pitchFamily="18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>
                <a:solidFill>
                  <a:schemeClr val="accent2"/>
                </a:solidFill>
              </a:rPr>
              <a:t>PA</a:t>
            </a:r>
            <a:r>
              <a:rPr lang="en-US" sz="2800"/>
              <a:t>: Per address history, </a:t>
            </a:r>
            <a:r>
              <a:rPr lang="en-US" b="1" smtClean="0"/>
              <a:t>a</a:t>
            </a:r>
            <a:r>
              <a:rPr lang="en-US" sz="2800"/>
              <a:t> &gt; 0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2400"/>
              <a:t>if </a:t>
            </a:r>
            <a:r>
              <a:rPr lang="en-US" sz="3200" b="1"/>
              <a:t>a</a:t>
            </a:r>
            <a:r>
              <a:rPr lang="en-US" sz="2400"/>
              <a:t> large almost each branch has a separate history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2400"/>
              <a:t>so we correlate with </a:t>
            </a:r>
            <a:r>
              <a:rPr lang="en-US" sz="2400">
                <a:solidFill>
                  <a:schemeClr val="accent2"/>
                </a:solidFill>
              </a:rPr>
              <a:t>same</a:t>
            </a:r>
            <a:r>
              <a:rPr lang="en-US" sz="2400"/>
              <a:t> branch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381" y="224644"/>
            <a:ext cx="11379200" cy="144016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Accuracy, taking the best combination of parameters </a:t>
            </a:r>
            <a:r>
              <a:rPr lang="en-US" sz="3600">
                <a:solidFill>
                  <a:srgbClr val="008000"/>
                </a:solidFill>
              </a:rPr>
              <a:t>(a, k, m, n)</a:t>
            </a:r>
            <a:r>
              <a:rPr lang="en-US" sz="3600"/>
              <a:t> </a:t>
            </a:r>
            <a:r>
              <a:rPr lang="en-US" sz="3600" smtClean="0">
                <a:latin typeface="Arial" charset="0"/>
              </a:rPr>
              <a:t>:</a:t>
            </a:r>
            <a:endParaRPr lang="en-US" sz="3600"/>
          </a:p>
        </p:txBody>
      </p:sp>
      <p:sp>
        <p:nvSpPr>
          <p:cNvPr id="59394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C09D197-9C37-4AAF-B4E9-0D4A8AF710A3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7CB93-D03F-4CF9-8D9F-9D270490AC16}" type="slidenum">
              <a:rPr lang="en-US" smtClean="0"/>
              <a:pPr/>
              <a:t>59</a:t>
            </a:fld>
            <a:endParaRPr 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703512" y="1988839"/>
            <a:ext cx="8388932" cy="4689929"/>
            <a:chOff x="2184400" y="1582738"/>
            <a:chExt cx="7848600" cy="4387850"/>
          </a:xfrm>
        </p:grpSpPr>
        <p:sp>
          <p:nvSpPr>
            <p:cNvPr id="59398" name="Line 3"/>
            <p:cNvSpPr>
              <a:spLocks noChangeShapeType="1"/>
            </p:cNvSpPr>
            <p:nvPr/>
          </p:nvSpPr>
          <p:spPr bwMode="auto">
            <a:xfrm>
              <a:off x="3251200" y="5284788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" name="Line 4"/>
            <p:cNvSpPr>
              <a:spLocks noChangeShapeType="1"/>
            </p:cNvSpPr>
            <p:nvPr/>
          </p:nvSpPr>
          <p:spPr bwMode="auto">
            <a:xfrm flipV="1">
              <a:off x="3251200" y="1582738"/>
              <a:ext cx="0" cy="37020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0" name="Text Box 5"/>
            <p:cNvSpPr txBox="1">
              <a:spLocks noChangeArrowheads="1"/>
            </p:cNvSpPr>
            <p:nvPr/>
          </p:nvSpPr>
          <p:spPr bwMode="auto">
            <a:xfrm>
              <a:off x="6985000" y="5634038"/>
              <a:ext cx="2667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Predictor Size (bytes)</a:t>
              </a:r>
            </a:p>
          </p:txBody>
        </p:sp>
        <p:sp>
          <p:nvSpPr>
            <p:cNvPr id="59401" name="Text Box 6"/>
            <p:cNvSpPr txBox="1">
              <a:spLocks noChangeArrowheads="1"/>
            </p:cNvSpPr>
            <p:nvPr/>
          </p:nvSpPr>
          <p:spPr bwMode="auto">
            <a:xfrm>
              <a:off x="3403600" y="53609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64</a:t>
              </a:r>
            </a:p>
          </p:txBody>
        </p:sp>
        <p:sp>
          <p:nvSpPr>
            <p:cNvPr id="59402" name="Line 7"/>
            <p:cNvSpPr>
              <a:spLocks noChangeShapeType="1"/>
            </p:cNvSpPr>
            <p:nvPr/>
          </p:nvSpPr>
          <p:spPr bwMode="auto">
            <a:xfrm>
              <a:off x="36322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Line 8"/>
            <p:cNvSpPr>
              <a:spLocks noChangeShapeType="1"/>
            </p:cNvSpPr>
            <p:nvPr/>
          </p:nvSpPr>
          <p:spPr bwMode="auto">
            <a:xfrm>
              <a:off x="40894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Line 9"/>
            <p:cNvSpPr>
              <a:spLocks noChangeShapeType="1"/>
            </p:cNvSpPr>
            <p:nvPr/>
          </p:nvSpPr>
          <p:spPr bwMode="auto">
            <a:xfrm>
              <a:off x="45466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Line 10"/>
            <p:cNvSpPr>
              <a:spLocks noChangeShapeType="1"/>
            </p:cNvSpPr>
            <p:nvPr/>
          </p:nvSpPr>
          <p:spPr bwMode="auto">
            <a:xfrm>
              <a:off x="50038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6" name="Line 11"/>
            <p:cNvSpPr>
              <a:spLocks noChangeShapeType="1"/>
            </p:cNvSpPr>
            <p:nvPr/>
          </p:nvSpPr>
          <p:spPr bwMode="auto">
            <a:xfrm>
              <a:off x="54610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Line 12"/>
            <p:cNvSpPr>
              <a:spLocks noChangeShapeType="1"/>
            </p:cNvSpPr>
            <p:nvPr/>
          </p:nvSpPr>
          <p:spPr bwMode="auto">
            <a:xfrm>
              <a:off x="59182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Line 13"/>
            <p:cNvSpPr>
              <a:spLocks noChangeShapeType="1"/>
            </p:cNvSpPr>
            <p:nvPr/>
          </p:nvSpPr>
          <p:spPr bwMode="auto">
            <a:xfrm>
              <a:off x="63754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14"/>
            <p:cNvSpPr>
              <a:spLocks noChangeShapeType="1"/>
            </p:cNvSpPr>
            <p:nvPr/>
          </p:nvSpPr>
          <p:spPr bwMode="auto">
            <a:xfrm>
              <a:off x="68326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Line 15"/>
            <p:cNvSpPr>
              <a:spLocks noChangeShapeType="1"/>
            </p:cNvSpPr>
            <p:nvPr/>
          </p:nvSpPr>
          <p:spPr bwMode="auto">
            <a:xfrm>
              <a:off x="72898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Line 16"/>
            <p:cNvSpPr>
              <a:spLocks noChangeShapeType="1"/>
            </p:cNvSpPr>
            <p:nvPr/>
          </p:nvSpPr>
          <p:spPr bwMode="auto">
            <a:xfrm>
              <a:off x="77470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2" name="Line 17"/>
            <p:cNvSpPr>
              <a:spLocks noChangeShapeType="1"/>
            </p:cNvSpPr>
            <p:nvPr/>
          </p:nvSpPr>
          <p:spPr bwMode="auto">
            <a:xfrm>
              <a:off x="82042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Line 18"/>
            <p:cNvSpPr>
              <a:spLocks noChangeShapeType="1"/>
            </p:cNvSpPr>
            <p:nvPr/>
          </p:nvSpPr>
          <p:spPr bwMode="auto">
            <a:xfrm>
              <a:off x="86614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Text Box 19"/>
            <p:cNvSpPr txBox="1">
              <a:spLocks noChangeArrowheads="1"/>
            </p:cNvSpPr>
            <p:nvPr/>
          </p:nvSpPr>
          <p:spPr bwMode="auto">
            <a:xfrm>
              <a:off x="3860800" y="5360988"/>
              <a:ext cx="5334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128</a:t>
              </a:r>
            </a:p>
          </p:txBody>
        </p:sp>
        <p:sp>
          <p:nvSpPr>
            <p:cNvPr id="59415" name="Line 20"/>
            <p:cNvSpPr>
              <a:spLocks noChangeShapeType="1"/>
            </p:cNvSpPr>
            <p:nvPr/>
          </p:nvSpPr>
          <p:spPr bwMode="auto">
            <a:xfrm rot="-5400000">
              <a:off x="3251200" y="49482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Line 21"/>
            <p:cNvSpPr>
              <a:spLocks noChangeShapeType="1"/>
            </p:cNvSpPr>
            <p:nvPr/>
          </p:nvSpPr>
          <p:spPr bwMode="auto">
            <a:xfrm rot="-5400000">
              <a:off x="3251200" y="43386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7" name="Line 22"/>
            <p:cNvSpPr>
              <a:spLocks noChangeShapeType="1"/>
            </p:cNvSpPr>
            <p:nvPr/>
          </p:nvSpPr>
          <p:spPr bwMode="auto">
            <a:xfrm rot="-5400000">
              <a:off x="3251200" y="3652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Line 23"/>
            <p:cNvSpPr>
              <a:spLocks noChangeShapeType="1"/>
            </p:cNvSpPr>
            <p:nvPr/>
          </p:nvSpPr>
          <p:spPr bwMode="auto">
            <a:xfrm rot="-5400000">
              <a:off x="3251200" y="30432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Line 24"/>
            <p:cNvSpPr>
              <a:spLocks noChangeShapeType="1"/>
            </p:cNvSpPr>
            <p:nvPr/>
          </p:nvSpPr>
          <p:spPr bwMode="auto">
            <a:xfrm rot="-5400000">
              <a:off x="3251200" y="2357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Text Box 25"/>
            <p:cNvSpPr txBox="1">
              <a:spLocks noChangeArrowheads="1"/>
            </p:cNvSpPr>
            <p:nvPr/>
          </p:nvSpPr>
          <p:spPr bwMode="auto">
            <a:xfrm rot="-5400000">
              <a:off x="713581" y="3474244"/>
              <a:ext cx="3278188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Branch Prediction Accuracy (%)</a:t>
              </a:r>
            </a:p>
          </p:txBody>
        </p:sp>
        <p:sp>
          <p:nvSpPr>
            <p:cNvPr id="59421" name="Line 26"/>
            <p:cNvSpPr>
              <a:spLocks noChangeShapeType="1"/>
            </p:cNvSpPr>
            <p:nvPr/>
          </p:nvSpPr>
          <p:spPr bwMode="auto">
            <a:xfrm rot="-5400000">
              <a:off x="3251200" y="1747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Text Box 27"/>
            <p:cNvSpPr txBox="1">
              <a:spLocks noChangeArrowheads="1"/>
            </p:cNvSpPr>
            <p:nvPr/>
          </p:nvSpPr>
          <p:spPr bwMode="auto">
            <a:xfrm>
              <a:off x="4318000" y="5360988"/>
              <a:ext cx="5334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256</a:t>
              </a:r>
            </a:p>
          </p:txBody>
        </p:sp>
        <p:sp>
          <p:nvSpPr>
            <p:cNvPr id="59423" name="Text Box 28"/>
            <p:cNvSpPr txBox="1">
              <a:spLocks noChangeArrowheads="1"/>
            </p:cNvSpPr>
            <p:nvPr/>
          </p:nvSpPr>
          <p:spPr bwMode="auto">
            <a:xfrm>
              <a:off x="4775200" y="53609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1K</a:t>
              </a:r>
            </a:p>
          </p:txBody>
        </p:sp>
        <p:sp>
          <p:nvSpPr>
            <p:cNvPr id="59424" name="Text Box 29"/>
            <p:cNvSpPr txBox="1">
              <a:spLocks noChangeArrowheads="1"/>
            </p:cNvSpPr>
            <p:nvPr/>
          </p:nvSpPr>
          <p:spPr bwMode="auto">
            <a:xfrm>
              <a:off x="5232400" y="5360988"/>
              <a:ext cx="5334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2K</a:t>
              </a:r>
            </a:p>
          </p:txBody>
        </p:sp>
        <p:sp>
          <p:nvSpPr>
            <p:cNvPr id="59425" name="Text Box 30"/>
            <p:cNvSpPr txBox="1">
              <a:spLocks noChangeArrowheads="1"/>
            </p:cNvSpPr>
            <p:nvPr/>
          </p:nvSpPr>
          <p:spPr bwMode="auto">
            <a:xfrm>
              <a:off x="5689600" y="5360988"/>
              <a:ext cx="5334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4K</a:t>
              </a:r>
            </a:p>
          </p:txBody>
        </p:sp>
        <p:sp>
          <p:nvSpPr>
            <p:cNvPr id="59426" name="Text Box 31"/>
            <p:cNvSpPr txBox="1">
              <a:spLocks noChangeArrowheads="1"/>
            </p:cNvSpPr>
            <p:nvPr/>
          </p:nvSpPr>
          <p:spPr bwMode="auto">
            <a:xfrm>
              <a:off x="6146800" y="53609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8K</a:t>
              </a:r>
            </a:p>
          </p:txBody>
        </p:sp>
        <p:sp>
          <p:nvSpPr>
            <p:cNvPr id="59427" name="Text Box 32"/>
            <p:cNvSpPr txBox="1">
              <a:spLocks noChangeArrowheads="1"/>
            </p:cNvSpPr>
            <p:nvPr/>
          </p:nvSpPr>
          <p:spPr bwMode="auto">
            <a:xfrm>
              <a:off x="6527800" y="5360988"/>
              <a:ext cx="6096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16K</a:t>
              </a:r>
            </a:p>
          </p:txBody>
        </p:sp>
        <p:sp>
          <p:nvSpPr>
            <p:cNvPr id="59428" name="Text Box 33"/>
            <p:cNvSpPr txBox="1">
              <a:spLocks noChangeArrowheads="1"/>
            </p:cNvSpPr>
            <p:nvPr/>
          </p:nvSpPr>
          <p:spPr bwMode="auto">
            <a:xfrm>
              <a:off x="6985000" y="5360988"/>
              <a:ext cx="6858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32K</a:t>
              </a:r>
            </a:p>
          </p:txBody>
        </p:sp>
        <p:sp>
          <p:nvSpPr>
            <p:cNvPr id="59429" name="Text Box 34"/>
            <p:cNvSpPr txBox="1">
              <a:spLocks noChangeArrowheads="1"/>
            </p:cNvSpPr>
            <p:nvPr/>
          </p:nvSpPr>
          <p:spPr bwMode="auto">
            <a:xfrm>
              <a:off x="7518400" y="5360988"/>
              <a:ext cx="6858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64K</a:t>
              </a:r>
            </a:p>
          </p:txBody>
        </p:sp>
        <p:sp>
          <p:nvSpPr>
            <p:cNvPr id="59430" name="Line 35"/>
            <p:cNvSpPr>
              <a:spLocks noChangeShapeType="1"/>
            </p:cNvSpPr>
            <p:nvPr/>
          </p:nvSpPr>
          <p:spPr bwMode="auto">
            <a:xfrm rot="-5400000">
              <a:off x="3251200" y="46751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Line 36"/>
            <p:cNvSpPr>
              <a:spLocks noChangeShapeType="1"/>
            </p:cNvSpPr>
            <p:nvPr/>
          </p:nvSpPr>
          <p:spPr bwMode="auto">
            <a:xfrm rot="-5400000">
              <a:off x="3251200" y="39893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Line 37"/>
            <p:cNvSpPr>
              <a:spLocks noChangeShapeType="1"/>
            </p:cNvSpPr>
            <p:nvPr/>
          </p:nvSpPr>
          <p:spPr bwMode="auto">
            <a:xfrm rot="-5400000">
              <a:off x="3251200" y="33797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Line 38"/>
            <p:cNvSpPr>
              <a:spLocks noChangeShapeType="1"/>
            </p:cNvSpPr>
            <p:nvPr/>
          </p:nvSpPr>
          <p:spPr bwMode="auto">
            <a:xfrm rot="-5400000">
              <a:off x="3251200" y="26939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Line 39"/>
            <p:cNvSpPr>
              <a:spLocks noChangeShapeType="1"/>
            </p:cNvSpPr>
            <p:nvPr/>
          </p:nvSpPr>
          <p:spPr bwMode="auto">
            <a:xfrm rot="-5400000">
              <a:off x="3251200" y="20843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Text Box 40"/>
            <p:cNvSpPr txBox="1">
              <a:spLocks noChangeArrowheads="1"/>
            </p:cNvSpPr>
            <p:nvPr/>
          </p:nvSpPr>
          <p:spPr bwMode="auto">
            <a:xfrm>
              <a:off x="2794000" y="48275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89</a:t>
              </a:r>
            </a:p>
          </p:txBody>
        </p:sp>
        <p:sp>
          <p:nvSpPr>
            <p:cNvPr id="59436" name="Text Box 41"/>
            <p:cNvSpPr txBox="1">
              <a:spLocks noChangeArrowheads="1"/>
            </p:cNvSpPr>
            <p:nvPr/>
          </p:nvSpPr>
          <p:spPr bwMode="auto">
            <a:xfrm>
              <a:off x="2794000" y="42941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91</a:t>
              </a:r>
            </a:p>
          </p:txBody>
        </p:sp>
        <p:sp>
          <p:nvSpPr>
            <p:cNvPr id="59437" name="Text Box 42"/>
            <p:cNvSpPr txBox="1">
              <a:spLocks noChangeArrowheads="1"/>
            </p:cNvSpPr>
            <p:nvPr/>
          </p:nvSpPr>
          <p:spPr bwMode="auto">
            <a:xfrm>
              <a:off x="2794000" y="29987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95</a:t>
              </a:r>
            </a:p>
          </p:txBody>
        </p:sp>
        <p:sp>
          <p:nvSpPr>
            <p:cNvPr id="59438" name="Text Box 43"/>
            <p:cNvSpPr txBox="1">
              <a:spLocks noChangeArrowheads="1"/>
            </p:cNvSpPr>
            <p:nvPr/>
          </p:nvSpPr>
          <p:spPr bwMode="auto">
            <a:xfrm>
              <a:off x="2794000" y="26177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96</a:t>
              </a:r>
            </a:p>
          </p:txBody>
        </p:sp>
        <p:sp>
          <p:nvSpPr>
            <p:cNvPr id="59439" name="Text Box 44"/>
            <p:cNvSpPr txBox="1">
              <a:spLocks noChangeArrowheads="1"/>
            </p:cNvSpPr>
            <p:nvPr/>
          </p:nvSpPr>
          <p:spPr bwMode="auto">
            <a:xfrm>
              <a:off x="2794000" y="23129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97</a:t>
              </a:r>
            </a:p>
          </p:txBody>
        </p:sp>
        <p:sp>
          <p:nvSpPr>
            <p:cNvPr id="59440" name="Text Box 45"/>
            <p:cNvSpPr txBox="1">
              <a:spLocks noChangeArrowheads="1"/>
            </p:cNvSpPr>
            <p:nvPr/>
          </p:nvSpPr>
          <p:spPr bwMode="auto">
            <a:xfrm>
              <a:off x="2794000" y="20081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98</a:t>
              </a:r>
            </a:p>
          </p:txBody>
        </p:sp>
        <p:sp>
          <p:nvSpPr>
            <p:cNvPr id="59441" name="Text Box 46"/>
            <p:cNvSpPr txBox="1">
              <a:spLocks noChangeArrowheads="1"/>
            </p:cNvSpPr>
            <p:nvPr/>
          </p:nvSpPr>
          <p:spPr bwMode="auto">
            <a:xfrm>
              <a:off x="2794000" y="39131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92</a:t>
              </a:r>
            </a:p>
          </p:txBody>
        </p:sp>
        <p:sp>
          <p:nvSpPr>
            <p:cNvPr id="59442" name="Text Box 47"/>
            <p:cNvSpPr txBox="1">
              <a:spLocks noChangeArrowheads="1"/>
            </p:cNvSpPr>
            <p:nvPr/>
          </p:nvSpPr>
          <p:spPr bwMode="auto">
            <a:xfrm>
              <a:off x="2794000" y="36083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93</a:t>
              </a:r>
            </a:p>
          </p:txBody>
        </p:sp>
        <p:sp>
          <p:nvSpPr>
            <p:cNvPr id="59443" name="Text Box 48"/>
            <p:cNvSpPr txBox="1">
              <a:spLocks noChangeArrowheads="1"/>
            </p:cNvSpPr>
            <p:nvPr/>
          </p:nvSpPr>
          <p:spPr bwMode="auto">
            <a:xfrm>
              <a:off x="2794000" y="33035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94</a:t>
              </a:r>
            </a:p>
          </p:txBody>
        </p:sp>
        <p:sp>
          <p:nvSpPr>
            <p:cNvPr id="59444" name="Line 49"/>
            <p:cNvSpPr>
              <a:spLocks noChangeShapeType="1"/>
            </p:cNvSpPr>
            <p:nvPr/>
          </p:nvSpPr>
          <p:spPr bwMode="auto">
            <a:xfrm flipV="1">
              <a:off x="3479800" y="3303588"/>
              <a:ext cx="9906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45" name="Group 50"/>
            <p:cNvGrpSpPr>
              <a:grpSpLocks/>
            </p:cNvGrpSpPr>
            <p:nvPr/>
          </p:nvGrpSpPr>
          <p:grpSpPr bwMode="auto">
            <a:xfrm>
              <a:off x="3251200" y="2454276"/>
              <a:ext cx="4419600" cy="2525713"/>
              <a:chOff x="1152" y="1385"/>
              <a:chExt cx="2784" cy="1591"/>
            </a:xfrm>
          </p:grpSpPr>
          <p:sp>
            <p:nvSpPr>
              <p:cNvPr id="59467" name="Line 51"/>
              <p:cNvSpPr>
                <a:spLocks noChangeShapeType="1"/>
              </p:cNvSpPr>
              <p:nvPr/>
            </p:nvSpPr>
            <p:spPr bwMode="auto">
              <a:xfrm flipV="1">
                <a:off x="1152" y="2544"/>
                <a:ext cx="144" cy="432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8" name="Line 52"/>
              <p:cNvSpPr>
                <a:spLocks noChangeShapeType="1"/>
              </p:cNvSpPr>
              <p:nvPr/>
            </p:nvSpPr>
            <p:spPr bwMode="auto">
              <a:xfrm flipV="1">
                <a:off x="1920" y="1632"/>
                <a:ext cx="336" cy="28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9" name="Line 53"/>
              <p:cNvSpPr>
                <a:spLocks noChangeShapeType="1"/>
              </p:cNvSpPr>
              <p:nvPr/>
            </p:nvSpPr>
            <p:spPr bwMode="auto">
              <a:xfrm flipV="1">
                <a:off x="2256" y="1440"/>
                <a:ext cx="576" cy="192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0" name="Line 54"/>
              <p:cNvSpPr>
                <a:spLocks noChangeShapeType="1"/>
              </p:cNvSpPr>
              <p:nvPr/>
            </p:nvSpPr>
            <p:spPr bwMode="auto">
              <a:xfrm flipV="1">
                <a:off x="2832" y="1385"/>
                <a:ext cx="1104" cy="55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46" name="Group 55"/>
            <p:cNvGrpSpPr>
              <a:grpSpLocks/>
            </p:cNvGrpSpPr>
            <p:nvPr/>
          </p:nvGrpSpPr>
          <p:grpSpPr bwMode="auto">
            <a:xfrm>
              <a:off x="3251200" y="3836988"/>
              <a:ext cx="4495800" cy="990600"/>
              <a:chOff x="1152" y="2256"/>
              <a:chExt cx="2832" cy="624"/>
            </a:xfrm>
          </p:grpSpPr>
          <p:sp>
            <p:nvSpPr>
              <p:cNvPr id="59463" name="Line 56"/>
              <p:cNvSpPr>
                <a:spLocks noChangeShapeType="1"/>
              </p:cNvSpPr>
              <p:nvPr/>
            </p:nvSpPr>
            <p:spPr bwMode="auto">
              <a:xfrm flipV="1">
                <a:off x="1152" y="2592"/>
                <a:ext cx="19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4" name="Line 57"/>
              <p:cNvSpPr>
                <a:spLocks noChangeShapeType="1"/>
              </p:cNvSpPr>
              <p:nvPr/>
            </p:nvSpPr>
            <p:spPr bwMode="auto">
              <a:xfrm flipV="1">
                <a:off x="1344" y="2304"/>
                <a:ext cx="528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5" name="Line 58"/>
              <p:cNvSpPr>
                <a:spLocks noChangeShapeType="1"/>
              </p:cNvSpPr>
              <p:nvPr/>
            </p:nvSpPr>
            <p:spPr bwMode="auto">
              <a:xfrm flipV="1">
                <a:off x="1872" y="2256"/>
                <a:ext cx="144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6" name="Line 59"/>
              <p:cNvSpPr>
                <a:spLocks noChangeShapeType="1"/>
              </p:cNvSpPr>
              <p:nvPr/>
            </p:nvSpPr>
            <p:spPr bwMode="auto">
              <a:xfrm>
                <a:off x="3312" y="2256"/>
                <a:ext cx="6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47" name="Group 60"/>
            <p:cNvGrpSpPr>
              <a:grpSpLocks/>
            </p:cNvGrpSpPr>
            <p:nvPr/>
          </p:nvGrpSpPr>
          <p:grpSpPr bwMode="auto">
            <a:xfrm>
              <a:off x="3251200" y="2312988"/>
              <a:ext cx="4419600" cy="2362200"/>
              <a:chOff x="1152" y="1296"/>
              <a:chExt cx="2784" cy="1488"/>
            </a:xfrm>
          </p:grpSpPr>
          <p:sp>
            <p:nvSpPr>
              <p:cNvPr id="59458" name="Line 61"/>
              <p:cNvSpPr>
                <a:spLocks noChangeShapeType="1"/>
              </p:cNvSpPr>
              <p:nvPr/>
            </p:nvSpPr>
            <p:spPr bwMode="auto">
              <a:xfrm flipV="1">
                <a:off x="1152" y="2544"/>
                <a:ext cx="144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Line 62"/>
              <p:cNvSpPr>
                <a:spLocks noChangeShapeType="1"/>
              </p:cNvSpPr>
              <p:nvPr/>
            </p:nvSpPr>
            <p:spPr bwMode="auto">
              <a:xfrm flipV="1">
                <a:off x="1296" y="2016"/>
                <a:ext cx="624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0" name="Line 63"/>
              <p:cNvSpPr>
                <a:spLocks noChangeShapeType="1"/>
              </p:cNvSpPr>
              <p:nvPr/>
            </p:nvSpPr>
            <p:spPr bwMode="auto">
              <a:xfrm flipV="1">
                <a:off x="1920" y="1680"/>
                <a:ext cx="384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Line 64"/>
              <p:cNvSpPr>
                <a:spLocks noChangeShapeType="1"/>
              </p:cNvSpPr>
              <p:nvPr/>
            </p:nvSpPr>
            <p:spPr bwMode="auto">
              <a:xfrm flipV="1">
                <a:off x="2304" y="1440"/>
                <a:ext cx="52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2" name="Line 65"/>
              <p:cNvSpPr>
                <a:spLocks noChangeShapeType="1"/>
              </p:cNvSpPr>
              <p:nvPr/>
            </p:nvSpPr>
            <p:spPr bwMode="auto">
              <a:xfrm flipV="1">
                <a:off x="2832" y="1296"/>
                <a:ext cx="110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48" name="Text Box 66"/>
            <p:cNvSpPr txBox="1">
              <a:spLocks noChangeArrowheads="1"/>
            </p:cNvSpPr>
            <p:nvPr/>
          </p:nvSpPr>
          <p:spPr bwMode="auto">
            <a:xfrm>
              <a:off x="4013200" y="2160588"/>
              <a:ext cx="1828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PA </a:t>
              </a:r>
              <a:r>
                <a:rPr lang="en-US" sz="1600" b="1">
                  <a:solidFill>
                    <a:srgbClr val="008000"/>
                  </a:solidFill>
                  <a:latin typeface="Arial" charset="0"/>
                </a:rPr>
                <a:t>(10, 6, 4, 2)</a:t>
              </a:r>
            </a:p>
          </p:txBody>
        </p:sp>
        <p:sp>
          <p:nvSpPr>
            <p:cNvPr id="59449" name="Text Box 67"/>
            <p:cNvSpPr txBox="1">
              <a:spLocks noChangeArrowheads="1"/>
            </p:cNvSpPr>
            <p:nvPr/>
          </p:nvSpPr>
          <p:spPr bwMode="auto">
            <a:xfrm>
              <a:off x="6451600" y="1627188"/>
              <a:ext cx="1828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GA </a:t>
              </a:r>
              <a:r>
                <a:rPr lang="en-US" sz="1600" b="1">
                  <a:solidFill>
                    <a:srgbClr val="008000"/>
                  </a:solidFill>
                  <a:latin typeface="Arial" charset="0"/>
                </a:rPr>
                <a:t>(0,11,5,2)</a:t>
              </a:r>
            </a:p>
          </p:txBody>
        </p:sp>
        <p:sp>
          <p:nvSpPr>
            <p:cNvPr id="59450" name="Line 68"/>
            <p:cNvSpPr>
              <a:spLocks noChangeShapeType="1"/>
            </p:cNvSpPr>
            <p:nvPr/>
          </p:nvSpPr>
          <p:spPr bwMode="auto">
            <a:xfrm>
              <a:off x="4470400" y="24653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Line 69"/>
            <p:cNvSpPr>
              <a:spLocks noChangeShapeType="1"/>
            </p:cNvSpPr>
            <p:nvPr/>
          </p:nvSpPr>
          <p:spPr bwMode="auto">
            <a:xfrm>
              <a:off x="6756400" y="1931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2" name="Line 70"/>
            <p:cNvSpPr>
              <a:spLocks noChangeShapeType="1"/>
            </p:cNvSpPr>
            <p:nvPr/>
          </p:nvSpPr>
          <p:spPr bwMode="auto">
            <a:xfrm>
              <a:off x="8204200" y="3303588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3" name="Line 71"/>
            <p:cNvSpPr>
              <a:spLocks noChangeShapeType="1"/>
            </p:cNvSpPr>
            <p:nvPr/>
          </p:nvSpPr>
          <p:spPr bwMode="auto">
            <a:xfrm>
              <a:off x="8204200" y="3608388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Line 72"/>
            <p:cNvSpPr>
              <a:spLocks noChangeShapeType="1"/>
            </p:cNvSpPr>
            <p:nvPr/>
          </p:nvSpPr>
          <p:spPr bwMode="auto">
            <a:xfrm>
              <a:off x="8204200" y="3913188"/>
              <a:ext cx="533400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5" name="Text Box 73"/>
            <p:cNvSpPr txBox="1">
              <a:spLocks noChangeArrowheads="1"/>
            </p:cNvSpPr>
            <p:nvPr/>
          </p:nvSpPr>
          <p:spPr bwMode="auto">
            <a:xfrm>
              <a:off x="8737600" y="3074988"/>
              <a:ext cx="1295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Bimodal</a:t>
              </a:r>
            </a:p>
          </p:txBody>
        </p:sp>
        <p:sp>
          <p:nvSpPr>
            <p:cNvPr id="59456" name="Text Box 74"/>
            <p:cNvSpPr txBox="1">
              <a:spLocks noChangeArrowheads="1"/>
            </p:cNvSpPr>
            <p:nvPr/>
          </p:nvSpPr>
          <p:spPr bwMode="auto">
            <a:xfrm>
              <a:off x="8737600" y="3424238"/>
              <a:ext cx="1295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GAs</a:t>
              </a:r>
            </a:p>
          </p:txBody>
        </p:sp>
        <p:sp>
          <p:nvSpPr>
            <p:cNvPr id="59457" name="Text Box 75"/>
            <p:cNvSpPr txBox="1">
              <a:spLocks noChangeArrowheads="1"/>
            </p:cNvSpPr>
            <p:nvPr/>
          </p:nvSpPr>
          <p:spPr bwMode="auto">
            <a:xfrm>
              <a:off x="8737600" y="3729038"/>
              <a:ext cx="1295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PAs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dependences</a:t>
            </a:r>
            <a:br>
              <a:rPr lang="en-US" smtClean="0"/>
            </a:br>
            <a:r>
              <a:rPr lang="en-US" sz="2400"/>
              <a:t>(see earlier lectures for details &amp; examples)</a:t>
            </a:r>
            <a:endParaRPr lang="en-US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520788"/>
            <a:ext cx="11379200" cy="49685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/>
              <a:t>RaW</a:t>
            </a:r>
            <a:r>
              <a:rPr lang="en-US" sz="2800" dirty="0"/>
              <a:t>	read after write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real or flow dependence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can only be avoided by value prediction (i.e. speculating on the outcome of a previous operation)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/>
              <a:t>WaR</a:t>
            </a:r>
            <a:r>
              <a:rPr lang="en-US" sz="2800" dirty="0"/>
              <a:t>	write after read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/>
              <a:t>WaW</a:t>
            </a:r>
            <a:r>
              <a:rPr lang="en-US" sz="2800" dirty="0"/>
              <a:t>	write after write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/>
              <a:t>WaR</a:t>
            </a:r>
            <a:r>
              <a:rPr lang="en-US" sz="2400" dirty="0"/>
              <a:t> and </a:t>
            </a:r>
            <a:r>
              <a:rPr lang="en-US" sz="2400" dirty="0" err="1"/>
              <a:t>WaW</a:t>
            </a:r>
            <a:r>
              <a:rPr lang="en-US" sz="2400" dirty="0"/>
              <a:t> are </a:t>
            </a:r>
            <a:r>
              <a:rPr lang="en-US" sz="2400" dirty="0">
                <a:solidFill>
                  <a:srgbClr val="FF0000"/>
                </a:solidFill>
              </a:rPr>
              <a:t>false or name dependencies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Could be avoided by </a:t>
            </a:r>
            <a:r>
              <a:rPr lang="en-US" sz="2400" b="1" dirty="0">
                <a:solidFill>
                  <a:schemeClr val="accent2"/>
                </a:solidFill>
              </a:rPr>
              <a:t>renaming</a:t>
            </a:r>
            <a:r>
              <a:rPr lang="en-US" sz="2400" dirty="0"/>
              <a:t> (if sufficient registers are available); see later slide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Notes</a:t>
            </a:r>
            <a:r>
              <a:rPr lang="en-US" sz="2400" dirty="0"/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/>
              <a:t>data dependences can be </a:t>
            </a:r>
            <a:r>
              <a:rPr lang="en-US" sz="2400" b="1" dirty="0"/>
              <a:t>both</a:t>
            </a:r>
            <a:r>
              <a:rPr lang="en-US" sz="2400" dirty="0"/>
              <a:t> between </a:t>
            </a:r>
            <a:r>
              <a:rPr lang="en-US" sz="2400" b="1" dirty="0">
                <a:solidFill>
                  <a:srgbClr val="FF0000"/>
                </a:solidFill>
              </a:rPr>
              <a:t>registers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memory</a:t>
            </a:r>
            <a:r>
              <a:rPr lang="en-US" sz="2400" dirty="0"/>
              <a:t> data operations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/>
              <a:t>data dependencies are shown in de </a:t>
            </a:r>
            <a:r>
              <a:rPr lang="en-US" sz="2400" dirty="0" err="1"/>
              <a:t>DDG</a:t>
            </a:r>
            <a:r>
              <a:rPr lang="en-US" sz="2400"/>
              <a:t>: </a:t>
            </a:r>
            <a:r>
              <a:rPr lang="en-US" sz="2400" smtClean="0"/>
              <a:t>Data </a:t>
            </a:r>
            <a:r>
              <a:rPr lang="en-US" sz="2400"/>
              <a:t>D</a:t>
            </a:r>
            <a:r>
              <a:rPr lang="en-US" sz="2400" smtClean="0"/>
              <a:t>ependence </a:t>
            </a:r>
            <a:r>
              <a:rPr lang="en-US" sz="2400" dirty="0"/>
              <a:t>G</a:t>
            </a:r>
            <a:r>
              <a:rPr lang="en-US" sz="2400" smtClean="0"/>
              <a:t>raph</a:t>
            </a:r>
            <a:endParaRPr lang="en-US" sz="2400" dirty="0"/>
          </a:p>
        </p:txBody>
      </p:sp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B5527C7-3AC4-44F2-ABF0-933460A79FCA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6A6B26-0455-4220-9419-2C7321407E5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Branch Prediction; summary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Basic 2-bit predictor: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For each branch: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Predict taken or not taken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If the prediction is wrong two consecutive times, change prediction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Correlating (global history) predictor: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Multiple 2-bit predictors for each branch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for each possible combination of outcomes of preceding </a:t>
            </a:r>
            <a:r>
              <a:rPr lang="en-US" sz="2400" i="1" dirty="0"/>
              <a:t>n</a:t>
            </a:r>
            <a:r>
              <a:rPr lang="en-US" sz="2400" dirty="0"/>
              <a:t> branches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Local predictor: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Multiple 2-bit predictors for each branch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for each possible combination of outcomes for the last </a:t>
            </a:r>
            <a:r>
              <a:rPr lang="en-US" sz="2400" i="1" dirty="0"/>
              <a:t>n</a:t>
            </a:r>
            <a:r>
              <a:rPr lang="en-US" sz="2400" dirty="0"/>
              <a:t> occurrences of this branch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Tournament predictor: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Combine correlating global predictor with local predictor</a:t>
            </a:r>
          </a:p>
        </p:txBody>
      </p:sp>
      <p:sp>
        <p:nvSpPr>
          <p:cNvPr id="6042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BC101DA-D620-48CD-8907-3ED5C3EF6140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F30862-E19E-4AB6-A3A3-E1E9169A407E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Branch Prediction Performance</a:t>
            </a:r>
          </a:p>
        </p:txBody>
      </p:sp>
      <p:sp>
        <p:nvSpPr>
          <p:cNvPr id="6144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C5D1340-2B7D-4DF1-8F8F-E4DE7091B2BF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431A1E-1F48-4797-8329-DC1A5EFDF66A}" type="slidenum">
              <a:rPr lang="en-US" smtClean="0"/>
              <a:pPr/>
              <a:t>61</a:t>
            </a:fld>
            <a:endParaRPr lang="en-US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588" y="1052514"/>
            <a:ext cx="9436412" cy="525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Branch predition performance details for SPEC92 benchmarks</a:t>
            </a:r>
            <a:endParaRPr lang="en-US" altLang="en-US" sz="2400" b="1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CB5AC6A-5D1C-49E6-A323-DF978274ABC3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41B30-1669-41E4-9213-E21B4F1AF31D}" type="slidenum">
              <a:rPr lang="en-US" smtClean="0"/>
              <a:pPr/>
              <a:t>62</a:t>
            </a:fld>
            <a:endParaRPr lang="en-US" smtClean="0"/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928814" y="1066800"/>
          <a:ext cx="7597775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Chart" r:id="rId5" imgW="8988840" imgH="6345000" progId="Excel.Sheet.8">
                  <p:embed followColorScheme="full"/>
                </p:oleObj>
              </mc:Choice>
              <mc:Fallback>
                <p:oleObj name="Chart" r:id="rId5" imgW="8988840" imgH="6345000" progId="Excel.Shee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4" y="1066800"/>
                        <a:ext cx="7597775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2971801" y="6165850"/>
            <a:ext cx="6740627" cy="6991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2000" b="1">
                <a:solidFill>
                  <a:srgbClr val="CC3300"/>
                </a:solidFill>
                <a:latin typeface="Arial" charset="0"/>
              </a:rPr>
              <a:t>4096 Entries 	   </a:t>
            </a:r>
            <a:r>
              <a:rPr lang="en-US" altLang="en-US" sz="2000" b="1">
                <a:solidFill>
                  <a:srgbClr val="008000"/>
                </a:solidFill>
                <a:latin typeface="Arial" charset="0"/>
              </a:rPr>
              <a:t>Unlimited Entries </a:t>
            </a:r>
            <a:r>
              <a:rPr lang="en-US" altLang="en-US" sz="2000" b="1">
                <a:latin typeface="Arial" charset="0"/>
              </a:rPr>
              <a:t>	</a:t>
            </a:r>
            <a:r>
              <a:rPr lang="en-US" altLang="en-US" sz="2000" b="1">
                <a:solidFill>
                  <a:srgbClr val="00279F"/>
                </a:solidFill>
                <a:latin typeface="Arial" charset="0"/>
              </a:rPr>
              <a:t>1024 Entries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b="1">
                <a:solidFill>
                  <a:srgbClr val="CC3300"/>
                </a:solidFill>
              </a:rPr>
              <a:t>n = 2-bit BHT</a:t>
            </a:r>
            <a:r>
              <a:rPr lang="en-US" altLang="en-US"/>
              <a:t>    </a:t>
            </a:r>
            <a:r>
              <a:rPr lang="en-US" altLang="en-US" b="1">
                <a:solidFill>
                  <a:srgbClr val="008000"/>
                </a:solidFill>
              </a:rPr>
              <a:t>n = 2-bit BHT</a:t>
            </a:r>
            <a:r>
              <a:rPr lang="en-US" altLang="en-US"/>
              <a:t> </a:t>
            </a:r>
            <a:r>
              <a:rPr lang="en-US" altLang="en-US" sz="2000" b="1">
                <a:solidFill>
                  <a:srgbClr val="00279F"/>
                </a:solidFill>
                <a:latin typeface="Arial" charset="0"/>
              </a:rPr>
              <a:t>	(a,k) = (2,2) BHT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2155826" y="5503864"/>
            <a:ext cx="511175" cy="3635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US" sz="1800">
                <a:latin typeface="Arial" charset="0"/>
              </a:rPr>
              <a:t>0%</a:t>
            </a: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 rot="16200000">
            <a:off x="421482" y="3007519"/>
            <a:ext cx="3330575" cy="3635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altLang="en-US" sz="1800" b="1">
                <a:latin typeface="Arial" charset="0"/>
              </a:rPr>
              <a:t>Mispredictions Rate</a:t>
            </a: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2028826" y="1541464"/>
            <a:ext cx="638175" cy="3635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US" sz="1800">
                <a:latin typeface="Arial" charset="0"/>
              </a:rPr>
              <a:t>18%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771C25-79F4-4555-8B90-07DC0F5A1264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E74931-30AB-4B98-BA81-37CA5D1ADA32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Branch Prediction Accuracy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Mispredict because either: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Wrong guess for that branch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Got branch history of wrong branch when indexing the table (i.e. an </a:t>
            </a:r>
            <a:r>
              <a:rPr lang="en-US" altLang="en-US" b="1" smtClean="0">
                <a:solidFill>
                  <a:schemeClr val="accent2"/>
                </a:solidFill>
              </a:rPr>
              <a:t>alias</a:t>
            </a:r>
            <a:r>
              <a:rPr lang="en-US" altLang="en-US" smtClean="0"/>
              <a:t> occurred)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4096 entry table: misprediction rates vary from 1% (nasa7, tomcatv) to 18% (eqntott), with spice at 9% and gcc at 12%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For SPEC92, 4096 entries almost as good as infinite 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 smtClean="0">
                <a:solidFill>
                  <a:srgbClr val="008000"/>
                </a:solidFill>
              </a:rPr>
              <a:t>Real programs + OS are more like 'gcc'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Branch Target Buffer</a:t>
            </a:r>
          </a:p>
        </p:txBody>
      </p:sp>
      <p:sp>
        <p:nvSpPr>
          <p:cNvPr id="395268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Predicting the Branch Condition is not enough !!</a:t>
            </a:r>
          </a:p>
          <a:p>
            <a:pPr marL="285750" indent="-285750" eaLnBrk="1" hangingPunct="1">
              <a:lnSpc>
                <a:spcPct val="80000"/>
              </a:lnSpc>
            </a:pPr>
            <a:r>
              <a:rPr lang="en-US" altLang="en-US" sz="2800"/>
              <a:t>Where to jump? Branch Target Buffer (</a:t>
            </a:r>
            <a:r>
              <a:rPr lang="en-US" altLang="en-US" sz="2800" b="1"/>
              <a:t>BTB</a:t>
            </a:r>
            <a:r>
              <a:rPr lang="en-US" altLang="en-US" sz="2800"/>
              <a:t>): </a:t>
            </a:r>
          </a:p>
          <a:p>
            <a:pPr marL="628650" lvl="1" indent="-228600" eaLnBrk="1" hangingPunct="1">
              <a:lnSpc>
                <a:spcPct val="80000"/>
              </a:lnSpc>
            </a:pPr>
            <a:r>
              <a:rPr lang="en-US" altLang="en-US" sz="2400"/>
              <a:t>each entry contains a Tag and Target address</a:t>
            </a:r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</a:pPr>
            <a:endParaRPr lang="en-US" altLang="en-US" sz="2800"/>
          </a:p>
        </p:txBody>
      </p:sp>
      <p:sp>
        <p:nvSpPr>
          <p:cNvPr id="6349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76FBB7A-BA45-413D-97BB-9120774B6853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604FEA-5A81-46BF-9116-A8C8FCA65959}" type="slidenum">
              <a:rPr lang="en-US" smtClean="0"/>
              <a:pPr/>
              <a:t>64</a:t>
            </a:fld>
            <a:endParaRPr lang="en-US" smtClean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524000" y="2286000"/>
            <a:ext cx="8743950" cy="4298950"/>
            <a:chOff x="0" y="1440"/>
            <a:chExt cx="5508" cy="2708"/>
          </a:xfrm>
        </p:grpSpPr>
        <p:sp>
          <p:nvSpPr>
            <p:cNvPr id="63496" name="Rectangle 2"/>
            <p:cNvSpPr>
              <a:spLocks noChangeArrowheads="1"/>
            </p:cNvSpPr>
            <p:nvPr/>
          </p:nvSpPr>
          <p:spPr bwMode="auto">
            <a:xfrm>
              <a:off x="316" y="1440"/>
              <a:ext cx="1104" cy="240"/>
            </a:xfrm>
            <a:prstGeom prst="rect">
              <a:avLst/>
            </a:prstGeom>
            <a:solidFill>
              <a:srgbClr val="D2EC1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497" name="Group 5"/>
            <p:cNvGrpSpPr>
              <a:grpSpLocks/>
            </p:cNvGrpSpPr>
            <p:nvPr/>
          </p:nvGrpSpPr>
          <p:grpSpPr bwMode="auto">
            <a:xfrm>
              <a:off x="1332" y="1714"/>
              <a:ext cx="3312" cy="1370"/>
              <a:chOff x="1440" y="2134"/>
              <a:chExt cx="3312" cy="1370"/>
            </a:xfrm>
          </p:grpSpPr>
          <p:grpSp>
            <p:nvGrpSpPr>
              <p:cNvPr id="63512" name="Group 6"/>
              <p:cNvGrpSpPr>
                <a:grpSpLocks/>
              </p:cNvGrpSpPr>
              <p:nvPr/>
            </p:nvGrpSpPr>
            <p:grpSpPr bwMode="auto">
              <a:xfrm>
                <a:off x="1440" y="2352"/>
                <a:ext cx="3312" cy="1152"/>
                <a:chOff x="960" y="1056"/>
                <a:chExt cx="3312" cy="1152"/>
              </a:xfrm>
            </p:grpSpPr>
            <p:sp>
              <p:nvSpPr>
                <p:cNvPr id="63515" name="Rectangle 7"/>
                <p:cNvSpPr>
                  <a:spLocks noChangeArrowheads="1"/>
                </p:cNvSpPr>
                <p:nvPr/>
              </p:nvSpPr>
              <p:spPr bwMode="auto">
                <a:xfrm>
                  <a:off x="960" y="1056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6" name="Rectangle 8"/>
                <p:cNvSpPr>
                  <a:spLocks noChangeArrowheads="1"/>
                </p:cNvSpPr>
                <p:nvPr/>
              </p:nvSpPr>
              <p:spPr bwMode="auto">
                <a:xfrm>
                  <a:off x="2496" y="1056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7" name="Rectangle 9"/>
                <p:cNvSpPr>
                  <a:spLocks noChangeArrowheads="1"/>
                </p:cNvSpPr>
                <p:nvPr/>
              </p:nvSpPr>
              <p:spPr bwMode="auto">
                <a:xfrm>
                  <a:off x="4032" y="1056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8" name="Rectangle 10"/>
                <p:cNvSpPr>
                  <a:spLocks noChangeArrowheads="1"/>
                </p:cNvSpPr>
                <p:nvPr/>
              </p:nvSpPr>
              <p:spPr bwMode="auto">
                <a:xfrm>
                  <a:off x="960" y="1248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9" name="Rectangle 11"/>
                <p:cNvSpPr>
                  <a:spLocks noChangeArrowheads="1"/>
                </p:cNvSpPr>
                <p:nvPr/>
              </p:nvSpPr>
              <p:spPr bwMode="auto">
                <a:xfrm>
                  <a:off x="2496" y="1248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0" name="Rectangle 12"/>
                <p:cNvSpPr>
                  <a:spLocks noChangeArrowheads="1"/>
                </p:cNvSpPr>
                <p:nvPr/>
              </p:nvSpPr>
              <p:spPr bwMode="auto">
                <a:xfrm>
                  <a:off x="4032" y="1248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1" name="Rectangle 13"/>
                <p:cNvSpPr>
                  <a:spLocks noChangeArrowheads="1"/>
                </p:cNvSpPr>
                <p:nvPr/>
              </p:nvSpPr>
              <p:spPr bwMode="auto">
                <a:xfrm>
                  <a:off x="960" y="1440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2" name="Rectangle 14"/>
                <p:cNvSpPr>
                  <a:spLocks noChangeArrowheads="1"/>
                </p:cNvSpPr>
                <p:nvPr/>
              </p:nvSpPr>
              <p:spPr bwMode="auto">
                <a:xfrm>
                  <a:off x="2496" y="1440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3" name="Rectangle 15"/>
                <p:cNvSpPr>
                  <a:spLocks noChangeArrowheads="1"/>
                </p:cNvSpPr>
                <p:nvPr/>
              </p:nvSpPr>
              <p:spPr bwMode="auto">
                <a:xfrm>
                  <a:off x="4032" y="1440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0" y="1632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5" name="Rectangle 17"/>
                <p:cNvSpPr>
                  <a:spLocks noChangeArrowheads="1"/>
                </p:cNvSpPr>
                <p:nvPr/>
              </p:nvSpPr>
              <p:spPr bwMode="auto">
                <a:xfrm>
                  <a:off x="2496" y="1632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6" name="Rectangle 18"/>
                <p:cNvSpPr>
                  <a:spLocks noChangeArrowheads="1"/>
                </p:cNvSpPr>
                <p:nvPr/>
              </p:nvSpPr>
              <p:spPr bwMode="auto">
                <a:xfrm>
                  <a:off x="4032" y="1632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7" name="Rectangle 19"/>
                <p:cNvSpPr>
                  <a:spLocks noChangeArrowheads="1"/>
                </p:cNvSpPr>
                <p:nvPr/>
              </p:nvSpPr>
              <p:spPr bwMode="auto">
                <a:xfrm>
                  <a:off x="960" y="1824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8" name="Rectangle 20"/>
                <p:cNvSpPr>
                  <a:spLocks noChangeArrowheads="1"/>
                </p:cNvSpPr>
                <p:nvPr/>
              </p:nvSpPr>
              <p:spPr bwMode="auto">
                <a:xfrm>
                  <a:off x="2496" y="1824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9" name="Rectangle 21"/>
                <p:cNvSpPr>
                  <a:spLocks noChangeArrowheads="1"/>
                </p:cNvSpPr>
                <p:nvPr/>
              </p:nvSpPr>
              <p:spPr bwMode="auto">
                <a:xfrm>
                  <a:off x="4032" y="1824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30" name="Rectangle 22"/>
                <p:cNvSpPr>
                  <a:spLocks noChangeArrowheads="1"/>
                </p:cNvSpPr>
                <p:nvPr/>
              </p:nvSpPr>
              <p:spPr bwMode="auto">
                <a:xfrm>
                  <a:off x="960" y="2016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31" name="Rectangle 23"/>
                <p:cNvSpPr>
                  <a:spLocks noChangeArrowheads="1"/>
                </p:cNvSpPr>
                <p:nvPr/>
              </p:nvSpPr>
              <p:spPr bwMode="auto">
                <a:xfrm>
                  <a:off x="2496" y="2016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32" name="Rectangle 24"/>
                <p:cNvSpPr>
                  <a:spLocks noChangeArrowheads="1"/>
                </p:cNvSpPr>
                <p:nvPr/>
              </p:nvSpPr>
              <p:spPr bwMode="auto">
                <a:xfrm>
                  <a:off x="4032" y="2016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513" name="Text Box 25"/>
              <p:cNvSpPr txBox="1">
                <a:spLocks noChangeArrowheads="1"/>
              </p:cNvSpPr>
              <p:nvPr/>
            </p:nvSpPr>
            <p:spPr bwMode="auto">
              <a:xfrm>
                <a:off x="1618" y="2134"/>
                <a:ext cx="1132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altLang="en-US" sz="1800" b="1">
                    <a:latin typeface="Arial" charset="0"/>
                  </a:rPr>
                  <a:t>Tag branch PC</a:t>
                </a:r>
              </a:p>
            </p:txBody>
          </p:sp>
          <p:sp>
            <p:nvSpPr>
              <p:cNvPr id="63514" name="Text Box 26"/>
              <p:cNvSpPr txBox="1">
                <a:spLocks noChangeArrowheads="1"/>
              </p:cNvSpPr>
              <p:nvPr/>
            </p:nvSpPr>
            <p:spPr bwMode="auto">
              <a:xfrm>
                <a:off x="3293" y="2134"/>
                <a:ext cx="86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altLang="en-US" sz="1800" b="1">
                    <a:latin typeface="Arial" charset="0"/>
                  </a:rPr>
                  <a:t>PC if taken</a:t>
                </a:r>
              </a:p>
            </p:txBody>
          </p:sp>
        </p:grpSp>
        <p:sp>
          <p:nvSpPr>
            <p:cNvPr id="63498" name="Oval 27"/>
            <p:cNvSpPr>
              <a:spLocks noChangeArrowheads="1"/>
            </p:cNvSpPr>
            <p:nvPr/>
          </p:nvSpPr>
          <p:spPr bwMode="auto">
            <a:xfrm>
              <a:off x="1872" y="3317"/>
              <a:ext cx="384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1800" b="1">
                  <a:latin typeface="Arial" charset="0"/>
                </a:rPr>
                <a:t>=?</a:t>
              </a:r>
            </a:p>
          </p:txBody>
        </p:sp>
        <p:sp>
          <p:nvSpPr>
            <p:cNvPr id="63499" name="Line 28"/>
            <p:cNvSpPr>
              <a:spLocks noChangeShapeType="1"/>
            </p:cNvSpPr>
            <p:nvPr/>
          </p:nvSpPr>
          <p:spPr bwMode="auto">
            <a:xfrm>
              <a:off x="2064" y="2640"/>
              <a:ext cx="0" cy="6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Freeform 29"/>
            <p:cNvSpPr>
              <a:spLocks/>
            </p:cNvSpPr>
            <p:nvPr/>
          </p:nvSpPr>
          <p:spPr bwMode="auto">
            <a:xfrm>
              <a:off x="672" y="1680"/>
              <a:ext cx="1200" cy="1824"/>
            </a:xfrm>
            <a:custGeom>
              <a:avLst/>
              <a:gdLst>
                <a:gd name="T0" fmla="*/ 0 w 1008"/>
                <a:gd name="T1" fmla="*/ 0 h 432"/>
                <a:gd name="T2" fmla="*/ 0 w 1008"/>
                <a:gd name="T3" fmla="*/ 2147483647 h 432"/>
                <a:gd name="T4" fmla="*/ 6863 w 1008"/>
                <a:gd name="T5" fmla="*/ 2147483647 h 432"/>
                <a:gd name="T6" fmla="*/ 0 60000 65536"/>
                <a:gd name="T7" fmla="*/ 0 60000 65536"/>
                <a:gd name="T8" fmla="*/ 0 60000 65536"/>
                <a:gd name="T9" fmla="*/ 0 w 1008"/>
                <a:gd name="T10" fmla="*/ 0 h 432"/>
                <a:gd name="T11" fmla="*/ 1008 w 100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32">
                  <a:moveTo>
                    <a:pt x="0" y="0"/>
                  </a:moveTo>
                  <a:lnTo>
                    <a:pt x="0" y="432"/>
                  </a:lnTo>
                  <a:lnTo>
                    <a:pt x="1008" y="43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1" name="Line 30"/>
            <p:cNvSpPr>
              <a:spLocks noChangeShapeType="1"/>
            </p:cNvSpPr>
            <p:nvPr/>
          </p:nvSpPr>
          <p:spPr bwMode="auto">
            <a:xfrm>
              <a:off x="4512" y="3077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2" name="Text Box 31"/>
            <p:cNvSpPr txBox="1">
              <a:spLocks noChangeArrowheads="1"/>
            </p:cNvSpPr>
            <p:nvPr/>
          </p:nvSpPr>
          <p:spPr bwMode="auto">
            <a:xfrm>
              <a:off x="4272" y="3312"/>
              <a:ext cx="1236" cy="7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en-US" sz="1800" b="1">
                  <a:latin typeface="Arial" charset="0"/>
                </a:rPr>
                <a:t>Branch</a:t>
              </a:r>
            </a:p>
            <a:p>
              <a:pPr eaLnBrk="0" hangingPunct="0"/>
              <a:r>
                <a:rPr lang="en-US" altLang="en-US" sz="1800" b="1">
                  <a:latin typeface="Arial" charset="0"/>
                </a:rPr>
                <a:t>prediction</a:t>
              </a:r>
            </a:p>
            <a:p>
              <a:pPr eaLnBrk="0" hangingPunct="0"/>
              <a:r>
                <a:rPr lang="en-US" altLang="en-US" sz="1800">
                  <a:latin typeface="Arial" charset="0"/>
                </a:rPr>
                <a:t>(often in separate</a:t>
              </a:r>
            </a:p>
            <a:p>
              <a:pPr eaLnBrk="0" hangingPunct="0"/>
              <a:r>
                <a:rPr lang="en-US" altLang="en-US" sz="1800">
                  <a:latin typeface="Arial" charset="0"/>
                </a:rPr>
                <a:t>table)</a:t>
              </a:r>
            </a:p>
          </p:txBody>
        </p:sp>
        <p:sp>
          <p:nvSpPr>
            <p:cNvPr id="63503" name="Line 32"/>
            <p:cNvSpPr>
              <a:spLocks noChangeShapeType="1"/>
            </p:cNvSpPr>
            <p:nvPr/>
          </p:nvSpPr>
          <p:spPr bwMode="auto">
            <a:xfrm>
              <a:off x="2256" y="3509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4" name="Text Box 33"/>
            <p:cNvSpPr txBox="1">
              <a:spLocks noChangeArrowheads="1"/>
            </p:cNvSpPr>
            <p:nvPr/>
          </p:nvSpPr>
          <p:spPr bwMode="auto">
            <a:xfrm>
              <a:off x="2544" y="3216"/>
              <a:ext cx="1776" cy="7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en-US" sz="1800" b="1">
                  <a:latin typeface="Arial" charset="0"/>
                </a:rPr>
                <a:t>Yes: instruction is branch. Use predicted PC as next PC if branch predicted taken.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63505" name="Text Box 34"/>
            <p:cNvSpPr txBox="1">
              <a:spLocks noChangeArrowheads="1"/>
            </p:cNvSpPr>
            <p:nvPr/>
          </p:nvSpPr>
          <p:spPr bwMode="auto">
            <a:xfrm>
              <a:off x="144" y="3744"/>
              <a:ext cx="1884" cy="4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altLang="en-US" sz="1800" b="1">
                  <a:latin typeface="Arial" charset="0"/>
                </a:rPr>
                <a:t>No: instruction is not a</a:t>
              </a:r>
            </a:p>
            <a:p>
              <a:pPr algn="r" eaLnBrk="0" hangingPunct="0"/>
              <a:r>
                <a:rPr lang="en-US" altLang="en-US" sz="1800" b="1">
                  <a:latin typeface="Arial" charset="0"/>
                </a:rPr>
                <a:t>branch. Proceed normally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63506" name="Line 35"/>
            <p:cNvSpPr>
              <a:spLocks noChangeShapeType="1"/>
            </p:cNvSpPr>
            <p:nvPr/>
          </p:nvSpPr>
          <p:spPr bwMode="auto">
            <a:xfrm>
              <a:off x="2064" y="3696"/>
              <a:ext cx="1" cy="3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Text Box 36"/>
            <p:cNvSpPr txBox="1">
              <a:spLocks noChangeArrowheads="1"/>
            </p:cNvSpPr>
            <p:nvPr/>
          </p:nvSpPr>
          <p:spPr bwMode="auto">
            <a:xfrm>
              <a:off x="322" y="1449"/>
              <a:ext cx="114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10…..10 101 00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63508" name="Line 37"/>
            <p:cNvSpPr>
              <a:spLocks noChangeShapeType="1"/>
            </p:cNvSpPr>
            <p:nvPr/>
          </p:nvSpPr>
          <p:spPr bwMode="auto">
            <a:xfrm>
              <a:off x="946" y="144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509" name="Line 38"/>
            <p:cNvSpPr>
              <a:spLocks noChangeShapeType="1"/>
            </p:cNvSpPr>
            <p:nvPr/>
          </p:nvSpPr>
          <p:spPr bwMode="auto">
            <a:xfrm>
              <a:off x="1216" y="144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510" name="Text Box 39"/>
            <p:cNvSpPr txBox="1">
              <a:spLocks noChangeArrowheads="1"/>
            </p:cNvSpPr>
            <p:nvPr/>
          </p:nvSpPr>
          <p:spPr bwMode="auto">
            <a:xfrm>
              <a:off x="0" y="1449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accent2"/>
                  </a:solidFill>
                  <a:latin typeface="Arial" charset="0"/>
                </a:rPr>
                <a:t>PC</a:t>
              </a:r>
              <a:endParaRPr lang="en-GB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3511" name="Freeform 40"/>
            <p:cNvSpPr>
              <a:spLocks/>
            </p:cNvSpPr>
            <p:nvPr/>
          </p:nvSpPr>
          <p:spPr bwMode="auto">
            <a:xfrm>
              <a:off x="1056" y="1680"/>
              <a:ext cx="288" cy="960"/>
            </a:xfrm>
            <a:custGeom>
              <a:avLst/>
              <a:gdLst>
                <a:gd name="T0" fmla="*/ 0 w 1008"/>
                <a:gd name="T1" fmla="*/ 0 h 432"/>
                <a:gd name="T2" fmla="*/ 0 w 1008"/>
                <a:gd name="T3" fmla="*/ 2818865 h 432"/>
                <a:gd name="T4" fmla="*/ 0 w 1008"/>
                <a:gd name="T5" fmla="*/ 2818865 h 432"/>
                <a:gd name="T6" fmla="*/ 0 60000 65536"/>
                <a:gd name="T7" fmla="*/ 0 60000 65536"/>
                <a:gd name="T8" fmla="*/ 0 60000 65536"/>
                <a:gd name="T9" fmla="*/ 0 w 1008"/>
                <a:gd name="T10" fmla="*/ 0 h 432"/>
                <a:gd name="T11" fmla="*/ 1008 w 100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32">
                  <a:moveTo>
                    <a:pt x="0" y="0"/>
                  </a:moveTo>
                  <a:lnTo>
                    <a:pt x="0" y="432"/>
                  </a:lnTo>
                  <a:lnTo>
                    <a:pt x="1008" y="43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5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5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8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Instruction Fetch Stage</a:t>
            </a:r>
            <a:endParaRPr lang="en-GB" smtClean="0"/>
          </a:p>
        </p:txBody>
      </p:sp>
      <p:sp>
        <p:nvSpPr>
          <p:cNvPr id="645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54C8550-A761-4295-B76D-7CF6AF36FFE6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08EF4E-B62D-40F0-9922-9E608DA74F1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1400" y="6057900"/>
            <a:ext cx="8610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Not shown: hardware needed when prediction was wrong</a:t>
            </a:r>
            <a:endParaRPr lang="en-GB" sz="2800"/>
          </a:p>
        </p:txBody>
      </p:sp>
      <p:sp>
        <p:nvSpPr>
          <p:cNvPr id="64519" name="Rectangle 4"/>
          <p:cNvSpPr>
            <a:spLocks noChangeArrowheads="1"/>
          </p:cNvSpPr>
          <p:nvPr/>
        </p:nvSpPr>
        <p:spPr bwMode="auto">
          <a:xfrm>
            <a:off x="5943600" y="2438400"/>
            <a:ext cx="1295400" cy="1828800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Text Box 5"/>
          <p:cNvSpPr txBox="1">
            <a:spLocks noChangeArrowheads="1"/>
          </p:cNvSpPr>
          <p:nvPr/>
        </p:nvSpPr>
        <p:spPr bwMode="auto">
          <a:xfrm>
            <a:off x="6000750" y="3084513"/>
            <a:ext cx="12382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Instruction</a:t>
            </a:r>
          </a:p>
          <a:p>
            <a:pPr algn="ctr" eaLnBrk="0" hangingPunct="0"/>
            <a:r>
              <a:rPr lang="en-US" sz="1800">
                <a:latin typeface="Arial" charset="0"/>
              </a:rPr>
              <a:t>Memory</a:t>
            </a:r>
            <a:endParaRPr lang="en-GB" sz="1800">
              <a:latin typeface="Arial" charset="0"/>
            </a:endParaRPr>
          </a:p>
        </p:txBody>
      </p:sp>
      <p:sp>
        <p:nvSpPr>
          <p:cNvPr id="64521" name="Line 6"/>
          <p:cNvSpPr>
            <a:spLocks noChangeShapeType="1"/>
          </p:cNvSpPr>
          <p:nvPr/>
        </p:nvSpPr>
        <p:spPr bwMode="auto">
          <a:xfrm>
            <a:off x="5257800" y="3429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22" name="Rectangle 7"/>
          <p:cNvSpPr>
            <a:spLocks noChangeArrowheads="1"/>
          </p:cNvSpPr>
          <p:nvPr/>
        </p:nvSpPr>
        <p:spPr bwMode="auto">
          <a:xfrm>
            <a:off x="4800600" y="2667000"/>
            <a:ext cx="4572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Text Box 8"/>
          <p:cNvSpPr txBox="1">
            <a:spLocks noChangeArrowheads="1"/>
          </p:cNvSpPr>
          <p:nvPr/>
        </p:nvSpPr>
        <p:spPr bwMode="auto">
          <a:xfrm rot="-5400000">
            <a:off x="4777582" y="3237707"/>
            <a:ext cx="5016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PC</a:t>
            </a:r>
            <a:endParaRPr lang="en-GB" sz="1800">
              <a:latin typeface="Arial" charset="0"/>
            </a:endParaRPr>
          </a:p>
        </p:txBody>
      </p:sp>
      <p:sp>
        <p:nvSpPr>
          <p:cNvPr id="64524" name="Line 9"/>
          <p:cNvSpPr>
            <a:spLocks noChangeShapeType="1"/>
          </p:cNvSpPr>
          <p:nvPr/>
        </p:nvSpPr>
        <p:spPr bwMode="auto">
          <a:xfrm>
            <a:off x="7239000" y="3429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25" name="Rectangle 10"/>
          <p:cNvSpPr>
            <a:spLocks noChangeArrowheads="1"/>
          </p:cNvSpPr>
          <p:nvPr/>
        </p:nvSpPr>
        <p:spPr bwMode="auto">
          <a:xfrm>
            <a:off x="7924800" y="1295400"/>
            <a:ext cx="457200" cy="426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Text Box 11"/>
          <p:cNvSpPr txBox="1">
            <a:spLocks noChangeArrowheads="1"/>
          </p:cNvSpPr>
          <p:nvPr/>
        </p:nvSpPr>
        <p:spPr bwMode="auto">
          <a:xfrm rot="-5400000">
            <a:off x="7122319" y="3236119"/>
            <a:ext cx="20637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Instruction register</a:t>
            </a:r>
            <a:endParaRPr lang="en-GB" sz="1800">
              <a:latin typeface="Arial" charset="0"/>
            </a:endParaRPr>
          </a:p>
        </p:txBody>
      </p:sp>
      <p:sp>
        <p:nvSpPr>
          <p:cNvPr id="64527" name="Freeform 12"/>
          <p:cNvSpPr>
            <a:spLocks/>
          </p:cNvSpPr>
          <p:nvPr/>
        </p:nvSpPr>
        <p:spPr bwMode="auto">
          <a:xfrm>
            <a:off x="6019800" y="1524000"/>
            <a:ext cx="304800" cy="609600"/>
          </a:xfrm>
          <a:custGeom>
            <a:avLst/>
            <a:gdLst>
              <a:gd name="T0" fmla="*/ 0 w 192"/>
              <a:gd name="T1" fmla="*/ 0 h 384"/>
              <a:gd name="T2" fmla="*/ 0 w 192"/>
              <a:gd name="T3" fmla="*/ 2147483647 h 384"/>
              <a:gd name="T4" fmla="*/ 2147483647 w 192"/>
              <a:gd name="T5" fmla="*/ 2147483647 h 384"/>
              <a:gd name="T6" fmla="*/ 0 w 192"/>
              <a:gd name="T7" fmla="*/ 2147483647 h 384"/>
              <a:gd name="T8" fmla="*/ 0 w 192"/>
              <a:gd name="T9" fmla="*/ 2147483647 h 384"/>
              <a:gd name="T10" fmla="*/ 2147483647 w 192"/>
              <a:gd name="T11" fmla="*/ 2147483647 h 384"/>
              <a:gd name="T12" fmla="*/ 2147483647 w 192"/>
              <a:gd name="T13" fmla="*/ 2147483647 h 384"/>
              <a:gd name="T14" fmla="*/ 0 w 192"/>
              <a:gd name="T15" fmla="*/ 0 h 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2"/>
              <a:gd name="T25" fmla="*/ 0 h 384"/>
              <a:gd name="T26" fmla="*/ 192 w 192"/>
              <a:gd name="T27" fmla="*/ 384 h 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2" h="384">
                <a:moveTo>
                  <a:pt x="0" y="0"/>
                </a:moveTo>
                <a:lnTo>
                  <a:pt x="0" y="144"/>
                </a:lnTo>
                <a:lnTo>
                  <a:pt x="48" y="192"/>
                </a:lnTo>
                <a:lnTo>
                  <a:pt x="0" y="240"/>
                </a:lnTo>
                <a:lnTo>
                  <a:pt x="0" y="384"/>
                </a:lnTo>
                <a:lnTo>
                  <a:pt x="192" y="288"/>
                </a:lnTo>
                <a:lnTo>
                  <a:pt x="192" y="96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28" name="Line 13"/>
          <p:cNvSpPr>
            <a:spLocks noChangeShapeType="1"/>
          </p:cNvSpPr>
          <p:nvPr/>
        </p:nvSpPr>
        <p:spPr bwMode="auto">
          <a:xfrm>
            <a:off x="5562600" y="2057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29" name="Line 14"/>
          <p:cNvSpPr>
            <a:spLocks noChangeShapeType="1"/>
          </p:cNvSpPr>
          <p:nvPr/>
        </p:nvSpPr>
        <p:spPr bwMode="auto">
          <a:xfrm>
            <a:off x="5562600" y="1600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0" name="Line 15"/>
          <p:cNvSpPr>
            <a:spLocks noChangeShapeType="1"/>
          </p:cNvSpPr>
          <p:nvPr/>
        </p:nvSpPr>
        <p:spPr bwMode="auto">
          <a:xfrm>
            <a:off x="5562600" y="20574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1" name="Text Box 16"/>
          <p:cNvSpPr txBox="1">
            <a:spLocks noChangeArrowheads="1"/>
          </p:cNvSpPr>
          <p:nvPr/>
        </p:nvSpPr>
        <p:spPr bwMode="auto">
          <a:xfrm>
            <a:off x="5327650" y="1447801"/>
            <a:ext cx="311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4</a:t>
            </a:r>
            <a:endParaRPr lang="en-GB" sz="1800">
              <a:latin typeface="Arial" charset="0"/>
            </a:endParaRPr>
          </a:p>
        </p:txBody>
      </p:sp>
      <p:sp>
        <p:nvSpPr>
          <p:cNvPr id="64532" name="Line 17"/>
          <p:cNvSpPr>
            <a:spLocks noChangeShapeType="1"/>
          </p:cNvSpPr>
          <p:nvPr/>
        </p:nvSpPr>
        <p:spPr bwMode="auto">
          <a:xfrm flipH="1">
            <a:off x="6324600" y="1828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3" name="Line 18"/>
          <p:cNvSpPr>
            <a:spLocks noChangeShapeType="1"/>
          </p:cNvSpPr>
          <p:nvPr/>
        </p:nvSpPr>
        <p:spPr bwMode="auto">
          <a:xfrm>
            <a:off x="6629400" y="1066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4" name="Line 19"/>
          <p:cNvSpPr>
            <a:spLocks noChangeShapeType="1"/>
          </p:cNvSpPr>
          <p:nvPr/>
        </p:nvSpPr>
        <p:spPr bwMode="auto">
          <a:xfrm>
            <a:off x="3429000" y="10668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5" name="Line 20"/>
          <p:cNvSpPr>
            <a:spLocks noChangeShapeType="1"/>
          </p:cNvSpPr>
          <p:nvPr/>
        </p:nvSpPr>
        <p:spPr bwMode="auto">
          <a:xfrm flipV="1">
            <a:off x="3429000" y="10668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6" name="Line 21"/>
          <p:cNvSpPr>
            <a:spLocks noChangeShapeType="1"/>
          </p:cNvSpPr>
          <p:nvPr/>
        </p:nvSpPr>
        <p:spPr bwMode="auto">
          <a:xfrm>
            <a:off x="5562600" y="34290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7" name="Line 22"/>
          <p:cNvSpPr>
            <a:spLocks noChangeShapeType="1"/>
          </p:cNvSpPr>
          <p:nvPr/>
        </p:nvSpPr>
        <p:spPr bwMode="auto">
          <a:xfrm>
            <a:off x="5562600" y="4800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8" name="Rectangle 23"/>
          <p:cNvSpPr>
            <a:spLocks noChangeArrowheads="1"/>
          </p:cNvSpPr>
          <p:nvPr/>
        </p:nvSpPr>
        <p:spPr bwMode="auto">
          <a:xfrm>
            <a:off x="6019800" y="4343400"/>
            <a:ext cx="685800" cy="9144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Text Box 24"/>
          <p:cNvSpPr txBox="1">
            <a:spLocks noChangeArrowheads="1"/>
          </p:cNvSpPr>
          <p:nvPr/>
        </p:nvSpPr>
        <p:spPr bwMode="auto">
          <a:xfrm>
            <a:off x="6076950" y="4608513"/>
            <a:ext cx="6286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BTB</a:t>
            </a:r>
            <a:endParaRPr lang="en-GB" sz="1800">
              <a:latin typeface="Arial" charset="0"/>
            </a:endParaRPr>
          </a:p>
        </p:txBody>
      </p:sp>
      <p:sp>
        <p:nvSpPr>
          <p:cNvPr id="64540" name="Line 25"/>
          <p:cNvSpPr>
            <a:spLocks noChangeShapeType="1"/>
          </p:cNvSpPr>
          <p:nvPr/>
        </p:nvSpPr>
        <p:spPr bwMode="auto">
          <a:xfrm>
            <a:off x="6705600" y="4800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1" name="Line 26"/>
          <p:cNvSpPr>
            <a:spLocks noChangeShapeType="1"/>
          </p:cNvSpPr>
          <p:nvPr/>
        </p:nvSpPr>
        <p:spPr bwMode="auto">
          <a:xfrm flipH="1">
            <a:off x="6996114" y="4800600"/>
            <a:ext cx="14287" cy="788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2" name="Line 27"/>
          <p:cNvSpPr>
            <a:spLocks noChangeShapeType="1"/>
          </p:cNvSpPr>
          <p:nvPr/>
        </p:nvSpPr>
        <p:spPr bwMode="auto">
          <a:xfrm flipH="1">
            <a:off x="3438525" y="5584825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3" name="Line 28"/>
          <p:cNvSpPr>
            <a:spLocks noChangeShapeType="1"/>
          </p:cNvSpPr>
          <p:nvPr/>
        </p:nvSpPr>
        <p:spPr bwMode="auto">
          <a:xfrm>
            <a:off x="3429001" y="3581401"/>
            <a:ext cx="3175" cy="2043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4" name="Line 29"/>
          <p:cNvSpPr>
            <a:spLocks noChangeShapeType="1"/>
          </p:cNvSpPr>
          <p:nvPr/>
        </p:nvSpPr>
        <p:spPr bwMode="auto">
          <a:xfrm>
            <a:off x="3429000" y="3200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5" name="Line 30"/>
          <p:cNvSpPr>
            <a:spLocks noChangeShapeType="1"/>
          </p:cNvSpPr>
          <p:nvPr/>
        </p:nvSpPr>
        <p:spPr bwMode="auto">
          <a:xfrm>
            <a:off x="3429000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6" name="Freeform 31"/>
          <p:cNvSpPr>
            <a:spLocks/>
          </p:cNvSpPr>
          <p:nvPr/>
        </p:nvSpPr>
        <p:spPr bwMode="auto">
          <a:xfrm>
            <a:off x="3886200" y="2743200"/>
            <a:ext cx="381000" cy="1219200"/>
          </a:xfrm>
          <a:custGeom>
            <a:avLst/>
            <a:gdLst>
              <a:gd name="T0" fmla="*/ 0 w 240"/>
              <a:gd name="T1" fmla="*/ 0 h 768"/>
              <a:gd name="T2" fmla="*/ 0 w 240"/>
              <a:gd name="T3" fmla="*/ 2147483647 h 768"/>
              <a:gd name="T4" fmla="*/ 2147483647 w 240"/>
              <a:gd name="T5" fmla="*/ 2147483647 h 768"/>
              <a:gd name="T6" fmla="*/ 2147483647 w 240"/>
              <a:gd name="T7" fmla="*/ 2147483647 h 768"/>
              <a:gd name="T8" fmla="*/ 0 w 240"/>
              <a:gd name="T9" fmla="*/ 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768"/>
              <a:gd name="T17" fmla="*/ 240 w 240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768">
                <a:moveTo>
                  <a:pt x="0" y="0"/>
                </a:moveTo>
                <a:lnTo>
                  <a:pt x="0" y="768"/>
                </a:lnTo>
                <a:lnTo>
                  <a:pt x="240" y="672"/>
                </a:lnTo>
                <a:lnTo>
                  <a:pt x="240" y="96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7" name="Line 32"/>
          <p:cNvSpPr>
            <a:spLocks noChangeShapeType="1"/>
          </p:cNvSpPr>
          <p:nvPr/>
        </p:nvSpPr>
        <p:spPr bwMode="auto">
          <a:xfrm>
            <a:off x="4267200" y="3429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64548" name="Group 33"/>
          <p:cNvGrpSpPr>
            <a:grpSpLocks/>
          </p:cNvGrpSpPr>
          <p:nvPr/>
        </p:nvGrpSpPr>
        <p:grpSpPr bwMode="auto">
          <a:xfrm>
            <a:off x="4114800" y="3886200"/>
            <a:ext cx="2286000" cy="1524000"/>
            <a:chOff x="1248" y="2928"/>
            <a:chExt cx="1440" cy="960"/>
          </a:xfrm>
        </p:grpSpPr>
        <p:sp>
          <p:nvSpPr>
            <p:cNvPr id="64552" name="Line 34"/>
            <p:cNvSpPr>
              <a:spLocks noChangeShapeType="1"/>
            </p:cNvSpPr>
            <p:nvPr/>
          </p:nvSpPr>
          <p:spPr bwMode="auto">
            <a:xfrm>
              <a:off x="1248" y="2928"/>
              <a:ext cx="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553" name="Line 35"/>
            <p:cNvSpPr>
              <a:spLocks noChangeShapeType="1"/>
            </p:cNvSpPr>
            <p:nvPr/>
          </p:nvSpPr>
          <p:spPr bwMode="auto">
            <a:xfrm>
              <a:off x="1248" y="388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554" name="Line 36"/>
            <p:cNvSpPr>
              <a:spLocks noChangeShapeType="1"/>
            </p:cNvSpPr>
            <p:nvPr/>
          </p:nvSpPr>
          <p:spPr bwMode="auto">
            <a:xfrm flipV="1">
              <a:off x="2688" y="379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4549" name="Oval 37"/>
          <p:cNvSpPr>
            <a:spLocks noChangeArrowheads="1"/>
          </p:cNvSpPr>
          <p:nvPr/>
        </p:nvSpPr>
        <p:spPr bwMode="auto">
          <a:xfrm>
            <a:off x="5518150" y="338455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4337050" y="5149850"/>
            <a:ext cx="15382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Arial" charset="0"/>
              </a:rPr>
              <a:t>found &amp; taken</a:t>
            </a:r>
            <a:endParaRPr lang="en-GB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4332289" y="5553075"/>
            <a:ext cx="15843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Arial" charset="0"/>
              </a:rPr>
              <a:t>target address</a:t>
            </a:r>
            <a:endParaRPr lang="en-GB" sz="16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1F65DF9-ACE4-4F73-BF63-88D4EF625442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E1280E-DBAC-4B64-B33C-D49DCCEAC166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Special Case: Return Addresses</a:t>
            </a:r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Register </a:t>
            </a:r>
            <a:r>
              <a:rPr lang="en-US" altLang="en-US" smtClean="0">
                <a:solidFill>
                  <a:schemeClr val="accent2"/>
                </a:solidFill>
              </a:rPr>
              <a:t>indirect</a:t>
            </a:r>
            <a:r>
              <a:rPr lang="en-US" altLang="en-US" smtClean="0"/>
              <a:t> branches: hard to predict target address</a:t>
            </a:r>
          </a:p>
          <a:p>
            <a:pPr lvl="1" eaLnBrk="1" hangingPunct="1"/>
            <a:r>
              <a:rPr lang="en-US" altLang="en-US" smtClean="0"/>
              <a:t>MIPS instruction: </a:t>
            </a:r>
            <a:r>
              <a:rPr lang="en-US" altLang="en-US" b="1" smtClean="0">
                <a:solidFill>
                  <a:schemeClr val="accent2"/>
                </a:solidFill>
              </a:rPr>
              <a:t>jr  r3</a:t>
            </a:r>
            <a:r>
              <a:rPr lang="en-US" altLang="en-US" smtClean="0"/>
              <a:t>    // PC</a:t>
            </a:r>
            <a:r>
              <a:rPr lang="en-US" altLang="en-US" baseline="-25000" smtClean="0"/>
              <a:t>next</a:t>
            </a:r>
            <a:r>
              <a:rPr lang="en-US" altLang="en-US" smtClean="0"/>
              <a:t> = (r3)</a:t>
            </a:r>
          </a:p>
          <a:p>
            <a:pPr lvl="2" eaLnBrk="1" hangingPunct="1"/>
            <a:r>
              <a:rPr lang="en-US" altLang="en-US" smtClean="0"/>
              <a:t>implementing switch/case statements</a:t>
            </a:r>
          </a:p>
          <a:p>
            <a:pPr lvl="2" eaLnBrk="1" hangingPunct="1"/>
            <a:r>
              <a:rPr lang="en-US" altLang="en-US" smtClean="0"/>
              <a:t>FORTRAN computed GOTOs</a:t>
            </a:r>
          </a:p>
          <a:p>
            <a:pPr lvl="2" eaLnBrk="1" hangingPunct="1"/>
            <a:r>
              <a:rPr lang="en-US" altLang="en-US" smtClean="0"/>
              <a:t>procedure return (mainly): jr r31 on MIPS</a:t>
            </a:r>
          </a:p>
          <a:p>
            <a:pPr eaLnBrk="1" hangingPunct="1"/>
            <a:r>
              <a:rPr lang="en-US" altLang="en-US" smtClean="0"/>
              <a:t>SPEC89: 85% of indirect branches used for procedure return</a:t>
            </a:r>
          </a:p>
          <a:p>
            <a:pPr eaLnBrk="1" hangingPunct="1"/>
            <a:r>
              <a:rPr lang="en-US" altLang="en-US" smtClean="0"/>
              <a:t>Since stack discipline for procedures, save return address in small buffer that acts like a stack: </a:t>
            </a:r>
          </a:p>
          <a:p>
            <a:pPr lvl="1" eaLnBrk="1" hangingPunct="1"/>
            <a:r>
              <a:rPr lang="en-US" altLang="en-US" smtClean="0"/>
              <a:t>8 to 16 entries has already very high hit 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9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9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9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9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9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9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BC09CE0-5118-4CDB-A6DD-5F32B7C4AB4D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3563AB-6BEA-4E86-A1CD-A6701F759CA3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 address prediction: example</a:t>
            </a:r>
          </a:p>
        </p:txBody>
      </p:sp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1890105" y="1634072"/>
            <a:ext cx="1403350" cy="3444875"/>
          </a:xfrm>
          <a:prstGeom prst="rect">
            <a:avLst/>
          </a:prstGeom>
          <a:solidFill>
            <a:srgbClr val="CC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en-US" sz="2000" b="1">
                <a:latin typeface="Courier New" pitchFamily="49" charset="0"/>
              </a:rPr>
              <a:t>main()</a:t>
            </a:r>
          </a:p>
          <a:p>
            <a:r>
              <a:rPr lang="en-US" sz="2000" b="1">
                <a:latin typeface="Courier New" pitchFamily="49" charset="0"/>
              </a:rPr>
              <a:t>{  …</a:t>
            </a:r>
          </a:p>
          <a:p>
            <a:r>
              <a:rPr lang="en-US" sz="2000" b="1">
                <a:latin typeface="Courier New" pitchFamily="49" charset="0"/>
              </a:rPr>
              <a:t>    f();</a:t>
            </a:r>
          </a:p>
          <a:p>
            <a:r>
              <a:rPr lang="en-US" sz="2000" b="1">
                <a:latin typeface="Courier New" pitchFamily="49" charset="0"/>
              </a:rPr>
              <a:t>    …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f() </a:t>
            </a:r>
          </a:p>
          <a:p>
            <a:r>
              <a:rPr lang="en-US" sz="2000" b="1">
                <a:latin typeface="Courier New" pitchFamily="49" charset="0"/>
              </a:rPr>
              <a:t>{  …</a:t>
            </a:r>
          </a:p>
          <a:p>
            <a:r>
              <a:rPr lang="en-US" sz="2000" b="1">
                <a:latin typeface="Courier New" pitchFamily="49" charset="0"/>
              </a:rPr>
              <a:t>    g()</a:t>
            </a:r>
          </a:p>
          <a:p>
            <a:r>
              <a:rPr lang="en-US" sz="2000" b="1">
                <a:latin typeface="Courier New" pitchFamily="49" charset="0"/>
              </a:rPr>
              <a:t>   …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</p:txBody>
      </p:sp>
      <p:sp>
        <p:nvSpPr>
          <p:cNvPr id="413701" name="AutoShape 5"/>
          <p:cNvSpPr>
            <a:spLocks noChangeArrowheads="1"/>
          </p:cNvSpPr>
          <p:nvPr/>
        </p:nvSpPr>
        <p:spPr bwMode="auto">
          <a:xfrm>
            <a:off x="3506180" y="3351746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4115780" y="1592797"/>
            <a:ext cx="3079750" cy="4359275"/>
          </a:xfrm>
          <a:prstGeom prst="rect">
            <a:avLst/>
          </a:prstGeom>
          <a:solidFill>
            <a:srgbClr val="CC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66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000" b="1">
                <a:latin typeface="Courier New" pitchFamily="49" charset="0"/>
              </a:rPr>
              <a:t>100   main:  ….</a:t>
            </a:r>
          </a:p>
          <a:p>
            <a:r>
              <a:rPr lang="en-US" sz="2000" b="1">
                <a:latin typeface="Courier New" pitchFamily="49" charset="0"/>
              </a:rPr>
              <a:t>104          jal f</a:t>
            </a:r>
          </a:p>
          <a:p>
            <a:r>
              <a:rPr lang="en-US" sz="2000" b="1">
                <a:latin typeface="Courier New" pitchFamily="49" charset="0"/>
              </a:rPr>
              <a:t>108          …</a:t>
            </a:r>
          </a:p>
          <a:p>
            <a:r>
              <a:rPr lang="en-US" sz="2000" b="1">
                <a:latin typeface="Courier New" pitchFamily="49" charset="0"/>
              </a:rPr>
              <a:t>10C          jr r31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120   f:     …</a:t>
            </a:r>
          </a:p>
          <a:p>
            <a:r>
              <a:rPr lang="en-US" sz="2000" b="1">
                <a:latin typeface="Courier New" pitchFamily="49" charset="0"/>
              </a:rPr>
              <a:t>124          jal g</a:t>
            </a:r>
          </a:p>
          <a:p>
            <a:r>
              <a:rPr lang="en-US" sz="2000" b="1">
                <a:latin typeface="Courier New" pitchFamily="49" charset="0"/>
              </a:rPr>
              <a:t>128          …</a:t>
            </a:r>
          </a:p>
          <a:p>
            <a:r>
              <a:rPr lang="en-US" sz="2000" b="1">
                <a:latin typeface="Courier New" pitchFamily="49" charset="0"/>
              </a:rPr>
              <a:t>12C          jr r31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308   g:     ….</a:t>
            </a:r>
          </a:p>
          <a:p>
            <a:r>
              <a:rPr lang="en-US" sz="2000" b="1">
                <a:latin typeface="Courier New" pitchFamily="49" charset="0"/>
              </a:rPr>
              <a:t>30C   </a:t>
            </a:r>
          </a:p>
          <a:p>
            <a:r>
              <a:rPr lang="en-US" sz="2000" b="1">
                <a:latin typeface="Courier New" pitchFamily="49" charset="0"/>
              </a:rPr>
              <a:t>310          jr r31</a:t>
            </a:r>
          </a:p>
          <a:p>
            <a:r>
              <a:rPr lang="en-US" sz="2000" b="1">
                <a:latin typeface="Courier New" pitchFamily="49" charset="0"/>
              </a:rPr>
              <a:t>314        ..etc..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154380" y="2811996"/>
            <a:ext cx="1612900" cy="2971800"/>
            <a:chOff x="4176" y="1968"/>
            <a:chExt cx="1016" cy="1872"/>
          </a:xfrm>
        </p:grpSpPr>
        <p:sp>
          <p:nvSpPr>
            <p:cNvPr id="66578" name="Rectangle 7"/>
            <p:cNvSpPr>
              <a:spLocks noChangeArrowheads="1"/>
            </p:cNvSpPr>
            <p:nvPr/>
          </p:nvSpPr>
          <p:spPr bwMode="auto">
            <a:xfrm>
              <a:off x="4272" y="3312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Courier New" pitchFamily="49" charset="0"/>
                </a:rPr>
                <a:t>main </a:t>
              </a:r>
              <a:r>
                <a:rPr lang="en-US" sz="2000" b="1" dirty="0" err="1">
                  <a:latin typeface="Courier New" pitchFamily="49" charset="0"/>
                </a:rPr>
                <a:t>ra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66579" name="Rectangle 10"/>
            <p:cNvSpPr>
              <a:spLocks noChangeArrowheads="1"/>
            </p:cNvSpPr>
            <p:nvPr/>
          </p:nvSpPr>
          <p:spPr bwMode="auto">
            <a:xfrm>
              <a:off x="4272" y="2736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Rectangle 11"/>
            <p:cNvSpPr>
              <a:spLocks noChangeArrowheads="1"/>
            </p:cNvSpPr>
            <p:nvPr/>
          </p:nvSpPr>
          <p:spPr bwMode="auto">
            <a:xfrm>
              <a:off x="4272" y="2544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Rectangle 12"/>
            <p:cNvSpPr>
              <a:spLocks noChangeArrowheads="1"/>
            </p:cNvSpPr>
            <p:nvPr/>
          </p:nvSpPr>
          <p:spPr bwMode="auto">
            <a:xfrm>
              <a:off x="4272" y="2352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Rectangle 13"/>
            <p:cNvSpPr>
              <a:spLocks noChangeArrowheads="1"/>
            </p:cNvSpPr>
            <p:nvPr/>
          </p:nvSpPr>
          <p:spPr bwMode="auto">
            <a:xfrm>
              <a:off x="4272" y="2160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Rectangle 14"/>
            <p:cNvSpPr>
              <a:spLocks noChangeArrowheads="1"/>
            </p:cNvSpPr>
            <p:nvPr/>
          </p:nvSpPr>
          <p:spPr bwMode="auto">
            <a:xfrm>
              <a:off x="4272" y="196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Text Box 21"/>
            <p:cNvSpPr txBox="1">
              <a:spLocks noChangeArrowheads="1"/>
            </p:cNvSpPr>
            <p:nvPr/>
          </p:nvSpPr>
          <p:spPr bwMode="auto">
            <a:xfrm>
              <a:off x="4176" y="3552"/>
              <a:ext cx="10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return stack</a:t>
              </a:r>
            </a:p>
          </p:txBody>
        </p:sp>
        <p:sp>
          <p:nvSpPr>
            <p:cNvPr id="66585" name="Rectangle 25"/>
            <p:cNvSpPr>
              <a:spLocks noChangeArrowheads="1"/>
            </p:cNvSpPr>
            <p:nvPr/>
          </p:nvSpPr>
          <p:spPr bwMode="auto">
            <a:xfrm>
              <a:off x="4272" y="292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6" name="Rectangle 26"/>
            <p:cNvSpPr>
              <a:spLocks noChangeArrowheads="1"/>
            </p:cNvSpPr>
            <p:nvPr/>
          </p:nvSpPr>
          <p:spPr bwMode="auto">
            <a:xfrm>
              <a:off x="4272" y="3120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704" name="Rectangle 8"/>
          <p:cNvSpPr>
            <a:spLocks noChangeArrowheads="1"/>
          </p:cNvSpPr>
          <p:nvPr/>
        </p:nvSpPr>
        <p:spPr bwMode="auto">
          <a:xfrm>
            <a:off x="8306780" y="4640796"/>
            <a:ext cx="1371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108</a:t>
            </a:r>
          </a:p>
        </p:txBody>
      </p:sp>
      <p:sp>
        <p:nvSpPr>
          <p:cNvPr id="413705" name="Rectangle 9"/>
          <p:cNvSpPr>
            <a:spLocks noChangeArrowheads="1"/>
          </p:cNvSpPr>
          <p:nvPr/>
        </p:nvSpPr>
        <p:spPr bwMode="auto">
          <a:xfrm>
            <a:off x="8306780" y="4335996"/>
            <a:ext cx="1371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128</a:t>
            </a:r>
          </a:p>
        </p:txBody>
      </p:sp>
      <p:sp>
        <p:nvSpPr>
          <p:cNvPr id="413724" name="Text Box 28"/>
          <p:cNvSpPr txBox="1">
            <a:spLocks noChangeArrowheads="1"/>
          </p:cNvSpPr>
          <p:nvPr/>
        </p:nvSpPr>
        <p:spPr bwMode="auto">
          <a:xfrm>
            <a:off x="1811525" y="6129301"/>
            <a:ext cx="686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</a:rPr>
              <a:t>Q: when does the return stack predict wrong?</a:t>
            </a:r>
          </a:p>
        </p:txBody>
      </p:sp>
      <p:sp>
        <p:nvSpPr>
          <p:cNvPr id="413725" name="Line 29"/>
          <p:cNvSpPr>
            <a:spLocks noChangeShapeType="1"/>
          </p:cNvSpPr>
          <p:nvPr/>
        </p:nvSpPr>
        <p:spPr bwMode="auto">
          <a:xfrm>
            <a:off x="7105043" y="4232810"/>
            <a:ext cx="1511300" cy="5413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726" name="Line 30"/>
          <p:cNvSpPr>
            <a:spLocks noChangeShapeType="1"/>
          </p:cNvSpPr>
          <p:nvPr/>
        </p:nvSpPr>
        <p:spPr bwMode="auto">
          <a:xfrm>
            <a:off x="7141556" y="2684996"/>
            <a:ext cx="1547813" cy="23764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727" name="Line 31"/>
          <p:cNvSpPr>
            <a:spLocks noChangeShapeType="1"/>
          </p:cNvSpPr>
          <p:nvPr/>
        </p:nvSpPr>
        <p:spPr bwMode="auto">
          <a:xfrm flipV="1">
            <a:off x="7141556" y="4521734"/>
            <a:ext cx="1547813" cy="9001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728" name="Freeform 32"/>
          <p:cNvSpPr>
            <a:spLocks/>
          </p:cNvSpPr>
          <p:nvPr/>
        </p:nvSpPr>
        <p:spPr bwMode="auto">
          <a:xfrm>
            <a:off x="6997093" y="1700747"/>
            <a:ext cx="3257550" cy="3071813"/>
          </a:xfrm>
          <a:custGeom>
            <a:avLst/>
            <a:gdLst>
              <a:gd name="T0" fmla="*/ 0 w 2052"/>
              <a:gd name="T1" fmla="*/ 2147483647 h 1935"/>
              <a:gd name="T2" fmla="*/ 2147483647 w 2052"/>
              <a:gd name="T3" fmla="*/ 2147483647 h 1935"/>
              <a:gd name="T4" fmla="*/ 2147483647 w 2052"/>
              <a:gd name="T5" fmla="*/ 2147483647 h 1935"/>
              <a:gd name="T6" fmla="*/ 2147483647 w 2052"/>
              <a:gd name="T7" fmla="*/ 2147483647 h 1935"/>
              <a:gd name="T8" fmla="*/ 2147483647 w 2052"/>
              <a:gd name="T9" fmla="*/ 2147483647 h 1935"/>
              <a:gd name="T10" fmla="*/ 2147483647 w 2052"/>
              <a:gd name="T11" fmla="*/ 2147483647 h 1935"/>
              <a:gd name="T12" fmla="*/ 2147483647 w 2052"/>
              <a:gd name="T13" fmla="*/ 2147483647 h 1935"/>
              <a:gd name="T14" fmla="*/ 2147483647 w 2052"/>
              <a:gd name="T15" fmla="*/ 2147483647 h 19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52"/>
              <a:gd name="T25" fmla="*/ 0 h 1935"/>
              <a:gd name="T26" fmla="*/ 2052 w 2052"/>
              <a:gd name="T27" fmla="*/ 1935 h 19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52" h="1935">
                <a:moveTo>
                  <a:pt x="0" y="257"/>
                </a:moveTo>
                <a:cubicBezTo>
                  <a:pt x="104" y="158"/>
                  <a:pt x="208" y="60"/>
                  <a:pt x="408" y="30"/>
                </a:cubicBezTo>
                <a:cubicBezTo>
                  <a:pt x="608" y="0"/>
                  <a:pt x="971" y="0"/>
                  <a:pt x="1202" y="76"/>
                </a:cubicBezTo>
                <a:cubicBezTo>
                  <a:pt x="1433" y="152"/>
                  <a:pt x="1656" y="318"/>
                  <a:pt x="1792" y="484"/>
                </a:cubicBezTo>
                <a:cubicBezTo>
                  <a:pt x="1928" y="650"/>
                  <a:pt x="1984" y="892"/>
                  <a:pt x="2018" y="1073"/>
                </a:cubicBezTo>
                <a:cubicBezTo>
                  <a:pt x="2052" y="1254"/>
                  <a:pt x="2034" y="1440"/>
                  <a:pt x="1996" y="1572"/>
                </a:cubicBezTo>
                <a:cubicBezTo>
                  <a:pt x="1958" y="1704"/>
                  <a:pt x="1875" y="1807"/>
                  <a:pt x="1792" y="1867"/>
                </a:cubicBezTo>
                <a:cubicBezTo>
                  <a:pt x="1709" y="1927"/>
                  <a:pt x="1603" y="1931"/>
                  <a:pt x="1497" y="1935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729" name="Freeform 33"/>
          <p:cNvSpPr>
            <a:spLocks/>
          </p:cNvSpPr>
          <p:nvPr/>
        </p:nvSpPr>
        <p:spPr bwMode="auto">
          <a:xfrm>
            <a:off x="6960581" y="2386547"/>
            <a:ext cx="3076575" cy="2098675"/>
          </a:xfrm>
          <a:custGeom>
            <a:avLst/>
            <a:gdLst>
              <a:gd name="T0" fmla="*/ 0 w 1938"/>
              <a:gd name="T1" fmla="*/ 2147483647 h 1322"/>
              <a:gd name="T2" fmla="*/ 2147483647 w 1938"/>
              <a:gd name="T3" fmla="*/ 2147483647 h 1322"/>
              <a:gd name="T4" fmla="*/ 2147483647 w 1938"/>
              <a:gd name="T5" fmla="*/ 2147483647 h 1322"/>
              <a:gd name="T6" fmla="*/ 2147483647 w 1938"/>
              <a:gd name="T7" fmla="*/ 2147483647 h 1322"/>
              <a:gd name="T8" fmla="*/ 2147483647 w 1938"/>
              <a:gd name="T9" fmla="*/ 2147483647 h 1322"/>
              <a:gd name="T10" fmla="*/ 2147483647 w 1938"/>
              <a:gd name="T11" fmla="*/ 2147483647 h 1322"/>
              <a:gd name="T12" fmla="*/ 2147483647 w 1938"/>
              <a:gd name="T13" fmla="*/ 2147483647 h 1322"/>
              <a:gd name="T14" fmla="*/ 2147483647 w 1938"/>
              <a:gd name="T15" fmla="*/ 2147483647 h 13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38"/>
              <a:gd name="T25" fmla="*/ 0 h 1322"/>
              <a:gd name="T26" fmla="*/ 1938 w 1938"/>
              <a:gd name="T27" fmla="*/ 1322 h 13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38" h="1322">
                <a:moveTo>
                  <a:pt x="0" y="800"/>
                </a:moveTo>
                <a:cubicBezTo>
                  <a:pt x="97" y="570"/>
                  <a:pt x="194" y="340"/>
                  <a:pt x="341" y="211"/>
                </a:cubicBezTo>
                <a:cubicBezTo>
                  <a:pt x="488" y="82"/>
                  <a:pt x="725" y="58"/>
                  <a:pt x="885" y="29"/>
                </a:cubicBezTo>
                <a:cubicBezTo>
                  <a:pt x="1045" y="0"/>
                  <a:pt x="1148" y="4"/>
                  <a:pt x="1299" y="34"/>
                </a:cubicBezTo>
                <a:cubicBezTo>
                  <a:pt x="1450" y="64"/>
                  <a:pt x="1687" y="91"/>
                  <a:pt x="1792" y="211"/>
                </a:cubicBezTo>
                <a:cubicBezTo>
                  <a:pt x="1897" y="331"/>
                  <a:pt x="1918" y="596"/>
                  <a:pt x="1928" y="755"/>
                </a:cubicBezTo>
                <a:cubicBezTo>
                  <a:pt x="1938" y="914"/>
                  <a:pt x="1915" y="1068"/>
                  <a:pt x="1851" y="1162"/>
                </a:cubicBezTo>
                <a:cubicBezTo>
                  <a:pt x="1787" y="1256"/>
                  <a:pt x="1607" y="1289"/>
                  <a:pt x="1543" y="1322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1" grpId="0" animBg="1"/>
      <p:bldP spid="413702" grpId="0" animBg="1"/>
      <p:bldP spid="413704" grpId="0" animBg="1"/>
      <p:bldP spid="413705" grpId="0" animBg="1"/>
      <p:bldP spid="413724" grpId="0"/>
      <p:bldP spid="413725" grpId="0" animBg="1"/>
      <p:bldP spid="413726" grpId="0" animBg="1"/>
      <p:bldP spid="413727" grpId="0" animBg="1"/>
      <p:bldP spid="413728" grpId="0" animBg="1"/>
      <p:bldP spid="41372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/>
              <a:t>Dynamic Branch Prediction: Summary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800"/>
              <a:t>Prediction important part of scalar execution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Branch History Table</a:t>
            </a:r>
            <a:r>
              <a:rPr lang="en-US" altLang="en-US" sz="2800"/>
              <a:t>: 2 bits for loop accuracy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Correlation</a:t>
            </a:r>
            <a:r>
              <a:rPr lang="en-US" altLang="en-US" sz="2800"/>
              <a:t>: Recently executed branches correlated with next branch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mtClean="0"/>
              <a:t>Either correlate with </a:t>
            </a:r>
            <a:r>
              <a:rPr lang="en-US" altLang="en-US" smtClean="0">
                <a:solidFill>
                  <a:schemeClr val="accent2"/>
                </a:solidFill>
              </a:rPr>
              <a:t>previous</a:t>
            </a:r>
            <a:r>
              <a:rPr lang="en-US" altLang="en-US" smtClean="0"/>
              <a:t> branches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mtClean="0"/>
              <a:t>Or different executions of </a:t>
            </a:r>
            <a:r>
              <a:rPr lang="en-US" altLang="en-US" smtClean="0">
                <a:solidFill>
                  <a:schemeClr val="accent2"/>
                </a:solidFill>
              </a:rPr>
              <a:t>same</a:t>
            </a:r>
            <a:r>
              <a:rPr lang="en-US" altLang="en-US" smtClean="0"/>
              <a:t> branch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Branch Target Buffer</a:t>
            </a:r>
            <a:r>
              <a:rPr lang="en-US" altLang="en-US" sz="2800"/>
              <a:t>: include branch target address (&amp; prediction)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Return address stack</a:t>
            </a:r>
            <a:r>
              <a:rPr lang="en-US" altLang="en-US" sz="2800"/>
              <a:t> for prediction of indirect jumps</a:t>
            </a:r>
          </a:p>
          <a:p>
            <a:pPr eaLnBrk="1" hangingPunct="1">
              <a:lnSpc>
                <a:spcPct val="120000"/>
              </a:lnSpc>
            </a:pPr>
            <a:endParaRPr lang="en-US" altLang="en-US" sz="2800"/>
          </a:p>
        </p:txBody>
      </p:sp>
      <p:sp>
        <p:nvSpPr>
          <p:cNvPr id="675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B49888-E9ED-49F8-BE07-BE672D3E682C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380439-F300-45A3-80B5-ADFEE8EB9550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A61CAEA-5F15-49A8-BA9A-AA9B6F4257D5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8AEF1A-032B-4822-BB25-A326F7B809B2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09800"/>
            <a:ext cx="8534400" cy="762000"/>
          </a:xfrm>
        </p:spPr>
        <p:txBody>
          <a:bodyPr/>
          <a:lstStyle/>
          <a:p>
            <a:pPr eaLnBrk="1" hangingPunct="1"/>
            <a:r>
              <a:rPr lang="en-US" sz="5400">
                <a:solidFill>
                  <a:srgbClr val="CC3300"/>
                </a:solidFill>
              </a:rPr>
              <a:t>Or: ……..??</a:t>
            </a:r>
            <a:br>
              <a:rPr lang="en-US" sz="5400">
                <a:solidFill>
                  <a:srgbClr val="CC3300"/>
                </a:solidFill>
              </a:rPr>
            </a:br>
            <a:r>
              <a:rPr lang="en-US" sz="5400">
                <a:solidFill>
                  <a:srgbClr val="CC3300"/>
                </a:solidFill>
              </a:rPr>
              <a:t/>
            </a:r>
            <a:br>
              <a:rPr lang="en-US" sz="5400">
                <a:solidFill>
                  <a:srgbClr val="CC3300"/>
                </a:solidFill>
              </a:rPr>
            </a:br>
            <a:r>
              <a:rPr lang="en-US" sz="5400">
                <a:solidFill>
                  <a:srgbClr val="CC3300"/>
                </a:solidFill>
              </a:rPr>
              <a:t>Avoid branches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3EFD7D0-B988-4633-BA15-F8052B12DC47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8A0C19-621E-447F-89E0-A9CFAC7DCDC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of Hazards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Hazards cause pipeline 'bubbles'</a:t>
            </a:r>
            <a:br>
              <a:rPr lang="en-US" smtClean="0"/>
            </a:br>
            <a:r>
              <a:rPr lang="en-US" smtClean="0"/>
              <a:t>Increase of CPI (and therefore execution time)</a:t>
            </a:r>
          </a:p>
          <a:p>
            <a:pPr eaLnBrk="1" hangingPunct="1">
              <a:lnSpc>
                <a:spcPct val="120000"/>
              </a:lnSpc>
            </a:pPr>
            <a:endParaRPr lang="en-US" smtClean="0"/>
          </a:p>
          <a:p>
            <a:pPr eaLnBrk="1" hangingPunct="1">
              <a:lnSpc>
                <a:spcPct val="120000"/>
              </a:lnSpc>
            </a:pPr>
            <a:r>
              <a:rPr lang="en-US" b="1" smtClean="0">
                <a:solidFill>
                  <a:schemeClr val="accent2"/>
                </a:solidFill>
              </a:rPr>
              <a:t>T</a:t>
            </a:r>
            <a:r>
              <a:rPr lang="en-US" b="1" baseline="-25000" smtClean="0">
                <a:solidFill>
                  <a:schemeClr val="accent2"/>
                </a:solidFill>
              </a:rPr>
              <a:t>exec</a:t>
            </a:r>
            <a:r>
              <a:rPr lang="en-US" b="1" smtClean="0">
                <a:solidFill>
                  <a:schemeClr val="accent2"/>
                </a:solidFill>
              </a:rPr>
              <a:t> = N</a:t>
            </a:r>
            <a:r>
              <a:rPr lang="en-US" b="1" baseline="-25000" smtClean="0">
                <a:solidFill>
                  <a:schemeClr val="accent2"/>
                </a:solidFill>
              </a:rPr>
              <a:t>instr</a:t>
            </a:r>
            <a:r>
              <a:rPr lang="en-US" b="1" smtClean="0">
                <a:solidFill>
                  <a:schemeClr val="accent2"/>
                </a:solidFill>
              </a:rPr>
              <a:t> * CPI * T</a:t>
            </a:r>
            <a:r>
              <a:rPr lang="en-US" b="1" baseline="-25000" smtClean="0">
                <a:solidFill>
                  <a:schemeClr val="accent2"/>
                </a:solidFill>
              </a:rPr>
              <a:t>cycle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mtClean="0"/>
              <a:t>  </a:t>
            </a:r>
            <a:r>
              <a:rPr lang="en-US" b="1" smtClean="0"/>
              <a:t>CPI = CPI</a:t>
            </a:r>
            <a:r>
              <a:rPr lang="en-US" b="1" baseline="-25000" smtClean="0"/>
              <a:t>base</a:t>
            </a:r>
            <a:r>
              <a:rPr lang="en-US" b="1" smtClean="0"/>
              <a:t> + </a:t>
            </a:r>
            <a:r>
              <a:rPr lang="el-GR" b="1" smtClean="0">
                <a:cs typeface="Times New Roman" pitchFamily="18" charset="0"/>
              </a:rPr>
              <a:t>Σ</a:t>
            </a:r>
            <a:r>
              <a:rPr lang="en-US" b="1" baseline="-25000" smtClean="0">
                <a:cs typeface="Times New Roman" pitchFamily="18" charset="0"/>
              </a:rPr>
              <a:t>i</a:t>
            </a:r>
            <a:r>
              <a:rPr lang="en-US" b="1" smtClean="0">
                <a:cs typeface="Times New Roman" pitchFamily="18" charset="0"/>
              </a:rPr>
              <a:t> &lt;CPI</a:t>
            </a:r>
            <a:r>
              <a:rPr lang="en-US" b="1" baseline="-25000" smtClean="0">
                <a:cs typeface="Times New Roman" pitchFamily="18" charset="0"/>
              </a:rPr>
              <a:t>hazard_i</a:t>
            </a:r>
            <a:r>
              <a:rPr lang="en-US" b="1" smtClean="0">
                <a:cs typeface="Times New Roman" pitchFamily="18" charset="0"/>
              </a:rPr>
              <a:t>&gt;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1" smtClean="0">
                <a:cs typeface="Times New Roman" pitchFamily="18" charset="0"/>
              </a:rPr>
              <a:t>  &lt;CPI</a:t>
            </a:r>
            <a:r>
              <a:rPr lang="en-US" b="1" baseline="-25000" smtClean="0">
                <a:cs typeface="Times New Roman" pitchFamily="18" charset="0"/>
              </a:rPr>
              <a:t>hazard</a:t>
            </a:r>
            <a:r>
              <a:rPr lang="en-US" b="1" smtClean="0">
                <a:cs typeface="Times New Roman" pitchFamily="18" charset="0"/>
              </a:rPr>
              <a:t>&gt; = f</a:t>
            </a:r>
            <a:r>
              <a:rPr lang="en-US" b="1" baseline="-25000" smtClean="0">
                <a:cs typeface="Times New Roman" pitchFamily="18" charset="0"/>
              </a:rPr>
              <a:t>hazard</a:t>
            </a:r>
            <a:r>
              <a:rPr lang="en-US" b="1" smtClean="0">
                <a:cs typeface="Times New Roman" pitchFamily="18" charset="0"/>
              </a:rPr>
              <a:t> *  &lt;Cycle_penalty</a:t>
            </a:r>
            <a:r>
              <a:rPr lang="en-US" b="1" baseline="-25000" smtClean="0">
                <a:cs typeface="Times New Roman" pitchFamily="18" charset="0"/>
              </a:rPr>
              <a:t>hazard</a:t>
            </a:r>
            <a:r>
              <a:rPr lang="en-US" b="1" smtClean="0">
                <a:cs typeface="Times New Roman" pitchFamily="18" charset="0"/>
              </a:rPr>
              <a:t>&gt;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mtClean="0">
                <a:cs typeface="Times New Roman" pitchFamily="18" charset="0"/>
              </a:rPr>
              <a:t>  f</a:t>
            </a:r>
            <a:r>
              <a:rPr lang="en-US" baseline="-25000" smtClean="0">
                <a:cs typeface="Times New Roman" pitchFamily="18" charset="0"/>
              </a:rPr>
              <a:t>hazard</a:t>
            </a:r>
            <a:r>
              <a:rPr lang="en-US" smtClean="0">
                <a:cs typeface="Times New Roman" pitchFamily="18" charset="0"/>
              </a:rPr>
              <a:t> = fraction [0..1] of occurrence of this hazard </a:t>
            </a:r>
            <a:endParaRPr lang="el-GR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Predicated Instructions </a:t>
            </a:r>
            <a:r>
              <a:rPr lang="en-US" altLang="en-US" sz="3600"/>
              <a:t>(discussed before)</a:t>
            </a:r>
          </a:p>
        </p:txBody>
      </p:sp>
      <p:sp>
        <p:nvSpPr>
          <p:cNvPr id="69637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Avoid branch prediction by turning branches into </a:t>
            </a:r>
            <a:r>
              <a:rPr lang="en-US" altLang="en-US" sz="2400">
                <a:solidFill>
                  <a:schemeClr val="accent2"/>
                </a:solidFill>
              </a:rPr>
              <a:t>conditional</a:t>
            </a:r>
            <a:r>
              <a:rPr lang="en-US" altLang="en-US" sz="2400"/>
              <a:t> or </a:t>
            </a:r>
            <a:r>
              <a:rPr lang="en-US" altLang="en-US" sz="2400">
                <a:solidFill>
                  <a:schemeClr val="accent2"/>
                </a:solidFill>
              </a:rPr>
              <a:t>predicated</a:t>
            </a:r>
            <a:r>
              <a:rPr lang="en-US" altLang="en-US" sz="2400"/>
              <a:t> instructions: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	If false, then neither store result nor cause exception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Expanded ISA of Alpha, MIPS, PowerPC, SPARC have conditional move; PA-RISC can annul any following instr.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IA-64/Itanium: conditional execution of any instruction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Examples: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if (R1==0) R2 = R3;		CMOVZ	 R2,R3,R1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if (R1 &lt; R2)			SLT	 R9,R1,R2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R3 = R1;			CMOVNZ R3,R1,R9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else				CMOVZ	 R3,R2,R9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R3 = R2;</a:t>
            </a:r>
          </a:p>
        </p:txBody>
      </p:sp>
      <p:sp>
        <p:nvSpPr>
          <p:cNvPr id="696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21F7A3F-C718-4772-A9D7-3FA8435EAA7B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DD572-A7BA-4610-972F-134FFDA518A8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69639" name="AutoShape 4"/>
          <p:cNvSpPr>
            <a:spLocks noChangeArrowheads="1"/>
          </p:cNvSpPr>
          <p:nvPr/>
        </p:nvSpPr>
        <p:spPr bwMode="auto">
          <a:xfrm>
            <a:off x="4191980" y="366253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AutoShape 5"/>
          <p:cNvSpPr>
            <a:spLocks noChangeArrowheads="1"/>
          </p:cNvSpPr>
          <p:nvPr/>
        </p:nvSpPr>
        <p:spPr bwMode="auto">
          <a:xfrm>
            <a:off x="4115780" y="465313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General guarding: </a:t>
            </a:r>
            <a:r>
              <a:rPr lang="en-US" sz="4000" b="1"/>
              <a:t>if-conversion</a:t>
            </a:r>
          </a:p>
        </p:txBody>
      </p:sp>
      <p:sp>
        <p:nvSpPr>
          <p:cNvPr id="70660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870341D-1276-4D1A-BA25-F5E368917703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066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706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25A332-3807-46C2-B3E5-803F5460A332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70663" name="Text Box 15"/>
          <p:cNvSpPr txBox="1">
            <a:spLocks noChangeArrowheads="1"/>
          </p:cNvSpPr>
          <p:nvPr/>
        </p:nvSpPr>
        <p:spPr bwMode="auto">
          <a:xfrm>
            <a:off x="1828800" y="1219201"/>
            <a:ext cx="4267200" cy="1006475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spAutoFit/>
            <a:flatTx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if (a &gt; b)  { r = a % b; }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 else     { r = b % a; }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y = a*b;</a:t>
            </a:r>
          </a:p>
        </p:txBody>
      </p:sp>
      <p:sp>
        <p:nvSpPr>
          <p:cNvPr id="416784" name="Text Box 16"/>
          <p:cNvSpPr txBox="1">
            <a:spLocks noChangeArrowheads="1"/>
          </p:cNvSpPr>
          <p:nvPr/>
        </p:nvSpPr>
        <p:spPr bwMode="auto">
          <a:xfrm>
            <a:off x="7086600" y="5181601"/>
            <a:ext cx="2774950" cy="1311275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en-US" sz="2000">
                <a:latin typeface="Courier New" pitchFamily="49" charset="0"/>
              </a:rPr>
              <a:t>       sub t1,a,b</a:t>
            </a:r>
          </a:p>
          <a:p>
            <a:r>
              <a:rPr lang="en-US" sz="2000">
                <a:latin typeface="Courier New" pitchFamily="49" charset="0"/>
              </a:rPr>
              <a:t>   t1  rem r,a,b</a:t>
            </a:r>
          </a:p>
          <a:p>
            <a:r>
              <a:rPr lang="en-US" sz="2000">
                <a:latin typeface="Courier New" pitchFamily="49" charset="0"/>
              </a:rPr>
              <a:t>   !t1 rem r,b,a</a:t>
            </a:r>
          </a:p>
          <a:p>
            <a:r>
              <a:rPr lang="en-US" sz="2000">
                <a:latin typeface="Courier New" pitchFamily="49" charset="0"/>
              </a:rPr>
              <a:t>       mul y,a,b</a:t>
            </a:r>
          </a:p>
        </p:txBody>
      </p:sp>
      <p:sp>
        <p:nvSpPr>
          <p:cNvPr id="416785" name="Text Box 17"/>
          <p:cNvSpPr txBox="1">
            <a:spLocks noChangeArrowheads="1"/>
          </p:cNvSpPr>
          <p:nvPr/>
        </p:nvSpPr>
        <p:spPr bwMode="auto">
          <a:xfrm>
            <a:off x="7032104" y="2286001"/>
            <a:ext cx="2927350" cy="1920875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en-US" sz="2000">
                <a:latin typeface="Courier New" pitchFamily="49" charset="0"/>
              </a:rPr>
              <a:t>       sub t1,a,b</a:t>
            </a:r>
          </a:p>
          <a:p>
            <a:r>
              <a:rPr lang="en-US" sz="2000">
                <a:latin typeface="Courier New" pitchFamily="49" charset="0"/>
              </a:rPr>
              <a:t>       bgz t1,then</a:t>
            </a:r>
          </a:p>
          <a:p>
            <a:r>
              <a:rPr lang="en-US" sz="2000">
                <a:latin typeface="Courier New" pitchFamily="49" charset="0"/>
              </a:rPr>
              <a:t>else:  rem r,b,a</a:t>
            </a:r>
          </a:p>
          <a:p>
            <a:r>
              <a:rPr lang="en-US" sz="2000">
                <a:latin typeface="Courier New" pitchFamily="49" charset="0"/>
              </a:rPr>
              <a:t>       j   next</a:t>
            </a:r>
          </a:p>
          <a:p>
            <a:r>
              <a:rPr lang="en-US" sz="2000">
                <a:latin typeface="Courier New" pitchFamily="49" charset="0"/>
              </a:rPr>
              <a:t>then:  rem r,a,b</a:t>
            </a:r>
          </a:p>
          <a:p>
            <a:r>
              <a:rPr lang="en-US" sz="2000">
                <a:latin typeface="Courier New" pitchFamily="49" charset="0"/>
              </a:rPr>
              <a:t>next:  mul y,a,b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981200" y="2438401"/>
            <a:ext cx="3733800" cy="3406775"/>
            <a:chOff x="288" y="1536"/>
            <a:chExt cx="2352" cy="2146"/>
          </a:xfrm>
        </p:grpSpPr>
        <p:sp>
          <p:nvSpPr>
            <p:cNvPr id="70670" name="Text Box 6"/>
            <p:cNvSpPr txBox="1">
              <a:spLocks noChangeArrowheads="1"/>
            </p:cNvSpPr>
            <p:nvPr/>
          </p:nvSpPr>
          <p:spPr bwMode="auto">
            <a:xfrm>
              <a:off x="288" y="1906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Arial" charset="0"/>
                </a:rPr>
                <a:t>CFG: </a:t>
              </a:r>
            </a:p>
          </p:txBody>
        </p:sp>
        <p:sp>
          <p:nvSpPr>
            <p:cNvPr id="70671" name="Text Box 7"/>
            <p:cNvSpPr txBox="1">
              <a:spLocks noChangeArrowheads="1"/>
            </p:cNvSpPr>
            <p:nvPr/>
          </p:nvSpPr>
          <p:spPr bwMode="auto">
            <a:xfrm>
              <a:off x="1152" y="1865"/>
              <a:ext cx="864" cy="46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1 </a:t>
              </a:r>
            </a:p>
            <a:p>
              <a:pPr eaLnBrk="0" hangingPunct="0"/>
              <a:r>
                <a:rPr lang="en-US" sz="1400">
                  <a:latin typeface="Arial" charset="0"/>
                </a:rPr>
                <a:t>     sub t1, a, b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     </a:t>
              </a:r>
              <a:r>
                <a:rPr lang="en-US" sz="1400">
                  <a:latin typeface="Arial" charset="0"/>
                </a:rPr>
                <a:t>bgz t1, 2, 3</a:t>
              </a:r>
            </a:p>
          </p:txBody>
        </p:sp>
        <p:sp>
          <p:nvSpPr>
            <p:cNvPr id="70672" name="Text Box 8"/>
            <p:cNvSpPr txBox="1">
              <a:spLocks noChangeArrowheads="1"/>
            </p:cNvSpPr>
            <p:nvPr/>
          </p:nvSpPr>
          <p:spPr bwMode="auto">
            <a:xfrm>
              <a:off x="1152" y="3216"/>
              <a:ext cx="864" cy="46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4 </a:t>
              </a:r>
            </a:p>
            <a:p>
              <a:pPr eaLnBrk="0" hangingPunct="0"/>
              <a:r>
                <a:rPr lang="en-US" sz="1400">
                  <a:latin typeface="Arial" charset="0"/>
                </a:rPr>
                <a:t>     mul y,a,b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     </a:t>
              </a:r>
              <a:r>
                <a:rPr lang="en-US" sz="1400">
                  <a:latin typeface="Arial" charset="0"/>
                </a:rPr>
                <a:t>…………..</a:t>
              </a:r>
            </a:p>
          </p:txBody>
        </p:sp>
        <p:sp>
          <p:nvSpPr>
            <p:cNvPr id="70673" name="Text Box 9"/>
            <p:cNvSpPr txBox="1">
              <a:spLocks noChangeArrowheads="1"/>
            </p:cNvSpPr>
            <p:nvPr/>
          </p:nvSpPr>
          <p:spPr bwMode="auto">
            <a:xfrm>
              <a:off x="1776" y="2544"/>
              <a:ext cx="864" cy="46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3 </a:t>
              </a:r>
            </a:p>
            <a:p>
              <a:pPr eaLnBrk="0" hangingPunct="0"/>
              <a:r>
                <a:rPr lang="en-US" sz="1400">
                  <a:latin typeface="Arial" charset="0"/>
                </a:rPr>
                <a:t>     rem r, b, a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     </a:t>
              </a:r>
              <a:r>
                <a:rPr lang="en-US" sz="1400">
                  <a:latin typeface="Arial" charset="0"/>
                </a:rPr>
                <a:t>goto 4</a:t>
              </a:r>
            </a:p>
          </p:txBody>
        </p:sp>
        <p:sp>
          <p:nvSpPr>
            <p:cNvPr id="70674" name="Text Box 10"/>
            <p:cNvSpPr txBox="1">
              <a:spLocks noChangeArrowheads="1"/>
            </p:cNvSpPr>
            <p:nvPr/>
          </p:nvSpPr>
          <p:spPr bwMode="auto">
            <a:xfrm>
              <a:off x="528" y="2530"/>
              <a:ext cx="864" cy="46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2 </a:t>
              </a:r>
            </a:p>
            <a:p>
              <a:pPr eaLnBrk="0" hangingPunct="0"/>
              <a:r>
                <a:rPr lang="en-US" sz="1400">
                  <a:latin typeface="Arial" charset="0"/>
                </a:rPr>
                <a:t>     rem r, a, b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     </a:t>
              </a:r>
              <a:r>
                <a:rPr lang="en-US" sz="1400">
                  <a:latin typeface="Arial" charset="0"/>
                </a:rPr>
                <a:t>goto 4</a:t>
              </a:r>
            </a:p>
          </p:txBody>
        </p:sp>
        <p:sp>
          <p:nvSpPr>
            <p:cNvPr id="70675" name="Line 11"/>
            <p:cNvSpPr>
              <a:spLocks noChangeShapeType="1"/>
            </p:cNvSpPr>
            <p:nvPr/>
          </p:nvSpPr>
          <p:spPr bwMode="auto">
            <a:xfrm flipH="1">
              <a:off x="960" y="2338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6" name="Line 12"/>
            <p:cNvSpPr>
              <a:spLocks noChangeShapeType="1"/>
            </p:cNvSpPr>
            <p:nvPr/>
          </p:nvSpPr>
          <p:spPr bwMode="auto">
            <a:xfrm>
              <a:off x="1824" y="2338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7" name="Line 13"/>
            <p:cNvSpPr>
              <a:spLocks noChangeShapeType="1"/>
            </p:cNvSpPr>
            <p:nvPr/>
          </p:nvSpPr>
          <p:spPr bwMode="auto">
            <a:xfrm flipH="1" flipV="1">
              <a:off x="960" y="301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Line 14"/>
            <p:cNvSpPr>
              <a:spLocks noChangeShapeType="1"/>
            </p:cNvSpPr>
            <p:nvPr/>
          </p:nvSpPr>
          <p:spPr bwMode="auto">
            <a:xfrm flipV="1">
              <a:off x="1824" y="301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AutoShape 18"/>
            <p:cNvSpPr>
              <a:spLocks noChangeArrowheads="1"/>
            </p:cNvSpPr>
            <p:nvPr/>
          </p:nvSpPr>
          <p:spPr bwMode="auto">
            <a:xfrm>
              <a:off x="1536" y="1536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16787" name="AutoShape 19"/>
          <p:cNvSpPr>
            <a:spLocks noChangeArrowheads="1"/>
          </p:cNvSpPr>
          <p:nvPr/>
        </p:nvSpPr>
        <p:spPr bwMode="auto">
          <a:xfrm>
            <a:off x="8382000" y="4419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6788" name="AutoShape 20"/>
          <p:cNvSpPr>
            <a:spLocks noChangeArrowheads="1"/>
          </p:cNvSpPr>
          <p:nvPr/>
        </p:nvSpPr>
        <p:spPr bwMode="auto">
          <a:xfrm>
            <a:off x="6172200" y="3276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90" name="AutoShape 22"/>
          <p:cNvSpPr>
            <a:spLocks noChangeArrowheads="1"/>
          </p:cNvSpPr>
          <p:nvPr/>
        </p:nvSpPr>
        <p:spPr bwMode="auto">
          <a:xfrm>
            <a:off x="4583114" y="6021388"/>
            <a:ext cx="2378075" cy="539750"/>
          </a:xfrm>
          <a:prstGeom prst="wedgeRoundRectCallout">
            <a:avLst>
              <a:gd name="adj1" fmla="val 77435"/>
              <a:gd name="adj2" fmla="val -8176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Guards t1 &amp; !t1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00456" y="2132856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4 basic blocks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28448" y="5013176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1 basic block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1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1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1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4" grpId="0" animBg="1"/>
      <p:bldP spid="416785" grpId="0" animBg="1"/>
      <p:bldP spid="416787" grpId="0" animBg="1"/>
      <p:bldP spid="416788" grpId="0" animBg="1"/>
      <p:bldP spid="416790" grpId="0" animBg="1"/>
      <p:bldP spid="3" grpId="0"/>
      <p:bldP spid="2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/>
              <a:t>Limitations of OoO Superscalar</a:t>
            </a:r>
            <a:endParaRPr lang="en-GB" sz="4000"/>
          </a:p>
        </p:txBody>
      </p:sp>
      <p:sp>
        <p:nvSpPr>
          <p:cNvPr id="2641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Available ILP is limited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usually we’re not programming with parallelism in mind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Huge hardware cost when increasing issue width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adding more functional units is easy, </a:t>
            </a:r>
            <a:r>
              <a:rPr lang="en-US" b="1" dirty="0" smtClean="0">
                <a:solidFill>
                  <a:srgbClr val="FF3300"/>
                </a:solidFill>
              </a:rPr>
              <a:t>however</a:t>
            </a:r>
            <a:r>
              <a:rPr lang="en-US" dirty="0" smtClean="0"/>
              <a:t>: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more memory ports and register ports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dependency check needs O(n</a:t>
            </a:r>
            <a:r>
              <a:rPr lang="en-US" baseline="30000" dirty="0" smtClean="0"/>
              <a:t>2</a:t>
            </a:r>
            <a:r>
              <a:rPr lang="en-US" dirty="0" smtClean="0"/>
              <a:t>) comparisons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renaming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complex issue logic (check and select ready operations)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complex </a:t>
            </a:r>
            <a:r>
              <a:rPr lang="en-US" smtClean="0"/>
              <a:t>forwarding circuitry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Any cheaper alternatives ???</a:t>
            </a:r>
          </a:p>
        </p:txBody>
      </p:sp>
      <p:sp>
        <p:nvSpPr>
          <p:cNvPr id="7168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F09EA54-7BC0-466A-99E3-932C24799161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59D8FA-920A-4AAE-8A4C-530BE6859A14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VLIW: alternative to Superscalar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Hardware much simpler!! Why??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Limitations of </a:t>
            </a:r>
            <a:r>
              <a:rPr lang="en-US" dirty="0" err="1" smtClean="0"/>
              <a:t>VLIW</a:t>
            </a:r>
            <a:r>
              <a:rPr lang="en-US" dirty="0" smtClean="0"/>
              <a:t> 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Very smart compiler needed (but largely solved!)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Loop unrolling helps but increases code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Unfilled slots waste 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Cache miss stalls whole pipeline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Research topic: scheduling loads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Binary incompatibility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(.. can partly be solved: EPIC or </a:t>
            </a:r>
            <a:r>
              <a:rPr lang="en-US" dirty="0" err="1" smtClean="0"/>
              <a:t>JITC</a:t>
            </a:r>
            <a:r>
              <a:rPr lang="en-US" dirty="0" smtClean="0"/>
              <a:t> ..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Note: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Still many ports on register file needed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Complex forwarding circuitry and many bypass buses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270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99928F2-F5B8-4F3F-8F82-0A7B65F043AF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71D6E9-E6C6-4D55-ADAB-6DC5FF9071B4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1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1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Issue RISC vs Superscalar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0A5D2-7E6D-4A67-86E4-E4FE671A64B7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24EA4-9628-49EC-B1CD-516BE91D607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grpSp>
        <p:nvGrpSpPr>
          <p:cNvPr id="6" name="Group 227"/>
          <p:cNvGrpSpPr>
            <a:grpSpLocks/>
          </p:cNvGrpSpPr>
          <p:nvPr/>
        </p:nvGrpSpPr>
        <p:grpSpPr bwMode="auto">
          <a:xfrm>
            <a:off x="182563" y="1143000"/>
            <a:ext cx="3522662" cy="5521325"/>
            <a:chOff x="115" y="720"/>
            <a:chExt cx="2219" cy="3478"/>
          </a:xfrm>
        </p:grpSpPr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595" y="720"/>
              <a:ext cx="720" cy="288"/>
              <a:chOff x="432" y="912"/>
              <a:chExt cx="720" cy="288"/>
            </a:xfrm>
          </p:grpSpPr>
          <p:sp>
            <p:nvSpPr>
              <p:cNvPr id="67" name="Rectangle 6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Text Box 6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595" y="912"/>
              <a:ext cx="720" cy="288"/>
              <a:chOff x="432" y="912"/>
              <a:chExt cx="720" cy="288"/>
            </a:xfrm>
          </p:grpSpPr>
          <p:sp>
            <p:nvSpPr>
              <p:cNvPr id="65" name="Rectangle 6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Text Box 6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595" y="1104"/>
              <a:ext cx="720" cy="288"/>
              <a:chOff x="432" y="912"/>
              <a:chExt cx="720" cy="288"/>
            </a:xfrm>
          </p:grpSpPr>
          <p:sp>
            <p:nvSpPr>
              <p:cNvPr id="63" name="Rectangle 70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Text Box 71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0" name="Group 72"/>
            <p:cNvGrpSpPr>
              <a:grpSpLocks/>
            </p:cNvGrpSpPr>
            <p:nvPr/>
          </p:nvGrpSpPr>
          <p:grpSpPr bwMode="auto">
            <a:xfrm>
              <a:off x="595" y="1296"/>
              <a:ext cx="720" cy="288"/>
              <a:chOff x="432" y="912"/>
              <a:chExt cx="720" cy="288"/>
            </a:xfrm>
          </p:grpSpPr>
          <p:sp>
            <p:nvSpPr>
              <p:cNvPr id="61" name="Rectangle 73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Text Box 74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595" y="1488"/>
              <a:ext cx="720" cy="288"/>
              <a:chOff x="432" y="912"/>
              <a:chExt cx="720" cy="288"/>
            </a:xfrm>
          </p:grpSpPr>
          <p:sp>
            <p:nvSpPr>
              <p:cNvPr id="59" name="Rectangle 76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Text Box 77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2" name="Group 78"/>
            <p:cNvGrpSpPr>
              <a:grpSpLocks/>
            </p:cNvGrpSpPr>
            <p:nvPr/>
          </p:nvGrpSpPr>
          <p:grpSpPr bwMode="auto">
            <a:xfrm>
              <a:off x="595" y="1680"/>
              <a:ext cx="720" cy="288"/>
              <a:chOff x="432" y="912"/>
              <a:chExt cx="720" cy="288"/>
            </a:xfrm>
          </p:grpSpPr>
          <p:sp>
            <p:nvSpPr>
              <p:cNvPr id="57" name="Rectangle 79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Text Box 80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595" y="1872"/>
              <a:ext cx="720" cy="288"/>
              <a:chOff x="432" y="912"/>
              <a:chExt cx="720" cy="288"/>
            </a:xfrm>
          </p:grpSpPr>
          <p:sp>
            <p:nvSpPr>
              <p:cNvPr id="55" name="Rectangle 8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Text Box 83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4" name="Group 84"/>
            <p:cNvGrpSpPr>
              <a:grpSpLocks/>
            </p:cNvGrpSpPr>
            <p:nvPr/>
          </p:nvGrpSpPr>
          <p:grpSpPr bwMode="auto">
            <a:xfrm>
              <a:off x="595" y="2064"/>
              <a:ext cx="720" cy="288"/>
              <a:chOff x="432" y="912"/>
              <a:chExt cx="720" cy="288"/>
            </a:xfrm>
          </p:grpSpPr>
          <p:sp>
            <p:nvSpPr>
              <p:cNvPr id="53" name="Rectangle 85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Text Box 86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5" name="Group 87"/>
            <p:cNvGrpSpPr>
              <a:grpSpLocks/>
            </p:cNvGrpSpPr>
            <p:nvPr/>
          </p:nvGrpSpPr>
          <p:grpSpPr bwMode="auto">
            <a:xfrm>
              <a:off x="595" y="2256"/>
              <a:ext cx="720" cy="288"/>
              <a:chOff x="432" y="912"/>
              <a:chExt cx="720" cy="288"/>
            </a:xfrm>
          </p:grpSpPr>
          <p:sp>
            <p:nvSpPr>
              <p:cNvPr id="51" name="Rectangle 88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Text Box 89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6" name="Group 90"/>
            <p:cNvGrpSpPr>
              <a:grpSpLocks/>
            </p:cNvGrpSpPr>
            <p:nvPr/>
          </p:nvGrpSpPr>
          <p:grpSpPr bwMode="auto">
            <a:xfrm>
              <a:off x="595" y="2448"/>
              <a:ext cx="720" cy="288"/>
              <a:chOff x="432" y="912"/>
              <a:chExt cx="720" cy="288"/>
            </a:xfrm>
          </p:grpSpPr>
          <p:sp>
            <p:nvSpPr>
              <p:cNvPr id="49" name="Rectangle 9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Text Box 92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7" name="Group 93"/>
            <p:cNvGrpSpPr>
              <a:grpSpLocks/>
            </p:cNvGrpSpPr>
            <p:nvPr/>
          </p:nvGrpSpPr>
          <p:grpSpPr bwMode="auto">
            <a:xfrm>
              <a:off x="595" y="2640"/>
              <a:ext cx="720" cy="288"/>
              <a:chOff x="432" y="912"/>
              <a:chExt cx="720" cy="288"/>
            </a:xfrm>
          </p:grpSpPr>
          <p:sp>
            <p:nvSpPr>
              <p:cNvPr id="47" name="Rectangle 9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Text Box 9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8" name="Group 96"/>
            <p:cNvGrpSpPr>
              <a:grpSpLocks/>
            </p:cNvGrpSpPr>
            <p:nvPr/>
          </p:nvGrpSpPr>
          <p:grpSpPr bwMode="auto">
            <a:xfrm>
              <a:off x="595" y="2832"/>
              <a:ext cx="720" cy="288"/>
              <a:chOff x="432" y="912"/>
              <a:chExt cx="720" cy="288"/>
            </a:xfrm>
          </p:grpSpPr>
          <p:sp>
            <p:nvSpPr>
              <p:cNvPr id="45" name="Rectangle 9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" name="Text Box 9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sp>
          <p:nvSpPr>
            <p:cNvPr id="19" name="Rectangle 99"/>
            <p:cNvSpPr>
              <a:spLocks noChangeArrowheads="1"/>
            </p:cNvSpPr>
            <p:nvPr/>
          </p:nvSpPr>
          <p:spPr bwMode="auto">
            <a:xfrm>
              <a:off x="403" y="3486"/>
              <a:ext cx="912" cy="672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Freeform 100"/>
            <p:cNvSpPr>
              <a:spLocks/>
            </p:cNvSpPr>
            <p:nvPr/>
          </p:nvSpPr>
          <p:spPr bwMode="auto">
            <a:xfrm>
              <a:off x="451" y="3582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" name="Line 101"/>
            <p:cNvSpPr>
              <a:spLocks noChangeShapeType="1"/>
            </p:cNvSpPr>
            <p:nvPr/>
          </p:nvSpPr>
          <p:spPr bwMode="auto">
            <a:xfrm>
              <a:off x="547" y="348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" name="Line 102"/>
            <p:cNvSpPr>
              <a:spLocks noChangeShapeType="1"/>
            </p:cNvSpPr>
            <p:nvPr/>
          </p:nvSpPr>
          <p:spPr bwMode="auto">
            <a:xfrm>
              <a:off x="835" y="348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" name="Line 103"/>
            <p:cNvSpPr>
              <a:spLocks noChangeShapeType="1"/>
            </p:cNvSpPr>
            <p:nvPr/>
          </p:nvSpPr>
          <p:spPr bwMode="auto">
            <a:xfrm>
              <a:off x="691" y="38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" name="Rectangle 104"/>
            <p:cNvSpPr>
              <a:spLocks noChangeArrowheads="1"/>
            </p:cNvSpPr>
            <p:nvPr/>
          </p:nvSpPr>
          <p:spPr bwMode="auto">
            <a:xfrm>
              <a:off x="931" y="377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05"/>
            <p:cNvSpPr>
              <a:spLocks noChangeArrowheads="1"/>
            </p:cNvSpPr>
            <p:nvPr/>
          </p:nvSpPr>
          <p:spPr bwMode="auto">
            <a:xfrm>
              <a:off x="931" y="3828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Rectangle 106"/>
            <p:cNvSpPr>
              <a:spLocks noChangeArrowheads="1"/>
            </p:cNvSpPr>
            <p:nvPr/>
          </p:nvSpPr>
          <p:spPr bwMode="auto">
            <a:xfrm>
              <a:off x="931" y="3882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Rectangle 107"/>
            <p:cNvSpPr>
              <a:spLocks noChangeArrowheads="1"/>
            </p:cNvSpPr>
            <p:nvPr/>
          </p:nvSpPr>
          <p:spPr bwMode="auto">
            <a:xfrm>
              <a:off x="931" y="3936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Rectangle 108"/>
            <p:cNvSpPr>
              <a:spLocks noChangeArrowheads="1"/>
            </p:cNvSpPr>
            <p:nvPr/>
          </p:nvSpPr>
          <p:spPr bwMode="auto">
            <a:xfrm>
              <a:off x="931" y="3990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Rectangle 109"/>
            <p:cNvSpPr>
              <a:spLocks noChangeArrowheads="1"/>
            </p:cNvSpPr>
            <p:nvPr/>
          </p:nvSpPr>
          <p:spPr bwMode="auto">
            <a:xfrm>
              <a:off x="931" y="404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AutoShape 110"/>
            <p:cNvSpPr>
              <a:spLocks noChangeArrowheads="1"/>
            </p:cNvSpPr>
            <p:nvPr/>
          </p:nvSpPr>
          <p:spPr bwMode="auto">
            <a:xfrm>
              <a:off x="695" y="3072"/>
              <a:ext cx="279" cy="414"/>
            </a:xfrm>
            <a:prstGeom prst="downArrow">
              <a:avLst>
                <a:gd name="adj1" fmla="val 50000"/>
                <a:gd name="adj2" fmla="val 37097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Text Box 111"/>
            <p:cNvSpPr txBox="1">
              <a:spLocks noChangeArrowheads="1"/>
            </p:cNvSpPr>
            <p:nvPr/>
          </p:nvSpPr>
          <p:spPr bwMode="auto">
            <a:xfrm>
              <a:off x="931" y="3082"/>
              <a:ext cx="832" cy="4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execute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1 instr/cycle</a:t>
              </a:r>
            </a:p>
          </p:txBody>
        </p:sp>
        <p:sp>
          <p:nvSpPr>
            <p:cNvPr id="32" name="Text Box 112"/>
            <p:cNvSpPr txBox="1">
              <a:spLocks noChangeArrowheads="1"/>
            </p:cNvSpPr>
            <p:nvPr/>
          </p:nvSpPr>
          <p:spPr bwMode="auto">
            <a:xfrm>
              <a:off x="115" y="723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3" name="Text Box 113"/>
            <p:cNvSpPr txBox="1">
              <a:spLocks noChangeArrowheads="1"/>
            </p:cNvSpPr>
            <p:nvPr/>
          </p:nvSpPr>
          <p:spPr bwMode="auto">
            <a:xfrm>
              <a:off x="115" y="91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4" name="Text Box 114"/>
            <p:cNvSpPr txBox="1">
              <a:spLocks noChangeArrowheads="1"/>
            </p:cNvSpPr>
            <p:nvPr/>
          </p:nvSpPr>
          <p:spPr bwMode="auto">
            <a:xfrm>
              <a:off x="115" y="110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5" name="Text Box 115"/>
            <p:cNvSpPr txBox="1">
              <a:spLocks noChangeArrowheads="1"/>
            </p:cNvSpPr>
            <p:nvPr/>
          </p:nvSpPr>
          <p:spPr bwMode="auto">
            <a:xfrm>
              <a:off x="115" y="129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6" name="Text Box 116"/>
            <p:cNvSpPr txBox="1">
              <a:spLocks noChangeArrowheads="1"/>
            </p:cNvSpPr>
            <p:nvPr/>
          </p:nvSpPr>
          <p:spPr bwMode="auto">
            <a:xfrm>
              <a:off x="115" y="148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7" name="Text Box 117"/>
            <p:cNvSpPr txBox="1">
              <a:spLocks noChangeArrowheads="1"/>
            </p:cNvSpPr>
            <p:nvPr/>
          </p:nvSpPr>
          <p:spPr bwMode="auto">
            <a:xfrm>
              <a:off x="115" y="168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8" name="Text Box 118"/>
            <p:cNvSpPr txBox="1">
              <a:spLocks noChangeArrowheads="1"/>
            </p:cNvSpPr>
            <p:nvPr/>
          </p:nvSpPr>
          <p:spPr bwMode="auto">
            <a:xfrm>
              <a:off x="115" y="187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9" name="Text Box 119"/>
            <p:cNvSpPr txBox="1">
              <a:spLocks noChangeArrowheads="1"/>
            </p:cNvSpPr>
            <p:nvPr/>
          </p:nvSpPr>
          <p:spPr bwMode="auto">
            <a:xfrm>
              <a:off x="115" y="206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40" name="Text Box 120"/>
            <p:cNvSpPr txBox="1">
              <a:spLocks noChangeArrowheads="1"/>
            </p:cNvSpPr>
            <p:nvPr/>
          </p:nvSpPr>
          <p:spPr bwMode="auto">
            <a:xfrm>
              <a:off x="115" y="225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41" name="Text Box 121"/>
            <p:cNvSpPr txBox="1">
              <a:spLocks noChangeArrowheads="1"/>
            </p:cNvSpPr>
            <p:nvPr/>
          </p:nvSpPr>
          <p:spPr bwMode="auto">
            <a:xfrm>
              <a:off x="115" y="244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42" name="Text Box 122"/>
            <p:cNvSpPr txBox="1">
              <a:spLocks noChangeArrowheads="1"/>
            </p:cNvSpPr>
            <p:nvPr/>
          </p:nvSpPr>
          <p:spPr bwMode="auto">
            <a:xfrm>
              <a:off x="115" y="264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43" name="Text Box 123"/>
            <p:cNvSpPr txBox="1">
              <a:spLocks noChangeArrowheads="1"/>
            </p:cNvSpPr>
            <p:nvPr/>
          </p:nvSpPr>
          <p:spPr bwMode="auto">
            <a:xfrm>
              <a:off x="115" y="283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44" name="Text Box 124"/>
            <p:cNvSpPr txBox="1">
              <a:spLocks noChangeArrowheads="1"/>
            </p:cNvSpPr>
            <p:nvPr/>
          </p:nvSpPr>
          <p:spPr bwMode="auto">
            <a:xfrm>
              <a:off x="1315" y="3680"/>
              <a:ext cx="1019" cy="51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(1-issue)</a:t>
              </a:r>
            </a:p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RISC CPU</a:t>
              </a:r>
            </a:p>
          </p:txBody>
        </p:sp>
      </p:grpSp>
      <p:grpSp>
        <p:nvGrpSpPr>
          <p:cNvPr id="69" name="Group 220"/>
          <p:cNvGrpSpPr>
            <a:grpSpLocks/>
          </p:cNvGrpSpPr>
          <p:nvPr/>
        </p:nvGrpSpPr>
        <p:grpSpPr bwMode="auto">
          <a:xfrm>
            <a:off x="2627313" y="2492377"/>
            <a:ext cx="4116759" cy="1384301"/>
            <a:chOff x="1392" y="1562"/>
            <a:chExt cx="1238" cy="872"/>
          </a:xfrm>
        </p:grpSpPr>
        <p:sp>
          <p:nvSpPr>
            <p:cNvPr id="70" name="AutoShape 221"/>
            <p:cNvSpPr>
              <a:spLocks noChangeArrowheads="1"/>
            </p:cNvSpPr>
            <p:nvPr/>
          </p:nvSpPr>
          <p:spPr bwMode="auto">
            <a:xfrm>
              <a:off x="1392" y="1824"/>
              <a:ext cx="1238" cy="144"/>
            </a:xfrm>
            <a:prstGeom prst="rightArrow">
              <a:avLst>
                <a:gd name="adj1" fmla="val 50000"/>
                <a:gd name="adj2" fmla="val 214931"/>
              </a:avLst>
            </a:pr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Text Box 222"/>
            <p:cNvSpPr txBox="1">
              <a:spLocks noChangeArrowheads="1"/>
            </p:cNvSpPr>
            <p:nvPr/>
          </p:nvSpPr>
          <p:spPr bwMode="auto">
            <a:xfrm>
              <a:off x="1702" y="1562"/>
              <a:ext cx="609" cy="8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/>
                <a:t>Change HW,</a:t>
              </a:r>
            </a:p>
            <a:p>
              <a:pPr algn="ctr" eaLnBrk="0" hangingPunct="0"/>
              <a:r>
                <a:rPr lang="en-US" sz="2800"/>
                <a:t>but can use</a:t>
              </a:r>
            </a:p>
            <a:p>
              <a:pPr algn="ctr" eaLnBrk="0" hangingPunct="0"/>
              <a:r>
                <a:rPr lang="en-US" sz="2800"/>
                <a:t>same code</a:t>
              </a:r>
            </a:p>
          </p:txBody>
        </p:sp>
      </p:grpSp>
      <p:grpSp>
        <p:nvGrpSpPr>
          <p:cNvPr id="72" name="Group 228"/>
          <p:cNvGrpSpPr>
            <a:grpSpLocks/>
          </p:cNvGrpSpPr>
          <p:nvPr/>
        </p:nvGrpSpPr>
        <p:grpSpPr bwMode="auto">
          <a:xfrm>
            <a:off x="5470772" y="1149350"/>
            <a:ext cx="5665788" cy="5434013"/>
            <a:chOff x="2132" y="724"/>
            <a:chExt cx="3569" cy="3423"/>
          </a:xfrm>
        </p:grpSpPr>
        <p:grpSp>
          <p:nvGrpSpPr>
            <p:cNvPr id="73" name="Group 150"/>
            <p:cNvGrpSpPr>
              <a:grpSpLocks/>
            </p:cNvGrpSpPr>
            <p:nvPr/>
          </p:nvGrpSpPr>
          <p:grpSpPr bwMode="auto">
            <a:xfrm>
              <a:off x="3651" y="724"/>
              <a:ext cx="720" cy="288"/>
              <a:chOff x="432" y="912"/>
              <a:chExt cx="720" cy="288"/>
            </a:xfrm>
          </p:grpSpPr>
          <p:sp>
            <p:nvSpPr>
              <p:cNvPr id="145" name="Rectangle 15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Text Box 152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4" name="Group 153"/>
            <p:cNvGrpSpPr>
              <a:grpSpLocks/>
            </p:cNvGrpSpPr>
            <p:nvPr/>
          </p:nvGrpSpPr>
          <p:grpSpPr bwMode="auto">
            <a:xfrm>
              <a:off x="3651" y="916"/>
              <a:ext cx="720" cy="288"/>
              <a:chOff x="432" y="912"/>
              <a:chExt cx="720" cy="288"/>
            </a:xfrm>
          </p:grpSpPr>
          <p:sp>
            <p:nvSpPr>
              <p:cNvPr id="143" name="Rectangle 15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Text Box 15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5" name="Group 156"/>
            <p:cNvGrpSpPr>
              <a:grpSpLocks/>
            </p:cNvGrpSpPr>
            <p:nvPr/>
          </p:nvGrpSpPr>
          <p:grpSpPr bwMode="auto">
            <a:xfrm>
              <a:off x="3651" y="1108"/>
              <a:ext cx="720" cy="288"/>
              <a:chOff x="432" y="912"/>
              <a:chExt cx="720" cy="288"/>
            </a:xfrm>
          </p:grpSpPr>
          <p:sp>
            <p:nvSpPr>
              <p:cNvPr id="141" name="Rectangle 15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Text Box 15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6" name="Group 159"/>
            <p:cNvGrpSpPr>
              <a:grpSpLocks/>
            </p:cNvGrpSpPr>
            <p:nvPr/>
          </p:nvGrpSpPr>
          <p:grpSpPr bwMode="auto">
            <a:xfrm>
              <a:off x="3651" y="1300"/>
              <a:ext cx="720" cy="288"/>
              <a:chOff x="432" y="912"/>
              <a:chExt cx="720" cy="288"/>
            </a:xfrm>
          </p:grpSpPr>
          <p:sp>
            <p:nvSpPr>
              <p:cNvPr id="139" name="Rectangle 160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" name="Text Box 161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7" name="Group 162"/>
            <p:cNvGrpSpPr>
              <a:grpSpLocks/>
            </p:cNvGrpSpPr>
            <p:nvPr/>
          </p:nvGrpSpPr>
          <p:grpSpPr bwMode="auto">
            <a:xfrm>
              <a:off x="3651" y="1492"/>
              <a:ext cx="720" cy="288"/>
              <a:chOff x="432" y="912"/>
              <a:chExt cx="720" cy="288"/>
            </a:xfrm>
          </p:grpSpPr>
          <p:sp>
            <p:nvSpPr>
              <p:cNvPr id="137" name="Rectangle 163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" name="Text Box 164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8" name="Group 165"/>
            <p:cNvGrpSpPr>
              <a:grpSpLocks/>
            </p:cNvGrpSpPr>
            <p:nvPr/>
          </p:nvGrpSpPr>
          <p:grpSpPr bwMode="auto">
            <a:xfrm>
              <a:off x="3651" y="1684"/>
              <a:ext cx="720" cy="288"/>
              <a:chOff x="432" y="912"/>
              <a:chExt cx="720" cy="288"/>
            </a:xfrm>
          </p:grpSpPr>
          <p:sp>
            <p:nvSpPr>
              <p:cNvPr id="135" name="Rectangle 166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" name="Text Box 167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9" name="Group 168"/>
            <p:cNvGrpSpPr>
              <a:grpSpLocks/>
            </p:cNvGrpSpPr>
            <p:nvPr/>
          </p:nvGrpSpPr>
          <p:grpSpPr bwMode="auto">
            <a:xfrm>
              <a:off x="3651" y="1876"/>
              <a:ext cx="720" cy="288"/>
              <a:chOff x="432" y="912"/>
              <a:chExt cx="720" cy="288"/>
            </a:xfrm>
          </p:grpSpPr>
          <p:sp>
            <p:nvSpPr>
              <p:cNvPr id="133" name="Rectangle 169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" name="Text Box 170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0" name="Group 171"/>
            <p:cNvGrpSpPr>
              <a:grpSpLocks/>
            </p:cNvGrpSpPr>
            <p:nvPr/>
          </p:nvGrpSpPr>
          <p:grpSpPr bwMode="auto">
            <a:xfrm>
              <a:off x="3651" y="2068"/>
              <a:ext cx="720" cy="288"/>
              <a:chOff x="432" y="912"/>
              <a:chExt cx="720" cy="288"/>
            </a:xfrm>
          </p:grpSpPr>
          <p:sp>
            <p:nvSpPr>
              <p:cNvPr id="131" name="Rectangle 17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" name="Text Box 173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1" name="Group 174"/>
            <p:cNvGrpSpPr>
              <a:grpSpLocks/>
            </p:cNvGrpSpPr>
            <p:nvPr/>
          </p:nvGrpSpPr>
          <p:grpSpPr bwMode="auto">
            <a:xfrm>
              <a:off x="3651" y="2260"/>
              <a:ext cx="720" cy="288"/>
              <a:chOff x="432" y="912"/>
              <a:chExt cx="720" cy="288"/>
            </a:xfrm>
          </p:grpSpPr>
          <p:sp>
            <p:nvSpPr>
              <p:cNvPr id="129" name="Rectangle 175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0" name="Text Box 176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2" name="Group 177"/>
            <p:cNvGrpSpPr>
              <a:grpSpLocks/>
            </p:cNvGrpSpPr>
            <p:nvPr/>
          </p:nvGrpSpPr>
          <p:grpSpPr bwMode="auto">
            <a:xfrm>
              <a:off x="3651" y="2452"/>
              <a:ext cx="720" cy="288"/>
              <a:chOff x="432" y="912"/>
              <a:chExt cx="720" cy="288"/>
            </a:xfrm>
          </p:grpSpPr>
          <p:sp>
            <p:nvSpPr>
              <p:cNvPr id="127" name="Rectangle 178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" name="Text Box 179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3" name="Group 180"/>
            <p:cNvGrpSpPr>
              <a:grpSpLocks/>
            </p:cNvGrpSpPr>
            <p:nvPr/>
          </p:nvGrpSpPr>
          <p:grpSpPr bwMode="auto">
            <a:xfrm>
              <a:off x="3651" y="2644"/>
              <a:ext cx="720" cy="288"/>
              <a:chOff x="432" y="912"/>
              <a:chExt cx="720" cy="288"/>
            </a:xfrm>
          </p:grpSpPr>
          <p:sp>
            <p:nvSpPr>
              <p:cNvPr id="125" name="Rectangle 18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" name="Text Box 182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4" name="Group 183"/>
            <p:cNvGrpSpPr>
              <a:grpSpLocks/>
            </p:cNvGrpSpPr>
            <p:nvPr/>
          </p:nvGrpSpPr>
          <p:grpSpPr bwMode="auto">
            <a:xfrm>
              <a:off x="3651" y="2836"/>
              <a:ext cx="720" cy="288"/>
              <a:chOff x="432" y="912"/>
              <a:chExt cx="720" cy="288"/>
            </a:xfrm>
          </p:grpSpPr>
          <p:sp>
            <p:nvSpPr>
              <p:cNvPr id="123" name="Rectangle 18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" name="Text Box 18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sp>
          <p:nvSpPr>
            <p:cNvPr id="85" name="AutoShape 186"/>
            <p:cNvSpPr>
              <a:spLocks noChangeArrowheads="1"/>
            </p:cNvSpPr>
            <p:nvPr/>
          </p:nvSpPr>
          <p:spPr bwMode="auto">
            <a:xfrm>
              <a:off x="3751" y="3076"/>
              <a:ext cx="467" cy="41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Text Box 187"/>
            <p:cNvSpPr txBox="1">
              <a:spLocks noChangeArrowheads="1"/>
            </p:cNvSpPr>
            <p:nvPr/>
          </p:nvSpPr>
          <p:spPr bwMode="auto">
            <a:xfrm>
              <a:off x="4105" y="3067"/>
              <a:ext cx="1596" cy="4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issue and (try to) execute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3 instr/cycle</a:t>
              </a:r>
            </a:p>
          </p:txBody>
        </p:sp>
        <p:sp>
          <p:nvSpPr>
            <p:cNvPr id="87" name="Text Box 188"/>
            <p:cNvSpPr txBox="1">
              <a:spLocks noChangeArrowheads="1"/>
            </p:cNvSpPr>
            <p:nvPr/>
          </p:nvSpPr>
          <p:spPr bwMode="auto">
            <a:xfrm>
              <a:off x="3171" y="727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88" name="Text Box 189"/>
            <p:cNvSpPr txBox="1">
              <a:spLocks noChangeArrowheads="1"/>
            </p:cNvSpPr>
            <p:nvPr/>
          </p:nvSpPr>
          <p:spPr bwMode="auto">
            <a:xfrm>
              <a:off x="3171" y="91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89" name="Text Box 190"/>
            <p:cNvSpPr txBox="1">
              <a:spLocks noChangeArrowheads="1"/>
            </p:cNvSpPr>
            <p:nvPr/>
          </p:nvSpPr>
          <p:spPr bwMode="auto">
            <a:xfrm>
              <a:off x="3171" y="110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0" name="Text Box 191"/>
            <p:cNvSpPr txBox="1">
              <a:spLocks noChangeArrowheads="1"/>
            </p:cNvSpPr>
            <p:nvPr/>
          </p:nvSpPr>
          <p:spPr bwMode="auto">
            <a:xfrm>
              <a:off x="3171" y="130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1" name="Text Box 192"/>
            <p:cNvSpPr txBox="1">
              <a:spLocks noChangeArrowheads="1"/>
            </p:cNvSpPr>
            <p:nvPr/>
          </p:nvSpPr>
          <p:spPr bwMode="auto">
            <a:xfrm>
              <a:off x="3171" y="149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2" name="Text Box 193"/>
            <p:cNvSpPr txBox="1">
              <a:spLocks noChangeArrowheads="1"/>
            </p:cNvSpPr>
            <p:nvPr/>
          </p:nvSpPr>
          <p:spPr bwMode="auto">
            <a:xfrm>
              <a:off x="3171" y="168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3" name="Text Box 194"/>
            <p:cNvSpPr txBox="1">
              <a:spLocks noChangeArrowheads="1"/>
            </p:cNvSpPr>
            <p:nvPr/>
          </p:nvSpPr>
          <p:spPr bwMode="auto">
            <a:xfrm>
              <a:off x="3171" y="187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4" name="Text Box 195"/>
            <p:cNvSpPr txBox="1">
              <a:spLocks noChangeArrowheads="1"/>
            </p:cNvSpPr>
            <p:nvPr/>
          </p:nvSpPr>
          <p:spPr bwMode="auto">
            <a:xfrm>
              <a:off x="3171" y="206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5" name="Text Box 196"/>
            <p:cNvSpPr txBox="1">
              <a:spLocks noChangeArrowheads="1"/>
            </p:cNvSpPr>
            <p:nvPr/>
          </p:nvSpPr>
          <p:spPr bwMode="auto">
            <a:xfrm>
              <a:off x="3171" y="226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6" name="Text Box 197"/>
            <p:cNvSpPr txBox="1">
              <a:spLocks noChangeArrowheads="1"/>
            </p:cNvSpPr>
            <p:nvPr/>
          </p:nvSpPr>
          <p:spPr bwMode="auto">
            <a:xfrm>
              <a:off x="3171" y="245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7" name="Text Box 198"/>
            <p:cNvSpPr txBox="1">
              <a:spLocks noChangeArrowheads="1"/>
            </p:cNvSpPr>
            <p:nvPr/>
          </p:nvSpPr>
          <p:spPr bwMode="auto">
            <a:xfrm>
              <a:off x="3171" y="264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8" name="Text Box 199"/>
            <p:cNvSpPr txBox="1">
              <a:spLocks noChangeArrowheads="1"/>
            </p:cNvSpPr>
            <p:nvPr/>
          </p:nvSpPr>
          <p:spPr bwMode="auto">
            <a:xfrm>
              <a:off x="3171" y="283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9" name="Rectangle 200"/>
            <p:cNvSpPr>
              <a:spLocks noChangeArrowheads="1"/>
            </p:cNvSpPr>
            <p:nvPr/>
          </p:nvSpPr>
          <p:spPr bwMode="auto">
            <a:xfrm>
              <a:off x="2857" y="3475"/>
              <a:ext cx="2347" cy="672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0" name="Freeform 201"/>
            <p:cNvSpPr>
              <a:spLocks/>
            </p:cNvSpPr>
            <p:nvPr/>
          </p:nvSpPr>
          <p:spPr bwMode="auto">
            <a:xfrm>
              <a:off x="2905" y="3571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1" name="Line 202"/>
            <p:cNvSpPr>
              <a:spLocks noChangeShapeType="1"/>
            </p:cNvSpPr>
            <p:nvPr/>
          </p:nvSpPr>
          <p:spPr bwMode="auto">
            <a:xfrm>
              <a:off x="2997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" name="Line 203"/>
            <p:cNvSpPr>
              <a:spLocks noChangeShapeType="1"/>
            </p:cNvSpPr>
            <p:nvPr/>
          </p:nvSpPr>
          <p:spPr bwMode="auto">
            <a:xfrm>
              <a:off x="3285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3" name="Line 204"/>
            <p:cNvSpPr>
              <a:spLocks noChangeShapeType="1"/>
            </p:cNvSpPr>
            <p:nvPr/>
          </p:nvSpPr>
          <p:spPr bwMode="auto">
            <a:xfrm>
              <a:off x="3145" y="38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4" name="Rectangle 205"/>
            <p:cNvSpPr>
              <a:spLocks noChangeArrowheads="1"/>
            </p:cNvSpPr>
            <p:nvPr/>
          </p:nvSpPr>
          <p:spPr bwMode="auto">
            <a:xfrm>
              <a:off x="4835" y="3781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Rectangle 206"/>
            <p:cNvSpPr>
              <a:spLocks noChangeArrowheads="1"/>
            </p:cNvSpPr>
            <p:nvPr/>
          </p:nvSpPr>
          <p:spPr bwMode="auto">
            <a:xfrm>
              <a:off x="4835" y="3835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Rectangle 207"/>
            <p:cNvSpPr>
              <a:spLocks noChangeArrowheads="1"/>
            </p:cNvSpPr>
            <p:nvPr/>
          </p:nvSpPr>
          <p:spPr bwMode="auto">
            <a:xfrm>
              <a:off x="4835" y="3889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Rectangle 208"/>
            <p:cNvSpPr>
              <a:spLocks noChangeArrowheads="1"/>
            </p:cNvSpPr>
            <p:nvPr/>
          </p:nvSpPr>
          <p:spPr bwMode="auto">
            <a:xfrm>
              <a:off x="4835" y="3943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8" name="Rectangle 209"/>
            <p:cNvSpPr>
              <a:spLocks noChangeArrowheads="1"/>
            </p:cNvSpPr>
            <p:nvPr/>
          </p:nvSpPr>
          <p:spPr bwMode="auto">
            <a:xfrm>
              <a:off x="4835" y="3997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9" name="Rectangle 210"/>
            <p:cNvSpPr>
              <a:spLocks noChangeArrowheads="1"/>
            </p:cNvSpPr>
            <p:nvPr/>
          </p:nvSpPr>
          <p:spPr bwMode="auto">
            <a:xfrm>
              <a:off x="4835" y="4051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0" name="Freeform 211"/>
            <p:cNvSpPr>
              <a:spLocks/>
            </p:cNvSpPr>
            <p:nvPr/>
          </p:nvSpPr>
          <p:spPr bwMode="auto">
            <a:xfrm>
              <a:off x="3650" y="3571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1" name="Line 212"/>
            <p:cNvSpPr>
              <a:spLocks noChangeShapeType="1"/>
            </p:cNvSpPr>
            <p:nvPr/>
          </p:nvSpPr>
          <p:spPr bwMode="auto">
            <a:xfrm>
              <a:off x="3742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2" name="Line 213"/>
            <p:cNvSpPr>
              <a:spLocks noChangeShapeType="1"/>
            </p:cNvSpPr>
            <p:nvPr/>
          </p:nvSpPr>
          <p:spPr bwMode="auto">
            <a:xfrm>
              <a:off x="4030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3" name="Line 214"/>
            <p:cNvSpPr>
              <a:spLocks noChangeShapeType="1"/>
            </p:cNvSpPr>
            <p:nvPr/>
          </p:nvSpPr>
          <p:spPr bwMode="auto">
            <a:xfrm>
              <a:off x="3890" y="38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4" name="Freeform 215"/>
            <p:cNvSpPr>
              <a:spLocks/>
            </p:cNvSpPr>
            <p:nvPr/>
          </p:nvSpPr>
          <p:spPr bwMode="auto">
            <a:xfrm>
              <a:off x="4395" y="3571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5" name="Line 216"/>
            <p:cNvSpPr>
              <a:spLocks noChangeShapeType="1"/>
            </p:cNvSpPr>
            <p:nvPr/>
          </p:nvSpPr>
          <p:spPr bwMode="auto">
            <a:xfrm>
              <a:off x="4487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6" name="Line 217"/>
            <p:cNvSpPr>
              <a:spLocks noChangeShapeType="1"/>
            </p:cNvSpPr>
            <p:nvPr/>
          </p:nvSpPr>
          <p:spPr bwMode="auto">
            <a:xfrm>
              <a:off x="4775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7" name="Line 218"/>
            <p:cNvSpPr>
              <a:spLocks noChangeShapeType="1"/>
            </p:cNvSpPr>
            <p:nvPr/>
          </p:nvSpPr>
          <p:spPr bwMode="auto">
            <a:xfrm>
              <a:off x="4635" y="38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8" name="Text Box 219"/>
            <p:cNvSpPr txBox="1">
              <a:spLocks noChangeArrowheads="1"/>
            </p:cNvSpPr>
            <p:nvPr/>
          </p:nvSpPr>
          <p:spPr bwMode="auto">
            <a:xfrm>
              <a:off x="2132" y="3158"/>
              <a:ext cx="170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3-issue Superscalar</a:t>
              </a:r>
            </a:p>
          </p:txBody>
        </p:sp>
        <p:sp>
          <p:nvSpPr>
            <p:cNvPr id="119" name="Rectangle 223"/>
            <p:cNvSpPr>
              <a:spLocks noChangeArrowheads="1"/>
            </p:cNvSpPr>
            <p:nvPr/>
          </p:nvSpPr>
          <p:spPr bwMode="auto">
            <a:xfrm>
              <a:off x="3696" y="799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224"/>
            <p:cNvSpPr>
              <a:spLocks noChangeArrowheads="1"/>
            </p:cNvSpPr>
            <p:nvPr/>
          </p:nvSpPr>
          <p:spPr bwMode="auto">
            <a:xfrm>
              <a:off x="3696" y="1366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225"/>
            <p:cNvSpPr>
              <a:spLocks noChangeArrowheads="1"/>
            </p:cNvSpPr>
            <p:nvPr/>
          </p:nvSpPr>
          <p:spPr bwMode="auto">
            <a:xfrm>
              <a:off x="3696" y="1933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226"/>
            <p:cNvSpPr>
              <a:spLocks noChangeArrowheads="1"/>
            </p:cNvSpPr>
            <p:nvPr/>
          </p:nvSpPr>
          <p:spPr bwMode="auto">
            <a:xfrm>
              <a:off x="3696" y="2500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7710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Issue RISC vs VLIW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0A5D2-7E6D-4A67-86E4-E4FE671A64B7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24EA4-9628-49EC-B1CD-516BE91D607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209800" y="2479675"/>
            <a:ext cx="3166120" cy="644525"/>
            <a:chOff x="1392" y="1562"/>
            <a:chExt cx="1238" cy="406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392" y="1824"/>
              <a:ext cx="1238" cy="144"/>
            </a:xfrm>
            <a:prstGeom prst="rightArrow">
              <a:avLst>
                <a:gd name="adj1" fmla="val 50000"/>
                <a:gd name="adj2" fmla="val 214931"/>
              </a:avLst>
            </a:pr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584" y="1562"/>
              <a:ext cx="8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Compiler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656398" y="1981200"/>
            <a:ext cx="4154488" cy="1676400"/>
            <a:chOff x="2630" y="1248"/>
            <a:chExt cx="2617" cy="1056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3087" y="1248"/>
              <a:ext cx="2160" cy="288"/>
              <a:chOff x="3216" y="720"/>
              <a:chExt cx="2160" cy="288"/>
            </a:xfrm>
          </p:grpSpPr>
          <p:grpSp>
            <p:nvGrpSpPr>
              <p:cNvPr id="56" name="Group 8"/>
              <p:cNvGrpSpPr>
                <a:grpSpLocks/>
              </p:cNvGrpSpPr>
              <p:nvPr/>
            </p:nvGrpSpPr>
            <p:grpSpPr bwMode="auto">
              <a:xfrm>
                <a:off x="3216" y="720"/>
                <a:ext cx="720" cy="288"/>
                <a:chOff x="432" y="912"/>
                <a:chExt cx="720" cy="288"/>
              </a:xfrm>
            </p:grpSpPr>
            <p:sp>
              <p:nvSpPr>
                <p:cNvPr id="63" name="Rectangle 9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57" name="Group 11"/>
              <p:cNvGrpSpPr>
                <a:grpSpLocks/>
              </p:cNvGrpSpPr>
              <p:nvPr/>
            </p:nvGrpSpPr>
            <p:grpSpPr bwMode="auto">
              <a:xfrm>
                <a:off x="3936" y="720"/>
                <a:ext cx="720" cy="288"/>
                <a:chOff x="432" y="912"/>
                <a:chExt cx="720" cy="288"/>
              </a:xfrm>
            </p:grpSpPr>
            <p:sp>
              <p:nvSpPr>
                <p:cNvPr id="61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58" name="Group 14"/>
              <p:cNvGrpSpPr>
                <a:grpSpLocks/>
              </p:cNvGrpSpPr>
              <p:nvPr/>
            </p:nvGrpSpPr>
            <p:grpSpPr bwMode="auto">
              <a:xfrm>
                <a:off x="4656" y="720"/>
                <a:ext cx="720" cy="288"/>
                <a:chOff x="432" y="912"/>
                <a:chExt cx="720" cy="288"/>
              </a:xfrm>
            </p:grpSpPr>
            <p:sp>
              <p:nvSpPr>
                <p:cNvPr id="59" name="Rectangle 15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087" y="1440"/>
              <a:ext cx="2160" cy="288"/>
              <a:chOff x="3216" y="720"/>
              <a:chExt cx="2160" cy="288"/>
            </a:xfrm>
          </p:grpSpPr>
          <p:grpSp>
            <p:nvGrpSpPr>
              <p:cNvPr id="47" name="Group 18"/>
              <p:cNvGrpSpPr>
                <a:grpSpLocks/>
              </p:cNvGrpSpPr>
              <p:nvPr/>
            </p:nvGrpSpPr>
            <p:grpSpPr bwMode="auto">
              <a:xfrm>
                <a:off x="3216" y="720"/>
                <a:ext cx="720" cy="288"/>
                <a:chOff x="432" y="912"/>
                <a:chExt cx="720" cy="288"/>
              </a:xfrm>
            </p:grpSpPr>
            <p:sp>
              <p:nvSpPr>
                <p:cNvPr id="54" name="Rectangle 19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i="1"/>
                    <a:t>nop</a:t>
                  </a:r>
                </a:p>
              </p:txBody>
            </p:sp>
          </p:grpSp>
          <p:grpSp>
            <p:nvGrpSpPr>
              <p:cNvPr id="48" name="Group 21"/>
              <p:cNvGrpSpPr>
                <a:grpSpLocks/>
              </p:cNvGrpSpPr>
              <p:nvPr/>
            </p:nvGrpSpPr>
            <p:grpSpPr bwMode="auto">
              <a:xfrm>
                <a:off x="3936" y="720"/>
                <a:ext cx="720" cy="288"/>
                <a:chOff x="432" y="912"/>
                <a:chExt cx="720" cy="288"/>
              </a:xfrm>
            </p:grpSpPr>
            <p:sp>
              <p:nvSpPr>
                <p:cNvPr id="52" name="Rectangle 22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49" name="Group 24"/>
              <p:cNvGrpSpPr>
                <a:grpSpLocks/>
              </p:cNvGrpSpPr>
              <p:nvPr/>
            </p:nvGrpSpPr>
            <p:grpSpPr bwMode="auto">
              <a:xfrm>
                <a:off x="4656" y="720"/>
                <a:ext cx="720" cy="288"/>
                <a:chOff x="432" y="912"/>
                <a:chExt cx="720" cy="288"/>
              </a:xfrm>
            </p:grpSpPr>
            <p:sp>
              <p:nvSpPr>
                <p:cNvPr id="50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3087" y="1632"/>
              <a:ext cx="2160" cy="288"/>
              <a:chOff x="3216" y="720"/>
              <a:chExt cx="2160" cy="288"/>
            </a:xfrm>
          </p:grpSpPr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3216" y="720"/>
                <a:ext cx="720" cy="288"/>
                <a:chOff x="432" y="912"/>
                <a:chExt cx="720" cy="288"/>
              </a:xfrm>
            </p:grpSpPr>
            <p:sp>
              <p:nvSpPr>
                <p:cNvPr id="45" name="Rectangle 29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39" name="Group 31"/>
              <p:cNvGrpSpPr>
                <a:grpSpLocks/>
              </p:cNvGrpSpPr>
              <p:nvPr/>
            </p:nvGrpSpPr>
            <p:grpSpPr bwMode="auto">
              <a:xfrm>
                <a:off x="3936" y="720"/>
                <a:ext cx="720" cy="288"/>
                <a:chOff x="432" y="912"/>
                <a:chExt cx="720" cy="288"/>
              </a:xfrm>
            </p:grpSpPr>
            <p:sp>
              <p:nvSpPr>
                <p:cNvPr id="43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40" name="Group 34"/>
              <p:cNvGrpSpPr>
                <a:grpSpLocks/>
              </p:cNvGrpSpPr>
              <p:nvPr/>
            </p:nvGrpSpPr>
            <p:grpSpPr bwMode="auto">
              <a:xfrm>
                <a:off x="4656" y="720"/>
                <a:ext cx="720" cy="288"/>
                <a:chOff x="432" y="912"/>
                <a:chExt cx="720" cy="288"/>
              </a:xfrm>
            </p:grpSpPr>
            <p:sp>
              <p:nvSpPr>
                <p:cNvPr id="41" name="Rectangle 35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i="1"/>
                    <a:t>nop</a:t>
                  </a:r>
                </a:p>
              </p:txBody>
            </p:sp>
          </p:grp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3087" y="1824"/>
              <a:ext cx="2160" cy="288"/>
              <a:chOff x="3216" y="720"/>
              <a:chExt cx="2160" cy="288"/>
            </a:xfrm>
          </p:grpSpPr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3216" y="720"/>
                <a:ext cx="720" cy="288"/>
                <a:chOff x="432" y="912"/>
                <a:chExt cx="720" cy="288"/>
              </a:xfrm>
            </p:grpSpPr>
            <p:sp>
              <p:nvSpPr>
                <p:cNvPr id="36" name="Rectangle 39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3936" y="720"/>
                <a:ext cx="720" cy="288"/>
                <a:chOff x="432" y="912"/>
                <a:chExt cx="720" cy="288"/>
              </a:xfrm>
            </p:grpSpPr>
            <p:sp>
              <p:nvSpPr>
                <p:cNvPr id="34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i="1"/>
                    <a:t>nop</a:t>
                  </a:r>
                </a:p>
              </p:txBody>
            </p:sp>
          </p:grpSp>
          <p:grpSp>
            <p:nvGrpSpPr>
              <p:cNvPr id="31" name="Group 44"/>
              <p:cNvGrpSpPr>
                <a:grpSpLocks/>
              </p:cNvGrpSpPr>
              <p:nvPr/>
            </p:nvGrpSpPr>
            <p:grpSpPr bwMode="auto">
              <a:xfrm>
                <a:off x="4656" y="720"/>
                <a:ext cx="720" cy="288"/>
                <a:chOff x="432" y="912"/>
                <a:chExt cx="720" cy="288"/>
              </a:xfrm>
            </p:grpSpPr>
            <p:sp>
              <p:nvSpPr>
                <p:cNvPr id="32" name="Rectangle 45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</p:grpSp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3087" y="2016"/>
              <a:ext cx="2160" cy="288"/>
              <a:chOff x="3216" y="720"/>
              <a:chExt cx="2160" cy="288"/>
            </a:xfrm>
          </p:grpSpPr>
          <p:grpSp>
            <p:nvGrpSpPr>
              <p:cNvPr id="20" name="Group 48"/>
              <p:cNvGrpSpPr>
                <a:grpSpLocks/>
              </p:cNvGrpSpPr>
              <p:nvPr/>
            </p:nvGrpSpPr>
            <p:grpSpPr bwMode="auto">
              <a:xfrm>
                <a:off x="3216" y="720"/>
                <a:ext cx="720" cy="288"/>
                <a:chOff x="432" y="912"/>
                <a:chExt cx="720" cy="288"/>
              </a:xfrm>
            </p:grpSpPr>
            <p:sp>
              <p:nvSpPr>
                <p:cNvPr id="27" name="Rectangle 49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21" name="Group 51"/>
              <p:cNvGrpSpPr>
                <a:grpSpLocks/>
              </p:cNvGrpSpPr>
              <p:nvPr/>
            </p:nvGrpSpPr>
            <p:grpSpPr bwMode="auto">
              <a:xfrm>
                <a:off x="3936" y="720"/>
                <a:ext cx="720" cy="288"/>
                <a:chOff x="432" y="912"/>
                <a:chExt cx="720" cy="288"/>
              </a:xfrm>
            </p:grpSpPr>
            <p:sp>
              <p:nvSpPr>
                <p:cNvPr id="25" name="Rectangle 52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22" name="Group 54"/>
              <p:cNvGrpSpPr>
                <a:grpSpLocks/>
              </p:cNvGrpSpPr>
              <p:nvPr/>
            </p:nvGrpSpPr>
            <p:grpSpPr bwMode="auto">
              <a:xfrm>
                <a:off x="4656" y="720"/>
                <a:ext cx="720" cy="288"/>
                <a:chOff x="432" y="912"/>
                <a:chExt cx="720" cy="288"/>
              </a:xfrm>
            </p:grpSpPr>
            <p:sp>
              <p:nvSpPr>
                <p:cNvPr id="23" name="Rectangle 55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</p:grpSp>
        <p:sp>
          <p:nvSpPr>
            <p:cNvPr id="15" name="Text Box 57"/>
            <p:cNvSpPr txBox="1">
              <a:spLocks noChangeArrowheads="1"/>
            </p:cNvSpPr>
            <p:nvPr/>
          </p:nvSpPr>
          <p:spPr bwMode="auto">
            <a:xfrm>
              <a:off x="2630" y="124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6" name="Text Box 58"/>
            <p:cNvSpPr txBox="1">
              <a:spLocks noChangeArrowheads="1"/>
            </p:cNvSpPr>
            <p:nvPr/>
          </p:nvSpPr>
          <p:spPr bwMode="auto">
            <a:xfrm>
              <a:off x="2630" y="143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7" name="Text Box 59"/>
            <p:cNvSpPr txBox="1">
              <a:spLocks noChangeArrowheads="1"/>
            </p:cNvSpPr>
            <p:nvPr/>
          </p:nvSpPr>
          <p:spPr bwMode="auto">
            <a:xfrm>
              <a:off x="2630" y="162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" name="Text Box 60"/>
            <p:cNvSpPr txBox="1">
              <a:spLocks noChangeArrowheads="1"/>
            </p:cNvSpPr>
            <p:nvPr/>
          </p:nvSpPr>
          <p:spPr bwMode="auto">
            <a:xfrm>
              <a:off x="2630" y="181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9" name="Text Box 61"/>
            <p:cNvSpPr txBox="1">
              <a:spLocks noChangeArrowheads="1"/>
            </p:cNvSpPr>
            <p:nvPr/>
          </p:nvSpPr>
          <p:spPr bwMode="auto">
            <a:xfrm>
              <a:off x="2630" y="200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</p:grp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182563" y="1143000"/>
            <a:ext cx="3438525" cy="5457825"/>
            <a:chOff x="115" y="720"/>
            <a:chExt cx="2166" cy="3438"/>
          </a:xfrm>
        </p:grpSpPr>
        <p:grpSp>
          <p:nvGrpSpPr>
            <p:cNvPr id="66" name="Group 63"/>
            <p:cNvGrpSpPr>
              <a:grpSpLocks/>
            </p:cNvGrpSpPr>
            <p:nvPr/>
          </p:nvGrpSpPr>
          <p:grpSpPr bwMode="auto">
            <a:xfrm>
              <a:off x="595" y="720"/>
              <a:ext cx="720" cy="288"/>
              <a:chOff x="432" y="912"/>
              <a:chExt cx="720" cy="288"/>
            </a:xfrm>
          </p:grpSpPr>
          <p:sp>
            <p:nvSpPr>
              <p:cNvPr id="126" name="Rectangle 6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7" name="Text Box 6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67" name="Group 66"/>
            <p:cNvGrpSpPr>
              <a:grpSpLocks/>
            </p:cNvGrpSpPr>
            <p:nvPr/>
          </p:nvGrpSpPr>
          <p:grpSpPr bwMode="auto">
            <a:xfrm>
              <a:off x="595" y="912"/>
              <a:ext cx="720" cy="288"/>
              <a:chOff x="432" y="912"/>
              <a:chExt cx="720" cy="288"/>
            </a:xfrm>
          </p:grpSpPr>
          <p:sp>
            <p:nvSpPr>
              <p:cNvPr id="124" name="Rectangle 6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" name="Text Box 6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68" name="Group 69"/>
            <p:cNvGrpSpPr>
              <a:grpSpLocks/>
            </p:cNvGrpSpPr>
            <p:nvPr/>
          </p:nvGrpSpPr>
          <p:grpSpPr bwMode="auto">
            <a:xfrm>
              <a:off x="595" y="1104"/>
              <a:ext cx="720" cy="288"/>
              <a:chOff x="432" y="912"/>
              <a:chExt cx="720" cy="288"/>
            </a:xfrm>
          </p:grpSpPr>
          <p:sp>
            <p:nvSpPr>
              <p:cNvPr id="122" name="Rectangle 70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Text Box 71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69" name="Group 72"/>
            <p:cNvGrpSpPr>
              <a:grpSpLocks/>
            </p:cNvGrpSpPr>
            <p:nvPr/>
          </p:nvGrpSpPr>
          <p:grpSpPr bwMode="auto">
            <a:xfrm>
              <a:off x="595" y="1296"/>
              <a:ext cx="720" cy="288"/>
              <a:chOff x="432" y="912"/>
              <a:chExt cx="720" cy="288"/>
            </a:xfrm>
          </p:grpSpPr>
          <p:sp>
            <p:nvSpPr>
              <p:cNvPr id="120" name="Rectangle 73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" name="Text Box 74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0" name="Group 75"/>
            <p:cNvGrpSpPr>
              <a:grpSpLocks/>
            </p:cNvGrpSpPr>
            <p:nvPr/>
          </p:nvGrpSpPr>
          <p:grpSpPr bwMode="auto">
            <a:xfrm>
              <a:off x="595" y="1488"/>
              <a:ext cx="720" cy="288"/>
              <a:chOff x="432" y="912"/>
              <a:chExt cx="720" cy="288"/>
            </a:xfrm>
          </p:grpSpPr>
          <p:sp>
            <p:nvSpPr>
              <p:cNvPr id="118" name="Rectangle 76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" name="Text Box 77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1" name="Group 78"/>
            <p:cNvGrpSpPr>
              <a:grpSpLocks/>
            </p:cNvGrpSpPr>
            <p:nvPr/>
          </p:nvGrpSpPr>
          <p:grpSpPr bwMode="auto">
            <a:xfrm>
              <a:off x="595" y="1680"/>
              <a:ext cx="720" cy="288"/>
              <a:chOff x="432" y="912"/>
              <a:chExt cx="720" cy="288"/>
            </a:xfrm>
          </p:grpSpPr>
          <p:sp>
            <p:nvSpPr>
              <p:cNvPr id="116" name="Rectangle 79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" name="Text Box 80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2" name="Group 81"/>
            <p:cNvGrpSpPr>
              <a:grpSpLocks/>
            </p:cNvGrpSpPr>
            <p:nvPr/>
          </p:nvGrpSpPr>
          <p:grpSpPr bwMode="auto">
            <a:xfrm>
              <a:off x="595" y="1872"/>
              <a:ext cx="720" cy="288"/>
              <a:chOff x="432" y="912"/>
              <a:chExt cx="720" cy="288"/>
            </a:xfrm>
          </p:grpSpPr>
          <p:sp>
            <p:nvSpPr>
              <p:cNvPr id="114" name="Rectangle 8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" name="Text Box 83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3" name="Group 84"/>
            <p:cNvGrpSpPr>
              <a:grpSpLocks/>
            </p:cNvGrpSpPr>
            <p:nvPr/>
          </p:nvGrpSpPr>
          <p:grpSpPr bwMode="auto">
            <a:xfrm>
              <a:off x="595" y="2064"/>
              <a:ext cx="720" cy="288"/>
              <a:chOff x="432" y="912"/>
              <a:chExt cx="720" cy="288"/>
            </a:xfrm>
          </p:grpSpPr>
          <p:sp>
            <p:nvSpPr>
              <p:cNvPr id="112" name="Rectangle 85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" name="Text Box 86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4" name="Group 87"/>
            <p:cNvGrpSpPr>
              <a:grpSpLocks/>
            </p:cNvGrpSpPr>
            <p:nvPr/>
          </p:nvGrpSpPr>
          <p:grpSpPr bwMode="auto">
            <a:xfrm>
              <a:off x="595" y="2256"/>
              <a:ext cx="720" cy="288"/>
              <a:chOff x="432" y="912"/>
              <a:chExt cx="720" cy="288"/>
            </a:xfrm>
          </p:grpSpPr>
          <p:sp>
            <p:nvSpPr>
              <p:cNvPr id="110" name="Rectangle 88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" name="Text Box 89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5" name="Group 90"/>
            <p:cNvGrpSpPr>
              <a:grpSpLocks/>
            </p:cNvGrpSpPr>
            <p:nvPr/>
          </p:nvGrpSpPr>
          <p:grpSpPr bwMode="auto">
            <a:xfrm>
              <a:off x="595" y="2448"/>
              <a:ext cx="720" cy="288"/>
              <a:chOff x="432" y="912"/>
              <a:chExt cx="720" cy="288"/>
            </a:xfrm>
          </p:grpSpPr>
          <p:sp>
            <p:nvSpPr>
              <p:cNvPr id="108" name="Rectangle 9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" name="Text Box 92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6" name="Group 93"/>
            <p:cNvGrpSpPr>
              <a:grpSpLocks/>
            </p:cNvGrpSpPr>
            <p:nvPr/>
          </p:nvGrpSpPr>
          <p:grpSpPr bwMode="auto">
            <a:xfrm>
              <a:off x="595" y="2640"/>
              <a:ext cx="720" cy="288"/>
              <a:chOff x="432" y="912"/>
              <a:chExt cx="720" cy="288"/>
            </a:xfrm>
          </p:grpSpPr>
          <p:sp>
            <p:nvSpPr>
              <p:cNvPr id="106" name="Rectangle 9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" name="Text Box 9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7" name="Group 96"/>
            <p:cNvGrpSpPr>
              <a:grpSpLocks/>
            </p:cNvGrpSpPr>
            <p:nvPr/>
          </p:nvGrpSpPr>
          <p:grpSpPr bwMode="auto">
            <a:xfrm>
              <a:off x="595" y="2832"/>
              <a:ext cx="720" cy="288"/>
              <a:chOff x="432" y="912"/>
              <a:chExt cx="720" cy="288"/>
            </a:xfrm>
          </p:grpSpPr>
          <p:sp>
            <p:nvSpPr>
              <p:cNvPr id="104" name="Rectangle 9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" name="Text Box 9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sp>
          <p:nvSpPr>
            <p:cNvPr id="78" name="Rectangle 99"/>
            <p:cNvSpPr>
              <a:spLocks noChangeArrowheads="1"/>
            </p:cNvSpPr>
            <p:nvPr/>
          </p:nvSpPr>
          <p:spPr bwMode="auto">
            <a:xfrm>
              <a:off x="403" y="3486"/>
              <a:ext cx="912" cy="672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Freeform 100"/>
            <p:cNvSpPr>
              <a:spLocks/>
            </p:cNvSpPr>
            <p:nvPr/>
          </p:nvSpPr>
          <p:spPr bwMode="auto">
            <a:xfrm>
              <a:off x="451" y="3582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0" name="Line 101"/>
            <p:cNvSpPr>
              <a:spLocks noChangeShapeType="1"/>
            </p:cNvSpPr>
            <p:nvPr/>
          </p:nvSpPr>
          <p:spPr bwMode="auto">
            <a:xfrm>
              <a:off x="547" y="348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1" name="Line 102"/>
            <p:cNvSpPr>
              <a:spLocks noChangeShapeType="1"/>
            </p:cNvSpPr>
            <p:nvPr/>
          </p:nvSpPr>
          <p:spPr bwMode="auto">
            <a:xfrm>
              <a:off x="835" y="348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2" name="Line 103"/>
            <p:cNvSpPr>
              <a:spLocks noChangeShapeType="1"/>
            </p:cNvSpPr>
            <p:nvPr/>
          </p:nvSpPr>
          <p:spPr bwMode="auto">
            <a:xfrm>
              <a:off x="691" y="38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3" name="Rectangle 104"/>
            <p:cNvSpPr>
              <a:spLocks noChangeArrowheads="1"/>
            </p:cNvSpPr>
            <p:nvPr/>
          </p:nvSpPr>
          <p:spPr bwMode="auto">
            <a:xfrm>
              <a:off x="931" y="377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Rectangle 105"/>
            <p:cNvSpPr>
              <a:spLocks noChangeArrowheads="1"/>
            </p:cNvSpPr>
            <p:nvPr/>
          </p:nvSpPr>
          <p:spPr bwMode="auto">
            <a:xfrm>
              <a:off x="931" y="3828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Rectangle 106"/>
            <p:cNvSpPr>
              <a:spLocks noChangeArrowheads="1"/>
            </p:cNvSpPr>
            <p:nvPr/>
          </p:nvSpPr>
          <p:spPr bwMode="auto">
            <a:xfrm>
              <a:off x="931" y="3882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Rectangle 107"/>
            <p:cNvSpPr>
              <a:spLocks noChangeArrowheads="1"/>
            </p:cNvSpPr>
            <p:nvPr/>
          </p:nvSpPr>
          <p:spPr bwMode="auto">
            <a:xfrm>
              <a:off x="931" y="3936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7" name="Rectangle 108"/>
            <p:cNvSpPr>
              <a:spLocks noChangeArrowheads="1"/>
            </p:cNvSpPr>
            <p:nvPr/>
          </p:nvSpPr>
          <p:spPr bwMode="auto">
            <a:xfrm>
              <a:off x="931" y="3990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Rectangle 109"/>
            <p:cNvSpPr>
              <a:spLocks noChangeArrowheads="1"/>
            </p:cNvSpPr>
            <p:nvPr/>
          </p:nvSpPr>
          <p:spPr bwMode="auto">
            <a:xfrm>
              <a:off x="931" y="404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" name="AutoShape 110"/>
            <p:cNvSpPr>
              <a:spLocks noChangeArrowheads="1"/>
            </p:cNvSpPr>
            <p:nvPr/>
          </p:nvSpPr>
          <p:spPr bwMode="auto">
            <a:xfrm>
              <a:off x="695" y="3072"/>
              <a:ext cx="279" cy="414"/>
            </a:xfrm>
            <a:prstGeom prst="downArrow">
              <a:avLst>
                <a:gd name="adj1" fmla="val 50000"/>
                <a:gd name="adj2" fmla="val 37097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" name="Text Box 111"/>
            <p:cNvSpPr txBox="1">
              <a:spLocks noChangeArrowheads="1"/>
            </p:cNvSpPr>
            <p:nvPr/>
          </p:nvSpPr>
          <p:spPr bwMode="auto">
            <a:xfrm>
              <a:off x="931" y="3082"/>
              <a:ext cx="832" cy="4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execute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1 instr/cycle</a:t>
              </a:r>
            </a:p>
          </p:txBody>
        </p:sp>
        <p:sp>
          <p:nvSpPr>
            <p:cNvPr id="91" name="Text Box 112"/>
            <p:cNvSpPr txBox="1">
              <a:spLocks noChangeArrowheads="1"/>
            </p:cNvSpPr>
            <p:nvPr/>
          </p:nvSpPr>
          <p:spPr bwMode="auto">
            <a:xfrm>
              <a:off x="115" y="723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2" name="Text Box 113"/>
            <p:cNvSpPr txBox="1">
              <a:spLocks noChangeArrowheads="1"/>
            </p:cNvSpPr>
            <p:nvPr/>
          </p:nvSpPr>
          <p:spPr bwMode="auto">
            <a:xfrm>
              <a:off x="115" y="91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3" name="Text Box 114"/>
            <p:cNvSpPr txBox="1">
              <a:spLocks noChangeArrowheads="1"/>
            </p:cNvSpPr>
            <p:nvPr/>
          </p:nvSpPr>
          <p:spPr bwMode="auto">
            <a:xfrm>
              <a:off x="115" y="110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4" name="Text Box 115"/>
            <p:cNvSpPr txBox="1">
              <a:spLocks noChangeArrowheads="1"/>
            </p:cNvSpPr>
            <p:nvPr/>
          </p:nvSpPr>
          <p:spPr bwMode="auto">
            <a:xfrm>
              <a:off x="115" y="129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5" name="Text Box 116"/>
            <p:cNvSpPr txBox="1">
              <a:spLocks noChangeArrowheads="1"/>
            </p:cNvSpPr>
            <p:nvPr/>
          </p:nvSpPr>
          <p:spPr bwMode="auto">
            <a:xfrm>
              <a:off x="115" y="148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6" name="Text Box 117"/>
            <p:cNvSpPr txBox="1">
              <a:spLocks noChangeArrowheads="1"/>
            </p:cNvSpPr>
            <p:nvPr/>
          </p:nvSpPr>
          <p:spPr bwMode="auto">
            <a:xfrm>
              <a:off x="115" y="168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7" name="Text Box 118"/>
            <p:cNvSpPr txBox="1">
              <a:spLocks noChangeArrowheads="1"/>
            </p:cNvSpPr>
            <p:nvPr/>
          </p:nvSpPr>
          <p:spPr bwMode="auto">
            <a:xfrm>
              <a:off x="115" y="187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8" name="Text Box 119"/>
            <p:cNvSpPr txBox="1">
              <a:spLocks noChangeArrowheads="1"/>
            </p:cNvSpPr>
            <p:nvPr/>
          </p:nvSpPr>
          <p:spPr bwMode="auto">
            <a:xfrm>
              <a:off x="115" y="206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9" name="Text Box 120"/>
            <p:cNvSpPr txBox="1">
              <a:spLocks noChangeArrowheads="1"/>
            </p:cNvSpPr>
            <p:nvPr/>
          </p:nvSpPr>
          <p:spPr bwMode="auto">
            <a:xfrm>
              <a:off x="115" y="225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00" name="Text Box 121"/>
            <p:cNvSpPr txBox="1">
              <a:spLocks noChangeArrowheads="1"/>
            </p:cNvSpPr>
            <p:nvPr/>
          </p:nvSpPr>
          <p:spPr bwMode="auto">
            <a:xfrm>
              <a:off x="115" y="244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01" name="Text Box 122"/>
            <p:cNvSpPr txBox="1">
              <a:spLocks noChangeArrowheads="1"/>
            </p:cNvSpPr>
            <p:nvPr/>
          </p:nvSpPr>
          <p:spPr bwMode="auto">
            <a:xfrm>
              <a:off x="115" y="264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02" name="Text Box 123"/>
            <p:cNvSpPr txBox="1">
              <a:spLocks noChangeArrowheads="1"/>
            </p:cNvSpPr>
            <p:nvPr/>
          </p:nvSpPr>
          <p:spPr bwMode="auto">
            <a:xfrm>
              <a:off x="115" y="283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03" name="Text Box 124"/>
            <p:cNvSpPr txBox="1">
              <a:spLocks noChangeArrowheads="1"/>
            </p:cNvSpPr>
            <p:nvPr/>
          </p:nvSpPr>
          <p:spPr bwMode="auto">
            <a:xfrm>
              <a:off x="1316" y="3870"/>
              <a:ext cx="965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RISC CPU</a:t>
              </a:r>
            </a:p>
          </p:txBody>
        </p:sp>
      </p:grpSp>
      <p:grpSp>
        <p:nvGrpSpPr>
          <p:cNvPr id="128" name="Group 125"/>
          <p:cNvGrpSpPr>
            <a:grpSpLocks/>
          </p:cNvGrpSpPr>
          <p:nvPr/>
        </p:nvGrpSpPr>
        <p:grpSpPr bwMode="auto">
          <a:xfrm>
            <a:off x="5061086" y="3581400"/>
            <a:ext cx="4959350" cy="2181225"/>
            <a:chOff x="2255" y="2256"/>
            <a:chExt cx="3124" cy="1374"/>
          </a:xfrm>
        </p:grpSpPr>
        <p:sp>
          <p:nvSpPr>
            <p:cNvPr id="129" name="Rectangle 126"/>
            <p:cNvSpPr>
              <a:spLocks noChangeArrowheads="1"/>
            </p:cNvSpPr>
            <p:nvPr/>
          </p:nvSpPr>
          <p:spPr bwMode="auto">
            <a:xfrm>
              <a:off x="3032" y="2664"/>
              <a:ext cx="2347" cy="672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3080" y="2760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1" name="Line 128"/>
            <p:cNvSpPr>
              <a:spLocks noChangeShapeType="1"/>
            </p:cNvSpPr>
            <p:nvPr/>
          </p:nvSpPr>
          <p:spPr bwMode="auto">
            <a:xfrm>
              <a:off x="3176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2" name="Line 129"/>
            <p:cNvSpPr>
              <a:spLocks noChangeShapeType="1"/>
            </p:cNvSpPr>
            <p:nvPr/>
          </p:nvSpPr>
          <p:spPr bwMode="auto">
            <a:xfrm>
              <a:off x="3464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" name="Line 130"/>
            <p:cNvSpPr>
              <a:spLocks noChangeShapeType="1"/>
            </p:cNvSpPr>
            <p:nvPr/>
          </p:nvSpPr>
          <p:spPr bwMode="auto">
            <a:xfrm>
              <a:off x="3320" y="300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4" name="Rectangle 131"/>
            <p:cNvSpPr>
              <a:spLocks noChangeArrowheads="1"/>
            </p:cNvSpPr>
            <p:nvPr/>
          </p:nvSpPr>
          <p:spPr bwMode="auto">
            <a:xfrm>
              <a:off x="5010" y="2970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5" name="Rectangle 132"/>
            <p:cNvSpPr>
              <a:spLocks noChangeArrowheads="1"/>
            </p:cNvSpPr>
            <p:nvPr/>
          </p:nvSpPr>
          <p:spPr bwMode="auto">
            <a:xfrm>
              <a:off x="5010" y="302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" name="Rectangle 133"/>
            <p:cNvSpPr>
              <a:spLocks noChangeArrowheads="1"/>
            </p:cNvSpPr>
            <p:nvPr/>
          </p:nvSpPr>
          <p:spPr bwMode="auto">
            <a:xfrm>
              <a:off x="5010" y="3078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5010" y="3132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8" name="Rectangle 135"/>
            <p:cNvSpPr>
              <a:spLocks noChangeArrowheads="1"/>
            </p:cNvSpPr>
            <p:nvPr/>
          </p:nvSpPr>
          <p:spPr bwMode="auto">
            <a:xfrm>
              <a:off x="5010" y="3186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9" name="Rectangle 136"/>
            <p:cNvSpPr>
              <a:spLocks noChangeArrowheads="1"/>
            </p:cNvSpPr>
            <p:nvPr/>
          </p:nvSpPr>
          <p:spPr bwMode="auto">
            <a:xfrm>
              <a:off x="5010" y="3240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3825" y="2760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1" name="Line 138"/>
            <p:cNvSpPr>
              <a:spLocks noChangeShapeType="1"/>
            </p:cNvSpPr>
            <p:nvPr/>
          </p:nvSpPr>
          <p:spPr bwMode="auto">
            <a:xfrm>
              <a:off x="3921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>
              <a:off x="4209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" name="Line 140"/>
            <p:cNvSpPr>
              <a:spLocks noChangeShapeType="1"/>
            </p:cNvSpPr>
            <p:nvPr/>
          </p:nvSpPr>
          <p:spPr bwMode="auto">
            <a:xfrm>
              <a:off x="4065" y="300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" name="Freeform 141"/>
            <p:cNvSpPr>
              <a:spLocks/>
            </p:cNvSpPr>
            <p:nvPr/>
          </p:nvSpPr>
          <p:spPr bwMode="auto">
            <a:xfrm>
              <a:off x="4570" y="2760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5" name="Line 142"/>
            <p:cNvSpPr>
              <a:spLocks noChangeShapeType="1"/>
            </p:cNvSpPr>
            <p:nvPr/>
          </p:nvSpPr>
          <p:spPr bwMode="auto">
            <a:xfrm>
              <a:off x="4666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" name="Line 143"/>
            <p:cNvSpPr>
              <a:spLocks noChangeShapeType="1"/>
            </p:cNvSpPr>
            <p:nvPr/>
          </p:nvSpPr>
          <p:spPr bwMode="auto">
            <a:xfrm>
              <a:off x="4954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4810" y="300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8" name="AutoShape 145"/>
            <p:cNvSpPr>
              <a:spLocks noChangeArrowheads="1"/>
            </p:cNvSpPr>
            <p:nvPr/>
          </p:nvSpPr>
          <p:spPr bwMode="auto">
            <a:xfrm>
              <a:off x="3317" y="2256"/>
              <a:ext cx="279" cy="414"/>
            </a:xfrm>
            <a:prstGeom prst="downArrow">
              <a:avLst>
                <a:gd name="adj1" fmla="val 50000"/>
                <a:gd name="adj2" fmla="val 37097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9" name="AutoShape 146"/>
            <p:cNvSpPr>
              <a:spLocks noChangeArrowheads="1"/>
            </p:cNvSpPr>
            <p:nvPr/>
          </p:nvSpPr>
          <p:spPr bwMode="auto">
            <a:xfrm>
              <a:off x="4023" y="2256"/>
              <a:ext cx="279" cy="414"/>
            </a:xfrm>
            <a:prstGeom prst="downArrow">
              <a:avLst>
                <a:gd name="adj1" fmla="val 50000"/>
                <a:gd name="adj2" fmla="val 37097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0" name="AutoShape 147"/>
            <p:cNvSpPr>
              <a:spLocks noChangeArrowheads="1"/>
            </p:cNvSpPr>
            <p:nvPr/>
          </p:nvSpPr>
          <p:spPr bwMode="auto">
            <a:xfrm>
              <a:off x="4729" y="2256"/>
              <a:ext cx="279" cy="414"/>
            </a:xfrm>
            <a:prstGeom prst="downArrow">
              <a:avLst>
                <a:gd name="adj1" fmla="val 50000"/>
                <a:gd name="adj2" fmla="val 37097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1" name="Text Box 148"/>
            <p:cNvSpPr txBox="1">
              <a:spLocks noChangeArrowheads="1"/>
            </p:cNvSpPr>
            <p:nvPr/>
          </p:nvSpPr>
          <p:spPr bwMode="auto">
            <a:xfrm>
              <a:off x="2859" y="3342"/>
              <a:ext cx="1209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3-issue VLIW</a:t>
              </a:r>
            </a:p>
          </p:txBody>
        </p:sp>
        <p:sp>
          <p:nvSpPr>
            <p:cNvPr id="152" name="Text Box 149"/>
            <p:cNvSpPr txBox="1">
              <a:spLocks noChangeArrowheads="1"/>
            </p:cNvSpPr>
            <p:nvPr/>
          </p:nvSpPr>
          <p:spPr bwMode="auto">
            <a:xfrm>
              <a:off x="2255" y="2284"/>
              <a:ext cx="832" cy="5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execute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1 instr/cycle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3 ops/cycle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728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VLIW: general concept</a:t>
            </a:r>
            <a:endParaRPr lang="en-US" sz="5400" smtClean="0"/>
          </a:p>
        </p:txBody>
      </p:sp>
      <p:sp>
        <p:nvSpPr>
          <p:cNvPr id="55298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CDC20F7-6569-4A50-88E6-C2F0C2308BDD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CD2D7D-69E0-4E51-954F-ED7BD47213EE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81200" y="1066801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A VLIW architecture with 7 FUs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4114800" y="1016732"/>
            <a:ext cx="6229672" cy="5384068"/>
            <a:chOff x="768" y="672"/>
            <a:chExt cx="3888" cy="3360"/>
          </a:xfrm>
        </p:grpSpPr>
        <p:sp>
          <p:nvSpPr>
            <p:cNvPr id="55306" name="Rectangle 3"/>
            <p:cNvSpPr>
              <a:spLocks noChangeArrowheads="1"/>
            </p:cNvSpPr>
            <p:nvPr/>
          </p:nvSpPr>
          <p:spPr bwMode="auto">
            <a:xfrm>
              <a:off x="768" y="2496"/>
              <a:ext cx="1632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Int Register File</a:t>
              </a:r>
            </a:p>
          </p:txBody>
        </p:sp>
        <p:sp>
          <p:nvSpPr>
            <p:cNvPr id="55307" name="Rectangle 4"/>
            <p:cNvSpPr>
              <a:spLocks noChangeArrowheads="1"/>
            </p:cNvSpPr>
            <p:nvPr/>
          </p:nvSpPr>
          <p:spPr bwMode="auto">
            <a:xfrm>
              <a:off x="1776" y="672"/>
              <a:ext cx="216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Instruction Memory</a:t>
              </a:r>
            </a:p>
          </p:txBody>
        </p:sp>
        <p:sp>
          <p:nvSpPr>
            <p:cNvPr id="55308" name="Rectangle 5"/>
            <p:cNvSpPr>
              <a:spLocks noChangeArrowheads="1"/>
            </p:cNvSpPr>
            <p:nvPr/>
          </p:nvSpPr>
          <p:spPr bwMode="auto">
            <a:xfrm>
              <a:off x="816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Int FU</a:t>
              </a:r>
            </a:p>
          </p:txBody>
        </p:sp>
        <p:sp>
          <p:nvSpPr>
            <p:cNvPr id="55309" name="Rectangle 7"/>
            <p:cNvSpPr>
              <a:spLocks noChangeArrowheads="1"/>
            </p:cNvSpPr>
            <p:nvPr/>
          </p:nvSpPr>
          <p:spPr bwMode="auto">
            <a:xfrm>
              <a:off x="1776" y="3600"/>
              <a:ext cx="216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Data Memory</a:t>
              </a:r>
            </a:p>
          </p:txBody>
        </p:sp>
        <p:sp>
          <p:nvSpPr>
            <p:cNvPr id="55310" name="Rectangle 8"/>
            <p:cNvSpPr>
              <a:spLocks noChangeArrowheads="1"/>
            </p:cNvSpPr>
            <p:nvPr/>
          </p:nvSpPr>
          <p:spPr bwMode="auto">
            <a:xfrm>
              <a:off x="1344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Int FU</a:t>
              </a:r>
            </a:p>
          </p:txBody>
        </p:sp>
        <p:sp>
          <p:nvSpPr>
            <p:cNvPr id="55311" name="Rectangle 9"/>
            <p:cNvSpPr>
              <a:spLocks noChangeArrowheads="1"/>
            </p:cNvSpPr>
            <p:nvPr/>
          </p:nvSpPr>
          <p:spPr bwMode="auto">
            <a:xfrm>
              <a:off x="1920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Int FU</a:t>
              </a:r>
            </a:p>
          </p:txBody>
        </p:sp>
        <p:sp>
          <p:nvSpPr>
            <p:cNvPr id="55312" name="Rectangle 10"/>
            <p:cNvSpPr>
              <a:spLocks noChangeArrowheads="1"/>
            </p:cNvSpPr>
            <p:nvPr/>
          </p:nvSpPr>
          <p:spPr bwMode="auto">
            <a:xfrm>
              <a:off x="2544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LD/ST</a:t>
              </a:r>
            </a:p>
          </p:txBody>
        </p:sp>
        <p:sp>
          <p:nvSpPr>
            <p:cNvPr id="55313" name="Rectangle 11"/>
            <p:cNvSpPr>
              <a:spLocks noChangeArrowheads="1"/>
            </p:cNvSpPr>
            <p:nvPr/>
          </p:nvSpPr>
          <p:spPr bwMode="auto">
            <a:xfrm>
              <a:off x="3072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LD/ST</a:t>
              </a:r>
            </a:p>
          </p:txBody>
        </p:sp>
        <p:sp>
          <p:nvSpPr>
            <p:cNvPr id="55314" name="Rectangle 12"/>
            <p:cNvSpPr>
              <a:spLocks noChangeArrowheads="1"/>
            </p:cNvSpPr>
            <p:nvPr/>
          </p:nvSpPr>
          <p:spPr bwMode="auto">
            <a:xfrm>
              <a:off x="4176" y="1872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FP FU</a:t>
              </a:r>
            </a:p>
          </p:txBody>
        </p:sp>
        <p:sp>
          <p:nvSpPr>
            <p:cNvPr id="55315" name="Rectangle 13"/>
            <p:cNvSpPr>
              <a:spLocks noChangeArrowheads="1"/>
            </p:cNvSpPr>
            <p:nvPr/>
          </p:nvSpPr>
          <p:spPr bwMode="auto">
            <a:xfrm>
              <a:off x="3648" y="2496"/>
              <a:ext cx="912" cy="43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Floating Point</a:t>
              </a:r>
            </a:p>
            <a:p>
              <a:pPr algn="ctr"/>
              <a:r>
                <a:rPr lang="en-US" sz="1600">
                  <a:latin typeface="Arial" charset="0"/>
                </a:rPr>
                <a:t>Register File</a:t>
              </a:r>
            </a:p>
          </p:txBody>
        </p:sp>
        <p:sp>
          <p:nvSpPr>
            <p:cNvPr id="55316" name="Line 14"/>
            <p:cNvSpPr>
              <a:spLocks noChangeShapeType="1"/>
            </p:cNvSpPr>
            <p:nvPr/>
          </p:nvSpPr>
          <p:spPr bwMode="auto">
            <a:xfrm flipV="1">
              <a:off x="86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Line 15"/>
            <p:cNvSpPr>
              <a:spLocks noChangeShapeType="1"/>
            </p:cNvSpPr>
            <p:nvPr/>
          </p:nvSpPr>
          <p:spPr bwMode="auto">
            <a:xfrm flipV="1">
              <a:off x="96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8" name="Line 16"/>
            <p:cNvSpPr>
              <a:spLocks noChangeShapeType="1"/>
            </p:cNvSpPr>
            <p:nvPr/>
          </p:nvSpPr>
          <p:spPr bwMode="auto">
            <a:xfrm>
              <a:off x="110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Line 17"/>
            <p:cNvSpPr>
              <a:spLocks noChangeShapeType="1"/>
            </p:cNvSpPr>
            <p:nvPr/>
          </p:nvSpPr>
          <p:spPr bwMode="auto">
            <a:xfrm flipV="1">
              <a:off x="1392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0" name="Line 18"/>
            <p:cNvSpPr>
              <a:spLocks noChangeShapeType="1"/>
            </p:cNvSpPr>
            <p:nvPr/>
          </p:nvSpPr>
          <p:spPr bwMode="auto">
            <a:xfrm flipV="1">
              <a:off x="148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Line 19"/>
            <p:cNvSpPr>
              <a:spLocks noChangeShapeType="1"/>
            </p:cNvSpPr>
            <p:nvPr/>
          </p:nvSpPr>
          <p:spPr bwMode="auto">
            <a:xfrm>
              <a:off x="1632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2" name="Line 20"/>
            <p:cNvSpPr>
              <a:spLocks noChangeShapeType="1"/>
            </p:cNvSpPr>
            <p:nvPr/>
          </p:nvSpPr>
          <p:spPr bwMode="auto">
            <a:xfrm flipV="1">
              <a:off x="196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Line 21"/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Line 22"/>
            <p:cNvSpPr>
              <a:spLocks noChangeShapeType="1"/>
            </p:cNvSpPr>
            <p:nvPr/>
          </p:nvSpPr>
          <p:spPr bwMode="auto">
            <a:xfrm>
              <a:off x="220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5" name="Line 23"/>
            <p:cNvSpPr>
              <a:spLocks noChangeShapeType="1"/>
            </p:cNvSpPr>
            <p:nvPr/>
          </p:nvSpPr>
          <p:spPr bwMode="auto">
            <a:xfrm flipV="1">
              <a:off x="374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Line 24"/>
            <p:cNvSpPr>
              <a:spLocks noChangeShapeType="1"/>
            </p:cNvSpPr>
            <p:nvPr/>
          </p:nvSpPr>
          <p:spPr bwMode="auto">
            <a:xfrm flipV="1">
              <a:off x="384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Line 25"/>
            <p:cNvSpPr>
              <a:spLocks noChangeShapeType="1"/>
            </p:cNvSpPr>
            <p:nvPr/>
          </p:nvSpPr>
          <p:spPr bwMode="auto">
            <a:xfrm>
              <a:off x="398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Line 26"/>
            <p:cNvSpPr>
              <a:spLocks noChangeShapeType="1"/>
            </p:cNvSpPr>
            <p:nvPr/>
          </p:nvSpPr>
          <p:spPr bwMode="auto">
            <a:xfrm flipV="1">
              <a:off x="432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Line 27"/>
            <p:cNvSpPr>
              <a:spLocks noChangeShapeType="1"/>
            </p:cNvSpPr>
            <p:nvPr/>
          </p:nvSpPr>
          <p:spPr bwMode="auto">
            <a:xfrm flipV="1">
              <a:off x="4416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Line 28"/>
            <p:cNvSpPr>
              <a:spLocks noChangeShapeType="1"/>
            </p:cNvSpPr>
            <p:nvPr/>
          </p:nvSpPr>
          <p:spPr bwMode="auto">
            <a:xfrm>
              <a:off x="456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Line 29"/>
            <p:cNvSpPr>
              <a:spLocks noChangeShapeType="1"/>
            </p:cNvSpPr>
            <p:nvPr/>
          </p:nvSpPr>
          <p:spPr bwMode="auto">
            <a:xfrm flipV="1">
              <a:off x="364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Line 30"/>
            <p:cNvSpPr>
              <a:spLocks noChangeShapeType="1"/>
            </p:cNvSpPr>
            <p:nvPr/>
          </p:nvSpPr>
          <p:spPr bwMode="auto">
            <a:xfrm flipV="1">
              <a:off x="422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31"/>
            <p:cNvSpPr>
              <a:spLocks noChangeArrowheads="1"/>
            </p:cNvSpPr>
            <p:nvPr/>
          </p:nvSpPr>
          <p:spPr bwMode="auto">
            <a:xfrm>
              <a:off x="3600" y="1872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FP FU</a:t>
              </a:r>
            </a:p>
          </p:txBody>
        </p:sp>
        <p:sp>
          <p:nvSpPr>
            <p:cNvPr id="55334" name="Line 32"/>
            <p:cNvSpPr>
              <a:spLocks noChangeShapeType="1"/>
            </p:cNvSpPr>
            <p:nvPr/>
          </p:nvSpPr>
          <p:spPr bwMode="auto">
            <a:xfrm>
              <a:off x="2736" y="225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5" name="Line 33"/>
            <p:cNvSpPr>
              <a:spLocks noChangeShapeType="1"/>
            </p:cNvSpPr>
            <p:nvPr/>
          </p:nvSpPr>
          <p:spPr bwMode="auto">
            <a:xfrm>
              <a:off x="3264" y="225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6" name="Line 34"/>
            <p:cNvSpPr>
              <a:spLocks noChangeShapeType="1"/>
            </p:cNvSpPr>
            <p:nvPr/>
          </p:nvSpPr>
          <p:spPr bwMode="auto">
            <a:xfrm>
              <a:off x="2400" y="259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7" name="Line 35"/>
            <p:cNvSpPr>
              <a:spLocks noChangeShapeType="1"/>
            </p:cNvSpPr>
            <p:nvPr/>
          </p:nvSpPr>
          <p:spPr bwMode="auto">
            <a:xfrm>
              <a:off x="2400" y="273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Line 36"/>
            <p:cNvSpPr>
              <a:spLocks noChangeShapeType="1"/>
            </p:cNvSpPr>
            <p:nvPr/>
          </p:nvSpPr>
          <p:spPr bwMode="auto">
            <a:xfrm>
              <a:off x="2592" y="273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9" name="Line 37"/>
            <p:cNvSpPr>
              <a:spLocks noChangeShapeType="1"/>
            </p:cNvSpPr>
            <p:nvPr/>
          </p:nvSpPr>
          <p:spPr bwMode="auto">
            <a:xfrm>
              <a:off x="3408" y="273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0" name="Rectangle 38"/>
            <p:cNvSpPr>
              <a:spLocks noChangeArrowheads="1"/>
            </p:cNvSpPr>
            <p:nvPr/>
          </p:nvSpPr>
          <p:spPr bwMode="auto">
            <a:xfrm>
              <a:off x="1872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1" name="Rectangle 39"/>
            <p:cNvSpPr>
              <a:spLocks noChangeArrowheads="1"/>
            </p:cNvSpPr>
            <p:nvPr/>
          </p:nvSpPr>
          <p:spPr bwMode="auto">
            <a:xfrm>
              <a:off x="2160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2" name="Rectangle 40"/>
            <p:cNvSpPr>
              <a:spLocks noChangeArrowheads="1"/>
            </p:cNvSpPr>
            <p:nvPr/>
          </p:nvSpPr>
          <p:spPr bwMode="auto">
            <a:xfrm>
              <a:off x="2448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3" name="Rectangle 41"/>
            <p:cNvSpPr>
              <a:spLocks noChangeArrowheads="1"/>
            </p:cNvSpPr>
            <p:nvPr/>
          </p:nvSpPr>
          <p:spPr bwMode="auto">
            <a:xfrm>
              <a:off x="2736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4" name="Rectangle 42"/>
            <p:cNvSpPr>
              <a:spLocks noChangeArrowheads="1"/>
            </p:cNvSpPr>
            <p:nvPr/>
          </p:nvSpPr>
          <p:spPr bwMode="auto">
            <a:xfrm>
              <a:off x="3024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5" name="Rectangle 43"/>
            <p:cNvSpPr>
              <a:spLocks noChangeArrowheads="1"/>
            </p:cNvSpPr>
            <p:nvPr/>
          </p:nvSpPr>
          <p:spPr bwMode="auto">
            <a:xfrm>
              <a:off x="3312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6" name="Rectangle 44"/>
            <p:cNvSpPr>
              <a:spLocks noChangeArrowheads="1"/>
            </p:cNvSpPr>
            <p:nvPr/>
          </p:nvSpPr>
          <p:spPr bwMode="auto">
            <a:xfrm>
              <a:off x="3600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7" name="AutoShape 45"/>
            <p:cNvSpPr>
              <a:spLocks noChangeArrowheads="1"/>
            </p:cNvSpPr>
            <p:nvPr/>
          </p:nvSpPr>
          <p:spPr bwMode="auto">
            <a:xfrm>
              <a:off x="2640" y="1104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8" name="Line 46"/>
            <p:cNvSpPr>
              <a:spLocks noChangeShapeType="1"/>
            </p:cNvSpPr>
            <p:nvPr/>
          </p:nvSpPr>
          <p:spPr bwMode="auto">
            <a:xfrm>
              <a:off x="2016" y="14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9" name="Line 47"/>
            <p:cNvSpPr>
              <a:spLocks noChangeShapeType="1"/>
            </p:cNvSpPr>
            <p:nvPr/>
          </p:nvSpPr>
          <p:spPr bwMode="auto">
            <a:xfrm flipH="1">
              <a:off x="1008" y="158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0" name="Line 48"/>
            <p:cNvSpPr>
              <a:spLocks noChangeShapeType="1"/>
            </p:cNvSpPr>
            <p:nvPr/>
          </p:nvSpPr>
          <p:spPr bwMode="auto">
            <a:xfrm>
              <a:off x="1008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1" name="Line 49"/>
            <p:cNvSpPr>
              <a:spLocks noChangeShapeType="1"/>
            </p:cNvSpPr>
            <p:nvPr/>
          </p:nvSpPr>
          <p:spPr bwMode="auto">
            <a:xfrm>
              <a:off x="2304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2" name="Line 50"/>
            <p:cNvSpPr>
              <a:spLocks noChangeShapeType="1"/>
            </p:cNvSpPr>
            <p:nvPr/>
          </p:nvSpPr>
          <p:spPr bwMode="auto">
            <a:xfrm flipH="1">
              <a:off x="1536" y="168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3" name="Line 51"/>
            <p:cNvSpPr>
              <a:spLocks noChangeShapeType="1"/>
            </p:cNvSpPr>
            <p:nvPr/>
          </p:nvSpPr>
          <p:spPr bwMode="auto">
            <a:xfrm>
              <a:off x="1536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4" name="Line 52"/>
            <p:cNvSpPr>
              <a:spLocks noChangeShapeType="1"/>
            </p:cNvSpPr>
            <p:nvPr/>
          </p:nvSpPr>
          <p:spPr bwMode="auto">
            <a:xfrm>
              <a:off x="2592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5" name="Line 53"/>
            <p:cNvSpPr>
              <a:spLocks noChangeShapeType="1"/>
            </p:cNvSpPr>
            <p:nvPr/>
          </p:nvSpPr>
          <p:spPr bwMode="auto">
            <a:xfrm flipH="1">
              <a:off x="2112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6" name="Line 54"/>
            <p:cNvSpPr>
              <a:spLocks noChangeShapeType="1"/>
            </p:cNvSpPr>
            <p:nvPr/>
          </p:nvSpPr>
          <p:spPr bwMode="auto">
            <a:xfrm>
              <a:off x="211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7" name="Line 55"/>
            <p:cNvSpPr>
              <a:spLocks noChangeShapeType="1"/>
            </p:cNvSpPr>
            <p:nvPr/>
          </p:nvSpPr>
          <p:spPr bwMode="auto">
            <a:xfrm>
              <a:off x="2880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8" name="Line 56"/>
            <p:cNvSpPr>
              <a:spLocks noChangeShapeType="1"/>
            </p:cNvSpPr>
            <p:nvPr/>
          </p:nvSpPr>
          <p:spPr bwMode="auto">
            <a:xfrm flipH="1">
              <a:off x="2736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9" name="Line 57"/>
            <p:cNvSpPr>
              <a:spLocks noChangeShapeType="1"/>
            </p:cNvSpPr>
            <p:nvPr/>
          </p:nvSpPr>
          <p:spPr bwMode="auto">
            <a:xfrm>
              <a:off x="2736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0" name="Line 58"/>
            <p:cNvSpPr>
              <a:spLocks noChangeShapeType="1"/>
            </p:cNvSpPr>
            <p:nvPr/>
          </p:nvSpPr>
          <p:spPr bwMode="auto">
            <a:xfrm flipH="1">
              <a:off x="3696" y="14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1" name="Line 59"/>
            <p:cNvSpPr>
              <a:spLocks noChangeShapeType="1"/>
            </p:cNvSpPr>
            <p:nvPr/>
          </p:nvSpPr>
          <p:spPr bwMode="auto">
            <a:xfrm>
              <a:off x="3696" y="15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2" name="Line 60"/>
            <p:cNvSpPr>
              <a:spLocks noChangeShapeType="1"/>
            </p:cNvSpPr>
            <p:nvPr/>
          </p:nvSpPr>
          <p:spPr bwMode="auto">
            <a:xfrm flipH="1">
              <a:off x="441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3" name="Line 61"/>
            <p:cNvSpPr>
              <a:spLocks noChangeShapeType="1"/>
            </p:cNvSpPr>
            <p:nvPr/>
          </p:nvSpPr>
          <p:spPr bwMode="auto">
            <a:xfrm flipH="1">
              <a:off x="3456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4" name="Line 62"/>
            <p:cNvSpPr>
              <a:spLocks noChangeShapeType="1"/>
            </p:cNvSpPr>
            <p:nvPr/>
          </p:nvSpPr>
          <p:spPr bwMode="auto">
            <a:xfrm>
              <a:off x="3456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5" name="Line 63"/>
            <p:cNvSpPr>
              <a:spLocks noChangeShapeType="1"/>
            </p:cNvSpPr>
            <p:nvPr/>
          </p:nvSpPr>
          <p:spPr bwMode="auto">
            <a:xfrm flipH="1">
              <a:off x="38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6" name="Line 64"/>
            <p:cNvSpPr>
              <a:spLocks noChangeShapeType="1"/>
            </p:cNvSpPr>
            <p:nvPr/>
          </p:nvSpPr>
          <p:spPr bwMode="auto">
            <a:xfrm>
              <a:off x="3120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7" name="Line 65"/>
            <p:cNvSpPr>
              <a:spLocks noChangeShapeType="1"/>
            </p:cNvSpPr>
            <p:nvPr/>
          </p:nvSpPr>
          <p:spPr bwMode="auto">
            <a:xfrm>
              <a:off x="3120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8" name="Line 66"/>
            <p:cNvSpPr>
              <a:spLocks noChangeShapeType="1"/>
            </p:cNvSpPr>
            <p:nvPr/>
          </p:nvSpPr>
          <p:spPr bwMode="auto">
            <a:xfrm>
              <a:off x="3264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4" name="Text Box 68"/>
          <p:cNvSpPr txBox="1">
            <a:spLocks noChangeArrowheads="1"/>
          </p:cNvSpPr>
          <p:nvPr/>
        </p:nvSpPr>
        <p:spPr bwMode="auto">
          <a:xfrm>
            <a:off x="3949700" y="2025651"/>
            <a:ext cx="19177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Instruction register</a:t>
            </a:r>
          </a:p>
        </p:txBody>
      </p:sp>
      <p:sp>
        <p:nvSpPr>
          <p:cNvPr id="55305" name="Text Box 69"/>
          <p:cNvSpPr txBox="1">
            <a:spLocks noChangeArrowheads="1"/>
          </p:cNvSpPr>
          <p:nvPr/>
        </p:nvSpPr>
        <p:spPr bwMode="auto">
          <a:xfrm>
            <a:off x="3194050" y="2940050"/>
            <a:ext cx="9969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Function</a:t>
            </a:r>
          </a:p>
          <a:p>
            <a:pPr algn="ctr"/>
            <a:r>
              <a:rPr lang="en-US" sz="1800"/>
              <a:t>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20F4BCC-622F-492F-AC82-F205E449A15D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800C1-E814-4DEE-A472-BCE29A59E09E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VLIW characteristics</a:t>
            </a:r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/>
              <a:t>Multiple operations per instruction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One instruction per cycle issued (at most)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Compiler is in control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Only RISC like operation support 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Short cycle times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Easier to compile for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Flexible: Can implement any FU mixture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Extensible / Scalable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dirty="0"/>
              <a:t>However: 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tight inter FU connectivity required</a:t>
            </a:r>
          </a:p>
          <a:p>
            <a:pPr>
              <a:lnSpc>
                <a:spcPct val="70000"/>
              </a:lnSpc>
            </a:pPr>
            <a:r>
              <a:rPr lang="en-US" sz="2800" i="1" dirty="0">
                <a:solidFill>
                  <a:srgbClr val="FF0000"/>
                </a:solidFill>
              </a:rPr>
              <a:t>not binary compatible !!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(new long instruction format)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low code density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92144" y="1052736"/>
            <a:ext cx="3060340" cy="360040"/>
            <a:chOff x="6156176" y="1916832"/>
            <a:chExt cx="3060340" cy="360040"/>
          </a:xfrm>
        </p:grpSpPr>
        <p:sp>
          <p:nvSpPr>
            <p:cNvPr id="12" name="Rectangle 11"/>
            <p:cNvSpPr/>
            <p:nvPr/>
          </p:nvSpPr>
          <p:spPr>
            <a:xfrm>
              <a:off x="6156176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add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68244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sub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80312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sll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92380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nop</a:t>
              </a:r>
              <a:endParaRPr lang="en-US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604448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bne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25D5B4-FA00-4163-B38A-DF21141BCC9E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BD2520-9A4C-419E-818B-47F5510AC765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2362200" cy="2133600"/>
          </a:xfrm>
        </p:spPr>
        <p:txBody>
          <a:bodyPr/>
          <a:lstStyle/>
          <a:p>
            <a:r>
              <a:rPr lang="en-US" smtClean="0"/>
              <a:t>VelociTIC6x </a:t>
            </a:r>
            <a:br>
              <a:rPr lang="en-US" smtClean="0"/>
            </a:br>
            <a:r>
              <a:rPr lang="en-US" smtClean="0"/>
              <a:t>datapath</a:t>
            </a:r>
          </a:p>
        </p:txBody>
      </p:sp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"/>
            <a:ext cx="64833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AutoShape 5" descr="data:image/jpeg;base64,/9j/4AAQSkZJRgABAQAAAQABAAD/2wCEAAkGBhIPDxQSEBQWFRQUFB4YFxcUFxUUGBkVFRUXFxgZFRQjHCYfGB8kGRcVIC8gIyc1LCwsFSAxNjAqNS4rLDUBCQoKDQwMFA8PFSkYFSQpKSkpKSwpKSkpKSkpKSkpKSkpKSkpKSkpKSkpKSkpKSkpKSkpKSkpKSkpKSkpKSkpKf/AABEIAHUAeAMBIgACEQEDEQH/xAAcAAABBAMBAAAAAAAAAAAAAAAABQYHCAEDBAL/xAA7EAACAQMCAgcFBgYBBQAAAAABAgMABBEFEiExBgcTIkFxgRRRYZGhCCMyQnKxM2KCwdHwUhUWJKKy/8QAGAEBAQEBAQAAAAAAAAAAAAAAAAECAwT/xAAbEQEAAgMBAQAAAAAAAAAAAAAAARECITETIv/aAAwDAQACEQMRAD8AnGiiigKKKxmgzRWM1yX2sQQY7aWOPPIOyqT5DOT6UHZWM00tV60LC3zukyQcYxt/+sYpl6t9oKJTiCIHjwJ3SH1XuKPMSHyoJhrxPOsalpGVVHMsQoHmTVcNT69L6UEJ3BgjgQPUYUY8snzpo6h0tu7l9zyEvw2kDL55Da5y68/A1aFqJellqOKybxnGYwWXI/n/AA/Wuay6ZQSyKhDJuOAWKYLE4AOGOCfDPvqLtOtzDCiMxZgveYnJZubEnx40X6GSJ0BILIQCDghscCG8MHBrt5fNuHptOVZpG6I6v7ZYwT5yXjBPmRSzXB3FFFFBgmky/wCkttbsVllUOBkoO+4HvKLkgfE0qVTTW9SuJpWF0zF1YhlbhiQHDkry3Fs5PvoLGat10WEAO1t5Az+JR6cyfkM/CmXq32hX4+zxL6ZPylbGD8OyPnUMIpJwBknwHE/KlDROj1zfOUtIXlYDLbByH8zHgucHGeePGqHPqnXBqM/59o48iw5+W39qas+uTvndIwB5hPuwc/8ALbjd65pwaH1bXF0gZ3iti8rQxJcsY3kmjOHQJjIwQVOeR4YrTF1dX4VpJYRFGkbyM8zAJthYKykqSQ27ht4Hj4c6ga4HurqstLmn/gxSScM/dxu/Ac+Q5UqaxqVi8JS2tTG7MGLl27u0thFDFyQVdgTuGSiHHA7n1pmp6jL0etP+ltcGaC7aCRYE3ZUjtEZ+7wCjsxk8O+c1QxdB6GzXiSSh4oIYmCvLct2UYdvyBiO83iV8MjPMU8eifVpHFJPLez4eylXMUAWXIdcxyByeA3bhxHAx06NZ18w31zCLmyhlaCGV4rpFaF7sqwmzID92+3s/iRj3V22mvW1r2jQdmsk9sokktE2RtcKSUZFPgA54/GrEXKTNQ4tf04WsiqjFleMOu4bWAbwdfA0lmWtdxetIxaRizHmWJJ+daDLXpjjz1tI3VJeA20sGR9zMQAPBX76j0Vlp+1EfVdf7NRljJ4TQqwH80ZIb6FKlyvLlG3ojgoooqKwaqp1taR7LrN0oGFkbtl45z2o3Mfh399WsqBPtG6aFubScD+JG6EgeMbKwyfJz8jQJmi3k1joEd1pqK00l2y3MgjEzxhQ3ZpjadqkbTx/5/wA1ObTBcPHcCW2sjfTpDeQ26M0KybNyjtoywO5MBwu7BLDiMVEWhdKruwLGzneLeBu27SGxyyCCPE1y6pq013KZbmRpZG5s5ycDkPcPIe+qJllvLGC+nme9hWS3X/x45na5WC7my1yVAGX2sEAyeeRkYApqWvTmz0+3mtou01GO5mLTe0GSINEYyMLknbIZSXLgcRgHjgiOs/6KxQbJ2BY7QQuTtDHcwXPAM2AGOPEAZ9wrrsdduIIzHDNJEjNuYRuyZbG3iQc8q4KKDs0bT+3nRPy5y36RxP8AYetSOZaa/RK02RtIeb8B+lfH1P7UumSuuGotyz3LoMteDJWgyV4MlatKK/R6/wCx1C2l9zlCc8lkHHz7ypVgAarBezEIWX8Sd9f1RkOv1AqyWiXomt45AchkB+lcs+umPHdRRRWGhUc9fGj9vo5cZzbyrLwHhxRs/AK5P9NSNSZ0n0wXVlcQEZ7WFlABxklTjj54oKb0VgcqzVBRRRQFe4oi7BV5scDzNeKV+jttlzIRwUYH6jz+n71YSZ0c0QCKFXkowPIVkyVzmSsGSt25txkryZK0GSvJkorf2lTd1Q6j2umIpOTETGc8+6SM+uKggyVJnUZqmJbq3OeOyRc/EFSB6p9axk1imGiiistCsGs0UFQenWjiz1S7gUAKkxKheAVH+8RQPgrAelIVSn9oXS+z1KKYcpoPdwzG2Dx8Thh9KiyqCis4rFAf7/v0p0WMXZxqvjjj5nnSDpkO6QZ5Lx/x9f2pcMlahmW8yV5MlaDJ+2fThx+teTJSxuMleTJWgyV4MlB0GSnT1X6p2Gqw8QBKDGc+J4Mo+jfOmXJMF5nHnW+x1DsJops/w5FYnn3c4b/13VJVbuitFlP2kauPzKD8xWayrdRRRQRP9onR+0sIbkAk28uCc4AjmAByPHvrFVfGPOrb9Yuke16VdxYBJhLLnluQblPoRVWej89qk6texvLBjvLG+x8nxU+OPdkZzzoJMPUtC0NhPBLLLHcMva96JCFkjyuwkYwHGDjJw3KmbrHQNrK1tLuWQTQXHF2txns1+7ON54byGcAEAAp41NQ17TZI7a100i4ltAlxBDG7Z2rlGUSMdpfY7go5yM8uFM3rB6Uez6VBo8tskc7QoZVVspEqN3WBXgzMV3YHAZ45oEzTei1hLbRPCJk7S3efcWLFjby9nJGRtIAAYHgCTnhXr/ti0aNQQYZO3Cv7TK8ebRJwktzFkIoyjL3HAIAZlGeNcvQ6H2m2EZlmi9nudpaEqGEF5E42RrjvM9zFGpzz3KOFKFn0asniR5JFnLqre0yM80QUM675UaaJojlFLKd2ACvPBNR5s+kOm7iIlJE4DS29vBcwyiRUZG7MpIFWNlIZUJcKXc8PFn2GhXMpjRIyWeMOASiZQsFDjcQCuSOI5Zpyw9OYIkT8BD2Kbo4IzAFvI5A/e7IJtDEcdp4ZPDiRXBrXT6OXcYo5t5jmjEkkqZC3MnatkKuO45IUDAxjlihTbpnV5cSyFJj2TCcQlAA7kmGSVXByEEb7NivkgseXCuvTOi1hIYw8jqXleJe0dDFIwhR4x7RGdiN2jkKQSrdk45jNNm76f3shb77aCwYKirhdsxmQIxDMoSRiV48AAOQFJF9rE1yx7WSSUk5wxLZIBGdvLkTx+JoH5pnSa0g9nmjS3i7S1YSKvaI8cwlG7M8ayzjeoBAkzwB4jLZZWsPCZpRbBxAWPZh8bthHiPD4D3YzxrTDpk7/AIY29cL+/wDilnTur67n/Kf6QSfmcCoqxHVlq3tOl27k8dgB8wKKx1cdHHsLIRSDBzkDngUUDrooooPLqCMEZB4EH3HnmqZ65pZtLqe3OfuZXjyRgkIxAOPiAD61c3FV967ug0y35u4ULxzgb8YysigLx+BAXl7jQRZbXDROrxsyOpyrISrKferDiDSnrPSa5v5RNdyCSQKEDbI0O0EnB2qu7nzPxrZY9DbmU8F+WWPyA/vTr0rqZupcblb1wg/z9aBkWurywhhFK8YfG7YxXOw5XJHHgeI+PlXLHGXPdQk/Bc8fPlU56V1DqMGUoPTcfmad+n9VdnF+IF/PgPlQVtt+j9zJyTH6j/YZpw6Z1VXc/wCV/QbR8zVk7Po/bwj7uJB/SKUFUDlQQbpXUM5wZdo/US30p5aX1OWsQ75z8FAUVINFAiWPQyzh/BCufeRmleO3VfwqB5ACtlFAUUUUBRRRQFap7ZJBh1DD3EAiiig8QafFH+BFXyAFb8UUUGaKKKAooooCiiigKKKKAooooP/Z"/>
          <p:cNvSpPr>
            <a:spLocks noChangeAspect="1" noChangeArrowheads="1"/>
          </p:cNvSpPr>
          <p:nvPr/>
        </p:nvSpPr>
        <p:spPr bwMode="auto">
          <a:xfrm>
            <a:off x="1692275" y="-5334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7352" name="Picture 7" descr="http://www.ti.com/lsds/media/images/shared/dsp/c62x_c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953001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VLIW example: TMS320C62</a:t>
            </a:r>
            <a:endParaRPr lang="en-US" smtClean="0"/>
          </a:p>
        </p:txBody>
      </p:sp>
      <p:sp>
        <p:nvSpPr>
          <p:cNvPr id="5837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z="2800"/>
              <a:t>TMS320C62 VelociTI Processor</a:t>
            </a:r>
          </a:p>
          <a:p>
            <a:pPr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400"/>
              <a:t>8 operations (of 32-bit) per instruction (256 bit)</a:t>
            </a:r>
          </a:p>
          <a:p>
            <a:pPr>
              <a:lnSpc>
                <a:spcPct val="80000"/>
              </a:lnSpc>
            </a:pPr>
            <a:r>
              <a:rPr lang="en-US" sz="2400"/>
              <a:t>Two clusters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8 Fus: 4 Fus / cluster : (2 Multipliers, 6 ALUs)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2 x 32 registers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One bus available to write in register file of other cluster</a:t>
            </a:r>
          </a:p>
          <a:p>
            <a:r>
              <a:rPr lang="en-US" sz="2400"/>
              <a:t>Flexible addressing modes (like circular addressing)</a:t>
            </a:r>
          </a:p>
          <a:p>
            <a:r>
              <a:rPr lang="en-US" sz="2400"/>
              <a:t>Flexible instruction packing</a:t>
            </a:r>
          </a:p>
          <a:p>
            <a:r>
              <a:rPr lang="en-US" sz="2400"/>
              <a:t>All instruction conditional</a:t>
            </a:r>
          </a:p>
          <a:p>
            <a:r>
              <a:rPr lang="en-US" sz="2400"/>
              <a:t>Originally: 5 ns, 200 MHz, 0.25 um, 5-layer CMOS</a:t>
            </a:r>
          </a:p>
          <a:p>
            <a:r>
              <a:rPr lang="en-US" sz="2400"/>
              <a:t>128 KB on-chip RAM</a:t>
            </a:r>
          </a:p>
        </p:txBody>
      </p:sp>
      <p:sp>
        <p:nvSpPr>
          <p:cNvPr id="583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950FC75-3532-453A-BC90-9848182C9E14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50710C-BEAE-4A55-AB1A-02571F38A887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58375" name="AutoShape 5" descr="data:image/jpeg;base64,/9j/4AAQSkZJRgABAQAAAQABAAD/2wCEAAkGBhESERQRERQWFBUUEBcYFhgXGRIVFBcZFxYYGBcZGhwdHCYeGhojGRUYHzEhIyopLC8sFyAxODA2NSkuLCkBCQoKDAwNFgwMDSkYFBgpKSkpKSkpKSkpKSkpKSkpKSkpKSkpKSkpKSkpKSkpKSkpKSkpKSkpKSkpKSkpKSkpKf/AABEIAGYApAMBIgACEQEDEQH/xAAcAAEAAgMBAQEAAAAAAAAAAAAAAwYCBQcIBAH/xAA2EAACAQIEBAMGBQQDAQAAAAABAgMAEQQFBhIhMUFREyKRBzJhcYGhI0JSksEUM7HRU2LwQ//EABUBAQEAAAAAAAAAAAAAAAAAAAAB/8QAFREBAQAAAAAAAAAAAAAAAAAAABH/2gAMAwEAAhEDEQA/AO40pSgUpSgUpVd1nrOLARbm80rA+HHfix7nso6mgaz1nDl8O5rNKwPhx9WPc9lHU1w86+zETNOuIkDOblb3j+QQ3UAcuArX5xm8uJlaadtzt6AdAB0Udq1zUHS8m9uM6WGKhWUdWj/Df52N1P2q95N7UstxFgJvCY/lmHh/f3fvXnY1GaD1wkgIBBBBHAjiD9ayrynlWo8VhTfDzSRfBWOw/NT5T6VeMk9uuKjsMVEk4/Un4Un8qfQfOg7pSqTkntfyzEWBkMDHpMNg/cCV+9XGDEo6h0YMp5FSGU/IjgaCWlfl6/aBSlKBSlKBSlKBSlKBSlaDV+r4sBFvfzSN/bjHNj3PZR1NBjrHWEWAh3tZpG4Rx34se57KOp+lcAzjNpcTK00zbnbn2A6ADoB2qbOs4lxUrTTNudvQDoqjoBWuag/EUEgE2BIBNr2+P05/Srjg8DhxPsVcPJAFP5hJPMAvvM1/wR1JO0KB1NUs1jvIPA2oLbmGhI0RD43hhYt80knBBu9wRoBvJPx5/O4FYxmRTxxrK6FUd9q3sGY2v7p81rdx2719UWqcUv8A9LkNuDMFd1Y82BIPmPAX52FhWyk1qpKSmANKgsoY/hqW4yygLYmZ243/AC2HOgqc0TKSrAqRzBBBH0PGoTV02HMY1Ys4TDBt6Ksk0u1jfyuzM8rEgCxsF5/PR4XKVxMspjK4eKMbiZDIwRRw8zW94/S5NgKDRtX15ZnuJwzbsNNJEf8AoxAPzHI/UVM2RSmJp0s8auBcFd/mYqpKX3C5HLnWtxELIdrqVI6MCD6Gg6Nkft4xsVhiUjxC9/7UnqAVP7frXQci9tmWYiyyO2GftKPL+9br62rzk1Rmg9k4THRyqHidZFPJkZXU/Ii4qYV43y7OJ8O2/DyvE3dGK3+duB+tXvIfb1mMFhOI8Uo/UPDk/eot6qaD0dSub5F7eMtnssxfCsf+Qbk/et/uBV+y/NIZ08SCRJUP5o2V19QTQfVSlKBSlaDV2rosDFubzSN/bjvxY9z2UdTQNXauiwMW9vNIw/Dj6se57KOprg+cZvLiZWmmbc7H6AdFA6AV+5vm0uJlaaZtzt6AdFUdAK+aHCu99is21dx2gtYdzbkPjVHzmo2qRqjagjao2qRqjagwNRmpDUZqDEOQQQSCORFwR8jX1YPOXj2ggSRrIXMb3MbMRYlrWJNuRJ4V8ZrBqCyxanw5hVXjkR4A39OqPKYVJJJvaRZNxv7xYj4dKr2bZtJiHDym+1AigcFVV5KPhXzmo2oMGqI1K1RGgwNRtUhqNqDA1LgczmgbxIJHib9SMyN6jnUTGt5ozReIzKcRxK3hhl8WQC6xqT9yeNhQdj9lOvcTPgnbFStK64hlDFVJ2iOMgE24m7Nz70roOltJwYDDJhoQNq3JJA3MTzZu5P8AFKCPV2rosDFuazSMD4cfVj3PZR3rhOb5tLiZWmmbc7egHRVHQCtrqcSTYmZ3cs3iuov0VWICjsAK0kmGZeY/mqLBomTL7zJmAXYyKUYiTcGBN9pTiOB+wrp2VYbCYFRFg9jPIVdt8gD+G3JibEkdAoHG/wAzXCjVvzD2kySQwqIIVli2/ilUkbyiylAw8p9fhUFh1JoJZYsRiCTE6yl2lnDDctrnaqNYJawF13cK5fFlkzqzxxu6qeJVSQPnbpW/xWssyxi/0plaTxWA2KqKzfC6qDbuK2kOATAJYllZ5BFPi41Mng+W7QREWtIb2Li/8UHP2FRtXRsZl2HzDERBdqh2WPxFlTclgQgZGO6R2tf3UPHj3qsS6NxDMwgBmCFwzBWjVSl9y7pNoZgBew7GgrpqM1KyEC5BseRsbGojQRmsGrM1g1BGajapDUbUGDVEalaojQYGomNSOa2WlNJ4nMp/Bw63sLu3Dai9zfmew60H7pDSM+ZYhYIrKPzOwOxB8e5PQV6l0jpDD5fAsMKAHaN7cSXbqxv1NNIaSgy7DiCAG3Ni1iS1hckgC/Kt7QKUpQU/PdDLPP4tlCcSwXyuxsbfDnxvVLzDR0sSPK3kVXsof3mFr34eldkrB4gRYgEfEA1aOA47JmS3iRldyhlPDiCLg8Pga1kuV/pPrXoLFZBC8glK+cA7Tc2Fxa9r25VVM09nY8Nyg8SRnuLWj2i3IcbHjxpRyTDYjEYZt8TMjWI3L2PMVssr1vJGzCRQ0bLGAqhR4RibcjxKRtDgljytc341Y8x0bLHIsS+digLcCFU7bt5uVr3APWq5i8oHHelrGxI6HtccKDZPnGCxLxBtkZUEzSsDCdqDnGUbeZW43XcQTY962GW4HEMvjwSvaaMoIcYfFJgJZTISjKYoyLAvYcWI48zSZsk/Q30P+6+ZHxOH3bSyho2ja3FSje8pHKx7d6QWLVWa4n+miwzQMgYEI3irKGiQkBEAUXQMLq7AtbqQb1RjVqj1uxlaaaJWkePY0iF0kIC2Ci7FY1NrN4YU7SQLXrdricsxzbnVVnaKKFFdxhogwXzzNtsNoN7LuLHgLdRBzY1g1X3HeztHl2YSRxxABxCmNOJ2i7FQVZn4KtmJHyqqYzTWLjXc8EgW7C+0keVijcuQ3KRc87cKDUmo2qQ1G1Bg1ROakka3E19OmdNT5liVw8AAvzZuCIO5P8UH7pbS8+Y4hYIVbbcb3ClljUn3mt9h1r1Ho7RsGXYdYIlBIvuksA7k9WNY6K0Xh8ugWKFbMVHiNckuw/MenpVioApSlApSlApSlApSlBiyA8DxrU47S8DxmJR4YZrtttcn4362rcUoKJmfs6VpF2ALGqWO3+41lsOG21yRcnrxqoY3Sc0aPIRtVXsN4Kswte4BHEV2q1RzYdXFnUMOxAI+9Wjz3j8jHDxIyu5QQbFbhgCCD1uDWnxGnT+Rvo3+xXorF6bgkkErDzAEL+kEi19vyqo5n7OiI2ZBvkL3UJ5ABblYm3PrQcUkXExALdwquHABJQMvusOgIraQ66mvM73M2IZRJiAT4yxX88cQPkS4Fri3ICrlmGkZo5FiHndluQOFjtuw7EDiL3qt43I4ySHj2m/EgbTekEGps8wEuGHhor4gkKX8IRsQLWldgdxlNgpUl0PMAGqTI4AuaseK0secbX+DcD6itDkORYjMMQsEKniRc2JVFJtua3/jUH7p3TeJzLECDDoT1Y8LIt+LMSft1r1DonRUGW4cQw3JJDOzbdzNaxJI/wAdBWOh9D4fLcOsUaqZB78u2zue5PP6dKstApSlApSlApSlApSlApSlApSlApSlApSlBg8YNwRzFj8q0mO0jC8TRJ+GGbcxA3Em1r8T2FftKCrZj7PlfEJFEVjUKN7eYsQBzty3E8eYHOrHovQ2GyyLw8OCSwHiOx8zsOp7fLp/lSgsdKUoFKUoFKUoFKUoP//Z"/>
          <p:cNvSpPr>
            <a:spLocks noChangeAspect="1" noChangeArrowheads="1"/>
          </p:cNvSpPr>
          <p:nvPr/>
        </p:nvSpPr>
        <p:spPr bwMode="auto">
          <a:xfrm>
            <a:off x="1692275" y="-465138"/>
            <a:ext cx="1562100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AutoShape 7" descr="data:image/jpeg;base64,/9j/4AAQSkZJRgABAQAAAQABAAD/2wCEAAkGBhESERQRERQWFBUUEBcYFhgXGRIVFBcZFxYYGBcZGhwdHCYeGhojGRUYHzEhIyopLC8sFyAxODA2NSkuLCkBCQoKDAwNFgwMDSkYFBgpKSkpKSkpKSkpKSkpKSkpKSkpKSkpKSkpKSkpKSkpKSkpKSkpKSkpKSkpKSkpKSkpKf/AABEIAGYApAMBIgACEQEDEQH/xAAcAAEAAgMBAQEAAAAAAAAAAAAAAwYCBQcIBAH/xAA2EAACAQIEBAMGBQQDAQAAAAABAgMAEQQFBhIhMUFREyKRBzJhcYGhI0JSksEUM7HRU2LwQ//EABUBAQEAAAAAAAAAAAAAAAAAAAAB/8QAFREBAQAAAAAAAAAAAAAAAAAAABH/2gAMAwEAAhEDEQA/AO40pSgUpSgUpVd1nrOLARbm80rA+HHfix7nso6mgaz1nDl8O5rNKwPhx9WPc9lHU1w86+zETNOuIkDOblb3j+QQ3UAcuArX5xm8uJlaadtzt6AdAB0Udq1zUHS8m9uM6WGKhWUdWj/Df52N1P2q95N7UstxFgJvCY/lmHh/f3fvXnY1GaD1wkgIBBBBHAjiD9ayrynlWo8VhTfDzSRfBWOw/NT5T6VeMk9uuKjsMVEk4/Un4Un8qfQfOg7pSqTkntfyzEWBkMDHpMNg/cCV+9XGDEo6h0YMp5FSGU/IjgaCWlfl6/aBSlKBSlKBSlKBSlKBSlaDV+r4sBFvfzSN/bjHNj3PZR1NBjrHWEWAh3tZpG4Rx34se57KOp+lcAzjNpcTK00zbnbn2A6ADoB2qbOs4lxUrTTNudvQDoqjoBWuag/EUEgE2BIBNr2+P05/Srjg8DhxPsVcPJAFP5hJPMAvvM1/wR1JO0KB1NUs1jvIPA2oLbmGhI0RD43hhYt80knBBu9wRoBvJPx5/O4FYxmRTxxrK6FUd9q3sGY2v7p81rdx2719UWqcUv8A9LkNuDMFd1Y82BIPmPAX52FhWyk1qpKSmANKgsoY/hqW4yygLYmZ243/AC2HOgqc0TKSrAqRzBBBH0PGoTV02HMY1Ys4TDBt6Ksk0u1jfyuzM8rEgCxsF5/PR4XKVxMspjK4eKMbiZDIwRRw8zW94/S5NgKDRtX15ZnuJwzbsNNJEf8AoxAPzHI/UVM2RSmJp0s8auBcFd/mYqpKX3C5HLnWtxELIdrqVI6MCD6Gg6Nkft4xsVhiUjxC9/7UnqAVP7frXQci9tmWYiyyO2GftKPL+9br62rzk1Rmg9k4THRyqHidZFPJkZXU/Ii4qYV43y7OJ8O2/DyvE3dGK3+duB+tXvIfb1mMFhOI8Uo/UPDk/eot6qaD0dSub5F7eMtnssxfCsf+Qbk/et/uBV+y/NIZ08SCRJUP5o2V19QTQfVSlKBSlaDV2rosDFubzSN/bjvxY9z2UdTQNXauiwMW9vNIw/Dj6se57KOprg+cZvLiZWmmbc7H6AdFA6AV+5vm0uJlaaZtzt6AdFUdAK+aHCu99is21dx2gtYdzbkPjVHzmo2qRqjagjao2qRqjagwNRmpDUZqDEOQQQSCORFwR8jX1YPOXj2ggSRrIXMb3MbMRYlrWJNuRJ4V8ZrBqCyxanw5hVXjkR4A39OqPKYVJJJvaRZNxv7xYj4dKr2bZtJiHDym+1AigcFVV5KPhXzmo2oMGqI1K1RGgwNRtUhqNqDA1LgczmgbxIJHib9SMyN6jnUTGt5ozReIzKcRxK3hhl8WQC6xqT9yeNhQdj9lOvcTPgnbFStK64hlDFVJ2iOMgE24m7Nz70roOltJwYDDJhoQNq3JJA3MTzZu5P8AFKCPV2rosDFuazSMD4cfVj3PZR3rhOb5tLiZWmmbc7egHRVHQCtrqcSTYmZ3cs3iuov0VWICjsAK0kmGZeY/mqLBomTL7zJmAXYyKUYiTcGBN9pTiOB+wrp2VYbCYFRFg9jPIVdt8gD+G3JibEkdAoHG/wAzXCjVvzD2kySQwqIIVli2/ilUkbyiylAw8p9fhUFh1JoJZYsRiCTE6yl2lnDDctrnaqNYJawF13cK5fFlkzqzxxu6qeJVSQPnbpW/xWssyxi/0plaTxWA2KqKzfC6qDbuK2kOATAJYllZ5BFPi41Mng+W7QREWtIb2Li/8UHP2FRtXRsZl2HzDERBdqh2WPxFlTclgQgZGO6R2tf3UPHj3qsS6NxDMwgBmCFwzBWjVSl9y7pNoZgBew7GgrpqM1KyEC5BseRsbGojQRmsGrM1g1BGajapDUbUGDVEalaojQYGomNSOa2WlNJ4nMp/Bw63sLu3Dai9zfmew60H7pDSM+ZYhYIrKPzOwOxB8e5PQV6l0jpDD5fAsMKAHaN7cSXbqxv1NNIaSgy7DiCAG3Ni1iS1hckgC/Kt7QKUpQU/PdDLPP4tlCcSwXyuxsbfDnxvVLzDR0sSPK3kVXsof3mFr34eldkrB4gRYgEfEA1aOA47JmS3iRldyhlPDiCLg8Pga1kuV/pPrXoLFZBC8glK+cA7Tc2Fxa9r25VVM09nY8Nyg8SRnuLWj2i3IcbHjxpRyTDYjEYZt8TMjWI3L2PMVssr1vJGzCRQ0bLGAqhR4RibcjxKRtDgljytc341Y8x0bLHIsS+digLcCFU7bt5uVr3APWq5i8oHHelrGxI6HtccKDZPnGCxLxBtkZUEzSsDCdqDnGUbeZW43XcQTY962GW4HEMvjwSvaaMoIcYfFJgJZTISjKYoyLAvYcWI48zSZsk/Q30P+6+ZHxOH3bSyho2ja3FSje8pHKx7d6QWLVWa4n+miwzQMgYEI3irKGiQkBEAUXQMLq7AtbqQb1RjVqj1uxlaaaJWkePY0iF0kIC2Ci7FY1NrN4YU7SQLXrdricsxzbnVVnaKKFFdxhogwXzzNtsNoN7LuLHgLdRBzY1g1X3HeztHl2YSRxxABxCmNOJ2i7FQVZn4KtmJHyqqYzTWLjXc8EgW7C+0keVijcuQ3KRc87cKDUmo2qQ1G1Bg1ROakka3E19OmdNT5liVw8AAvzZuCIO5P8UH7pbS8+Y4hYIVbbcb3ClljUn3mt9h1r1Ho7RsGXYdYIlBIvuksA7k9WNY6K0Xh8ugWKFbMVHiNckuw/MenpVioApSlApSlApSlApSlBiyA8DxrU47S8DxmJR4YZrtttcn4362rcUoKJmfs6VpF2ALGqWO3+41lsOG21yRcnrxqoY3Sc0aPIRtVXsN4Kswte4BHEV2q1RzYdXFnUMOxAI+9Wjz3j8jHDxIyu5QQbFbhgCCD1uDWnxGnT+Rvo3+xXorF6bgkkErDzAEL+kEi19vyqo5n7OiI2ZBvkL3UJ5ABblYm3PrQcUkXExALdwquHABJQMvusOgIraQ66mvM73M2IZRJiAT4yxX88cQPkS4Fri3ICrlmGkZo5FiHndluQOFjtuw7EDiL3qt43I4ySHj2m/EgbTekEGps8wEuGHhor4gkKX8IRsQLWldgdxlNgpUl0PMAGqTI4AuaseK0secbX+DcD6itDkORYjMMQsEKniRc2JVFJtua3/jUH7p3TeJzLECDDoT1Y8LIt+LMSft1r1DonRUGW4cQw3JJDOzbdzNaxJI/wAdBWOh9D4fLcOsUaqZB78u2zue5PP6dKstApSlApSlApSlApSlApSlApSlApSlApSlBg8YNwRzFj8q0mO0jC8TRJ+GGbcxA3Em1r8T2FftKCrZj7PlfEJFEVjUKN7eYsQBzty3E8eYHOrHovQ2GyyLw8OCSwHiOx8zsOp7fLp/lSgsdKUoFKUoFKUoFKUoP//Z"/>
          <p:cNvSpPr>
            <a:spLocks noChangeAspect="1" noChangeArrowheads="1"/>
          </p:cNvSpPr>
          <p:nvPr/>
        </p:nvSpPr>
        <p:spPr bwMode="auto">
          <a:xfrm>
            <a:off x="1692275" y="-465138"/>
            <a:ext cx="1562100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Dependences: CFG</a:t>
            </a: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842764F-AE5A-4496-BCE8-B89255AE6627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09E-6784-4363-A9FD-A16640979F1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587388" y="1268760"/>
            <a:ext cx="24122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Arial" charset="0"/>
              </a:rPr>
              <a:t>C input code: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8940316" y="1664804"/>
            <a:ext cx="2871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CFG 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(Control Flow Graph):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49863" y="1592797"/>
            <a:ext cx="4189920" cy="3511197"/>
            <a:chOff x="5249863" y="2312989"/>
            <a:chExt cx="3352800" cy="2809681"/>
          </a:xfrm>
        </p:grpSpPr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6240463" y="2312989"/>
              <a:ext cx="1371600" cy="6649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1 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     sub t1, a, b</a:t>
              </a:r>
            </a:p>
            <a:p>
              <a:pPr eaLnBrk="0" hangingPunct="0"/>
              <a:r>
                <a:rPr lang="en-US" sz="1600" b="1">
                  <a:latin typeface="Arial" charset="0"/>
                </a:rPr>
                <a:t>     </a:t>
              </a:r>
              <a:r>
                <a:rPr lang="en-US" sz="1600">
                  <a:latin typeface="Arial" charset="0"/>
                </a:rPr>
                <a:t>bgz t1, 2, 3</a:t>
              </a:r>
            </a:p>
          </p:txBody>
        </p: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6240463" y="4457701"/>
              <a:ext cx="1371600" cy="6649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4 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     mul y,a,b</a:t>
              </a:r>
            </a:p>
            <a:p>
              <a:pPr eaLnBrk="0" hangingPunct="0"/>
              <a:r>
                <a:rPr lang="en-US" sz="1600" b="1">
                  <a:latin typeface="Arial" charset="0"/>
                </a:rPr>
                <a:t>     </a:t>
              </a:r>
              <a:r>
                <a:rPr lang="en-US" sz="1600">
                  <a:latin typeface="Arial" charset="0"/>
                </a:rPr>
                <a:t>…………..</a:t>
              </a:r>
            </a:p>
          </p:txBody>
        </p:sp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7231063" y="3390901"/>
              <a:ext cx="1371600" cy="6649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3 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     rem r, b, a</a:t>
              </a:r>
            </a:p>
            <a:p>
              <a:pPr eaLnBrk="0" hangingPunct="0"/>
              <a:r>
                <a:rPr lang="en-US" sz="1600" b="1">
                  <a:latin typeface="Arial" charset="0"/>
                </a:rPr>
                <a:t>     </a:t>
              </a:r>
              <a:r>
                <a:rPr lang="en-US" sz="1600">
                  <a:latin typeface="Arial" charset="0"/>
                </a:rPr>
                <a:t>goto 4</a:t>
              </a:r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5249863" y="3368676"/>
              <a:ext cx="1371600" cy="6649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2 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     rem r, a, b</a:t>
              </a:r>
            </a:p>
            <a:p>
              <a:pPr eaLnBrk="0" hangingPunct="0"/>
              <a:r>
                <a:rPr lang="en-US" sz="1600" b="1">
                  <a:latin typeface="Arial" charset="0"/>
                </a:rPr>
                <a:t>     </a:t>
              </a:r>
              <a:r>
                <a:rPr lang="en-US" sz="1600">
                  <a:latin typeface="Arial" charset="0"/>
                </a:rPr>
                <a:t>goto 4</a:t>
              </a:r>
            </a:p>
          </p:txBody>
        </p:sp>
        <p:sp>
          <p:nvSpPr>
            <p:cNvPr id="12300" name="Line 10"/>
            <p:cNvSpPr>
              <a:spLocks noChangeShapeType="1"/>
            </p:cNvSpPr>
            <p:nvPr/>
          </p:nvSpPr>
          <p:spPr bwMode="auto">
            <a:xfrm flipH="1">
              <a:off x="5935663" y="3063875"/>
              <a:ext cx="609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301" name="Line 11"/>
            <p:cNvSpPr>
              <a:spLocks noChangeShapeType="1"/>
            </p:cNvSpPr>
            <p:nvPr/>
          </p:nvSpPr>
          <p:spPr bwMode="auto">
            <a:xfrm>
              <a:off x="7307263" y="3063875"/>
              <a:ext cx="609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302" name="Line 12"/>
            <p:cNvSpPr>
              <a:spLocks noChangeShapeType="1"/>
            </p:cNvSpPr>
            <p:nvPr/>
          </p:nvSpPr>
          <p:spPr bwMode="auto">
            <a:xfrm flipH="1" flipV="1">
              <a:off x="5935663" y="4130675"/>
              <a:ext cx="609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303" name="Line 13"/>
            <p:cNvSpPr>
              <a:spLocks noChangeShapeType="1"/>
            </p:cNvSpPr>
            <p:nvPr/>
          </p:nvSpPr>
          <p:spPr bwMode="auto">
            <a:xfrm flipV="1">
              <a:off x="7307263" y="4130675"/>
              <a:ext cx="609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587388" y="1952836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ourier New" pitchFamily="49" charset="0"/>
              </a:rPr>
              <a:t>if (a &gt; b)  { r = a % b; }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else     { r = b % a; }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y = a*b;</a:t>
            </a: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371364" y="4761148"/>
            <a:ext cx="84359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Questions</a:t>
            </a:r>
            <a:r>
              <a:rPr lang="en-US" sz="2800" i="1"/>
              <a:t>: </a:t>
            </a:r>
          </a:p>
          <a:p>
            <a:pPr>
              <a:buFont typeface="Arial" charset="0"/>
              <a:buChar char="•"/>
            </a:pPr>
            <a:r>
              <a:rPr lang="en-US" sz="2800" i="1"/>
              <a:t> </a:t>
            </a:r>
            <a:r>
              <a:rPr lang="en-US" i="1"/>
              <a:t>How real are control dependences?</a:t>
            </a:r>
          </a:p>
          <a:p>
            <a:pPr>
              <a:buFont typeface="Arial" charset="0"/>
              <a:buChar char="•"/>
            </a:pPr>
            <a:r>
              <a:rPr lang="en-US" i="1"/>
              <a:t> Can ‘</a:t>
            </a:r>
            <a:r>
              <a:rPr lang="en-US">
                <a:latin typeface="Courier New" pitchFamily="49" charset="0"/>
                <a:cs typeface="Courier New" pitchFamily="49" charset="0"/>
              </a:rPr>
              <a:t>mul y,a,b</a:t>
            </a:r>
            <a:r>
              <a:rPr lang="en-US" i="1"/>
              <a:t>’ be moved to block 2, 3 or even block 1?</a:t>
            </a:r>
          </a:p>
          <a:p>
            <a:pPr>
              <a:buFont typeface="Arial" charset="0"/>
              <a:buChar char="•"/>
            </a:pPr>
            <a:r>
              <a:rPr lang="en-US" i="1"/>
              <a:t> Can ‘rem r, a, b’ be moved to block 1 and executed speculatively?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VLIW example: Philips TriMedia </a:t>
            </a:r>
            <a:r>
              <a:rPr lang="en-US" smtClean="0"/>
              <a:t>TM1000</a:t>
            </a:r>
            <a:endParaRPr lang="en-US"/>
          </a:p>
        </p:txBody>
      </p:sp>
      <p:sp>
        <p:nvSpPr>
          <p:cNvPr id="5939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F96D29E-537D-4897-BF1E-0836BD35522C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700031-ED47-4A08-BAC1-E748D8EB1E98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59397" name="Rectangle 2"/>
          <p:cNvSpPr>
            <a:spLocks noChangeArrowheads="1"/>
          </p:cNvSpPr>
          <p:nvPr/>
        </p:nvSpPr>
        <p:spPr bwMode="auto">
          <a:xfrm>
            <a:off x="4103689" y="2590800"/>
            <a:ext cx="669925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3981451" y="2438400"/>
            <a:ext cx="669925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9399" name="Rectangle 4"/>
          <p:cNvSpPr>
            <a:spLocks noChangeArrowheads="1"/>
          </p:cNvSpPr>
          <p:nvPr/>
        </p:nvSpPr>
        <p:spPr bwMode="auto">
          <a:xfrm>
            <a:off x="3859213" y="2286000"/>
            <a:ext cx="671512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Exec</a:t>
            </a:r>
          </a:p>
          <a:p>
            <a:pPr algn="ctr"/>
            <a:r>
              <a:rPr lang="en-US"/>
              <a:t>unit</a:t>
            </a:r>
          </a:p>
        </p:txBody>
      </p:sp>
      <p:sp>
        <p:nvSpPr>
          <p:cNvPr id="59400" name="Line 5"/>
          <p:cNvSpPr>
            <a:spLocks noChangeShapeType="1"/>
          </p:cNvSpPr>
          <p:nvPr/>
        </p:nvSpPr>
        <p:spPr bwMode="auto">
          <a:xfrm>
            <a:off x="3981450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6"/>
          <p:cNvSpPr>
            <a:spLocks noChangeShapeType="1"/>
          </p:cNvSpPr>
          <p:nvPr/>
        </p:nvSpPr>
        <p:spPr bwMode="auto">
          <a:xfrm>
            <a:off x="4164013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Line 7"/>
          <p:cNvSpPr>
            <a:spLocks noChangeShapeType="1"/>
          </p:cNvSpPr>
          <p:nvPr/>
        </p:nvSpPr>
        <p:spPr bwMode="auto">
          <a:xfrm>
            <a:off x="4346575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8"/>
          <p:cNvSpPr>
            <a:spLocks noChangeShapeType="1"/>
          </p:cNvSpPr>
          <p:nvPr/>
        </p:nvSpPr>
        <p:spPr bwMode="auto">
          <a:xfrm flipV="1">
            <a:off x="4225925" y="3352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Rectangle 9"/>
          <p:cNvSpPr>
            <a:spLocks noChangeArrowheads="1"/>
          </p:cNvSpPr>
          <p:nvPr/>
        </p:nvSpPr>
        <p:spPr bwMode="auto">
          <a:xfrm>
            <a:off x="5200651" y="2590800"/>
            <a:ext cx="671513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9405" name="Rectangle 10"/>
          <p:cNvSpPr>
            <a:spLocks noChangeArrowheads="1"/>
          </p:cNvSpPr>
          <p:nvPr/>
        </p:nvSpPr>
        <p:spPr bwMode="auto">
          <a:xfrm>
            <a:off x="5078413" y="2438400"/>
            <a:ext cx="671512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9406" name="Rectangle 11"/>
          <p:cNvSpPr>
            <a:spLocks noChangeArrowheads="1"/>
          </p:cNvSpPr>
          <p:nvPr/>
        </p:nvSpPr>
        <p:spPr bwMode="auto">
          <a:xfrm>
            <a:off x="4957764" y="2286000"/>
            <a:ext cx="669925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Exec</a:t>
            </a:r>
          </a:p>
          <a:p>
            <a:pPr algn="ctr"/>
            <a:r>
              <a:rPr lang="en-US"/>
              <a:t>unit</a:t>
            </a:r>
          </a:p>
        </p:txBody>
      </p:sp>
      <p:sp>
        <p:nvSpPr>
          <p:cNvPr id="59407" name="Line 12"/>
          <p:cNvSpPr>
            <a:spLocks noChangeShapeType="1"/>
          </p:cNvSpPr>
          <p:nvPr/>
        </p:nvSpPr>
        <p:spPr bwMode="auto">
          <a:xfrm>
            <a:off x="5078413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Line 13"/>
          <p:cNvSpPr>
            <a:spLocks noChangeShapeType="1"/>
          </p:cNvSpPr>
          <p:nvPr/>
        </p:nvSpPr>
        <p:spPr bwMode="auto">
          <a:xfrm>
            <a:off x="5262563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Line 14"/>
          <p:cNvSpPr>
            <a:spLocks noChangeShapeType="1"/>
          </p:cNvSpPr>
          <p:nvPr/>
        </p:nvSpPr>
        <p:spPr bwMode="auto">
          <a:xfrm>
            <a:off x="5445125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Line 15"/>
          <p:cNvSpPr>
            <a:spLocks noChangeShapeType="1"/>
          </p:cNvSpPr>
          <p:nvPr/>
        </p:nvSpPr>
        <p:spPr bwMode="auto">
          <a:xfrm flipV="1">
            <a:off x="5322888" y="3352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Rectangle 16"/>
          <p:cNvSpPr>
            <a:spLocks noChangeArrowheads="1"/>
          </p:cNvSpPr>
          <p:nvPr/>
        </p:nvSpPr>
        <p:spPr bwMode="auto">
          <a:xfrm>
            <a:off x="6299201" y="2590800"/>
            <a:ext cx="671513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9412" name="Rectangle 17"/>
          <p:cNvSpPr>
            <a:spLocks noChangeArrowheads="1"/>
          </p:cNvSpPr>
          <p:nvPr/>
        </p:nvSpPr>
        <p:spPr bwMode="auto">
          <a:xfrm>
            <a:off x="6176963" y="2438400"/>
            <a:ext cx="671512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9413" name="Rectangle 18"/>
          <p:cNvSpPr>
            <a:spLocks noChangeArrowheads="1"/>
          </p:cNvSpPr>
          <p:nvPr/>
        </p:nvSpPr>
        <p:spPr bwMode="auto">
          <a:xfrm>
            <a:off x="6054726" y="2286000"/>
            <a:ext cx="671513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Exec</a:t>
            </a:r>
          </a:p>
          <a:p>
            <a:pPr algn="ctr"/>
            <a:r>
              <a:rPr lang="en-US"/>
              <a:t>unit</a:t>
            </a:r>
          </a:p>
        </p:txBody>
      </p:sp>
      <p:sp>
        <p:nvSpPr>
          <p:cNvPr id="59414" name="Line 19"/>
          <p:cNvSpPr>
            <a:spLocks noChangeShapeType="1"/>
          </p:cNvSpPr>
          <p:nvPr/>
        </p:nvSpPr>
        <p:spPr bwMode="auto">
          <a:xfrm>
            <a:off x="6176963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Line 20"/>
          <p:cNvSpPr>
            <a:spLocks noChangeShapeType="1"/>
          </p:cNvSpPr>
          <p:nvPr/>
        </p:nvSpPr>
        <p:spPr bwMode="auto">
          <a:xfrm>
            <a:off x="6359525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Line 21"/>
          <p:cNvSpPr>
            <a:spLocks noChangeShapeType="1"/>
          </p:cNvSpPr>
          <p:nvPr/>
        </p:nvSpPr>
        <p:spPr bwMode="auto">
          <a:xfrm>
            <a:off x="6543675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7" name="Line 22"/>
          <p:cNvSpPr>
            <a:spLocks noChangeShapeType="1"/>
          </p:cNvSpPr>
          <p:nvPr/>
        </p:nvSpPr>
        <p:spPr bwMode="auto">
          <a:xfrm flipV="1">
            <a:off x="6421438" y="3352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Rectangle 23"/>
          <p:cNvSpPr>
            <a:spLocks noChangeArrowheads="1"/>
          </p:cNvSpPr>
          <p:nvPr/>
        </p:nvSpPr>
        <p:spPr bwMode="auto">
          <a:xfrm>
            <a:off x="7397751" y="2590800"/>
            <a:ext cx="669925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9419" name="Rectangle 24"/>
          <p:cNvSpPr>
            <a:spLocks noChangeArrowheads="1"/>
          </p:cNvSpPr>
          <p:nvPr/>
        </p:nvSpPr>
        <p:spPr bwMode="auto">
          <a:xfrm>
            <a:off x="7275514" y="2438400"/>
            <a:ext cx="669925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9420" name="Rectangle 25"/>
          <p:cNvSpPr>
            <a:spLocks noChangeArrowheads="1"/>
          </p:cNvSpPr>
          <p:nvPr/>
        </p:nvSpPr>
        <p:spPr bwMode="auto">
          <a:xfrm>
            <a:off x="7153276" y="2286000"/>
            <a:ext cx="669925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Exec</a:t>
            </a:r>
          </a:p>
          <a:p>
            <a:pPr algn="ctr"/>
            <a:r>
              <a:rPr lang="en-US"/>
              <a:t>unit</a:t>
            </a:r>
          </a:p>
        </p:txBody>
      </p:sp>
      <p:sp>
        <p:nvSpPr>
          <p:cNvPr id="59421" name="Line 26"/>
          <p:cNvSpPr>
            <a:spLocks noChangeShapeType="1"/>
          </p:cNvSpPr>
          <p:nvPr/>
        </p:nvSpPr>
        <p:spPr bwMode="auto">
          <a:xfrm>
            <a:off x="7275513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Line 27"/>
          <p:cNvSpPr>
            <a:spLocks noChangeShapeType="1"/>
          </p:cNvSpPr>
          <p:nvPr/>
        </p:nvSpPr>
        <p:spPr bwMode="auto">
          <a:xfrm>
            <a:off x="7458075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23" name="Line 28"/>
          <p:cNvSpPr>
            <a:spLocks noChangeShapeType="1"/>
          </p:cNvSpPr>
          <p:nvPr/>
        </p:nvSpPr>
        <p:spPr bwMode="auto">
          <a:xfrm>
            <a:off x="7640638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24" name="Line 29"/>
          <p:cNvSpPr>
            <a:spLocks noChangeShapeType="1"/>
          </p:cNvSpPr>
          <p:nvPr/>
        </p:nvSpPr>
        <p:spPr bwMode="auto">
          <a:xfrm flipV="1">
            <a:off x="7518400" y="3352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Rectangle 30"/>
          <p:cNvSpPr>
            <a:spLocks noChangeArrowheads="1"/>
          </p:cNvSpPr>
          <p:nvPr/>
        </p:nvSpPr>
        <p:spPr bwMode="auto">
          <a:xfrm>
            <a:off x="8556626" y="2590800"/>
            <a:ext cx="669925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9426" name="Rectangle 31"/>
          <p:cNvSpPr>
            <a:spLocks noChangeArrowheads="1"/>
          </p:cNvSpPr>
          <p:nvPr/>
        </p:nvSpPr>
        <p:spPr bwMode="auto">
          <a:xfrm>
            <a:off x="8434389" y="2438400"/>
            <a:ext cx="669925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9427" name="Rectangle 32"/>
          <p:cNvSpPr>
            <a:spLocks noChangeArrowheads="1"/>
          </p:cNvSpPr>
          <p:nvPr/>
        </p:nvSpPr>
        <p:spPr bwMode="auto">
          <a:xfrm>
            <a:off x="8312151" y="2286000"/>
            <a:ext cx="671513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Exec</a:t>
            </a:r>
          </a:p>
          <a:p>
            <a:pPr algn="ctr"/>
            <a:r>
              <a:rPr lang="en-US"/>
              <a:t>unit</a:t>
            </a:r>
          </a:p>
        </p:txBody>
      </p:sp>
      <p:sp>
        <p:nvSpPr>
          <p:cNvPr id="59428" name="Line 33"/>
          <p:cNvSpPr>
            <a:spLocks noChangeShapeType="1"/>
          </p:cNvSpPr>
          <p:nvPr/>
        </p:nvSpPr>
        <p:spPr bwMode="auto">
          <a:xfrm>
            <a:off x="8434388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29" name="Line 34"/>
          <p:cNvSpPr>
            <a:spLocks noChangeShapeType="1"/>
          </p:cNvSpPr>
          <p:nvPr/>
        </p:nvSpPr>
        <p:spPr bwMode="auto">
          <a:xfrm>
            <a:off x="8616950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30" name="Line 35"/>
          <p:cNvSpPr>
            <a:spLocks noChangeShapeType="1"/>
          </p:cNvSpPr>
          <p:nvPr/>
        </p:nvSpPr>
        <p:spPr bwMode="auto">
          <a:xfrm>
            <a:off x="8799513" y="182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31" name="Line 36"/>
          <p:cNvSpPr>
            <a:spLocks noChangeShapeType="1"/>
          </p:cNvSpPr>
          <p:nvPr/>
        </p:nvSpPr>
        <p:spPr bwMode="auto">
          <a:xfrm flipV="1">
            <a:off x="8677275" y="3352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32" name="Rectangle 37"/>
          <p:cNvSpPr>
            <a:spLocks noChangeArrowheads="1"/>
          </p:cNvSpPr>
          <p:nvPr/>
        </p:nvSpPr>
        <p:spPr bwMode="auto">
          <a:xfrm>
            <a:off x="3859213" y="1143000"/>
            <a:ext cx="5124450" cy="685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Register file (128 regs, 32 bit, 15 ports)</a:t>
            </a:r>
          </a:p>
        </p:txBody>
      </p:sp>
      <p:sp>
        <p:nvSpPr>
          <p:cNvPr id="59433" name="Rectangle 38"/>
          <p:cNvSpPr>
            <a:spLocks noChangeArrowheads="1"/>
          </p:cNvSpPr>
          <p:nvPr/>
        </p:nvSpPr>
        <p:spPr bwMode="auto">
          <a:xfrm>
            <a:off x="3981451" y="4038600"/>
            <a:ext cx="5002213" cy="609600"/>
          </a:xfrm>
          <a:prstGeom prst="rect">
            <a:avLst/>
          </a:prstGeom>
          <a:solidFill>
            <a:srgbClr val="B2E9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Instruction register (5 issue slots)</a:t>
            </a:r>
          </a:p>
        </p:txBody>
      </p:sp>
      <p:sp>
        <p:nvSpPr>
          <p:cNvPr id="59434" name="Rectangle 39"/>
          <p:cNvSpPr>
            <a:spLocks noChangeArrowheads="1"/>
          </p:cNvSpPr>
          <p:nvPr/>
        </p:nvSpPr>
        <p:spPr bwMode="auto">
          <a:xfrm>
            <a:off x="9471025" y="2305050"/>
            <a:ext cx="1093788" cy="120015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Data </a:t>
            </a:r>
          </a:p>
          <a:p>
            <a:pPr algn="ctr"/>
            <a:r>
              <a:rPr lang="en-US"/>
              <a:t>cache</a:t>
            </a:r>
          </a:p>
          <a:p>
            <a:pPr algn="ctr"/>
            <a:r>
              <a:rPr lang="en-US"/>
              <a:t>(16 kB)</a:t>
            </a:r>
          </a:p>
        </p:txBody>
      </p:sp>
      <p:sp>
        <p:nvSpPr>
          <p:cNvPr id="59435" name="Line 40"/>
          <p:cNvSpPr>
            <a:spLocks noChangeShapeType="1"/>
          </p:cNvSpPr>
          <p:nvPr/>
        </p:nvSpPr>
        <p:spPr bwMode="auto">
          <a:xfrm>
            <a:off x="9226551" y="2895600"/>
            <a:ext cx="244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36" name="Rectangle 41"/>
          <p:cNvSpPr>
            <a:spLocks noChangeArrowheads="1"/>
          </p:cNvSpPr>
          <p:nvPr/>
        </p:nvSpPr>
        <p:spPr bwMode="auto">
          <a:xfrm>
            <a:off x="4346575" y="4953000"/>
            <a:ext cx="611188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59437" name="Rectangle 42"/>
          <p:cNvSpPr>
            <a:spLocks noChangeArrowheads="1"/>
          </p:cNvSpPr>
          <p:nvPr/>
        </p:nvSpPr>
        <p:spPr bwMode="auto">
          <a:xfrm>
            <a:off x="5600701" y="4953000"/>
            <a:ext cx="1768475" cy="6858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Instruction</a:t>
            </a:r>
          </a:p>
          <a:p>
            <a:pPr algn="ctr"/>
            <a:r>
              <a:rPr lang="en-US"/>
              <a:t>cache (32kB)</a:t>
            </a:r>
          </a:p>
        </p:txBody>
      </p:sp>
      <p:cxnSp>
        <p:nvCxnSpPr>
          <p:cNvPr id="59438" name="AutoShape 43"/>
          <p:cNvCxnSpPr>
            <a:cxnSpLocks noChangeShapeType="1"/>
            <a:stCxn id="59399" idx="1"/>
            <a:endCxn id="59436" idx="1"/>
          </p:cNvCxnSpPr>
          <p:nvPr/>
        </p:nvCxnSpPr>
        <p:spPr bwMode="auto">
          <a:xfrm rot="10800000" flipH="1" flipV="1">
            <a:off x="3859213" y="2819400"/>
            <a:ext cx="487362" cy="2476500"/>
          </a:xfrm>
          <a:prstGeom prst="bentConnector3">
            <a:avLst>
              <a:gd name="adj1" fmla="val -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9439" name="AutoShape 44"/>
          <p:cNvCxnSpPr>
            <a:cxnSpLocks noChangeShapeType="1"/>
            <a:stCxn id="59436" idx="3"/>
            <a:endCxn id="59437" idx="1"/>
          </p:cNvCxnSpPr>
          <p:nvPr/>
        </p:nvCxnSpPr>
        <p:spPr bwMode="auto">
          <a:xfrm>
            <a:off x="4957764" y="5295900"/>
            <a:ext cx="6429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440" name="AutoShape 45"/>
          <p:cNvCxnSpPr>
            <a:cxnSpLocks noChangeShapeType="1"/>
            <a:stCxn id="59437" idx="0"/>
            <a:endCxn id="59433" idx="2"/>
          </p:cNvCxnSpPr>
          <p:nvPr/>
        </p:nvCxnSpPr>
        <p:spPr bwMode="auto">
          <a:xfrm flipH="1" flipV="1">
            <a:off x="6483350" y="4648200"/>
            <a:ext cx="1588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441" name="Text Box 46"/>
          <p:cNvSpPr txBox="1">
            <a:spLocks noChangeArrowheads="1"/>
          </p:cNvSpPr>
          <p:nvPr/>
        </p:nvSpPr>
        <p:spPr bwMode="auto">
          <a:xfrm>
            <a:off x="1600200" y="1202283"/>
            <a:ext cx="1882054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5 constant</a:t>
            </a:r>
          </a:p>
          <a:p>
            <a:r>
              <a:rPr lang="en-US"/>
              <a:t>5 ALU</a:t>
            </a:r>
          </a:p>
          <a:p>
            <a:r>
              <a:rPr lang="en-US"/>
              <a:t>2 memory</a:t>
            </a:r>
          </a:p>
          <a:p>
            <a:r>
              <a:rPr lang="en-US"/>
              <a:t>2 shift</a:t>
            </a:r>
          </a:p>
          <a:p>
            <a:r>
              <a:rPr lang="en-US"/>
              <a:t>2 DSP-ALU</a:t>
            </a:r>
          </a:p>
          <a:p>
            <a:r>
              <a:rPr lang="en-US"/>
              <a:t>2 DSP-mul</a:t>
            </a:r>
          </a:p>
          <a:p>
            <a:r>
              <a:rPr lang="en-US"/>
              <a:t>3 branch</a:t>
            </a:r>
          </a:p>
          <a:p>
            <a:r>
              <a:rPr lang="en-US"/>
              <a:t>2 FP ALU</a:t>
            </a:r>
          </a:p>
          <a:p>
            <a:r>
              <a:rPr lang="en-US"/>
              <a:t>2 Int/FP ALU</a:t>
            </a:r>
          </a:p>
          <a:p>
            <a:r>
              <a:rPr lang="en-US"/>
              <a:t>1 FP compare</a:t>
            </a:r>
          </a:p>
          <a:p>
            <a:r>
              <a:rPr lang="en-US"/>
              <a:t>1 FP div/sqrt</a:t>
            </a:r>
          </a:p>
        </p:txBody>
      </p:sp>
      <p:pic>
        <p:nvPicPr>
          <p:cNvPr id="59443" name="Picture 49" descr="https://encrypted-tbn3.gstatic.com/images?q=tbn:ANd9GcR0pAeoSq3rpbc_2QFUtuUQhUFoDq1DgZJweHMaVob4YuKs48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3775" y="5229226"/>
            <a:ext cx="1714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Intel EPIC Architecture IA-64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800" dirty="0"/>
              <a:t>Explicit Parallel Instruction Computer (EPIC)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IA-64 architecture -&gt; Itanium, first realization 2001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Registers: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128  64-bit </a:t>
            </a:r>
            <a:r>
              <a:rPr lang="en-US" sz="2800" dirty="0" err="1"/>
              <a:t>int</a:t>
            </a:r>
            <a:r>
              <a:rPr lang="en-US" sz="2800" dirty="0"/>
              <a:t> x bits, stack, rotating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128  82-bit floating point, rotating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64   1-bit </a:t>
            </a:r>
            <a:r>
              <a:rPr lang="en-US" sz="2800" dirty="0" err="1"/>
              <a:t>boolean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8     64-bit branch target address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system control registers</a:t>
            </a:r>
          </a:p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See http://en.wikipedia.org/wiki/Itanium</a:t>
            </a:r>
          </a:p>
        </p:txBody>
      </p:sp>
      <p:sp>
        <p:nvSpPr>
          <p:cNvPr id="604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98F7374-7BB9-4DC1-8D29-43D463F2F25B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68C961-DFE2-448B-B518-D30F6900A381}" type="slidenum">
              <a:rPr lang="en-US" smtClean="0"/>
              <a:pPr/>
              <a:t>81</a:t>
            </a:fld>
            <a:endParaRPr lang="en-US" smtClean="0"/>
          </a:p>
        </p:txBody>
      </p:sp>
      <p:pic>
        <p:nvPicPr>
          <p:cNvPr id="60421" name="Picture 4" descr="itani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362201"/>
            <a:ext cx="2667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EPIC Architecture: IA-64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Instructions grouped in 128-bit </a:t>
            </a:r>
            <a:r>
              <a:rPr lang="en-US" b="1" smtClean="0"/>
              <a:t>bundles</a:t>
            </a:r>
          </a:p>
          <a:p>
            <a:pPr lvl="1"/>
            <a:r>
              <a:rPr lang="en-US" smtClean="0"/>
              <a:t>3 * 41-bit instruction</a:t>
            </a:r>
          </a:p>
          <a:p>
            <a:pPr lvl="1"/>
            <a:r>
              <a:rPr lang="en-US" smtClean="0"/>
              <a:t>5 </a:t>
            </a:r>
            <a:r>
              <a:rPr lang="en-US" b="1" smtClean="0">
                <a:solidFill>
                  <a:schemeClr val="accent2"/>
                </a:solidFill>
              </a:rPr>
              <a:t>template</a:t>
            </a:r>
            <a:r>
              <a:rPr lang="en-US" smtClean="0"/>
              <a:t> bits, indicate type and </a:t>
            </a:r>
            <a:r>
              <a:rPr lang="en-US" b="1" smtClean="0">
                <a:solidFill>
                  <a:schemeClr val="accent2"/>
                </a:solidFill>
              </a:rPr>
              <a:t>stop</a:t>
            </a:r>
            <a:r>
              <a:rPr lang="en-US" smtClean="0"/>
              <a:t> location</a:t>
            </a:r>
          </a:p>
          <a:p>
            <a:r>
              <a:rPr lang="en-US" smtClean="0"/>
              <a:t>Each 41-bit instruction </a:t>
            </a:r>
          </a:p>
          <a:p>
            <a:pPr lvl="1"/>
            <a:r>
              <a:rPr lang="en-US" smtClean="0"/>
              <a:t>starts with 4-bit opcode, and </a:t>
            </a:r>
          </a:p>
          <a:p>
            <a:pPr lvl="1"/>
            <a:r>
              <a:rPr lang="en-US" smtClean="0"/>
              <a:t>ends with 6-bit guard (boolean) register-id</a:t>
            </a:r>
          </a:p>
          <a:p>
            <a:r>
              <a:rPr lang="en-US" smtClean="0"/>
              <a:t>Supports speculative loads</a:t>
            </a:r>
          </a:p>
        </p:txBody>
      </p:sp>
      <p:sp>
        <p:nvSpPr>
          <p:cNvPr id="614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C6A13BF-D882-41E7-A450-35117121B450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2D261D-8748-4A27-8DF8-67CA9FF6ABEA}" type="slidenum">
              <a:rPr lang="en-US" smtClean="0"/>
              <a:pPr/>
              <a:t>82</a:t>
            </a:fld>
            <a:endParaRPr lang="en-US" smtClean="0"/>
          </a:p>
        </p:txBody>
      </p:sp>
      <p:pic>
        <p:nvPicPr>
          <p:cNvPr id="61447" name="Picture 4" descr="ia64_instr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41889"/>
            <a:ext cx="48006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4"/>
          <p:cNvSpPr>
            <a:spLocks noGrp="1" noChangeArrowheads="1"/>
          </p:cNvSpPr>
          <p:nvPr>
            <p:ph type="title"/>
          </p:nvPr>
        </p:nvSpPr>
        <p:spPr>
          <a:xfrm>
            <a:off x="227348" y="0"/>
            <a:ext cx="11379200" cy="620688"/>
          </a:xfrm>
        </p:spPr>
        <p:txBody>
          <a:bodyPr/>
          <a:lstStyle/>
          <a:p>
            <a:r>
              <a:rPr lang="en-US" sz="4000"/>
              <a:t>Itanium organization</a:t>
            </a:r>
          </a:p>
        </p:txBody>
      </p:sp>
      <p:sp>
        <p:nvSpPr>
          <p:cNvPr id="62466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ECFEF63-2D70-4C3F-9A5E-98977ED5C5BA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862DA3-B1EE-4117-94F6-4A2183929658}" type="slidenum">
              <a:rPr lang="en-US" smtClean="0"/>
              <a:pPr/>
              <a:t>83</a:t>
            </a:fld>
            <a:endParaRPr lang="en-US" smtClean="0"/>
          </a:p>
        </p:txBody>
      </p:sp>
      <p:pic>
        <p:nvPicPr>
          <p:cNvPr id="62470" name="Picture 7" descr="http://upload.wikimedia.org/wikipedia/commons/7/7c/Itanium_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524" y="514350"/>
            <a:ext cx="9144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B16F2B1-7427-4561-B1D7-6E9811884D29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4AB248-4AEE-4A16-8DAC-12AFCF6245F3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443372" y="0"/>
            <a:ext cx="2286000" cy="1600200"/>
          </a:xfrm>
        </p:spPr>
        <p:txBody>
          <a:bodyPr/>
          <a:lstStyle/>
          <a:p>
            <a:pPr algn="l"/>
            <a:r>
              <a:rPr lang="en-US" sz="3600" b="1"/>
              <a:t>Itanium 2: McKinley</a:t>
            </a:r>
          </a:p>
        </p:txBody>
      </p:sp>
      <p:pic>
        <p:nvPicPr>
          <p:cNvPr id="63494" name="Picture 4" descr="intel_itanium_mckin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650" y="0"/>
            <a:ext cx="686435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8504A04-C67E-43C4-BBEB-B8D97134C434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C7EC51-B36C-4786-BAD0-139BA30F6495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Architecture advantages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EPIC allows for more binary compatibility then a plain </a:t>
            </a:r>
            <a:r>
              <a:rPr lang="en-US" dirty="0" err="1" smtClean="0"/>
              <a:t>VLIW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Function unit assignment performed at run-time</a:t>
            </a:r>
          </a:p>
          <a:p>
            <a:pPr lvl="2"/>
            <a:r>
              <a:rPr lang="en-US" dirty="0" smtClean="0"/>
              <a:t>=&gt; </a:t>
            </a:r>
            <a:r>
              <a:rPr lang="en-US" dirty="0" err="1" smtClean="0">
                <a:solidFill>
                  <a:srgbClr val="00B050"/>
                </a:solidFill>
              </a:rPr>
              <a:t>Nr</a:t>
            </a:r>
            <a:r>
              <a:rPr lang="en-US" dirty="0" smtClean="0">
                <a:solidFill>
                  <a:srgbClr val="00B050"/>
                </a:solidFill>
              </a:rPr>
              <a:t> of FUs architectural invisible</a:t>
            </a:r>
          </a:p>
          <a:p>
            <a:pPr lvl="1"/>
            <a:r>
              <a:rPr lang="en-US" dirty="0" smtClean="0"/>
              <a:t>Lock when FU results not available</a:t>
            </a:r>
          </a:p>
          <a:p>
            <a:pPr lvl="2"/>
            <a:r>
              <a:rPr lang="en-US" dirty="0" smtClean="0"/>
              <a:t>=&gt; </a:t>
            </a:r>
            <a:r>
              <a:rPr lang="en-US" dirty="0" smtClean="0">
                <a:solidFill>
                  <a:srgbClr val="00B050"/>
                </a:solidFill>
              </a:rPr>
              <a:t>FU pipeline latencies not architectural visible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See website for more info</a:t>
            </a:r>
          </a:p>
          <a:p>
            <a:pPr lvl="1"/>
            <a:r>
              <a:rPr lang="en-US" dirty="0" smtClean="0"/>
              <a:t>(look at related material)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F4EE1B-F2CD-4F53-B664-DCE4ABDC05E8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A810BE-1A32-4549-82D1-99DD4AA93606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we talk about?</a:t>
            </a:r>
          </a:p>
        </p:txBody>
      </p:sp>
      <p:sp>
        <p:nvSpPr>
          <p:cNvPr id="65542" name="Text Box 3"/>
          <p:cNvSpPr txBox="1">
            <a:spLocks noChangeArrowheads="1"/>
          </p:cNvSpPr>
          <p:nvPr/>
        </p:nvSpPr>
        <p:spPr bwMode="auto">
          <a:xfrm>
            <a:off x="1752601" y="1854200"/>
            <a:ext cx="86963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E93719"/>
                </a:solidFill>
                <a:latin typeface="Arial" charset="0"/>
              </a:rPr>
              <a:t>ILP = Instruction Level Parallelism =</a:t>
            </a:r>
          </a:p>
          <a:p>
            <a:pPr algn="ctr"/>
            <a:endParaRPr lang="en-US">
              <a:latin typeface="Arial" charset="0"/>
            </a:endParaRPr>
          </a:p>
          <a:p>
            <a:pPr algn="ctr"/>
            <a:r>
              <a:rPr lang="en-US" sz="2800">
                <a:latin typeface="Arial" charset="0"/>
              </a:rPr>
              <a:t>ability to perform </a:t>
            </a:r>
            <a:r>
              <a:rPr lang="en-US" sz="2800" b="1" i="1">
                <a:latin typeface="Arial" charset="0"/>
              </a:rPr>
              <a:t>multiple</a:t>
            </a:r>
            <a:r>
              <a:rPr lang="en-US" sz="2800">
                <a:latin typeface="Arial" charset="0"/>
              </a:rPr>
              <a:t> operations (or instructions),</a:t>
            </a:r>
          </a:p>
          <a:p>
            <a:pPr algn="ctr"/>
            <a:r>
              <a:rPr lang="en-US" sz="2800">
                <a:latin typeface="Arial" charset="0"/>
              </a:rPr>
              <a:t>from a </a:t>
            </a:r>
            <a:r>
              <a:rPr lang="en-US" sz="2800" b="1" i="1">
                <a:latin typeface="Arial" charset="0"/>
              </a:rPr>
              <a:t>single</a:t>
            </a:r>
            <a:r>
              <a:rPr lang="en-US" sz="2800">
                <a:latin typeface="Arial" charset="0"/>
              </a:rPr>
              <a:t> instruction stream,</a:t>
            </a:r>
          </a:p>
          <a:p>
            <a:pPr algn="ctr"/>
            <a:r>
              <a:rPr lang="en-US" sz="2800">
                <a:latin typeface="Arial" charset="0"/>
              </a:rPr>
              <a:t>in </a:t>
            </a:r>
            <a:r>
              <a:rPr lang="en-US" sz="2800" b="1" i="1">
                <a:latin typeface="Arial" charset="0"/>
              </a:rPr>
              <a:t>parallel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4713288"/>
            <a:ext cx="8839200" cy="1535112"/>
            <a:chOff x="0" y="2969"/>
            <a:chExt cx="5568" cy="967"/>
          </a:xfrm>
        </p:grpSpPr>
        <p:sp>
          <p:nvSpPr>
            <p:cNvPr id="65544" name="Rectangle 5"/>
            <p:cNvSpPr>
              <a:spLocks noChangeArrowheads="1"/>
            </p:cNvSpPr>
            <p:nvPr/>
          </p:nvSpPr>
          <p:spPr bwMode="auto">
            <a:xfrm>
              <a:off x="3576" y="3648"/>
              <a:ext cx="984" cy="2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Rectangle 6"/>
            <p:cNvSpPr>
              <a:spLocks noChangeArrowheads="1"/>
            </p:cNvSpPr>
            <p:nvPr/>
          </p:nvSpPr>
          <p:spPr bwMode="auto">
            <a:xfrm>
              <a:off x="4560" y="3648"/>
              <a:ext cx="984" cy="2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Text Box 7"/>
            <p:cNvSpPr txBox="1">
              <a:spLocks noChangeArrowheads="1"/>
            </p:cNvSpPr>
            <p:nvPr/>
          </p:nvSpPr>
          <p:spPr bwMode="auto">
            <a:xfrm>
              <a:off x="356" y="2969"/>
              <a:ext cx="497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E93719"/>
                  </a:solidFill>
                </a:rPr>
                <a:t>VLIW = Very Long Instruction Word architecture</a:t>
              </a:r>
            </a:p>
          </p:txBody>
        </p:sp>
        <p:sp>
          <p:nvSpPr>
            <p:cNvPr id="65547" name="Rectangle 8"/>
            <p:cNvSpPr>
              <a:spLocks noChangeArrowheads="1"/>
            </p:cNvSpPr>
            <p:nvPr/>
          </p:nvSpPr>
          <p:spPr bwMode="auto">
            <a:xfrm>
              <a:off x="624" y="3648"/>
              <a:ext cx="984" cy="2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Text Box 9"/>
            <p:cNvSpPr txBox="1">
              <a:spLocks noChangeArrowheads="1"/>
            </p:cNvSpPr>
            <p:nvPr/>
          </p:nvSpPr>
          <p:spPr bwMode="auto">
            <a:xfrm>
              <a:off x="624" y="3648"/>
              <a:ext cx="9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operation 1</a:t>
              </a:r>
            </a:p>
          </p:txBody>
        </p:sp>
        <p:sp>
          <p:nvSpPr>
            <p:cNvPr id="65549" name="Rectangle 10"/>
            <p:cNvSpPr>
              <a:spLocks noChangeArrowheads="1"/>
            </p:cNvSpPr>
            <p:nvPr/>
          </p:nvSpPr>
          <p:spPr bwMode="auto">
            <a:xfrm>
              <a:off x="1608" y="3648"/>
              <a:ext cx="984" cy="2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Text Box 11"/>
            <p:cNvSpPr txBox="1">
              <a:spLocks noChangeArrowheads="1"/>
            </p:cNvSpPr>
            <p:nvPr/>
          </p:nvSpPr>
          <p:spPr bwMode="auto">
            <a:xfrm>
              <a:off x="1608" y="3648"/>
              <a:ext cx="9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operation 2</a:t>
              </a:r>
            </a:p>
          </p:txBody>
        </p:sp>
        <p:sp>
          <p:nvSpPr>
            <p:cNvPr id="65551" name="Rectangle 12"/>
            <p:cNvSpPr>
              <a:spLocks noChangeArrowheads="1"/>
            </p:cNvSpPr>
            <p:nvPr/>
          </p:nvSpPr>
          <p:spPr bwMode="auto">
            <a:xfrm>
              <a:off x="2592" y="3648"/>
              <a:ext cx="984" cy="2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2" name="Text Box 13"/>
            <p:cNvSpPr txBox="1">
              <a:spLocks noChangeArrowheads="1"/>
            </p:cNvSpPr>
            <p:nvPr/>
          </p:nvSpPr>
          <p:spPr bwMode="auto">
            <a:xfrm>
              <a:off x="2592" y="3648"/>
              <a:ext cx="9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operation 3</a:t>
              </a:r>
            </a:p>
          </p:txBody>
        </p:sp>
        <p:sp>
          <p:nvSpPr>
            <p:cNvPr id="65553" name="Text Box 14"/>
            <p:cNvSpPr txBox="1">
              <a:spLocks noChangeArrowheads="1"/>
            </p:cNvSpPr>
            <p:nvPr/>
          </p:nvSpPr>
          <p:spPr bwMode="auto">
            <a:xfrm>
              <a:off x="3576" y="3648"/>
              <a:ext cx="9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operation 4</a:t>
              </a:r>
            </a:p>
          </p:txBody>
        </p:sp>
        <p:sp>
          <p:nvSpPr>
            <p:cNvPr id="65554" name="Text Box 15"/>
            <p:cNvSpPr txBox="1">
              <a:spLocks noChangeArrowheads="1"/>
            </p:cNvSpPr>
            <p:nvPr/>
          </p:nvSpPr>
          <p:spPr bwMode="auto">
            <a:xfrm>
              <a:off x="0" y="3357"/>
              <a:ext cx="305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/>
                <a:t>Example Instruction format (5-issue):</a:t>
              </a:r>
            </a:p>
          </p:txBody>
        </p:sp>
        <p:sp>
          <p:nvSpPr>
            <p:cNvPr id="65555" name="Text Box 16"/>
            <p:cNvSpPr txBox="1">
              <a:spLocks noChangeArrowheads="1"/>
            </p:cNvSpPr>
            <p:nvPr/>
          </p:nvSpPr>
          <p:spPr bwMode="auto">
            <a:xfrm>
              <a:off x="4584" y="3648"/>
              <a:ext cx="9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operation 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527381" y="224644"/>
            <a:ext cx="11379200" cy="936104"/>
          </a:xfrm>
        </p:spPr>
        <p:txBody>
          <a:bodyPr/>
          <a:lstStyle/>
          <a:p>
            <a:r>
              <a:rPr lang="en-US" dirty="0" err="1" smtClean="0"/>
              <a:t>VLIW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evaluation</a:t>
            </a:r>
          </a:p>
        </p:txBody>
      </p:sp>
      <p:sp>
        <p:nvSpPr>
          <p:cNvPr id="66562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57FA43E-A5C9-4F85-B9C2-827E3D56631B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FAB2A1-780C-4948-B49B-0F0DFD8E90DE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66567" name="Text Box 35"/>
          <p:cNvSpPr txBox="1">
            <a:spLocks noChangeArrowheads="1"/>
          </p:cNvSpPr>
          <p:nvPr/>
        </p:nvSpPr>
        <p:spPr bwMode="auto">
          <a:xfrm>
            <a:off x="2057400" y="5761038"/>
            <a:ext cx="1841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sz="1800">
              <a:solidFill>
                <a:srgbClr val="003399"/>
              </a:solidFill>
            </a:endParaRPr>
          </a:p>
        </p:txBody>
      </p:sp>
      <p:sp>
        <p:nvSpPr>
          <p:cNvPr id="44" name="Slide Number Placeholder 4"/>
          <p:cNvSpPr txBox="1">
            <a:spLocks/>
          </p:cNvSpPr>
          <p:nvPr/>
        </p:nvSpPr>
        <p:spPr bwMode="auto">
          <a:xfrm>
            <a:off x="8295456" y="6273601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4CFAB2A1-780C-4948-B49B-0F0DFD8E90DE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7212632" y="156877"/>
            <a:ext cx="2819400" cy="385762"/>
          </a:xfrm>
          <a:prstGeom prst="rect">
            <a:avLst/>
          </a:prstGeom>
          <a:solidFill>
            <a:srgbClr val="FFCC66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>
                <a:solidFill>
                  <a:srgbClr val="003399"/>
                </a:solidFill>
              </a:rPr>
              <a:t>Instruction memory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8066856" y="1009687"/>
            <a:ext cx="1219200" cy="660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>
                <a:solidFill>
                  <a:srgbClr val="003399"/>
                </a:solidFill>
              </a:rPr>
              <a:t>Instruction fetch unit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990656" y="2076487"/>
            <a:ext cx="1295400" cy="660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>
                <a:solidFill>
                  <a:srgbClr val="003399"/>
                </a:solidFill>
              </a:rPr>
              <a:t>Instruction decode unit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 rot="5400000">
            <a:off x="9475762" y="3636205"/>
            <a:ext cx="6858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003399"/>
                </a:solidFill>
              </a:rPr>
              <a:t>FU-1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 rot="5400000">
            <a:off x="8902675" y="3636205"/>
            <a:ext cx="6858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003399"/>
                </a:solidFill>
              </a:rPr>
              <a:t>FU-2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 rot="5400000">
            <a:off x="8293075" y="3636205"/>
            <a:ext cx="6858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003399"/>
                </a:solidFill>
              </a:rPr>
              <a:t>FU-3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 rot="5400000">
            <a:off x="7683475" y="3636205"/>
            <a:ext cx="6858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003399"/>
                </a:solidFill>
              </a:rPr>
              <a:t>FU-4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 rot="5400000">
            <a:off x="7073875" y="3636205"/>
            <a:ext cx="6858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003399"/>
                </a:solidFill>
              </a:rPr>
              <a:t>FU-5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7661250" y="5658680"/>
            <a:ext cx="1854200" cy="385762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>
                <a:solidFill>
                  <a:srgbClr val="003399"/>
                </a:solidFill>
              </a:rPr>
              <a:t>Register file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7153250" y="6309320"/>
            <a:ext cx="2895600" cy="385762"/>
          </a:xfrm>
          <a:prstGeom prst="rect">
            <a:avLst/>
          </a:prstGeom>
          <a:solidFill>
            <a:srgbClr val="FFCC66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>
                <a:solidFill>
                  <a:srgbClr val="003399"/>
                </a:solidFill>
              </a:rPr>
              <a:t>Data memory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 rot="5400000">
            <a:off x="9467825" y="1832806"/>
            <a:ext cx="6413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 i="1">
                <a:solidFill>
                  <a:srgbClr val="003399"/>
                </a:solidFill>
              </a:rPr>
              <a:t>CPU</a:t>
            </a:r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 rot="5400000">
            <a:off x="8448073" y="781304"/>
            <a:ext cx="45676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 rot="5400000">
            <a:off x="8485956" y="1885987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" name="Freeform 17"/>
          <p:cNvSpPr>
            <a:spLocks/>
          </p:cNvSpPr>
          <p:nvPr/>
        </p:nvSpPr>
        <p:spPr bwMode="auto">
          <a:xfrm rot="5400000">
            <a:off x="9133656" y="2762287"/>
            <a:ext cx="685800" cy="685800"/>
          </a:xfrm>
          <a:custGeom>
            <a:avLst/>
            <a:gdLst>
              <a:gd name="T0" fmla="*/ 0 w 432"/>
              <a:gd name="T1" fmla="*/ 432 h 432"/>
              <a:gd name="T2" fmla="*/ 96 w 432"/>
              <a:gd name="T3" fmla="*/ 432 h 432"/>
              <a:gd name="T4" fmla="*/ 96 w 432"/>
              <a:gd name="T5" fmla="*/ 0 h 432"/>
              <a:gd name="T6" fmla="*/ 432 w 432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432"/>
                </a:moveTo>
                <a:lnTo>
                  <a:pt x="96" y="432"/>
                </a:lnTo>
                <a:lnTo>
                  <a:pt x="96" y="0"/>
                </a:lnTo>
                <a:lnTo>
                  <a:pt x="432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 rot="5400000">
            <a:off x="8332762" y="3104393"/>
            <a:ext cx="685800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Freeform 19"/>
          <p:cNvSpPr>
            <a:spLocks/>
          </p:cNvSpPr>
          <p:nvPr/>
        </p:nvSpPr>
        <p:spPr bwMode="auto">
          <a:xfrm rot="5400000">
            <a:off x="7457256" y="2762287"/>
            <a:ext cx="685800" cy="685800"/>
          </a:xfrm>
          <a:custGeom>
            <a:avLst/>
            <a:gdLst>
              <a:gd name="T0" fmla="*/ 0 w 432"/>
              <a:gd name="T1" fmla="*/ 0 h 432"/>
              <a:gd name="T2" fmla="*/ 96 w 432"/>
              <a:gd name="T3" fmla="*/ 0 h 432"/>
              <a:gd name="T4" fmla="*/ 96 w 432"/>
              <a:gd name="T5" fmla="*/ 432 h 432"/>
              <a:gd name="T6" fmla="*/ 432 w 432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96" y="0"/>
                </a:lnTo>
                <a:lnTo>
                  <a:pt x="96" y="432"/>
                </a:lnTo>
                <a:lnTo>
                  <a:pt x="432" y="432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Freeform 20"/>
          <p:cNvSpPr>
            <a:spLocks/>
          </p:cNvSpPr>
          <p:nvPr/>
        </p:nvSpPr>
        <p:spPr bwMode="auto">
          <a:xfrm rot="5400000">
            <a:off x="8752656" y="2914687"/>
            <a:ext cx="685800" cy="381000"/>
          </a:xfrm>
          <a:custGeom>
            <a:avLst/>
            <a:gdLst>
              <a:gd name="T0" fmla="*/ 0 w 432"/>
              <a:gd name="T1" fmla="*/ 240 h 240"/>
              <a:gd name="T2" fmla="*/ 240 w 432"/>
              <a:gd name="T3" fmla="*/ 240 h 240"/>
              <a:gd name="T4" fmla="*/ 240 w 432"/>
              <a:gd name="T5" fmla="*/ 0 h 240"/>
              <a:gd name="T6" fmla="*/ 432 w 43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240"/>
              <a:gd name="T14" fmla="*/ 432 w 43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240">
                <a:moveTo>
                  <a:pt x="0" y="240"/>
                </a:moveTo>
                <a:lnTo>
                  <a:pt x="240" y="240"/>
                </a:lnTo>
                <a:lnTo>
                  <a:pt x="240" y="0"/>
                </a:lnTo>
                <a:lnTo>
                  <a:pt x="432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Freeform 21"/>
          <p:cNvSpPr>
            <a:spLocks/>
          </p:cNvSpPr>
          <p:nvPr/>
        </p:nvSpPr>
        <p:spPr bwMode="auto">
          <a:xfrm rot="5400000">
            <a:off x="7876356" y="2952787"/>
            <a:ext cx="685800" cy="304800"/>
          </a:xfrm>
          <a:custGeom>
            <a:avLst/>
            <a:gdLst>
              <a:gd name="T0" fmla="*/ 0 w 432"/>
              <a:gd name="T1" fmla="*/ 0 h 192"/>
              <a:gd name="T2" fmla="*/ 240 w 432"/>
              <a:gd name="T3" fmla="*/ 0 h 192"/>
              <a:gd name="T4" fmla="*/ 240 w 432"/>
              <a:gd name="T5" fmla="*/ 192 h 192"/>
              <a:gd name="T6" fmla="*/ 432 w 432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lnTo>
                  <a:pt x="240" y="0"/>
                </a:lnTo>
                <a:lnTo>
                  <a:pt x="240" y="192"/>
                </a:lnTo>
                <a:lnTo>
                  <a:pt x="432" y="192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 rot="5400000">
            <a:off x="9743256" y="4324387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 rot="5400000">
            <a:off x="9209856" y="4324387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 rot="5400000">
            <a:off x="8600256" y="4324387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 rot="5400000">
            <a:off x="7990656" y="4324387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 rot="5400000">
            <a:off x="7381056" y="4324387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 rot="5400000">
            <a:off x="8737017" y="5267126"/>
            <a:ext cx="216487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9" name="Freeform 28"/>
          <p:cNvSpPr>
            <a:spLocks/>
          </p:cNvSpPr>
          <p:nvPr/>
        </p:nvSpPr>
        <p:spPr bwMode="auto">
          <a:xfrm rot="5400000">
            <a:off x="8797106" y="4743487"/>
            <a:ext cx="1479550" cy="349250"/>
          </a:xfrm>
          <a:custGeom>
            <a:avLst/>
            <a:gdLst>
              <a:gd name="T0" fmla="*/ 0 w 960"/>
              <a:gd name="T1" fmla="*/ 0 h 240"/>
              <a:gd name="T2" fmla="*/ 621 w 960"/>
              <a:gd name="T3" fmla="*/ 0 h 240"/>
              <a:gd name="T4" fmla="*/ 621 w 960"/>
              <a:gd name="T5" fmla="*/ 156 h 240"/>
              <a:gd name="T6" fmla="*/ 828 w 960"/>
              <a:gd name="T7" fmla="*/ 156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240"/>
              <a:gd name="T14" fmla="*/ 960 w 960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240">
                <a:moveTo>
                  <a:pt x="0" y="0"/>
                </a:moveTo>
                <a:lnTo>
                  <a:pt x="720" y="0"/>
                </a:lnTo>
                <a:lnTo>
                  <a:pt x="720" y="240"/>
                </a:lnTo>
                <a:lnTo>
                  <a:pt x="960" y="24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" name="Freeform 29"/>
          <p:cNvSpPr>
            <a:spLocks/>
          </p:cNvSpPr>
          <p:nvPr/>
        </p:nvSpPr>
        <p:spPr bwMode="auto">
          <a:xfrm rot="5400000">
            <a:off x="8358956" y="4799049"/>
            <a:ext cx="1481137" cy="236538"/>
          </a:xfrm>
          <a:custGeom>
            <a:avLst/>
            <a:gdLst>
              <a:gd name="T0" fmla="*/ 0 w 960"/>
              <a:gd name="T1" fmla="*/ 0 h 144"/>
              <a:gd name="T2" fmla="*/ 540 w 960"/>
              <a:gd name="T3" fmla="*/ 0 h 144"/>
              <a:gd name="T4" fmla="*/ 540 w 960"/>
              <a:gd name="T5" fmla="*/ 171 h 144"/>
              <a:gd name="T6" fmla="*/ 832 w 960"/>
              <a:gd name="T7" fmla="*/ 171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44"/>
              <a:gd name="T14" fmla="*/ 960 w 96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44">
                <a:moveTo>
                  <a:pt x="0" y="0"/>
                </a:moveTo>
                <a:lnTo>
                  <a:pt x="624" y="0"/>
                </a:lnTo>
                <a:lnTo>
                  <a:pt x="624" y="144"/>
                </a:lnTo>
                <a:lnTo>
                  <a:pt x="960" y="144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 rot="5400000">
            <a:off x="7862862" y="4920493"/>
            <a:ext cx="1473200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" name="Freeform 31"/>
          <p:cNvSpPr>
            <a:spLocks/>
          </p:cNvSpPr>
          <p:nvPr/>
        </p:nvSpPr>
        <p:spPr bwMode="auto">
          <a:xfrm rot="5400000">
            <a:off x="7322319" y="4837149"/>
            <a:ext cx="1489075" cy="152400"/>
          </a:xfrm>
          <a:custGeom>
            <a:avLst/>
            <a:gdLst>
              <a:gd name="T0" fmla="*/ 0 w 960"/>
              <a:gd name="T1" fmla="*/ 96 h 96"/>
              <a:gd name="T2" fmla="*/ 556 w 960"/>
              <a:gd name="T3" fmla="*/ 96 h 96"/>
              <a:gd name="T4" fmla="*/ 556 w 960"/>
              <a:gd name="T5" fmla="*/ 0 h 96"/>
              <a:gd name="T6" fmla="*/ 855 w 960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96"/>
              <a:gd name="T14" fmla="*/ 960 w 96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96">
                <a:moveTo>
                  <a:pt x="0" y="96"/>
                </a:moveTo>
                <a:lnTo>
                  <a:pt x="624" y="96"/>
                </a:lnTo>
                <a:lnTo>
                  <a:pt x="624" y="0"/>
                </a:lnTo>
                <a:lnTo>
                  <a:pt x="960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" name="Freeform 32"/>
          <p:cNvSpPr>
            <a:spLocks/>
          </p:cNvSpPr>
          <p:nvPr/>
        </p:nvSpPr>
        <p:spPr bwMode="auto">
          <a:xfrm rot="5400000">
            <a:off x="6869087" y="4688718"/>
            <a:ext cx="1481137" cy="457200"/>
          </a:xfrm>
          <a:custGeom>
            <a:avLst/>
            <a:gdLst>
              <a:gd name="T0" fmla="*/ 0 w 912"/>
              <a:gd name="T1" fmla="*/ 288 h 288"/>
              <a:gd name="T2" fmla="*/ 753 w 912"/>
              <a:gd name="T3" fmla="*/ 288 h 288"/>
              <a:gd name="T4" fmla="*/ 753 w 912"/>
              <a:gd name="T5" fmla="*/ 0 h 288"/>
              <a:gd name="T6" fmla="*/ 1021 w 91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88"/>
              <a:gd name="T14" fmla="*/ 912 w 91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88">
                <a:moveTo>
                  <a:pt x="0" y="288"/>
                </a:moveTo>
                <a:lnTo>
                  <a:pt x="672" y="288"/>
                </a:lnTo>
                <a:lnTo>
                  <a:pt x="672" y="0"/>
                </a:lnTo>
                <a:lnTo>
                  <a:pt x="912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" name="Text Box 33"/>
          <p:cNvSpPr txBox="1">
            <a:spLocks noChangeArrowheads="1"/>
          </p:cNvSpPr>
          <p:nvPr/>
        </p:nvSpPr>
        <p:spPr bwMode="auto">
          <a:xfrm>
            <a:off x="7172300" y="4477580"/>
            <a:ext cx="2876550" cy="385762"/>
          </a:xfrm>
          <a:prstGeom prst="rect">
            <a:avLst/>
          </a:prstGeom>
          <a:solidFill>
            <a:srgbClr val="33CC33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>
                <a:solidFill>
                  <a:srgbClr val="003399"/>
                </a:solidFill>
              </a:rPr>
              <a:t>Bypassing network</a:t>
            </a:r>
          </a:p>
        </p:txBody>
      </p:sp>
      <p:sp>
        <p:nvSpPr>
          <p:cNvPr id="75" name="AutoShape 34"/>
          <p:cNvSpPr>
            <a:spLocks noChangeArrowheads="1"/>
          </p:cNvSpPr>
          <p:nvPr/>
        </p:nvSpPr>
        <p:spPr bwMode="auto">
          <a:xfrm rot="5400000">
            <a:off x="5666556" y="1885987"/>
            <a:ext cx="5867400" cy="3200400"/>
          </a:xfrm>
          <a:prstGeom prst="flowChartAlternateProcess">
            <a:avLst/>
          </a:prstGeom>
          <a:noFill/>
          <a:ln w="19050" cap="rnd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" name="AutoShape 37"/>
          <p:cNvSpPr>
            <a:spLocks noChangeArrowheads="1"/>
          </p:cNvSpPr>
          <p:nvPr/>
        </p:nvSpPr>
        <p:spPr bwMode="auto">
          <a:xfrm rot="5400000">
            <a:off x="6359835" y="2070572"/>
            <a:ext cx="257175" cy="609600"/>
          </a:xfrm>
          <a:prstGeom prst="upArrow">
            <a:avLst>
              <a:gd name="adj1" fmla="val 50000"/>
              <a:gd name="adj2" fmla="val 59259"/>
            </a:avLst>
          </a:prstGeom>
          <a:solidFill>
            <a:srgbClr val="FFFFFF"/>
          </a:solidFill>
          <a:ln w="28575">
            <a:solidFill>
              <a:srgbClr val="DA0B0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" name="Text Box 38"/>
          <p:cNvSpPr txBox="1">
            <a:spLocks noChangeArrowheads="1"/>
          </p:cNvSpPr>
          <p:nvPr/>
        </p:nvSpPr>
        <p:spPr bwMode="auto">
          <a:xfrm>
            <a:off x="4776986" y="1880828"/>
            <a:ext cx="1701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1800" dirty="0"/>
              <a:t>Control problem</a:t>
            </a:r>
            <a:endParaRPr kumimoji="1" lang="en-US" sz="1600" dirty="0"/>
          </a:p>
        </p:txBody>
      </p:sp>
      <p:sp>
        <p:nvSpPr>
          <p:cNvPr id="78" name="AutoShape 40"/>
          <p:cNvSpPr>
            <a:spLocks noChangeArrowheads="1"/>
          </p:cNvSpPr>
          <p:nvPr/>
        </p:nvSpPr>
        <p:spPr bwMode="auto">
          <a:xfrm rot="5400000">
            <a:off x="6465366" y="4368912"/>
            <a:ext cx="257175" cy="609600"/>
          </a:xfrm>
          <a:prstGeom prst="upArrow">
            <a:avLst>
              <a:gd name="adj1" fmla="val 50000"/>
              <a:gd name="adj2" fmla="val 59259"/>
            </a:avLst>
          </a:prstGeom>
          <a:solidFill>
            <a:srgbClr val="FFFFFF"/>
          </a:solidFill>
          <a:ln w="28575">
            <a:solidFill>
              <a:srgbClr val="DA0B0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" name="AutoShape 41"/>
          <p:cNvSpPr>
            <a:spLocks noChangeArrowheads="1"/>
          </p:cNvSpPr>
          <p:nvPr/>
        </p:nvSpPr>
        <p:spPr bwMode="auto">
          <a:xfrm rot="5400000">
            <a:off x="6493804" y="5478810"/>
            <a:ext cx="257175" cy="609600"/>
          </a:xfrm>
          <a:prstGeom prst="upArrow">
            <a:avLst>
              <a:gd name="adj1" fmla="val 50000"/>
              <a:gd name="adj2" fmla="val 59259"/>
            </a:avLst>
          </a:prstGeom>
          <a:solidFill>
            <a:srgbClr val="FFFFFF"/>
          </a:solidFill>
          <a:ln w="28575">
            <a:solidFill>
              <a:srgbClr val="DA0B0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" name="Text Box 42"/>
          <p:cNvSpPr txBox="1">
            <a:spLocks noChangeArrowheads="1"/>
          </p:cNvSpPr>
          <p:nvPr/>
        </p:nvSpPr>
        <p:spPr bwMode="auto">
          <a:xfrm>
            <a:off x="5273476" y="4466890"/>
            <a:ext cx="939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200" dirty="0"/>
              <a:t>O(N</a:t>
            </a:r>
            <a:r>
              <a:rPr lang="en-US" sz="2200" baseline="30000" dirty="0"/>
              <a:t>2</a:t>
            </a:r>
            <a:r>
              <a:rPr lang="en-US" sz="2200" dirty="0"/>
              <a:t>) </a:t>
            </a:r>
          </a:p>
        </p:txBody>
      </p:sp>
      <p:sp>
        <p:nvSpPr>
          <p:cNvPr id="81" name="Text Box 43"/>
          <p:cNvSpPr txBox="1">
            <a:spLocks noChangeArrowheads="1"/>
          </p:cNvSpPr>
          <p:nvPr/>
        </p:nvSpPr>
        <p:spPr bwMode="auto">
          <a:xfrm>
            <a:off x="4373376" y="5511006"/>
            <a:ext cx="1624013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200" dirty="0"/>
              <a:t>O(N)-O(N</a:t>
            </a:r>
            <a:r>
              <a:rPr lang="en-US" sz="2200" baseline="30000" dirty="0"/>
              <a:t>2</a:t>
            </a:r>
            <a:r>
              <a:rPr lang="en-US" sz="2200" dirty="0"/>
              <a:t>) </a:t>
            </a:r>
          </a:p>
        </p:txBody>
      </p:sp>
      <p:sp>
        <p:nvSpPr>
          <p:cNvPr id="82" name="Text Box 44"/>
          <p:cNvSpPr txBox="1">
            <a:spLocks noChangeArrowheads="1"/>
          </p:cNvSpPr>
          <p:nvPr/>
        </p:nvSpPr>
        <p:spPr bwMode="auto">
          <a:xfrm>
            <a:off x="4373376" y="4106850"/>
            <a:ext cx="19669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1600" dirty="0"/>
              <a:t>With N function units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VLIW evaluation</a:t>
            </a:r>
            <a:endParaRPr lang="en-US" smtClean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/>
              <a:t>Strong points of VLIW: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Scalable (add more FUs)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Flexible (an FU can be almost anything; e.g. multimedia support)</a:t>
            </a:r>
          </a:p>
          <a:p>
            <a:pPr lvl="1"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  <a:buNone/>
            </a:pPr>
            <a:r>
              <a:rPr lang="en-US" sz="2800"/>
              <a:t>Weak points: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With N FUs: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Bypassing complexity: </a:t>
            </a:r>
            <a:r>
              <a:rPr lang="en-US" sz="2200">
                <a:solidFill>
                  <a:srgbClr val="FF0000"/>
                </a:solidFill>
              </a:rPr>
              <a:t>O(N</a:t>
            </a:r>
            <a:r>
              <a:rPr lang="en-US" sz="2200" baseline="30000">
                <a:solidFill>
                  <a:srgbClr val="FF0000"/>
                </a:solidFill>
              </a:rPr>
              <a:t>2</a:t>
            </a:r>
            <a:r>
              <a:rPr lang="en-US" sz="220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Register file complexity: </a:t>
            </a:r>
            <a:r>
              <a:rPr lang="en-US" sz="2200">
                <a:solidFill>
                  <a:srgbClr val="FF0000"/>
                </a:solidFill>
              </a:rPr>
              <a:t>O(N)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Register file size: </a:t>
            </a:r>
            <a:r>
              <a:rPr lang="en-US" sz="2200">
                <a:solidFill>
                  <a:srgbClr val="FF0000"/>
                </a:solidFill>
              </a:rPr>
              <a:t>O(N</a:t>
            </a:r>
            <a:r>
              <a:rPr lang="en-US" sz="2200" baseline="30000">
                <a:solidFill>
                  <a:srgbClr val="FF0000"/>
                </a:solidFill>
              </a:rPr>
              <a:t>2</a:t>
            </a:r>
            <a:r>
              <a:rPr lang="en-US" sz="220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600"/>
              <a:t>Register file design restricts FU flexibility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  <a:buNone/>
            </a:pPr>
            <a:r>
              <a:rPr lang="en-US" sz="2800"/>
              <a:t>Solution: </a:t>
            </a:r>
            <a:r>
              <a:rPr lang="en-US" sz="2800" b="1" i="1">
                <a:solidFill>
                  <a:srgbClr val="DA0B06"/>
                </a:solidFill>
              </a:rPr>
              <a:t>.................................................. ?</a:t>
            </a:r>
            <a:endParaRPr lang="en-US" sz="2800"/>
          </a:p>
        </p:txBody>
      </p:sp>
      <p:sp>
        <p:nvSpPr>
          <p:cNvPr id="675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846A942-7F22-4929-A3DD-40A5F6CA145D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F9289-C824-4C89-A2D1-45CFE93B1A39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4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434F5DC-E2F6-4F95-ACDF-989A2867149A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6F65D7-2048-4A47-B1A2-1307B536B5A0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125663"/>
            <a:ext cx="8610600" cy="7429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sz="3600" b="1">
                <a:solidFill>
                  <a:srgbClr val="DA0B0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TTA: Transport Triggered Architecture</a:t>
            </a:r>
            <a:endParaRPr lang="en-GB" smtClean="0"/>
          </a:p>
          <a:p>
            <a:pPr lvl="1">
              <a:defRPr/>
            </a:pPr>
            <a:endParaRPr lang="en-GB" smtClean="0"/>
          </a:p>
          <a:p>
            <a:pPr>
              <a:defRPr/>
            </a:pPr>
            <a:endParaRPr lang="en-US" smtClean="0"/>
          </a:p>
        </p:txBody>
      </p:sp>
      <p:sp>
        <p:nvSpPr>
          <p:cNvPr id="6152" name="WordArt 4"/>
          <p:cNvSpPr>
            <a:spLocks noChangeArrowheads="1" noChangeShapeType="1" noTextEdit="1"/>
          </p:cNvSpPr>
          <p:nvPr/>
        </p:nvSpPr>
        <p:spPr bwMode="auto">
          <a:xfrm>
            <a:off x="1847528" y="1268760"/>
            <a:ext cx="8667750" cy="8140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Mirroring the Programming </a:t>
            </a:r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Paradigm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3" name="Oval 5"/>
          <p:cNvSpPr>
            <a:spLocks noChangeArrowheads="1"/>
          </p:cNvSpPr>
          <p:nvPr/>
        </p:nvSpPr>
        <p:spPr bwMode="auto">
          <a:xfrm>
            <a:off x="2819400" y="4795839"/>
            <a:ext cx="533400" cy="561975"/>
          </a:xfrm>
          <a:prstGeom prst="ellipse">
            <a:avLst/>
          </a:prstGeom>
          <a:solidFill>
            <a:srgbClr val="EFDF67"/>
          </a:solidFill>
          <a:ln w="38100">
            <a:solidFill>
              <a:srgbClr val="DA0B0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sz="2000" b="1">
                <a:solidFill>
                  <a:schemeClr val="bg2"/>
                </a:solidFill>
              </a:rPr>
              <a:t>&gt;</a:t>
            </a:r>
          </a:p>
        </p:txBody>
      </p:sp>
      <p:sp>
        <p:nvSpPr>
          <p:cNvPr id="6154" name="Oval 6"/>
          <p:cNvSpPr>
            <a:spLocks noChangeArrowheads="1"/>
          </p:cNvSpPr>
          <p:nvPr/>
        </p:nvSpPr>
        <p:spPr bwMode="auto">
          <a:xfrm>
            <a:off x="2667000" y="5634039"/>
            <a:ext cx="533400" cy="561975"/>
          </a:xfrm>
          <a:prstGeom prst="ellipse">
            <a:avLst/>
          </a:prstGeom>
          <a:solidFill>
            <a:srgbClr val="EFDF67"/>
          </a:solidFill>
          <a:ln w="38100">
            <a:solidFill>
              <a:srgbClr val="DA0B0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sz="2000" b="1">
                <a:solidFill>
                  <a:schemeClr val="bg2"/>
                </a:solidFill>
              </a:rPr>
              <a:t>st</a:t>
            </a:r>
          </a:p>
        </p:txBody>
      </p:sp>
      <p:sp>
        <p:nvSpPr>
          <p:cNvPr id="6155" name="Oval 7"/>
          <p:cNvSpPr>
            <a:spLocks noChangeArrowheads="1"/>
          </p:cNvSpPr>
          <p:nvPr/>
        </p:nvSpPr>
        <p:spPr bwMode="auto">
          <a:xfrm>
            <a:off x="3810000" y="4795839"/>
            <a:ext cx="533400" cy="561975"/>
          </a:xfrm>
          <a:prstGeom prst="ellipse">
            <a:avLst/>
          </a:prstGeom>
          <a:solidFill>
            <a:srgbClr val="EFDF67"/>
          </a:solidFill>
          <a:ln w="38100">
            <a:solidFill>
              <a:srgbClr val="DA0B0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sz="2000" b="1">
                <a:solidFill>
                  <a:schemeClr val="bg2"/>
                </a:solidFill>
              </a:rPr>
              <a:t>*</a:t>
            </a:r>
          </a:p>
        </p:txBody>
      </p:sp>
      <p:sp>
        <p:nvSpPr>
          <p:cNvPr id="6156" name="Oval 8"/>
          <p:cNvSpPr>
            <a:spLocks noChangeArrowheads="1"/>
          </p:cNvSpPr>
          <p:nvPr/>
        </p:nvSpPr>
        <p:spPr bwMode="auto">
          <a:xfrm>
            <a:off x="2438400" y="3957639"/>
            <a:ext cx="533400" cy="561975"/>
          </a:xfrm>
          <a:prstGeom prst="ellipse">
            <a:avLst/>
          </a:prstGeom>
          <a:solidFill>
            <a:srgbClr val="EFDF67"/>
          </a:solidFill>
          <a:ln w="38100">
            <a:solidFill>
              <a:srgbClr val="DA0B0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sz="2000" b="1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6157" name="Oval 9"/>
          <p:cNvSpPr>
            <a:spLocks noChangeArrowheads="1"/>
          </p:cNvSpPr>
          <p:nvPr/>
        </p:nvSpPr>
        <p:spPr bwMode="auto">
          <a:xfrm>
            <a:off x="3733800" y="3957639"/>
            <a:ext cx="533400" cy="561975"/>
          </a:xfrm>
          <a:prstGeom prst="ellipse">
            <a:avLst/>
          </a:prstGeom>
          <a:solidFill>
            <a:srgbClr val="EFDF67"/>
          </a:solidFill>
          <a:ln w="38100">
            <a:solidFill>
              <a:srgbClr val="DA0B0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sz="2000" b="1">
                <a:solidFill>
                  <a:schemeClr val="bg2"/>
                </a:solidFill>
              </a:rPr>
              <a:t>-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8800" y="3581400"/>
            <a:ext cx="2590800" cy="2895600"/>
            <a:chOff x="192" y="2256"/>
            <a:chExt cx="1632" cy="1824"/>
          </a:xfrm>
        </p:grpSpPr>
        <p:sp>
          <p:nvSpPr>
            <p:cNvPr id="6177" name="Line 11"/>
            <p:cNvSpPr>
              <a:spLocks noChangeShapeType="1"/>
            </p:cNvSpPr>
            <p:nvPr/>
          </p:nvSpPr>
          <p:spPr bwMode="auto">
            <a:xfrm>
              <a:off x="816" y="2832"/>
              <a:ext cx="96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8" name="Line 12"/>
            <p:cNvSpPr>
              <a:spLocks noChangeShapeType="1"/>
            </p:cNvSpPr>
            <p:nvPr/>
          </p:nvSpPr>
          <p:spPr bwMode="auto">
            <a:xfrm flipH="1">
              <a:off x="1104" y="2784"/>
              <a:ext cx="336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9" name="Line 13"/>
            <p:cNvSpPr>
              <a:spLocks noChangeShapeType="1"/>
            </p:cNvSpPr>
            <p:nvPr/>
          </p:nvSpPr>
          <p:spPr bwMode="auto">
            <a:xfrm>
              <a:off x="1584" y="283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80" name="Line 14"/>
            <p:cNvSpPr>
              <a:spLocks noChangeShapeType="1"/>
            </p:cNvSpPr>
            <p:nvPr/>
          </p:nvSpPr>
          <p:spPr bwMode="auto">
            <a:xfrm flipH="1">
              <a:off x="912" y="3360"/>
              <a:ext cx="48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81" name="Line 15"/>
            <p:cNvSpPr>
              <a:spLocks noChangeShapeType="1"/>
            </p:cNvSpPr>
            <p:nvPr/>
          </p:nvSpPr>
          <p:spPr bwMode="auto">
            <a:xfrm>
              <a:off x="480" y="2256"/>
              <a:ext cx="192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82" name="Line 16"/>
            <p:cNvSpPr>
              <a:spLocks noChangeShapeType="1"/>
            </p:cNvSpPr>
            <p:nvPr/>
          </p:nvSpPr>
          <p:spPr bwMode="auto">
            <a:xfrm flipH="1">
              <a:off x="816" y="2256"/>
              <a:ext cx="144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83" name="Line 17"/>
            <p:cNvSpPr>
              <a:spLocks noChangeShapeType="1"/>
            </p:cNvSpPr>
            <p:nvPr/>
          </p:nvSpPr>
          <p:spPr bwMode="auto">
            <a:xfrm>
              <a:off x="1296" y="2256"/>
              <a:ext cx="144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84" name="Line 18"/>
            <p:cNvSpPr>
              <a:spLocks noChangeShapeType="1"/>
            </p:cNvSpPr>
            <p:nvPr/>
          </p:nvSpPr>
          <p:spPr bwMode="auto">
            <a:xfrm flipH="1">
              <a:off x="1680" y="2256"/>
              <a:ext cx="144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85" name="Line 19"/>
            <p:cNvSpPr>
              <a:spLocks noChangeShapeType="1"/>
            </p:cNvSpPr>
            <p:nvPr/>
          </p:nvSpPr>
          <p:spPr bwMode="auto">
            <a:xfrm>
              <a:off x="192" y="2256"/>
              <a:ext cx="576" cy="134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86" name="Line 20"/>
            <p:cNvSpPr>
              <a:spLocks noChangeShapeType="1"/>
            </p:cNvSpPr>
            <p:nvPr/>
          </p:nvSpPr>
          <p:spPr bwMode="auto">
            <a:xfrm>
              <a:off x="864" y="3888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87" name="Line 21"/>
            <p:cNvSpPr>
              <a:spLocks noChangeShapeType="1"/>
            </p:cNvSpPr>
            <p:nvPr/>
          </p:nvSpPr>
          <p:spPr bwMode="auto">
            <a:xfrm>
              <a:off x="1584" y="3360"/>
              <a:ext cx="0" cy="72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159" name="Oval 22"/>
          <p:cNvSpPr>
            <a:spLocks noChangeArrowheads="1"/>
          </p:cNvSpPr>
          <p:nvPr/>
        </p:nvSpPr>
        <p:spPr bwMode="auto">
          <a:xfrm>
            <a:off x="7696200" y="4800273"/>
            <a:ext cx="533400" cy="562630"/>
          </a:xfrm>
          <a:prstGeom prst="ellipse">
            <a:avLst/>
          </a:prstGeom>
          <a:solidFill>
            <a:srgbClr val="EFDF67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sz="2000" b="1">
                <a:solidFill>
                  <a:schemeClr val="bg2"/>
                </a:solidFill>
              </a:rPr>
              <a:t>&gt;</a:t>
            </a:r>
          </a:p>
        </p:txBody>
      </p:sp>
      <p:sp>
        <p:nvSpPr>
          <p:cNvPr id="6160" name="Oval 23"/>
          <p:cNvSpPr>
            <a:spLocks noChangeArrowheads="1"/>
          </p:cNvSpPr>
          <p:nvPr/>
        </p:nvSpPr>
        <p:spPr bwMode="auto">
          <a:xfrm>
            <a:off x="7543800" y="5638473"/>
            <a:ext cx="533400" cy="562630"/>
          </a:xfrm>
          <a:prstGeom prst="ellipse">
            <a:avLst/>
          </a:prstGeom>
          <a:solidFill>
            <a:srgbClr val="EFDF67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sz="2000" b="1">
                <a:solidFill>
                  <a:schemeClr val="bg2"/>
                </a:solidFill>
              </a:rPr>
              <a:t>st</a:t>
            </a:r>
          </a:p>
        </p:txBody>
      </p:sp>
      <p:sp>
        <p:nvSpPr>
          <p:cNvPr id="6161" name="Oval 24"/>
          <p:cNvSpPr>
            <a:spLocks noChangeArrowheads="1"/>
          </p:cNvSpPr>
          <p:nvPr/>
        </p:nvSpPr>
        <p:spPr bwMode="auto">
          <a:xfrm>
            <a:off x="8686800" y="4800273"/>
            <a:ext cx="533400" cy="562630"/>
          </a:xfrm>
          <a:prstGeom prst="ellipse">
            <a:avLst/>
          </a:prstGeom>
          <a:solidFill>
            <a:srgbClr val="EFDF67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sz="2000" b="1">
                <a:solidFill>
                  <a:schemeClr val="bg2"/>
                </a:solidFill>
              </a:rPr>
              <a:t>*</a:t>
            </a:r>
          </a:p>
        </p:txBody>
      </p:sp>
      <p:sp>
        <p:nvSpPr>
          <p:cNvPr id="6162" name="Oval 25"/>
          <p:cNvSpPr>
            <a:spLocks noChangeArrowheads="1"/>
          </p:cNvSpPr>
          <p:nvPr/>
        </p:nvSpPr>
        <p:spPr bwMode="auto">
          <a:xfrm>
            <a:off x="7315200" y="3962073"/>
            <a:ext cx="533400" cy="562630"/>
          </a:xfrm>
          <a:prstGeom prst="ellipse">
            <a:avLst/>
          </a:prstGeom>
          <a:solidFill>
            <a:srgbClr val="EFDF67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sz="2000" b="1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6163" name="Oval 26"/>
          <p:cNvSpPr>
            <a:spLocks noChangeArrowheads="1"/>
          </p:cNvSpPr>
          <p:nvPr/>
        </p:nvSpPr>
        <p:spPr bwMode="auto">
          <a:xfrm>
            <a:off x="8610600" y="3962073"/>
            <a:ext cx="533400" cy="562630"/>
          </a:xfrm>
          <a:prstGeom prst="ellipse">
            <a:avLst/>
          </a:prstGeom>
          <a:solidFill>
            <a:srgbClr val="EFDF67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sz="2000" b="1">
                <a:solidFill>
                  <a:schemeClr val="bg2"/>
                </a:solidFill>
              </a:rPr>
              <a:t>-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705600" y="3586163"/>
            <a:ext cx="2590800" cy="2895600"/>
            <a:chOff x="192" y="2256"/>
            <a:chExt cx="1632" cy="1824"/>
          </a:xfrm>
        </p:grpSpPr>
        <p:sp>
          <p:nvSpPr>
            <p:cNvPr id="6166" name="Line 28"/>
            <p:cNvSpPr>
              <a:spLocks noChangeShapeType="1"/>
            </p:cNvSpPr>
            <p:nvPr/>
          </p:nvSpPr>
          <p:spPr bwMode="auto">
            <a:xfrm>
              <a:off x="816" y="2832"/>
              <a:ext cx="96" cy="192"/>
            </a:xfrm>
            <a:prstGeom prst="line">
              <a:avLst/>
            </a:prstGeom>
            <a:noFill/>
            <a:ln w="38100">
              <a:solidFill>
                <a:srgbClr val="DA0B06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67" name="Line 29"/>
            <p:cNvSpPr>
              <a:spLocks noChangeShapeType="1"/>
            </p:cNvSpPr>
            <p:nvPr/>
          </p:nvSpPr>
          <p:spPr bwMode="auto">
            <a:xfrm flipH="1">
              <a:off x="1104" y="2784"/>
              <a:ext cx="336" cy="288"/>
            </a:xfrm>
            <a:prstGeom prst="line">
              <a:avLst/>
            </a:prstGeom>
            <a:noFill/>
            <a:ln w="38100">
              <a:solidFill>
                <a:srgbClr val="DA0B06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68" name="Line 30"/>
            <p:cNvSpPr>
              <a:spLocks noChangeShapeType="1"/>
            </p:cNvSpPr>
            <p:nvPr/>
          </p:nvSpPr>
          <p:spPr bwMode="auto">
            <a:xfrm>
              <a:off x="1584" y="2832"/>
              <a:ext cx="0" cy="192"/>
            </a:xfrm>
            <a:prstGeom prst="line">
              <a:avLst/>
            </a:prstGeom>
            <a:noFill/>
            <a:ln w="38100">
              <a:solidFill>
                <a:srgbClr val="DA0B06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69" name="Line 31"/>
            <p:cNvSpPr>
              <a:spLocks noChangeShapeType="1"/>
            </p:cNvSpPr>
            <p:nvPr/>
          </p:nvSpPr>
          <p:spPr bwMode="auto">
            <a:xfrm flipH="1">
              <a:off x="912" y="3360"/>
              <a:ext cx="48" cy="192"/>
            </a:xfrm>
            <a:prstGeom prst="line">
              <a:avLst/>
            </a:prstGeom>
            <a:noFill/>
            <a:ln w="38100">
              <a:solidFill>
                <a:srgbClr val="DA0B06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0" name="Line 32"/>
            <p:cNvSpPr>
              <a:spLocks noChangeShapeType="1"/>
            </p:cNvSpPr>
            <p:nvPr/>
          </p:nvSpPr>
          <p:spPr bwMode="auto">
            <a:xfrm>
              <a:off x="480" y="2256"/>
              <a:ext cx="192" cy="288"/>
            </a:xfrm>
            <a:prstGeom prst="line">
              <a:avLst/>
            </a:prstGeom>
            <a:noFill/>
            <a:ln w="38100">
              <a:solidFill>
                <a:srgbClr val="DA0B0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71" name="Line 33"/>
            <p:cNvSpPr>
              <a:spLocks noChangeShapeType="1"/>
            </p:cNvSpPr>
            <p:nvPr/>
          </p:nvSpPr>
          <p:spPr bwMode="auto">
            <a:xfrm flipH="1">
              <a:off x="816" y="2256"/>
              <a:ext cx="144" cy="288"/>
            </a:xfrm>
            <a:prstGeom prst="line">
              <a:avLst/>
            </a:prstGeom>
            <a:noFill/>
            <a:ln w="38100">
              <a:solidFill>
                <a:srgbClr val="DA0B0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72" name="Line 34"/>
            <p:cNvSpPr>
              <a:spLocks noChangeShapeType="1"/>
            </p:cNvSpPr>
            <p:nvPr/>
          </p:nvSpPr>
          <p:spPr bwMode="auto">
            <a:xfrm>
              <a:off x="1296" y="2256"/>
              <a:ext cx="144" cy="288"/>
            </a:xfrm>
            <a:prstGeom prst="line">
              <a:avLst/>
            </a:prstGeom>
            <a:noFill/>
            <a:ln w="38100">
              <a:solidFill>
                <a:srgbClr val="DA0B0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73" name="Line 35"/>
            <p:cNvSpPr>
              <a:spLocks noChangeShapeType="1"/>
            </p:cNvSpPr>
            <p:nvPr/>
          </p:nvSpPr>
          <p:spPr bwMode="auto">
            <a:xfrm flipH="1">
              <a:off x="1680" y="2256"/>
              <a:ext cx="144" cy="288"/>
            </a:xfrm>
            <a:prstGeom prst="line">
              <a:avLst/>
            </a:prstGeom>
            <a:noFill/>
            <a:ln w="38100">
              <a:solidFill>
                <a:srgbClr val="DA0B0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74" name="Line 36"/>
            <p:cNvSpPr>
              <a:spLocks noChangeShapeType="1"/>
            </p:cNvSpPr>
            <p:nvPr/>
          </p:nvSpPr>
          <p:spPr bwMode="auto">
            <a:xfrm>
              <a:off x="192" y="2256"/>
              <a:ext cx="576" cy="1344"/>
            </a:xfrm>
            <a:prstGeom prst="line">
              <a:avLst/>
            </a:prstGeom>
            <a:noFill/>
            <a:ln w="38100">
              <a:solidFill>
                <a:srgbClr val="DA0B0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75" name="Line 37"/>
            <p:cNvSpPr>
              <a:spLocks noChangeShapeType="1"/>
            </p:cNvSpPr>
            <p:nvPr/>
          </p:nvSpPr>
          <p:spPr bwMode="auto">
            <a:xfrm>
              <a:off x="864" y="3888"/>
              <a:ext cx="0" cy="192"/>
            </a:xfrm>
            <a:prstGeom prst="line">
              <a:avLst/>
            </a:prstGeom>
            <a:noFill/>
            <a:ln w="38100">
              <a:solidFill>
                <a:srgbClr val="DA0B06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6" name="Line 38"/>
            <p:cNvSpPr>
              <a:spLocks noChangeShapeType="1"/>
            </p:cNvSpPr>
            <p:nvPr/>
          </p:nvSpPr>
          <p:spPr bwMode="auto">
            <a:xfrm>
              <a:off x="1584" y="3360"/>
              <a:ext cx="0" cy="720"/>
            </a:xfrm>
            <a:prstGeom prst="line">
              <a:avLst/>
            </a:prstGeom>
            <a:noFill/>
            <a:ln w="38100">
              <a:solidFill>
                <a:srgbClr val="DA0B0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AutoShape 40"/>
          <p:cNvSpPr>
            <a:spLocks noChangeArrowheads="1"/>
          </p:cNvSpPr>
          <p:nvPr/>
        </p:nvSpPr>
        <p:spPr bwMode="auto">
          <a:xfrm>
            <a:off x="5303912" y="4761148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74E567-0E8E-4617-8BC6-840FBF0E80EA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D98722-65C7-4048-A6EB-C5BF50AF246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Let's look at:</a:t>
            </a:r>
          </a:p>
        </p:txBody>
      </p:sp>
      <p:sp>
        <p:nvSpPr>
          <p:cNvPr id="13318" name="WordArt 4"/>
          <p:cNvSpPr>
            <a:spLocks noChangeArrowheads="1" noChangeShapeType="1" noTextEdit="1"/>
          </p:cNvSpPr>
          <p:nvPr/>
        </p:nvSpPr>
        <p:spPr bwMode="auto">
          <a:xfrm>
            <a:off x="2459039" y="2420938"/>
            <a:ext cx="7058025" cy="20494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Dynamic Scheduling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DAFBA9-83C3-4375-96E3-3D4B37C66586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2DD106-D485-440C-B8CF-D3AB605D3F25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>
          <a:xfrm>
            <a:off x="371364" y="228600"/>
            <a:ext cx="5508612" cy="2012268"/>
          </a:xfrm>
        </p:spPr>
        <p:txBody>
          <a:bodyPr/>
          <a:lstStyle/>
          <a:p>
            <a:r>
              <a:rPr lang="en-US" dirty="0" smtClean="0"/>
              <a:t>Transport </a:t>
            </a:r>
            <a:br>
              <a:rPr lang="en-US" dirty="0" smtClean="0"/>
            </a:br>
            <a:r>
              <a:rPr lang="en-US" dirty="0" smtClean="0"/>
              <a:t>Triggered </a:t>
            </a:r>
            <a:br>
              <a:rPr lang="en-US" dirty="0" smtClean="0"/>
            </a:br>
            <a:r>
              <a:rPr lang="en-US" dirty="0" smtClean="0"/>
              <a:t>Architecture</a:t>
            </a:r>
          </a:p>
        </p:txBody>
      </p:sp>
      <p:sp>
        <p:nvSpPr>
          <p:cNvPr id="68614" name="Text Box 3"/>
          <p:cNvSpPr txBox="1">
            <a:spLocks noChangeArrowheads="1"/>
          </p:cNvSpPr>
          <p:nvPr/>
        </p:nvSpPr>
        <p:spPr bwMode="auto">
          <a:xfrm>
            <a:off x="1775520" y="2527428"/>
            <a:ext cx="3533340" cy="954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CC3300"/>
                </a:solidFill>
              </a:rPr>
              <a:t>General organization </a:t>
            </a:r>
          </a:p>
          <a:p>
            <a:r>
              <a:rPr lang="en-US" sz="2800" b="1" dirty="0">
                <a:solidFill>
                  <a:srgbClr val="CC3300"/>
                </a:solidFill>
              </a:rPr>
              <a:t>of a </a:t>
            </a:r>
            <a:r>
              <a:rPr lang="en-US" sz="2800" b="1" dirty="0" err="1">
                <a:solidFill>
                  <a:srgbClr val="CC3300"/>
                </a:solidFill>
              </a:rPr>
              <a:t>TTA</a:t>
            </a:r>
            <a:endParaRPr lang="en-US" dirty="0">
              <a:solidFill>
                <a:srgbClr val="CC33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82754" y="152637"/>
            <a:ext cx="4349750" cy="6470438"/>
            <a:chOff x="4463988" y="152637"/>
            <a:chExt cx="4349750" cy="6470438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4468750" y="152637"/>
              <a:ext cx="4344988" cy="385763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003399"/>
                  </a:solidFill>
                </a:rPr>
                <a:t>Instruction memory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6216588" y="1365487"/>
              <a:ext cx="1219200" cy="6604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800">
                  <a:solidFill>
                    <a:srgbClr val="003399"/>
                  </a:solidFill>
                </a:rPr>
                <a:t>Instruction fetch unit</a:t>
              </a: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6140388" y="2432287"/>
              <a:ext cx="1295400" cy="6604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800">
                  <a:solidFill>
                    <a:srgbClr val="003399"/>
                  </a:solidFill>
                </a:rPr>
                <a:t>Instruction decode unit</a:t>
              </a: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 rot="5400000">
              <a:off x="8158894" y="4630181"/>
              <a:ext cx="685800" cy="38576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003399"/>
                  </a:solidFill>
                </a:rPr>
                <a:t>FU-1</a:t>
              </a: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 rot="5400000">
              <a:off x="7585806" y="4630180"/>
              <a:ext cx="685800" cy="3857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003399"/>
                  </a:solidFill>
                </a:rPr>
                <a:t>FU-2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 rot="5400000">
              <a:off x="6976206" y="4630180"/>
              <a:ext cx="685800" cy="3857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003399"/>
                  </a:solidFill>
                </a:rPr>
                <a:t>FU-3</a:t>
              </a: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 rot="5400000">
              <a:off x="6366606" y="4630180"/>
              <a:ext cx="685800" cy="3857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003399"/>
                  </a:solidFill>
                </a:rPr>
                <a:t>FU-4</a:t>
              </a: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 rot="5400000">
              <a:off x="5757006" y="4630180"/>
              <a:ext cx="685800" cy="3857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003399"/>
                  </a:solidFill>
                </a:rPr>
                <a:t>FU-5</a:t>
              </a: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4668774" y="4518261"/>
              <a:ext cx="1014413" cy="660400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003399"/>
                  </a:solidFill>
                </a:rPr>
                <a:t>Register file</a:t>
              </a:r>
            </a:p>
          </p:txBody>
        </p: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4572000" y="6237312"/>
              <a:ext cx="4191000" cy="385763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003399"/>
                  </a:solidFill>
                </a:rPr>
                <a:t>Data memory</a:t>
              </a:r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8074756" y="1426605"/>
              <a:ext cx="6413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i="1" dirty="0">
                  <a:solidFill>
                    <a:srgbClr val="003399"/>
                  </a:solidFill>
                </a:rPr>
                <a:t>CPU</a:t>
              </a:r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 rot="5400000">
              <a:off x="6407088" y="946387"/>
              <a:ext cx="8382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 rot="5400000">
              <a:off x="6635688" y="2241787"/>
              <a:ext cx="381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 rot="5400000">
              <a:off x="7283388" y="3118087"/>
              <a:ext cx="685800" cy="685800"/>
            </a:xfrm>
            <a:custGeom>
              <a:avLst/>
              <a:gdLst>
                <a:gd name="T0" fmla="*/ 0 w 432"/>
                <a:gd name="T1" fmla="*/ 2147483647 h 432"/>
                <a:gd name="T2" fmla="*/ 2147483647 w 432"/>
                <a:gd name="T3" fmla="*/ 2147483647 h 432"/>
                <a:gd name="T4" fmla="*/ 2147483647 w 432"/>
                <a:gd name="T5" fmla="*/ 0 h 432"/>
                <a:gd name="T6" fmla="*/ 2147483647 w 432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432"/>
                  </a:moveTo>
                  <a:lnTo>
                    <a:pt x="96" y="432"/>
                  </a:lnTo>
                  <a:lnTo>
                    <a:pt x="96" y="0"/>
                  </a:lnTo>
                  <a:lnTo>
                    <a:pt x="432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 rot="5400000">
              <a:off x="6482494" y="3460193"/>
              <a:ext cx="68580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 rot="5400000">
              <a:off x="5606988" y="3118087"/>
              <a:ext cx="685800" cy="685800"/>
            </a:xfrm>
            <a:custGeom>
              <a:avLst/>
              <a:gdLst>
                <a:gd name="T0" fmla="*/ 0 w 432"/>
                <a:gd name="T1" fmla="*/ 0 h 432"/>
                <a:gd name="T2" fmla="*/ 2147483647 w 432"/>
                <a:gd name="T3" fmla="*/ 0 h 432"/>
                <a:gd name="T4" fmla="*/ 2147483647 w 432"/>
                <a:gd name="T5" fmla="*/ 2147483647 h 432"/>
                <a:gd name="T6" fmla="*/ 2147483647 w 432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0"/>
                  </a:moveTo>
                  <a:lnTo>
                    <a:pt x="96" y="0"/>
                  </a:lnTo>
                  <a:lnTo>
                    <a:pt x="96" y="432"/>
                  </a:lnTo>
                  <a:lnTo>
                    <a:pt x="432" y="432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 rot="5400000">
              <a:off x="6902388" y="3270487"/>
              <a:ext cx="685800" cy="381000"/>
            </a:xfrm>
            <a:custGeom>
              <a:avLst/>
              <a:gdLst>
                <a:gd name="T0" fmla="*/ 0 w 432"/>
                <a:gd name="T1" fmla="*/ 2147483647 h 240"/>
                <a:gd name="T2" fmla="*/ 2147483647 w 432"/>
                <a:gd name="T3" fmla="*/ 2147483647 h 240"/>
                <a:gd name="T4" fmla="*/ 2147483647 w 432"/>
                <a:gd name="T5" fmla="*/ 0 h 240"/>
                <a:gd name="T6" fmla="*/ 2147483647 w 43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40"/>
                <a:gd name="T14" fmla="*/ 432 w 43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40">
                  <a:moveTo>
                    <a:pt x="0" y="240"/>
                  </a:moveTo>
                  <a:lnTo>
                    <a:pt x="240" y="240"/>
                  </a:lnTo>
                  <a:lnTo>
                    <a:pt x="240" y="0"/>
                  </a:lnTo>
                  <a:lnTo>
                    <a:pt x="432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 rot="5400000">
              <a:off x="6026088" y="3308587"/>
              <a:ext cx="685800" cy="304800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0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lnTo>
                    <a:pt x="240" y="0"/>
                  </a:lnTo>
                  <a:lnTo>
                    <a:pt x="240" y="192"/>
                  </a:lnTo>
                  <a:lnTo>
                    <a:pt x="432" y="192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 rot="5400000">
              <a:off x="8359713" y="4346812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 rot="5400000">
              <a:off x="7826313" y="4346812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 rot="5400000">
              <a:off x="7216713" y="4346812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 rot="5400000">
              <a:off x="6607113" y="4346812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 rot="5400000">
              <a:off x="5997513" y="4346812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 rot="5400000">
              <a:off x="7971675" y="5706400"/>
              <a:ext cx="10618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4692588" y="3803887"/>
              <a:ext cx="4038600" cy="385763"/>
            </a:xfrm>
            <a:prstGeom prst="rect">
              <a:avLst/>
            </a:prstGeom>
            <a:solidFill>
              <a:srgbClr val="33CC33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003399"/>
                  </a:solidFill>
                </a:rPr>
                <a:t>Bypassing network</a:t>
              </a:r>
            </a:p>
          </p:txBody>
        </p:sp>
        <p:sp>
          <p:nvSpPr>
            <p:cNvPr id="62" name="AutoShape 29"/>
            <p:cNvSpPr>
              <a:spLocks noChangeArrowheads="1"/>
            </p:cNvSpPr>
            <p:nvPr/>
          </p:nvSpPr>
          <p:spPr bwMode="auto">
            <a:xfrm rot="5400000">
              <a:off x="4159188" y="1213087"/>
              <a:ext cx="4953000" cy="4343400"/>
            </a:xfrm>
            <a:prstGeom prst="flowChartAlternateProcess">
              <a:avLst/>
            </a:prstGeom>
            <a:noFill/>
            <a:ln w="19050" cap="rnd">
              <a:solidFill>
                <a:schemeClr val="folHlink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 rot="5400000">
              <a:off x="5311713" y="4346812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Line 31"/>
            <p:cNvSpPr>
              <a:spLocks noChangeShapeType="1"/>
            </p:cNvSpPr>
            <p:nvPr/>
          </p:nvSpPr>
          <p:spPr bwMode="auto">
            <a:xfrm rot="5400000">
              <a:off x="4702113" y="4346812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TTA structure; datapath details</a:t>
            </a:r>
          </a:p>
        </p:txBody>
      </p:sp>
      <p:sp>
        <p:nvSpPr>
          <p:cNvPr id="69634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6931D00-1AE7-4512-BDBE-E90E2AAB5FA0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74B191-B531-45C4-8732-30A9030C05AA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2286001" y="3579168"/>
            <a:ext cx="184731" cy="461665"/>
          </a:xfrm>
          <a:prstGeom prst="rect">
            <a:avLst/>
          </a:prstGeom>
          <a:solidFill>
            <a:srgbClr val="99FF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639" name="Text Box 4"/>
          <p:cNvSpPr txBox="1">
            <a:spLocks noChangeArrowheads="1"/>
          </p:cNvSpPr>
          <p:nvPr/>
        </p:nvSpPr>
        <p:spPr bwMode="auto">
          <a:xfrm>
            <a:off x="1643063" y="3109914"/>
            <a:ext cx="8747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 i="1">
                <a:solidFill>
                  <a:srgbClr val="003399"/>
                </a:solidFill>
              </a:rPr>
              <a:t>Socket</a:t>
            </a:r>
            <a:endParaRPr lang="en-US" sz="2000" b="1">
              <a:solidFill>
                <a:srgbClr val="003399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2133601"/>
            <a:ext cx="7977188" cy="3275013"/>
            <a:chOff x="288" y="960"/>
            <a:chExt cx="5025" cy="2063"/>
          </a:xfrm>
        </p:grpSpPr>
        <p:sp>
          <p:nvSpPr>
            <p:cNvPr id="69648" name="Line 6"/>
            <p:cNvSpPr>
              <a:spLocks noChangeShapeType="1"/>
            </p:cNvSpPr>
            <p:nvPr/>
          </p:nvSpPr>
          <p:spPr bwMode="auto">
            <a:xfrm>
              <a:off x="4522" y="1786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9" name="Oval 7"/>
            <p:cNvSpPr>
              <a:spLocks noChangeArrowheads="1"/>
            </p:cNvSpPr>
            <p:nvPr/>
          </p:nvSpPr>
          <p:spPr bwMode="auto">
            <a:xfrm>
              <a:off x="4478" y="1742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Oval 8"/>
            <p:cNvSpPr>
              <a:spLocks noChangeArrowheads="1"/>
            </p:cNvSpPr>
            <p:nvPr/>
          </p:nvSpPr>
          <p:spPr bwMode="auto">
            <a:xfrm>
              <a:off x="4478" y="1886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1" name="Oval 9"/>
            <p:cNvSpPr>
              <a:spLocks noChangeArrowheads="1"/>
            </p:cNvSpPr>
            <p:nvPr/>
          </p:nvSpPr>
          <p:spPr bwMode="auto">
            <a:xfrm>
              <a:off x="4478" y="203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2" name="Oval 10"/>
            <p:cNvSpPr>
              <a:spLocks noChangeArrowheads="1"/>
            </p:cNvSpPr>
            <p:nvPr/>
          </p:nvSpPr>
          <p:spPr bwMode="auto">
            <a:xfrm>
              <a:off x="4478" y="2174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3" name="Line 11"/>
            <p:cNvSpPr>
              <a:spLocks noChangeShapeType="1"/>
            </p:cNvSpPr>
            <p:nvPr/>
          </p:nvSpPr>
          <p:spPr bwMode="auto">
            <a:xfrm>
              <a:off x="4522" y="226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4" name="Line 12"/>
            <p:cNvSpPr>
              <a:spLocks noChangeShapeType="1"/>
            </p:cNvSpPr>
            <p:nvPr/>
          </p:nvSpPr>
          <p:spPr bwMode="auto">
            <a:xfrm>
              <a:off x="3725" y="1786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Line 13"/>
            <p:cNvSpPr>
              <a:spLocks noChangeShapeType="1"/>
            </p:cNvSpPr>
            <p:nvPr/>
          </p:nvSpPr>
          <p:spPr bwMode="auto">
            <a:xfrm>
              <a:off x="3725" y="226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Line 14"/>
            <p:cNvSpPr>
              <a:spLocks noChangeShapeType="1"/>
            </p:cNvSpPr>
            <p:nvPr/>
          </p:nvSpPr>
          <p:spPr bwMode="auto">
            <a:xfrm flipV="1">
              <a:off x="4284" y="1489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7" name="Oval 15"/>
            <p:cNvSpPr>
              <a:spLocks noChangeArrowheads="1"/>
            </p:cNvSpPr>
            <p:nvPr/>
          </p:nvSpPr>
          <p:spPr bwMode="auto">
            <a:xfrm>
              <a:off x="4240" y="202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Oval 16"/>
            <p:cNvSpPr>
              <a:spLocks noChangeArrowheads="1"/>
            </p:cNvSpPr>
            <p:nvPr/>
          </p:nvSpPr>
          <p:spPr bwMode="auto">
            <a:xfrm>
              <a:off x="4240" y="1877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9" name="Oval 17"/>
            <p:cNvSpPr>
              <a:spLocks noChangeArrowheads="1"/>
            </p:cNvSpPr>
            <p:nvPr/>
          </p:nvSpPr>
          <p:spPr bwMode="auto">
            <a:xfrm>
              <a:off x="4240" y="1733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0" name="Line 18"/>
            <p:cNvSpPr>
              <a:spLocks noChangeShapeType="1"/>
            </p:cNvSpPr>
            <p:nvPr/>
          </p:nvSpPr>
          <p:spPr bwMode="auto">
            <a:xfrm flipV="1">
              <a:off x="4284" y="153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1" name="Line 19"/>
            <p:cNvSpPr>
              <a:spLocks noChangeShapeType="1"/>
            </p:cNvSpPr>
            <p:nvPr/>
          </p:nvSpPr>
          <p:spPr bwMode="auto">
            <a:xfrm flipV="1">
              <a:off x="3324" y="1489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2" name="Oval 20"/>
            <p:cNvSpPr>
              <a:spLocks noChangeArrowheads="1"/>
            </p:cNvSpPr>
            <p:nvPr/>
          </p:nvSpPr>
          <p:spPr bwMode="auto">
            <a:xfrm>
              <a:off x="3280" y="2165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3" name="Oval 21"/>
            <p:cNvSpPr>
              <a:spLocks noChangeArrowheads="1"/>
            </p:cNvSpPr>
            <p:nvPr/>
          </p:nvSpPr>
          <p:spPr bwMode="auto">
            <a:xfrm>
              <a:off x="3280" y="1877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4" name="Oval 22"/>
            <p:cNvSpPr>
              <a:spLocks noChangeArrowheads="1"/>
            </p:cNvSpPr>
            <p:nvPr/>
          </p:nvSpPr>
          <p:spPr bwMode="auto">
            <a:xfrm>
              <a:off x="3280" y="1733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5" name="Line 23"/>
            <p:cNvSpPr>
              <a:spLocks noChangeShapeType="1"/>
            </p:cNvSpPr>
            <p:nvPr/>
          </p:nvSpPr>
          <p:spPr bwMode="auto">
            <a:xfrm flipV="1">
              <a:off x="3324" y="153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6" name="Line 24"/>
            <p:cNvSpPr>
              <a:spLocks noChangeShapeType="1"/>
            </p:cNvSpPr>
            <p:nvPr/>
          </p:nvSpPr>
          <p:spPr bwMode="auto">
            <a:xfrm>
              <a:off x="2238" y="1783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7" name="Oval 25"/>
            <p:cNvSpPr>
              <a:spLocks noChangeArrowheads="1"/>
            </p:cNvSpPr>
            <p:nvPr/>
          </p:nvSpPr>
          <p:spPr bwMode="auto">
            <a:xfrm>
              <a:off x="2194" y="1739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8" name="Oval 26"/>
            <p:cNvSpPr>
              <a:spLocks noChangeArrowheads="1"/>
            </p:cNvSpPr>
            <p:nvPr/>
          </p:nvSpPr>
          <p:spPr bwMode="auto">
            <a:xfrm>
              <a:off x="2194" y="1883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9" name="Oval 27"/>
            <p:cNvSpPr>
              <a:spLocks noChangeArrowheads="1"/>
            </p:cNvSpPr>
            <p:nvPr/>
          </p:nvSpPr>
          <p:spPr bwMode="auto">
            <a:xfrm>
              <a:off x="2194" y="2027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0" name="Line 28"/>
            <p:cNvSpPr>
              <a:spLocks noChangeShapeType="1"/>
            </p:cNvSpPr>
            <p:nvPr/>
          </p:nvSpPr>
          <p:spPr bwMode="auto">
            <a:xfrm>
              <a:off x="2238" y="2263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1" name="Line 29"/>
            <p:cNvSpPr>
              <a:spLocks noChangeShapeType="1"/>
            </p:cNvSpPr>
            <p:nvPr/>
          </p:nvSpPr>
          <p:spPr bwMode="auto">
            <a:xfrm flipV="1">
              <a:off x="2124" y="1493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2" name="Oval 30"/>
            <p:cNvSpPr>
              <a:spLocks noChangeArrowheads="1"/>
            </p:cNvSpPr>
            <p:nvPr/>
          </p:nvSpPr>
          <p:spPr bwMode="auto">
            <a:xfrm>
              <a:off x="2080" y="2169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3" name="Oval 31"/>
            <p:cNvSpPr>
              <a:spLocks noChangeArrowheads="1"/>
            </p:cNvSpPr>
            <p:nvPr/>
          </p:nvSpPr>
          <p:spPr bwMode="auto">
            <a:xfrm>
              <a:off x="2080" y="2025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4" name="Oval 32"/>
            <p:cNvSpPr>
              <a:spLocks noChangeArrowheads="1"/>
            </p:cNvSpPr>
            <p:nvPr/>
          </p:nvSpPr>
          <p:spPr bwMode="auto">
            <a:xfrm>
              <a:off x="2080" y="188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5" name="Oval 33"/>
            <p:cNvSpPr>
              <a:spLocks noChangeArrowheads="1"/>
            </p:cNvSpPr>
            <p:nvPr/>
          </p:nvSpPr>
          <p:spPr bwMode="auto">
            <a:xfrm>
              <a:off x="2080" y="1737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6" name="Line 34"/>
            <p:cNvSpPr>
              <a:spLocks noChangeShapeType="1"/>
            </p:cNvSpPr>
            <p:nvPr/>
          </p:nvSpPr>
          <p:spPr bwMode="auto">
            <a:xfrm flipV="1">
              <a:off x="2124" y="1541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7" name="Line 35"/>
            <p:cNvSpPr>
              <a:spLocks noChangeShapeType="1"/>
            </p:cNvSpPr>
            <p:nvPr/>
          </p:nvSpPr>
          <p:spPr bwMode="auto">
            <a:xfrm>
              <a:off x="2354" y="1783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8" name="Oval 36"/>
            <p:cNvSpPr>
              <a:spLocks noChangeArrowheads="1"/>
            </p:cNvSpPr>
            <p:nvPr/>
          </p:nvSpPr>
          <p:spPr bwMode="auto">
            <a:xfrm>
              <a:off x="2310" y="1739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9" name="Oval 37"/>
            <p:cNvSpPr>
              <a:spLocks noChangeArrowheads="1"/>
            </p:cNvSpPr>
            <p:nvPr/>
          </p:nvSpPr>
          <p:spPr bwMode="auto">
            <a:xfrm>
              <a:off x="2310" y="1883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0" name="Oval 38"/>
            <p:cNvSpPr>
              <a:spLocks noChangeArrowheads="1"/>
            </p:cNvSpPr>
            <p:nvPr/>
          </p:nvSpPr>
          <p:spPr bwMode="auto">
            <a:xfrm>
              <a:off x="2310" y="217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1" name="Line 39"/>
            <p:cNvSpPr>
              <a:spLocks noChangeShapeType="1"/>
            </p:cNvSpPr>
            <p:nvPr/>
          </p:nvSpPr>
          <p:spPr bwMode="auto">
            <a:xfrm>
              <a:off x="2354" y="2263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2" name="Line 40"/>
            <p:cNvSpPr>
              <a:spLocks noChangeShapeType="1"/>
            </p:cNvSpPr>
            <p:nvPr/>
          </p:nvSpPr>
          <p:spPr bwMode="auto">
            <a:xfrm>
              <a:off x="661" y="1779"/>
              <a:ext cx="45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3" name="Line 41"/>
            <p:cNvSpPr>
              <a:spLocks noChangeShapeType="1"/>
            </p:cNvSpPr>
            <p:nvPr/>
          </p:nvSpPr>
          <p:spPr bwMode="auto">
            <a:xfrm>
              <a:off x="661" y="1923"/>
              <a:ext cx="456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4" name="Line 42"/>
            <p:cNvSpPr>
              <a:spLocks noChangeShapeType="1"/>
            </p:cNvSpPr>
            <p:nvPr/>
          </p:nvSpPr>
          <p:spPr bwMode="auto">
            <a:xfrm>
              <a:off x="661" y="2067"/>
              <a:ext cx="456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5" name="Line 43"/>
            <p:cNvSpPr>
              <a:spLocks noChangeShapeType="1"/>
            </p:cNvSpPr>
            <p:nvPr/>
          </p:nvSpPr>
          <p:spPr bwMode="auto">
            <a:xfrm>
              <a:off x="661" y="2211"/>
              <a:ext cx="45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6" name="Rectangle 44"/>
            <p:cNvSpPr>
              <a:spLocks noChangeArrowheads="1"/>
            </p:cNvSpPr>
            <p:nvPr/>
          </p:nvSpPr>
          <p:spPr bwMode="auto">
            <a:xfrm>
              <a:off x="665" y="2513"/>
              <a:ext cx="760" cy="51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1" lang="en-US">
                  <a:solidFill>
                    <a:schemeClr val="bg2"/>
                  </a:solidFill>
                </a:rPr>
                <a:t>integer </a:t>
              </a:r>
            </a:p>
            <a:p>
              <a:pPr algn="ctr"/>
              <a:r>
                <a:rPr kumimoji="1" lang="en-US">
                  <a:solidFill>
                    <a:schemeClr val="bg2"/>
                  </a:solidFill>
                </a:rPr>
                <a:t>RF</a:t>
              </a:r>
              <a:endParaRPr kumimoji="1" lang="en-US" sz="2000" b="1">
                <a:solidFill>
                  <a:schemeClr val="bg2"/>
                </a:solidFill>
              </a:endParaRPr>
            </a:p>
          </p:txBody>
        </p:sp>
        <p:sp>
          <p:nvSpPr>
            <p:cNvPr id="69687" name="Rectangle 45"/>
            <p:cNvSpPr>
              <a:spLocks noChangeArrowheads="1"/>
            </p:cNvSpPr>
            <p:nvPr/>
          </p:nvSpPr>
          <p:spPr bwMode="auto">
            <a:xfrm>
              <a:off x="1625" y="2513"/>
              <a:ext cx="760" cy="51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>
                  <a:solidFill>
                    <a:schemeClr val="bg2"/>
                  </a:solidFill>
                </a:rPr>
                <a:t>float</a:t>
              </a:r>
            </a:p>
            <a:p>
              <a:pPr algn="ctr"/>
              <a:r>
                <a:rPr kumimoji="1" lang="en-US">
                  <a:solidFill>
                    <a:schemeClr val="bg2"/>
                  </a:solidFill>
                </a:rPr>
                <a:t>RF</a:t>
              </a:r>
            </a:p>
          </p:txBody>
        </p:sp>
        <p:sp>
          <p:nvSpPr>
            <p:cNvPr id="69688" name="Rectangle 46"/>
            <p:cNvSpPr>
              <a:spLocks noChangeArrowheads="1"/>
            </p:cNvSpPr>
            <p:nvPr/>
          </p:nvSpPr>
          <p:spPr bwMode="auto">
            <a:xfrm>
              <a:off x="2585" y="2513"/>
              <a:ext cx="760" cy="51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>
                  <a:solidFill>
                    <a:schemeClr val="bg2"/>
                  </a:solidFill>
                </a:rPr>
                <a:t>boolean</a:t>
              </a:r>
            </a:p>
            <a:p>
              <a:pPr algn="ctr"/>
              <a:r>
                <a:rPr kumimoji="1" lang="en-US">
                  <a:solidFill>
                    <a:schemeClr val="bg2"/>
                  </a:solidFill>
                </a:rPr>
                <a:t>RF</a:t>
              </a:r>
            </a:p>
          </p:txBody>
        </p:sp>
        <p:sp>
          <p:nvSpPr>
            <p:cNvPr id="69689" name="Rectangle 47"/>
            <p:cNvSpPr>
              <a:spLocks noChangeArrowheads="1"/>
            </p:cNvSpPr>
            <p:nvPr/>
          </p:nvSpPr>
          <p:spPr bwMode="auto">
            <a:xfrm>
              <a:off x="3545" y="2513"/>
              <a:ext cx="760" cy="510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>
                  <a:solidFill>
                    <a:schemeClr val="bg2"/>
                  </a:solidFill>
                </a:rPr>
                <a:t>instruct.</a:t>
              </a:r>
            </a:p>
            <a:p>
              <a:pPr algn="ctr"/>
              <a:r>
                <a:rPr kumimoji="1" lang="en-US">
                  <a:solidFill>
                    <a:schemeClr val="bg2"/>
                  </a:solidFill>
                </a:rPr>
                <a:t>unit</a:t>
              </a:r>
            </a:p>
          </p:txBody>
        </p:sp>
        <p:sp>
          <p:nvSpPr>
            <p:cNvPr id="69690" name="Rectangle 48"/>
            <p:cNvSpPr>
              <a:spLocks noChangeArrowheads="1"/>
            </p:cNvSpPr>
            <p:nvPr/>
          </p:nvSpPr>
          <p:spPr bwMode="auto">
            <a:xfrm>
              <a:off x="4440" y="2513"/>
              <a:ext cx="873" cy="51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>
                  <a:solidFill>
                    <a:schemeClr val="bg2"/>
                  </a:solidFill>
                </a:rPr>
                <a:t>immediate</a:t>
              </a:r>
            </a:p>
            <a:p>
              <a:pPr algn="ctr"/>
              <a:r>
                <a:rPr kumimoji="1" lang="en-US">
                  <a:solidFill>
                    <a:schemeClr val="bg2"/>
                  </a:solidFill>
                </a:rPr>
                <a:t>unit</a:t>
              </a:r>
            </a:p>
          </p:txBody>
        </p:sp>
        <p:sp>
          <p:nvSpPr>
            <p:cNvPr id="69691" name="Rectangle 49"/>
            <p:cNvSpPr>
              <a:spLocks noChangeArrowheads="1"/>
            </p:cNvSpPr>
            <p:nvPr/>
          </p:nvSpPr>
          <p:spPr bwMode="auto">
            <a:xfrm>
              <a:off x="624" y="974"/>
              <a:ext cx="856" cy="5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2" name="Rectangle 50"/>
            <p:cNvSpPr>
              <a:spLocks noChangeArrowheads="1"/>
            </p:cNvSpPr>
            <p:nvPr/>
          </p:nvSpPr>
          <p:spPr bwMode="auto">
            <a:xfrm>
              <a:off x="648" y="960"/>
              <a:ext cx="98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kumimoji="1" lang="en-GB"/>
                <a:t>load/store</a:t>
              </a:r>
            </a:p>
            <a:p>
              <a:r>
                <a:rPr kumimoji="1" lang="en-GB"/>
                <a:t>    unit</a:t>
              </a:r>
            </a:p>
          </p:txBody>
        </p:sp>
        <p:sp>
          <p:nvSpPr>
            <p:cNvPr id="69693" name="Rectangle 51"/>
            <p:cNvSpPr>
              <a:spLocks noChangeArrowheads="1"/>
            </p:cNvSpPr>
            <p:nvPr/>
          </p:nvSpPr>
          <p:spPr bwMode="auto">
            <a:xfrm>
              <a:off x="3641" y="977"/>
              <a:ext cx="760" cy="5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4" name="Rectangle 52"/>
            <p:cNvSpPr>
              <a:spLocks noChangeArrowheads="1"/>
            </p:cNvSpPr>
            <p:nvPr/>
          </p:nvSpPr>
          <p:spPr bwMode="auto">
            <a:xfrm>
              <a:off x="3678" y="963"/>
              <a:ext cx="654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GB"/>
                <a:t>integer</a:t>
              </a:r>
            </a:p>
            <a:p>
              <a:r>
                <a:rPr kumimoji="1" lang="en-GB"/>
                <a:t> ALU</a:t>
              </a:r>
            </a:p>
          </p:txBody>
        </p:sp>
        <p:sp>
          <p:nvSpPr>
            <p:cNvPr id="69695" name="Rectangle 53"/>
            <p:cNvSpPr>
              <a:spLocks noChangeArrowheads="1"/>
            </p:cNvSpPr>
            <p:nvPr/>
          </p:nvSpPr>
          <p:spPr bwMode="auto">
            <a:xfrm>
              <a:off x="4553" y="977"/>
              <a:ext cx="760" cy="5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6" name="Rectangle 54"/>
            <p:cNvSpPr>
              <a:spLocks noChangeArrowheads="1"/>
            </p:cNvSpPr>
            <p:nvPr/>
          </p:nvSpPr>
          <p:spPr bwMode="auto">
            <a:xfrm>
              <a:off x="4590" y="963"/>
              <a:ext cx="60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GB"/>
                <a:t>  float</a:t>
              </a:r>
            </a:p>
            <a:p>
              <a:r>
                <a:rPr kumimoji="1" lang="en-GB"/>
                <a:t>  ALU</a:t>
              </a:r>
            </a:p>
          </p:txBody>
        </p:sp>
        <p:sp>
          <p:nvSpPr>
            <p:cNvPr id="69697" name="Rectangle 55"/>
            <p:cNvSpPr>
              <a:spLocks noChangeArrowheads="1"/>
            </p:cNvSpPr>
            <p:nvPr/>
          </p:nvSpPr>
          <p:spPr bwMode="auto">
            <a:xfrm>
              <a:off x="2681" y="977"/>
              <a:ext cx="760" cy="5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8" name="Rectangle 56"/>
            <p:cNvSpPr>
              <a:spLocks noChangeArrowheads="1"/>
            </p:cNvSpPr>
            <p:nvPr/>
          </p:nvSpPr>
          <p:spPr bwMode="auto">
            <a:xfrm>
              <a:off x="2718" y="963"/>
              <a:ext cx="654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GB"/>
                <a:t>integer</a:t>
              </a:r>
            </a:p>
            <a:p>
              <a:r>
                <a:rPr kumimoji="1" lang="en-GB"/>
                <a:t> ALU</a:t>
              </a:r>
            </a:p>
          </p:txBody>
        </p:sp>
        <p:sp>
          <p:nvSpPr>
            <p:cNvPr id="69699" name="Rectangle 57"/>
            <p:cNvSpPr>
              <a:spLocks noChangeArrowheads="1"/>
            </p:cNvSpPr>
            <p:nvPr/>
          </p:nvSpPr>
          <p:spPr bwMode="auto">
            <a:xfrm>
              <a:off x="1573" y="977"/>
              <a:ext cx="856" cy="5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0" name="Rectangle 58"/>
            <p:cNvSpPr>
              <a:spLocks noChangeArrowheads="1"/>
            </p:cNvSpPr>
            <p:nvPr/>
          </p:nvSpPr>
          <p:spPr bwMode="auto">
            <a:xfrm>
              <a:off x="1597" y="963"/>
              <a:ext cx="981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kumimoji="1" lang="en-GB"/>
                <a:t>load/store</a:t>
              </a:r>
            </a:p>
            <a:p>
              <a:r>
                <a:rPr kumimoji="1" lang="en-GB"/>
                <a:t>    unit</a:t>
              </a:r>
            </a:p>
          </p:txBody>
        </p:sp>
        <p:sp>
          <p:nvSpPr>
            <p:cNvPr id="69701" name="Line 59"/>
            <p:cNvSpPr>
              <a:spLocks noChangeShapeType="1"/>
            </p:cNvSpPr>
            <p:nvPr/>
          </p:nvSpPr>
          <p:spPr bwMode="auto">
            <a:xfrm>
              <a:off x="1278" y="1785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2" name="Oval 60"/>
            <p:cNvSpPr>
              <a:spLocks noChangeArrowheads="1"/>
            </p:cNvSpPr>
            <p:nvPr/>
          </p:nvSpPr>
          <p:spPr bwMode="auto">
            <a:xfrm>
              <a:off x="1234" y="1735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3" name="Oval 61"/>
            <p:cNvSpPr>
              <a:spLocks noChangeArrowheads="1"/>
            </p:cNvSpPr>
            <p:nvPr/>
          </p:nvSpPr>
          <p:spPr bwMode="auto">
            <a:xfrm>
              <a:off x="1234" y="1879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4" name="Oval 62"/>
            <p:cNvSpPr>
              <a:spLocks noChangeArrowheads="1"/>
            </p:cNvSpPr>
            <p:nvPr/>
          </p:nvSpPr>
          <p:spPr bwMode="auto">
            <a:xfrm>
              <a:off x="1234" y="2167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5" name="Line 63"/>
            <p:cNvSpPr>
              <a:spLocks noChangeShapeType="1"/>
            </p:cNvSpPr>
            <p:nvPr/>
          </p:nvSpPr>
          <p:spPr bwMode="auto">
            <a:xfrm>
              <a:off x="1278" y="2259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6" name="Line 64"/>
            <p:cNvSpPr>
              <a:spLocks noChangeShapeType="1"/>
            </p:cNvSpPr>
            <p:nvPr/>
          </p:nvSpPr>
          <p:spPr bwMode="auto">
            <a:xfrm flipV="1">
              <a:off x="1164" y="1489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7" name="Oval 65"/>
            <p:cNvSpPr>
              <a:spLocks noChangeArrowheads="1"/>
            </p:cNvSpPr>
            <p:nvPr/>
          </p:nvSpPr>
          <p:spPr bwMode="auto">
            <a:xfrm>
              <a:off x="1120" y="2165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8" name="Oval 66"/>
            <p:cNvSpPr>
              <a:spLocks noChangeArrowheads="1"/>
            </p:cNvSpPr>
            <p:nvPr/>
          </p:nvSpPr>
          <p:spPr bwMode="auto">
            <a:xfrm>
              <a:off x="1120" y="202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9" name="Oval 67"/>
            <p:cNvSpPr>
              <a:spLocks noChangeArrowheads="1"/>
            </p:cNvSpPr>
            <p:nvPr/>
          </p:nvSpPr>
          <p:spPr bwMode="auto">
            <a:xfrm>
              <a:off x="1120" y="1877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0" name="Oval 68"/>
            <p:cNvSpPr>
              <a:spLocks noChangeArrowheads="1"/>
            </p:cNvSpPr>
            <p:nvPr/>
          </p:nvSpPr>
          <p:spPr bwMode="auto">
            <a:xfrm>
              <a:off x="1120" y="1733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1" name="Line 69"/>
            <p:cNvSpPr>
              <a:spLocks noChangeShapeType="1"/>
            </p:cNvSpPr>
            <p:nvPr/>
          </p:nvSpPr>
          <p:spPr bwMode="auto">
            <a:xfrm flipV="1">
              <a:off x="1164" y="153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2" name="Line 70"/>
            <p:cNvSpPr>
              <a:spLocks noChangeShapeType="1"/>
            </p:cNvSpPr>
            <p:nvPr/>
          </p:nvSpPr>
          <p:spPr bwMode="auto">
            <a:xfrm>
              <a:off x="1394" y="1785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3" name="Oval 71"/>
            <p:cNvSpPr>
              <a:spLocks noChangeArrowheads="1"/>
            </p:cNvSpPr>
            <p:nvPr/>
          </p:nvSpPr>
          <p:spPr bwMode="auto">
            <a:xfrm>
              <a:off x="1350" y="1735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4" name="Oval 72"/>
            <p:cNvSpPr>
              <a:spLocks noChangeArrowheads="1"/>
            </p:cNvSpPr>
            <p:nvPr/>
          </p:nvSpPr>
          <p:spPr bwMode="auto">
            <a:xfrm>
              <a:off x="1350" y="1879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5" name="Oval 73"/>
            <p:cNvSpPr>
              <a:spLocks noChangeArrowheads="1"/>
            </p:cNvSpPr>
            <p:nvPr/>
          </p:nvSpPr>
          <p:spPr bwMode="auto">
            <a:xfrm>
              <a:off x="1350" y="2023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6" name="Oval 74"/>
            <p:cNvSpPr>
              <a:spLocks noChangeArrowheads="1"/>
            </p:cNvSpPr>
            <p:nvPr/>
          </p:nvSpPr>
          <p:spPr bwMode="auto">
            <a:xfrm>
              <a:off x="1350" y="2167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7" name="Line 75"/>
            <p:cNvSpPr>
              <a:spLocks noChangeShapeType="1"/>
            </p:cNvSpPr>
            <p:nvPr/>
          </p:nvSpPr>
          <p:spPr bwMode="auto">
            <a:xfrm>
              <a:off x="1394" y="227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8" name="Line 76"/>
            <p:cNvSpPr>
              <a:spLocks noChangeShapeType="1"/>
            </p:cNvSpPr>
            <p:nvPr/>
          </p:nvSpPr>
          <p:spPr bwMode="auto">
            <a:xfrm flipV="1">
              <a:off x="5196" y="1489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9" name="Oval 77"/>
            <p:cNvSpPr>
              <a:spLocks noChangeArrowheads="1"/>
            </p:cNvSpPr>
            <p:nvPr/>
          </p:nvSpPr>
          <p:spPr bwMode="auto">
            <a:xfrm>
              <a:off x="5152" y="2165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0" name="Oval 78"/>
            <p:cNvSpPr>
              <a:spLocks noChangeArrowheads="1"/>
            </p:cNvSpPr>
            <p:nvPr/>
          </p:nvSpPr>
          <p:spPr bwMode="auto">
            <a:xfrm>
              <a:off x="5152" y="1733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1" name="Line 79"/>
            <p:cNvSpPr>
              <a:spLocks noChangeShapeType="1"/>
            </p:cNvSpPr>
            <p:nvPr/>
          </p:nvSpPr>
          <p:spPr bwMode="auto">
            <a:xfrm flipV="1">
              <a:off x="5196" y="153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2" name="Line 80"/>
            <p:cNvSpPr>
              <a:spLocks noChangeShapeType="1"/>
            </p:cNvSpPr>
            <p:nvPr/>
          </p:nvSpPr>
          <p:spPr bwMode="auto">
            <a:xfrm>
              <a:off x="686" y="1781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3" name="Oval 81"/>
            <p:cNvSpPr>
              <a:spLocks noChangeArrowheads="1"/>
            </p:cNvSpPr>
            <p:nvPr/>
          </p:nvSpPr>
          <p:spPr bwMode="auto">
            <a:xfrm>
              <a:off x="654" y="1890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4" name="Line 82"/>
            <p:cNvSpPr>
              <a:spLocks noChangeShapeType="1"/>
            </p:cNvSpPr>
            <p:nvPr/>
          </p:nvSpPr>
          <p:spPr bwMode="auto">
            <a:xfrm>
              <a:off x="686" y="2255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5" name="Oval 83"/>
            <p:cNvSpPr>
              <a:spLocks noChangeArrowheads="1"/>
            </p:cNvSpPr>
            <p:nvPr/>
          </p:nvSpPr>
          <p:spPr bwMode="auto">
            <a:xfrm>
              <a:off x="652" y="2028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6" name="Oval 84"/>
            <p:cNvSpPr>
              <a:spLocks noChangeArrowheads="1"/>
            </p:cNvSpPr>
            <p:nvPr/>
          </p:nvSpPr>
          <p:spPr bwMode="auto">
            <a:xfrm>
              <a:off x="652" y="2172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7" name="Line 85"/>
            <p:cNvSpPr>
              <a:spLocks noChangeShapeType="1"/>
            </p:cNvSpPr>
            <p:nvPr/>
          </p:nvSpPr>
          <p:spPr bwMode="auto">
            <a:xfrm>
              <a:off x="794" y="1781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8" name="Oval 86"/>
            <p:cNvSpPr>
              <a:spLocks noChangeArrowheads="1"/>
            </p:cNvSpPr>
            <p:nvPr/>
          </p:nvSpPr>
          <p:spPr bwMode="auto">
            <a:xfrm>
              <a:off x="765" y="1746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9" name="Oval 87"/>
            <p:cNvSpPr>
              <a:spLocks noChangeArrowheads="1"/>
            </p:cNvSpPr>
            <p:nvPr/>
          </p:nvSpPr>
          <p:spPr bwMode="auto">
            <a:xfrm>
              <a:off x="762" y="1893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0" name="Line 88"/>
            <p:cNvSpPr>
              <a:spLocks noChangeShapeType="1"/>
            </p:cNvSpPr>
            <p:nvPr/>
          </p:nvSpPr>
          <p:spPr bwMode="auto">
            <a:xfrm>
              <a:off x="794" y="2261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1" name="Oval 89"/>
            <p:cNvSpPr>
              <a:spLocks noChangeArrowheads="1"/>
            </p:cNvSpPr>
            <p:nvPr/>
          </p:nvSpPr>
          <p:spPr bwMode="auto">
            <a:xfrm>
              <a:off x="760" y="2175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2" name="Line 90"/>
            <p:cNvSpPr>
              <a:spLocks noChangeShapeType="1"/>
            </p:cNvSpPr>
            <p:nvPr/>
          </p:nvSpPr>
          <p:spPr bwMode="auto">
            <a:xfrm>
              <a:off x="1646" y="1781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3" name="Line 91"/>
            <p:cNvSpPr>
              <a:spLocks noChangeShapeType="1"/>
            </p:cNvSpPr>
            <p:nvPr/>
          </p:nvSpPr>
          <p:spPr bwMode="auto">
            <a:xfrm>
              <a:off x="1646" y="2261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4" name="Oval 92"/>
            <p:cNvSpPr>
              <a:spLocks noChangeArrowheads="1"/>
            </p:cNvSpPr>
            <p:nvPr/>
          </p:nvSpPr>
          <p:spPr bwMode="auto">
            <a:xfrm>
              <a:off x="1612" y="2034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5" name="Oval 93"/>
            <p:cNvSpPr>
              <a:spLocks noChangeArrowheads="1"/>
            </p:cNvSpPr>
            <p:nvPr/>
          </p:nvSpPr>
          <p:spPr bwMode="auto">
            <a:xfrm>
              <a:off x="1612" y="2178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6" name="Line 94"/>
            <p:cNvSpPr>
              <a:spLocks noChangeShapeType="1"/>
            </p:cNvSpPr>
            <p:nvPr/>
          </p:nvSpPr>
          <p:spPr bwMode="auto">
            <a:xfrm>
              <a:off x="1754" y="1782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7" name="Oval 95"/>
            <p:cNvSpPr>
              <a:spLocks noChangeArrowheads="1"/>
            </p:cNvSpPr>
            <p:nvPr/>
          </p:nvSpPr>
          <p:spPr bwMode="auto">
            <a:xfrm>
              <a:off x="1722" y="1750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8" name="Line 96"/>
            <p:cNvSpPr>
              <a:spLocks noChangeShapeType="1"/>
            </p:cNvSpPr>
            <p:nvPr/>
          </p:nvSpPr>
          <p:spPr bwMode="auto">
            <a:xfrm>
              <a:off x="1754" y="226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9" name="Oval 97"/>
            <p:cNvSpPr>
              <a:spLocks noChangeArrowheads="1"/>
            </p:cNvSpPr>
            <p:nvPr/>
          </p:nvSpPr>
          <p:spPr bwMode="auto">
            <a:xfrm>
              <a:off x="1720" y="2035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0" name="Line 98"/>
            <p:cNvSpPr>
              <a:spLocks noChangeShapeType="1"/>
            </p:cNvSpPr>
            <p:nvPr/>
          </p:nvSpPr>
          <p:spPr bwMode="auto">
            <a:xfrm>
              <a:off x="2618" y="1782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1" name="Oval 99"/>
            <p:cNvSpPr>
              <a:spLocks noChangeArrowheads="1"/>
            </p:cNvSpPr>
            <p:nvPr/>
          </p:nvSpPr>
          <p:spPr bwMode="auto">
            <a:xfrm>
              <a:off x="2586" y="1747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" name="Oval 100"/>
            <p:cNvSpPr>
              <a:spLocks noChangeArrowheads="1"/>
            </p:cNvSpPr>
            <p:nvPr/>
          </p:nvSpPr>
          <p:spPr bwMode="auto">
            <a:xfrm>
              <a:off x="2586" y="1891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3" name="Line 101"/>
            <p:cNvSpPr>
              <a:spLocks noChangeShapeType="1"/>
            </p:cNvSpPr>
            <p:nvPr/>
          </p:nvSpPr>
          <p:spPr bwMode="auto">
            <a:xfrm>
              <a:off x="2618" y="226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4" name="Oval 102"/>
            <p:cNvSpPr>
              <a:spLocks noChangeArrowheads="1"/>
            </p:cNvSpPr>
            <p:nvPr/>
          </p:nvSpPr>
          <p:spPr bwMode="auto">
            <a:xfrm>
              <a:off x="2584" y="2035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5" name="Oval 103"/>
            <p:cNvSpPr>
              <a:spLocks noChangeArrowheads="1"/>
            </p:cNvSpPr>
            <p:nvPr/>
          </p:nvSpPr>
          <p:spPr bwMode="auto">
            <a:xfrm>
              <a:off x="2584" y="2179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6" name="Line 104"/>
            <p:cNvSpPr>
              <a:spLocks noChangeShapeType="1"/>
            </p:cNvSpPr>
            <p:nvPr/>
          </p:nvSpPr>
          <p:spPr bwMode="auto">
            <a:xfrm>
              <a:off x="2737" y="1781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7" name="Oval 105"/>
            <p:cNvSpPr>
              <a:spLocks noChangeArrowheads="1"/>
            </p:cNvSpPr>
            <p:nvPr/>
          </p:nvSpPr>
          <p:spPr bwMode="auto">
            <a:xfrm>
              <a:off x="2705" y="1749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8" name="Oval 106"/>
            <p:cNvSpPr>
              <a:spLocks noChangeArrowheads="1"/>
            </p:cNvSpPr>
            <p:nvPr/>
          </p:nvSpPr>
          <p:spPr bwMode="auto">
            <a:xfrm>
              <a:off x="2705" y="1890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9" name="Line 107"/>
            <p:cNvSpPr>
              <a:spLocks noChangeShapeType="1"/>
            </p:cNvSpPr>
            <p:nvPr/>
          </p:nvSpPr>
          <p:spPr bwMode="auto">
            <a:xfrm>
              <a:off x="2737" y="2261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50" name="Oval 108"/>
            <p:cNvSpPr>
              <a:spLocks noChangeArrowheads="1"/>
            </p:cNvSpPr>
            <p:nvPr/>
          </p:nvSpPr>
          <p:spPr bwMode="auto">
            <a:xfrm>
              <a:off x="2703" y="2034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51" name="Oval 109"/>
            <p:cNvSpPr>
              <a:spLocks noChangeArrowheads="1"/>
            </p:cNvSpPr>
            <p:nvPr/>
          </p:nvSpPr>
          <p:spPr bwMode="auto">
            <a:xfrm>
              <a:off x="2703" y="2178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52" name="Line 110"/>
            <p:cNvSpPr>
              <a:spLocks noChangeShapeType="1"/>
            </p:cNvSpPr>
            <p:nvPr/>
          </p:nvSpPr>
          <p:spPr bwMode="auto">
            <a:xfrm>
              <a:off x="3580" y="1781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53" name="Oval 111"/>
            <p:cNvSpPr>
              <a:spLocks noChangeArrowheads="1"/>
            </p:cNvSpPr>
            <p:nvPr/>
          </p:nvSpPr>
          <p:spPr bwMode="auto">
            <a:xfrm>
              <a:off x="3548" y="1749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54" name="Oval 112"/>
            <p:cNvSpPr>
              <a:spLocks noChangeArrowheads="1"/>
            </p:cNvSpPr>
            <p:nvPr/>
          </p:nvSpPr>
          <p:spPr bwMode="auto">
            <a:xfrm>
              <a:off x="3548" y="1893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55" name="Line 113"/>
            <p:cNvSpPr>
              <a:spLocks noChangeShapeType="1"/>
            </p:cNvSpPr>
            <p:nvPr/>
          </p:nvSpPr>
          <p:spPr bwMode="auto">
            <a:xfrm>
              <a:off x="3580" y="2261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56" name="Oval 114"/>
            <p:cNvSpPr>
              <a:spLocks noChangeArrowheads="1"/>
            </p:cNvSpPr>
            <p:nvPr/>
          </p:nvSpPr>
          <p:spPr bwMode="auto">
            <a:xfrm>
              <a:off x="3540" y="2034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57" name="Oval 115"/>
            <p:cNvSpPr>
              <a:spLocks noChangeArrowheads="1"/>
            </p:cNvSpPr>
            <p:nvPr/>
          </p:nvSpPr>
          <p:spPr bwMode="auto">
            <a:xfrm>
              <a:off x="3540" y="2178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58" name="Line 116"/>
            <p:cNvSpPr>
              <a:spLocks noChangeShapeType="1"/>
            </p:cNvSpPr>
            <p:nvPr/>
          </p:nvSpPr>
          <p:spPr bwMode="auto">
            <a:xfrm flipV="1">
              <a:off x="930" y="1490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59" name="Line 117"/>
            <p:cNvSpPr>
              <a:spLocks noChangeShapeType="1"/>
            </p:cNvSpPr>
            <p:nvPr/>
          </p:nvSpPr>
          <p:spPr bwMode="auto">
            <a:xfrm flipV="1">
              <a:off x="930" y="154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60" name="Oval 118"/>
            <p:cNvSpPr>
              <a:spLocks noChangeArrowheads="1"/>
            </p:cNvSpPr>
            <p:nvPr/>
          </p:nvSpPr>
          <p:spPr bwMode="auto">
            <a:xfrm>
              <a:off x="894" y="1894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61" name="Oval 119"/>
            <p:cNvSpPr>
              <a:spLocks noChangeArrowheads="1"/>
            </p:cNvSpPr>
            <p:nvPr/>
          </p:nvSpPr>
          <p:spPr bwMode="auto">
            <a:xfrm>
              <a:off x="894" y="2038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62" name="Oval 120"/>
            <p:cNvSpPr>
              <a:spLocks noChangeArrowheads="1"/>
            </p:cNvSpPr>
            <p:nvPr/>
          </p:nvSpPr>
          <p:spPr bwMode="auto">
            <a:xfrm>
              <a:off x="894" y="2182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63" name="Line 121"/>
            <p:cNvSpPr>
              <a:spLocks noChangeShapeType="1"/>
            </p:cNvSpPr>
            <p:nvPr/>
          </p:nvSpPr>
          <p:spPr bwMode="auto">
            <a:xfrm flipV="1">
              <a:off x="1049" y="1490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64" name="Line 122"/>
            <p:cNvSpPr>
              <a:spLocks noChangeShapeType="1"/>
            </p:cNvSpPr>
            <p:nvPr/>
          </p:nvSpPr>
          <p:spPr bwMode="auto">
            <a:xfrm flipV="1">
              <a:off x="1049" y="154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65" name="Oval 123"/>
            <p:cNvSpPr>
              <a:spLocks noChangeArrowheads="1"/>
            </p:cNvSpPr>
            <p:nvPr/>
          </p:nvSpPr>
          <p:spPr bwMode="auto">
            <a:xfrm>
              <a:off x="1012" y="1750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66" name="Oval 124"/>
            <p:cNvSpPr>
              <a:spLocks noChangeArrowheads="1"/>
            </p:cNvSpPr>
            <p:nvPr/>
          </p:nvSpPr>
          <p:spPr bwMode="auto">
            <a:xfrm>
              <a:off x="1012" y="1894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67" name="Oval 125"/>
            <p:cNvSpPr>
              <a:spLocks noChangeArrowheads="1"/>
            </p:cNvSpPr>
            <p:nvPr/>
          </p:nvSpPr>
          <p:spPr bwMode="auto">
            <a:xfrm>
              <a:off x="1012" y="2182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68" name="Line 126"/>
            <p:cNvSpPr>
              <a:spLocks noChangeShapeType="1"/>
            </p:cNvSpPr>
            <p:nvPr/>
          </p:nvSpPr>
          <p:spPr bwMode="auto">
            <a:xfrm flipV="1">
              <a:off x="1884" y="1492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69" name="Line 127"/>
            <p:cNvSpPr>
              <a:spLocks noChangeShapeType="1"/>
            </p:cNvSpPr>
            <p:nvPr/>
          </p:nvSpPr>
          <p:spPr bwMode="auto">
            <a:xfrm flipV="1">
              <a:off x="1884" y="154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70" name="Oval 128"/>
            <p:cNvSpPr>
              <a:spLocks noChangeArrowheads="1"/>
            </p:cNvSpPr>
            <p:nvPr/>
          </p:nvSpPr>
          <p:spPr bwMode="auto">
            <a:xfrm>
              <a:off x="1846" y="1890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71" name="Oval 129"/>
            <p:cNvSpPr>
              <a:spLocks noChangeArrowheads="1"/>
            </p:cNvSpPr>
            <p:nvPr/>
          </p:nvSpPr>
          <p:spPr bwMode="auto">
            <a:xfrm>
              <a:off x="1846" y="2178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72" name="Line 130"/>
            <p:cNvSpPr>
              <a:spLocks noChangeShapeType="1"/>
            </p:cNvSpPr>
            <p:nvPr/>
          </p:nvSpPr>
          <p:spPr bwMode="auto">
            <a:xfrm flipV="1">
              <a:off x="2001" y="1494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73" name="Line 131"/>
            <p:cNvSpPr>
              <a:spLocks noChangeShapeType="1"/>
            </p:cNvSpPr>
            <p:nvPr/>
          </p:nvSpPr>
          <p:spPr bwMode="auto">
            <a:xfrm flipV="1">
              <a:off x="2001" y="154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74" name="Oval 132"/>
            <p:cNvSpPr>
              <a:spLocks noChangeArrowheads="1"/>
            </p:cNvSpPr>
            <p:nvPr/>
          </p:nvSpPr>
          <p:spPr bwMode="auto">
            <a:xfrm>
              <a:off x="1964" y="1892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75" name="Oval 133"/>
            <p:cNvSpPr>
              <a:spLocks noChangeArrowheads="1"/>
            </p:cNvSpPr>
            <p:nvPr/>
          </p:nvSpPr>
          <p:spPr bwMode="auto">
            <a:xfrm>
              <a:off x="1964" y="2180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76" name="Line 134"/>
            <p:cNvSpPr>
              <a:spLocks noChangeShapeType="1"/>
            </p:cNvSpPr>
            <p:nvPr/>
          </p:nvSpPr>
          <p:spPr bwMode="auto">
            <a:xfrm flipV="1">
              <a:off x="3009" y="1494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77" name="Line 135"/>
            <p:cNvSpPr>
              <a:spLocks noChangeShapeType="1"/>
            </p:cNvSpPr>
            <p:nvPr/>
          </p:nvSpPr>
          <p:spPr bwMode="auto">
            <a:xfrm flipV="1">
              <a:off x="3009" y="154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78" name="Oval 136"/>
            <p:cNvSpPr>
              <a:spLocks noChangeArrowheads="1"/>
            </p:cNvSpPr>
            <p:nvPr/>
          </p:nvSpPr>
          <p:spPr bwMode="auto">
            <a:xfrm>
              <a:off x="2978" y="1748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79" name="Oval 137"/>
            <p:cNvSpPr>
              <a:spLocks noChangeArrowheads="1"/>
            </p:cNvSpPr>
            <p:nvPr/>
          </p:nvSpPr>
          <p:spPr bwMode="auto">
            <a:xfrm>
              <a:off x="2978" y="1892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80" name="Line 138"/>
            <p:cNvSpPr>
              <a:spLocks noChangeShapeType="1"/>
            </p:cNvSpPr>
            <p:nvPr/>
          </p:nvSpPr>
          <p:spPr bwMode="auto">
            <a:xfrm flipV="1">
              <a:off x="3153" y="1494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81" name="Line 139"/>
            <p:cNvSpPr>
              <a:spLocks noChangeShapeType="1"/>
            </p:cNvSpPr>
            <p:nvPr/>
          </p:nvSpPr>
          <p:spPr bwMode="auto">
            <a:xfrm flipV="1">
              <a:off x="3153" y="154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82" name="Oval 140"/>
            <p:cNvSpPr>
              <a:spLocks noChangeArrowheads="1"/>
            </p:cNvSpPr>
            <p:nvPr/>
          </p:nvSpPr>
          <p:spPr bwMode="auto">
            <a:xfrm>
              <a:off x="3122" y="1892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83" name="Oval 141"/>
            <p:cNvSpPr>
              <a:spLocks noChangeArrowheads="1"/>
            </p:cNvSpPr>
            <p:nvPr/>
          </p:nvSpPr>
          <p:spPr bwMode="auto">
            <a:xfrm>
              <a:off x="3119" y="2036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84" name="Line 142"/>
            <p:cNvSpPr>
              <a:spLocks noChangeShapeType="1"/>
            </p:cNvSpPr>
            <p:nvPr/>
          </p:nvSpPr>
          <p:spPr bwMode="auto">
            <a:xfrm flipV="1">
              <a:off x="5025" y="1494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85" name="Line 143"/>
            <p:cNvSpPr>
              <a:spLocks noChangeShapeType="1"/>
            </p:cNvSpPr>
            <p:nvPr/>
          </p:nvSpPr>
          <p:spPr bwMode="auto">
            <a:xfrm flipV="1">
              <a:off x="5025" y="154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86" name="Oval 144"/>
            <p:cNvSpPr>
              <a:spLocks noChangeArrowheads="1"/>
            </p:cNvSpPr>
            <p:nvPr/>
          </p:nvSpPr>
          <p:spPr bwMode="auto">
            <a:xfrm>
              <a:off x="4988" y="1748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87" name="Oval 145"/>
            <p:cNvSpPr>
              <a:spLocks noChangeArrowheads="1"/>
            </p:cNvSpPr>
            <p:nvPr/>
          </p:nvSpPr>
          <p:spPr bwMode="auto">
            <a:xfrm>
              <a:off x="4988" y="1892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88" name="Oval 146"/>
            <p:cNvSpPr>
              <a:spLocks noChangeArrowheads="1"/>
            </p:cNvSpPr>
            <p:nvPr/>
          </p:nvSpPr>
          <p:spPr bwMode="auto">
            <a:xfrm>
              <a:off x="4988" y="2180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89" name="Line 147"/>
            <p:cNvSpPr>
              <a:spLocks noChangeShapeType="1"/>
            </p:cNvSpPr>
            <p:nvPr/>
          </p:nvSpPr>
          <p:spPr bwMode="auto">
            <a:xfrm flipV="1">
              <a:off x="4881" y="1494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90" name="Line 148"/>
            <p:cNvSpPr>
              <a:spLocks noChangeShapeType="1"/>
            </p:cNvSpPr>
            <p:nvPr/>
          </p:nvSpPr>
          <p:spPr bwMode="auto">
            <a:xfrm flipV="1">
              <a:off x="4881" y="154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91" name="Oval 149"/>
            <p:cNvSpPr>
              <a:spLocks noChangeArrowheads="1"/>
            </p:cNvSpPr>
            <p:nvPr/>
          </p:nvSpPr>
          <p:spPr bwMode="auto">
            <a:xfrm>
              <a:off x="4844" y="1748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92" name="Oval 150"/>
            <p:cNvSpPr>
              <a:spLocks noChangeArrowheads="1"/>
            </p:cNvSpPr>
            <p:nvPr/>
          </p:nvSpPr>
          <p:spPr bwMode="auto">
            <a:xfrm>
              <a:off x="4844" y="2036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93" name="Line 151"/>
            <p:cNvSpPr>
              <a:spLocks noChangeShapeType="1"/>
            </p:cNvSpPr>
            <p:nvPr/>
          </p:nvSpPr>
          <p:spPr bwMode="auto">
            <a:xfrm flipV="1">
              <a:off x="3969" y="1494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94" name="Line 152"/>
            <p:cNvSpPr>
              <a:spLocks noChangeShapeType="1"/>
            </p:cNvSpPr>
            <p:nvPr/>
          </p:nvSpPr>
          <p:spPr bwMode="auto">
            <a:xfrm flipV="1">
              <a:off x="3969" y="154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95" name="Oval 153"/>
            <p:cNvSpPr>
              <a:spLocks noChangeArrowheads="1"/>
            </p:cNvSpPr>
            <p:nvPr/>
          </p:nvSpPr>
          <p:spPr bwMode="auto">
            <a:xfrm>
              <a:off x="3932" y="1748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96" name="Oval 154"/>
            <p:cNvSpPr>
              <a:spLocks noChangeArrowheads="1"/>
            </p:cNvSpPr>
            <p:nvPr/>
          </p:nvSpPr>
          <p:spPr bwMode="auto">
            <a:xfrm>
              <a:off x="3932" y="2036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97" name="Oval 155"/>
            <p:cNvSpPr>
              <a:spLocks noChangeArrowheads="1"/>
            </p:cNvSpPr>
            <p:nvPr/>
          </p:nvSpPr>
          <p:spPr bwMode="auto">
            <a:xfrm>
              <a:off x="3932" y="2180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98" name="Line 156"/>
            <p:cNvSpPr>
              <a:spLocks noChangeShapeType="1"/>
            </p:cNvSpPr>
            <p:nvPr/>
          </p:nvSpPr>
          <p:spPr bwMode="auto">
            <a:xfrm flipV="1">
              <a:off x="4113" y="1494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99" name="Line 157"/>
            <p:cNvSpPr>
              <a:spLocks noChangeShapeType="1"/>
            </p:cNvSpPr>
            <p:nvPr/>
          </p:nvSpPr>
          <p:spPr bwMode="auto">
            <a:xfrm flipV="1">
              <a:off x="4113" y="154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00" name="Oval 158"/>
            <p:cNvSpPr>
              <a:spLocks noChangeArrowheads="1"/>
            </p:cNvSpPr>
            <p:nvPr/>
          </p:nvSpPr>
          <p:spPr bwMode="auto">
            <a:xfrm>
              <a:off x="4076" y="1748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01" name="Oval 159"/>
            <p:cNvSpPr>
              <a:spLocks noChangeArrowheads="1"/>
            </p:cNvSpPr>
            <p:nvPr/>
          </p:nvSpPr>
          <p:spPr bwMode="auto">
            <a:xfrm>
              <a:off x="4076" y="1892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02" name="Oval 160"/>
            <p:cNvSpPr>
              <a:spLocks noChangeArrowheads="1"/>
            </p:cNvSpPr>
            <p:nvPr/>
          </p:nvSpPr>
          <p:spPr bwMode="auto">
            <a:xfrm>
              <a:off x="4076" y="2180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03" name="Oval 161"/>
            <p:cNvSpPr>
              <a:spLocks noChangeArrowheads="1"/>
            </p:cNvSpPr>
            <p:nvPr/>
          </p:nvSpPr>
          <p:spPr bwMode="auto">
            <a:xfrm>
              <a:off x="3688" y="1747"/>
              <a:ext cx="64" cy="64"/>
            </a:xfrm>
            <a:prstGeom prst="ellipse">
              <a:avLst/>
            </a:prstGeom>
            <a:solidFill>
              <a:schemeClr val="hlink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04" name="Oval 162"/>
            <p:cNvSpPr>
              <a:spLocks noChangeArrowheads="1"/>
            </p:cNvSpPr>
            <p:nvPr/>
          </p:nvSpPr>
          <p:spPr bwMode="auto">
            <a:xfrm>
              <a:off x="3686" y="1879"/>
              <a:ext cx="64" cy="64"/>
            </a:xfrm>
            <a:prstGeom prst="ellipse">
              <a:avLst/>
            </a:prstGeom>
            <a:solidFill>
              <a:schemeClr val="hlink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05" name="Oval 163"/>
            <p:cNvSpPr>
              <a:spLocks noChangeArrowheads="1"/>
            </p:cNvSpPr>
            <p:nvPr/>
          </p:nvSpPr>
          <p:spPr bwMode="auto">
            <a:xfrm>
              <a:off x="3688" y="2029"/>
              <a:ext cx="64" cy="64"/>
            </a:xfrm>
            <a:prstGeom prst="ellipse">
              <a:avLst/>
            </a:prstGeom>
            <a:solidFill>
              <a:schemeClr val="hlink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06" name="Oval 164"/>
            <p:cNvSpPr>
              <a:spLocks noChangeArrowheads="1"/>
            </p:cNvSpPr>
            <p:nvPr/>
          </p:nvSpPr>
          <p:spPr bwMode="auto">
            <a:xfrm>
              <a:off x="3688" y="2167"/>
              <a:ext cx="64" cy="64"/>
            </a:xfrm>
            <a:prstGeom prst="ellipse">
              <a:avLst/>
            </a:prstGeom>
            <a:solidFill>
              <a:schemeClr val="hlink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07" name="Oval 165"/>
            <p:cNvSpPr>
              <a:spLocks noChangeArrowheads="1"/>
            </p:cNvSpPr>
            <p:nvPr/>
          </p:nvSpPr>
          <p:spPr bwMode="auto">
            <a:xfrm>
              <a:off x="2975" y="2180"/>
              <a:ext cx="64" cy="64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08" name="Oval 166"/>
            <p:cNvSpPr>
              <a:spLocks noChangeArrowheads="1"/>
            </p:cNvSpPr>
            <p:nvPr/>
          </p:nvSpPr>
          <p:spPr bwMode="auto">
            <a:xfrm>
              <a:off x="636" y="1758"/>
              <a:ext cx="164" cy="40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809" name="Freeform 167"/>
            <p:cNvSpPr>
              <a:spLocks/>
            </p:cNvSpPr>
            <p:nvPr/>
          </p:nvSpPr>
          <p:spPr bwMode="auto">
            <a:xfrm>
              <a:off x="288" y="1775"/>
              <a:ext cx="116" cy="291"/>
            </a:xfrm>
            <a:custGeom>
              <a:avLst/>
              <a:gdLst>
                <a:gd name="T0" fmla="*/ 48 w 336"/>
                <a:gd name="T1" fmla="*/ 0 h 192"/>
                <a:gd name="T2" fmla="*/ 48 w 336"/>
                <a:gd name="T3" fmla="*/ 144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48" y="0"/>
                  </a:moveTo>
                  <a:cubicBezTo>
                    <a:pt x="24" y="56"/>
                    <a:pt x="0" y="112"/>
                    <a:pt x="48" y="144"/>
                  </a:cubicBezTo>
                  <a:cubicBezTo>
                    <a:pt x="96" y="176"/>
                    <a:pt x="216" y="184"/>
                    <a:pt x="336" y="192"/>
                  </a:cubicBezTo>
                </a:path>
              </a:pathLst>
            </a:custGeom>
            <a:noFill/>
            <a:ln w="19050" cap="rnd" cmpd="sng">
              <a:solidFill>
                <a:srgbClr val="003399"/>
              </a:solidFill>
              <a:prstDash val="sysDot"/>
              <a:round/>
              <a:headEnd type="none" w="med" len="med"/>
              <a:tailEnd type="arrow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9641" name="Line 168"/>
          <p:cNvSpPr>
            <a:spLocks noChangeShapeType="1"/>
          </p:cNvSpPr>
          <p:nvPr/>
        </p:nvSpPr>
        <p:spPr bwMode="auto">
          <a:xfrm flipV="1">
            <a:off x="7772400" y="5410200"/>
            <a:ext cx="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Line 169"/>
          <p:cNvSpPr>
            <a:spLocks noChangeShapeType="1"/>
          </p:cNvSpPr>
          <p:nvPr/>
        </p:nvSpPr>
        <p:spPr bwMode="auto">
          <a:xfrm flipV="1">
            <a:off x="4572000" y="1752600"/>
            <a:ext cx="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170"/>
          <p:cNvSpPr>
            <a:spLocks noChangeShapeType="1"/>
          </p:cNvSpPr>
          <p:nvPr/>
        </p:nvSpPr>
        <p:spPr bwMode="auto">
          <a:xfrm flipV="1">
            <a:off x="2971800" y="1752600"/>
            <a:ext cx="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Line 171"/>
          <p:cNvSpPr>
            <a:spLocks noChangeShapeType="1"/>
          </p:cNvSpPr>
          <p:nvPr/>
        </p:nvSpPr>
        <p:spPr bwMode="auto">
          <a:xfrm>
            <a:off x="3276600" y="1752600"/>
            <a:ext cx="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172"/>
          <p:cNvSpPr>
            <a:spLocks noChangeShapeType="1"/>
          </p:cNvSpPr>
          <p:nvPr/>
        </p:nvSpPr>
        <p:spPr bwMode="auto">
          <a:xfrm>
            <a:off x="4800600" y="1752600"/>
            <a:ext cx="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Rectangle 173"/>
          <p:cNvSpPr>
            <a:spLocks noChangeArrowheads="1"/>
          </p:cNvSpPr>
          <p:nvPr/>
        </p:nvSpPr>
        <p:spPr bwMode="auto">
          <a:xfrm>
            <a:off x="2514600" y="1258888"/>
            <a:ext cx="7391400" cy="469900"/>
          </a:xfrm>
          <a:prstGeom prst="rect">
            <a:avLst/>
          </a:prstGeom>
          <a:solidFill>
            <a:srgbClr val="EFDF67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>
                <a:solidFill>
                  <a:schemeClr val="bg2"/>
                </a:solidFill>
                <a:latin typeface="Arial" charset="0"/>
              </a:rPr>
              <a:t>Data Memory</a:t>
            </a:r>
          </a:p>
        </p:txBody>
      </p:sp>
      <p:sp>
        <p:nvSpPr>
          <p:cNvPr id="69647" name="Rectangle 174"/>
          <p:cNvSpPr>
            <a:spLocks noChangeArrowheads="1"/>
          </p:cNvSpPr>
          <p:nvPr/>
        </p:nvSpPr>
        <p:spPr bwMode="auto">
          <a:xfrm>
            <a:off x="2514600" y="5867400"/>
            <a:ext cx="7391400" cy="469900"/>
          </a:xfrm>
          <a:prstGeom prst="rect">
            <a:avLst/>
          </a:prstGeom>
          <a:solidFill>
            <a:srgbClr val="EFDF67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>
                <a:solidFill>
                  <a:schemeClr val="bg2"/>
                </a:solidFill>
                <a:latin typeface="Arial" charset="0"/>
              </a:rPr>
              <a:t>Instruction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TTA hardware characteristics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Modular: building blocks easy to reuse</a:t>
            </a:r>
          </a:p>
          <a:p>
            <a:pPr>
              <a:lnSpc>
                <a:spcPct val="90000"/>
              </a:lnSpc>
            </a:pPr>
            <a:r>
              <a:rPr lang="en-US" smtClean="0"/>
              <a:t>Very flexible and scalable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easy inclusion of Special Function Units (SFUs)</a:t>
            </a:r>
          </a:p>
          <a:p>
            <a:pPr>
              <a:lnSpc>
                <a:spcPct val="90000"/>
              </a:lnSpc>
            </a:pPr>
            <a:r>
              <a:rPr lang="en-US" smtClean="0"/>
              <a:t>Very low complexity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&gt; 50% reduction on # register ports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reduced bypass complexity (no associative matching)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up to 80 % reduction in bypass connectivity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trivial decoding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reduced register pressure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easy register file partitioning (a single port is enough!)</a:t>
            </a:r>
          </a:p>
        </p:txBody>
      </p:sp>
      <p:sp>
        <p:nvSpPr>
          <p:cNvPr id="7065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7CDB1A3-F151-401C-BAB2-0FAD64511281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752CDA-8797-49C9-B92A-89A8B103231D}" type="slidenum">
              <a:rPr lang="en-US" smtClean="0"/>
              <a:pPr/>
              <a:t>92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TTA software characteristics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B7AA11-A125-44C9-84B5-42E00AD040D5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5977644" y="3505200"/>
            <a:ext cx="4114800" cy="1295400"/>
          </a:xfrm>
          <a:prstGeom prst="ellipse">
            <a:avLst/>
          </a:prstGeom>
          <a:solidFill>
            <a:srgbClr val="EFDF67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892044" y="1600200"/>
            <a:ext cx="2057400" cy="914400"/>
            <a:chOff x="1920" y="864"/>
            <a:chExt cx="1296" cy="576"/>
          </a:xfrm>
        </p:grpSpPr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920" y="864"/>
              <a:ext cx="1296" cy="576"/>
            </a:xfrm>
            <a:prstGeom prst="ellipse">
              <a:avLst/>
            </a:prstGeom>
            <a:solidFill>
              <a:srgbClr val="EFDF67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025" y="1008"/>
              <a:ext cx="1100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1" lang="en-US" sz="2200" b="1" i="1">
                  <a:solidFill>
                    <a:srgbClr val="CC6600"/>
                  </a:solidFill>
                </a:rPr>
                <a:t>add r3, r1, r2</a:t>
              </a:r>
              <a:r>
                <a:rPr kumimoji="1" lang="en-US" sz="1600">
                  <a:solidFill>
                    <a:schemeClr val="bg2"/>
                  </a:solidFill>
                </a:rPr>
                <a:t> </a:t>
              </a: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206244" y="3581400"/>
            <a:ext cx="3273425" cy="1096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/>
            <a:r>
              <a:rPr kumimoji="1" lang="en-US" sz="2200" b="1" i="1">
                <a:solidFill>
                  <a:srgbClr val="CC6600"/>
                </a:solidFill>
              </a:rPr>
              <a:t>r1 </a:t>
            </a:r>
            <a:r>
              <a:rPr kumimoji="1" lang="en-US" sz="2200" b="1" i="1">
                <a:solidFill>
                  <a:srgbClr val="CC6600"/>
                </a:solidFill>
                <a:sym typeface="Symbol" pitchFamily="18" charset="2"/>
              </a:rPr>
              <a:t> add.o1; </a:t>
            </a:r>
            <a:r>
              <a:rPr kumimoji="1" lang="en-US" sz="2200" b="1" i="1">
                <a:solidFill>
                  <a:srgbClr val="CC6600"/>
                </a:solidFill>
              </a:rPr>
              <a:t> </a:t>
            </a:r>
          </a:p>
          <a:p>
            <a:pPr lvl="1"/>
            <a:r>
              <a:rPr kumimoji="1" lang="en-US" sz="2200" b="1" i="1">
                <a:solidFill>
                  <a:srgbClr val="CC6600"/>
                </a:solidFill>
              </a:rPr>
              <a:t>	r2</a:t>
            </a:r>
            <a:r>
              <a:rPr kumimoji="1" lang="en-US" sz="2200" b="1" i="1">
                <a:solidFill>
                  <a:srgbClr val="CC6600"/>
                </a:solidFill>
                <a:sym typeface="Symbol" pitchFamily="18" charset="2"/>
              </a:rPr>
              <a:t> add.o2;   </a:t>
            </a:r>
          </a:p>
          <a:p>
            <a:pPr lvl="1"/>
            <a:r>
              <a:rPr kumimoji="1" lang="en-US" sz="2200" b="1" i="1">
                <a:solidFill>
                  <a:srgbClr val="CC6600"/>
                </a:solidFill>
                <a:sym typeface="Symbol" pitchFamily="18" charset="2"/>
              </a:rPr>
              <a:t>		add.r  r3</a:t>
            </a:r>
            <a:endParaRPr kumimoji="1" lang="en-US" sz="1600">
              <a:solidFill>
                <a:schemeClr val="bg2"/>
              </a:solidFill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7730244" y="266700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125390"/>
              </p:ext>
            </p:extLst>
          </p:nvPr>
        </p:nvGraphicFramePr>
        <p:xfrm>
          <a:off x="1405644" y="3429000"/>
          <a:ext cx="1431925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5" name="Clip" r:id="rId4" imgW="1857600" imgH="3995640" progId="">
                  <p:embed/>
                </p:oleObj>
              </mc:Choice>
              <mc:Fallback>
                <p:oleObj name="Clip" r:id="rId4" imgW="1857600" imgH="399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644" y="3429000"/>
                        <a:ext cx="1431925" cy="308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042232" y="1676400"/>
            <a:ext cx="2890837" cy="1387475"/>
          </a:xfrm>
          <a:prstGeom prst="cloudCallout">
            <a:avLst>
              <a:gd name="adj1" fmla="val -49194"/>
              <a:gd name="adj2" fmla="val 83523"/>
            </a:avLst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sz="2000" i="1">
                <a:solidFill>
                  <a:schemeClr val="bg2"/>
                </a:solidFill>
              </a:rPr>
              <a:t>That does not</a:t>
            </a:r>
          </a:p>
          <a:p>
            <a:pPr algn="ctr">
              <a:lnSpc>
                <a:spcPct val="90000"/>
              </a:lnSpc>
            </a:pPr>
            <a:r>
              <a:rPr kumimoji="1" lang="en-US" sz="2000" i="1">
                <a:solidFill>
                  <a:schemeClr val="bg2"/>
                </a:solidFill>
              </a:rPr>
              <a:t> look like an</a:t>
            </a:r>
          </a:p>
          <a:p>
            <a:pPr algn="ctr">
              <a:lnSpc>
                <a:spcPct val="90000"/>
              </a:lnSpc>
            </a:pPr>
            <a:r>
              <a:rPr kumimoji="1" lang="en-US" sz="2000" i="1">
                <a:solidFill>
                  <a:schemeClr val="bg2"/>
                </a:solidFill>
              </a:rPr>
              <a:t> improvement !?!</a:t>
            </a:r>
            <a:endParaRPr kumimoji="1" lang="en-US" sz="2000" b="1" i="1">
              <a:solidFill>
                <a:srgbClr val="DA0B06"/>
              </a:solidFill>
            </a:endParaRPr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>
            <a:off x="3767844" y="3886200"/>
            <a:ext cx="1447800" cy="762000"/>
          </a:xfrm>
          <a:custGeom>
            <a:avLst/>
            <a:gdLst>
              <a:gd name="T0" fmla="*/ 0 w 912"/>
              <a:gd name="T1" fmla="*/ 0 h 480"/>
              <a:gd name="T2" fmla="*/ 2147483647 w 912"/>
              <a:gd name="T3" fmla="*/ 0 h 480"/>
              <a:gd name="T4" fmla="*/ 2147483647 w 912"/>
              <a:gd name="T5" fmla="*/ 2147483647 h 480"/>
              <a:gd name="T6" fmla="*/ 2147483647 w 912"/>
              <a:gd name="T7" fmla="*/ 0 h 480"/>
              <a:gd name="T8" fmla="*/ 2147483647 w 912"/>
              <a:gd name="T9" fmla="*/ 0 h 480"/>
              <a:gd name="T10" fmla="*/ 2147483647 w 912"/>
              <a:gd name="T11" fmla="*/ 2147483647 h 480"/>
              <a:gd name="T12" fmla="*/ 2147483647 w 912"/>
              <a:gd name="T13" fmla="*/ 2147483647 h 480"/>
              <a:gd name="T14" fmla="*/ 0 w 912"/>
              <a:gd name="T15" fmla="*/ 0 h 4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12"/>
              <a:gd name="T25" fmla="*/ 0 h 480"/>
              <a:gd name="T26" fmla="*/ 912 w 912"/>
              <a:gd name="T27" fmla="*/ 480 h 4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12" h="480">
                <a:moveTo>
                  <a:pt x="0" y="0"/>
                </a:moveTo>
                <a:lnTo>
                  <a:pt x="336" y="0"/>
                </a:lnTo>
                <a:lnTo>
                  <a:pt x="480" y="192"/>
                </a:lnTo>
                <a:lnTo>
                  <a:pt x="576" y="0"/>
                </a:lnTo>
                <a:lnTo>
                  <a:pt x="912" y="0"/>
                </a:lnTo>
                <a:lnTo>
                  <a:pt x="624" y="480"/>
                </a:lnTo>
                <a:lnTo>
                  <a:pt x="336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290132" y="4114800"/>
            <a:ext cx="38417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80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4072644" y="3429000"/>
            <a:ext cx="0" cy="457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910844" y="3429000"/>
            <a:ext cx="0" cy="457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4529844" y="4648200"/>
            <a:ext cx="0" cy="381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5291844" y="4267200"/>
            <a:ext cx="60960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3932944" y="3810000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000">
                <a:solidFill>
                  <a:schemeClr val="bg2"/>
                </a:solidFill>
              </a:rPr>
              <a:t>o1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694944" y="3810000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000">
                <a:solidFill>
                  <a:schemeClr val="bg2"/>
                </a:solidFill>
              </a:rPr>
              <a:t>o2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4399669" y="4343400"/>
            <a:ext cx="2682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000">
                <a:solidFill>
                  <a:schemeClr val="bg2"/>
                </a:solidFill>
              </a:rPr>
              <a:t>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/>
              <a:t>Program TTAs</a:t>
            </a:r>
            <a:endParaRPr lang="en-US" smtClean="0"/>
          </a:p>
        </p:txBody>
      </p:sp>
      <p:sp>
        <p:nvSpPr>
          <p:cNvPr id="7168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8439EA3-A63C-4645-8CEA-7A5A08C3AC58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A0C93E-8CDC-47E3-B0EB-486B73E10942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71686" name="Text Box 3"/>
          <p:cNvSpPr txBox="1">
            <a:spLocks noChangeArrowheads="1"/>
          </p:cNvSpPr>
          <p:nvPr/>
        </p:nvSpPr>
        <p:spPr bwMode="auto">
          <a:xfrm>
            <a:off x="2460625" y="5783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687" name="Text Box 4"/>
          <p:cNvSpPr txBox="1">
            <a:spLocks noChangeArrowheads="1"/>
          </p:cNvSpPr>
          <p:nvPr/>
        </p:nvSpPr>
        <p:spPr bwMode="auto">
          <a:xfrm>
            <a:off x="1905000" y="1066800"/>
            <a:ext cx="4800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How to do data operations ?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latin typeface="Arial" charset="0"/>
              </a:rPr>
              <a:t>1. </a:t>
            </a:r>
            <a:r>
              <a:rPr lang="en-US" sz="1600">
                <a:latin typeface="Arial" charset="0"/>
              </a:rPr>
              <a:t>Transport of operands to FU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Operand move (s)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latin typeface="Arial" charset="0"/>
              </a:rPr>
              <a:t> Trigger move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latin typeface="Arial" charset="0"/>
              </a:rPr>
              <a:t>2. </a:t>
            </a:r>
            <a:r>
              <a:rPr lang="en-US" sz="1600">
                <a:latin typeface="Arial" charset="0"/>
              </a:rPr>
              <a:t>Transport of results from FU</a:t>
            </a:r>
            <a:endParaRPr lang="en-US" sz="1800">
              <a:latin typeface="Arial" charset="0"/>
            </a:endParaRP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Result move (s)</a:t>
            </a:r>
          </a:p>
        </p:txBody>
      </p:sp>
      <p:sp>
        <p:nvSpPr>
          <p:cNvPr id="538629" name="Text Box 5"/>
          <p:cNvSpPr txBox="1">
            <a:spLocks noChangeArrowheads="1"/>
          </p:cNvSpPr>
          <p:nvPr/>
        </p:nvSpPr>
        <p:spPr bwMode="auto">
          <a:xfrm>
            <a:off x="1828800" y="5257801"/>
            <a:ext cx="48006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How to do Control flow ?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latin typeface="Arial" charset="0"/>
              </a:rPr>
              <a:t>1. </a:t>
            </a:r>
            <a:r>
              <a:rPr lang="en-US" sz="1600">
                <a:latin typeface="Arial" charset="0"/>
              </a:rPr>
              <a:t>Jumps:		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#jump-address </a:t>
            </a:r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pc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latin typeface="Arial" charset="0"/>
              </a:rPr>
              <a:t>2. </a:t>
            </a:r>
            <a:r>
              <a:rPr lang="en-US" sz="1600">
                <a:latin typeface="Arial" charset="0"/>
              </a:rPr>
              <a:t>Branch:	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#displacement </a:t>
            </a:r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pcd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latin typeface="Arial" charset="0"/>
              </a:rPr>
              <a:t>3. </a:t>
            </a:r>
            <a:r>
              <a:rPr lang="en-US" sz="1600">
                <a:latin typeface="Arial" charset="0"/>
              </a:rPr>
              <a:t>Call:		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pc </a:t>
            </a:r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 r; #call-address </a:t>
            </a:r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pcd</a:t>
            </a:r>
            <a:endParaRPr lang="en-US" sz="1600">
              <a:latin typeface="Arial" charset="0"/>
            </a:endParaRPr>
          </a:p>
        </p:txBody>
      </p:sp>
      <p:sp>
        <p:nvSpPr>
          <p:cNvPr id="538630" name="Text Box 6"/>
          <p:cNvSpPr txBox="1">
            <a:spLocks noChangeArrowheads="1"/>
          </p:cNvSpPr>
          <p:nvPr/>
        </p:nvSpPr>
        <p:spPr bwMode="auto">
          <a:xfrm>
            <a:off x="1828800" y="3276601"/>
            <a:ext cx="502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Example 	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Add r3,r1,r2</a:t>
            </a:r>
            <a:r>
              <a:rPr lang="en-US" sz="2000">
                <a:latin typeface="Arial" charset="0"/>
              </a:rPr>
              <a:t> 	becomes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" charset="0"/>
              </a:rPr>
              <a:t>r1 </a:t>
            </a:r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 Oint	</a:t>
            </a:r>
            <a:r>
              <a:rPr lang="en-US" sz="1600">
                <a:latin typeface="Arial" charset="0"/>
              </a:rPr>
              <a:t>	// operand move to integer unit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" charset="0"/>
              </a:rPr>
              <a:t>r2 </a:t>
            </a:r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 Tadd</a:t>
            </a:r>
            <a:r>
              <a:rPr lang="en-US" sz="1600">
                <a:latin typeface="Arial" charset="0"/>
              </a:rPr>
              <a:t>	// trigger move to integer unit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………….		// addition operation in progress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" charset="0"/>
              </a:rPr>
              <a:t>Rint </a:t>
            </a:r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 r3	</a:t>
            </a:r>
            <a:r>
              <a:rPr lang="en-US" sz="1600">
                <a:latin typeface="Arial" charset="0"/>
              </a:rPr>
              <a:t>	// result move from integer unit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0" y="1219201"/>
            <a:ext cx="3886200" cy="3490913"/>
            <a:chOff x="2880" y="768"/>
            <a:chExt cx="2448" cy="2199"/>
          </a:xfrm>
        </p:grpSpPr>
        <p:sp>
          <p:nvSpPr>
            <p:cNvPr id="71691" name="Rectangle 8"/>
            <p:cNvSpPr>
              <a:spLocks noChangeArrowheads="1"/>
            </p:cNvSpPr>
            <p:nvPr/>
          </p:nvSpPr>
          <p:spPr bwMode="auto">
            <a:xfrm>
              <a:off x="2880" y="960"/>
              <a:ext cx="11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Trigger</a:t>
              </a:r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auto">
            <a:xfrm>
              <a:off x="4224" y="960"/>
              <a:ext cx="11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Operand</a:t>
              </a:r>
            </a:p>
          </p:txBody>
        </p:sp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2880" y="1344"/>
              <a:ext cx="24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4" name="Rectangle 11"/>
            <p:cNvSpPr>
              <a:spLocks noChangeArrowheads="1"/>
            </p:cNvSpPr>
            <p:nvPr/>
          </p:nvSpPr>
          <p:spPr bwMode="auto">
            <a:xfrm>
              <a:off x="3552" y="1584"/>
              <a:ext cx="11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Internal stage</a:t>
              </a:r>
            </a:p>
          </p:txBody>
        </p:sp>
        <p:sp>
          <p:nvSpPr>
            <p:cNvPr id="71695" name="Rectangle 12"/>
            <p:cNvSpPr>
              <a:spLocks noChangeArrowheads="1"/>
            </p:cNvSpPr>
            <p:nvPr/>
          </p:nvSpPr>
          <p:spPr bwMode="auto">
            <a:xfrm>
              <a:off x="3552" y="1920"/>
              <a:ext cx="110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6" name="Rectangle 13"/>
            <p:cNvSpPr>
              <a:spLocks noChangeArrowheads="1"/>
            </p:cNvSpPr>
            <p:nvPr/>
          </p:nvSpPr>
          <p:spPr bwMode="auto">
            <a:xfrm>
              <a:off x="3552" y="2256"/>
              <a:ext cx="11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Result</a:t>
              </a:r>
            </a:p>
          </p:txBody>
        </p:sp>
        <p:sp>
          <p:nvSpPr>
            <p:cNvPr id="71697" name="AutoShape 14"/>
            <p:cNvSpPr>
              <a:spLocks noChangeArrowheads="1"/>
            </p:cNvSpPr>
            <p:nvPr/>
          </p:nvSpPr>
          <p:spPr bwMode="auto">
            <a:xfrm>
              <a:off x="3312" y="768"/>
              <a:ext cx="192" cy="192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8" name="AutoShape 15"/>
            <p:cNvSpPr>
              <a:spLocks noChangeArrowheads="1"/>
            </p:cNvSpPr>
            <p:nvPr/>
          </p:nvSpPr>
          <p:spPr bwMode="auto">
            <a:xfrm>
              <a:off x="4704" y="768"/>
              <a:ext cx="192" cy="192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9" name="AutoShape 16"/>
            <p:cNvSpPr>
              <a:spLocks noChangeArrowheads="1"/>
            </p:cNvSpPr>
            <p:nvPr/>
          </p:nvSpPr>
          <p:spPr bwMode="auto">
            <a:xfrm>
              <a:off x="4704" y="1152"/>
              <a:ext cx="192" cy="192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0" name="AutoShape 17"/>
            <p:cNvSpPr>
              <a:spLocks noChangeArrowheads="1"/>
            </p:cNvSpPr>
            <p:nvPr/>
          </p:nvSpPr>
          <p:spPr bwMode="auto">
            <a:xfrm>
              <a:off x="3312" y="1152"/>
              <a:ext cx="192" cy="192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1" name="AutoShape 18"/>
            <p:cNvSpPr>
              <a:spLocks noChangeArrowheads="1"/>
            </p:cNvSpPr>
            <p:nvPr/>
          </p:nvSpPr>
          <p:spPr bwMode="auto">
            <a:xfrm>
              <a:off x="4032" y="1776"/>
              <a:ext cx="192" cy="144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AutoShape 19"/>
            <p:cNvSpPr>
              <a:spLocks noChangeArrowheads="1"/>
            </p:cNvSpPr>
            <p:nvPr/>
          </p:nvSpPr>
          <p:spPr bwMode="auto">
            <a:xfrm>
              <a:off x="4032" y="2112"/>
              <a:ext cx="192" cy="144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3" name="AutoShape 20"/>
            <p:cNvSpPr>
              <a:spLocks noChangeArrowheads="1"/>
            </p:cNvSpPr>
            <p:nvPr/>
          </p:nvSpPr>
          <p:spPr bwMode="auto">
            <a:xfrm>
              <a:off x="4032" y="2448"/>
              <a:ext cx="192" cy="192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4" name="AutoShape 21"/>
            <p:cNvSpPr>
              <a:spLocks noChangeArrowheads="1"/>
            </p:cNvSpPr>
            <p:nvPr/>
          </p:nvSpPr>
          <p:spPr bwMode="auto">
            <a:xfrm>
              <a:off x="4032" y="1488"/>
              <a:ext cx="192" cy="96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5" name="Text Box 22"/>
            <p:cNvSpPr txBox="1">
              <a:spLocks noChangeArrowheads="1"/>
            </p:cNvSpPr>
            <p:nvPr/>
          </p:nvSpPr>
          <p:spPr bwMode="auto">
            <a:xfrm>
              <a:off x="3504" y="2736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FU Pipeline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9" grpId="0"/>
      <p:bldP spid="53863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13B6E1-CA57-4647-B77D-7B0FB0E1A1AF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7F009-DD90-4D4C-993C-1DB2AFDB62C2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03389" y="1676400"/>
            <a:ext cx="2065337" cy="1479550"/>
            <a:chOff x="113" y="1056"/>
            <a:chExt cx="1301" cy="932"/>
          </a:xfrm>
        </p:grpSpPr>
        <p:sp>
          <p:nvSpPr>
            <p:cNvPr id="72791" name="Rectangle 4"/>
            <p:cNvSpPr>
              <a:spLocks noChangeArrowheads="1"/>
            </p:cNvSpPr>
            <p:nvPr/>
          </p:nvSpPr>
          <p:spPr bwMode="auto">
            <a:xfrm>
              <a:off x="118" y="1440"/>
              <a:ext cx="1296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hlink"/>
                </a:buClr>
                <a:buSzPct val="50000"/>
                <a:buFont typeface="Monotype Sorts" pitchFamily="2" charset="2"/>
                <a:buNone/>
              </a:pPr>
              <a:r>
                <a:rPr kumimoji="1" lang="en-GB" sz="1600" b="1" i="1">
                  <a:solidFill>
                    <a:schemeClr val="bg2"/>
                  </a:solidFill>
                  <a:latin typeface="Courier New" pitchFamily="49" charset="0"/>
                </a:rPr>
                <a:t>add r1,r1,r2</a:t>
              </a:r>
            </a:p>
          </p:txBody>
        </p:sp>
        <p:sp>
          <p:nvSpPr>
            <p:cNvPr id="72792" name="Rectangle 5"/>
            <p:cNvSpPr>
              <a:spLocks noChangeArrowheads="1"/>
            </p:cNvSpPr>
            <p:nvPr/>
          </p:nvSpPr>
          <p:spPr bwMode="auto">
            <a:xfrm>
              <a:off x="118" y="1776"/>
              <a:ext cx="1082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hlink"/>
                </a:buClr>
                <a:buSzPct val="50000"/>
                <a:buFont typeface="Monotype Sorts" pitchFamily="2" charset="2"/>
                <a:buNone/>
              </a:pPr>
              <a:r>
                <a:rPr kumimoji="1" lang="en-GB" sz="1600" b="1" i="1">
                  <a:solidFill>
                    <a:schemeClr val="bg2"/>
                  </a:solidFill>
                  <a:latin typeface="Courier New" pitchFamily="49" charset="0"/>
                </a:rPr>
                <a:t>sub r4,r1,95</a:t>
              </a:r>
            </a:p>
          </p:txBody>
        </p:sp>
        <p:sp>
          <p:nvSpPr>
            <p:cNvPr id="72793" name="Text Box 6"/>
            <p:cNvSpPr txBox="1">
              <a:spLocks noChangeArrowheads="1"/>
            </p:cNvSpPr>
            <p:nvPr/>
          </p:nvSpPr>
          <p:spPr bwMode="auto">
            <a:xfrm>
              <a:off x="113" y="1056"/>
              <a:ext cx="59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b="1">
                  <a:solidFill>
                    <a:srgbClr val="CC3300"/>
                  </a:solidFill>
                  <a:latin typeface="Arial" charset="0"/>
                </a:rPr>
                <a:t>VLIW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76400" y="3886200"/>
            <a:ext cx="4038600" cy="1784350"/>
            <a:chOff x="96" y="2448"/>
            <a:chExt cx="2544" cy="1124"/>
          </a:xfrm>
        </p:grpSpPr>
        <p:sp>
          <p:nvSpPr>
            <p:cNvPr id="72787" name="Rectangle 8"/>
            <p:cNvSpPr>
              <a:spLocks noChangeArrowheads="1"/>
            </p:cNvSpPr>
            <p:nvPr/>
          </p:nvSpPr>
          <p:spPr bwMode="auto">
            <a:xfrm>
              <a:off x="118" y="2784"/>
              <a:ext cx="2522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hlink"/>
                </a:buClr>
                <a:buSzPct val="50000"/>
                <a:buFont typeface="Monotype Sorts" pitchFamily="2" charset="2"/>
                <a:buNone/>
              </a:pPr>
              <a:r>
                <a:rPr kumimoji="1" lang="en-GB" sz="1600" b="1" i="1">
                  <a:solidFill>
                    <a:schemeClr val="bg2"/>
                  </a:solidFill>
                  <a:latin typeface="Courier New" pitchFamily="49" charset="0"/>
                </a:rPr>
                <a:t>r1 -&gt; add.o1,    r2 -&gt; add.o2</a:t>
              </a:r>
            </a:p>
          </p:txBody>
        </p:sp>
        <p:sp>
          <p:nvSpPr>
            <p:cNvPr id="72788" name="Text Box 9"/>
            <p:cNvSpPr txBox="1">
              <a:spLocks noChangeArrowheads="1"/>
            </p:cNvSpPr>
            <p:nvPr/>
          </p:nvSpPr>
          <p:spPr bwMode="auto">
            <a:xfrm>
              <a:off x="118" y="3060"/>
              <a:ext cx="2349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hlink"/>
                </a:buClr>
                <a:buSzPct val="50000"/>
                <a:buFont typeface="Monotype Sorts" pitchFamily="2" charset="2"/>
                <a:buNone/>
              </a:pPr>
              <a:r>
                <a:rPr kumimoji="1" lang="en-GB" sz="1600" b="1" i="1">
                  <a:solidFill>
                    <a:schemeClr val="bg2"/>
                  </a:solidFill>
                  <a:latin typeface="Courier New" pitchFamily="49" charset="0"/>
                </a:rPr>
                <a:t>add.r -&gt; sub.o1, 95 -&gt; sub.o2</a:t>
              </a:r>
              <a:endParaRPr kumimoji="1" lang="en-US" sz="1600" b="1">
                <a:solidFill>
                  <a:schemeClr val="bg2"/>
                </a:solidFill>
                <a:latin typeface="Courier New" pitchFamily="49" charset="0"/>
              </a:endParaRPr>
            </a:p>
          </p:txBody>
        </p:sp>
        <p:sp>
          <p:nvSpPr>
            <p:cNvPr id="72789" name="Text Box 10"/>
            <p:cNvSpPr txBox="1">
              <a:spLocks noChangeArrowheads="1"/>
            </p:cNvSpPr>
            <p:nvPr/>
          </p:nvSpPr>
          <p:spPr bwMode="auto">
            <a:xfrm>
              <a:off x="118" y="3360"/>
              <a:ext cx="963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hlink"/>
                </a:buClr>
                <a:buSzPct val="50000"/>
                <a:buFont typeface="Monotype Sorts" pitchFamily="2" charset="2"/>
                <a:buNone/>
              </a:pPr>
              <a:r>
                <a:rPr kumimoji="1" lang="en-GB" sz="1600" b="1" i="1">
                  <a:solidFill>
                    <a:schemeClr val="bg2"/>
                  </a:solidFill>
                  <a:latin typeface="Courier New" pitchFamily="49" charset="0"/>
                </a:rPr>
                <a:t>sub.r -&gt; r4</a:t>
              </a:r>
              <a:endParaRPr kumimoji="1" lang="en-US" sz="1600" b="1">
                <a:solidFill>
                  <a:schemeClr val="bg2"/>
                </a:solidFill>
                <a:latin typeface="Courier New" pitchFamily="49" charset="0"/>
              </a:endParaRPr>
            </a:p>
          </p:txBody>
        </p:sp>
        <p:sp>
          <p:nvSpPr>
            <p:cNvPr id="72790" name="Text Box 11"/>
            <p:cNvSpPr txBox="1">
              <a:spLocks noChangeArrowheads="1"/>
            </p:cNvSpPr>
            <p:nvPr/>
          </p:nvSpPr>
          <p:spPr bwMode="auto">
            <a:xfrm>
              <a:off x="96" y="2448"/>
              <a:ext cx="489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b="1">
                  <a:solidFill>
                    <a:srgbClr val="2BAB2B"/>
                  </a:solidFill>
                  <a:latin typeface="Arial" charset="0"/>
                </a:rPr>
                <a:t>TTA</a:t>
              </a:r>
            </a:p>
          </p:txBody>
        </p:sp>
      </p:grpSp>
      <p:sp>
        <p:nvSpPr>
          <p:cNvPr id="72712" name="Rectangle 12"/>
          <p:cNvSpPr>
            <a:spLocks noChangeArrowheads="1"/>
          </p:cNvSpPr>
          <p:nvPr/>
        </p:nvSpPr>
        <p:spPr bwMode="auto">
          <a:xfrm>
            <a:off x="5638800" y="4876801"/>
            <a:ext cx="2819400" cy="80962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>
                <a:solidFill>
                  <a:schemeClr val="bg2"/>
                </a:solidFill>
              </a:rPr>
              <a:t>integer </a:t>
            </a:r>
          </a:p>
          <a:p>
            <a:pPr algn="ctr"/>
            <a:r>
              <a:rPr kumimoji="1" lang="en-US">
                <a:solidFill>
                  <a:schemeClr val="bg2"/>
                </a:solidFill>
              </a:rPr>
              <a:t>RF</a:t>
            </a:r>
            <a:endParaRPr kumimoji="1" lang="en-US" sz="2000" b="1">
              <a:solidFill>
                <a:schemeClr val="bg2"/>
              </a:solidFill>
            </a:endParaRPr>
          </a:p>
        </p:txBody>
      </p:sp>
      <p:sp>
        <p:nvSpPr>
          <p:cNvPr id="72713" name="Rectangle 13"/>
          <p:cNvSpPr>
            <a:spLocks noChangeArrowheads="1"/>
          </p:cNvSpPr>
          <p:nvPr/>
        </p:nvSpPr>
        <p:spPr bwMode="auto">
          <a:xfrm>
            <a:off x="8763000" y="4876801"/>
            <a:ext cx="1385888" cy="809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>
                <a:solidFill>
                  <a:schemeClr val="bg2"/>
                </a:solidFill>
              </a:rPr>
              <a:t>immediate</a:t>
            </a:r>
          </a:p>
          <a:p>
            <a:pPr algn="ctr"/>
            <a:r>
              <a:rPr kumimoji="1" lang="en-US">
                <a:solidFill>
                  <a:schemeClr val="bg2"/>
                </a:solidFill>
              </a:rPr>
              <a:t>unit</a:t>
            </a:r>
          </a:p>
        </p:txBody>
      </p:sp>
      <p:sp>
        <p:nvSpPr>
          <p:cNvPr id="72714" name="Rectangle 14"/>
          <p:cNvSpPr>
            <a:spLocks noChangeArrowheads="1"/>
          </p:cNvSpPr>
          <p:nvPr/>
        </p:nvSpPr>
        <p:spPr bwMode="auto">
          <a:xfrm>
            <a:off x="8932863" y="1851026"/>
            <a:ext cx="1206500" cy="809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Rectangle 15"/>
          <p:cNvSpPr>
            <a:spLocks noChangeArrowheads="1"/>
          </p:cNvSpPr>
          <p:nvPr/>
        </p:nvSpPr>
        <p:spPr bwMode="auto">
          <a:xfrm>
            <a:off x="8991600" y="1828801"/>
            <a:ext cx="103874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GB"/>
              <a:t>integer</a:t>
            </a:r>
          </a:p>
          <a:p>
            <a:r>
              <a:rPr kumimoji="1" lang="en-GB"/>
              <a:t> ALU</a:t>
            </a:r>
          </a:p>
        </p:txBody>
      </p:sp>
      <p:sp>
        <p:nvSpPr>
          <p:cNvPr id="72716" name="Rectangle 16"/>
          <p:cNvSpPr>
            <a:spLocks noChangeArrowheads="1"/>
          </p:cNvSpPr>
          <p:nvPr/>
        </p:nvSpPr>
        <p:spPr bwMode="auto">
          <a:xfrm>
            <a:off x="7408863" y="1851026"/>
            <a:ext cx="1206500" cy="809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Rectangle 17"/>
          <p:cNvSpPr>
            <a:spLocks noChangeArrowheads="1"/>
          </p:cNvSpPr>
          <p:nvPr/>
        </p:nvSpPr>
        <p:spPr bwMode="auto">
          <a:xfrm>
            <a:off x="7467600" y="1828801"/>
            <a:ext cx="103874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GB"/>
              <a:t>integer</a:t>
            </a:r>
          </a:p>
          <a:p>
            <a:r>
              <a:rPr kumimoji="1" lang="en-GB"/>
              <a:t> ALU</a:t>
            </a:r>
          </a:p>
        </p:txBody>
      </p:sp>
      <p:sp>
        <p:nvSpPr>
          <p:cNvPr id="72718" name="Rectangle 18"/>
          <p:cNvSpPr>
            <a:spLocks noChangeArrowheads="1"/>
          </p:cNvSpPr>
          <p:nvPr/>
        </p:nvSpPr>
        <p:spPr bwMode="auto">
          <a:xfrm>
            <a:off x="5649913" y="1851026"/>
            <a:ext cx="1358900" cy="809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Rectangle 19"/>
          <p:cNvSpPr>
            <a:spLocks noChangeArrowheads="1"/>
          </p:cNvSpPr>
          <p:nvPr/>
        </p:nvSpPr>
        <p:spPr bwMode="auto">
          <a:xfrm>
            <a:off x="5688014" y="1828801"/>
            <a:ext cx="1557337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kumimoji="1" lang="en-GB"/>
              <a:t>load/store</a:t>
            </a:r>
          </a:p>
          <a:p>
            <a:r>
              <a:rPr kumimoji="1" lang="en-GB"/>
              <a:t>    unit</a:t>
            </a:r>
          </a:p>
        </p:txBody>
      </p:sp>
      <p:sp>
        <p:nvSpPr>
          <p:cNvPr id="72720" name="Line 20"/>
          <p:cNvSpPr>
            <a:spLocks noChangeShapeType="1"/>
          </p:cNvSpPr>
          <p:nvPr/>
        </p:nvSpPr>
        <p:spPr bwMode="auto">
          <a:xfrm>
            <a:off x="5638800" y="3429000"/>
            <a:ext cx="4495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1" name="Line 21"/>
          <p:cNvSpPr>
            <a:spLocks noChangeShapeType="1"/>
          </p:cNvSpPr>
          <p:nvPr/>
        </p:nvSpPr>
        <p:spPr bwMode="auto">
          <a:xfrm>
            <a:off x="5638800" y="3657600"/>
            <a:ext cx="4495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2" name="Line 22"/>
          <p:cNvSpPr>
            <a:spLocks noChangeShapeType="1"/>
          </p:cNvSpPr>
          <p:nvPr/>
        </p:nvSpPr>
        <p:spPr bwMode="auto">
          <a:xfrm>
            <a:off x="5638800" y="3886200"/>
            <a:ext cx="4495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3" name="Line 23"/>
          <p:cNvSpPr>
            <a:spLocks noChangeShapeType="1"/>
          </p:cNvSpPr>
          <p:nvPr/>
        </p:nvSpPr>
        <p:spPr bwMode="auto">
          <a:xfrm>
            <a:off x="5638800" y="4114800"/>
            <a:ext cx="4495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4" name="Line 24"/>
          <p:cNvSpPr>
            <a:spLocks noChangeShapeType="1"/>
          </p:cNvSpPr>
          <p:nvPr/>
        </p:nvSpPr>
        <p:spPr bwMode="auto">
          <a:xfrm flipV="1">
            <a:off x="5791200" y="2667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5" name="Line 25"/>
          <p:cNvSpPr>
            <a:spLocks noChangeShapeType="1"/>
          </p:cNvSpPr>
          <p:nvPr/>
        </p:nvSpPr>
        <p:spPr bwMode="auto">
          <a:xfrm flipV="1">
            <a:off x="6096000" y="2667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6" name="Line 26"/>
          <p:cNvSpPr>
            <a:spLocks noChangeShapeType="1"/>
          </p:cNvSpPr>
          <p:nvPr/>
        </p:nvSpPr>
        <p:spPr bwMode="auto">
          <a:xfrm>
            <a:off x="6477000" y="2667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7" name="Line 27"/>
          <p:cNvSpPr>
            <a:spLocks noChangeShapeType="1"/>
          </p:cNvSpPr>
          <p:nvPr/>
        </p:nvSpPr>
        <p:spPr bwMode="auto">
          <a:xfrm flipV="1">
            <a:off x="7696200" y="2667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8" name="Line 28"/>
          <p:cNvSpPr>
            <a:spLocks noChangeShapeType="1"/>
          </p:cNvSpPr>
          <p:nvPr/>
        </p:nvSpPr>
        <p:spPr bwMode="auto">
          <a:xfrm flipV="1">
            <a:off x="9296400" y="2667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9" name="Line 29"/>
          <p:cNvSpPr>
            <a:spLocks noChangeShapeType="1"/>
          </p:cNvSpPr>
          <p:nvPr/>
        </p:nvSpPr>
        <p:spPr bwMode="auto">
          <a:xfrm flipV="1">
            <a:off x="8077200" y="2667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30" name="Line 30"/>
          <p:cNvSpPr>
            <a:spLocks noChangeShapeType="1"/>
          </p:cNvSpPr>
          <p:nvPr/>
        </p:nvSpPr>
        <p:spPr bwMode="auto">
          <a:xfrm flipV="1">
            <a:off x="9677400" y="2667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31" name="Line 31"/>
          <p:cNvSpPr>
            <a:spLocks noChangeShapeType="1"/>
          </p:cNvSpPr>
          <p:nvPr/>
        </p:nvSpPr>
        <p:spPr bwMode="auto">
          <a:xfrm>
            <a:off x="8458200" y="2667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32" name="Line 32"/>
          <p:cNvSpPr>
            <a:spLocks noChangeShapeType="1"/>
          </p:cNvSpPr>
          <p:nvPr/>
        </p:nvSpPr>
        <p:spPr bwMode="auto">
          <a:xfrm>
            <a:off x="10058400" y="2667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33" name="Line 33"/>
          <p:cNvSpPr>
            <a:spLocks noChangeShapeType="1"/>
          </p:cNvSpPr>
          <p:nvPr/>
        </p:nvSpPr>
        <p:spPr bwMode="auto">
          <a:xfrm>
            <a:off x="6248400" y="3429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34" name="Line 34"/>
          <p:cNvSpPr>
            <a:spLocks noChangeShapeType="1"/>
          </p:cNvSpPr>
          <p:nvPr/>
        </p:nvSpPr>
        <p:spPr bwMode="auto">
          <a:xfrm>
            <a:off x="6705600" y="3429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35" name="Line 35"/>
          <p:cNvSpPr>
            <a:spLocks noChangeShapeType="1"/>
          </p:cNvSpPr>
          <p:nvPr/>
        </p:nvSpPr>
        <p:spPr bwMode="auto">
          <a:xfrm flipV="1">
            <a:off x="7086600" y="3429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36" name="Line 36"/>
          <p:cNvSpPr>
            <a:spLocks noChangeShapeType="1"/>
          </p:cNvSpPr>
          <p:nvPr/>
        </p:nvSpPr>
        <p:spPr bwMode="auto">
          <a:xfrm flipV="1">
            <a:off x="7543800" y="3429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37" name="Line 37"/>
          <p:cNvSpPr>
            <a:spLocks noChangeShapeType="1"/>
          </p:cNvSpPr>
          <p:nvPr/>
        </p:nvSpPr>
        <p:spPr bwMode="auto">
          <a:xfrm flipV="1">
            <a:off x="8991600" y="3429000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38" name="Line 38"/>
          <p:cNvSpPr>
            <a:spLocks noChangeShapeType="1"/>
          </p:cNvSpPr>
          <p:nvPr/>
        </p:nvSpPr>
        <p:spPr bwMode="auto">
          <a:xfrm flipV="1">
            <a:off x="7086600" y="4419600"/>
            <a:ext cx="0" cy="457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39" name="Line 39"/>
          <p:cNvSpPr>
            <a:spLocks noChangeShapeType="1"/>
          </p:cNvSpPr>
          <p:nvPr/>
        </p:nvSpPr>
        <p:spPr bwMode="auto">
          <a:xfrm>
            <a:off x="6477000" y="2667000"/>
            <a:ext cx="0" cy="457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0" name="Line 40"/>
          <p:cNvSpPr>
            <a:spLocks noChangeShapeType="1"/>
          </p:cNvSpPr>
          <p:nvPr/>
        </p:nvSpPr>
        <p:spPr bwMode="auto">
          <a:xfrm flipV="1">
            <a:off x="7543800" y="4419600"/>
            <a:ext cx="0" cy="457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1" name="Line 41"/>
          <p:cNvSpPr>
            <a:spLocks noChangeShapeType="1"/>
          </p:cNvSpPr>
          <p:nvPr/>
        </p:nvSpPr>
        <p:spPr bwMode="auto">
          <a:xfrm flipV="1">
            <a:off x="8991600" y="4419600"/>
            <a:ext cx="0" cy="457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2" name="Line 42"/>
          <p:cNvSpPr>
            <a:spLocks noChangeShapeType="1"/>
          </p:cNvSpPr>
          <p:nvPr/>
        </p:nvSpPr>
        <p:spPr bwMode="auto">
          <a:xfrm>
            <a:off x="8458200" y="2667000"/>
            <a:ext cx="0" cy="457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3" name="Line 43"/>
          <p:cNvSpPr>
            <a:spLocks noChangeShapeType="1"/>
          </p:cNvSpPr>
          <p:nvPr/>
        </p:nvSpPr>
        <p:spPr bwMode="auto">
          <a:xfrm>
            <a:off x="10058400" y="2667000"/>
            <a:ext cx="0" cy="457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086600" y="2667000"/>
            <a:ext cx="990600" cy="2209800"/>
            <a:chOff x="1632" y="864"/>
            <a:chExt cx="624" cy="1392"/>
          </a:xfrm>
        </p:grpSpPr>
        <p:sp>
          <p:nvSpPr>
            <p:cNvPr id="72781" name="Line 45"/>
            <p:cNvSpPr>
              <a:spLocks noChangeShapeType="1"/>
            </p:cNvSpPr>
            <p:nvPr/>
          </p:nvSpPr>
          <p:spPr bwMode="auto">
            <a:xfrm>
              <a:off x="1632" y="1344"/>
              <a:ext cx="0" cy="91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782" name="Line 46"/>
            <p:cNvSpPr>
              <a:spLocks noChangeShapeType="1"/>
            </p:cNvSpPr>
            <p:nvPr/>
          </p:nvSpPr>
          <p:spPr bwMode="auto">
            <a:xfrm>
              <a:off x="1920" y="1488"/>
              <a:ext cx="0" cy="76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783" name="Line 47"/>
            <p:cNvSpPr>
              <a:spLocks noChangeShapeType="1"/>
            </p:cNvSpPr>
            <p:nvPr/>
          </p:nvSpPr>
          <p:spPr bwMode="auto">
            <a:xfrm>
              <a:off x="1920" y="1488"/>
              <a:ext cx="336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784" name="Line 48"/>
            <p:cNvSpPr>
              <a:spLocks noChangeShapeType="1"/>
            </p:cNvSpPr>
            <p:nvPr/>
          </p:nvSpPr>
          <p:spPr bwMode="auto">
            <a:xfrm>
              <a:off x="1632" y="1344"/>
              <a:ext cx="38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785" name="Line 49"/>
            <p:cNvSpPr>
              <a:spLocks noChangeShapeType="1"/>
            </p:cNvSpPr>
            <p:nvPr/>
          </p:nvSpPr>
          <p:spPr bwMode="auto">
            <a:xfrm flipV="1">
              <a:off x="2016" y="864"/>
              <a:ext cx="0" cy="48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86" name="Line 50"/>
            <p:cNvSpPr>
              <a:spLocks noChangeShapeType="1"/>
            </p:cNvSpPr>
            <p:nvPr/>
          </p:nvSpPr>
          <p:spPr bwMode="auto">
            <a:xfrm flipV="1">
              <a:off x="2256" y="864"/>
              <a:ext cx="0" cy="62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7086600" y="2667000"/>
            <a:ext cx="990600" cy="2209800"/>
            <a:chOff x="1632" y="864"/>
            <a:chExt cx="624" cy="1392"/>
          </a:xfrm>
        </p:grpSpPr>
        <p:sp>
          <p:nvSpPr>
            <p:cNvPr id="72775" name="Line 52"/>
            <p:cNvSpPr>
              <a:spLocks noChangeShapeType="1"/>
            </p:cNvSpPr>
            <p:nvPr/>
          </p:nvSpPr>
          <p:spPr bwMode="auto">
            <a:xfrm>
              <a:off x="1632" y="1344"/>
              <a:ext cx="0" cy="912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776" name="Line 53"/>
            <p:cNvSpPr>
              <a:spLocks noChangeShapeType="1"/>
            </p:cNvSpPr>
            <p:nvPr/>
          </p:nvSpPr>
          <p:spPr bwMode="auto">
            <a:xfrm>
              <a:off x="1920" y="1488"/>
              <a:ext cx="0" cy="768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777" name="Line 54"/>
            <p:cNvSpPr>
              <a:spLocks noChangeShapeType="1"/>
            </p:cNvSpPr>
            <p:nvPr/>
          </p:nvSpPr>
          <p:spPr bwMode="auto">
            <a:xfrm>
              <a:off x="1920" y="1488"/>
              <a:ext cx="336" cy="0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778" name="Line 55"/>
            <p:cNvSpPr>
              <a:spLocks noChangeShapeType="1"/>
            </p:cNvSpPr>
            <p:nvPr/>
          </p:nvSpPr>
          <p:spPr bwMode="auto">
            <a:xfrm>
              <a:off x="1632" y="1344"/>
              <a:ext cx="384" cy="0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779" name="Line 56"/>
            <p:cNvSpPr>
              <a:spLocks noChangeShapeType="1"/>
            </p:cNvSpPr>
            <p:nvPr/>
          </p:nvSpPr>
          <p:spPr bwMode="auto">
            <a:xfrm flipV="1">
              <a:off x="2016" y="864"/>
              <a:ext cx="0" cy="480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80" name="Line 57"/>
            <p:cNvSpPr>
              <a:spLocks noChangeShapeType="1"/>
            </p:cNvSpPr>
            <p:nvPr/>
          </p:nvSpPr>
          <p:spPr bwMode="auto">
            <a:xfrm flipV="1">
              <a:off x="2256" y="864"/>
              <a:ext cx="0" cy="624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6705600" y="2667000"/>
            <a:ext cx="3352800" cy="2209800"/>
            <a:chOff x="3264" y="1680"/>
            <a:chExt cx="2112" cy="1392"/>
          </a:xfrm>
        </p:grpSpPr>
        <p:sp>
          <p:nvSpPr>
            <p:cNvPr id="72772" name="Line 59"/>
            <p:cNvSpPr>
              <a:spLocks noChangeShapeType="1"/>
            </p:cNvSpPr>
            <p:nvPr/>
          </p:nvSpPr>
          <p:spPr bwMode="auto">
            <a:xfrm>
              <a:off x="5376" y="1680"/>
              <a:ext cx="0" cy="768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73" name="Line 60"/>
            <p:cNvSpPr>
              <a:spLocks noChangeShapeType="1"/>
            </p:cNvSpPr>
            <p:nvPr/>
          </p:nvSpPr>
          <p:spPr bwMode="auto">
            <a:xfrm flipH="1">
              <a:off x="3264" y="2448"/>
              <a:ext cx="2112" cy="0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74" name="Line 61"/>
            <p:cNvSpPr>
              <a:spLocks noChangeShapeType="1"/>
            </p:cNvSpPr>
            <p:nvPr/>
          </p:nvSpPr>
          <p:spPr bwMode="auto">
            <a:xfrm>
              <a:off x="3264" y="2448"/>
              <a:ext cx="0" cy="624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8458200" y="2667000"/>
            <a:ext cx="1219200" cy="2209800"/>
            <a:chOff x="4368" y="1680"/>
            <a:chExt cx="768" cy="1392"/>
          </a:xfrm>
        </p:grpSpPr>
        <p:sp>
          <p:nvSpPr>
            <p:cNvPr id="72766" name="Line 63"/>
            <p:cNvSpPr>
              <a:spLocks noChangeShapeType="1"/>
            </p:cNvSpPr>
            <p:nvPr/>
          </p:nvSpPr>
          <p:spPr bwMode="auto">
            <a:xfrm>
              <a:off x="4368" y="1680"/>
              <a:ext cx="0" cy="624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67" name="Line 64"/>
            <p:cNvSpPr>
              <a:spLocks noChangeShapeType="1"/>
            </p:cNvSpPr>
            <p:nvPr/>
          </p:nvSpPr>
          <p:spPr bwMode="auto">
            <a:xfrm>
              <a:off x="4368" y="2304"/>
              <a:ext cx="528" cy="0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68" name="Line 65"/>
            <p:cNvSpPr>
              <a:spLocks noChangeShapeType="1"/>
            </p:cNvSpPr>
            <p:nvPr/>
          </p:nvSpPr>
          <p:spPr bwMode="auto">
            <a:xfrm flipV="1">
              <a:off x="4896" y="1680"/>
              <a:ext cx="0" cy="624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69" name="Line 66"/>
            <p:cNvSpPr>
              <a:spLocks noChangeShapeType="1"/>
            </p:cNvSpPr>
            <p:nvPr/>
          </p:nvSpPr>
          <p:spPr bwMode="auto">
            <a:xfrm flipV="1">
              <a:off x="4704" y="2592"/>
              <a:ext cx="0" cy="480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70" name="Line 67"/>
            <p:cNvSpPr>
              <a:spLocks noChangeShapeType="1"/>
            </p:cNvSpPr>
            <p:nvPr/>
          </p:nvSpPr>
          <p:spPr bwMode="auto">
            <a:xfrm>
              <a:off x="4704" y="2592"/>
              <a:ext cx="432" cy="0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71" name="Line 68"/>
            <p:cNvSpPr>
              <a:spLocks noChangeShapeType="1"/>
            </p:cNvSpPr>
            <p:nvPr/>
          </p:nvSpPr>
          <p:spPr bwMode="auto">
            <a:xfrm flipV="1">
              <a:off x="5136" y="1680"/>
              <a:ext cx="0" cy="912"/>
            </a:xfrm>
            <a:prstGeom prst="line">
              <a:avLst/>
            </a:prstGeom>
            <a:noFill/>
            <a:ln w="38100">
              <a:solidFill>
                <a:srgbClr val="2BAB2B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6705600" y="2667000"/>
            <a:ext cx="3352800" cy="2209800"/>
            <a:chOff x="3264" y="1680"/>
            <a:chExt cx="2112" cy="1392"/>
          </a:xfrm>
        </p:grpSpPr>
        <p:sp>
          <p:nvSpPr>
            <p:cNvPr id="72763" name="Line 70"/>
            <p:cNvSpPr>
              <a:spLocks noChangeShapeType="1"/>
            </p:cNvSpPr>
            <p:nvPr/>
          </p:nvSpPr>
          <p:spPr bwMode="auto">
            <a:xfrm>
              <a:off x="5376" y="1680"/>
              <a:ext cx="0" cy="76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64" name="Line 71"/>
            <p:cNvSpPr>
              <a:spLocks noChangeShapeType="1"/>
            </p:cNvSpPr>
            <p:nvPr/>
          </p:nvSpPr>
          <p:spPr bwMode="auto">
            <a:xfrm flipH="1">
              <a:off x="3264" y="2448"/>
              <a:ext cx="211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65" name="Line 72"/>
            <p:cNvSpPr>
              <a:spLocks noChangeShapeType="1"/>
            </p:cNvSpPr>
            <p:nvPr/>
          </p:nvSpPr>
          <p:spPr bwMode="auto">
            <a:xfrm>
              <a:off x="3264" y="2448"/>
              <a:ext cx="0" cy="62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6248400" y="2667000"/>
            <a:ext cx="2209800" cy="2209800"/>
            <a:chOff x="2976" y="1680"/>
            <a:chExt cx="1392" cy="1392"/>
          </a:xfrm>
        </p:grpSpPr>
        <p:sp>
          <p:nvSpPr>
            <p:cNvPr id="72760" name="Line 74"/>
            <p:cNvSpPr>
              <a:spLocks noChangeShapeType="1"/>
            </p:cNvSpPr>
            <p:nvPr/>
          </p:nvSpPr>
          <p:spPr bwMode="auto">
            <a:xfrm>
              <a:off x="4368" y="1680"/>
              <a:ext cx="0" cy="91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61" name="Line 75"/>
            <p:cNvSpPr>
              <a:spLocks noChangeShapeType="1"/>
            </p:cNvSpPr>
            <p:nvPr/>
          </p:nvSpPr>
          <p:spPr bwMode="auto">
            <a:xfrm flipH="1">
              <a:off x="2976" y="2592"/>
              <a:ext cx="139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62" name="Line 76"/>
            <p:cNvSpPr>
              <a:spLocks noChangeShapeType="1"/>
            </p:cNvSpPr>
            <p:nvPr/>
          </p:nvSpPr>
          <p:spPr bwMode="auto">
            <a:xfrm>
              <a:off x="2976" y="2592"/>
              <a:ext cx="0" cy="48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7086600" y="2647950"/>
            <a:ext cx="2590800" cy="2209800"/>
            <a:chOff x="5520" y="2232"/>
            <a:chExt cx="1632" cy="1392"/>
          </a:xfrm>
        </p:grpSpPr>
        <p:sp>
          <p:nvSpPr>
            <p:cNvPr id="72751" name="Line 78"/>
            <p:cNvSpPr>
              <a:spLocks noChangeShapeType="1"/>
            </p:cNvSpPr>
            <p:nvPr/>
          </p:nvSpPr>
          <p:spPr bwMode="auto">
            <a:xfrm flipH="1">
              <a:off x="5520" y="3000"/>
              <a:ext cx="139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52" name="Line 79"/>
            <p:cNvSpPr>
              <a:spLocks noChangeShapeType="1"/>
            </p:cNvSpPr>
            <p:nvPr/>
          </p:nvSpPr>
          <p:spPr bwMode="auto">
            <a:xfrm>
              <a:off x="5520" y="3000"/>
              <a:ext cx="0" cy="62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53" name="Line 80"/>
            <p:cNvSpPr>
              <a:spLocks noChangeShapeType="1"/>
            </p:cNvSpPr>
            <p:nvPr/>
          </p:nvSpPr>
          <p:spPr bwMode="auto">
            <a:xfrm>
              <a:off x="6384" y="2856"/>
              <a:ext cx="52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54" name="Line 81"/>
            <p:cNvSpPr>
              <a:spLocks noChangeShapeType="1"/>
            </p:cNvSpPr>
            <p:nvPr/>
          </p:nvSpPr>
          <p:spPr bwMode="auto">
            <a:xfrm flipV="1">
              <a:off x="6912" y="2232"/>
              <a:ext cx="0" cy="62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755" name="Line 82"/>
            <p:cNvSpPr>
              <a:spLocks noChangeShapeType="1"/>
            </p:cNvSpPr>
            <p:nvPr/>
          </p:nvSpPr>
          <p:spPr bwMode="auto">
            <a:xfrm flipV="1">
              <a:off x="6384" y="2232"/>
              <a:ext cx="0" cy="62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56" name="Line 83"/>
            <p:cNvSpPr>
              <a:spLocks noChangeShapeType="1"/>
            </p:cNvSpPr>
            <p:nvPr/>
          </p:nvSpPr>
          <p:spPr bwMode="auto">
            <a:xfrm flipV="1">
              <a:off x="6912" y="2856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57" name="Line 84"/>
            <p:cNvSpPr>
              <a:spLocks noChangeShapeType="1"/>
            </p:cNvSpPr>
            <p:nvPr/>
          </p:nvSpPr>
          <p:spPr bwMode="auto">
            <a:xfrm flipV="1">
              <a:off x="6711" y="3144"/>
              <a:ext cx="0" cy="48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58" name="Line 85"/>
            <p:cNvSpPr>
              <a:spLocks noChangeShapeType="1"/>
            </p:cNvSpPr>
            <p:nvPr/>
          </p:nvSpPr>
          <p:spPr bwMode="auto">
            <a:xfrm>
              <a:off x="6711" y="3144"/>
              <a:ext cx="44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59" name="Line 86"/>
            <p:cNvSpPr>
              <a:spLocks noChangeShapeType="1"/>
            </p:cNvSpPr>
            <p:nvPr/>
          </p:nvSpPr>
          <p:spPr bwMode="auto">
            <a:xfrm flipV="1">
              <a:off x="7152" y="2232"/>
              <a:ext cx="0" cy="91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/>
              <a:t>TTA Instruction format</a:t>
            </a:r>
            <a:endParaRPr lang="en-US" smtClean="0"/>
          </a:p>
        </p:txBody>
      </p:sp>
      <p:sp>
        <p:nvSpPr>
          <p:cNvPr id="737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7F57157-F048-40D3-AF32-5D794C84E167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A60C9E-D2C4-4419-9BB9-CC231187FA47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73734" name="Text Box 3"/>
          <p:cNvSpPr txBox="1">
            <a:spLocks noChangeArrowheads="1"/>
          </p:cNvSpPr>
          <p:nvPr/>
        </p:nvSpPr>
        <p:spPr bwMode="auto">
          <a:xfrm>
            <a:off x="1828800" y="1033463"/>
            <a:ext cx="48006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General MOVE field: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g</a:t>
            </a:r>
            <a:r>
              <a:rPr lang="en-US" sz="1800">
                <a:latin typeface="Arial" charset="0"/>
              </a:rPr>
              <a:t>	: guard specifier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</a:t>
            </a:r>
            <a:r>
              <a:rPr lang="en-US" sz="1800">
                <a:latin typeface="Arial" charset="0"/>
              </a:rPr>
              <a:t>	: immediate specifier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src</a:t>
            </a:r>
            <a:r>
              <a:rPr lang="en-US" sz="1800">
                <a:latin typeface="Arial" charset="0"/>
              </a:rPr>
              <a:t>	: source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dst</a:t>
            </a:r>
            <a:r>
              <a:rPr lang="en-US" sz="1800">
                <a:latin typeface="Arial" charset="0"/>
              </a:rPr>
              <a:t>	: destination</a:t>
            </a:r>
            <a:endParaRPr lang="en-US" sz="200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414463"/>
            <a:ext cx="3429000" cy="457200"/>
            <a:chOff x="3312" y="2160"/>
            <a:chExt cx="2160" cy="288"/>
          </a:xfrm>
        </p:grpSpPr>
        <p:sp>
          <p:nvSpPr>
            <p:cNvPr id="73756" name="Rectangle 5"/>
            <p:cNvSpPr>
              <a:spLocks noChangeArrowheads="1"/>
            </p:cNvSpPr>
            <p:nvPr/>
          </p:nvSpPr>
          <p:spPr bwMode="auto">
            <a:xfrm>
              <a:off x="3312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g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3757" name="Rectangle 6"/>
            <p:cNvSpPr>
              <a:spLocks noChangeArrowheads="1"/>
            </p:cNvSpPr>
            <p:nvPr/>
          </p:nvSpPr>
          <p:spPr bwMode="auto">
            <a:xfrm>
              <a:off x="3600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i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3758" name="Rectangle 7"/>
            <p:cNvSpPr>
              <a:spLocks noChangeArrowheads="1"/>
            </p:cNvSpPr>
            <p:nvPr/>
          </p:nvSpPr>
          <p:spPr bwMode="auto">
            <a:xfrm>
              <a:off x="3888" y="2160"/>
              <a:ext cx="81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src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3759" name="Rectangle 8"/>
            <p:cNvSpPr>
              <a:spLocks noChangeArrowheads="1"/>
            </p:cNvSpPr>
            <p:nvPr/>
          </p:nvSpPr>
          <p:spPr bwMode="auto">
            <a:xfrm>
              <a:off x="4704" y="2160"/>
              <a:ext cx="7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dst</a:t>
              </a:r>
              <a:endParaRPr lang="en-US" sz="1400">
                <a:latin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28800" y="4306888"/>
            <a:ext cx="8458200" cy="1809750"/>
            <a:chOff x="192" y="2713"/>
            <a:chExt cx="5328" cy="1140"/>
          </a:xfrm>
        </p:grpSpPr>
        <p:sp>
          <p:nvSpPr>
            <p:cNvPr id="73745" name="Text Box 10"/>
            <p:cNvSpPr txBox="1">
              <a:spLocks noChangeArrowheads="1"/>
            </p:cNvSpPr>
            <p:nvPr/>
          </p:nvSpPr>
          <p:spPr bwMode="auto">
            <a:xfrm>
              <a:off x="192" y="2713"/>
              <a:ext cx="2496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How to use immediates?</a:t>
              </a:r>
            </a:p>
            <a:p>
              <a:pPr>
                <a:spcBef>
                  <a:spcPct val="50000"/>
                </a:spcBef>
              </a:pPr>
              <a:endParaRPr lang="en-US" sz="2000">
                <a:latin typeface="Arial" charset="0"/>
              </a:endParaRPr>
            </a:p>
            <a:p>
              <a:pPr>
                <a:lnSpc>
                  <a:spcPct val="10000"/>
                </a:lnSpc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Small, 6 bits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en-US" sz="1800">
                <a:latin typeface="Arial" charset="0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Long, 32 bits</a:t>
              </a: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36" y="3183"/>
              <a:ext cx="2160" cy="288"/>
              <a:chOff x="3312" y="2160"/>
              <a:chExt cx="2160" cy="288"/>
            </a:xfrm>
          </p:grpSpPr>
          <p:sp>
            <p:nvSpPr>
              <p:cNvPr id="73752" name="Rectangle 12"/>
              <p:cNvSpPr>
                <a:spLocks noChangeArrowheads="1"/>
              </p:cNvSpPr>
              <p:nvPr/>
            </p:nvSpPr>
            <p:spPr bwMode="auto">
              <a:xfrm>
                <a:off x="3312" y="216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>
                    <a:latin typeface="Arial" charset="0"/>
                  </a:rPr>
                  <a:t>g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73753" name="Rectangle 13"/>
              <p:cNvSpPr>
                <a:spLocks noChangeArrowheads="1"/>
              </p:cNvSpPr>
              <p:nvPr/>
            </p:nvSpPr>
            <p:spPr bwMode="auto">
              <a:xfrm>
                <a:off x="3600" y="216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>
                    <a:latin typeface="Arial" charset="0"/>
                  </a:rPr>
                  <a:t>1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73754" name="Rectangle 14"/>
              <p:cNvSpPr>
                <a:spLocks noChangeArrowheads="1"/>
              </p:cNvSpPr>
              <p:nvPr/>
            </p:nvSpPr>
            <p:spPr bwMode="auto">
              <a:xfrm>
                <a:off x="3888" y="2160"/>
                <a:ext cx="81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>
                    <a:latin typeface="Arial" charset="0"/>
                  </a:rPr>
                  <a:t>imm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73755" name="Rectangle 15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76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>
                    <a:latin typeface="Arial" charset="0"/>
                  </a:rPr>
                  <a:t>dst</a:t>
                </a:r>
                <a:endParaRPr lang="en-US" sz="1400">
                  <a:latin typeface="Arial" charset="0"/>
                </a:endParaRPr>
              </a:p>
            </p:txBody>
          </p:sp>
        </p:grpSp>
        <p:sp>
          <p:nvSpPr>
            <p:cNvPr id="73747" name="Rectangle 16"/>
            <p:cNvSpPr>
              <a:spLocks noChangeArrowheads="1"/>
            </p:cNvSpPr>
            <p:nvPr/>
          </p:nvSpPr>
          <p:spPr bwMode="auto">
            <a:xfrm>
              <a:off x="1536" y="3565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g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3748" name="Rectangle 17"/>
            <p:cNvSpPr>
              <a:spLocks noChangeArrowheads="1"/>
            </p:cNvSpPr>
            <p:nvPr/>
          </p:nvSpPr>
          <p:spPr bwMode="auto">
            <a:xfrm>
              <a:off x="1824" y="3565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0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3749" name="Rectangle 18"/>
            <p:cNvSpPr>
              <a:spLocks noChangeArrowheads="1"/>
            </p:cNvSpPr>
            <p:nvPr/>
          </p:nvSpPr>
          <p:spPr bwMode="auto">
            <a:xfrm>
              <a:off x="2112" y="3565"/>
              <a:ext cx="81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Ir-1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3750" name="Rectangle 19"/>
            <p:cNvSpPr>
              <a:spLocks noChangeArrowheads="1"/>
            </p:cNvSpPr>
            <p:nvPr/>
          </p:nvSpPr>
          <p:spPr bwMode="auto">
            <a:xfrm>
              <a:off x="2928" y="3565"/>
              <a:ext cx="7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dst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3751" name="Rectangle 20"/>
            <p:cNvSpPr>
              <a:spLocks noChangeArrowheads="1"/>
            </p:cNvSpPr>
            <p:nvPr/>
          </p:nvSpPr>
          <p:spPr bwMode="auto">
            <a:xfrm>
              <a:off x="3696" y="3565"/>
              <a:ext cx="1824" cy="288"/>
            </a:xfrm>
            <a:prstGeom prst="rect">
              <a:avLst/>
            </a:prstGeom>
            <a:solidFill>
              <a:srgbClr val="92B1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imm</a:t>
              </a:r>
              <a:endParaRPr lang="en-US" sz="1400">
                <a:latin typeface="Arial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828800" y="3049589"/>
            <a:ext cx="8001000" cy="923925"/>
            <a:chOff x="192" y="1921"/>
            <a:chExt cx="5040" cy="582"/>
          </a:xfrm>
        </p:grpSpPr>
        <p:sp>
          <p:nvSpPr>
            <p:cNvPr id="73740" name="Rectangle 22"/>
            <p:cNvSpPr>
              <a:spLocks noChangeArrowheads="1"/>
            </p:cNvSpPr>
            <p:nvPr/>
          </p:nvSpPr>
          <p:spPr bwMode="auto">
            <a:xfrm>
              <a:off x="1536" y="2209"/>
              <a:ext cx="864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move 1</a:t>
              </a:r>
            </a:p>
          </p:txBody>
        </p:sp>
        <p:sp>
          <p:nvSpPr>
            <p:cNvPr id="73741" name="Text Box 23"/>
            <p:cNvSpPr txBox="1">
              <a:spLocks noChangeArrowheads="1"/>
            </p:cNvSpPr>
            <p:nvPr/>
          </p:nvSpPr>
          <p:spPr bwMode="auto">
            <a:xfrm>
              <a:off x="192" y="1921"/>
              <a:ext cx="50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General MOVE instructions: </a:t>
              </a:r>
              <a:r>
                <a:rPr lang="en-US" b="1">
                  <a:latin typeface="Arial" charset="0"/>
                </a:rPr>
                <a:t>multiple fields</a:t>
              </a:r>
              <a:endParaRPr lang="en-US" sz="2000" b="1">
                <a:latin typeface="Arial" charset="0"/>
              </a:endParaRPr>
            </a:p>
          </p:txBody>
        </p:sp>
        <p:sp>
          <p:nvSpPr>
            <p:cNvPr id="73742" name="Rectangle 24"/>
            <p:cNvSpPr>
              <a:spLocks noChangeArrowheads="1"/>
            </p:cNvSpPr>
            <p:nvPr/>
          </p:nvSpPr>
          <p:spPr bwMode="auto">
            <a:xfrm>
              <a:off x="2400" y="2209"/>
              <a:ext cx="864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move 2</a:t>
              </a:r>
            </a:p>
          </p:txBody>
        </p:sp>
        <p:sp>
          <p:nvSpPr>
            <p:cNvPr id="73743" name="Rectangle 25"/>
            <p:cNvSpPr>
              <a:spLocks noChangeArrowheads="1"/>
            </p:cNvSpPr>
            <p:nvPr/>
          </p:nvSpPr>
          <p:spPr bwMode="auto">
            <a:xfrm>
              <a:off x="3264" y="2209"/>
              <a:ext cx="864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move 3</a:t>
              </a:r>
            </a:p>
          </p:txBody>
        </p:sp>
        <p:sp>
          <p:nvSpPr>
            <p:cNvPr id="73744" name="Rectangle 26"/>
            <p:cNvSpPr>
              <a:spLocks noChangeArrowheads="1"/>
            </p:cNvSpPr>
            <p:nvPr/>
          </p:nvSpPr>
          <p:spPr bwMode="auto">
            <a:xfrm>
              <a:off x="4128" y="2209"/>
              <a:ext cx="864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move 4</a:t>
              </a:r>
            </a:p>
          </p:txBody>
        </p:sp>
      </p:grpSp>
      <p:sp>
        <p:nvSpPr>
          <p:cNvPr id="542747" name="Line 27"/>
          <p:cNvSpPr>
            <a:spLocks noChangeShapeType="1"/>
          </p:cNvSpPr>
          <p:nvPr/>
        </p:nvSpPr>
        <p:spPr bwMode="auto">
          <a:xfrm>
            <a:off x="6172200" y="1871664"/>
            <a:ext cx="1905000" cy="16351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48" name="Line 28"/>
          <p:cNvSpPr>
            <a:spLocks noChangeShapeType="1"/>
          </p:cNvSpPr>
          <p:nvPr/>
        </p:nvSpPr>
        <p:spPr bwMode="auto">
          <a:xfrm flipH="1">
            <a:off x="9448800" y="1871664"/>
            <a:ext cx="152400" cy="16351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7" grpId="0" animBg="1"/>
      <p:bldP spid="54274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24644"/>
            <a:ext cx="8534400" cy="4464496"/>
          </a:xfrm>
        </p:spPr>
        <p:txBody>
          <a:bodyPr/>
          <a:lstStyle/>
          <a:p>
            <a:pPr algn="ctr"/>
            <a:r>
              <a:rPr lang="en-US" dirty="0" smtClean="0"/>
              <a:t>How parallel should we make a processor?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Depends on </a:t>
            </a:r>
            <a:r>
              <a:rPr lang="en-US" dirty="0" smtClean="0">
                <a:solidFill>
                  <a:srgbClr val="FF0000"/>
                </a:solidFill>
              </a:rPr>
              <a:t>how much parallelism is there in your application?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B0D3B-3646-4134-8D99-39130107A423}" type="datetime1">
              <a:rPr lang="en-US" smtClean="0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8720-A92C-4AF2-B0CD-FE1C99168A85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available ILP: How?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Using existing compiler</a:t>
            </a:r>
          </a:p>
          <a:p>
            <a:r>
              <a:rPr lang="en-US" smtClean="0"/>
              <a:t>Using trace analysis</a:t>
            </a:r>
          </a:p>
          <a:p>
            <a:pPr lvl="1"/>
            <a:r>
              <a:rPr lang="en-US" smtClean="0"/>
              <a:t>Track all the real data dependencies (RaWs) of instructions from issue window</a:t>
            </a:r>
          </a:p>
          <a:p>
            <a:pPr lvl="2"/>
            <a:r>
              <a:rPr lang="en-US" smtClean="0"/>
              <a:t>register dependences</a:t>
            </a:r>
          </a:p>
          <a:p>
            <a:pPr lvl="2"/>
            <a:r>
              <a:rPr lang="en-US" smtClean="0"/>
              <a:t>memory dependences</a:t>
            </a:r>
          </a:p>
          <a:p>
            <a:pPr lvl="1"/>
            <a:r>
              <a:rPr lang="en-US" smtClean="0"/>
              <a:t>Check for correct branch prediction</a:t>
            </a:r>
          </a:p>
          <a:p>
            <a:pPr lvl="2"/>
            <a:r>
              <a:rPr lang="en-US" smtClean="0"/>
              <a:t>if prediction correct continue</a:t>
            </a:r>
          </a:p>
          <a:p>
            <a:pPr lvl="2"/>
            <a:r>
              <a:rPr lang="en-US" smtClean="0"/>
              <a:t>if wrong, flush schedule and start in next cycle</a:t>
            </a:r>
          </a:p>
        </p:txBody>
      </p:sp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1E9B2040-8486-4151-8581-2F214292A290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D42-A3DC-41A5-B261-750ABC845F92}" type="slidenum">
              <a:rPr lang="en-US" smtClean="0"/>
              <a:pPr/>
              <a:t>98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 bldLvl="2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Trace analysis</a:t>
            </a:r>
          </a:p>
        </p:txBody>
      </p:sp>
      <p:sp>
        <p:nvSpPr>
          <p:cNvPr id="76802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9E9CC1A-7022-4885-80D7-54A0775F7E2D}" type="datetime1">
              <a:rPr lang="en-US" smtClean="0"/>
              <a:pPr/>
              <a:t>12/9/2019</a:t>
            </a:fld>
            <a:endParaRPr lang="en-US" smtClean="0"/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FAB205-3F44-44DF-AA61-413945D8E289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1955800" y="2744789"/>
            <a:ext cx="1773238" cy="1436687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i="1">
                <a:latin typeface="Arial" charset="0"/>
              </a:rPr>
              <a:t>Program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For i := 0..2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A[i] := i;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S := X+3;</a:t>
            </a: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4403726" y="1965325"/>
            <a:ext cx="2932113" cy="327025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i="1">
                <a:latin typeface="Arial" charset="0"/>
              </a:rPr>
              <a:t>Compiled code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	set  r1,0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	set  r2,3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	set  r3,&amp;A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Loop:	st   r1,0(r3)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	add  r1,r1,1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	add  r3,r3,4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	brne r1,r2,Loop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	add  r1,r5,3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8075613" y="296863"/>
            <a:ext cx="2017712" cy="620395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i="1">
                <a:latin typeface="Arial" charset="0"/>
              </a:rPr>
              <a:t>Trace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set  r1,0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set  r2,3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set  r3,&amp;A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st   r1,0(r3)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add  r1,r1,1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add  r3,r3,4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brne r1,r2,Loop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st   r1,0(r3)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add  r1,r1,1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add  r3,r3,4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brne r1,r2,Loop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st   r1,0(r3)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add  r1,r1,1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add  r3,r3,4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brne r1,r2,Loop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add  r1,r5,3</a:t>
            </a: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847528" y="5949281"/>
            <a:ext cx="571663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How parallel can this code be executed?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animBg="1" autoUpdateAnimBg="0"/>
      <p:bldP spid="306181" grpId="0" animBg="1" autoUpdateAnimBg="0"/>
      <p:bldP spid="306182" grpId="0" autoUpdateAnimBg="0"/>
    </p:bldLst>
  </p:timing>
</p:sld>
</file>

<file path=ppt/theme/theme1.xml><?xml version="1.0" encoding="utf-8"?>
<a:theme xmlns:a="http://schemas.openxmlformats.org/drawingml/2006/main" name="ILParchitectures">
  <a:themeElements>
    <a:clrScheme name="ILParchitectur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LParchitectur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 cmpd="sng">
          <a:solidFill>
            <a:schemeClr val="accent2"/>
          </a:solidFill>
          <a:tailEnd type="arrow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ILParchitectur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Parchitectur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Parchitectur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Parchitectur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Parchitectu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Parchitectu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Parchitectu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ILParchitectures</Template>
  <TotalTime>14948</TotalTime>
  <Words>6915</Words>
  <Application>Microsoft Office PowerPoint</Application>
  <PresentationFormat>Widescreen</PresentationFormat>
  <Paragraphs>2167</Paragraphs>
  <Slides>121</Slides>
  <Notes>111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121</vt:i4>
      </vt:variant>
    </vt:vector>
  </HeadingPairs>
  <TitlesOfParts>
    <vt:vector size="133" baseType="lpstr">
      <vt:lpstr>Arial</vt:lpstr>
      <vt:lpstr>Arial Black</vt:lpstr>
      <vt:lpstr>Courier New</vt:lpstr>
      <vt:lpstr>Helvetica</vt:lpstr>
      <vt:lpstr>Monotype Sorts</vt:lpstr>
      <vt:lpstr>Symbol</vt:lpstr>
      <vt:lpstr>Times</vt:lpstr>
      <vt:lpstr>Times New Roman</vt:lpstr>
      <vt:lpstr>Wingdings</vt:lpstr>
      <vt:lpstr>ILParchitectures</vt:lpstr>
      <vt:lpstr>Chart</vt:lpstr>
      <vt:lpstr>Clip</vt:lpstr>
      <vt:lpstr>Embedded Computer Architecture 5SAI0  Micro Processor Architecture part 2</vt:lpstr>
      <vt:lpstr>Topics</vt:lpstr>
      <vt:lpstr>Introduction</vt:lpstr>
      <vt:lpstr>Single Issue RISC vs Superscalar</vt:lpstr>
      <vt:lpstr>Recap (from pipelining lectures): Hazards</vt:lpstr>
      <vt:lpstr>Data dependences (see earlier lectures for details &amp; examples)</vt:lpstr>
      <vt:lpstr>Impact of Hazards</vt:lpstr>
      <vt:lpstr>Control Dependences: CFG</vt:lpstr>
      <vt:lpstr>Let's look at:</vt:lpstr>
      <vt:lpstr>Dynamic Scheduling Principle</vt:lpstr>
      <vt:lpstr>Advantages of Dynamic Scheduling  (compared to static scheduling, by compiler)</vt:lpstr>
      <vt:lpstr>Superscalar: General Architecture Concept</vt:lpstr>
      <vt:lpstr>Example of Superscalar Execution</vt:lpstr>
      <vt:lpstr>Example of Superscalar Processor Execution</vt:lpstr>
      <vt:lpstr>Example of Superscalar Processor Execution</vt:lpstr>
      <vt:lpstr>Example of Superscalar Processor Execution</vt:lpstr>
      <vt:lpstr>Example of Superscalar Processor Execution</vt:lpstr>
      <vt:lpstr>Example of Superscalar Processor Execution</vt:lpstr>
      <vt:lpstr>Example of Superscalar Processor Execution</vt:lpstr>
      <vt:lpstr>Example of Superscalar Processor Execution</vt:lpstr>
      <vt:lpstr>Superscalar: General Architectur Concept</vt:lpstr>
      <vt:lpstr>Superscalar Issues</vt:lpstr>
      <vt:lpstr>Beginning of dynamic scheduling</vt:lpstr>
      <vt:lpstr>Tomasulo’s Algorithm</vt:lpstr>
      <vt:lpstr>Tomasulo’s Algorithm</vt:lpstr>
      <vt:lpstr>Register Renaming Technique</vt:lpstr>
      <vt:lpstr>Register Renaming: general idea</vt:lpstr>
      <vt:lpstr>Register Renaming</vt:lpstr>
      <vt:lpstr>Register Renaming with Tomasulo</vt:lpstr>
      <vt:lpstr>Example: snapshot, first L.D just finished</vt:lpstr>
      <vt:lpstr>Speculation  (Hardware based)</vt:lpstr>
      <vt:lpstr>OoO execution with speculation using RoB</vt:lpstr>
      <vt:lpstr>Reorder Buffer (RoB)</vt:lpstr>
      <vt:lpstr>Reorder Buffer (RoB)</vt:lpstr>
      <vt:lpstr>Register renaming</vt:lpstr>
      <vt:lpstr>Register Renaming using RAT</vt:lpstr>
      <vt:lpstr>Register Renaming using mapping table</vt:lpstr>
      <vt:lpstr>Summary O-o-O architectures </vt:lpstr>
      <vt:lpstr>Going Parallel: Multiple Instructions</vt:lpstr>
      <vt:lpstr>Going parallel: Multiple Issue</vt:lpstr>
      <vt:lpstr>Multiple Issue Options:</vt:lpstr>
      <vt:lpstr>Modern Superscalar</vt:lpstr>
      <vt:lpstr>Multiple Issue: reduce complexity</vt:lpstr>
      <vt:lpstr>Example: increment array elements</vt:lpstr>
      <vt:lpstr>Example (No Speculation)</vt:lpstr>
      <vt:lpstr>Example (with branch Speculation)</vt:lpstr>
      <vt:lpstr>Nehalem  microarchitecture (Intel)</vt:lpstr>
      <vt:lpstr>Branch Prediction</vt:lpstr>
      <vt:lpstr>Branch Prediction Principles</vt:lpstr>
      <vt:lpstr>Branch Prediction &amp; Speculation</vt:lpstr>
      <vt:lpstr>Branch Prediction Schemes</vt:lpstr>
      <vt:lpstr>1-bit Branch Prediction Buffer</vt:lpstr>
      <vt:lpstr>Two 1-bit predictor problems</vt:lpstr>
      <vt:lpstr>2-bit Branch Prediction Buffer</vt:lpstr>
      <vt:lpstr>Next step: Correlating Branches</vt:lpstr>
      <vt:lpstr>Correlating Branch Predictor</vt:lpstr>
      <vt:lpstr>Branch Correlation: the General Scheme</vt:lpstr>
      <vt:lpstr>Two varieties</vt:lpstr>
      <vt:lpstr>Accuracy, taking the best combination of parameters (a, k, m, n) :</vt:lpstr>
      <vt:lpstr>Branch Prediction; summary</vt:lpstr>
      <vt:lpstr>Branch Prediction Performance</vt:lpstr>
      <vt:lpstr>Branch predition performance details for SPEC92 benchmarks</vt:lpstr>
      <vt:lpstr>Branch Prediction Accuracy</vt:lpstr>
      <vt:lpstr>Branch Target Buffer</vt:lpstr>
      <vt:lpstr>Instruction Fetch Stage</vt:lpstr>
      <vt:lpstr>Special Case: Return Addresses</vt:lpstr>
      <vt:lpstr>Return address prediction: example</vt:lpstr>
      <vt:lpstr>Dynamic Branch Prediction: Summary</vt:lpstr>
      <vt:lpstr>Or: ……..??  Avoid branches !</vt:lpstr>
      <vt:lpstr>Predicated Instructions (discussed before)</vt:lpstr>
      <vt:lpstr>General guarding: if-conversion</vt:lpstr>
      <vt:lpstr>Limitations of OoO Superscalar</vt:lpstr>
      <vt:lpstr>VLIW: alternative to Superscalar</vt:lpstr>
      <vt:lpstr>Single Issue RISC vs Superscalar</vt:lpstr>
      <vt:lpstr>Single Issue RISC vs VLIW</vt:lpstr>
      <vt:lpstr>VLIW: general concept</vt:lpstr>
      <vt:lpstr>VLIW characteristics</vt:lpstr>
      <vt:lpstr>VelociTIC6x  datapath</vt:lpstr>
      <vt:lpstr>VLIW example: TMS320C62</vt:lpstr>
      <vt:lpstr>VLIW example: Philips TriMedia TM1000</vt:lpstr>
      <vt:lpstr> Intel EPIC Architecture IA-64</vt:lpstr>
      <vt:lpstr>EPIC Architecture: IA-64</vt:lpstr>
      <vt:lpstr>Itanium organization</vt:lpstr>
      <vt:lpstr>Itanium 2: McKinley</vt:lpstr>
      <vt:lpstr>EPIC Architecture advantages</vt:lpstr>
      <vt:lpstr>What did we talk about?</vt:lpstr>
      <vt:lpstr>VLIW  evaluation</vt:lpstr>
      <vt:lpstr>VLIW evaluation</vt:lpstr>
      <vt:lpstr>Solution</vt:lpstr>
      <vt:lpstr>Transport  Triggered  Architecture</vt:lpstr>
      <vt:lpstr>TTA structure; datapath details</vt:lpstr>
      <vt:lpstr>TTA hardware characteristics</vt:lpstr>
      <vt:lpstr>TTA software characteristics</vt:lpstr>
      <vt:lpstr>Program TTAs</vt:lpstr>
      <vt:lpstr>Scheduling example</vt:lpstr>
      <vt:lpstr>TTA Instruction format</vt:lpstr>
      <vt:lpstr>How parallel should we make a processor?  Depends on how much parallelism is there in your application?</vt:lpstr>
      <vt:lpstr>Measuring available ILP: How?</vt:lpstr>
      <vt:lpstr>Trace analysis</vt:lpstr>
      <vt:lpstr>Trace analysis</vt:lpstr>
      <vt:lpstr>Ideal Processor</vt:lpstr>
      <vt:lpstr>Upper Limit to ILP: Ideal Processor</vt:lpstr>
      <vt:lpstr>Window Size and Branch Impact</vt:lpstr>
      <vt:lpstr>Impact of Limited Renaming Registers</vt:lpstr>
      <vt:lpstr>Memory Address Alias Impact</vt:lpstr>
      <vt:lpstr>Window Size Impact</vt:lpstr>
      <vt:lpstr>How to Exceed ILP Limits of this Study?</vt:lpstr>
      <vt:lpstr>What can the compiler do?</vt:lpstr>
      <vt:lpstr>Basic compiler techniques</vt:lpstr>
      <vt:lpstr>Dependencies Limit ILP: Example</vt:lpstr>
      <vt:lpstr>Schedule this on an example processor</vt:lpstr>
      <vt:lpstr>Where to Insert Stalls?</vt:lpstr>
      <vt:lpstr>Where to Insert Stalls</vt:lpstr>
      <vt:lpstr>Code Scheduling to Avoid Stalls</vt:lpstr>
      <vt:lpstr>Loop Unrolling: increasing ILP</vt:lpstr>
      <vt:lpstr>Strip Mining</vt:lpstr>
      <vt:lpstr>Hardware support for compile-time scheduling </vt:lpstr>
      <vt:lpstr>Deferred Exceptions</vt:lpstr>
      <vt:lpstr>HW supporting Speculative Loads</vt:lpstr>
      <vt:lpstr>What did you learn?</vt:lpstr>
      <vt:lpstr>PowerPoint Presentation</vt:lpstr>
    </vt:vector>
  </TitlesOfParts>
  <Company>TU/e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 5MD00 / 5Z033  ILP architectures</dc:title>
  <dc:creator>Henk Corporaal</dc:creator>
  <cp:lastModifiedBy>Corporaal, H.</cp:lastModifiedBy>
  <cp:revision>138</cp:revision>
  <cp:lastPrinted>2019-12-04T16:20:11Z</cp:lastPrinted>
  <dcterms:created xsi:type="dcterms:W3CDTF">2009-12-07T23:16:18Z</dcterms:created>
  <dcterms:modified xsi:type="dcterms:W3CDTF">2019-12-09T11:43:32Z</dcterms:modified>
</cp:coreProperties>
</file>