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456" r:id="rId2"/>
    <p:sldId id="345" r:id="rId3"/>
    <p:sldId id="432" r:id="rId4"/>
    <p:sldId id="438" r:id="rId5"/>
    <p:sldId id="433" r:id="rId6"/>
    <p:sldId id="434" r:id="rId7"/>
    <p:sldId id="435" r:id="rId8"/>
    <p:sldId id="436" r:id="rId9"/>
    <p:sldId id="439" r:id="rId10"/>
    <p:sldId id="440" r:id="rId11"/>
    <p:sldId id="442" r:id="rId12"/>
    <p:sldId id="443" r:id="rId13"/>
    <p:sldId id="455" r:id="rId14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CC33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9" autoAdjust="0"/>
    <p:restoredTop sz="94719" autoAdjust="0"/>
  </p:normalViewPr>
  <p:slideViewPr>
    <p:cSldViewPr>
      <p:cViewPr varScale="1">
        <p:scale>
          <a:sx n="96" d="100"/>
          <a:sy n="96" d="100"/>
        </p:scale>
        <p:origin x="123" y="3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44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B25B85A-40D1-4058-91E7-86B44294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60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7024148-3C49-4103-AC27-AF9D683AB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2475"/>
            <a:ext cx="6688137" cy="37623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3625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6704F-DB71-4C11-AC84-7D8C62F8F498}" type="slidenum">
              <a:rPr lang="en-US"/>
              <a:pPr/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4579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1EB1B-0458-48FA-8F31-8590634F884D}" type="slidenum">
              <a:rPr lang="en-US"/>
              <a:pPr/>
              <a:t>11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7057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E1CD7-2F7E-47B2-9E05-98229D5A6BB8}" type="slidenum">
              <a:rPr lang="en-US"/>
              <a:pPr/>
              <a:t>12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895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D143-E320-4371-AED6-8F2226624C3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422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A4C1D-1D32-484C-9A29-9D0D72659BAC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8335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D291C-A744-42F6-84BC-1B9E2651E8A5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073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1C908-BFF9-44B6-B114-5F1F63EBCBF4}" type="slidenum">
              <a:rPr lang="en-US"/>
              <a:pPr/>
              <a:t>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3697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E0923-8866-484A-86ED-5B7748847C26}" type="slidenum">
              <a:rPr lang="en-US"/>
              <a:pPr/>
              <a:t>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70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0708B-A070-418B-B5BA-AF8ED54D3F9F}" type="slidenum">
              <a:rPr lang="en-US"/>
              <a:pPr/>
              <a:t>7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332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269F4-4D51-46CC-91C2-5040E7D5D768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3198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0DDEF-F1C7-44DB-8A73-2C3D8C177575}" type="slidenum">
              <a:rPr lang="en-US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540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1" y="1306513"/>
            <a:ext cx="10363200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2927350"/>
            <a:ext cx="8534400" cy="1752600"/>
          </a:xfrm>
        </p:spPr>
        <p:txBody>
          <a:bodyPr/>
          <a:lstStyle>
            <a:lvl1pPr marL="0" indent="0" algn="r">
              <a:buFontTx/>
              <a:buNone/>
              <a:defRPr sz="3200"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 sz="1400" i="0"/>
            </a:lvl1pPr>
          </a:lstStyle>
          <a:p>
            <a:pPr>
              <a:defRPr/>
            </a:pPr>
            <a:fld id="{6328305D-513A-4C3E-994D-AE338B5C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7734" y="228600"/>
            <a:ext cx="2861733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2533" y="228600"/>
            <a:ext cx="83820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533" y="1073150"/>
            <a:ext cx="5621867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73150"/>
            <a:ext cx="5621867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9467" y="228601"/>
            <a:ext cx="1139613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het </a:t>
            </a:r>
            <a:r>
              <a:rPr lang="en-US" dirty="0" err="1" smtClean="0"/>
              <a:t>opmaakprofiel</a:t>
            </a:r>
            <a:r>
              <a:rPr lang="en-US" dirty="0" smtClean="0"/>
              <a:t> van de </a:t>
            </a:r>
            <a:r>
              <a:rPr lang="en-US" dirty="0" err="1" smtClean="0"/>
              <a:t>modeltitel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2534" y="1073150"/>
            <a:ext cx="11446933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opmaakprofielen</a:t>
            </a:r>
            <a:r>
              <a:rPr lang="en-US" dirty="0" smtClean="0"/>
              <a:t> van de </a:t>
            </a:r>
            <a:r>
              <a:rPr lang="en-US" dirty="0" err="1" smtClean="0"/>
              <a:t>modeltekst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Vierde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Vijfde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688288" y="6627168"/>
            <a:ext cx="35037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Advanced Computer Architecture      pg </a:t>
            </a:r>
            <a:fld id="{08FFB19C-4C3F-4E48-9052-3F8614C204F7}" type="slidenum">
              <a: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731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68400" indent="-2095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5875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288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4860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432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04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76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12192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10134600" cy="2133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Embedded Computer Architecture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5SAI0</a:t>
            </a:r>
            <a:r>
              <a:rPr lang="en-US" b="1" dirty="0" smtClean="0">
                <a:solidFill>
                  <a:srgbClr val="CC3300"/>
                </a:solidFill>
              </a:rPr>
              <a:t/>
            </a:r>
            <a:br>
              <a:rPr lang="en-US" b="1" dirty="0" smtClean="0">
                <a:solidFill>
                  <a:srgbClr val="CC3300"/>
                </a:solidFill>
              </a:rPr>
            </a:br>
            <a:r>
              <a:rPr lang="en-US" b="1" smtClean="0">
                <a:solidFill>
                  <a:srgbClr val="CC3300"/>
                </a:solidFill>
              </a:rPr>
              <a:t/>
            </a:r>
            <a:br>
              <a:rPr lang="en-US" b="1" smtClean="0">
                <a:solidFill>
                  <a:srgbClr val="CC3300"/>
                </a:solidFill>
              </a:rPr>
            </a:br>
            <a:r>
              <a:rPr lang="en-US"/>
              <a:t>Chip </a:t>
            </a:r>
            <a:r>
              <a:rPr lang="en-US" smtClean="0"/>
              <a:t>Multi-Processors</a:t>
            </a:r>
            <a:endParaRPr lang="en-US" sz="44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066261" y="4388148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defTabSz="914400">
              <a:spcBef>
                <a:spcPct val="20000"/>
              </a:spcBef>
              <a:defRPr/>
            </a:pPr>
            <a:endParaRPr lang="en-US" sz="2400" kern="0" dirty="0">
              <a:solidFill>
                <a:srgbClr val="000000">
                  <a:lumMod val="65000"/>
                  <a:lumOff val="35000"/>
                </a:srgbClr>
              </a:solidFill>
              <a:latin typeface="Times New Roman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848600" cy="1752600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b="1" dirty="0">
                <a:solidFill>
                  <a:schemeClr val="tx1"/>
                </a:solidFill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400" i="1" dirty="0">
                <a:solidFill>
                  <a:schemeClr val="tx1"/>
                </a:solidFill>
                <a:cs typeface="Times New Roman" pitchFamily="18" charset="0"/>
              </a:rPr>
              <a:t>www.ics.ele.tue.nl/~heco/courses/ECA</a:t>
            </a:r>
          </a:p>
          <a:p>
            <a:pPr lvl="0" algn="l" eaLnBrk="1" hangingPunct="1">
              <a:defRPr/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h.corporaal@tue.nl</a:t>
            </a:r>
          </a:p>
          <a:p>
            <a:pPr lvl="0" algn="l" eaLnBrk="1" hangingPunct="1">
              <a:defRPr/>
            </a:pP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TUEindhoven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400" smtClean="0">
                <a:solidFill>
                  <a:schemeClr val="tx1"/>
                </a:solidFill>
                <a:cs typeface="Times New Roman" pitchFamily="18" charset="0"/>
              </a:rPr>
              <a:t>2019-2020</a:t>
            </a:r>
            <a:endParaRPr lang="en-US" sz="2400" dirty="0">
              <a:solidFill>
                <a:schemeClr val="tx1"/>
              </a:solidFill>
              <a:cs typeface="Times New Roman" pitchFamily="18" charset="0"/>
            </a:endParaRPr>
          </a:p>
          <a:p>
            <a:pPr algn="l"/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572" y="1981200"/>
            <a:ext cx="2384685" cy="2938702"/>
          </a:xfrm>
          <a:prstGeom prst="rect">
            <a:avLst/>
          </a:prstGeom>
        </p:spPr>
      </p:pic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82060" y="3733800"/>
            <a:ext cx="2228993" cy="28907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537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4226"/>
            <a:ext cx="9144000" cy="4803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83302" name="Freeform 6"/>
          <p:cNvSpPr>
            <a:spLocks/>
          </p:cNvSpPr>
          <p:nvPr/>
        </p:nvSpPr>
        <p:spPr bwMode="auto">
          <a:xfrm>
            <a:off x="1839914" y="3719514"/>
            <a:ext cx="727075" cy="725487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901"/>
              </a:srgb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3" name="Freeform 7"/>
          <p:cNvSpPr>
            <a:spLocks/>
          </p:cNvSpPr>
          <p:nvPr/>
        </p:nvSpPr>
        <p:spPr bwMode="auto">
          <a:xfrm>
            <a:off x="2743201" y="4267200"/>
            <a:ext cx="727075" cy="725488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901"/>
              </a:srgb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 rot="10800000" flipH="1">
            <a:off x="1793875" y="4456113"/>
            <a:ext cx="285750" cy="468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 rot="10800000" flipH="1">
            <a:off x="1771650" y="4741864"/>
            <a:ext cx="903288" cy="206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306" name="Freeform 10"/>
          <p:cNvSpPr>
            <a:spLocks/>
          </p:cNvSpPr>
          <p:nvPr/>
        </p:nvSpPr>
        <p:spPr bwMode="auto">
          <a:xfrm>
            <a:off x="9942514" y="3886200"/>
            <a:ext cx="725487" cy="725488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901"/>
              </a:srgb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>
            <a:off x="9677400" y="1600201"/>
            <a:ext cx="533400" cy="22209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1673225" y="5008563"/>
            <a:ext cx="2954338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2 fetch (PC),</a:t>
            </a:r>
            <a:br>
              <a:rPr lang="en-US" sz="2800" b="1">
                <a:solidFill>
                  <a:srgbClr val="0000FF"/>
                </a:solidFill>
                <a:latin typeface="Arial" charset="0"/>
              </a:rPr>
            </a:br>
            <a:r>
              <a:rPr lang="en-US" sz="2800" b="1">
                <a:solidFill>
                  <a:srgbClr val="0000FF"/>
                </a:solidFill>
                <a:latin typeface="Arial" charset="0"/>
              </a:rPr>
              <a:t>2 initial decodes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6934201" y="1143001"/>
            <a:ext cx="352107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2 commits (architected register sets)</a:t>
            </a:r>
          </a:p>
        </p:txBody>
      </p:sp>
      <p:sp>
        <p:nvSpPr>
          <p:cNvPr id="2253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IBM Power5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7368" y="980728"/>
            <a:ext cx="3033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supports 2 threads</a:t>
            </a:r>
            <a:endParaRPr lang="en-US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2" grpId="0" animBg="1"/>
      <p:bldP spid="183303" grpId="0" animBg="1"/>
      <p:bldP spid="183306" grpId="0" animBg="1"/>
      <p:bldP spid="183308" grpId="0"/>
      <p:bldP spid="183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in  Power 5 to support SMT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Increased associativity of L1 instruction cache and the instruction address translation buffers </a:t>
            </a:r>
          </a:p>
          <a:p>
            <a:r>
              <a:rPr lang="en-US" smtClean="0"/>
              <a:t>Added per thread load and store queues </a:t>
            </a:r>
          </a:p>
          <a:p>
            <a:r>
              <a:rPr lang="en-US" smtClean="0"/>
              <a:t>Increased size of the L2 (1.92 vs. 1.44 MB) and L3 caches</a:t>
            </a:r>
          </a:p>
          <a:p>
            <a:r>
              <a:rPr lang="en-US" smtClean="0"/>
              <a:t>Added separate instruction prefetch and buffering per thread</a:t>
            </a:r>
          </a:p>
          <a:p>
            <a:r>
              <a:rPr lang="en-US" smtClean="0"/>
              <a:t>Increased the number of virtual registers from 152 to 240</a:t>
            </a:r>
          </a:p>
          <a:p>
            <a:r>
              <a:rPr lang="en-US" smtClean="0"/>
              <a:t>Increased the size of several issue queues</a:t>
            </a:r>
          </a:p>
          <a:p>
            <a:endParaRPr lang="en-US" smtClean="0"/>
          </a:p>
          <a:p>
            <a:r>
              <a:rPr lang="en-US" smtClean="0"/>
              <a:t>The Power5 core is about </a:t>
            </a:r>
            <a:r>
              <a:rPr lang="en-US" b="1" smtClean="0"/>
              <a:t>24% larger</a:t>
            </a:r>
            <a:r>
              <a:rPr lang="en-US" smtClean="0"/>
              <a:t> than the Power4 core because of the addition of SMT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6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6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pPr marL="25400" eaLnBrk="1" hangingPunct="1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Power 5 thread performance ...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79376" y="1052736"/>
            <a:ext cx="4320480" cy="5403850"/>
          </a:xfrm>
        </p:spPr>
        <p:txBody>
          <a:bodyPr/>
          <a:lstStyle/>
          <a:p>
            <a:r>
              <a:rPr lang="en-US" sz="2400" smtClean="0"/>
              <a:t>Relative priority of each thread controllable in hardware.</a:t>
            </a:r>
          </a:p>
          <a:p>
            <a:endParaRPr lang="en-US" sz="2400" smtClean="0"/>
          </a:p>
          <a:p>
            <a:r>
              <a:rPr lang="en-US" sz="2400" smtClean="0"/>
              <a:t>For balanced operation, both threads run slower than if they “owned” the machine.</a:t>
            </a:r>
          </a:p>
          <a:p>
            <a:endParaRPr lang="en-US" sz="2400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4084" y="594720"/>
            <a:ext cx="4528766" cy="58028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25607" name="Freeform 8"/>
          <p:cNvSpPr>
            <a:spLocks/>
          </p:cNvSpPr>
          <p:nvPr/>
        </p:nvSpPr>
        <p:spPr bwMode="auto">
          <a:xfrm>
            <a:off x="6556051" y="4430604"/>
            <a:ext cx="1250195" cy="1454308"/>
          </a:xfrm>
          <a:custGeom>
            <a:avLst/>
            <a:gdLst>
              <a:gd name="T0" fmla="*/ 352 w 784"/>
              <a:gd name="T1" fmla="*/ 0 h 912"/>
              <a:gd name="T2" fmla="*/ 64 w 784"/>
              <a:gd name="T3" fmla="*/ 144 h 912"/>
              <a:gd name="T4" fmla="*/ 16 w 784"/>
              <a:gd name="T5" fmla="*/ 528 h 912"/>
              <a:gd name="T6" fmla="*/ 160 w 784"/>
              <a:gd name="T7" fmla="*/ 768 h 912"/>
              <a:gd name="T8" fmla="*/ 784 w 784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4"/>
              <a:gd name="T16" fmla="*/ 0 h 912"/>
              <a:gd name="T17" fmla="*/ 784 w 784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4" h="912">
                <a:moveTo>
                  <a:pt x="352" y="0"/>
                </a:moveTo>
                <a:cubicBezTo>
                  <a:pt x="236" y="28"/>
                  <a:pt x="120" y="56"/>
                  <a:pt x="64" y="144"/>
                </a:cubicBezTo>
                <a:cubicBezTo>
                  <a:pt x="8" y="232"/>
                  <a:pt x="0" y="424"/>
                  <a:pt x="16" y="528"/>
                </a:cubicBezTo>
                <a:cubicBezTo>
                  <a:pt x="32" y="632"/>
                  <a:pt x="32" y="704"/>
                  <a:pt x="160" y="768"/>
                </a:cubicBezTo>
                <a:cubicBezTo>
                  <a:pt x="288" y="832"/>
                  <a:pt x="536" y="872"/>
                  <a:pt x="784" y="912"/>
                </a:cubicBezTo>
              </a:path>
            </a:pathLst>
          </a:custGeom>
          <a:noFill/>
          <a:ln w="19050">
            <a:solidFill>
              <a:schemeClr val="accent2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7114851" y="4283684"/>
            <a:ext cx="382713" cy="229628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7780187" y="5731543"/>
            <a:ext cx="2832073" cy="382713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What is exactly Multi-Threading?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how does it differ from multi-processing?</a:t>
            </a:r>
          </a:p>
          <a:p>
            <a:r>
              <a:rPr lang="en-US" smtClean="0"/>
              <a:t>What processor changes are needed to support Multi-Threading?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What is the performance impact?</a:t>
            </a:r>
          </a:p>
          <a:p>
            <a:pPr lvl="1"/>
            <a:r>
              <a:rPr lang="en-US" smtClean="0"/>
              <a:t>running a single thread? When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running multiple threads?</a:t>
            </a:r>
          </a:p>
          <a:p>
            <a:r>
              <a:rPr lang="en-US" smtClean="0"/>
              <a:t>Do </a:t>
            </a:r>
            <a:r>
              <a:rPr lang="en-US" dirty="0" smtClean="0"/>
              <a:t>we need it?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when?</a:t>
            </a:r>
          </a:p>
          <a:p>
            <a:endParaRPr lang="en-US" smtClean="0"/>
          </a:p>
          <a:p>
            <a:r>
              <a:rPr lang="en-US" smtClean="0"/>
              <a:t>Can </a:t>
            </a:r>
            <a:r>
              <a:rPr lang="en-US" dirty="0" smtClean="0"/>
              <a:t>you compare pros and cons of MT </a:t>
            </a:r>
            <a:r>
              <a:rPr lang="en-US" smtClean="0"/>
              <a:t>and Multi-Processing ?</a:t>
            </a:r>
          </a:p>
        </p:txBody>
      </p:sp>
      <p:pic>
        <p:nvPicPr>
          <p:cNvPr id="6" name="Picture 2" descr="http://3.bp.blogspot.com/-Fyyo92Ouo14/USoRPb90tOI/AAAAAAAABXU/poSOCn2msZ0/s1600/sum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0256" y="116632"/>
            <a:ext cx="3600450" cy="2705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Welcome back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Chip Multi-Processors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8.3: Multi-threading: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Coarse grain multi-threading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Fine-grain multi-threading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(simultaneous multi-threading)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hyperthreading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Intel</a:t>
            </a: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Material: </a:t>
            </a:r>
          </a:p>
          <a:p>
            <a:pPr lvl="1"/>
            <a:r>
              <a:rPr lang="en-US" smtClean="0">
                <a:latin typeface="Times New Roman" pitchFamily="18" charset="0"/>
                <a:cs typeface="Times New Roman" pitchFamily="18" charset="0"/>
              </a:rPr>
              <a:t>Our study books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mtClean="0"/>
              <a:t>Dubois e.a</a:t>
            </a:r>
            <a:r>
              <a:rPr lang="en-US" smtClean="0"/>
              <a:t>.  section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8.3: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 SMT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mtClean="0"/>
              <a:t>H&amp;P</a:t>
            </a:r>
            <a:r>
              <a:rPr lang="en-US" smtClean="0"/>
              <a:t>	          section 3.11: Multithreading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Alternative 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448" y="4221088"/>
            <a:ext cx="1907671" cy="2338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76320" y="2687543"/>
            <a:ext cx="1879915" cy="243801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New Approach: Multi-Threaded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Multithreading =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multiple threads share the functional units of </a:t>
            </a:r>
            <a:r>
              <a:rPr lang="en-US" altLang="en-US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processor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duplicate independent state of each thread e.g., a separate copy of register file, a separate PC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HW for fast thread switch; much faster than full process switch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100s to 1000s of clocks</a:t>
            </a:r>
          </a:p>
          <a:p>
            <a:pPr eaLnBrk="1" hangingPunct="1"/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When to switch?</a:t>
            </a:r>
          </a:p>
          <a:p>
            <a:pPr lvl="1" eaLnBrk="1" hangingPunct="1"/>
            <a:r>
              <a:rPr lang="en-US" altLang="en-US" b="1" smtClean="0">
                <a:solidFill>
                  <a:srgbClr val="FF0000"/>
                </a:solidFill>
              </a:rPr>
              <a:t>Fine grain</a:t>
            </a:r>
            <a:r>
              <a:rPr lang="en-US" altLang="en-US" smtClean="0"/>
              <a:t>:      Next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instruction is next thread,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or</a:t>
            </a:r>
          </a:p>
          <a:p>
            <a:pPr lvl="1" eaLnBrk="1" hangingPunct="1"/>
            <a:r>
              <a:rPr lang="en-US" altLang="en-US" b="1" smtClean="0">
                <a:solidFill>
                  <a:srgbClr val="FF0000"/>
                </a:solidFill>
              </a:rPr>
              <a:t>Coarse grain</a:t>
            </a:r>
            <a:r>
              <a:rPr lang="en-US" altLang="en-US" smtClean="0"/>
              <a:t>: When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 thread is stalled, perhaps for a cache miss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 smtClean="0"/>
              <a:t>		       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another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thread can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be executed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Multithreaded Categories</a:t>
            </a:r>
            <a:endParaRPr lang="en-US" altLang="en-US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33794" y="1666875"/>
            <a:ext cx="1143000" cy="3581400"/>
            <a:chOff x="528" y="912"/>
            <a:chExt cx="720" cy="2256"/>
          </a:xfrm>
        </p:grpSpPr>
        <p:sp>
          <p:nvSpPr>
            <p:cNvPr id="19678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9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0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1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2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3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4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5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6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7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8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9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0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1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2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3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4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5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6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7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8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9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0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1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2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3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4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5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6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7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8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9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0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1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2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3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4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5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6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7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8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9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0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1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2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3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4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5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14" name="Text Box 248"/>
          <p:cNvSpPr txBox="1">
            <a:spLocks noChangeArrowheads="1"/>
          </p:cNvSpPr>
          <p:nvPr/>
        </p:nvSpPr>
        <p:spPr bwMode="auto">
          <a:xfrm rot="10800000">
            <a:off x="767409" y="1347607"/>
            <a:ext cx="677108" cy="349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en-US" altLang="en-US" sz="3200">
                <a:latin typeface="Arial Narrow" pitchFamily="34" charset="0"/>
              </a:rPr>
              <a:t>Time (processor cycle)</a:t>
            </a:r>
          </a:p>
        </p:txBody>
      </p:sp>
      <p:sp>
        <p:nvSpPr>
          <p:cNvPr id="19515" name="Line 249"/>
          <p:cNvSpPr>
            <a:spLocks noChangeShapeType="1"/>
          </p:cNvSpPr>
          <p:nvPr/>
        </p:nvSpPr>
        <p:spPr bwMode="auto">
          <a:xfrm>
            <a:off x="1076594" y="48672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Text Box 250"/>
          <p:cNvSpPr txBox="1">
            <a:spLocks noChangeArrowheads="1"/>
          </p:cNvSpPr>
          <p:nvPr/>
        </p:nvSpPr>
        <p:spPr bwMode="auto">
          <a:xfrm>
            <a:off x="1381395" y="1295401"/>
            <a:ext cx="126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latin typeface="Arial Narrow" pitchFamily="34" charset="0"/>
              </a:rPr>
              <a:t>Superscalar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503712" y="1295401"/>
            <a:ext cx="1341438" cy="3952874"/>
            <a:chOff x="3962400" y="1295401"/>
            <a:chExt cx="1341438" cy="3952874"/>
          </a:xfrm>
        </p:grpSpPr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4038600" y="1666875"/>
              <a:ext cx="1143000" cy="3581400"/>
              <a:chOff x="1584" y="912"/>
              <a:chExt cx="720" cy="2256"/>
            </a:xfrm>
          </p:grpSpPr>
          <p:sp>
            <p:nvSpPr>
              <p:cNvPr id="19630" name="Rectangle 53"/>
              <p:cNvSpPr>
                <a:spLocks noChangeArrowheads="1"/>
              </p:cNvSpPr>
              <p:nvPr/>
            </p:nvSpPr>
            <p:spPr bwMode="auto">
              <a:xfrm>
                <a:off x="1584" y="91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1" name="Rectangle 54"/>
              <p:cNvSpPr>
                <a:spLocks noChangeArrowheads="1"/>
              </p:cNvSpPr>
              <p:nvPr/>
            </p:nvSpPr>
            <p:spPr bwMode="auto">
              <a:xfrm>
                <a:off x="1776" y="91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2" name="Rectangle 55"/>
              <p:cNvSpPr>
                <a:spLocks noChangeArrowheads="1"/>
              </p:cNvSpPr>
              <p:nvPr/>
            </p:nvSpPr>
            <p:spPr bwMode="auto">
              <a:xfrm>
                <a:off x="1968" y="91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3" name="Rectangle 56"/>
              <p:cNvSpPr>
                <a:spLocks noChangeArrowheads="1"/>
              </p:cNvSpPr>
              <p:nvPr/>
            </p:nvSpPr>
            <p:spPr bwMode="auto">
              <a:xfrm>
                <a:off x="2160" y="91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4" name="Rectangle 57"/>
              <p:cNvSpPr>
                <a:spLocks noChangeArrowheads="1"/>
              </p:cNvSpPr>
              <p:nvPr/>
            </p:nvSpPr>
            <p:spPr bwMode="auto">
              <a:xfrm>
                <a:off x="1584" y="110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5" name="Rectangle 58"/>
              <p:cNvSpPr>
                <a:spLocks noChangeArrowheads="1"/>
              </p:cNvSpPr>
              <p:nvPr/>
            </p:nvSpPr>
            <p:spPr bwMode="auto">
              <a:xfrm>
                <a:off x="1776" y="110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6" name="Rectangle 59"/>
              <p:cNvSpPr>
                <a:spLocks noChangeArrowheads="1"/>
              </p:cNvSpPr>
              <p:nvPr/>
            </p:nvSpPr>
            <p:spPr bwMode="auto">
              <a:xfrm>
                <a:off x="1968" y="110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7" name="Rectangle 60"/>
              <p:cNvSpPr>
                <a:spLocks noChangeArrowheads="1"/>
              </p:cNvSpPr>
              <p:nvPr/>
            </p:nvSpPr>
            <p:spPr bwMode="auto">
              <a:xfrm>
                <a:off x="2160" y="110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8" name="Rectangle 61"/>
              <p:cNvSpPr>
                <a:spLocks noChangeArrowheads="1"/>
              </p:cNvSpPr>
              <p:nvPr/>
            </p:nvSpPr>
            <p:spPr bwMode="auto">
              <a:xfrm>
                <a:off x="1584" y="1296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39" name="Rectangle 62"/>
              <p:cNvSpPr>
                <a:spLocks noChangeArrowheads="1"/>
              </p:cNvSpPr>
              <p:nvPr/>
            </p:nvSpPr>
            <p:spPr bwMode="auto">
              <a:xfrm>
                <a:off x="1776" y="1296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0" name="Rectangle 6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1" name="Rectangle 64"/>
              <p:cNvSpPr>
                <a:spLocks noChangeArrowheads="1"/>
              </p:cNvSpPr>
              <p:nvPr/>
            </p:nvSpPr>
            <p:spPr bwMode="auto">
              <a:xfrm>
                <a:off x="2160" y="129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2" name="Rectangle 65"/>
              <p:cNvSpPr>
                <a:spLocks noChangeArrowheads="1"/>
              </p:cNvSpPr>
              <p:nvPr/>
            </p:nvSpPr>
            <p:spPr bwMode="auto">
              <a:xfrm>
                <a:off x="1584" y="1488"/>
                <a:ext cx="144" cy="144"/>
              </a:xfrm>
              <a:prstGeom prst="rect">
                <a:avLst/>
              </a:prstGeom>
              <a:pattFill prst="smCheck">
                <a:fgClr>
                  <a:schemeClr val="accent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3" name="Rectangle 66"/>
              <p:cNvSpPr>
                <a:spLocks noChangeArrowheads="1"/>
              </p:cNvSpPr>
              <p:nvPr/>
            </p:nvSpPr>
            <p:spPr bwMode="auto">
              <a:xfrm>
                <a:off x="1776" y="1488"/>
                <a:ext cx="144" cy="144"/>
              </a:xfrm>
              <a:prstGeom prst="rect">
                <a:avLst/>
              </a:prstGeom>
              <a:pattFill prst="smCheck">
                <a:fgClr>
                  <a:schemeClr val="accent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4" name="Rectangle 67"/>
              <p:cNvSpPr>
                <a:spLocks noChangeArrowheads="1"/>
              </p:cNvSpPr>
              <p:nvPr/>
            </p:nvSpPr>
            <p:spPr bwMode="auto">
              <a:xfrm>
                <a:off x="1968" y="148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5" name="Rectangle 68"/>
              <p:cNvSpPr>
                <a:spLocks noChangeArrowheads="1"/>
              </p:cNvSpPr>
              <p:nvPr/>
            </p:nvSpPr>
            <p:spPr bwMode="auto">
              <a:xfrm>
                <a:off x="2160" y="148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6" name="Rectangle 69"/>
              <p:cNvSpPr>
                <a:spLocks noChangeArrowheads="1"/>
              </p:cNvSpPr>
              <p:nvPr/>
            </p:nvSpPr>
            <p:spPr bwMode="auto">
              <a:xfrm>
                <a:off x="1584" y="1680"/>
                <a:ext cx="144" cy="144"/>
              </a:xfrm>
              <a:prstGeom prst="rect">
                <a:avLst/>
              </a:prstGeom>
              <a:pattFill prst="smGrid">
                <a:fgClr>
                  <a:srgbClr val="80008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7" name="Rectangle 70"/>
              <p:cNvSpPr>
                <a:spLocks noChangeArrowheads="1"/>
              </p:cNvSpPr>
              <p:nvPr/>
            </p:nvSpPr>
            <p:spPr bwMode="auto">
              <a:xfrm>
                <a:off x="1776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8" name="Rectangle 71"/>
              <p:cNvSpPr>
                <a:spLocks noChangeArrowheads="1"/>
              </p:cNvSpPr>
              <p:nvPr/>
            </p:nvSpPr>
            <p:spPr bwMode="auto">
              <a:xfrm>
                <a:off x="1968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49" name="Rectangle 72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0" name="Rectangle 73"/>
              <p:cNvSpPr>
                <a:spLocks noChangeArrowheads="1"/>
              </p:cNvSpPr>
              <p:nvPr/>
            </p:nvSpPr>
            <p:spPr bwMode="auto">
              <a:xfrm>
                <a:off x="1584" y="187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1" name="Rectangle 74"/>
              <p:cNvSpPr>
                <a:spLocks noChangeArrowheads="1"/>
              </p:cNvSpPr>
              <p:nvPr/>
            </p:nvSpPr>
            <p:spPr bwMode="auto">
              <a:xfrm>
                <a:off x="1776" y="187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2" name="Rectangle 75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3" name="Rectangle 76"/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4" name="Rectangle 77"/>
              <p:cNvSpPr>
                <a:spLocks noChangeArrowheads="1"/>
              </p:cNvSpPr>
              <p:nvPr/>
            </p:nvSpPr>
            <p:spPr bwMode="auto">
              <a:xfrm>
                <a:off x="1584" y="206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5" name="Rectangle 78"/>
              <p:cNvSpPr>
                <a:spLocks noChangeArrowheads="1"/>
              </p:cNvSpPr>
              <p:nvPr/>
            </p:nvSpPr>
            <p:spPr bwMode="auto">
              <a:xfrm>
                <a:off x="1776" y="206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6" name="Rectangle 79" descr="Wide downward diagonal"/>
              <p:cNvSpPr>
                <a:spLocks noChangeArrowheads="1"/>
              </p:cNvSpPr>
              <p:nvPr/>
            </p:nvSpPr>
            <p:spPr bwMode="auto">
              <a:xfrm>
                <a:off x="1968" y="206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7" name="Rectangle 80"/>
              <p:cNvSpPr>
                <a:spLocks noChangeArrowheads="1"/>
              </p:cNvSpPr>
              <p:nvPr/>
            </p:nvSpPr>
            <p:spPr bwMode="auto">
              <a:xfrm>
                <a:off x="2160" y="206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8" name="Rectangle 81"/>
              <p:cNvSpPr>
                <a:spLocks noChangeArrowheads="1"/>
              </p:cNvSpPr>
              <p:nvPr/>
            </p:nvSpPr>
            <p:spPr bwMode="auto">
              <a:xfrm>
                <a:off x="1584" y="2256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59" name="Rectangle 82"/>
              <p:cNvSpPr>
                <a:spLocks noChangeArrowheads="1"/>
              </p:cNvSpPr>
              <p:nvPr/>
            </p:nvSpPr>
            <p:spPr bwMode="auto">
              <a:xfrm>
                <a:off x="1776" y="2256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0" name="Rectangle 83"/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1" name="Rectangle 84"/>
              <p:cNvSpPr>
                <a:spLocks noChangeArrowheads="1"/>
              </p:cNvSpPr>
              <p:nvPr/>
            </p:nvSpPr>
            <p:spPr bwMode="auto">
              <a:xfrm>
                <a:off x="2160" y="225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2" name="Rectangle 85" descr="Small checker board"/>
              <p:cNvSpPr>
                <a:spLocks noChangeArrowheads="1"/>
              </p:cNvSpPr>
              <p:nvPr/>
            </p:nvSpPr>
            <p:spPr bwMode="auto">
              <a:xfrm>
                <a:off x="1584" y="2448"/>
                <a:ext cx="144" cy="144"/>
              </a:xfrm>
              <a:prstGeom prst="rect">
                <a:avLst/>
              </a:prstGeom>
              <a:pattFill prst="smCheck">
                <a:fgClr>
                  <a:schemeClr val="accent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3" name="Rectangle 86"/>
              <p:cNvSpPr>
                <a:spLocks noChangeArrowheads="1"/>
              </p:cNvSpPr>
              <p:nvPr/>
            </p:nvSpPr>
            <p:spPr bwMode="auto">
              <a:xfrm>
                <a:off x="1776" y="244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4" name="Rectangle 87"/>
              <p:cNvSpPr>
                <a:spLocks noChangeArrowheads="1"/>
              </p:cNvSpPr>
              <p:nvPr/>
            </p:nvSpPr>
            <p:spPr bwMode="auto">
              <a:xfrm>
                <a:off x="1968" y="244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5" name="Rectangle 88"/>
              <p:cNvSpPr>
                <a:spLocks noChangeArrowheads="1"/>
              </p:cNvSpPr>
              <p:nvPr/>
            </p:nvSpPr>
            <p:spPr bwMode="auto">
              <a:xfrm>
                <a:off x="2160" y="244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6" name="Rectangle 89" descr="Small grid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44" cy="144"/>
              </a:xfrm>
              <a:prstGeom prst="rect">
                <a:avLst/>
              </a:prstGeom>
              <a:pattFill prst="smGrid">
                <a:fgClr>
                  <a:srgbClr val="80008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7" name="Rectangle 90" descr="Small grid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144" cy="144"/>
              </a:xfrm>
              <a:prstGeom prst="rect">
                <a:avLst/>
              </a:prstGeom>
              <a:pattFill prst="smGrid">
                <a:fgClr>
                  <a:srgbClr val="80008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8" name="Rectangle 91" descr="Small grid"/>
              <p:cNvSpPr>
                <a:spLocks noChangeArrowheads="1"/>
              </p:cNvSpPr>
              <p:nvPr/>
            </p:nvSpPr>
            <p:spPr bwMode="auto">
              <a:xfrm>
                <a:off x="1968" y="2640"/>
                <a:ext cx="144" cy="144"/>
              </a:xfrm>
              <a:prstGeom prst="rect">
                <a:avLst/>
              </a:prstGeom>
              <a:pattFill prst="smGrid">
                <a:fgClr>
                  <a:srgbClr val="80008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69" name="Rectangle 92" descr="Small grid"/>
              <p:cNvSpPr>
                <a:spLocks noChangeArrowheads="1"/>
              </p:cNvSpPr>
              <p:nvPr/>
            </p:nvSpPr>
            <p:spPr bwMode="auto">
              <a:xfrm>
                <a:off x="2160" y="2640"/>
                <a:ext cx="144" cy="144"/>
              </a:xfrm>
              <a:prstGeom prst="rect">
                <a:avLst/>
              </a:prstGeom>
              <a:pattFill prst="smGrid">
                <a:fgClr>
                  <a:srgbClr val="80008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0" name="Rectangle 93"/>
              <p:cNvSpPr>
                <a:spLocks noChangeArrowheads="1"/>
              </p:cNvSpPr>
              <p:nvPr/>
            </p:nvSpPr>
            <p:spPr bwMode="auto">
              <a:xfrm>
                <a:off x="1584" y="283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1" name="Rectangle 94"/>
              <p:cNvSpPr>
                <a:spLocks noChangeArrowheads="1"/>
              </p:cNvSpPr>
              <p:nvPr/>
            </p:nvSpPr>
            <p:spPr bwMode="auto">
              <a:xfrm>
                <a:off x="1776" y="283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2" name="Rectangle 95"/>
              <p:cNvSpPr>
                <a:spLocks noChangeArrowheads="1"/>
              </p:cNvSpPr>
              <p:nvPr/>
            </p:nvSpPr>
            <p:spPr bwMode="auto">
              <a:xfrm>
                <a:off x="1968" y="283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3" name="Rectangle 96"/>
              <p:cNvSpPr>
                <a:spLocks noChangeArrowheads="1"/>
              </p:cNvSpPr>
              <p:nvPr/>
            </p:nvSpPr>
            <p:spPr bwMode="auto">
              <a:xfrm>
                <a:off x="2160" y="283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4" name="Rectangle 97" descr="Wide downward diagonal"/>
              <p:cNvSpPr>
                <a:spLocks noChangeArrowheads="1"/>
              </p:cNvSpPr>
              <p:nvPr/>
            </p:nvSpPr>
            <p:spPr bwMode="auto">
              <a:xfrm>
                <a:off x="1584" y="302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5" name="Rectangle 98"/>
              <p:cNvSpPr>
                <a:spLocks noChangeArrowheads="1"/>
              </p:cNvSpPr>
              <p:nvPr/>
            </p:nvSpPr>
            <p:spPr bwMode="auto">
              <a:xfrm>
                <a:off x="1776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6" name="Rectangle 99"/>
              <p:cNvSpPr>
                <a:spLocks noChangeArrowheads="1"/>
              </p:cNvSpPr>
              <p:nvPr/>
            </p:nvSpPr>
            <p:spPr bwMode="auto">
              <a:xfrm>
                <a:off x="1968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77" name="Rectangle 100"/>
              <p:cNvSpPr>
                <a:spLocks noChangeArrowheads="1"/>
              </p:cNvSpPr>
              <p:nvPr/>
            </p:nvSpPr>
            <p:spPr bwMode="auto">
              <a:xfrm>
                <a:off x="2160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17" name="Text Box 251"/>
            <p:cNvSpPr txBox="1">
              <a:spLocks noChangeArrowheads="1"/>
            </p:cNvSpPr>
            <p:nvPr/>
          </p:nvSpPr>
          <p:spPr bwMode="auto">
            <a:xfrm>
              <a:off x="3962400" y="1295401"/>
              <a:ext cx="1341438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 b="1">
                  <a:latin typeface="Arial Narrow" pitchFamily="34" charset="0"/>
                </a:rPr>
                <a:t>Fine-Grained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75920" y="1268760"/>
            <a:ext cx="1592263" cy="3952874"/>
            <a:chOff x="5257801" y="1295401"/>
            <a:chExt cx="1592263" cy="3952874"/>
          </a:xfrm>
        </p:grpSpPr>
        <p:grpSp>
          <p:nvGrpSpPr>
            <p:cNvPr id="4" name="Group 101"/>
            <p:cNvGrpSpPr>
              <a:grpSpLocks/>
            </p:cNvGrpSpPr>
            <p:nvPr/>
          </p:nvGrpSpPr>
          <p:grpSpPr bwMode="auto">
            <a:xfrm>
              <a:off x="5562600" y="1666875"/>
              <a:ext cx="1143000" cy="3581400"/>
              <a:chOff x="2640" y="912"/>
              <a:chExt cx="720" cy="2256"/>
            </a:xfrm>
          </p:grpSpPr>
          <p:sp>
            <p:nvSpPr>
              <p:cNvPr id="19582" name="Rectangle 102" descr="Wide downward diagonal"/>
              <p:cNvSpPr>
                <a:spLocks noChangeArrowheads="1"/>
              </p:cNvSpPr>
              <p:nvPr/>
            </p:nvSpPr>
            <p:spPr bwMode="auto">
              <a:xfrm>
                <a:off x="2640" y="1680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3" name="Rectangle 103" descr="Wide downward diagonal"/>
              <p:cNvSpPr>
                <a:spLocks noChangeArrowheads="1"/>
              </p:cNvSpPr>
              <p:nvPr/>
            </p:nvSpPr>
            <p:spPr bwMode="auto">
              <a:xfrm>
                <a:off x="2832" y="1680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4" name="Rectangle 104"/>
              <p:cNvSpPr>
                <a:spLocks noChangeArrowheads="1"/>
              </p:cNvSpPr>
              <p:nvPr/>
            </p:nvSpPr>
            <p:spPr bwMode="auto">
              <a:xfrm>
                <a:off x="3024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5" name="Rectangle 105"/>
              <p:cNvSpPr>
                <a:spLocks noChangeArrowheads="1"/>
              </p:cNvSpPr>
              <p:nvPr/>
            </p:nvSpPr>
            <p:spPr bwMode="auto">
              <a:xfrm>
                <a:off x="3216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6" name="Rectangle 106" descr="Wide downward diagonal"/>
              <p:cNvSpPr>
                <a:spLocks noChangeArrowheads="1"/>
              </p:cNvSpPr>
              <p:nvPr/>
            </p:nvSpPr>
            <p:spPr bwMode="auto">
              <a:xfrm>
                <a:off x="2640" y="187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7" name="Rectangle 107" descr="Wide downward diagonal"/>
              <p:cNvSpPr>
                <a:spLocks noChangeArrowheads="1"/>
              </p:cNvSpPr>
              <p:nvPr/>
            </p:nvSpPr>
            <p:spPr bwMode="auto">
              <a:xfrm>
                <a:off x="2832" y="187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8" name="Rectangle 108" descr="Wide downward diagonal"/>
              <p:cNvSpPr>
                <a:spLocks noChangeArrowheads="1"/>
              </p:cNvSpPr>
              <p:nvPr/>
            </p:nvSpPr>
            <p:spPr bwMode="auto">
              <a:xfrm>
                <a:off x="3024" y="187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9" name="Rectangle 109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0" name="Rectangle 110"/>
              <p:cNvSpPr>
                <a:spLocks noChangeArrowheads="1"/>
              </p:cNvSpPr>
              <p:nvPr/>
            </p:nvSpPr>
            <p:spPr bwMode="auto">
              <a:xfrm>
                <a:off x="2640" y="206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1" name="Rectangle 111"/>
              <p:cNvSpPr>
                <a:spLocks noChangeArrowheads="1"/>
              </p:cNvSpPr>
              <p:nvPr/>
            </p:nvSpPr>
            <p:spPr bwMode="auto">
              <a:xfrm>
                <a:off x="2832" y="206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2" name="Rectangle 112" descr="Wide downward diagonal"/>
              <p:cNvSpPr>
                <a:spLocks noChangeArrowheads="1"/>
              </p:cNvSpPr>
              <p:nvPr/>
            </p:nvSpPr>
            <p:spPr bwMode="auto">
              <a:xfrm>
                <a:off x="3024" y="206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3" name="Rectangle 113"/>
              <p:cNvSpPr>
                <a:spLocks noChangeArrowheads="1"/>
              </p:cNvSpPr>
              <p:nvPr/>
            </p:nvSpPr>
            <p:spPr bwMode="auto">
              <a:xfrm>
                <a:off x="3216" y="206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4" name="Rectangle 114"/>
              <p:cNvSpPr>
                <a:spLocks noChangeArrowheads="1"/>
              </p:cNvSpPr>
              <p:nvPr/>
            </p:nvSpPr>
            <p:spPr bwMode="auto">
              <a:xfrm>
                <a:off x="2640" y="2256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5" name="Rectangle 115"/>
              <p:cNvSpPr>
                <a:spLocks noChangeArrowheads="1"/>
              </p:cNvSpPr>
              <p:nvPr/>
            </p:nvSpPr>
            <p:spPr bwMode="auto">
              <a:xfrm>
                <a:off x="2832" y="2256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6" name="Rectangle 116"/>
              <p:cNvSpPr>
                <a:spLocks noChangeArrowheads="1"/>
              </p:cNvSpPr>
              <p:nvPr/>
            </p:nvSpPr>
            <p:spPr bwMode="auto">
              <a:xfrm>
                <a:off x="3024" y="225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7" name="Rectangle 117"/>
              <p:cNvSpPr>
                <a:spLocks noChangeArrowheads="1"/>
              </p:cNvSpPr>
              <p:nvPr/>
            </p:nvSpPr>
            <p:spPr bwMode="auto">
              <a:xfrm>
                <a:off x="3216" y="225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8" name="Rectangle 118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99" name="Rectangle 119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0" name="Rectangle 120"/>
              <p:cNvSpPr>
                <a:spLocks noChangeArrowheads="1"/>
              </p:cNvSpPr>
              <p:nvPr/>
            </p:nvSpPr>
            <p:spPr bwMode="auto">
              <a:xfrm>
                <a:off x="3024" y="244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1" name="Rectangle 121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2" name="Rectangle 122"/>
              <p:cNvSpPr>
                <a:spLocks noChangeArrowheads="1"/>
              </p:cNvSpPr>
              <p:nvPr/>
            </p:nvSpPr>
            <p:spPr bwMode="auto">
              <a:xfrm>
                <a:off x="2640" y="2640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3" name="Rectangle 123"/>
              <p:cNvSpPr>
                <a:spLocks noChangeArrowheads="1"/>
              </p:cNvSpPr>
              <p:nvPr/>
            </p:nvSpPr>
            <p:spPr bwMode="auto">
              <a:xfrm>
                <a:off x="2832" y="2640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4" name="Rectangle 124"/>
              <p:cNvSpPr>
                <a:spLocks noChangeArrowheads="1"/>
              </p:cNvSpPr>
              <p:nvPr/>
            </p:nvSpPr>
            <p:spPr bwMode="auto">
              <a:xfrm>
                <a:off x="3024" y="2640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5" name="Rectangle 125"/>
              <p:cNvSpPr>
                <a:spLocks noChangeArrowheads="1"/>
              </p:cNvSpPr>
              <p:nvPr/>
            </p:nvSpPr>
            <p:spPr bwMode="auto">
              <a:xfrm>
                <a:off x="3216" y="2640"/>
                <a:ext cx="144" cy="144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6" name="Rectangle 126" descr="Small checker board"/>
              <p:cNvSpPr>
                <a:spLocks noChangeArrowheads="1"/>
              </p:cNvSpPr>
              <p:nvPr/>
            </p:nvSpPr>
            <p:spPr bwMode="auto">
              <a:xfrm>
                <a:off x="2640" y="2832"/>
                <a:ext cx="144" cy="144"/>
              </a:xfrm>
              <a:prstGeom prst="rect">
                <a:avLst/>
              </a:prstGeom>
              <a:pattFill prst="smCheck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7" name="Rectangle 127" descr="Small checker board"/>
              <p:cNvSpPr>
                <a:spLocks noChangeArrowheads="1"/>
              </p:cNvSpPr>
              <p:nvPr/>
            </p:nvSpPr>
            <p:spPr bwMode="auto">
              <a:xfrm>
                <a:off x="2832" y="2832"/>
                <a:ext cx="144" cy="144"/>
              </a:xfrm>
              <a:prstGeom prst="rect">
                <a:avLst/>
              </a:prstGeom>
              <a:pattFill prst="smCheck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8" name="Rectangle 128"/>
              <p:cNvSpPr>
                <a:spLocks noChangeArrowheads="1"/>
              </p:cNvSpPr>
              <p:nvPr/>
            </p:nvSpPr>
            <p:spPr bwMode="auto">
              <a:xfrm>
                <a:off x="3024" y="283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09" name="Rectangle 129"/>
              <p:cNvSpPr>
                <a:spLocks noChangeArrowheads="1"/>
              </p:cNvSpPr>
              <p:nvPr/>
            </p:nvSpPr>
            <p:spPr bwMode="auto">
              <a:xfrm>
                <a:off x="3216" y="283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0" name="Rectangle 130" descr="Small checker board"/>
              <p:cNvSpPr>
                <a:spLocks noChangeArrowheads="1"/>
              </p:cNvSpPr>
              <p:nvPr/>
            </p:nvSpPr>
            <p:spPr bwMode="auto">
              <a:xfrm>
                <a:off x="2640" y="3024"/>
                <a:ext cx="144" cy="144"/>
              </a:xfrm>
              <a:prstGeom prst="rect">
                <a:avLst/>
              </a:prstGeom>
              <a:pattFill prst="smCheck">
                <a:fgClr>
                  <a:schemeClr val="accent2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1" name="Rectangle 131"/>
              <p:cNvSpPr>
                <a:spLocks noChangeArrowheads="1"/>
              </p:cNvSpPr>
              <p:nvPr/>
            </p:nvSpPr>
            <p:spPr bwMode="auto">
              <a:xfrm>
                <a:off x="2832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2" name="Rectangle 132"/>
              <p:cNvSpPr>
                <a:spLocks noChangeArrowheads="1"/>
              </p:cNvSpPr>
              <p:nvPr/>
            </p:nvSpPr>
            <p:spPr bwMode="auto">
              <a:xfrm>
                <a:off x="3024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3" name="Rectangle 133"/>
              <p:cNvSpPr>
                <a:spLocks noChangeArrowheads="1"/>
              </p:cNvSpPr>
              <p:nvPr/>
            </p:nvSpPr>
            <p:spPr bwMode="auto">
              <a:xfrm>
                <a:off x="3216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4" name="Rectangle 134"/>
              <p:cNvSpPr>
                <a:spLocks noChangeArrowheads="1"/>
              </p:cNvSpPr>
              <p:nvPr/>
            </p:nvSpPr>
            <p:spPr bwMode="auto">
              <a:xfrm>
                <a:off x="2640" y="91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5" name="Rectangle 135"/>
              <p:cNvSpPr>
                <a:spLocks noChangeArrowheads="1"/>
              </p:cNvSpPr>
              <p:nvPr/>
            </p:nvSpPr>
            <p:spPr bwMode="auto">
              <a:xfrm>
                <a:off x="2832" y="91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6" name="Rectangle 136"/>
              <p:cNvSpPr>
                <a:spLocks noChangeArrowheads="1"/>
              </p:cNvSpPr>
              <p:nvPr/>
            </p:nvSpPr>
            <p:spPr bwMode="auto">
              <a:xfrm>
                <a:off x="3024" y="91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7" name="Rectangle 137"/>
              <p:cNvSpPr>
                <a:spLocks noChangeArrowheads="1"/>
              </p:cNvSpPr>
              <p:nvPr/>
            </p:nvSpPr>
            <p:spPr bwMode="auto">
              <a:xfrm>
                <a:off x="3216" y="91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8" name="Rectangle 138"/>
              <p:cNvSpPr>
                <a:spLocks noChangeArrowheads="1"/>
              </p:cNvSpPr>
              <p:nvPr/>
            </p:nvSpPr>
            <p:spPr bwMode="auto">
              <a:xfrm>
                <a:off x="2640" y="1104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19" name="Rectangle 139"/>
              <p:cNvSpPr>
                <a:spLocks noChangeArrowheads="1"/>
              </p:cNvSpPr>
              <p:nvPr/>
            </p:nvSpPr>
            <p:spPr bwMode="auto">
              <a:xfrm>
                <a:off x="2832" y="110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0" name="Rectangle 140"/>
              <p:cNvSpPr>
                <a:spLocks noChangeArrowheads="1"/>
              </p:cNvSpPr>
              <p:nvPr/>
            </p:nvSpPr>
            <p:spPr bwMode="auto">
              <a:xfrm>
                <a:off x="3024" y="110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1" name="Rectangle 141"/>
              <p:cNvSpPr>
                <a:spLocks noChangeArrowheads="1"/>
              </p:cNvSpPr>
              <p:nvPr/>
            </p:nvSpPr>
            <p:spPr bwMode="auto">
              <a:xfrm>
                <a:off x="3216" y="110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2" name="Rectangle 142"/>
              <p:cNvSpPr>
                <a:spLocks noChangeArrowheads="1"/>
              </p:cNvSpPr>
              <p:nvPr/>
            </p:nvSpPr>
            <p:spPr bwMode="auto">
              <a:xfrm>
                <a:off x="2640" y="1296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3" name="Rectangle 143"/>
              <p:cNvSpPr>
                <a:spLocks noChangeArrowheads="1"/>
              </p:cNvSpPr>
              <p:nvPr/>
            </p:nvSpPr>
            <p:spPr bwMode="auto">
              <a:xfrm>
                <a:off x="2832" y="1296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4" name="Rectangle 144"/>
              <p:cNvSpPr>
                <a:spLocks noChangeArrowheads="1"/>
              </p:cNvSpPr>
              <p:nvPr/>
            </p:nvSpPr>
            <p:spPr bwMode="auto">
              <a:xfrm>
                <a:off x="3024" y="129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5" name="Rectangle 145"/>
              <p:cNvSpPr>
                <a:spLocks noChangeArrowheads="1"/>
              </p:cNvSpPr>
              <p:nvPr/>
            </p:nvSpPr>
            <p:spPr bwMode="auto">
              <a:xfrm>
                <a:off x="3216" y="129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6" name="Rectangle 146"/>
              <p:cNvSpPr>
                <a:spLocks noChangeArrowheads="1"/>
              </p:cNvSpPr>
              <p:nvPr/>
            </p:nvSpPr>
            <p:spPr bwMode="auto">
              <a:xfrm>
                <a:off x="2640" y="1488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7" name="Rectangle 147"/>
              <p:cNvSpPr>
                <a:spLocks noChangeArrowheads="1"/>
              </p:cNvSpPr>
              <p:nvPr/>
            </p:nvSpPr>
            <p:spPr bwMode="auto">
              <a:xfrm>
                <a:off x="2832" y="1488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8" name="Rectangle 148"/>
              <p:cNvSpPr>
                <a:spLocks noChangeArrowheads="1"/>
              </p:cNvSpPr>
              <p:nvPr/>
            </p:nvSpPr>
            <p:spPr bwMode="auto">
              <a:xfrm>
                <a:off x="3024" y="1488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29" name="Rectangle 149"/>
              <p:cNvSpPr>
                <a:spLocks noChangeArrowheads="1"/>
              </p:cNvSpPr>
              <p:nvPr/>
            </p:nvSpPr>
            <p:spPr bwMode="auto">
              <a:xfrm>
                <a:off x="3216" y="148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518" name="Text Box 252"/>
            <p:cNvSpPr txBox="1">
              <a:spLocks noChangeArrowheads="1"/>
            </p:cNvSpPr>
            <p:nvPr/>
          </p:nvSpPr>
          <p:spPr bwMode="auto">
            <a:xfrm>
              <a:off x="5257801" y="1295401"/>
              <a:ext cx="15922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 b="1">
                  <a:latin typeface="Arial Narrow" pitchFamily="34" charset="0"/>
                </a:rPr>
                <a:t>Coarse-Grained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752184" y="1268760"/>
            <a:ext cx="1622425" cy="4202112"/>
            <a:chOff x="6900864" y="1274763"/>
            <a:chExt cx="1622425" cy="4202112"/>
          </a:xfrm>
        </p:grpSpPr>
        <p:grpSp>
          <p:nvGrpSpPr>
            <p:cNvPr id="5" name="Group 150"/>
            <p:cNvGrpSpPr>
              <a:grpSpLocks/>
            </p:cNvGrpSpPr>
            <p:nvPr/>
          </p:nvGrpSpPr>
          <p:grpSpPr bwMode="auto">
            <a:xfrm>
              <a:off x="7162800" y="1514475"/>
              <a:ext cx="1143000" cy="3962400"/>
              <a:chOff x="3696" y="816"/>
              <a:chExt cx="720" cy="2496"/>
            </a:xfrm>
          </p:grpSpPr>
          <p:sp>
            <p:nvSpPr>
              <p:cNvPr id="19533" name="Rectangle 151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4" name="Rectangle 152"/>
              <p:cNvSpPr>
                <a:spLocks noChangeArrowheads="1"/>
              </p:cNvSpPr>
              <p:nvPr/>
            </p:nvSpPr>
            <p:spPr bwMode="auto">
              <a:xfrm>
                <a:off x="3888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5" name="Rectangle 153"/>
              <p:cNvSpPr>
                <a:spLocks noChangeArrowheads="1"/>
              </p:cNvSpPr>
              <p:nvPr/>
            </p:nvSpPr>
            <p:spPr bwMode="auto">
              <a:xfrm>
                <a:off x="4080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6" name="Rectangle 154"/>
              <p:cNvSpPr>
                <a:spLocks noChangeArrowheads="1"/>
              </p:cNvSpPr>
              <p:nvPr/>
            </p:nvSpPr>
            <p:spPr bwMode="auto">
              <a:xfrm>
                <a:off x="4272" y="168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7" name="Rectangle 155"/>
              <p:cNvSpPr>
                <a:spLocks noChangeArrowheads="1"/>
              </p:cNvSpPr>
              <p:nvPr/>
            </p:nvSpPr>
            <p:spPr bwMode="auto">
              <a:xfrm>
                <a:off x="3696" y="187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8" name="Rectangle 156"/>
              <p:cNvSpPr>
                <a:spLocks noChangeArrowheads="1"/>
              </p:cNvSpPr>
              <p:nvPr/>
            </p:nvSpPr>
            <p:spPr bwMode="auto">
              <a:xfrm>
                <a:off x="3888" y="187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39" name="Rectangle 157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187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0" name="Rectangle 158" descr="Wide downward diagonal"/>
              <p:cNvSpPr>
                <a:spLocks noChangeArrowheads="1"/>
              </p:cNvSpPr>
              <p:nvPr/>
            </p:nvSpPr>
            <p:spPr bwMode="auto">
              <a:xfrm>
                <a:off x="4272" y="187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1" name="Rectangle 159"/>
              <p:cNvSpPr>
                <a:spLocks noChangeArrowheads="1"/>
              </p:cNvSpPr>
              <p:nvPr/>
            </p:nvSpPr>
            <p:spPr bwMode="auto">
              <a:xfrm>
                <a:off x="3696" y="206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2" name="Rectangle 160"/>
              <p:cNvSpPr>
                <a:spLocks noChangeArrowheads="1"/>
              </p:cNvSpPr>
              <p:nvPr/>
            </p:nvSpPr>
            <p:spPr bwMode="auto">
              <a:xfrm>
                <a:off x="3888" y="206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3" name="Rectangle 161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206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4" name="Rectangle 162"/>
              <p:cNvSpPr>
                <a:spLocks noChangeArrowheads="1"/>
              </p:cNvSpPr>
              <p:nvPr/>
            </p:nvSpPr>
            <p:spPr bwMode="auto">
              <a:xfrm>
                <a:off x="4272" y="206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5" name="Rectangle 163"/>
              <p:cNvSpPr>
                <a:spLocks noChangeArrowheads="1"/>
              </p:cNvSpPr>
              <p:nvPr/>
            </p:nvSpPr>
            <p:spPr bwMode="auto">
              <a:xfrm>
                <a:off x="3696" y="2256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6" name="Rectangle 164"/>
              <p:cNvSpPr>
                <a:spLocks noChangeArrowheads="1"/>
              </p:cNvSpPr>
              <p:nvPr/>
            </p:nvSpPr>
            <p:spPr bwMode="auto">
              <a:xfrm>
                <a:off x="3888" y="2256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7" name="Rectangle 165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2256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8" name="Rectangle 166" descr="Wide downward diagonal"/>
              <p:cNvSpPr>
                <a:spLocks noChangeArrowheads="1"/>
              </p:cNvSpPr>
              <p:nvPr/>
            </p:nvSpPr>
            <p:spPr bwMode="auto">
              <a:xfrm>
                <a:off x="4272" y="2256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49" name="Rectangle 167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0" name="Rectangle 168"/>
              <p:cNvSpPr>
                <a:spLocks noChangeArrowheads="1"/>
              </p:cNvSpPr>
              <p:nvPr/>
            </p:nvSpPr>
            <p:spPr bwMode="auto">
              <a:xfrm>
                <a:off x="3888" y="244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1" name="Rectangle 169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2448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2" name="Rectangle 170"/>
              <p:cNvSpPr>
                <a:spLocks noChangeArrowheads="1"/>
              </p:cNvSpPr>
              <p:nvPr/>
            </p:nvSpPr>
            <p:spPr bwMode="auto">
              <a:xfrm>
                <a:off x="4272" y="244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3" name="Rectangle 171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4" name="Rectangle 172"/>
              <p:cNvSpPr>
                <a:spLocks noChangeArrowheads="1"/>
              </p:cNvSpPr>
              <p:nvPr/>
            </p:nvSpPr>
            <p:spPr bwMode="auto">
              <a:xfrm>
                <a:off x="3888" y="264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5" name="Rectangle 173"/>
              <p:cNvSpPr>
                <a:spLocks noChangeArrowheads="1"/>
              </p:cNvSpPr>
              <p:nvPr/>
            </p:nvSpPr>
            <p:spPr bwMode="auto">
              <a:xfrm>
                <a:off x="4080" y="264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6" name="Rectangle 174"/>
              <p:cNvSpPr>
                <a:spLocks noChangeArrowheads="1"/>
              </p:cNvSpPr>
              <p:nvPr/>
            </p:nvSpPr>
            <p:spPr bwMode="auto">
              <a:xfrm>
                <a:off x="4272" y="2640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7" name="Rectangle 175"/>
              <p:cNvSpPr>
                <a:spLocks noChangeArrowheads="1"/>
              </p:cNvSpPr>
              <p:nvPr/>
            </p:nvSpPr>
            <p:spPr bwMode="auto">
              <a:xfrm>
                <a:off x="3696" y="283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8" name="Rectangle 176"/>
              <p:cNvSpPr>
                <a:spLocks noChangeArrowheads="1"/>
              </p:cNvSpPr>
              <p:nvPr/>
            </p:nvSpPr>
            <p:spPr bwMode="auto">
              <a:xfrm>
                <a:off x="3888" y="283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59" name="Rectangle 177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283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0" name="Rectangle 178"/>
              <p:cNvSpPr>
                <a:spLocks noChangeArrowheads="1"/>
              </p:cNvSpPr>
              <p:nvPr/>
            </p:nvSpPr>
            <p:spPr bwMode="auto">
              <a:xfrm>
                <a:off x="4272" y="2832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1" name="Rectangle 179"/>
              <p:cNvSpPr>
                <a:spLocks noChangeArrowheads="1"/>
              </p:cNvSpPr>
              <p:nvPr/>
            </p:nvSpPr>
            <p:spPr bwMode="auto">
              <a:xfrm>
                <a:off x="3696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2" name="Rectangle 180"/>
              <p:cNvSpPr>
                <a:spLocks noChangeArrowheads="1"/>
              </p:cNvSpPr>
              <p:nvPr/>
            </p:nvSpPr>
            <p:spPr bwMode="auto">
              <a:xfrm>
                <a:off x="3888" y="302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3" name="Rectangle 181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302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4" name="Rectangle 182" descr="Wide downward diagonal"/>
              <p:cNvSpPr>
                <a:spLocks noChangeArrowheads="1"/>
              </p:cNvSpPr>
              <p:nvPr/>
            </p:nvSpPr>
            <p:spPr bwMode="auto">
              <a:xfrm>
                <a:off x="4272" y="302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5" name="Rectangle 183"/>
              <p:cNvSpPr>
                <a:spLocks noChangeArrowheads="1"/>
              </p:cNvSpPr>
              <p:nvPr/>
            </p:nvSpPr>
            <p:spPr bwMode="auto">
              <a:xfrm>
                <a:off x="3696" y="91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6" name="Rectangle 184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7" name="Rectangle 185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91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8" name="Rectangle 186" descr="Wide downward diagonal"/>
              <p:cNvSpPr>
                <a:spLocks noChangeArrowheads="1"/>
              </p:cNvSpPr>
              <p:nvPr/>
            </p:nvSpPr>
            <p:spPr bwMode="auto">
              <a:xfrm>
                <a:off x="4272" y="912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69" name="Rectangle 187"/>
              <p:cNvSpPr>
                <a:spLocks noChangeArrowheads="1"/>
              </p:cNvSpPr>
              <p:nvPr/>
            </p:nvSpPr>
            <p:spPr bwMode="auto">
              <a:xfrm>
                <a:off x="3696" y="1104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0" name="Rectangle 188"/>
              <p:cNvSpPr>
                <a:spLocks noChangeArrowheads="1"/>
              </p:cNvSpPr>
              <p:nvPr/>
            </p:nvSpPr>
            <p:spPr bwMode="auto">
              <a:xfrm>
                <a:off x="3888" y="1104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1" name="Rectangle 189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110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2" name="Rectangle 190" descr="Wide downward diagonal"/>
              <p:cNvSpPr>
                <a:spLocks noChangeArrowheads="1"/>
              </p:cNvSpPr>
              <p:nvPr/>
            </p:nvSpPr>
            <p:spPr bwMode="auto">
              <a:xfrm>
                <a:off x="4272" y="1104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3" name="Rectangle 191"/>
              <p:cNvSpPr>
                <a:spLocks noChangeArrowheads="1"/>
              </p:cNvSpPr>
              <p:nvPr/>
            </p:nvSpPr>
            <p:spPr bwMode="auto">
              <a:xfrm>
                <a:off x="3696" y="1296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4" name="Rectangle 192"/>
              <p:cNvSpPr>
                <a:spLocks noChangeArrowheads="1"/>
              </p:cNvSpPr>
              <p:nvPr/>
            </p:nvSpPr>
            <p:spPr bwMode="auto">
              <a:xfrm>
                <a:off x="3888" y="1296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5" name="Rectangle 193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1296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6" name="Rectangle 194"/>
              <p:cNvSpPr>
                <a:spLocks noChangeArrowheads="1"/>
              </p:cNvSpPr>
              <p:nvPr/>
            </p:nvSpPr>
            <p:spPr bwMode="auto">
              <a:xfrm>
                <a:off x="4272" y="1296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7" name="Rectangle 195"/>
              <p:cNvSpPr>
                <a:spLocks noChangeArrowheads="1"/>
              </p:cNvSpPr>
              <p:nvPr/>
            </p:nvSpPr>
            <p:spPr bwMode="auto">
              <a:xfrm>
                <a:off x="3696" y="1488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8" name="Rectangle 196"/>
              <p:cNvSpPr>
                <a:spLocks noChangeArrowheads="1"/>
              </p:cNvSpPr>
              <p:nvPr/>
            </p:nvSpPr>
            <p:spPr bwMode="auto">
              <a:xfrm>
                <a:off x="3888" y="1488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79" name="Rectangle 197" descr="Wide downward diagonal"/>
              <p:cNvSpPr>
                <a:spLocks noChangeArrowheads="1"/>
              </p:cNvSpPr>
              <p:nvPr/>
            </p:nvSpPr>
            <p:spPr bwMode="auto">
              <a:xfrm>
                <a:off x="4080" y="1488"/>
                <a:ext cx="144" cy="144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rgbClr val="FFFFFF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0" name="Rectangle 198"/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144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81" name="Line 199"/>
              <p:cNvSpPr>
                <a:spLocks noChangeShapeType="1"/>
              </p:cNvSpPr>
              <p:nvPr/>
            </p:nvSpPr>
            <p:spPr bwMode="auto">
              <a:xfrm>
                <a:off x="4056" y="816"/>
                <a:ext cx="0" cy="24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519" name="Text Box 253"/>
            <p:cNvSpPr txBox="1">
              <a:spLocks noChangeArrowheads="1"/>
            </p:cNvSpPr>
            <p:nvPr/>
          </p:nvSpPr>
          <p:spPr bwMode="auto">
            <a:xfrm>
              <a:off x="6900864" y="1274763"/>
              <a:ext cx="16224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 b="1">
                  <a:latin typeface="Arial Narrow" pitchFamily="34" charset="0"/>
                </a:rPr>
                <a:t>Multiprocessing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259688" y="1066800"/>
            <a:ext cx="1474788" cy="4181475"/>
            <a:chOff x="8610600" y="1066800"/>
            <a:chExt cx="1474788" cy="4181475"/>
          </a:xfrm>
        </p:grpSpPr>
        <p:sp>
          <p:nvSpPr>
            <p:cNvPr id="19466" name="Rectangle 200" descr="Wide downward diagonal"/>
            <p:cNvSpPr>
              <a:spLocks noChangeArrowheads="1"/>
            </p:cNvSpPr>
            <p:nvPr/>
          </p:nvSpPr>
          <p:spPr bwMode="auto">
            <a:xfrm>
              <a:off x="8763000" y="28860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201" descr="Small checker board"/>
            <p:cNvSpPr>
              <a:spLocks noChangeArrowheads="1"/>
            </p:cNvSpPr>
            <p:nvPr/>
          </p:nvSpPr>
          <p:spPr bwMode="auto">
            <a:xfrm>
              <a:off x="9067800" y="2886075"/>
              <a:ext cx="228600" cy="228600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Rectangle 202" descr="Small checker board"/>
            <p:cNvSpPr>
              <a:spLocks noChangeArrowheads="1"/>
            </p:cNvSpPr>
            <p:nvPr/>
          </p:nvSpPr>
          <p:spPr bwMode="auto">
            <a:xfrm>
              <a:off x="9372600" y="2886075"/>
              <a:ext cx="228600" cy="228600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Rectangle 203" descr="Small grid"/>
            <p:cNvSpPr>
              <a:spLocks noChangeArrowheads="1"/>
            </p:cNvSpPr>
            <p:nvPr/>
          </p:nvSpPr>
          <p:spPr bwMode="auto">
            <a:xfrm>
              <a:off x="9677400" y="2886075"/>
              <a:ext cx="228600" cy="228600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204"/>
            <p:cNvSpPr>
              <a:spLocks noChangeArrowheads="1"/>
            </p:cNvSpPr>
            <p:nvPr/>
          </p:nvSpPr>
          <p:spPr bwMode="auto">
            <a:xfrm>
              <a:off x="8763000" y="31908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Rectangle 205"/>
            <p:cNvSpPr>
              <a:spLocks noChangeArrowheads="1"/>
            </p:cNvSpPr>
            <p:nvPr/>
          </p:nvSpPr>
          <p:spPr bwMode="auto">
            <a:xfrm>
              <a:off x="9067800" y="31908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06"/>
            <p:cNvSpPr>
              <a:spLocks noChangeArrowheads="1"/>
            </p:cNvSpPr>
            <p:nvPr/>
          </p:nvSpPr>
          <p:spPr bwMode="auto">
            <a:xfrm>
              <a:off x="9372600" y="31908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Rectangle 207"/>
            <p:cNvSpPr>
              <a:spLocks noChangeArrowheads="1"/>
            </p:cNvSpPr>
            <p:nvPr/>
          </p:nvSpPr>
          <p:spPr bwMode="auto">
            <a:xfrm>
              <a:off x="9677400" y="31908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Rectangle 208"/>
            <p:cNvSpPr>
              <a:spLocks noChangeArrowheads="1"/>
            </p:cNvSpPr>
            <p:nvPr/>
          </p:nvSpPr>
          <p:spPr bwMode="auto">
            <a:xfrm>
              <a:off x="8763000" y="3495675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Rectangle 209"/>
            <p:cNvSpPr>
              <a:spLocks noChangeArrowheads="1"/>
            </p:cNvSpPr>
            <p:nvPr/>
          </p:nvSpPr>
          <p:spPr bwMode="auto">
            <a:xfrm>
              <a:off x="9067800" y="3495675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Rectangle 210" descr="Small checker board"/>
            <p:cNvSpPr>
              <a:spLocks noChangeArrowheads="1"/>
            </p:cNvSpPr>
            <p:nvPr/>
          </p:nvSpPr>
          <p:spPr bwMode="auto">
            <a:xfrm>
              <a:off x="9372600" y="3495675"/>
              <a:ext cx="228600" cy="228600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Rectangle 211"/>
            <p:cNvSpPr>
              <a:spLocks noChangeArrowheads="1"/>
            </p:cNvSpPr>
            <p:nvPr/>
          </p:nvSpPr>
          <p:spPr bwMode="auto">
            <a:xfrm>
              <a:off x="9677400" y="3495675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Rectangle 212"/>
            <p:cNvSpPr>
              <a:spLocks noChangeArrowheads="1"/>
            </p:cNvSpPr>
            <p:nvPr/>
          </p:nvSpPr>
          <p:spPr bwMode="auto">
            <a:xfrm>
              <a:off x="8763000" y="38004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13" descr="Wide downward diagonal"/>
            <p:cNvSpPr>
              <a:spLocks noChangeArrowheads="1"/>
            </p:cNvSpPr>
            <p:nvPr/>
          </p:nvSpPr>
          <p:spPr bwMode="auto">
            <a:xfrm>
              <a:off x="9067800" y="38004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214"/>
            <p:cNvSpPr>
              <a:spLocks noChangeArrowheads="1"/>
            </p:cNvSpPr>
            <p:nvPr/>
          </p:nvSpPr>
          <p:spPr bwMode="auto">
            <a:xfrm>
              <a:off x="9372600" y="3800475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215" descr="Small checker board"/>
            <p:cNvSpPr>
              <a:spLocks noChangeArrowheads="1"/>
            </p:cNvSpPr>
            <p:nvPr/>
          </p:nvSpPr>
          <p:spPr bwMode="auto">
            <a:xfrm>
              <a:off x="9677400" y="3800475"/>
              <a:ext cx="228600" cy="228600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216"/>
            <p:cNvSpPr>
              <a:spLocks noChangeArrowheads="1"/>
            </p:cNvSpPr>
            <p:nvPr/>
          </p:nvSpPr>
          <p:spPr bwMode="auto">
            <a:xfrm>
              <a:off x="8763000" y="41052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Rectangle 217"/>
            <p:cNvSpPr>
              <a:spLocks noChangeArrowheads="1"/>
            </p:cNvSpPr>
            <p:nvPr/>
          </p:nvSpPr>
          <p:spPr bwMode="auto">
            <a:xfrm>
              <a:off x="9067800" y="41052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Rectangle 218" descr="Wide downward diagonal"/>
            <p:cNvSpPr>
              <a:spLocks noChangeArrowheads="1"/>
            </p:cNvSpPr>
            <p:nvPr/>
          </p:nvSpPr>
          <p:spPr bwMode="auto">
            <a:xfrm>
              <a:off x="9372600" y="41052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Rectangle 219"/>
            <p:cNvSpPr>
              <a:spLocks noChangeArrowheads="1"/>
            </p:cNvSpPr>
            <p:nvPr/>
          </p:nvSpPr>
          <p:spPr bwMode="auto">
            <a:xfrm>
              <a:off x="9677400" y="4105275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Rectangle 220"/>
            <p:cNvSpPr>
              <a:spLocks noChangeArrowheads="1"/>
            </p:cNvSpPr>
            <p:nvPr/>
          </p:nvSpPr>
          <p:spPr bwMode="auto">
            <a:xfrm>
              <a:off x="8763000" y="44100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Rectangle 221" descr="Wide downward diagonal"/>
            <p:cNvSpPr>
              <a:spLocks noChangeArrowheads="1"/>
            </p:cNvSpPr>
            <p:nvPr/>
          </p:nvSpPr>
          <p:spPr bwMode="auto">
            <a:xfrm>
              <a:off x="9067800" y="44100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Rectangle 222" descr="Wide downward diagonal"/>
            <p:cNvSpPr>
              <a:spLocks noChangeArrowheads="1"/>
            </p:cNvSpPr>
            <p:nvPr/>
          </p:nvSpPr>
          <p:spPr bwMode="auto">
            <a:xfrm>
              <a:off x="9372600" y="44100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Rectangle 223"/>
            <p:cNvSpPr>
              <a:spLocks noChangeArrowheads="1"/>
            </p:cNvSpPr>
            <p:nvPr/>
          </p:nvSpPr>
          <p:spPr bwMode="auto">
            <a:xfrm>
              <a:off x="9677400" y="4410075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Rectangle 224"/>
            <p:cNvSpPr>
              <a:spLocks noChangeArrowheads="1"/>
            </p:cNvSpPr>
            <p:nvPr/>
          </p:nvSpPr>
          <p:spPr bwMode="auto">
            <a:xfrm>
              <a:off x="8763000" y="47148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Rectangle 225" descr="Small grid"/>
            <p:cNvSpPr>
              <a:spLocks noChangeArrowheads="1"/>
            </p:cNvSpPr>
            <p:nvPr/>
          </p:nvSpPr>
          <p:spPr bwMode="auto">
            <a:xfrm>
              <a:off x="9067800" y="4714875"/>
              <a:ext cx="228600" cy="228600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Rectangle 226" descr="Small grid"/>
            <p:cNvSpPr>
              <a:spLocks noChangeArrowheads="1"/>
            </p:cNvSpPr>
            <p:nvPr/>
          </p:nvSpPr>
          <p:spPr bwMode="auto">
            <a:xfrm>
              <a:off x="9372600" y="4714875"/>
              <a:ext cx="228600" cy="228600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Rectangle 227"/>
            <p:cNvSpPr>
              <a:spLocks noChangeArrowheads="1"/>
            </p:cNvSpPr>
            <p:nvPr/>
          </p:nvSpPr>
          <p:spPr bwMode="auto">
            <a:xfrm>
              <a:off x="9677400" y="4714875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Rectangle 228" descr="Wide downward diagonal"/>
            <p:cNvSpPr>
              <a:spLocks noChangeArrowheads="1"/>
            </p:cNvSpPr>
            <p:nvPr/>
          </p:nvSpPr>
          <p:spPr bwMode="auto">
            <a:xfrm>
              <a:off x="8763000" y="50196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Rectangle 229" descr="Small checker board"/>
            <p:cNvSpPr>
              <a:spLocks noChangeArrowheads="1"/>
            </p:cNvSpPr>
            <p:nvPr/>
          </p:nvSpPr>
          <p:spPr bwMode="auto">
            <a:xfrm>
              <a:off x="9067800" y="5019675"/>
              <a:ext cx="228600" cy="228600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Rectangle 230" descr="Small grid"/>
            <p:cNvSpPr>
              <a:spLocks noChangeArrowheads="1"/>
            </p:cNvSpPr>
            <p:nvPr/>
          </p:nvSpPr>
          <p:spPr bwMode="auto">
            <a:xfrm>
              <a:off x="9372600" y="5019675"/>
              <a:ext cx="228600" cy="228600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7" name="Rectangle 231"/>
            <p:cNvSpPr>
              <a:spLocks noChangeArrowheads="1"/>
            </p:cNvSpPr>
            <p:nvPr/>
          </p:nvSpPr>
          <p:spPr bwMode="auto">
            <a:xfrm>
              <a:off x="9677400" y="5019675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8" name="Rectangle 232"/>
            <p:cNvSpPr>
              <a:spLocks noChangeArrowheads="1"/>
            </p:cNvSpPr>
            <p:nvPr/>
          </p:nvSpPr>
          <p:spPr bwMode="auto">
            <a:xfrm>
              <a:off x="8763000" y="16668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9" name="Rectangle 233"/>
            <p:cNvSpPr>
              <a:spLocks noChangeArrowheads="1"/>
            </p:cNvSpPr>
            <p:nvPr/>
          </p:nvSpPr>
          <p:spPr bwMode="auto">
            <a:xfrm>
              <a:off x="9067800" y="16668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0" name="Rectangle 234" descr="Wide downward diagonal"/>
            <p:cNvSpPr>
              <a:spLocks noChangeArrowheads="1"/>
            </p:cNvSpPr>
            <p:nvPr/>
          </p:nvSpPr>
          <p:spPr bwMode="auto">
            <a:xfrm>
              <a:off x="9372600" y="16668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1" name="Rectangle 235"/>
            <p:cNvSpPr>
              <a:spLocks noChangeArrowheads="1"/>
            </p:cNvSpPr>
            <p:nvPr/>
          </p:nvSpPr>
          <p:spPr bwMode="auto">
            <a:xfrm>
              <a:off x="9677400" y="1666875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2" name="Rectangle 236"/>
            <p:cNvSpPr>
              <a:spLocks noChangeArrowheads="1"/>
            </p:cNvSpPr>
            <p:nvPr/>
          </p:nvSpPr>
          <p:spPr bwMode="auto">
            <a:xfrm>
              <a:off x="8763000" y="19716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3" name="Rectangle 237"/>
            <p:cNvSpPr>
              <a:spLocks noChangeArrowheads="1"/>
            </p:cNvSpPr>
            <p:nvPr/>
          </p:nvSpPr>
          <p:spPr bwMode="auto">
            <a:xfrm>
              <a:off x="9067800" y="1971675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4" name="Rectangle 238" descr="Small checker board"/>
            <p:cNvSpPr>
              <a:spLocks noChangeArrowheads="1"/>
            </p:cNvSpPr>
            <p:nvPr/>
          </p:nvSpPr>
          <p:spPr bwMode="auto">
            <a:xfrm>
              <a:off x="9372600" y="1971675"/>
              <a:ext cx="228600" cy="228600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5" name="Rectangle 239" descr="Small checker board"/>
            <p:cNvSpPr>
              <a:spLocks noChangeArrowheads="1"/>
            </p:cNvSpPr>
            <p:nvPr/>
          </p:nvSpPr>
          <p:spPr bwMode="auto">
            <a:xfrm>
              <a:off x="9677400" y="1971675"/>
              <a:ext cx="228600" cy="228600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6" name="Rectangle 240" descr="Wide downward diagonal"/>
            <p:cNvSpPr>
              <a:spLocks noChangeArrowheads="1"/>
            </p:cNvSpPr>
            <p:nvPr/>
          </p:nvSpPr>
          <p:spPr bwMode="auto">
            <a:xfrm>
              <a:off x="8763000" y="22764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7" name="Rectangle 241"/>
            <p:cNvSpPr>
              <a:spLocks noChangeArrowheads="1"/>
            </p:cNvSpPr>
            <p:nvPr/>
          </p:nvSpPr>
          <p:spPr bwMode="auto">
            <a:xfrm>
              <a:off x="9067800" y="2276475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8" name="Rectangle 242"/>
            <p:cNvSpPr>
              <a:spLocks noChangeArrowheads="1"/>
            </p:cNvSpPr>
            <p:nvPr/>
          </p:nvSpPr>
          <p:spPr bwMode="auto">
            <a:xfrm>
              <a:off x="9372600" y="2276475"/>
              <a:ext cx="228600" cy="228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09" name="Rectangle 243" descr="Small grid"/>
            <p:cNvSpPr>
              <a:spLocks noChangeArrowheads="1"/>
            </p:cNvSpPr>
            <p:nvPr/>
          </p:nvSpPr>
          <p:spPr bwMode="auto">
            <a:xfrm>
              <a:off x="9677400" y="2276475"/>
              <a:ext cx="228600" cy="228600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0" name="Rectangle 244"/>
            <p:cNvSpPr>
              <a:spLocks noChangeArrowheads="1"/>
            </p:cNvSpPr>
            <p:nvPr/>
          </p:nvSpPr>
          <p:spPr bwMode="auto">
            <a:xfrm>
              <a:off x="8763000" y="25812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1" name="Rectangle 245"/>
            <p:cNvSpPr>
              <a:spLocks noChangeArrowheads="1"/>
            </p:cNvSpPr>
            <p:nvPr/>
          </p:nvSpPr>
          <p:spPr bwMode="auto">
            <a:xfrm>
              <a:off x="9067800" y="2581275"/>
              <a:ext cx="2286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2" name="Rectangle 246" descr="Wide downward diagonal"/>
            <p:cNvSpPr>
              <a:spLocks noChangeArrowheads="1"/>
            </p:cNvSpPr>
            <p:nvPr/>
          </p:nvSpPr>
          <p:spPr bwMode="auto">
            <a:xfrm>
              <a:off x="9372600" y="2581275"/>
              <a:ext cx="228600" cy="228600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3" name="Rectangle 247"/>
            <p:cNvSpPr>
              <a:spLocks noChangeArrowheads="1"/>
            </p:cNvSpPr>
            <p:nvPr/>
          </p:nvSpPr>
          <p:spPr bwMode="auto">
            <a:xfrm>
              <a:off x="9677400" y="2581275"/>
              <a:ext cx="228600" cy="228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20" name="Text Box 254"/>
            <p:cNvSpPr txBox="1">
              <a:spLocks noChangeArrowheads="1"/>
            </p:cNvSpPr>
            <p:nvPr/>
          </p:nvSpPr>
          <p:spPr bwMode="auto">
            <a:xfrm>
              <a:off x="8610600" y="1066800"/>
              <a:ext cx="1474788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800" b="1">
                  <a:latin typeface="Arial Narrow" pitchFamily="34" charset="0"/>
                </a:rPr>
                <a:t>Simultaneous</a:t>
              </a:r>
            </a:p>
            <a:p>
              <a:pPr eaLnBrk="0" hangingPunct="0"/>
              <a:r>
                <a:rPr lang="en-US" altLang="en-US" sz="1800" b="1">
                  <a:latin typeface="Arial Narrow" pitchFamily="34" charset="0"/>
                </a:rPr>
                <a:t>Multithreading</a:t>
              </a:r>
            </a:p>
          </p:txBody>
        </p:sp>
      </p:grpSp>
      <p:sp>
        <p:nvSpPr>
          <p:cNvPr id="19521" name="Rectangle 255"/>
          <p:cNvSpPr>
            <a:spLocks noChangeArrowheads="1"/>
          </p:cNvSpPr>
          <p:nvPr/>
        </p:nvSpPr>
        <p:spPr bwMode="auto">
          <a:xfrm>
            <a:off x="3579167" y="57054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3200">
              <a:latin typeface="Arial Narrow" pitchFamily="34" charset="0"/>
            </a:endParaRPr>
          </a:p>
        </p:txBody>
      </p:sp>
      <p:sp>
        <p:nvSpPr>
          <p:cNvPr id="19522" name="Rectangle 256" descr="Wide downward diagonal"/>
          <p:cNvSpPr>
            <a:spLocks noChangeArrowheads="1"/>
          </p:cNvSpPr>
          <p:nvPr/>
        </p:nvSpPr>
        <p:spPr bwMode="auto">
          <a:xfrm>
            <a:off x="3579167" y="60864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Rectangle 257"/>
          <p:cNvSpPr>
            <a:spLocks noChangeArrowheads="1"/>
          </p:cNvSpPr>
          <p:nvPr/>
        </p:nvSpPr>
        <p:spPr bwMode="auto">
          <a:xfrm>
            <a:off x="5943600" y="57054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4" name="Rectangle 258" descr="Small checker board"/>
          <p:cNvSpPr>
            <a:spLocks noChangeArrowheads="1"/>
          </p:cNvSpPr>
          <p:nvPr/>
        </p:nvSpPr>
        <p:spPr bwMode="auto">
          <a:xfrm>
            <a:off x="5943600" y="60864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5" name="Rectangle 259" descr="Small grid"/>
          <p:cNvSpPr>
            <a:spLocks noChangeArrowheads="1"/>
          </p:cNvSpPr>
          <p:nvPr/>
        </p:nvSpPr>
        <p:spPr bwMode="auto">
          <a:xfrm>
            <a:off x="8001000" y="570547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Rectangle 260"/>
          <p:cNvSpPr>
            <a:spLocks noChangeArrowheads="1"/>
          </p:cNvSpPr>
          <p:nvPr/>
        </p:nvSpPr>
        <p:spPr bwMode="auto">
          <a:xfrm>
            <a:off x="8001000" y="60864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Text Box 261"/>
          <p:cNvSpPr txBox="1">
            <a:spLocks noChangeArrowheads="1"/>
          </p:cNvSpPr>
          <p:nvPr/>
        </p:nvSpPr>
        <p:spPr bwMode="auto">
          <a:xfrm>
            <a:off x="4022725" y="5613401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1</a:t>
            </a:r>
          </a:p>
        </p:txBody>
      </p:sp>
      <p:sp>
        <p:nvSpPr>
          <p:cNvPr id="19528" name="Text Box 262"/>
          <p:cNvSpPr txBox="1">
            <a:spLocks noChangeArrowheads="1"/>
          </p:cNvSpPr>
          <p:nvPr/>
        </p:nvSpPr>
        <p:spPr bwMode="auto">
          <a:xfrm>
            <a:off x="4029075" y="6010276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2</a:t>
            </a:r>
          </a:p>
        </p:txBody>
      </p:sp>
      <p:sp>
        <p:nvSpPr>
          <p:cNvPr id="19529" name="Text Box 263"/>
          <p:cNvSpPr txBox="1">
            <a:spLocks noChangeArrowheads="1"/>
          </p:cNvSpPr>
          <p:nvPr/>
        </p:nvSpPr>
        <p:spPr bwMode="auto">
          <a:xfrm>
            <a:off x="6324600" y="5629276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3</a:t>
            </a:r>
          </a:p>
        </p:txBody>
      </p:sp>
      <p:sp>
        <p:nvSpPr>
          <p:cNvPr id="19530" name="Text Box 264"/>
          <p:cNvSpPr txBox="1">
            <a:spLocks noChangeArrowheads="1"/>
          </p:cNvSpPr>
          <p:nvPr/>
        </p:nvSpPr>
        <p:spPr bwMode="auto">
          <a:xfrm>
            <a:off x="6324600" y="6010276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4</a:t>
            </a:r>
          </a:p>
        </p:txBody>
      </p:sp>
      <p:sp>
        <p:nvSpPr>
          <p:cNvPr id="19531" name="Text Box 265"/>
          <p:cNvSpPr txBox="1">
            <a:spLocks noChangeArrowheads="1"/>
          </p:cNvSpPr>
          <p:nvPr/>
        </p:nvSpPr>
        <p:spPr bwMode="auto">
          <a:xfrm>
            <a:off x="8305800" y="5629276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5</a:t>
            </a:r>
          </a:p>
        </p:txBody>
      </p:sp>
      <p:sp>
        <p:nvSpPr>
          <p:cNvPr id="19532" name="Text Box 266"/>
          <p:cNvSpPr txBox="1">
            <a:spLocks noChangeArrowheads="1"/>
          </p:cNvSpPr>
          <p:nvPr/>
        </p:nvSpPr>
        <p:spPr bwMode="auto">
          <a:xfrm>
            <a:off x="8305801" y="6010276"/>
            <a:ext cx="90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Idle slot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Fine-Grained Multithreading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Switches between threads on </a:t>
            </a:r>
            <a:r>
              <a:rPr lang="en-US" sz="2800" b="1" dirty="0"/>
              <a:t>each instruction</a:t>
            </a:r>
            <a:r>
              <a:rPr lang="en-US" sz="2800" dirty="0"/>
              <a:t>, causing the execution of multiples threads to be interleaved </a:t>
            </a:r>
          </a:p>
          <a:p>
            <a:pPr eaLnBrk="1" hangingPunct="1"/>
            <a:r>
              <a:rPr lang="en-US" sz="2800" dirty="0"/>
              <a:t>Usually done in a </a:t>
            </a:r>
            <a:r>
              <a:rPr lang="en-US" sz="2800" b="1" dirty="0"/>
              <a:t>round-robin</a:t>
            </a:r>
            <a:r>
              <a:rPr lang="en-US" sz="2800" dirty="0"/>
              <a:t> fashion, skipping any stalled threads</a:t>
            </a:r>
          </a:p>
          <a:p>
            <a:pPr eaLnBrk="1" hangingPunct="1"/>
            <a:r>
              <a:rPr lang="en-US" sz="2800" dirty="0"/>
              <a:t>CPU must be able to </a:t>
            </a:r>
            <a:r>
              <a:rPr lang="en-US" sz="2800" b="1" dirty="0"/>
              <a:t>switch threads </a:t>
            </a:r>
            <a:r>
              <a:rPr lang="en-US" sz="2800" b="1"/>
              <a:t>every </a:t>
            </a:r>
            <a:r>
              <a:rPr lang="en-US" sz="2800" b="1" smtClean="0"/>
              <a:t>clock</a:t>
            </a:r>
          </a:p>
          <a:p>
            <a:pPr eaLnBrk="1" hangingPunct="1"/>
            <a:endParaRPr lang="en-US" sz="2800" b="1" dirty="0"/>
          </a:p>
          <a:p>
            <a:pPr eaLnBrk="1" hangingPunct="1"/>
            <a:r>
              <a:rPr lang="en-US" sz="2800" dirty="0">
                <a:solidFill>
                  <a:schemeClr val="accent2"/>
                </a:solidFill>
              </a:rPr>
              <a:t>Advantage</a:t>
            </a:r>
            <a:r>
              <a:rPr lang="en-US" sz="2800" dirty="0"/>
              <a:t>: it can hide both short and long stalls, since instructions from other threads executed when one thread </a:t>
            </a:r>
            <a:r>
              <a:rPr lang="en-US" sz="2800"/>
              <a:t>stalls </a:t>
            </a:r>
            <a:endParaRPr lang="en-US" sz="280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>
                <a:solidFill>
                  <a:schemeClr val="accent2"/>
                </a:solidFill>
              </a:rPr>
              <a:t>Disadvantage</a:t>
            </a:r>
            <a:r>
              <a:rPr lang="en-US" sz="2800" dirty="0"/>
              <a:t>: may  slow down execution of </a:t>
            </a:r>
            <a:r>
              <a:rPr lang="en-US" sz="2800"/>
              <a:t>individual </a:t>
            </a:r>
            <a:r>
              <a:rPr lang="en-US" sz="2800" smtClean="0"/>
              <a:t>threads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Used in e.g. Sun’s Niagara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Course-Grained Multithreading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Switches threads only on costly stalls, such as L2 </a:t>
            </a:r>
            <a:r>
              <a:rPr lang="en-US"/>
              <a:t>cache </a:t>
            </a:r>
            <a:r>
              <a:rPr lang="en-US" smtClean="0"/>
              <a:t>misses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Advantages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Relieves need to have very fast thread-switching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Doesn’t slow down thread, since instructions from other threads issued only when the thread encounters a costly stall 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2"/>
                </a:solidFill>
              </a:rPr>
              <a:t>Disadvantage</a:t>
            </a:r>
            <a:r>
              <a:rPr lang="en-US" dirty="0"/>
              <a:t>: hard to overcome throughput losses from shorter stalls, due to pipeline start-up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Since CPU issues instructions from 1 thread, when a stall occurs, the pipeline must be emptied or frozen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New thread must fill pipeline before instructions can complete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Because </a:t>
            </a:r>
            <a:r>
              <a:rPr lang="en-US" dirty="0"/>
              <a:t>of this start-up overhead, coarse-grained multithreading is better for reducing penalty of high cost stalls, where pipeline refill &lt;&lt; stall time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Used in e.g. IBM AS/400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5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5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5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5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5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5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Simultaneous Multi-threading ...</a:t>
            </a:r>
          </a:p>
        </p:txBody>
      </p:sp>
      <p:graphicFrame>
        <p:nvGraphicFramePr>
          <p:cNvPr id="178405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638442"/>
              </p:ext>
            </p:extLst>
          </p:nvPr>
        </p:nvGraphicFramePr>
        <p:xfrm>
          <a:off x="1602432" y="1755776"/>
          <a:ext cx="3462338" cy="4602925"/>
        </p:xfrm>
        <a:graphic>
          <a:graphicData uri="http://schemas.openxmlformats.org/drawingml/2006/table">
            <a:tbl>
              <a:tblPr/>
              <a:tblGrid>
                <a:gridCol w="377825"/>
                <a:gridCol w="387350"/>
                <a:gridCol w="388938"/>
                <a:gridCol w="377825"/>
                <a:gridCol w="387350"/>
                <a:gridCol w="388937"/>
                <a:gridCol w="377825"/>
                <a:gridCol w="387350"/>
                <a:gridCol w="38893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9" name="Text Box 105"/>
          <p:cNvSpPr txBox="1">
            <a:spLocks noChangeArrowheads="1"/>
          </p:cNvSpPr>
          <p:nvPr/>
        </p:nvSpPr>
        <p:spPr bwMode="auto">
          <a:xfrm>
            <a:off x="2024708" y="1447800"/>
            <a:ext cx="307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6490" name="Text Box 106"/>
          <p:cNvSpPr txBox="1">
            <a:spLocks noChangeArrowheads="1"/>
          </p:cNvSpPr>
          <p:nvPr/>
        </p:nvSpPr>
        <p:spPr bwMode="auto">
          <a:xfrm>
            <a:off x="2413646" y="1447800"/>
            <a:ext cx="307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6491" name="Text Box 107"/>
          <p:cNvSpPr txBox="1">
            <a:spLocks noChangeArrowheads="1"/>
          </p:cNvSpPr>
          <p:nvPr/>
        </p:nvSpPr>
        <p:spPr bwMode="auto">
          <a:xfrm>
            <a:off x="2732732" y="14478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3132783" y="14478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6493" name="Text Box 109"/>
          <p:cNvSpPr txBox="1">
            <a:spLocks noChangeArrowheads="1"/>
          </p:cNvSpPr>
          <p:nvPr/>
        </p:nvSpPr>
        <p:spPr bwMode="auto">
          <a:xfrm>
            <a:off x="3521721" y="14478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6494" name="Text Box 110"/>
          <p:cNvSpPr txBox="1">
            <a:spLocks noChangeArrowheads="1"/>
          </p:cNvSpPr>
          <p:nvPr/>
        </p:nvSpPr>
        <p:spPr bwMode="auto">
          <a:xfrm>
            <a:off x="3921771" y="14478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6495" name="Text Box 111"/>
          <p:cNvSpPr txBox="1">
            <a:spLocks noChangeArrowheads="1"/>
          </p:cNvSpPr>
          <p:nvPr/>
        </p:nvSpPr>
        <p:spPr bwMode="auto">
          <a:xfrm>
            <a:off x="4275783" y="1447800"/>
            <a:ext cx="492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BR</a:t>
            </a:r>
          </a:p>
        </p:txBody>
      </p:sp>
      <p:sp>
        <p:nvSpPr>
          <p:cNvPr id="16496" name="Text Box 112"/>
          <p:cNvSpPr txBox="1">
            <a:spLocks noChangeArrowheads="1"/>
          </p:cNvSpPr>
          <p:nvPr/>
        </p:nvSpPr>
        <p:spPr bwMode="auto">
          <a:xfrm>
            <a:off x="4653607" y="1447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CC</a:t>
            </a:r>
          </a:p>
        </p:txBody>
      </p:sp>
      <p:sp>
        <p:nvSpPr>
          <p:cNvPr id="16497" name="Text Box 113"/>
          <p:cNvSpPr txBox="1">
            <a:spLocks noChangeArrowheads="1"/>
          </p:cNvSpPr>
          <p:nvPr/>
        </p:nvSpPr>
        <p:spPr bwMode="auto">
          <a:xfrm>
            <a:off x="1259532" y="1436689"/>
            <a:ext cx="844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solidFill>
                  <a:srgbClr val="053DE8"/>
                </a:solidFill>
                <a:latin typeface="Helvetica" pitchFamily="34" charset="0"/>
              </a:rPr>
              <a:t>Cycle</a:t>
            </a:r>
          </a:p>
        </p:txBody>
      </p:sp>
      <p:sp>
        <p:nvSpPr>
          <p:cNvPr id="16498" name="Text Box 114"/>
          <p:cNvSpPr txBox="1">
            <a:spLocks noChangeArrowheads="1"/>
          </p:cNvSpPr>
          <p:nvPr/>
        </p:nvSpPr>
        <p:spPr bwMode="auto">
          <a:xfrm>
            <a:off x="1199456" y="1052736"/>
            <a:ext cx="4022725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2325">
              <a:lnSpc>
                <a:spcPts val="3063"/>
              </a:lnSpc>
              <a:tabLst>
                <a:tab pos="536575" algn="l"/>
                <a:tab pos="1360488" algn="l"/>
                <a:tab pos="2182813" algn="l"/>
                <a:tab pos="3006725" algn="l"/>
                <a:tab pos="3829050" algn="l"/>
                <a:tab pos="4651375" algn="l"/>
                <a:tab pos="5475288" algn="l"/>
                <a:tab pos="6297613" algn="l"/>
              </a:tabLst>
            </a:pPr>
            <a:r>
              <a:rPr lang="en-US" sz="2800" b="1">
                <a:latin typeface="Helvetica" pitchFamily="34" charset="0"/>
              </a:rPr>
              <a:t>One thread, 8 units</a:t>
            </a:r>
          </a:p>
        </p:txBody>
      </p:sp>
      <p:sp>
        <p:nvSpPr>
          <p:cNvPr id="16499" name="Text Box 115"/>
          <p:cNvSpPr txBox="1">
            <a:spLocks noChangeArrowheads="1"/>
          </p:cNvSpPr>
          <p:nvPr/>
        </p:nvSpPr>
        <p:spPr bwMode="auto">
          <a:xfrm>
            <a:off x="1775520" y="6490543"/>
            <a:ext cx="85391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600">
                <a:solidFill>
                  <a:srgbClr val="053DE8"/>
                </a:solidFill>
                <a:latin typeface="Helvetica" pitchFamily="34" charset="0"/>
              </a:rPr>
              <a:t>M = Load/Store, FX = Fixed Point, FP = Floating Point, BR = Branch, CC = Condition Codes</a:t>
            </a:r>
          </a:p>
        </p:txBody>
      </p:sp>
      <p:graphicFrame>
        <p:nvGraphicFramePr>
          <p:cNvPr id="178292" name="Group 1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90001"/>
              </p:ext>
            </p:extLst>
          </p:nvPr>
        </p:nvGraphicFramePr>
        <p:xfrm>
          <a:off x="6816725" y="1741488"/>
          <a:ext cx="3462338" cy="4639842"/>
        </p:xfrm>
        <a:graphic>
          <a:graphicData uri="http://schemas.openxmlformats.org/drawingml/2006/table">
            <a:tbl>
              <a:tblPr/>
              <a:tblGrid>
                <a:gridCol w="377825"/>
                <a:gridCol w="387350"/>
                <a:gridCol w="388938"/>
                <a:gridCol w="377825"/>
                <a:gridCol w="387350"/>
                <a:gridCol w="388937"/>
                <a:gridCol w="377825"/>
                <a:gridCol w="387350"/>
                <a:gridCol w="388938"/>
              </a:tblGrid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394" name="Text Box 218"/>
          <p:cNvSpPr txBox="1">
            <a:spLocks noChangeArrowheads="1"/>
          </p:cNvSpPr>
          <p:nvPr/>
        </p:nvSpPr>
        <p:spPr bwMode="auto">
          <a:xfrm>
            <a:off x="7227889" y="1433514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78395" name="Text Box 219"/>
          <p:cNvSpPr txBox="1">
            <a:spLocks noChangeArrowheads="1"/>
          </p:cNvSpPr>
          <p:nvPr/>
        </p:nvSpPr>
        <p:spPr bwMode="auto">
          <a:xfrm>
            <a:off x="7616826" y="1433514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78396" name="Text Box 220"/>
          <p:cNvSpPr txBox="1">
            <a:spLocks noChangeArrowheads="1"/>
          </p:cNvSpPr>
          <p:nvPr/>
        </p:nvSpPr>
        <p:spPr bwMode="auto">
          <a:xfrm>
            <a:off x="7935913" y="1433514"/>
            <a:ext cx="411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78397" name="Text Box 221"/>
          <p:cNvSpPr txBox="1">
            <a:spLocks noChangeArrowheads="1"/>
          </p:cNvSpPr>
          <p:nvPr/>
        </p:nvSpPr>
        <p:spPr bwMode="auto">
          <a:xfrm>
            <a:off x="8335964" y="1433514"/>
            <a:ext cx="434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78398" name="Text Box 222"/>
          <p:cNvSpPr txBox="1">
            <a:spLocks noChangeArrowheads="1"/>
          </p:cNvSpPr>
          <p:nvPr/>
        </p:nvSpPr>
        <p:spPr bwMode="auto">
          <a:xfrm>
            <a:off x="8724900" y="1433514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78399" name="Text Box 223"/>
          <p:cNvSpPr txBox="1">
            <a:spLocks noChangeArrowheads="1"/>
          </p:cNvSpPr>
          <p:nvPr/>
        </p:nvSpPr>
        <p:spPr bwMode="auto">
          <a:xfrm>
            <a:off x="9124950" y="1433514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78400" name="Text Box 224"/>
          <p:cNvSpPr txBox="1">
            <a:spLocks noChangeArrowheads="1"/>
          </p:cNvSpPr>
          <p:nvPr/>
        </p:nvSpPr>
        <p:spPr bwMode="auto">
          <a:xfrm>
            <a:off x="9478964" y="1433514"/>
            <a:ext cx="490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BR</a:t>
            </a:r>
          </a:p>
        </p:txBody>
      </p:sp>
      <p:sp>
        <p:nvSpPr>
          <p:cNvPr id="178401" name="Text Box 225"/>
          <p:cNvSpPr txBox="1">
            <a:spLocks noChangeArrowheads="1"/>
          </p:cNvSpPr>
          <p:nvPr/>
        </p:nvSpPr>
        <p:spPr bwMode="auto">
          <a:xfrm>
            <a:off x="9855200" y="1433514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CC</a:t>
            </a:r>
          </a:p>
        </p:txBody>
      </p:sp>
      <p:sp>
        <p:nvSpPr>
          <p:cNvPr id="178402" name="Text Box 226"/>
          <p:cNvSpPr txBox="1">
            <a:spLocks noChangeArrowheads="1"/>
          </p:cNvSpPr>
          <p:nvPr/>
        </p:nvSpPr>
        <p:spPr bwMode="auto">
          <a:xfrm>
            <a:off x="6462713" y="1422400"/>
            <a:ext cx="84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solidFill>
                  <a:srgbClr val="053DE8"/>
                </a:solidFill>
                <a:latin typeface="Helvetica" pitchFamily="34" charset="0"/>
              </a:rPr>
              <a:t>Cycle</a:t>
            </a:r>
          </a:p>
        </p:txBody>
      </p:sp>
      <p:sp>
        <p:nvSpPr>
          <p:cNvPr id="178403" name="Text Box 227"/>
          <p:cNvSpPr txBox="1">
            <a:spLocks noChangeArrowheads="1"/>
          </p:cNvSpPr>
          <p:nvPr/>
        </p:nvSpPr>
        <p:spPr bwMode="auto">
          <a:xfrm>
            <a:off x="6324601" y="1052736"/>
            <a:ext cx="4194175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2325">
              <a:lnSpc>
                <a:spcPts val="3063"/>
              </a:lnSpc>
              <a:tabLst>
                <a:tab pos="536575" algn="l"/>
                <a:tab pos="1360488" algn="l"/>
                <a:tab pos="2182813" algn="l"/>
                <a:tab pos="3006725" algn="l"/>
                <a:tab pos="3829050" algn="l"/>
                <a:tab pos="4651375" algn="l"/>
                <a:tab pos="5475288" algn="l"/>
                <a:tab pos="6297613" algn="l"/>
              </a:tabLst>
            </a:pPr>
            <a:r>
              <a:rPr lang="en-US" sz="2800" b="1">
                <a:latin typeface="Helvetica" pitchFamily="34" charset="0"/>
              </a:rPr>
              <a:t>Two threads, 8 units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8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8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8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8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8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8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8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8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8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8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8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394" grpId="0"/>
      <p:bldP spid="178395" grpId="0"/>
      <p:bldP spid="178396" grpId="0"/>
      <p:bldP spid="178397" grpId="0"/>
      <p:bldP spid="178398" grpId="0"/>
      <p:bldP spid="178399" grpId="0"/>
      <p:bldP spid="178400" grpId="0"/>
      <p:bldP spid="178401" grpId="0"/>
      <p:bldP spid="178402" grpId="0"/>
      <p:bldP spid="1784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Simultaneous Multithreading (SMT)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SMT</a:t>
            </a:r>
            <a:r>
              <a:rPr lang="en-US" altLang="en-US" smtClean="0"/>
              <a:t>: in each cycle operations from multiple threads can be issued and active</a:t>
            </a:r>
          </a:p>
          <a:p>
            <a:r>
              <a:rPr lang="en-US" altLang="en-US" smtClean="0"/>
              <a:t>dynamically scheduled processors already has many HW mechanisms to support multithreading:</a:t>
            </a:r>
          </a:p>
          <a:p>
            <a:pPr lvl="1"/>
            <a:r>
              <a:rPr lang="en-US" altLang="en-US" smtClean="0"/>
              <a:t>Large set of virtual registers that can be used to hold the register sets of independent threads </a:t>
            </a:r>
          </a:p>
          <a:p>
            <a:pPr lvl="1"/>
            <a:r>
              <a:rPr lang="en-US" altLang="en-US" smtClean="0"/>
              <a:t>Register renaming provides unique register identifiers, so instructions from multiple threads can be mixed in datapath without confusing sources and destinations across threads</a:t>
            </a:r>
          </a:p>
          <a:p>
            <a:pPr lvl="1"/>
            <a:r>
              <a:rPr lang="en-US" altLang="en-US" smtClean="0"/>
              <a:t>Out-of-order completion allows the threads to execute out of order, and get better utilization of the HW </a:t>
            </a:r>
          </a:p>
          <a:p>
            <a:endParaRPr lang="en-US" altLang="en-US" smtClean="0"/>
          </a:p>
          <a:p>
            <a:r>
              <a:rPr lang="en-US" altLang="en-US" smtClean="0"/>
              <a:t>Just adding a per thread renaming table and keeping separate PCs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IBM Power4</a:t>
            </a:r>
          </a:p>
        </p:txBody>
      </p:sp>
      <p:sp>
        <p:nvSpPr>
          <p:cNvPr id="21509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Single threaded</a:t>
            </a:r>
          </a:p>
          <a:p>
            <a:r>
              <a:rPr lang="en-US" smtClean="0"/>
              <a:t>8 FUs</a:t>
            </a:r>
          </a:p>
          <a:p>
            <a:r>
              <a:rPr lang="en-US" smtClean="0"/>
              <a:t>4-issue out-of-order</a:t>
            </a:r>
            <a:endParaRPr lang="en-US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1" y="152401"/>
            <a:ext cx="1973263" cy="2073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2438400"/>
            <a:ext cx="9144000" cy="441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33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2D2DB9"/>
      </a:accent6>
      <a:hlink>
        <a:srgbClr val="990099"/>
      </a:hlink>
      <a:folHlink>
        <a:srgbClr val="FFFF00"/>
      </a:folHlink>
    </a:clrScheme>
    <a:fontScheme name="com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D:\werk\comp\comp.pot</Template>
  <TotalTime>44428</TotalTime>
  <Words>721</Words>
  <Application>Microsoft Office PowerPoint</Application>
  <PresentationFormat>Widescreen</PresentationFormat>
  <Paragraphs>160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Comic Sans MS</vt:lpstr>
      <vt:lpstr>Helvetica</vt:lpstr>
      <vt:lpstr>Symbol</vt:lpstr>
      <vt:lpstr>Times New Roman</vt:lpstr>
      <vt:lpstr>comp</vt:lpstr>
      <vt:lpstr>Embedded Computer Architecture 5SAI0  Chip Multi-Processors</vt:lpstr>
      <vt:lpstr>Welcome back</vt:lpstr>
      <vt:lpstr>New Approach: Multi-Threaded</vt:lpstr>
      <vt:lpstr>Multithreaded Categories</vt:lpstr>
      <vt:lpstr>Fine-Grained Multithreading</vt:lpstr>
      <vt:lpstr>Course-Grained Multithreading</vt:lpstr>
      <vt:lpstr>Simultaneous Multi-threading ...</vt:lpstr>
      <vt:lpstr>Simultaneous Multithreading (SMT)</vt:lpstr>
      <vt:lpstr>IBM Power4</vt:lpstr>
      <vt:lpstr>IBM Power5</vt:lpstr>
      <vt:lpstr>Changes in  Power 5 to support SMT</vt:lpstr>
      <vt:lpstr>Power 5 thread performance ...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</dc:title>
  <dc:creator>Henk Corporaal</dc:creator>
  <cp:lastModifiedBy>Corporaal, H.</cp:lastModifiedBy>
  <cp:revision>169</cp:revision>
  <dcterms:created xsi:type="dcterms:W3CDTF">2001-08-18T17:28:58Z</dcterms:created>
  <dcterms:modified xsi:type="dcterms:W3CDTF">2020-01-13T11:49:46Z</dcterms:modified>
</cp:coreProperties>
</file>