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4"/>
  </p:notesMasterIdLst>
  <p:sldIdLst>
    <p:sldId id="256" r:id="rId2"/>
    <p:sldId id="257" r:id="rId3"/>
    <p:sldId id="282" r:id="rId4"/>
    <p:sldId id="281" r:id="rId5"/>
    <p:sldId id="284" r:id="rId6"/>
    <p:sldId id="286" r:id="rId7"/>
    <p:sldId id="287" r:id="rId8"/>
    <p:sldId id="288" r:id="rId9"/>
    <p:sldId id="289" r:id="rId10"/>
    <p:sldId id="290" r:id="rId11"/>
    <p:sldId id="292" r:id="rId12"/>
    <p:sldId id="293" r:id="rId13"/>
    <p:sldId id="294" r:id="rId14"/>
    <p:sldId id="296" r:id="rId15"/>
    <p:sldId id="298" r:id="rId16"/>
    <p:sldId id="299" r:id="rId17"/>
    <p:sldId id="300" r:id="rId18"/>
    <p:sldId id="301" r:id="rId19"/>
    <p:sldId id="303" r:id="rId20"/>
    <p:sldId id="304" r:id="rId21"/>
    <p:sldId id="305" r:id="rId22"/>
    <p:sldId id="306" r:id="rId23"/>
    <p:sldId id="307" r:id="rId24"/>
    <p:sldId id="309" r:id="rId25"/>
    <p:sldId id="308" r:id="rId26"/>
    <p:sldId id="310" r:id="rId27"/>
    <p:sldId id="313" r:id="rId28"/>
    <p:sldId id="311" r:id="rId29"/>
    <p:sldId id="283" r:id="rId30"/>
    <p:sldId id="312" r:id="rId31"/>
    <p:sldId id="297" r:id="rId32"/>
    <p:sldId id="277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91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323" autoAdjust="0"/>
  </p:normalViewPr>
  <p:slideViewPr>
    <p:cSldViewPr snapToGrid="0">
      <p:cViewPr varScale="1">
        <p:scale>
          <a:sx n="101" d="100"/>
          <a:sy n="101" d="100"/>
        </p:scale>
        <p:origin x="9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70221-FE76-4FBC-AB9C-13110BE420D9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804E9-B6B2-40D8-A55F-9E770C491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00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5804E9-B6B2-40D8-A55F-9E770C491FE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480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F869AFA-F7EE-4E8C-AA77-76240FC5AF9E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0B64C0F-87F0-47AE-BED5-93674EFBBAD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3165340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69AFA-F7EE-4E8C-AA77-76240FC5AF9E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4C0F-87F0-47AE-BED5-93674EFBB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04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69AFA-F7EE-4E8C-AA77-76240FC5AF9E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4C0F-87F0-47AE-BED5-93674EFBB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174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69AFA-F7EE-4E8C-AA77-76240FC5AF9E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4C0F-87F0-47AE-BED5-93674EFBB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94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869AFA-F7EE-4E8C-AA77-76240FC5AF9E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B64C0F-87F0-47AE-BED5-93674EFBBAD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5415591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69AFA-F7EE-4E8C-AA77-76240FC5AF9E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4C0F-87F0-47AE-BED5-93674EFBB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58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69AFA-F7EE-4E8C-AA77-76240FC5AF9E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4C0F-87F0-47AE-BED5-93674EFBB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20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69AFA-F7EE-4E8C-AA77-76240FC5AF9E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4C0F-87F0-47AE-BED5-93674EFBB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297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69AFA-F7EE-4E8C-AA77-76240FC5AF9E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4C0F-87F0-47AE-BED5-93674EFBB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28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869AFA-F7EE-4E8C-AA77-76240FC5AF9E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B64C0F-87F0-47AE-BED5-93674EFBBAD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68304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869AFA-F7EE-4E8C-AA77-76240FC5AF9E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B64C0F-87F0-47AE-BED5-93674EFBBAD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94149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F869AFA-F7EE-4E8C-AA77-76240FC5AF9E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0B64C0F-87F0-47AE-BED5-93674EFBBAD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9858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CGRA </a:t>
            </a:r>
            <a:br>
              <a:rPr lang="en-US" dirty="0"/>
            </a:br>
            <a:r>
              <a:rPr lang="en-US" dirty="0"/>
              <a:t>Cookbook 2019</a:t>
            </a:r>
          </a:p>
        </p:txBody>
      </p:sp>
    </p:spTree>
    <p:extLst>
      <p:ext uri="{BB962C8B-B14F-4D97-AF65-F5344CB8AC3E}">
        <p14:creationId xmlns:p14="http://schemas.microsoft.com/office/powerpoint/2010/main" val="3375150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12354" y="-141402"/>
            <a:ext cx="9601200" cy="876694"/>
          </a:xfrm>
        </p:spPr>
        <p:txBody>
          <a:bodyPr>
            <a:noAutofit/>
          </a:bodyPr>
          <a:lstStyle/>
          <a:p>
            <a:br>
              <a:rPr lang="en-US" sz="3600" dirty="0"/>
            </a:br>
            <a:r>
              <a:rPr lang="en-US" sz="3600" dirty="0">
                <a:solidFill>
                  <a:srgbClr val="0070C0"/>
                </a:solidFill>
              </a:rPr>
              <a:t>Changing the architecture.</a:t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9185" y="1168630"/>
            <a:ext cx="2800350" cy="50863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itle 4"/>
          <p:cNvSpPr txBox="1">
            <a:spLocks/>
          </p:cNvSpPr>
          <p:nvPr/>
        </p:nvSpPr>
        <p:spPr>
          <a:xfrm>
            <a:off x="5576498" y="593887"/>
            <a:ext cx="9601200" cy="4257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br>
              <a:rPr lang="en-US" sz="3600" dirty="0"/>
            </a:b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Important points.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1600" dirty="0">
                <a:solidFill>
                  <a:srgbClr val="C00000"/>
                </a:solidFill>
              </a:rPr>
              <a:t>Each ID must have a unique name.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1600" dirty="0">
                <a:solidFill>
                  <a:srgbClr val="C00000"/>
                </a:solidFill>
              </a:rPr>
              <a:t>All IDs must be connected to the ABU, for the program to advance.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sz="1600" dirty="0">
                <a:solidFill>
                  <a:srgbClr val="C00000"/>
                </a:solidFill>
              </a:rPr>
              <a:t>FUs are connected to their corresponding IDs.</a:t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587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12354" y="-141402"/>
            <a:ext cx="9601200" cy="876694"/>
          </a:xfrm>
        </p:spPr>
        <p:txBody>
          <a:bodyPr>
            <a:noAutofit/>
          </a:bodyPr>
          <a:lstStyle/>
          <a:p>
            <a:br>
              <a:rPr lang="en-US" sz="3600" dirty="0"/>
            </a:br>
            <a:r>
              <a:rPr lang="en-US" sz="3600" dirty="0">
                <a:solidFill>
                  <a:srgbClr val="0070C0"/>
                </a:solidFill>
              </a:rPr>
              <a:t>Optimizing code mapping.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2306968" y="4832807"/>
            <a:ext cx="9601200" cy="4257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br>
              <a:rPr lang="en-US" sz="3600" dirty="0"/>
            </a:br>
            <a:r>
              <a:rPr lang="en-US" sz="2400" dirty="0"/>
              <a:t>Parallel Assembly (PASM)</a:t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998" y="1236336"/>
            <a:ext cx="6955135" cy="429562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66284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12354" y="-141402"/>
            <a:ext cx="9601200" cy="876694"/>
          </a:xfrm>
        </p:spPr>
        <p:txBody>
          <a:bodyPr>
            <a:noAutofit/>
          </a:bodyPr>
          <a:lstStyle/>
          <a:p>
            <a:br>
              <a:rPr lang="en-US" sz="3600" dirty="0"/>
            </a:br>
            <a:r>
              <a:rPr lang="en-US" sz="3600" dirty="0">
                <a:solidFill>
                  <a:srgbClr val="0070C0"/>
                </a:solidFill>
              </a:rPr>
              <a:t>Optimizing code mapping.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8055748" y="296945"/>
            <a:ext cx="9601200" cy="4257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br>
              <a:rPr lang="en-US" sz="3600" dirty="0"/>
            </a:b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Important points.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1600" dirty="0">
                <a:solidFill>
                  <a:srgbClr val="C00000"/>
                </a:solidFill>
              </a:rPr>
              <a:t>All IDs are specified in different columns.</a:t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998" y="1236336"/>
            <a:ext cx="6955135" cy="429562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itle 4"/>
          <p:cNvSpPr txBox="1">
            <a:spLocks/>
          </p:cNvSpPr>
          <p:nvPr/>
        </p:nvSpPr>
        <p:spPr>
          <a:xfrm>
            <a:off x="2306968" y="4832807"/>
            <a:ext cx="9601200" cy="4257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br>
              <a:rPr lang="en-US" sz="3600" dirty="0"/>
            </a:br>
            <a:r>
              <a:rPr lang="en-US" sz="2400" dirty="0"/>
              <a:t>Parallel Assembly (PASM)</a:t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38998" y="1208055"/>
            <a:ext cx="6955135" cy="22481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423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12354" y="-141402"/>
            <a:ext cx="9601200" cy="876694"/>
          </a:xfrm>
        </p:spPr>
        <p:txBody>
          <a:bodyPr>
            <a:noAutofit/>
          </a:bodyPr>
          <a:lstStyle/>
          <a:p>
            <a:br>
              <a:rPr lang="en-US" sz="3600" dirty="0"/>
            </a:br>
            <a:r>
              <a:rPr lang="en-US" sz="3600" dirty="0">
                <a:solidFill>
                  <a:srgbClr val="0070C0"/>
                </a:solidFill>
              </a:rPr>
              <a:t>Optimizing code mapping.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8027467" y="309513"/>
            <a:ext cx="9601200" cy="4257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br>
              <a:rPr lang="en-US" sz="3600" dirty="0"/>
            </a:b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Important points.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1600" dirty="0">
                <a:solidFill>
                  <a:srgbClr val="C00000"/>
                </a:solidFill>
              </a:rPr>
              <a:t>All IDs are specified in different columns</a:t>
            </a:r>
          </a:p>
          <a:p>
            <a:pPr marL="342900" indent="-342900">
              <a:lnSpc>
                <a:spcPct val="100000"/>
              </a:lnSpc>
              <a:buFontTx/>
              <a:buAutoNum type="arabicPeriod"/>
            </a:pPr>
            <a:r>
              <a:rPr lang="en-US" sz="1600" dirty="0">
                <a:solidFill>
                  <a:srgbClr val="C00000"/>
                </a:solidFill>
              </a:rPr>
              <a:t>Instruction execution starts at count 1 ,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</a:rPr>
              <a:t>(not count 0)</a:t>
            </a:r>
          </a:p>
          <a:p>
            <a:pPr>
              <a:lnSpc>
                <a:spcPct val="150000"/>
              </a:lnSpc>
            </a:pP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2306968" y="4832807"/>
            <a:ext cx="9601200" cy="4257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br>
              <a:rPr lang="en-US" sz="3600" dirty="0"/>
            </a:br>
            <a:r>
              <a:rPr lang="en-US" sz="2400" dirty="0"/>
              <a:t>Parallel Assembly (PASM)</a:t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998" y="1236336"/>
            <a:ext cx="6955135" cy="429562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Rectangle 8"/>
          <p:cNvSpPr/>
          <p:nvPr/>
        </p:nvSpPr>
        <p:spPr>
          <a:xfrm>
            <a:off x="938997" y="1669968"/>
            <a:ext cx="6955135" cy="22481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009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12354" y="-141402"/>
            <a:ext cx="9601200" cy="876694"/>
          </a:xfrm>
        </p:spPr>
        <p:txBody>
          <a:bodyPr>
            <a:noAutofit/>
          </a:bodyPr>
          <a:lstStyle/>
          <a:p>
            <a:br>
              <a:rPr lang="en-US" sz="3600" dirty="0"/>
            </a:br>
            <a:r>
              <a:rPr lang="en-US" sz="3600" dirty="0">
                <a:solidFill>
                  <a:srgbClr val="0070C0"/>
                </a:solidFill>
              </a:rPr>
              <a:t>Optimizing code mapping.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8027467" y="309513"/>
            <a:ext cx="9601200" cy="4257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br>
              <a:rPr lang="en-US" sz="3600" dirty="0"/>
            </a:b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Important points.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1600" dirty="0">
                <a:solidFill>
                  <a:srgbClr val="C00000"/>
                </a:solidFill>
              </a:rPr>
              <a:t>All IDs are specified in different columns</a:t>
            </a:r>
          </a:p>
          <a:p>
            <a:pPr marL="342900" indent="-342900">
              <a:lnSpc>
                <a:spcPct val="100000"/>
              </a:lnSpc>
              <a:buFontTx/>
              <a:buAutoNum type="arabicPeriod"/>
            </a:pPr>
            <a:r>
              <a:rPr lang="en-US" sz="1600" dirty="0">
                <a:solidFill>
                  <a:srgbClr val="C00000"/>
                </a:solidFill>
              </a:rPr>
              <a:t>Instruction execution starts at count 1 ,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</a:rPr>
              <a:t>(not count 0)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</a:rPr>
              <a:t>3.   “jai 0” ends program execution.</a:t>
            </a:r>
          </a:p>
          <a:p>
            <a:pPr>
              <a:lnSpc>
                <a:spcPct val="150000"/>
              </a:lnSpc>
            </a:pP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2306968" y="4832807"/>
            <a:ext cx="9601200" cy="4257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br>
              <a:rPr lang="en-US" sz="3600" dirty="0"/>
            </a:br>
            <a:r>
              <a:rPr lang="en-US" sz="2400" dirty="0"/>
              <a:t>Parallel Assembly (PASM)</a:t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998" y="1236336"/>
            <a:ext cx="6955135" cy="429562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Rectangle 8"/>
          <p:cNvSpPr/>
          <p:nvPr/>
        </p:nvSpPr>
        <p:spPr>
          <a:xfrm>
            <a:off x="938997" y="5318142"/>
            <a:ext cx="6955135" cy="22481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27467" y="3267244"/>
            <a:ext cx="3529796" cy="8766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sz="2400" dirty="0"/>
            </a:br>
            <a:r>
              <a:rPr lang="en-US" sz="2400" dirty="0">
                <a:solidFill>
                  <a:srgbClr val="0070C0"/>
                </a:solidFill>
              </a:rPr>
              <a:t>Detailed ISA can be found on </a:t>
            </a:r>
            <a:r>
              <a:rPr lang="en-US" sz="2400" dirty="0">
                <a:solidFill>
                  <a:srgbClr val="C00000"/>
                </a:solidFill>
              </a:rPr>
              <a:t>https://oncourse.tue.nl</a:t>
            </a:r>
            <a:endParaRPr lang="en-US" sz="2000" dirty="0">
              <a:solidFill>
                <a:srgbClr val="C00000"/>
              </a:solidFill>
            </a:endParaRP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4360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12354" y="-141402"/>
            <a:ext cx="9601200" cy="876694"/>
          </a:xfrm>
        </p:spPr>
        <p:txBody>
          <a:bodyPr>
            <a:noAutofit/>
          </a:bodyPr>
          <a:lstStyle/>
          <a:p>
            <a:br>
              <a:rPr lang="en-US" sz="3600" dirty="0"/>
            </a:br>
            <a:r>
              <a:rPr lang="en-US" sz="3600" dirty="0">
                <a:solidFill>
                  <a:srgbClr val="0070C0"/>
                </a:solidFill>
              </a:rPr>
              <a:t>Debugging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7801223" y="0"/>
            <a:ext cx="9601200" cy="4257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br>
              <a:rPr lang="en-US" sz="3600" dirty="0"/>
            </a:b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Use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Modelsim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r>
              <a:rPr lang="en-US" sz="1600" dirty="0"/>
              <a:t>$ cd ~/CGRA/benchmarks/</a:t>
            </a:r>
            <a:r>
              <a:rPr lang="en-US" sz="1600" dirty="0" err="1"/>
              <a:t>butterworth</a:t>
            </a:r>
            <a:r>
              <a:rPr lang="en-US" sz="1600" dirty="0"/>
              <a:t>/&lt;name&gt;</a:t>
            </a:r>
          </a:p>
          <a:p>
            <a:r>
              <a:rPr lang="en-US" sz="1600" dirty="0"/>
              <a:t>$ make sim</a:t>
            </a: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To add register file : </a:t>
            </a: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	</a:t>
            </a:r>
            <a:r>
              <a:rPr lang="en-US" sz="1600" dirty="0" err="1">
                <a:solidFill>
                  <a:srgbClr val="C00000"/>
                </a:solidFill>
              </a:rPr>
              <a:t>TB_CGRA_Top</a:t>
            </a:r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	         </a:t>
            </a:r>
            <a:r>
              <a:rPr lang="en-US" sz="1600" dirty="0" err="1">
                <a:solidFill>
                  <a:srgbClr val="C00000"/>
                </a:solidFill>
              </a:rPr>
              <a:t>dut</a:t>
            </a:r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	</a:t>
            </a:r>
            <a:r>
              <a:rPr lang="en-US" sz="1600" dirty="0" err="1">
                <a:solidFill>
                  <a:srgbClr val="C00000"/>
                </a:solidFill>
              </a:rPr>
              <a:t>CGRA_Core_inst</a:t>
            </a:r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       </a:t>
            </a:r>
            <a:r>
              <a:rPr lang="en-US" sz="1600" dirty="0" err="1">
                <a:solidFill>
                  <a:srgbClr val="C00000"/>
                </a:solidFill>
              </a:rPr>
              <a:t>CGRA_Compute_Wrapper_inst</a:t>
            </a:r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              </a:t>
            </a:r>
            <a:r>
              <a:rPr lang="en-US" sz="1600" dirty="0" err="1">
                <a:solidFill>
                  <a:srgbClr val="C00000"/>
                </a:solidFill>
              </a:rPr>
              <a:t>CGRA_Compute_inst</a:t>
            </a:r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                          </a:t>
            </a:r>
            <a:r>
              <a:rPr lang="en-US" sz="1600" dirty="0" err="1">
                <a:solidFill>
                  <a:srgbClr val="C00000"/>
                </a:solidFill>
              </a:rPr>
              <a:t>rf_inst</a:t>
            </a:r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		</a:t>
            </a: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	</a:t>
            </a:r>
          </a:p>
          <a:p>
            <a:r>
              <a:rPr lang="en-US" sz="1600" dirty="0">
                <a:solidFill>
                  <a:srgbClr val="C00000"/>
                </a:solidFill>
              </a:rPr>
              <a:t>	          </a:t>
            </a:r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2306968" y="4832807"/>
            <a:ext cx="9601200" cy="4257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br>
              <a:rPr lang="en-US" sz="3600" dirty="0"/>
            </a:br>
            <a:r>
              <a:rPr lang="en-US" sz="2400" dirty="0"/>
              <a:t>Parallel Assembly (PASM)</a:t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27467" y="3267244"/>
            <a:ext cx="3529796" cy="8766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sz="2400" dirty="0"/>
            </a:b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354" y="1018095"/>
            <a:ext cx="6539293" cy="5150248"/>
          </a:xfrm>
          <a:prstGeom prst="rect">
            <a:avLst/>
          </a:prstGeom>
        </p:spPr>
      </p:pic>
      <p:sp>
        <p:nvSpPr>
          <p:cNvPr id="11" name="Down Arrow 10"/>
          <p:cNvSpPr/>
          <p:nvPr/>
        </p:nvSpPr>
        <p:spPr>
          <a:xfrm>
            <a:off x="9257123" y="2866154"/>
            <a:ext cx="292231" cy="325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9263282" y="3484020"/>
            <a:ext cx="292231" cy="325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9257123" y="4168571"/>
            <a:ext cx="292231" cy="325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9291562" y="4822913"/>
            <a:ext cx="292231" cy="325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9291561" y="5478943"/>
            <a:ext cx="292231" cy="325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83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12354" y="-141402"/>
            <a:ext cx="9601200" cy="876694"/>
          </a:xfrm>
        </p:spPr>
        <p:txBody>
          <a:bodyPr>
            <a:noAutofit/>
          </a:bodyPr>
          <a:lstStyle/>
          <a:p>
            <a:br>
              <a:rPr lang="en-US" sz="3600" dirty="0"/>
            </a:br>
            <a:r>
              <a:rPr lang="en-US" sz="3600" dirty="0" err="1">
                <a:solidFill>
                  <a:srgbClr val="0070C0"/>
                </a:solidFill>
              </a:rPr>
              <a:t>Makefile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1145899" y="1017308"/>
            <a:ext cx="9601200" cy="4257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make sim</a:t>
            </a:r>
          </a:p>
          <a:p>
            <a:r>
              <a:rPr lang="en-US" sz="1600" dirty="0"/>
              <a:t>	Runs </a:t>
            </a:r>
            <a:r>
              <a:rPr lang="en-US" sz="1600" dirty="0" err="1"/>
              <a:t>modelsim</a:t>
            </a:r>
            <a:r>
              <a:rPr lang="en-US" sz="1600" dirty="0"/>
              <a:t> with GUI. </a:t>
            </a: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		</a:t>
            </a: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	</a:t>
            </a:r>
          </a:p>
          <a:p>
            <a:r>
              <a:rPr lang="en-US" sz="1600" dirty="0">
                <a:solidFill>
                  <a:srgbClr val="C00000"/>
                </a:solidFill>
              </a:rPr>
              <a:t>	          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27467" y="3267244"/>
            <a:ext cx="3529796" cy="8766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sz="2400" dirty="0"/>
            </a:br>
            <a:endParaRPr lang="en-US" sz="2400" dirty="0"/>
          </a:p>
        </p:txBody>
      </p:sp>
      <p:sp>
        <p:nvSpPr>
          <p:cNvPr id="17" name="Title 4"/>
          <p:cNvSpPr txBox="1">
            <a:spLocks/>
          </p:cNvSpPr>
          <p:nvPr/>
        </p:nvSpPr>
        <p:spPr>
          <a:xfrm>
            <a:off x="1145899" y="1820157"/>
            <a:ext cx="9601200" cy="4257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make run</a:t>
            </a:r>
          </a:p>
          <a:p>
            <a:r>
              <a:rPr lang="en-US" sz="1600" dirty="0"/>
              <a:t>	Runs </a:t>
            </a:r>
            <a:r>
              <a:rPr lang="en-US" sz="1600" dirty="0" err="1"/>
              <a:t>modelsim</a:t>
            </a:r>
            <a:r>
              <a:rPr lang="en-US" sz="1600" dirty="0"/>
              <a:t> in the command line. </a:t>
            </a: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		</a:t>
            </a: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	</a:t>
            </a:r>
          </a:p>
          <a:p>
            <a:r>
              <a:rPr lang="en-US" sz="1600" dirty="0">
                <a:solidFill>
                  <a:srgbClr val="C00000"/>
                </a:solidFill>
              </a:rPr>
              <a:t>	          </a:t>
            </a:r>
          </a:p>
        </p:txBody>
      </p:sp>
      <p:sp>
        <p:nvSpPr>
          <p:cNvPr id="18" name="Title 4"/>
          <p:cNvSpPr txBox="1">
            <a:spLocks/>
          </p:cNvSpPr>
          <p:nvPr/>
        </p:nvSpPr>
        <p:spPr>
          <a:xfrm>
            <a:off x="1145899" y="2623006"/>
            <a:ext cx="9601200" cy="4257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make compare</a:t>
            </a:r>
          </a:p>
          <a:p>
            <a:r>
              <a:rPr lang="en-US" sz="1600" dirty="0"/>
              <a:t>	Runs simulation and compares the output with actual one (given in compare directory).</a:t>
            </a:r>
          </a:p>
          <a:p>
            <a:endParaRPr lang="en-US" sz="1600" dirty="0"/>
          </a:p>
          <a:p>
            <a:r>
              <a:rPr lang="en-US" sz="1600" dirty="0"/>
              <a:t> </a:t>
            </a: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		</a:t>
            </a: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	</a:t>
            </a:r>
          </a:p>
          <a:p>
            <a:r>
              <a:rPr lang="en-US" sz="1600" dirty="0">
                <a:solidFill>
                  <a:srgbClr val="C00000"/>
                </a:solidFill>
              </a:rPr>
              <a:t>	          </a:t>
            </a:r>
          </a:p>
        </p:txBody>
      </p:sp>
      <p:sp>
        <p:nvSpPr>
          <p:cNvPr id="19" name="Title 4"/>
          <p:cNvSpPr txBox="1">
            <a:spLocks/>
          </p:cNvSpPr>
          <p:nvPr/>
        </p:nvSpPr>
        <p:spPr>
          <a:xfrm>
            <a:off x="1145899" y="3425855"/>
            <a:ext cx="9601200" cy="4257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make performance</a:t>
            </a:r>
          </a:p>
          <a:p>
            <a:r>
              <a:rPr lang="en-US" sz="1600" dirty="0"/>
              <a:t>	Runs simulation and gives quick performance estimates </a:t>
            </a:r>
            <a:r>
              <a:rPr lang="en-US" sz="1600" dirty="0">
                <a:solidFill>
                  <a:srgbClr val="C00000"/>
                </a:solidFill>
              </a:rPr>
              <a:t>(less accurate)</a:t>
            </a:r>
            <a:r>
              <a:rPr lang="en-US" sz="1600" dirty="0"/>
              <a:t>.</a:t>
            </a: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		</a:t>
            </a: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	</a:t>
            </a:r>
          </a:p>
          <a:p>
            <a:r>
              <a:rPr lang="en-US" sz="1600" dirty="0">
                <a:solidFill>
                  <a:srgbClr val="C00000"/>
                </a:solidFill>
              </a:rPr>
              <a:t>	          </a:t>
            </a:r>
          </a:p>
        </p:txBody>
      </p:sp>
      <p:sp>
        <p:nvSpPr>
          <p:cNvPr id="20" name="Title 4"/>
          <p:cNvSpPr txBox="1">
            <a:spLocks/>
          </p:cNvSpPr>
          <p:nvPr/>
        </p:nvSpPr>
        <p:spPr>
          <a:xfrm>
            <a:off x="1145899" y="4228704"/>
            <a:ext cx="9601200" cy="4257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make report</a:t>
            </a:r>
          </a:p>
          <a:p>
            <a:r>
              <a:rPr lang="en-US" sz="1600" dirty="0"/>
              <a:t>	Runs simulation and generates a report in build/&lt;name&gt;/report </a:t>
            </a:r>
            <a:r>
              <a:rPr lang="en-US" sz="1600" dirty="0">
                <a:solidFill>
                  <a:srgbClr val="C00000"/>
                </a:solidFill>
              </a:rPr>
              <a:t>(slower but accurate)</a:t>
            </a:r>
            <a:r>
              <a:rPr lang="en-US" sz="1600" dirty="0"/>
              <a:t>.</a:t>
            </a: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		</a:t>
            </a: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	</a:t>
            </a:r>
          </a:p>
          <a:p>
            <a:r>
              <a:rPr lang="en-US" sz="1600" dirty="0">
                <a:solidFill>
                  <a:srgbClr val="C00000"/>
                </a:solidFill>
              </a:rPr>
              <a:t>	          </a:t>
            </a:r>
          </a:p>
        </p:txBody>
      </p:sp>
      <p:sp>
        <p:nvSpPr>
          <p:cNvPr id="21" name="Title 4"/>
          <p:cNvSpPr txBox="1">
            <a:spLocks/>
          </p:cNvSpPr>
          <p:nvPr/>
        </p:nvSpPr>
        <p:spPr>
          <a:xfrm>
            <a:off x="1145899" y="5115679"/>
            <a:ext cx="9601200" cy="4257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make clean</a:t>
            </a:r>
          </a:p>
          <a:p>
            <a:r>
              <a:rPr lang="en-US" sz="1600" dirty="0"/>
              <a:t>	Cleans the build directory for the benchmark.</a:t>
            </a: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		</a:t>
            </a: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	</a:t>
            </a:r>
          </a:p>
          <a:p>
            <a:r>
              <a:rPr lang="en-US" sz="1600" dirty="0">
                <a:solidFill>
                  <a:srgbClr val="C00000"/>
                </a:solidFill>
              </a:rPr>
              <a:t>	          </a:t>
            </a:r>
          </a:p>
        </p:txBody>
      </p:sp>
    </p:spTree>
    <p:extLst>
      <p:ext uri="{BB962C8B-B14F-4D97-AF65-F5344CB8AC3E}">
        <p14:creationId xmlns:p14="http://schemas.microsoft.com/office/powerpoint/2010/main" val="5580312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12354" y="-141402"/>
            <a:ext cx="9601200" cy="876694"/>
          </a:xfrm>
        </p:spPr>
        <p:txBody>
          <a:bodyPr>
            <a:noAutofit/>
          </a:bodyPr>
          <a:lstStyle/>
          <a:p>
            <a:br>
              <a:rPr lang="en-US" sz="3600" dirty="0"/>
            </a:br>
            <a:r>
              <a:rPr lang="en-US" sz="3600" dirty="0">
                <a:solidFill>
                  <a:srgbClr val="0070C0"/>
                </a:solidFill>
              </a:rPr>
              <a:t>Optimization Hints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1127045" y="988598"/>
            <a:ext cx="9601200" cy="4257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Bypassing</a:t>
            </a:r>
          </a:p>
          <a:p>
            <a:r>
              <a:rPr lang="en-US" sz="1600" dirty="0"/>
              <a:t>	</a:t>
            </a:r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		</a:t>
            </a: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	</a:t>
            </a:r>
          </a:p>
          <a:p>
            <a:r>
              <a:rPr lang="en-US" sz="1600" dirty="0">
                <a:solidFill>
                  <a:srgbClr val="C00000"/>
                </a:solidFill>
              </a:rPr>
              <a:t>	          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27467" y="3267244"/>
            <a:ext cx="3529796" cy="8766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sz="2400" dirty="0"/>
            </a:br>
            <a:endParaRPr lang="en-US" sz="2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082" y="1854065"/>
            <a:ext cx="9379670" cy="4579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0001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12354" y="-141402"/>
            <a:ext cx="9601200" cy="876694"/>
          </a:xfrm>
        </p:spPr>
        <p:txBody>
          <a:bodyPr>
            <a:noAutofit/>
          </a:bodyPr>
          <a:lstStyle/>
          <a:p>
            <a:br>
              <a:rPr lang="en-US" sz="3600" dirty="0"/>
            </a:br>
            <a:r>
              <a:rPr lang="en-US" sz="3600" dirty="0">
                <a:solidFill>
                  <a:srgbClr val="0070C0"/>
                </a:solidFill>
              </a:rPr>
              <a:t>Optimization Hints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1127045" y="988598"/>
            <a:ext cx="9601200" cy="4257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Bypassing</a:t>
            </a:r>
          </a:p>
          <a:p>
            <a:r>
              <a:rPr lang="en-US" sz="1600" dirty="0"/>
              <a:t>	</a:t>
            </a:r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		</a:t>
            </a: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	</a:t>
            </a:r>
          </a:p>
          <a:p>
            <a:r>
              <a:rPr lang="en-US" sz="1600" dirty="0">
                <a:solidFill>
                  <a:srgbClr val="C00000"/>
                </a:solidFill>
              </a:rPr>
              <a:t>	          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27467" y="3267244"/>
            <a:ext cx="3529796" cy="8766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sz="2400" dirty="0"/>
            </a:br>
            <a:endParaRPr lang="en-US" sz="2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082" y="1854065"/>
            <a:ext cx="9379670" cy="457974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815579" y="5684363"/>
            <a:ext cx="707010" cy="6787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10350404" y="4212124"/>
            <a:ext cx="1046604" cy="371502"/>
          </a:xfrm>
          <a:prstGeom prst="rect">
            <a:avLst/>
          </a:prstGeom>
          <a:solidFill>
            <a:srgbClr val="C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</a:rPr>
              <a:t>Multiply</a:t>
            </a:r>
          </a:p>
        </p:txBody>
      </p:sp>
    </p:spTree>
    <p:extLst>
      <p:ext uri="{BB962C8B-B14F-4D97-AF65-F5344CB8AC3E}">
        <p14:creationId xmlns:p14="http://schemas.microsoft.com/office/powerpoint/2010/main" val="41982219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12354" y="-141402"/>
            <a:ext cx="9601200" cy="876694"/>
          </a:xfrm>
        </p:spPr>
        <p:txBody>
          <a:bodyPr>
            <a:noAutofit/>
          </a:bodyPr>
          <a:lstStyle/>
          <a:p>
            <a:br>
              <a:rPr lang="en-US" sz="3600" dirty="0"/>
            </a:br>
            <a:r>
              <a:rPr lang="en-US" sz="3600" dirty="0">
                <a:solidFill>
                  <a:srgbClr val="0070C0"/>
                </a:solidFill>
              </a:rPr>
              <a:t>Optimization Hints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1127045" y="988598"/>
            <a:ext cx="9601200" cy="4257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Bypassing</a:t>
            </a:r>
          </a:p>
          <a:p>
            <a:r>
              <a:rPr lang="en-US" sz="1600" dirty="0"/>
              <a:t>	</a:t>
            </a:r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		</a:t>
            </a: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	</a:t>
            </a:r>
          </a:p>
          <a:p>
            <a:r>
              <a:rPr lang="en-US" sz="1600" dirty="0">
                <a:solidFill>
                  <a:srgbClr val="C00000"/>
                </a:solidFill>
              </a:rPr>
              <a:t>	          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27467" y="3267244"/>
            <a:ext cx="3529796" cy="8766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sz="2400" dirty="0"/>
            </a:br>
            <a:endParaRPr lang="en-US" sz="2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082" y="1854065"/>
            <a:ext cx="9379670" cy="457974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815579" y="5684363"/>
            <a:ext cx="707010" cy="6787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10350404" y="4212124"/>
            <a:ext cx="1046604" cy="371502"/>
          </a:xfrm>
          <a:prstGeom prst="rect">
            <a:avLst/>
          </a:prstGeom>
          <a:solidFill>
            <a:srgbClr val="C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</a:rPr>
              <a:t>Multiply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7178511" y="5403114"/>
            <a:ext cx="0" cy="307974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4"/>
          <p:cNvSpPr txBox="1">
            <a:spLocks/>
          </p:cNvSpPr>
          <p:nvPr/>
        </p:nvSpPr>
        <p:spPr>
          <a:xfrm>
            <a:off x="10350404" y="4731621"/>
            <a:ext cx="1046604" cy="371502"/>
          </a:xfrm>
          <a:prstGeom prst="rect">
            <a:avLst/>
          </a:prstGeom>
          <a:solidFill>
            <a:srgbClr val="C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>
                <a:solidFill>
                  <a:schemeClr val="bg1"/>
                </a:solidFill>
              </a:rPr>
              <a:t>Store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815579" y="4781961"/>
            <a:ext cx="707010" cy="61702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621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76685" y="-296945"/>
            <a:ext cx="9601200" cy="593889"/>
          </a:xfrm>
        </p:spPr>
        <p:txBody>
          <a:bodyPr>
            <a:normAutofit fontScale="90000"/>
          </a:bodyPr>
          <a:lstStyle/>
          <a:p>
            <a:br>
              <a:rPr lang="en-US" sz="3600" dirty="0"/>
            </a:br>
            <a:r>
              <a:rPr lang="en-US" sz="3600" dirty="0">
                <a:solidFill>
                  <a:srgbClr val="0070C0"/>
                </a:solidFill>
              </a:rPr>
              <a:t>Task</a:t>
            </a:r>
            <a:br>
              <a:rPr lang="en-US" sz="3600" dirty="0"/>
            </a:br>
            <a:r>
              <a:rPr lang="en-US" sz="3600" dirty="0"/>
              <a:t>Implementing Butterworth filter on the CGRA</a:t>
            </a:r>
          </a:p>
        </p:txBody>
      </p:sp>
      <p:sp>
        <p:nvSpPr>
          <p:cNvPr id="3" name="Title 4"/>
          <p:cNvSpPr txBox="1">
            <a:spLocks/>
          </p:cNvSpPr>
          <p:nvPr/>
        </p:nvSpPr>
        <p:spPr>
          <a:xfrm>
            <a:off x="1749218" y="2419546"/>
            <a:ext cx="2539978" cy="1652834"/>
          </a:xfrm>
          <a:prstGeom prst="rect">
            <a:avLst/>
          </a:prstGeom>
          <a:solidFill>
            <a:schemeClr val="accent3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Naive implementation of Butterworth filter </a:t>
            </a:r>
          </a:p>
        </p:txBody>
      </p:sp>
      <p:sp>
        <p:nvSpPr>
          <p:cNvPr id="2" name="Right Arrow 1"/>
          <p:cNvSpPr/>
          <p:nvPr/>
        </p:nvSpPr>
        <p:spPr>
          <a:xfrm>
            <a:off x="4889129" y="3019720"/>
            <a:ext cx="688156" cy="4524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2326" y="1530285"/>
            <a:ext cx="5777405" cy="3883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1043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12354" y="-141402"/>
            <a:ext cx="9601200" cy="876694"/>
          </a:xfrm>
        </p:spPr>
        <p:txBody>
          <a:bodyPr>
            <a:noAutofit/>
          </a:bodyPr>
          <a:lstStyle/>
          <a:p>
            <a:br>
              <a:rPr lang="en-US" sz="3600" dirty="0"/>
            </a:br>
            <a:r>
              <a:rPr lang="en-US" sz="3600" dirty="0">
                <a:solidFill>
                  <a:srgbClr val="0070C0"/>
                </a:solidFill>
              </a:rPr>
              <a:t>Optimization Hints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1127045" y="988598"/>
            <a:ext cx="9601200" cy="4257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Bypassing</a:t>
            </a:r>
          </a:p>
          <a:p>
            <a:r>
              <a:rPr lang="en-US" sz="1600" dirty="0"/>
              <a:t>	</a:t>
            </a:r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		</a:t>
            </a: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	</a:t>
            </a:r>
          </a:p>
          <a:p>
            <a:r>
              <a:rPr lang="en-US" sz="1600" dirty="0">
                <a:solidFill>
                  <a:srgbClr val="C00000"/>
                </a:solidFill>
              </a:rPr>
              <a:t>	          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27467" y="3267244"/>
            <a:ext cx="3529796" cy="8766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sz="2400" dirty="0"/>
            </a:br>
            <a:endParaRPr lang="en-US" sz="2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082" y="1854065"/>
            <a:ext cx="9379670" cy="457974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815579" y="5684363"/>
            <a:ext cx="707010" cy="6787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10350404" y="4212124"/>
            <a:ext cx="1046604" cy="371502"/>
          </a:xfrm>
          <a:prstGeom prst="rect">
            <a:avLst/>
          </a:prstGeom>
          <a:solidFill>
            <a:srgbClr val="C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</a:rPr>
              <a:t>Multiply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7178511" y="5403114"/>
            <a:ext cx="0" cy="307974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4"/>
          <p:cNvSpPr txBox="1">
            <a:spLocks/>
          </p:cNvSpPr>
          <p:nvPr/>
        </p:nvSpPr>
        <p:spPr>
          <a:xfrm>
            <a:off x="10350404" y="4731621"/>
            <a:ext cx="1046604" cy="371502"/>
          </a:xfrm>
          <a:prstGeom prst="rect">
            <a:avLst/>
          </a:prstGeom>
          <a:solidFill>
            <a:srgbClr val="C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>
                <a:solidFill>
                  <a:schemeClr val="bg1"/>
                </a:solidFill>
              </a:rPr>
              <a:t>Store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815579" y="4781961"/>
            <a:ext cx="707010" cy="61702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7503736" y="4426158"/>
            <a:ext cx="593889" cy="409793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4"/>
          <p:cNvSpPr txBox="1">
            <a:spLocks/>
          </p:cNvSpPr>
          <p:nvPr/>
        </p:nvSpPr>
        <p:spPr>
          <a:xfrm>
            <a:off x="10350404" y="5245704"/>
            <a:ext cx="1046604" cy="371502"/>
          </a:xfrm>
          <a:prstGeom prst="rect">
            <a:avLst/>
          </a:prstGeom>
          <a:solidFill>
            <a:srgbClr val="C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>
                <a:solidFill>
                  <a:schemeClr val="bg1"/>
                </a:solidFill>
              </a:rPr>
              <a:t>Load</a:t>
            </a:r>
          </a:p>
        </p:txBody>
      </p:sp>
    </p:spTree>
    <p:extLst>
      <p:ext uri="{BB962C8B-B14F-4D97-AF65-F5344CB8AC3E}">
        <p14:creationId xmlns:p14="http://schemas.microsoft.com/office/powerpoint/2010/main" val="27353200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12354" y="-141402"/>
            <a:ext cx="9601200" cy="876694"/>
          </a:xfrm>
        </p:spPr>
        <p:txBody>
          <a:bodyPr>
            <a:noAutofit/>
          </a:bodyPr>
          <a:lstStyle/>
          <a:p>
            <a:br>
              <a:rPr lang="en-US" sz="3600" dirty="0"/>
            </a:br>
            <a:r>
              <a:rPr lang="en-US" sz="3600" dirty="0">
                <a:solidFill>
                  <a:srgbClr val="0070C0"/>
                </a:solidFill>
              </a:rPr>
              <a:t>Optimization Hints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1127045" y="988598"/>
            <a:ext cx="9601200" cy="4257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Bypassing</a:t>
            </a:r>
          </a:p>
          <a:p>
            <a:r>
              <a:rPr lang="en-US" sz="1600" dirty="0"/>
              <a:t>	</a:t>
            </a:r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		</a:t>
            </a: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	</a:t>
            </a:r>
          </a:p>
          <a:p>
            <a:r>
              <a:rPr lang="en-US" sz="1600" dirty="0">
                <a:solidFill>
                  <a:srgbClr val="C00000"/>
                </a:solidFill>
              </a:rPr>
              <a:t>	          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27467" y="3267244"/>
            <a:ext cx="3529796" cy="8766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sz="2400" dirty="0"/>
            </a:br>
            <a:endParaRPr lang="en-US" sz="2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082" y="1854065"/>
            <a:ext cx="9379670" cy="457974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815579" y="5684363"/>
            <a:ext cx="707010" cy="6787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10350404" y="4212124"/>
            <a:ext cx="1046604" cy="371502"/>
          </a:xfrm>
          <a:prstGeom prst="rect">
            <a:avLst/>
          </a:prstGeom>
          <a:solidFill>
            <a:srgbClr val="C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</a:rPr>
              <a:t>Multiply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7178511" y="5403114"/>
            <a:ext cx="0" cy="307974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4"/>
          <p:cNvSpPr txBox="1">
            <a:spLocks/>
          </p:cNvSpPr>
          <p:nvPr/>
        </p:nvSpPr>
        <p:spPr>
          <a:xfrm>
            <a:off x="10350404" y="4731621"/>
            <a:ext cx="1046604" cy="371502"/>
          </a:xfrm>
          <a:prstGeom prst="rect">
            <a:avLst/>
          </a:prstGeom>
          <a:solidFill>
            <a:srgbClr val="C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>
                <a:solidFill>
                  <a:schemeClr val="bg1"/>
                </a:solidFill>
              </a:rPr>
              <a:t>Store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815579" y="4781961"/>
            <a:ext cx="707010" cy="61702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7503736" y="4426158"/>
            <a:ext cx="593889" cy="409793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4"/>
          <p:cNvSpPr txBox="1">
            <a:spLocks/>
          </p:cNvSpPr>
          <p:nvPr/>
        </p:nvSpPr>
        <p:spPr>
          <a:xfrm>
            <a:off x="10350404" y="5245704"/>
            <a:ext cx="1046604" cy="371502"/>
          </a:xfrm>
          <a:prstGeom prst="rect">
            <a:avLst/>
          </a:prstGeom>
          <a:solidFill>
            <a:srgbClr val="C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>
                <a:solidFill>
                  <a:schemeClr val="bg1"/>
                </a:solidFill>
              </a:rPr>
              <a:t>Load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061490" y="3869133"/>
            <a:ext cx="707010" cy="61702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4"/>
          <p:cNvSpPr txBox="1">
            <a:spLocks/>
          </p:cNvSpPr>
          <p:nvPr/>
        </p:nvSpPr>
        <p:spPr>
          <a:xfrm>
            <a:off x="10350404" y="5764352"/>
            <a:ext cx="1046604" cy="371502"/>
          </a:xfrm>
          <a:prstGeom prst="rect">
            <a:avLst/>
          </a:prstGeom>
          <a:solidFill>
            <a:srgbClr val="C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>
                <a:solidFill>
                  <a:schemeClr val="bg1"/>
                </a:solidFill>
              </a:rPr>
              <a:t>Add</a:t>
            </a:r>
          </a:p>
        </p:txBody>
      </p:sp>
    </p:spTree>
    <p:extLst>
      <p:ext uri="{BB962C8B-B14F-4D97-AF65-F5344CB8AC3E}">
        <p14:creationId xmlns:p14="http://schemas.microsoft.com/office/powerpoint/2010/main" val="29321448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12354" y="-141402"/>
            <a:ext cx="9601200" cy="876694"/>
          </a:xfrm>
        </p:spPr>
        <p:txBody>
          <a:bodyPr>
            <a:noAutofit/>
          </a:bodyPr>
          <a:lstStyle/>
          <a:p>
            <a:br>
              <a:rPr lang="en-US" sz="3600" dirty="0"/>
            </a:br>
            <a:r>
              <a:rPr lang="en-US" sz="3600" dirty="0">
                <a:solidFill>
                  <a:srgbClr val="0070C0"/>
                </a:solidFill>
              </a:rPr>
              <a:t>Optimization Hints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1127045" y="988598"/>
            <a:ext cx="9601200" cy="4257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Bypassing</a:t>
            </a:r>
          </a:p>
          <a:p>
            <a:r>
              <a:rPr lang="en-US" sz="1600" dirty="0"/>
              <a:t>	</a:t>
            </a:r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		</a:t>
            </a: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	</a:t>
            </a:r>
          </a:p>
          <a:p>
            <a:r>
              <a:rPr lang="en-US" sz="1600" dirty="0">
                <a:solidFill>
                  <a:srgbClr val="C00000"/>
                </a:solidFill>
              </a:rPr>
              <a:t>	          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27467" y="3267244"/>
            <a:ext cx="3529796" cy="8766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sz="2400" dirty="0"/>
            </a:br>
            <a:endParaRPr lang="en-US" sz="2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082" y="1854065"/>
            <a:ext cx="9379670" cy="457974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815579" y="5684363"/>
            <a:ext cx="707010" cy="6787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10350404" y="4212124"/>
            <a:ext cx="1046604" cy="371502"/>
          </a:xfrm>
          <a:prstGeom prst="rect">
            <a:avLst/>
          </a:prstGeom>
          <a:solidFill>
            <a:srgbClr val="C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</a:rPr>
              <a:t>Multiply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7178511" y="5403114"/>
            <a:ext cx="0" cy="307974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4"/>
          <p:cNvSpPr txBox="1">
            <a:spLocks/>
          </p:cNvSpPr>
          <p:nvPr/>
        </p:nvSpPr>
        <p:spPr>
          <a:xfrm>
            <a:off x="10350404" y="4731621"/>
            <a:ext cx="1046604" cy="371502"/>
          </a:xfrm>
          <a:prstGeom prst="rect">
            <a:avLst/>
          </a:prstGeom>
          <a:solidFill>
            <a:schemeClr val="bg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>
                <a:solidFill>
                  <a:schemeClr val="bg1"/>
                </a:solidFill>
              </a:rPr>
              <a:t>Store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815579" y="4781961"/>
            <a:ext cx="707010" cy="61702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7503736" y="4426158"/>
            <a:ext cx="593889" cy="409793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4"/>
          <p:cNvSpPr txBox="1">
            <a:spLocks/>
          </p:cNvSpPr>
          <p:nvPr/>
        </p:nvSpPr>
        <p:spPr>
          <a:xfrm>
            <a:off x="10350404" y="5245704"/>
            <a:ext cx="1046604" cy="371502"/>
          </a:xfrm>
          <a:prstGeom prst="rect">
            <a:avLst/>
          </a:prstGeom>
          <a:solidFill>
            <a:schemeClr val="bg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>
                <a:solidFill>
                  <a:schemeClr val="bg1"/>
                </a:solidFill>
              </a:rPr>
              <a:t>Load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061490" y="3869133"/>
            <a:ext cx="707010" cy="61702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4"/>
          <p:cNvSpPr txBox="1">
            <a:spLocks/>
          </p:cNvSpPr>
          <p:nvPr/>
        </p:nvSpPr>
        <p:spPr>
          <a:xfrm>
            <a:off x="10350404" y="5764352"/>
            <a:ext cx="1046604" cy="371502"/>
          </a:xfrm>
          <a:prstGeom prst="rect">
            <a:avLst/>
          </a:prstGeom>
          <a:solidFill>
            <a:srgbClr val="C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>
                <a:solidFill>
                  <a:schemeClr val="bg1"/>
                </a:solidFill>
              </a:rPr>
              <a:t>Add</a:t>
            </a:r>
          </a:p>
        </p:txBody>
      </p:sp>
    </p:spTree>
    <p:extLst>
      <p:ext uri="{BB962C8B-B14F-4D97-AF65-F5344CB8AC3E}">
        <p14:creationId xmlns:p14="http://schemas.microsoft.com/office/powerpoint/2010/main" val="38633595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083" y="1854065"/>
            <a:ext cx="9379670" cy="457974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12354" y="-141402"/>
            <a:ext cx="9601200" cy="876694"/>
          </a:xfrm>
        </p:spPr>
        <p:txBody>
          <a:bodyPr>
            <a:noAutofit/>
          </a:bodyPr>
          <a:lstStyle/>
          <a:p>
            <a:br>
              <a:rPr lang="en-US" sz="3600" dirty="0"/>
            </a:br>
            <a:r>
              <a:rPr lang="en-US" sz="3600" dirty="0">
                <a:solidFill>
                  <a:srgbClr val="0070C0"/>
                </a:solidFill>
              </a:rPr>
              <a:t>Optimization Hints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1127045" y="988598"/>
            <a:ext cx="9601200" cy="4257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Bypassing</a:t>
            </a:r>
          </a:p>
          <a:p>
            <a:r>
              <a:rPr lang="en-US" sz="1600" dirty="0"/>
              <a:t>	</a:t>
            </a:r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		</a:t>
            </a: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	</a:t>
            </a:r>
          </a:p>
          <a:p>
            <a:r>
              <a:rPr lang="en-US" sz="1600" dirty="0">
                <a:solidFill>
                  <a:srgbClr val="C00000"/>
                </a:solidFill>
              </a:rPr>
              <a:t>	          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27467" y="3267244"/>
            <a:ext cx="3529796" cy="8766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sz="2400" dirty="0"/>
            </a:br>
            <a:endParaRPr lang="en-US" sz="2400" dirty="0"/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10350404" y="4212124"/>
            <a:ext cx="1046604" cy="371502"/>
          </a:xfrm>
          <a:prstGeom prst="rect">
            <a:avLst/>
          </a:prstGeom>
          <a:solidFill>
            <a:srgbClr val="C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</a:rPr>
              <a:t>Multiply</a:t>
            </a:r>
          </a:p>
        </p:txBody>
      </p:sp>
      <p:sp>
        <p:nvSpPr>
          <p:cNvPr id="20" name="Title 4"/>
          <p:cNvSpPr txBox="1">
            <a:spLocks/>
          </p:cNvSpPr>
          <p:nvPr/>
        </p:nvSpPr>
        <p:spPr>
          <a:xfrm>
            <a:off x="10350404" y="4731621"/>
            <a:ext cx="1046604" cy="371502"/>
          </a:xfrm>
          <a:prstGeom prst="rect">
            <a:avLst/>
          </a:prstGeom>
          <a:solidFill>
            <a:schemeClr val="bg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>
                <a:solidFill>
                  <a:schemeClr val="bg1"/>
                </a:solidFill>
              </a:rPr>
              <a:t>Store</a:t>
            </a:r>
          </a:p>
        </p:txBody>
      </p:sp>
      <p:sp>
        <p:nvSpPr>
          <p:cNvPr id="18" name="Title 4"/>
          <p:cNvSpPr txBox="1">
            <a:spLocks/>
          </p:cNvSpPr>
          <p:nvPr/>
        </p:nvSpPr>
        <p:spPr>
          <a:xfrm>
            <a:off x="10350404" y="5245704"/>
            <a:ext cx="1046604" cy="371502"/>
          </a:xfrm>
          <a:prstGeom prst="rect">
            <a:avLst/>
          </a:prstGeom>
          <a:solidFill>
            <a:schemeClr val="bg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>
                <a:solidFill>
                  <a:schemeClr val="bg1"/>
                </a:solidFill>
              </a:rPr>
              <a:t>Load</a:t>
            </a:r>
          </a:p>
        </p:txBody>
      </p:sp>
      <p:sp>
        <p:nvSpPr>
          <p:cNvPr id="14" name="Title 4"/>
          <p:cNvSpPr txBox="1">
            <a:spLocks/>
          </p:cNvSpPr>
          <p:nvPr/>
        </p:nvSpPr>
        <p:spPr>
          <a:xfrm>
            <a:off x="10350404" y="5764352"/>
            <a:ext cx="1046604" cy="371502"/>
          </a:xfrm>
          <a:prstGeom prst="rect">
            <a:avLst/>
          </a:prstGeom>
          <a:solidFill>
            <a:srgbClr val="C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>
                <a:solidFill>
                  <a:schemeClr val="bg1"/>
                </a:solidFill>
              </a:rPr>
              <a:t>Add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7437748" y="4486160"/>
            <a:ext cx="1102937" cy="1198203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7562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12354" y="-141402"/>
            <a:ext cx="9601200" cy="876694"/>
          </a:xfrm>
        </p:spPr>
        <p:txBody>
          <a:bodyPr>
            <a:noAutofit/>
          </a:bodyPr>
          <a:lstStyle/>
          <a:p>
            <a:br>
              <a:rPr lang="en-US" sz="3600" dirty="0"/>
            </a:br>
            <a:r>
              <a:rPr lang="en-US" sz="3600" dirty="0">
                <a:solidFill>
                  <a:srgbClr val="0070C0"/>
                </a:solidFill>
              </a:rPr>
              <a:t>Optimization Hints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1127045" y="988598"/>
            <a:ext cx="9601200" cy="4257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1600" dirty="0"/>
              <a:t>	</a:t>
            </a:r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		</a:t>
            </a: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	</a:t>
            </a:r>
          </a:p>
          <a:p>
            <a:r>
              <a:rPr lang="en-US" sz="1600" dirty="0">
                <a:solidFill>
                  <a:srgbClr val="C00000"/>
                </a:solidFill>
              </a:rPr>
              <a:t>	          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27467" y="3267244"/>
            <a:ext cx="3529796" cy="8766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sz="2400" dirty="0"/>
            </a:br>
            <a:endParaRPr lang="en-US" sz="2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7401" y="1667682"/>
            <a:ext cx="9379670" cy="4579745"/>
          </a:xfrm>
          <a:prstGeom prst="rect">
            <a:avLst/>
          </a:prstGeom>
        </p:spPr>
      </p:pic>
      <p:sp>
        <p:nvSpPr>
          <p:cNvPr id="11" name="Title 4"/>
          <p:cNvSpPr txBox="1">
            <a:spLocks/>
          </p:cNvSpPr>
          <p:nvPr/>
        </p:nvSpPr>
        <p:spPr>
          <a:xfrm>
            <a:off x="1272506" y="988597"/>
            <a:ext cx="9601200" cy="4257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SIMD</a:t>
            </a:r>
          </a:p>
          <a:p>
            <a:r>
              <a:rPr lang="en-US" sz="1600" dirty="0"/>
              <a:t>	</a:t>
            </a:r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		</a:t>
            </a: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	</a:t>
            </a:r>
          </a:p>
          <a:p>
            <a:r>
              <a:rPr lang="en-US" sz="1600" dirty="0">
                <a:solidFill>
                  <a:srgbClr val="C00000"/>
                </a:solidFill>
              </a:rPr>
              <a:t>	          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8867049" y="3374795"/>
            <a:ext cx="1780528" cy="2153867"/>
          </a:xfrm>
          <a:prstGeom prst="straightConnector1">
            <a:avLst/>
          </a:prstGeom>
          <a:ln w="19050">
            <a:solidFill>
              <a:srgbClr val="5D915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8116478" y="3374795"/>
            <a:ext cx="2384983" cy="2153141"/>
          </a:xfrm>
          <a:prstGeom prst="straightConnector1">
            <a:avLst/>
          </a:prstGeom>
          <a:ln w="19050">
            <a:solidFill>
              <a:srgbClr val="5D915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14072" b="-14072"/>
          <a:stretch/>
        </p:blipFill>
        <p:spPr>
          <a:xfrm>
            <a:off x="8817630" y="3643719"/>
            <a:ext cx="657225" cy="7524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-2709" t="13549" r="2709" b="-13549"/>
          <a:stretch/>
        </p:blipFill>
        <p:spPr>
          <a:xfrm>
            <a:off x="9684000" y="3626573"/>
            <a:ext cx="657225" cy="7524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4565" y="5527936"/>
            <a:ext cx="638175" cy="6286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23807" y="5527936"/>
            <a:ext cx="638175" cy="628650"/>
          </a:xfrm>
          <a:prstGeom prst="rect">
            <a:avLst/>
          </a:prstGeom>
        </p:spPr>
      </p:pic>
      <p:cxnSp>
        <p:nvCxnSpPr>
          <p:cNvPr id="22" name="Straight Arrow Connector 21"/>
          <p:cNvCxnSpPr/>
          <p:nvPr/>
        </p:nvCxnSpPr>
        <p:spPr>
          <a:xfrm>
            <a:off x="8535591" y="3176403"/>
            <a:ext cx="520942" cy="467316"/>
          </a:xfrm>
          <a:prstGeom prst="straightConnector1">
            <a:avLst/>
          </a:prstGeom>
          <a:ln w="19050">
            <a:solidFill>
              <a:srgbClr val="5D915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3" idx="0"/>
          </p:cNvCxnSpPr>
          <p:nvPr/>
        </p:nvCxnSpPr>
        <p:spPr>
          <a:xfrm>
            <a:off x="8535591" y="3035431"/>
            <a:ext cx="1477022" cy="591142"/>
          </a:xfrm>
          <a:prstGeom prst="straightConnector1">
            <a:avLst/>
          </a:prstGeom>
          <a:ln w="19050">
            <a:solidFill>
              <a:srgbClr val="5D915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11283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12354" y="-141402"/>
            <a:ext cx="9601200" cy="876694"/>
          </a:xfrm>
        </p:spPr>
        <p:txBody>
          <a:bodyPr>
            <a:noAutofit/>
          </a:bodyPr>
          <a:lstStyle/>
          <a:p>
            <a:br>
              <a:rPr lang="en-US" sz="3600" dirty="0"/>
            </a:br>
            <a:r>
              <a:rPr lang="en-US" sz="3600" dirty="0">
                <a:solidFill>
                  <a:srgbClr val="0070C0"/>
                </a:solidFill>
              </a:rPr>
              <a:t>Optimization Hints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1127045" y="988598"/>
            <a:ext cx="9601200" cy="4257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1600" dirty="0"/>
              <a:t>	</a:t>
            </a:r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		</a:t>
            </a: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	</a:t>
            </a:r>
          </a:p>
          <a:p>
            <a:r>
              <a:rPr lang="en-US" sz="1600" dirty="0">
                <a:solidFill>
                  <a:srgbClr val="C00000"/>
                </a:solidFill>
              </a:rPr>
              <a:t>	          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27467" y="3267244"/>
            <a:ext cx="3529796" cy="8766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sz="2400" dirty="0"/>
            </a:br>
            <a:endParaRPr lang="en-US" sz="2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7401" y="1667682"/>
            <a:ext cx="9379670" cy="4579745"/>
          </a:xfrm>
          <a:prstGeom prst="rect">
            <a:avLst/>
          </a:prstGeom>
        </p:spPr>
      </p:pic>
      <p:sp>
        <p:nvSpPr>
          <p:cNvPr id="11" name="Title 4"/>
          <p:cNvSpPr txBox="1">
            <a:spLocks/>
          </p:cNvSpPr>
          <p:nvPr/>
        </p:nvSpPr>
        <p:spPr>
          <a:xfrm>
            <a:off x="1272506" y="988597"/>
            <a:ext cx="9601200" cy="4257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Bypassing + SIMD</a:t>
            </a:r>
          </a:p>
          <a:p>
            <a:r>
              <a:rPr lang="en-US" sz="1600" dirty="0"/>
              <a:t>	</a:t>
            </a:r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		</a:t>
            </a: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	</a:t>
            </a:r>
          </a:p>
          <a:p>
            <a:r>
              <a:rPr lang="en-US" sz="1600" dirty="0">
                <a:solidFill>
                  <a:srgbClr val="C00000"/>
                </a:solidFill>
              </a:rPr>
              <a:t>	          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8867049" y="3374795"/>
            <a:ext cx="1780528" cy="2153867"/>
          </a:xfrm>
          <a:prstGeom prst="straightConnector1">
            <a:avLst/>
          </a:prstGeom>
          <a:ln w="19050">
            <a:solidFill>
              <a:srgbClr val="5D915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8116478" y="3374795"/>
            <a:ext cx="2384983" cy="2153141"/>
          </a:xfrm>
          <a:prstGeom prst="straightConnector1">
            <a:avLst/>
          </a:prstGeom>
          <a:ln w="19050">
            <a:solidFill>
              <a:srgbClr val="5D915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14072" b="-14072"/>
          <a:stretch/>
        </p:blipFill>
        <p:spPr>
          <a:xfrm>
            <a:off x="8817630" y="3643719"/>
            <a:ext cx="657225" cy="7524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-2709" t="13549" r="2709" b="-13549"/>
          <a:stretch/>
        </p:blipFill>
        <p:spPr>
          <a:xfrm>
            <a:off x="9684000" y="3626573"/>
            <a:ext cx="657225" cy="7524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4565" y="5527936"/>
            <a:ext cx="638175" cy="6286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23807" y="5527936"/>
            <a:ext cx="638175" cy="628650"/>
          </a:xfrm>
          <a:prstGeom prst="rect">
            <a:avLst/>
          </a:prstGeom>
        </p:spPr>
      </p:pic>
      <p:cxnSp>
        <p:nvCxnSpPr>
          <p:cNvPr id="22" name="Straight Arrow Connector 21"/>
          <p:cNvCxnSpPr/>
          <p:nvPr/>
        </p:nvCxnSpPr>
        <p:spPr>
          <a:xfrm>
            <a:off x="8535591" y="3176403"/>
            <a:ext cx="520942" cy="467316"/>
          </a:xfrm>
          <a:prstGeom prst="straightConnector1">
            <a:avLst/>
          </a:prstGeom>
          <a:ln w="19050">
            <a:solidFill>
              <a:srgbClr val="5D915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3" idx="0"/>
          </p:cNvCxnSpPr>
          <p:nvPr/>
        </p:nvCxnSpPr>
        <p:spPr>
          <a:xfrm>
            <a:off x="8535591" y="3035431"/>
            <a:ext cx="1477022" cy="591142"/>
          </a:xfrm>
          <a:prstGeom prst="straightConnector1">
            <a:avLst/>
          </a:prstGeom>
          <a:ln w="19050">
            <a:solidFill>
              <a:srgbClr val="5D915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7255066" y="4330096"/>
            <a:ext cx="1102937" cy="1198203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7954513" y="4329733"/>
            <a:ext cx="1102937" cy="1198203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8851842" y="4329732"/>
            <a:ext cx="1102937" cy="1198203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91667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12354" y="-141402"/>
            <a:ext cx="9601200" cy="876694"/>
          </a:xfrm>
        </p:spPr>
        <p:txBody>
          <a:bodyPr>
            <a:noAutofit/>
          </a:bodyPr>
          <a:lstStyle/>
          <a:p>
            <a:br>
              <a:rPr lang="en-US" sz="3600" dirty="0"/>
            </a:br>
            <a:r>
              <a:rPr lang="en-US" sz="3600" dirty="0">
                <a:solidFill>
                  <a:srgbClr val="0070C0"/>
                </a:solidFill>
              </a:rPr>
              <a:t>Optimization Hints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1127045" y="988598"/>
            <a:ext cx="9601200" cy="4257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1600" dirty="0"/>
              <a:t>	</a:t>
            </a:r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		</a:t>
            </a: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	</a:t>
            </a:r>
          </a:p>
          <a:p>
            <a:r>
              <a:rPr lang="en-US" sz="1600" dirty="0">
                <a:solidFill>
                  <a:srgbClr val="C00000"/>
                </a:solidFill>
              </a:rPr>
              <a:t>	          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27467" y="3267244"/>
            <a:ext cx="3529796" cy="8766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sz="2400" dirty="0"/>
            </a:br>
            <a:endParaRPr lang="en-US" sz="2400" dirty="0"/>
          </a:p>
        </p:txBody>
      </p:sp>
      <p:sp>
        <p:nvSpPr>
          <p:cNvPr id="11" name="Title 4"/>
          <p:cNvSpPr txBox="1">
            <a:spLocks/>
          </p:cNvSpPr>
          <p:nvPr/>
        </p:nvSpPr>
        <p:spPr>
          <a:xfrm>
            <a:off x="1272506" y="988597"/>
            <a:ext cx="9601200" cy="4257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Single Cycle Loop</a:t>
            </a:r>
          </a:p>
          <a:p>
            <a:r>
              <a:rPr lang="en-US" sz="1600" dirty="0"/>
              <a:t>	</a:t>
            </a:r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		</a:t>
            </a: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	</a:t>
            </a:r>
          </a:p>
          <a:p>
            <a:r>
              <a:rPr lang="en-US" sz="1600" dirty="0">
                <a:solidFill>
                  <a:srgbClr val="C00000"/>
                </a:solidFill>
              </a:rPr>
              <a:t>	         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6571" y="839341"/>
            <a:ext cx="7011316" cy="394693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354" y="4890320"/>
            <a:ext cx="10520877" cy="1852867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6840447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354" y="4890320"/>
            <a:ext cx="10520877" cy="1852867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12354" y="-141402"/>
            <a:ext cx="9601200" cy="876694"/>
          </a:xfrm>
        </p:spPr>
        <p:txBody>
          <a:bodyPr>
            <a:noAutofit/>
          </a:bodyPr>
          <a:lstStyle/>
          <a:p>
            <a:br>
              <a:rPr lang="en-US" sz="3600" dirty="0"/>
            </a:br>
            <a:r>
              <a:rPr lang="en-US" sz="3600" dirty="0">
                <a:solidFill>
                  <a:srgbClr val="0070C0"/>
                </a:solidFill>
              </a:rPr>
              <a:t>Optimization Hints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1127045" y="988598"/>
            <a:ext cx="9601200" cy="4257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1600" dirty="0"/>
              <a:t>	</a:t>
            </a:r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		</a:t>
            </a: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	</a:t>
            </a:r>
          </a:p>
          <a:p>
            <a:r>
              <a:rPr lang="en-US" sz="1600" dirty="0">
                <a:solidFill>
                  <a:srgbClr val="C00000"/>
                </a:solidFill>
              </a:rPr>
              <a:t>	          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27467" y="3267244"/>
            <a:ext cx="3529796" cy="8766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sz="2400" dirty="0"/>
            </a:br>
            <a:endParaRPr lang="en-US" sz="2400" dirty="0"/>
          </a:p>
        </p:txBody>
      </p:sp>
      <p:sp>
        <p:nvSpPr>
          <p:cNvPr id="11" name="Title 4"/>
          <p:cNvSpPr txBox="1">
            <a:spLocks/>
          </p:cNvSpPr>
          <p:nvPr/>
        </p:nvSpPr>
        <p:spPr>
          <a:xfrm>
            <a:off x="1272506" y="988597"/>
            <a:ext cx="9601200" cy="4257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Single Cycle Loop</a:t>
            </a:r>
          </a:p>
          <a:p>
            <a:r>
              <a:rPr lang="en-US" sz="1600" dirty="0"/>
              <a:t>	</a:t>
            </a:r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		</a:t>
            </a: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	</a:t>
            </a:r>
          </a:p>
          <a:p>
            <a:r>
              <a:rPr lang="en-US" sz="1600" dirty="0">
                <a:solidFill>
                  <a:srgbClr val="C00000"/>
                </a:solidFill>
              </a:rPr>
              <a:t>	         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6571" y="839341"/>
            <a:ext cx="7011316" cy="394693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976CA03-6B93-4F5B-946C-72652C95E550}"/>
              </a:ext>
            </a:extLst>
          </p:cNvPr>
          <p:cNvSpPr/>
          <p:nvPr/>
        </p:nvSpPr>
        <p:spPr>
          <a:xfrm>
            <a:off x="1012354" y="5569404"/>
            <a:ext cx="10303346" cy="51707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47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12354" y="-141402"/>
            <a:ext cx="9601200" cy="876694"/>
          </a:xfrm>
        </p:spPr>
        <p:txBody>
          <a:bodyPr>
            <a:noAutofit/>
          </a:bodyPr>
          <a:lstStyle/>
          <a:p>
            <a:br>
              <a:rPr lang="en-US" sz="3600" dirty="0"/>
            </a:br>
            <a:r>
              <a:rPr lang="en-US" sz="3600" dirty="0">
                <a:solidFill>
                  <a:srgbClr val="0070C0"/>
                </a:solidFill>
              </a:rPr>
              <a:t>Optimization Hints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1127045" y="988598"/>
            <a:ext cx="9601200" cy="4257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1600" dirty="0"/>
              <a:t>	</a:t>
            </a:r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		</a:t>
            </a: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	</a:t>
            </a:r>
          </a:p>
          <a:p>
            <a:r>
              <a:rPr lang="en-US" sz="1600" dirty="0">
                <a:solidFill>
                  <a:srgbClr val="C00000"/>
                </a:solidFill>
              </a:rPr>
              <a:t>	          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27467" y="3267244"/>
            <a:ext cx="3529796" cy="8766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sz="2400" dirty="0"/>
            </a:br>
            <a:endParaRPr lang="en-US" sz="2400" dirty="0"/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2211134" y="1541030"/>
            <a:ext cx="2078066" cy="2125997"/>
          </a:xfrm>
          <a:prstGeom prst="rect">
            <a:avLst/>
          </a:prstGeom>
          <a:solidFill>
            <a:schemeClr val="accent3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Data reuse</a:t>
            </a:r>
          </a:p>
        </p:txBody>
      </p:sp>
      <p:sp>
        <p:nvSpPr>
          <p:cNvPr id="9" name="Title 4"/>
          <p:cNvSpPr txBox="1">
            <a:spLocks/>
          </p:cNvSpPr>
          <p:nvPr/>
        </p:nvSpPr>
        <p:spPr>
          <a:xfrm>
            <a:off x="4889916" y="1541030"/>
            <a:ext cx="2312165" cy="2125997"/>
          </a:xfrm>
          <a:prstGeom prst="rect">
            <a:avLst/>
          </a:prstGeom>
          <a:solidFill>
            <a:schemeClr val="accent3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Automatic address generation</a:t>
            </a:r>
          </a:p>
        </p:txBody>
      </p:sp>
      <p:sp>
        <p:nvSpPr>
          <p:cNvPr id="10" name="Title 4"/>
          <p:cNvSpPr txBox="1">
            <a:spLocks/>
          </p:cNvSpPr>
          <p:nvPr/>
        </p:nvSpPr>
        <p:spPr>
          <a:xfrm>
            <a:off x="7802797" y="1541030"/>
            <a:ext cx="2415862" cy="2125997"/>
          </a:xfrm>
          <a:prstGeom prst="rect">
            <a:avLst/>
          </a:prstGeom>
          <a:solidFill>
            <a:schemeClr val="accent3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Adding ABU (for accumulation)</a:t>
            </a:r>
          </a:p>
        </p:txBody>
      </p:sp>
    </p:spTree>
    <p:extLst>
      <p:ext uri="{BB962C8B-B14F-4D97-AF65-F5344CB8AC3E}">
        <p14:creationId xmlns:p14="http://schemas.microsoft.com/office/powerpoint/2010/main" val="8149315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12354" y="-141402"/>
            <a:ext cx="9601200" cy="876694"/>
          </a:xfrm>
        </p:spPr>
        <p:txBody>
          <a:bodyPr>
            <a:noAutofit/>
          </a:bodyPr>
          <a:lstStyle/>
          <a:p>
            <a:br>
              <a:rPr lang="en-US" sz="3600" dirty="0"/>
            </a:br>
            <a:r>
              <a:rPr lang="en-US" sz="3600" dirty="0">
                <a:solidFill>
                  <a:srgbClr val="0070C0"/>
                </a:solidFill>
              </a:rPr>
              <a:t>Changing the algorithm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2635337" y="2158737"/>
            <a:ext cx="2040358" cy="2102176"/>
          </a:xfrm>
          <a:prstGeom prst="rect">
            <a:avLst/>
          </a:prstGeom>
          <a:solidFill>
            <a:schemeClr val="accent3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32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Change the Butterworth algorithm.</a:t>
            </a:r>
          </a:p>
        </p:txBody>
      </p:sp>
      <p:sp>
        <p:nvSpPr>
          <p:cNvPr id="9" name="Title 4"/>
          <p:cNvSpPr txBox="1">
            <a:spLocks/>
          </p:cNvSpPr>
          <p:nvPr/>
        </p:nvSpPr>
        <p:spPr>
          <a:xfrm>
            <a:off x="6659556" y="1272618"/>
            <a:ext cx="2738968" cy="1508290"/>
          </a:xfrm>
          <a:prstGeom prst="rect">
            <a:avLst/>
          </a:prstGeom>
          <a:solidFill>
            <a:schemeClr val="accent3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>
                <a:solidFill>
                  <a:schemeClr val="bg1"/>
                </a:solidFill>
              </a:rPr>
              <a:t>Given direct implementation</a:t>
            </a:r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6659556" y="3857134"/>
            <a:ext cx="2738968" cy="1508290"/>
          </a:xfrm>
          <a:prstGeom prst="rect">
            <a:avLst/>
          </a:prstGeom>
          <a:solidFill>
            <a:schemeClr val="accent3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 err="1">
                <a:solidFill>
                  <a:schemeClr val="bg1"/>
                </a:solidFill>
              </a:rPr>
              <a:t>Biquad</a:t>
            </a:r>
            <a:endParaRPr lang="en-US" sz="2800" dirty="0">
              <a:solidFill>
                <a:schemeClr val="bg1"/>
              </a:solidFill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implementation</a:t>
            </a:r>
          </a:p>
        </p:txBody>
      </p:sp>
      <p:cxnSp>
        <p:nvCxnSpPr>
          <p:cNvPr id="3" name="Straight Arrow Connector 2"/>
          <p:cNvCxnSpPr>
            <a:stCxn id="7" idx="3"/>
            <a:endCxn id="9" idx="1"/>
          </p:cNvCxnSpPr>
          <p:nvPr/>
        </p:nvCxnSpPr>
        <p:spPr>
          <a:xfrm flipV="1">
            <a:off x="4675695" y="2026763"/>
            <a:ext cx="1983861" cy="1183062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3"/>
            <a:endCxn id="6" idx="1"/>
          </p:cNvCxnSpPr>
          <p:nvPr/>
        </p:nvCxnSpPr>
        <p:spPr>
          <a:xfrm>
            <a:off x="4675695" y="3209825"/>
            <a:ext cx="1983861" cy="1401454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963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76685" y="-296945"/>
            <a:ext cx="9601200" cy="593889"/>
          </a:xfrm>
        </p:spPr>
        <p:txBody>
          <a:bodyPr>
            <a:normAutofit fontScale="90000"/>
          </a:bodyPr>
          <a:lstStyle/>
          <a:p>
            <a:br>
              <a:rPr lang="en-US" sz="3600" dirty="0"/>
            </a:br>
            <a:r>
              <a:rPr lang="en-US" sz="3600" dirty="0">
                <a:solidFill>
                  <a:srgbClr val="0070C0"/>
                </a:solidFill>
              </a:rPr>
              <a:t>Task</a:t>
            </a:r>
            <a:br>
              <a:rPr lang="en-US" sz="3600" dirty="0"/>
            </a:br>
            <a:r>
              <a:rPr lang="en-US" sz="3600" dirty="0"/>
              <a:t>Implementing Butterworth filter on the CGRA</a:t>
            </a:r>
          </a:p>
        </p:txBody>
      </p:sp>
      <p:sp>
        <p:nvSpPr>
          <p:cNvPr id="3" name="Title 4"/>
          <p:cNvSpPr txBox="1">
            <a:spLocks/>
          </p:cNvSpPr>
          <p:nvPr/>
        </p:nvSpPr>
        <p:spPr>
          <a:xfrm>
            <a:off x="1749218" y="2419546"/>
            <a:ext cx="2539978" cy="1652834"/>
          </a:xfrm>
          <a:prstGeom prst="rect">
            <a:avLst/>
          </a:prstGeom>
          <a:solidFill>
            <a:schemeClr val="accent3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Naive implementation of Butterworth filter </a:t>
            </a:r>
          </a:p>
        </p:txBody>
      </p:sp>
      <p:sp>
        <p:nvSpPr>
          <p:cNvPr id="2" name="Right Arrow 1"/>
          <p:cNvSpPr/>
          <p:nvPr/>
        </p:nvSpPr>
        <p:spPr>
          <a:xfrm>
            <a:off x="4889129" y="3019720"/>
            <a:ext cx="688156" cy="4524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2326" y="1530285"/>
            <a:ext cx="5777405" cy="3883842"/>
          </a:xfrm>
          <a:prstGeom prst="rect">
            <a:avLst/>
          </a:prstGeom>
        </p:spPr>
      </p:pic>
      <p:sp>
        <p:nvSpPr>
          <p:cNvPr id="6" name="Title 4"/>
          <p:cNvSpPr txBox="1">
            <a:spLocks/>
          </p:cNvSpPr>
          <p:nvPr/>
        </p:nvSpPr>
        <p:spPr>
          <a:xfrm>
            <a:off x="823817" y="5118755"/>
            <a:ext cx="10280957" cy="16695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3200" dirty="0"/>
            </a:br>
            <a:r>
              <a:rPr lang="en-US" sz="3200" dirty="0">
                <a:solidFill>
                  <a:srgbClr val="0070C0"/>
                </a:solidFill>
              </a:rPr>
              <a:t>Goal</a:t>
            </a:r>
            <a:br>
              <a:rPr lang="en-US" sz="3200" dirty="0"/>
            </a:br>
            <a:r>
              <a:rPr lang="en-US" sz="3200" dirty="0"/>
              <a:t>Finding the best performance for minimal energy &amp; area.</a:t>
            </a:r>
          </a:p>
        </p:txBody>
      </p:sp>
    </p:spTree>
    <p:extLst>
      <p:ext uri="{BB962C8B-B14F-4D97-AF65-F5344CB8AC3E}">
        <p14:creationId xmlns:p14="http://schemas.microsoft.com/office/powerpoint/2010/main" val="12112917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12354" y="-141402"/>
            <a:ext cx="9601200" cy="876694"/>
          </a:xfrm>
        </p:spPr>
        <p:txBody>
          <a:bodyPr>
            <a:noAutofit/>
          </a:bodyPr>
          <a:lstStyle/>
          <a:p>
            <a:br>
              <a:rPr lang="en-US" sz="3600" dirty="0"/>
            </a:br>
            <a:r>
              <a:rPr lang="en-US" sz="3600" dirty="0">
                <a:solidFill>
                  <a:srgbClr val="0070C0"/>
                </a:solidFill>
              </a:rPr>
              <a:t>Changing the algorithm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2635337" y="2158737"/>
            <a:ext cx="2040358" cy="2102176"/>
          </a:xfrm>
          <a:prstGeom prst="rect">
            <a:avLst/>
          </a:prstGeom>
          <a:solidFill>
            <a:schemeClr val="accent3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32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Change the Butterworth algorithm.</a:t>
            </a:r>
          </a:p>
        </p:txBody>
      </p:sp>
      <p:sp>
        <p:nvSpPr>
          <p:cNvPr id="9" name="Title 4"/>
          <p:cNvSpPr txBox="1">
            <a:spLocks/>
          </p:cNvSpPr>
          <p:nvPr/>
        </p:nvSpPr>
        <p:spPr>
          <a:xfrm>
            <a:off x="6659556" y="1272618"/>
            <a:ext cx="2738968" cy="1508290"/>
          </a:xfrm>
          <a:prstGeom prst="rect">
            <a:avLst/>
          </a:prstGeom>
          <a:solidFill>
            <a:schemeClr val="accent3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>
                <a:solidFill>
                  <a:schemeClr val="bg1"/>
                </a:solidFill>
              </a:rPr>
              <a:t>Given direct implementation</a:t>
            </a:r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6659556" y="3857134"/>
            <a:ext cx="2738968" cy="1508290"/>
          </a:xfrm>
          <a:prstGeom prst="rect">
            <a:avLst/>
          </a:prstGeom>
          <a:solidFill>
            <a:schemeClr val="accent3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 err="1">
                <a:solidFill>
                  <a:schemeClr val="bg1"/>
                </a:solidFill>
              </a:rPr>
              <a:t>Biquad</a:t>
            </a:r>
            <a:endParaRPr lang="en-US" sz="2800" dirty="0">
              <a:solidFill>
                <a:schemeClr val="bg1"/>
              </a:solidFill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implementation</a:t>
            </a:r>
          </a:p>
        </p:txBody>
      </p:sp>
      <p:cxnSp>
        <p:nvCxnSpPr>
          <p:cNvPr id="3" name="Straight Arrow Connector 2"/>
          <p:cNvCxnSpPr>
            <a:stCxn id="7" idx="3"/>
            <a:endCxn id="9" idx="1"/>
          </p:cNvCxnSpPr>
          <p:nvPr/>
        </p:nvCxnSpPr>
        <p:spPr>
          <a:xfrm flipV="1">
            <a:off x="4675695" y="2026763"/>
            <a:ext cx="1983861" cy="1183062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3"/>
            <a:endCxn id="6" idx="1"/>
          </p:cNvCxnSpPr>
          <p:nvPr/>
        </p:nvCxnSpPr>
        <p:spPr>
          <a:xfrm>
            <a:off x="4675695" y="3209825"/>
            <a:ext cx="1983861" cy="1401454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4"/>
          <p:cNvSpPr txBox="1">
            <a:spLocks/>
          </p:cNvSpPr>
          <p:nvPr/>
        </p:nvSpPr>
        <p:spPr>
          <a:xfrm>
            <a:off x="1655494" y="5926316"/>
            <a:ext cx="9392720" cy="515334"/>
          </a:xfrm>
          <a:prstGeom prst="rect">
            <a:avLst/>
          </a:prstGeom>
          <a:solidFill>
            <a:srgbClr val="C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000" dirty="0">
                <a:solidFill>
                  <a:schemeClr val="bg1"/>
                </a:solidFill>
              </a:rPr>
              <a:t>In case, you use a different algorithm, provide us with the C implementation as well.</a:t>
            </a:r>
          </a:p>
        </p:txBody>
      </p:sp>
    </p:spTree>
    <p:extLst>
      <p:ext uri="{BB962C8B-B14F-4D97-AF65-F5344CB8AC3E}">
        <p14:creationId xmlns:p14="http://schemas.microsoft.com/office/powerpoint/2010/main" val="33875668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12354" y="-141402"/>
            <a:ext cx="9601200" cy="876694"/>
          </a:xfrm>
        </p:spPr>
        <p:txBody>
          <a:bodyPr>
            <a:noAutofit/>
          </a:bodyPr>
          <a:lstStyle/>
          <a:p>
            <a:br>
              <a:rPr lang="en-US" sz="3600" dirty="0"/>
            </a:br>
            <a:r>
              <a:rPr lang="en-US" sz="3600" dirty="0">
                <a:solidFill>
                  <a:srgbClr val="0070C0"/>
                </a:solidFill>
              </a:rPr>
              <a:t>Updated Server List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2022592" y="688156"/>
            <a:ext cx="9601200" cy="4257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br>
              <a:rPr lang="en-US" sz="3600" dirty="0"/>
            </a:br>
            <a:r>
              <a:rPr lang="en-US" sz="3600" dirty="0"/>
              <a:t>co2.ics.ele.tue.nl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co3.ics.ele.tue.nl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co4.ics.ele.tue.nl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co9.ics.ele.tue.nl</a:t>
            </a:r>
          </a:p>
          <a:p>
            <a:pPr>
              <a:lnSpc>
                <a:spcPct val="150000"/>
              </a:lnSpc>
            </a:pP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97655" y="1574278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co10.ics.ele.tue.nl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co13.ics.ele.tue.nl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co17.ics.ele.tue.nl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2443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874" y="1555595"/>
            <a:ext cx="9601200" cy="1485900"/>
          </a:xfrm>
        </p:spPr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7830" y="2496015"/>
            <a:ext cx="9601200" cy="436198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Assignment details and guideline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70C0"/>
                </a:solidFill>
              </a:rPr>
              <a:t>   </a:t>
            </a:r>
            <a:r>
              <a:rPr lang="en-US" sz="3200" dirty="0">
                <a:solidFill>
                  <a:srgbClr val="C00000"/>
                </a:solidFill>
              </a:rPr>
              <a:t>https://oncourse.tue.nl</a:t>
            </a:r>
            <a:endParaRPr lang="en-US" sz="2800" dirty="0">
              <a:solidFill>
                <a:srgbClr val="C00000"/>
              </a:solidFill>
            </a:endParaRPr>
          </a:p>
          <a:p>
            <a:endParaRPr lang="en-US" sz="32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0070C0"/>
                </a:solidFill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692684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12354" y="-141402"/>
            <a:ext cx="9601200" cy="876694"/>
          </a:xfrm>
        </p:spPr>
        <p:txBody>
          <a:bodyPr>
            <a:noAutofit/>
          </a:bodyPr>
          <a:lstStyle/>
          <a:p>
            <a:br>
              <a:rPr lang="en-US" sz="3600" dirty="0"/>
            </a:br>
            <a:r>
              <a:rPr lang="en-US" sz="3600" dirty="0">
                <a:solidFill>
                  <a:srgbClr val="0070C0"/>
                </a:solidFill>
              </a:rPr>
              <a:t>Where can you optimize?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1702083" y="2158738"/>
            <a:ext cx="2040358" cy="2102176"/>
          </a:xfrm>
          <a:prstGeom prst="rect">
            <a:avLst/>
          </a:prstGeom>
          <a:solidFill>
            <a:schemeClr val="accent3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32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Change the algorithm.</a:t>
            </a:r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5106731" y="2158738"/>
            <a:ext cx="2104774" cy="2102176"/>
          </a:xfrm>
          <a:prstGeom prst="rect">
            <a:avLst/>
          </a:prstGeom>
          <a:solidFill>
            <a:schemeClr val="accent3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32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Change the architecture.</a:t>
            </a:r>
          </a:p>
        </p:txBody>
      </p:sp>
      <p:sp>
        <p:nvSpPr>
          <p:cNvPr id="9" name="Title 4"/>
          <p:cNvSpPr txBox="1">
            <a:spLocks/>
          </p:cNvSpPr>
          <p:nvPr/>
        </p:nvSpPr>
        <p:spPr>
          <a:xfrm>
            <a:off x="8742879" y="2158737"/>
            <a:ext cx="1994251" cy="2102177"/>
          </a:xfrm>
          <a:prstGeom prst="rect">
            <a:avLst/>
          </a:prstGeom>
          <a:solidFill>
            <a:schemeClr val="accent3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32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Optimized code mapping.</a:t>
            </a:r>
          </a:p>
        </p:txBody>
      </p:sp>
    </p:spTree>
    <p:extLst>
      <p:ext uri="{BB962C8B-B14F-4D97-AF65-F5344CB8AC3E}">
        <p14:creationId xmlns:p14="http://schemas.microsoft.com/office/powerpoint/2010/main" val="553282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12354" y="-141402"/>
            <a:ext cx="9601200" cy="876694"/>
          </a:xfrm>
        </p:spPr>
        <p:txBody>
          <a:bodyPr>
            <a:noAutofit/>
          </a:bodyPr>
          <a:lstStyle/>
          <a:p>
            <a:br>
              <a:rPr lang="en-US" sz="3600" dirty="0"/>
            </a:br>
            <a:r>
              <a:rPr lang="en-US" sz="3600" dirty="0">
                <a:solidFill>
                  <a:srgbClr val="0070C0"/>
                </a:solidFill>
              </a:rPr>
              <a:t>Changing the architecture.</a:t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30" y="1498861"/>
            <a:ext cx="6236418" cy="4176075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/>
        </p:nvSpPr>
        <p:spPr>
          <a:xfrm>
            <a:off x="8210747" y="2611225"/>
            <a:ext cx="3186259" cy="21587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SIMD</a:t>
            </a:r>
          </a:p>
          <a:p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Exploit data level parallelism (DLP)</a:t>
            </a:r>
            <a:b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327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12354" y="-141402"/>
            <a:ext cx="9601200" cy="876694"/>
          </a:xfrm>
        </p:spPr>
        <p:txBody>
          <a:bodyPr>
            <a:noAutofit/>
          </a:bodyPr>
          <a:lstStyle/>
          <a:p>
            <a:br>
              <a:rPr lang="en-US" sz="3600" dirty="0"/>
            </a:br>
            <a:r>
              <a:rPr lang="en-US" sz="3600" dirty="0">
                <a:solidFill>
                  <a:srgbClr val="0070C0"/>
                </a:solidFill>
              </a:rPr>
              <a:t>Changing the architecture.</a:t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30" y="1498861"/>
            <a:ext cx="6236418" cy="4176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7875" y="1442300"/>
            <a:ext cx="6451927" cy="4176076"/>
          </a:xfrm>
          <a:prstGeom prst="rect">
            <a:avLst/>
          </a:prstGeom>
        </p:spPr>
      </p:pic>
      <p:sp>
        <p:nvSpPr>
          <p:cNvPr id="7" name="Title 4"/>
          <p:cNvSpPr txBox="1">
            <a:spLocks/>
          </p:cNvSpPr>
          <p:nvPr/>
        </p:nvSpPr>
        <p:spPr>
          <a:xfrm>
            <a:off x="8210747" y="2611225"/>
            <a:ext cx="3186259" cy="21587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VLIW</a:t>
            </a:r>
          </a:p>
          <a:p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Exploit instruction level parallelism (ILP)</a:t>
            </a:r>
            <a:b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623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12354" y="-141402"/>
            <a:ext cx="9601200" cy="876694"/>
          </a:xfrm>
        </p:spPr>
        <p:txBody>
          <a:bodyPr>
            <a:noAutofit/>
          </a:bodyPr>
          <a:lstStyle/>
          <a:p>
            <a:br>
              <a:rPr lang="en-US" sz="3600" dirty="0"/>
            </a:br>
            <a:r>
              <a:rPr lang="en-US" sz="3600" dirty="0">
                <a:solidFill>
                  <a:srgbClr val="0070C0"/>
                </a:solidFill>
              </a:rPr>
              <a:t>Changing the architecture.</a:t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30" y="1498861"/>
            <a:ext cx="6236418" cy="4176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7875" y="1442300"/>
            <a:ext cx="6451927" cy="4176076"/>
          </a:xfrm>
          <a:prstGeom prst="rect">
            <a:avLst/>
          </a:prstGeom>
        </p:spPr>
      </p:pic>
      <p:sp>
        <p:nvSpPr>
          <p:cNvPr id="7" name="Title 4"/>
          <p:cNvSpPr txBox="1">
            <a:spLocks/>
          </p:cNvSpPr>
          <p:nvPr/>
        </p:nvSpPr>
        <p:spPr>
          <a:xfrm>
            <a:off x="8275738" y="2912881"/>
            <a:ext cx="3186259" cy="13480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ILP + DLP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9740" y="1431053"/>
            <a:ext cx="6617770" cy="4243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015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12354" y="-141402"/>
            <a:ext cx="9601200" cy="876694"/>
          </a:xfrm>
        </p:spPr>
        <p:txBody>
          <a:bodyPr>
            <a:noAutofit/>
          </a:bodyPr>
          <a:lstStyle/>
          <a:p>
            <a:br>
              <a:rPr lang="en-US" sz="3600" dirty="0"/>
            </a:br>
            <a:r>
              <a:rPr lang="en-US" sz="3600" dirty="0">
                <a:solidFill>
                  <a:srgbClr val="0070C0"/>
                </a:solidFill>
              </a:rPr>
              <a:t>Changing the architecture.</a:t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9185" y="1168630"/>
            <a:ext cx="2800350" cy="50863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51914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12354" y="-141402"/>
            <a:ext cx="9601200" cy="876694"/>
          </a:xfrm>
        </p:spPr>
        <p:txBody>
          <a:bodyPr>
            <a:noAutofit/>
          </a:bodyPr>
          <a:lstStyle/>
          <a:p>
            <a:br>
              <a:rPr lang="en-US" sz="3600" dirty="0"/>
            </a:br>
            <a:r>
              <a:rPr lang="en-US" sz="3600" dirty="0">
                <a:solidFill>
                  <a:srgbClr val="0070C0"/>
                </a:solidFill>
              </a:rPr>
              <a:t>Changing the architecture.</a:t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9185" y="1168630"/>
            <a:ext cx="2800350" cy="50863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itle 4"/>
          <p:cNvSpPr txBox="1">
            <a:spLocks/>
          </p:cNvSpPr>
          <p:nvPr/>
        </p:nvSpPr>
        <p:spPr>
          <a:xfrm>
            <a:off x="5576498" y="593887"/>
            <a:ext cx="9601200" cy="4257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br>
              <a:rPr lang="en-US" sz="3600" dirty="0"/>
            </a:b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Graphical view.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rgbClr val="C00000"/>
                </a:solidFill>
              </a:rPr>
              <a:t>$ </a:t>
            </a:r>
            <a:r>
              <a:rPr lang="en-US" sz="1600" dirty="0" err="1">
                <a:solidFill>
                  <a:srgbClr val="C00000"/>
                </a:solidFill>
              </a:rPr>
              <a:t>xdot</a:t>
            </a:r>
            <a:r>
              <a:rPr lang="en-US" sz="1600" dirty="0">
                <a:solidFill>
                  <a:srgbClr val="C00000"/>
                </a:solidFill>
              </a:rPr>
              <a:t> ~/CGRA/build/</a:t>
            </a:r>
            <a:r>
              <a:rPr lang="en-US" sz="1600" dirty="0" err="1">
                <a:solidFill>
                  <a:srgbClr val="C00000"/>
                </a:solidFill>
              </a:rPr>
              <a:t>butterworth</a:t>
            </a:r>
            <a:r>
              <a:rPr lang="en-US" sz="1600" dirty="0">
                <a:solidFill>
                  <a:srgbClr val="C00000"/>
                </a:solidFill>
              </a:rPr>
              <a:t>/&lt;name&gt;/report/architecture.dot</a:t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2911" y="2667786"/>
            <a:ext cx="6458003" cy="3153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24792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717</TotalTime>
  <Words>129</Words>
  <Application>Microsoft Office PowerPoint</Application>
  <PresentationFormat>Widescreen</PresentationFormat>
  <Paragraphs>361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Calibri</vt:lpstr>
      <vt:lpstr>Franklin Gothic Book</vt:lpstr>
      <vt:lpstr>Crop</vt:lpstr>
      <vt:lpstr>CGRA  Cookbook 2019</vt:lpstr>
      <vt:lpstr> Task Implementing Butterworth filter on the CGRA</vt:lpstr>
      <vt:lpstr> Task Implementing Butterworth filter on the CGRA</vt:lpstr>
      <vt:lpstr> Where can you optimize? </vt:lpstr>
      <vt:lpstr> Changing the architecture. </vt:lpstr>
      <vt:lpstr> Changing the architecture. </vt:lpstr>
      <vt:lpstr> Changing the architecture. </vt:lpstr>
      <vt:lpstr> Changing the architecture. </vt:lpstr>
      <vt:lpstr> Changing the architecture. </vt:lpstr>
      <vt:lpstr> Changing the architecture. </vt:lpstr>
      <vt:lpstr> Optimizing code mapping. </vt:lpstr>
      <vt:lpstr> Optimizing code mapping. </vt:lpstr>
      <vt:lpstr> Optimizing code mapping. </vt:lpstr>
      <vt:lpstr> Optimizing code mapping. </vt:lpstr>
      <vt:lpstr> Debugging </vt:lpstr>
      <vt:lpstr> Makefile </vt:lpstr>
      <vt:lpstr> Optimization Hints </vt:lpstr>
      <vt:lpstr> Optimization Hints </vt:lpstr>
      <vt:lpstr> Optimization Hints </vt:lpstr>
      <vt:lpstr> Optimization Hints </vt:lpstr>
      <vt:lpstr> Optimization Hints </vt:lpstr>
      <vt:lpstr> Optimization Hints </vt:lpstr>
      <vt:lpstr> Optimization Hints </vt:lpstr>
      <vt:lpstr> Optimization Hints </vt:lpstr>
      <vt:lpstr> Optimization Hints </vt:lpstr>
      <vt:lpstr> Optimization Hints </vt:lpstr>
      <vt:lpstr> Optimization Hints </vt:lpstr>
      <vt:lpstr> Optimization Hints </vt:lpstr>
      <vt:lpstr> Changing the algorithm </vt:lpstr>
      <vt:lpstr> Changing the algorithm </vt:lpstr>
      <vt:lpstr> Updated Server List </vt:lpstr>
      <vt:lpstr>Resources</vt:lpstr>
    </vt:vector>
  </TitlesOfParts>
  <Company>TU/e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GEM5 Assignment 2016</dc:title>
  <dc:creator>De, Sayandip (ES)</dc:creator>
  <cp:lastModifiedBy>De, S.</cp:lastModifiedBy>
  <cp:revision>156</cp:revision>
  <dcterms:created xsi:type="dcterms:W3CDTF">2016-12-21T17:08:21Z</dcterms:created>
  <dcterms:modified xsi:type="dcterms:W3CDTF">2019-11-13T16:03:58Z</dcterms:modified>
</cp:coreProperties>
</file>