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57" r:id="rId4"/>
    <p:sldId id="259" r:id="rId5"/>
    <p:sldId id="294" r:id="rId6"/>
    <p:sldId id="260" r:id="rId7"/>
    <p:sldId id="264" r:id="rId8"/>
    <p:sldId id="272" r:id="rId9"/>
    <p:sldId id="276" r:id="rId10"/>
    <p:sldId id="277" r:id="rId11"/>
    <p:sldId id="273" r:id="rId12"/>
    <p:sldId id="287" r:id="rId13"/>
    <p:sldId id="288" r:id="rId14"/>
    <p:sldId id="289" r:id="rId15"/>
    <p:sldId id="290" r:id="rId16"/>
    <p:sldId id="292" r:id="rId17"/>
    <p:sldId id="278" r:id="rId18"/>
    <p:sldId id="280" r:id="rId19"/>
    <p:sldId id="281" r:id="rId20"/>
    <p:sldId id="267" r:id="rId21"/>
    <p:sldId id="293" r:id="rId22"/>
    <p:sldId id="285" r:id="rId23"/>
    <p:sldId id="265" r:id="rId24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0" autoAdjust="0"/>
    <p:restoredTop sz="94562" autoAdjust="0"/>
  </p:normalViewPr>
  <p:slideViewPr>
    <p:cSldViewPr>
      <p:cViewPr varScale="1">
        <p:scale>
          <a:sx n="50" d="100"/>
          <a:sy n="50" d="100"/>
        </p:scale>
        <p:origin x="36" y="51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7E08-224C-46CB-A99A-51083307758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0563"/>
            <a:ext cx="6146800" cy="3457575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497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92ECF-FB19-4689-A7ED-44F8AAA866D9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23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28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C841-B9CF-4D29-8683-C4F33C6DE7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595313"/>
            <a:ext cx="6076950" cy="34194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60863"/>
            <a:ext cx="5106988" cy="4205287"/>
          </a:xfrm>
          <a:noFill/>
          <a:ln/>
        </p:spPr>
        <p:txBody>
          <a:bodyPr lIns="95057" tIns="47528" rIns="95057" bIns="47528"/>
          <a:lstStyle/>
          <a:p>
            <a:pPr eaLnBrk="1" hangingPunct="1"/>
            <a:r>
              <a:rPr lang="en-US" smtClean="0"/>
              <a:t>Photo is of an Intel Conroe (Core 2 Duo Desktop processor).  Photo taken from Intel web site.</a:t>
            </a:r>
          </a:p>
        </p:txBody>
      </p:sp>
    </p:spTree>
    <p:extLst>
      <p:ext uri="{BB962C8B-B14F-4D97-AF65-F5344CB8AC3E}">
        <p14:creationId xmlns:p14="http://schemas.microsoft.com/office/powerpoint/2010/main" val="355987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6831E-FAA3-4ECB-8D8C-0D6DE26E097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209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161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463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2CE6-3CEE-47AA-95B9-E6FAF564F6D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57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54289-DEAE-48F2-94D2-FD323D5F7DE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37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27D6-5620-436F-ACB5-0B892B02847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7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93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B09D-C4D2-4CBE-8B84-007E9D89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228600"/>
            <a:ext cx="2616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28600"/>
            <a:ext cx="7645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8BE0-5F2C-41F0-B2AC-9F91E48B5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04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663F-C36C-4B40-AA18-DEB530C0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524000"/>
            <a:ext cx="5130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130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7E91-6FFA-40EF-BAE3-7F68978C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8F2E8-1276-43C9-AFA3-1C970BB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4096-C362-459B-A513-CC774C73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1145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148393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103632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Embedded Computer Architecture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5SIA0</a:t>
            </a:r>
            <a:r>
              <a:rPr lang="en-US" smtClean="0">
                <a:solidFill>
                  <a:schemeClr val="accent2"/>
                </a:solidFill>
              </a:rPr>
              <a:t/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5400" smtClean="0">
                <a:solidFill>
                  <a:schemeClr val="accent2"/>
                </a:solidFill>
              </a:rPr>
              <a:t>Overview + Guidelines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8534400" cy="1752600"/>
          </a:xfrm>
        </p:spPr>
        <p:txBody>
          <a:bodyPr/>
          <a:lstStyle/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Corporaal</a:t>
            </a:r>
            <a:endParaRPr lang="en-US" dirty="0" smtClean="0"/>
          </a:p>
          <a:p>
            <a:r>
              <a:rPr lang="en-US" dirty="0" smtClean="0"/>
              <a:t>www.ics.ele.tue.nl/~heco/courses/ECA</a:t>
            </a:r>
          </a:p>
          <a:p>
            <a:r>
              <a:rPr lang="en-US" dirty="0" smtClean="0"/>
              <a:t>h.corporaal@tue.nl</a:t>
            </a:r>
          </a:p>
          <a:p>
            <a:r>
              <a:rPr lang="en-US" dirty="0" err="1" smtClean="0"/>
              <a:t>TUEindhoven</a:t>
            </a:r>
            <a:endParaRPr lang="en-US" dirty="0" smtClean="0"/>
          </a:p>
          <a:p>
            <a:r>
              <a:rPr lang="en-US" smtClean="0"/>
              <a:t>2019-2020</a:t>
            </a:r>
            <a:endParaRPr lang="en-US" dirty="0" smtClean="0"/>
          </a:p>
        </p:txBody>
      </p:sp>
      <p:pic>
        <p:nvPicPr>
          <p:cNvPr id="4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200" y="762000"/>
            <a:ext cx="1752600" cy="227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2"/>
          <p:cNvSpPr txBox="1"/>
          <p:nvPr/>
        </p:nvSpPr>
        <p:spPr>
          <a:xfrm>
            <a:off x="1981173" y="1605034"/>
            <a:ext cx="8228763" cy="4947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7081248" y="2409983"/>
            <a:ext cx="2823688" cy="173757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the architecture to: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energy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area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Improve performance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the algorithm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Code optimizations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code to use architecture configuration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Enjoy!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2: </a:t>
            </a:r>
            <a:r>
              <a:rPr lang="en-US" dirty="0" smtClean="0"/>
              <a:t>GPU - SIMD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nvidia-pascal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630555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4844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NVIDIA's PASCAL architecture</a:t>
            </a:r>
          </a:p>
          <a:p>
            <a:pPr marL="342900" indent="-342900">
              <a:buFontTx/>
              <a:buChar char="-"/>
            </a:pPr>
            <a:r>
              <a:rPr lang="en-US" dirty="0"/>
              <a:t>One SM: streaming multiprocessor</a:t>
            </a:r>
          </a:p>
          <a:p>
            <a:pPr marL="342900" indent="-342900">
              <a:buFontTx/>
              <a:buChar char="-"/>
            </a:pPr>
            <a:r>
              <a:rPr lang="en-US" dirty="0"/>
              <a:t>supports </a:t>
            </a:r>
            <a:br>
              <a:rPr lang="en-US" dirty="0"/>
            </a:br>
            <a:r>
              <a:rPr lang="en-US" dirty="0"/>
              <a:t>FP16, 32 &amp; 64</a:t>
            </a:r>
          </a:p>
        </p:txBody>
      </p:sp>
    </p:spTree>
    <p:extLst>
      <p:ext uri="{BB962C8B-B14F-4D97-AF65-F5344CB8AC3E}">
        <p14:creationId xmlns:p14="http://schemas.microsoft.com/office/powerpoint/2010/main" val="5992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trends, till 2016 </a:t>
            </a:r>
            <a:r>
              <a:rPr lang="en-US" dirty="0" smtClean="0"/>
              <a:t>(NVIDIA)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 descr="https://www.nextplatform.com/wp-content/uploads/2016/04/nvidia-tesla-gpu-capabilities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371600"/>
            <a:ext cx="8915402" cy="46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248400"/>
            <a:ext cx="793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</a:rPr>
              <a:t>see: https://www.nextplatform.com/2016/04/19/drilling-nvidias-pascal-gpu/</a:t>
            </a:r>
          </a:p>
        </p:txBody>
      </p:sp>
    </p:spTree>
    <p:extLst>
      <p:ext uri="{BB962C8B-B14F-4D97-AF65-F5344CB8AC3E}">
        <p14:creationId xmlns:p14="http://schemas.microsoft.com/office/powerpoint/2010/main" val="12960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55400" cy="685800"/>
          </a:xfrm>
        </p:spPr>
        <p:txBody>
          <a:bodyPr/>
          <a:lstStyle/>
          <a:p>
            <a:r>
              <a:rPr lang="en-US" smtClean="0"/>
              <a:t>NVIDIA </a:t>
            </a:r>
            <a:r>
              <a:rPr lang="en-US" dirty="0" smtClean="0"/>
              <a:t>Volta V100  (GTC May 2017)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ASCI 2017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HC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 smtClean="0"/>
              <a:t>(</a:t>
            </a:r>
            <a:fld id="{81D77DC9-55CC-4102-BE2B-4C0E7C55BC7F}" type="slidenum">
              <a:rPr lang="en-GB" altLang="en-US" smtClean="0"/>
              <a:pPr/>
              <a:t>13</a:t>
            </a:fld>
            <a:r>
              <a:rPr lang="en-GB" altLang="en-US" smtClean="0"/>
              <a:t>)</a:t>
            </a:r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8200"/>
            <a:ext cx="8610600" cy="4897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505200"/>
            <a:ext cx="9434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up to 80 cores,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5120 </a:t>
            </a:r>
            <a:r>
              <a:rPr lang="en-US" sz="2800" dirty="0"/>
              <a:t>PEs (FP32),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815 </a:t>
            </a:r>
            <a:r>
              <a:rPr lang="en-US" sz="2800" dirty="0"/>
              <a:t>mm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21.1 </a:t>
            </a:r>
            <a:r>
              <a:rPr lang="en-US" sz="2800" dirty="0" err="1"/>
              <a:t>Btransistors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12 </a:t>
            </a:r>
            <a:r>
              <a:rPr lang="en-US" sz="2800" dirty="0"/>
              <a:t>nm, 300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20 MB register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mtClean="0"/>
              <a:t>peak performance: </a:t>
            </a:r>
            <a:r>
              <a:rPr lang="en-US" sz="2800" dirty="0"/>
              <a:t>120 </a:t>
            </a:r>
            <a:r>
              <a:rPr lang="en-US" sz="2800" dirty="0" err="1"/>
              <a:t>TFlops</a:t>
            </a:r>
            <a:r>
              <a:rPr lang="en-US" sz="2800" dirty="0"/>
              <a:t>/s (FP16) =&gt; 2.5 </a:t>
            </a:r>
            <a:r>
              <a:rPr lang="en-US" sz="2800" dirty="0" err="1"/>
              <a:t>pJ</a:t>
            </a:r>
            <a:r>
              <a:rPr lang="en-US" sz="2800" dirty="0"/>
              <a:t>/op</a:t>
            </a:r>
          </a:p>
        </p:txBody>
      </p:sp>
    </p:spTree>
    <p:extLst>
      <p:ext uri="{BB962C8B-B14F-4D97-AF65-F5344CB8AC3E}">
        <p14:creationId xmlns:p14="http://schemas.microsoft.com/office/powerpoint/2010/main" val="22420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SM core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410200"/>
          </a:xfrm>
        </p:spPr>
        <p:txBody>
          <a:bodyPr/>
          <a:lstStyle/>
          <a:p>
            <a:r>
              <a:rPr lang="en-US" dirty="0" smtClean="0"/>
              <a:t>Units:</a:t>
            </a:r>
          </a:p>
          <a:p>
            <a:pPr lvl="1"/>
            <a:r>
              <a:rPr lang="en-US" dirty="0" smtClean="0"/>
              <a:t>8 tensor cores/SM</a:t>
            </a:r>
          </a:p>
          <a:p>
            <a:pPr lvl="1"/>
            <a:r>
              <a:rPr lang="en-US" dirty="0" smtClean="0"/>
              <a:t>64 </a:t>
            </a:r>
            <a:r>
              <a:rPr lang="en-US" dirty="0" err="1" smtClean="0"/>
              <a:t>Int</a:t>
            </a:r>
            <a:r>
              <a:rPr lang="en-US" dirty="0" smtClean="0"/>
              <a:t> units</a:t>
            </a:r>
          </a:p>
          <a:p>
            <a:pPr lvl="1"/>
            <a:r>
              <a:rPr lang="en-US" dirty="0" smtClean="0"/>
              <a:t>64 FP32</a:t>
            </a:r>
          </a:p>
          <a:p>
            <a:pPr lvl="1"/>
            <a:r>
              <a:rPr lang="en-US" dirty="0" smtClean="0"/>
              <a:t>32 FP64</a:t>
            </a:r>
          </a:p>
          <a:p>
            <a:pPr lvl="1"/>
            <a:r>
              <a:rPr lang="en-US" dirty="0" smtClean="0"/>
              <a:t>32 </a:t>
            </a:r>
            <a:r>
              <a:rPr lang="en-US" dirty="0" err="1" smtClean="0"/>
              <a:t>Ld</a:t>
            </a:r>
            <a:r>
              <a:rPr lang="en-US" dirty="0" smtClean="0"/>
              <a:t>/St</a:t>
            </a:r>
          </a:p>
          <a:p>
            <a:pPr lvl="1"/>
            <a:r>
              <a:rPr lang="en-US" dirty="0" smtClean="0"/>
              <a:t>4 SFUs</a:t>
            </a:r>
          </a:p>
          <a:p>
            <a:r>
              <a:rPr lang="en-US" dirty="0" smtClean="0"/>
              <a:t>128 kB L1 Data $</a:t>
            </a:r>
          </a:p>
          <a:p>
            <a:r>
              <a:rPr lang="en-US" dirty="0" smtClean="0"/>
              <a:t>4 warp schedulers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ASCI 2017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HC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 smtClean="0"/>
              <a:t>(</a:t>
            </a:r>
            <a:fld id="{FEADE9A5-CBD0-4101-B2E1-10F462ACA176}" type="slidenum">
              <a:rPr lang="en-GB" altLang="en-US" smtClean="0"/>
              <a:pPr/>
              <a:t>14</a:t>
            </a:fld>
            <a:r>
              <a:rPr lang="en-GB" altLang="en-US" smtClean="0"/>
              <a:t>)</a:t>
            </a:r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core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ASCI 2017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HC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 smtClean="0"/>
              <a:t>(</a:t>
            </a:r>
            <a:fld id="{81D77DC9-55CC-4102-BE2B-4C0E7C55BC7F}" type="slidenum">
              <a:rPr lang="en-GB" altLang="en-US" smtClean="0"/>
              <a:pPr/>
              <a:t>15</a:t>
            </a:fld>
            <a:r>
              <a:rPr lang="en-GB" altLang="en-US" smtClean="0"/>
              <a:t>)</a:t>
            </a:r>
            <a:endParaRPr lang="en-GB" alt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66800"/>
            <a:ext cx="9677400" cy="1295400"/>
          </a:xfrm>
        </p:spPr>
        <p:txBody>
          <a:bodyPr/>
          <a:lstStyle/>
          <a:p>
            <a:r>
              <a:rPr lang="en-US" dirty="0" smtClean="0"/>
              <a:t>D = </a:t>
            </a:r>
            <a:r>
              <a:rPr lang="en-US" dirty="0" err="1" smtClean="0"/>
              <a:t>AxB</a:t>
            </a:r>
            <a:r>
              <a:rPr lang="en-US" dirty="0" smtClean="0"/>
              <a:t> + C, all 4x4 matrices</a:t>
            </a:r>
          </a:p>
          <a:p>
            <a:r>
              <a:rPr lang="en-US" dirty="0" smtClean="0"/>
              <a:t>64 floating point MAC operations per clock cycle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1"/>
            <a:ext cx="8610600" cy="2135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483794"/>
            <a:ext cx="6315075" cy="23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NVIDIA Turing, 2018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811000" cy="5181600"/>
          </a:xfrm>
        </p:spPr>
        <p:txBody>
          <a:bodyPr/>
          <a:lstStyle/>
          <a:p>
            <a:r>
              <a:rPr lang="en-US" smtClean="0"/>
              <a:t>72 SMs (Streaming Multiprocessors = SIMD units), high-end TU102</a:t>
            </a:r>
          </a:p>
          <a:p>
            <a:r>
              <a:rPr lang="en-US" smtClean="0"/>
              <a:t>Each SM:</a:t>
            </a:r>
          </a:p>
          <a:p>
            <a:pPr lvl="1"/>
            <a:r>
              <a:rPr lang="en-US" smtClean="0"/>
              <a:t>64 PEs (CUDA cores) =&gt; total of 4608 PEs</a:t>
            </a:r>
          </a:p>
          <a:p>
            <a:pPr lvl="1"/>
            <a:r>
              <a:rPr lang="en-US" smtClean="0"/>
              <a:t>8 Tensor cores =&gt; total of 572 Tensor cores</a:t>
            </a:r>
          </a:p>
          <a:p>
            <a:pPr lvl="1"/>
            <a:r>
              <a:rPr lang="en-US" smtClean="0"/>
              <a:t>256 KB register file</a:t>
            </a:r>
          </a:p>
          <a:p>
            <a:pPr lvl="1"/>
            <a:r>
              <a:rPr lang="en-US" smtClean="0"/>
              <a:t>4 texture units</a:t>
            </a:r>
          </a:p>
          <a:p>
            <a:pPr lvl="1"/>
            <a:r>
              <a:rPr lang="en-US" smtClean="0"/>
              <a:t>96 KB L1 cache/shared memory</a:t>
            </a:r>
          </a:p>
          <a:p>
            <a:r>
              <a:rPr lang="en-US" smtClean="0"/>
              <a:t>L2: 6 MByte</a:t>
            </a:r>
          </a:p>
          <a:p>
            <a:r>
              <a:rPr lang="en-US" smtClean="0"/>
              <a:t>384-bit 7 GHz GDDR6 external memory interface</a:t>
            </a:r>
          </a:p>
          <a:p>
            <a:r>
              <a:rPr lang="en-US" smtClean="0"/>
              <a:t>die  754 mm^2, 18.6 billion transistors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3: Processor design space explorations</a:t>
            </a:r>
            <a:endParaRPr lang="en-US" dirty="0"/>
          </a:p>
        </p:txBody>
      </p:sp>
      <p:pic>
        <p:nvPicPr>
          <p:cNvPr id="3078" name="Picture 6" descr="Afbeeldingsresultaat voor multi c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10383"/>
          <a:stretch/>
        </p:blipFill>
        <p:spPr bwMode="auto">
          <a:xfrm>
            <a:off x="5867400" y="2053732"/>
            <a:ext cx="5257800" cy="31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909"/>
            <a:ext cx="4197532" cy="44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447800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2"/>
                </a:solidFill>
              </a:rPr>
              <a:t>Using GEM5 simulator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get </a:t>
            </a:r>
            <a:r>
              <a:rPr lang="en-US" sz="2800" dirty="0">
                <a:solidFill>
                  <a:srgbClr val="FF0000"/>
                </a:solidFill>
              </a:rPr>
              <a:t>familiar</a:t>
            </a:r>
            <a:r>
              <a:rPr lang="en-US" sz="2800" dirty="0"/>
              <a:t> </a:t>
            </a:r>
            <a:r>
              <a:rPr lang="en-US" sz="2800"/>
              <a:t>with </a:t>
            </a:r>
            <a:r>
              <a:rPr lang="en-US" sz="2800" smtClean="0">
                <a:solidFill>
                  <a:srgbClr val="FF0000"/>
                </a:solidFill>
              </a:rPr>
              <a:t>advanced processor architectures </a:t>
            </a:r>
            <a:r>
              <a:rPr lang="en-US" sz="2800" dirty="0"/>
              <a:t>and their programming models</a:t>
            </a:r>
          </a:p>
          <a:p>
            <a:r>
              <a:rPr lang="en-US" sz="2800" dirty="0"/>
              <a:t>To look at different </a:t>
            </a:r>
            <a:r>
              <a:rPr lang="en-US" sz="2800" dirty="0">
                <a:solidFill>
                  <a:srgbClr val="FF0000"/>
                </a:solidFill>
              </a:rPr>
              <a:t>configurations</a:t>
            </a:r>
            <a:r>
              <a:rPr lang="en-US" sz="2800"/>
              <a:t>, </a:t>
            </a:r>
            <a:r>
              <a:rPr lang="en-US" sz="2800" smtClean="0">
                <a:solidFill>
                  <a:srgbClr val="FF0000"/>
                </a:solidFill>
              </a:rPr>
              <a:t>cache levels and sizes, etc</a:t>
            </a:r>
            <a:r>
              <a:rPr lang="en-US" sz="2800" smtClean="0"/>
              <a:t>. </a:t>
            </a:r>
            <a:endParaRPr lang="en-US" sz="2800" dirty="0"/>
          </a:p>
          <a:p>
            <a:r>
              <a:rPr lang="en-US" sz="2800" dirty="0"/>
              <a:t>Finally to </a:t>
            </a:r>
            <a:r>
              <a:rPr lang="en-US" sz="2800" dirty="0">
                <a:solidFill>
                  <a:srgbClr val="FF0000"/>
                </a:solidFill>
              </a:rPr>
              <a:t>optimize</a:t>
            </a:r>
            <a:r>
              <a:rPr lang="en-US" sz="2800" dirty="0"/>
              <a:t> the Energy-Delay-Area-Product (</a:t>
            </a:r>
            <a:r>
              <a:rPr lang="en-US" sz="2800" dirty="0">
                <a:solidFill>
                  <a:srgbClr val="FF0000"/>
                </a:solidFill>
              </a:rPr>
              <a:t>EDAP</a:t>
            </a:r>
            <a:r>
              <a:rPr lang="en-US" sz="2800" dirty="0"/>
              <a:t>) of the system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205" y="4114800"/>
            <a:ext cx="4303259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</a:t>
            </a:r>
            <a:r>
              <a:rPr lang="en-US" dirty="0"/>
              <a:t>will </a:t>
            </a: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use the </a:t>
            </a:r>
            <a:r>
              <a:rPr lang="en-US" sz="2800" dirty="0">
                <a:solidFill>
                  <a:srgbClr val="FF0000"/>
                </a:solidFill>
              </a:rPr>
              <a:t>GEM5</a:t>
            </a:r>
            <a:r>
              <a:rPr lang="en-US" sz="2800" dirty="0"/>
              <a:t> as cycle accurate simulator to run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impacts of different </a:t>
            </a:r>
            <a:r>
              <a:rPr lang="en-US" sz="2800" dirty="0">
                <a:solidFill>
                  <a:srgbClr val="FF0000"/>
                </a:solidFill>
              </a:rPr>
              <a:t>architectural parameters </a:t>
            </a:r>
            <a:r>
              <a:rPr lang="en-US" sz="2800" dirty="0"/>
              <a:t>on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size of different levels of caches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Cache Associativity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Applying </a:t>
            </a:r>
            <a:r>
              <a:rPr lang="en-US" sz="2800" dirty="0">
                <a:solidFill>
                  <a:srgbClr val="FF0000"/>
                </a:solidFill>
              </a:rPr>
              <a:t>loop transformation </a:t>
            </a:r>
            <a:r>
              <a:rPr lang="en-US" sz="2800" dirty="0"/>
              <a:t>techniques to optimize the memory accesses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Applying the </a:t>
            </a:r>
            <a:r>
              <a:rPr lang="en-US" sz="2800" dirty="0">
                <a:solidFill>
                  <a:srgbClr val="FF0000"/>
                </a:solidFill>
              </a:rPr>
              <a:t>application partitioning </a:t>
            </a:r>
            <a:r>
              <a:rPr lang="en-US" sz="2800" dirty="0"/>
              <a:t>technique for task level 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Using </a:t>
            </a:r>
            <a:r>
              <a:rPr lang="en-US" sz="2800" dirty="0" err="1">
                <a:solidFill>
                  <a:srgbClr val="FF0000"/>
                </a:solidFill>
              </a:rPr>
              <a:t>McPAT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power and area estimation</a:t>
            </a:r>
          </a:p>
        </p:txBody>
      </p:sp>
    </p:spTree>
    <p:extLst>
      <p:ext uri="{BB962C8B-B14F-4D97-AF65-F5344CB8AC3E}">
        <p14:creationId xmlns:p14="http://schemas.microsoft.com/office/powerpoint/2010/main" val="8813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 summary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02A3-0209-45E0-BAFD-33C3D81AEBC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971800" y="14843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981200" y="1560514"/>
            <a:ext cx="1720850" cy="1428749"/>
            <a:chOff x="288" y="983"/>
            <a:chExt cx="1084" cy="900"/>
          </a:xfrm>
        </p:grpSpPr>
        <p:sp>
          <p:nvSpPr>
            <p:cNvPr id="3256" name="Line 5"/>
            <p:cNvSpPr>
              <a:spLocks noChangeShapeType="1"/>
            </p:cNvSpPr>
            <p:nvPr/>
          </p:nvSpPr>
          <p:spPr bwMode="auto">
            <a:xfrm flipV="1">
              <a:off x="816" y="983"/>
              <a:ext cx="8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Text Box 6"/>
            <p:cNvSpPr txBox="1">
              <a:spLocks noChangeArrowheads="1"/>
            </p:cNvSpPr>
            <p:nvPr/>
          </p:nvSpPr>
          <p:spPr bwMode="auto">
            <a:xfrm>
              <a:off x="288" y="1127"/>
              <a:ext cx="108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The </a:t>
              </a:r>
              <a:r>
                <a:rPr lang="en-US" sz="1800" dirty="0" err="1">
                  <a:latin typeface="Arial" charset="0"/>
                </a:rPr>
                <a:t>miniMIPS</a:t>
              </a:r>
              <a:r>
                <a:rPr lang="en-US" sz="1800" dirty="0">
                  <a:latin typeface="Arial" charset="0"/>
                </a:rPr>
                <a:t> processor some of you built</a:t>
              </a:r>
            </a:p>
          </p:txBody>
        </p:sp>
      </p:grp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4343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00601" y="1828801"/>
            <a:ext cx="2443163" cy="1089025"/>
            <a:chOff x="3212" y="1016"/>
            <a:chExt cx="1296" cy="686"/>
          </a:xfrm>
        </p:grpSpPr>
        <p:sp>
          <p:nvSpPr>
            <p:cNvPr id="3254" name="Line 10"/>
            <p:cNvSpPr>
              <a:spLocks noChangeShapeType="1"/>
            </p:cNvSpPr>
            <p:nvPr/>
          </p:nvSpPr>
          <p:spPr bwMode="auto">
            <a:xfrm flipH="1">
              <a:off x="3212" y="1583"/>
              <a:ext cx="177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Text Box 11"/>
            <p:cNvSpPr txBox="1">
              <a:spLocks noChangeArrowheads="1"/>
            </p:cNvSpPr>
            <p:nvPr/>
          </p:nvSpPr>
          <p:spPr bwMode="auto">
            <a:xfrm>
              <a:off x="3404" y="1016"/>
              <a:ext cx="110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What you’ll understand after taking 5SIA0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0000" y="2514600"/>
            <a:ext cx="2819400" cy="3309938"/>
            <a:chOff x="4080" y="1584"/>
            <a:chExt cx="1536" cy="1991"/>
          </a:xfrm>
        </p:grpSpPr>
        <p:grpSp>
          <p:nvGrpSpPr>
            <p:cNvPr id="3082" name="Group 13"/>
            <p:cNvGrpSpPr>
              <a:grpSpLocks/>
            </p:cNvGrpSpPr>
            <p:nvPr/>
          </p:nvGrpSpPr>
          <p:grpSpPr bwMode="auto">
            <a:xfrm>
              <a:off x="4272" y="1584"/>
              <a:ext cx="1106" cy="1296"/>
              <a:chOff x="4212" y="1824"/>
              <a:chExt cx="1106" cy="1296"/>
            </a:xfrm>
          </p:grpSpPr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22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41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51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60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70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79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9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98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508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517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527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31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41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50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60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69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79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8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498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507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517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526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422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431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441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450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460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469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479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488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498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auto">
              <a:xfrm>
                <a:off x="507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auto">
              <a:xfrm>
                <a:off x="517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auto">
              <a:xfrm>
                <a:off x="526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auto">
              <a:xfrm>
                <a:off x="422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auto">
              <a:xfrm>
                <a:off x="431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auto">
              <a:xfrm>
                <a:off x="441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auto">
              <a:xfrm>
                <a:off x="450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460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auto">
              <a:xfrm>
                <a:off x="469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auto">
              <a:xfrm>
                <a:off x="479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488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auto">
              <a:xfrm>
                <a:off x="498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auto">
              <a:xfrm>
                <a:off x="507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517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526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422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auto">
              <a:xfrm>
                <a:off x="431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441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450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460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469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479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488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498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507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517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526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31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41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450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460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469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479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488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498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507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517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auto">
              <a:xfrm>
                <a:off x="526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421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auto">
              <a:xfrm>
                <a:off x="431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440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auto">
              <a:xfrm>
                <a:off x="450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459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469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478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488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497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507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516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526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421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431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440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450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459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469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478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488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497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>
                <a:off x="507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516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526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421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431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440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450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459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69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478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488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497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507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516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526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>
                <a:off x="421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431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440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450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459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469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478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488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497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507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516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526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421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431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440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450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459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469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478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488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" name="Rectangle 142"/>
              <p:cNvSpPr>
                <a:spLocks noChangeArrowheads="1"/>
              </p:cNvSpPr>
              <p:nvPr/>
            </p:nvSpPr>
            <p:spPr bwMode="auto">
              <a:xfrm>
                <a:off x="497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507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516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526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421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430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440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449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459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468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478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487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497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506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516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525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421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430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440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449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459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468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478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487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497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Rectangle 167"/>
              <p:cNvSpPr>
                <a:spLocks noChangeArrowheads="1"/>
              </p:cNvSpPr>
              <p:nvPr/>
            </p:nvSpPr>
            <p:spPr bwMode="auto">
              <a:xfrm>
                <a:off x="506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Rectangle 168"/>
              <p:cNvSpPr>
                <a:spLocks noChangeArrowheads="1"/>
              </p:cNvSpPr>
              <p:nvPr/>
            </p:nvSpPr>
            <p:spPr bwMode="auto">
              <a:xfrm>
                <a:off x="516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Rectangle 169"/>
              <p:cNvSpPr>
                <a:spLocks noChangeArrowheads="1"/>
              </p:cNvSpPr>
              <p:nvPr/>
            </p:nvSpPr>
            <p:spPr bwMode="auto">
              <a:xfrm>
                <a:off x="525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2" name="Rectangle 170"/>
              <p:cNvSpPr>
                <a:spLocks noChangeArrowheads="1"/>
              </p:cNvSpPr>
              <p:nvPr/>
            </p:nvSpPr>
            <p:spPr bwMode="auto">
              <a:xfrm>
                <a:off x="421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Rectangle 171"/>
              <p:cNvSpPr>
                <a:spLocks noChangeArrowheads="1"/>
              </p:cNvSpPr>
              <p:nvPr/>
            </p:nvSpPr>
            <p:spPr bwMode="auto">
              <a:xfrm>
                <a:off x="430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Rectangle 172"/>
              <p:cNvSpPr>
                <a:spLocks noChangeArrowheads="1"/>
              </p:cNvSpPr>
              <p:nvPr/>
            </p:nvSpPr>
            <p:spPr bwMode="auto">
              <a:xfrm>
                <a:off x="440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173"/>
              <p:cNvSpPr>
                <a:spLocks noChangeArrowheads="1"/>
              </p:cNvSpPr>
              <p:nvPr/>
            </p:nvSpPr>
            <p:spPr bwMode="auto">
              <a:xfrm>
                <a:off x="449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" name="Rectangle 174"/>
              <p:cNvSpPr>
                <a:spLocks noChangeArrowheads="1"/>
              </p:cNvSpPr>
              <p:nvPr/>
            </p:nvSpPr>
            <p:spPr bwMode="auto">
              <a:xfrm>
                <a:off x="459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7" name="Rectangle 175"/>
              <p:cNvSpPr>
                <a:spLocks noChangeArrowheads="1"/>
              </p:cNvSpPr>
              <p:nvPr/>
            </p:nvSpPr>
            <p:spPr bwMode="auto">
              <a:xfrm>
                <a:off x="468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8" name="Rectangle 176"/>
              <p:cNvSpPr>
                <a:spLocks noChangeArrowheads="1"/>
              </p:cNvSpPr>
              <p:nvPr/>
            </p:nvSpPr>
            <p:spPr bwMode="auto">
              <a:xfrm>
                <a:off x="478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9" name="Rectangle 177"/>
              <p:cNvSpPr>
                <a:spLocks noChangeArrowheads="1"/>
              </p:cNvSpPr>
              <p:nvPr/>
            </p:nvSpPr>
            <p:spPr bwMode="auto">
              <a:xfrm>
                <a:off x="487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0" name="Rectangle 178"/>
              <p:cNvSpPr>
                <a:spLocks noChangeArrowheads="1"/>
              </p:cNvSpPr>
              <p:nvPr/>
            </p:nvSpPr>
            <p:spPr bwMode="auto">
              <a:xfrm>
                <a:off x="497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1" name="Rectangle 179"/>
              <p:cNvSpPr>
                <a:spLocks noChangeArrowheads="1"/>
              </p:cNvSpPr>
              <p:nvPr/>
            </p:nvSpPr>
            <p:spPr bwMode="auto">
              <a:xfrm>
                <a:off x="506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2" name="Rectangle 180"/>
              <p:cNvSpPr>
                <a:spLocks noChangeArrowheads="1"/>
              </p:cNvSpPr>
              <p:nvPr/>
            </p:nvSpPr>
            <p:spPr bwMode="auto">
              <a:xfrm>
                <a:off x="516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" name="Rectangle 181"/>
              <p:cNvSpPr>
                <a:spLocks noChangeArrowheads="1"/>
              </p:cNvSpPr>
              <p:nvPr/>
            </p:nvSpPr>
            <p:spPr bwMode="auto">
              <a:xfrm>
                <a:off x="525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" name="Group 182"/>
            <p:cNvGrpSpPr>
              <a:grpSpLocks/>
            </p:cNvGrpSpPr>
            <p:nvPr/>
          </p:nvGrpSpPr>
          <p:grpSpPr bwMode="auto">
            <a:xfrm>
              <a:off x="4080" y="2880"/>
              <a:ext cx="1536" cy="695"/>
              <a:chOff x="4080" y="2880"/>
              <a:chExt cx="1536" cy="695"/>
            </a:xfrm>
          </p:grpSpPr>
          <p:sp>
            <p:nvSpPr>
              <p:cNvPr id="3084" name="Line 183"/>
              <p:cNvSpPr>
                <a:spLocks noChangeShapeType="1"/>
              </p:cNvSpPr>
              <p:nvPr/>
            </p:nvSpPr>
            <p:spPr bwMode="auto">
              <a:xfrm flipV="1">
                <a:off x="4608" y="2880"/>
                <a:ext cx="83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Text Box 184"/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153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latin typeface="Arial" charset="0"/>
                  </a:rPr>
                  <a:t>Also, the technology behind chip-scale multiprocessors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Extra Material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Handouts and slides; see course web site: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www.ics.ele.tue.nl/~heco/courses/ECA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Chapter 2 from Micorprocessor Architectures, 1998</a:t>
            </a:r>
          </a:p>
          <a:p>
            <a:pPr lvl="1" eaLnBrk="1" hangingPunct="1"/>
            <a:r>
              <a:rPr lang="en-US"/>
              <a:t>http://www.es.ele.tue.nl/~heco/courses/ECA/chapter2.pdf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Optional: Study </a:t>
            </a:r>
            <a:r>
              <a:rPr lang="en-US" dirty="0" smtClean="0"/>
              <a:t>recent articles from top conferences </a:t>
            </a:r>
            <a:r>
              <a:rPr lang="en-US" smtClean="0"/>
              <a:t>and journals</a:t>
            </a:r>
          </a:p>
          <a:p>
            <a:pPr lvl="1" eaLnBrk="1" hangingPunct="1"/>
            <a:r>
              <a:rPr lang="en-US"/>
              <a:t>http://</a:t>
            </a:r>
            <a:r>
              <a:rPr lang="en-US" smtClean="0"/>
              <a:t>www.es.ele.tue.nl/~heco/lit/conf+journals.html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743200" cy="1905000"/>
          </a:xfrm>
          <a:noFill/>
        </p:spPr>
        <p:txBody>
          <a:bodyPr/>
          <a:lstStyle/>
          <a:p>
            <a:r>
              <a:rPr lang="en-US" sz="3600" dirty="0"/>
              <a:t>Schedule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2019-2020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(</a:t>
            </a:r>
            <a:r>
              <a:rPr lang="en-US" sz="3200" dirty="0"/>
              <a:t>preliminary)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37841"/>
              </p:ext>
            </p:extLst>
          </p:nvPr>
        </p:nvGraphicFramePr>
        <p:xfrm>
          <a:off x="2514600" y="-2330"/>
          <a:ext cx="8686800" cy="6855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540"/>
                <a:gridCol w="4088860"/>
                <a:gridCol w="838200"/>
                <a:gridCol w="2743200"/>
              </a:tblGrid>
              <a:tr h="4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</a:rPr>
                        <a:t>Date</a:t>
                      </a:r>
                      <a:endParaRPr lang="en-US" sz="1500" b="1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</a:rPr>
                        <a:t>Topic</a:t>
                      </a:r>
                      <a:endParaRPr lang="en-US" sz="1500" b="1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</a:rPr>
                        <a:t>Material</a:t>
                      </a:r>
                      <a:endParaRPr lang="en-US" sz="1500" b="1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</a:rPr>
                        <a:t>Assignments + Remarks</a:t>
                      </a:r>
                      <a:endParaRPr lang="en-US" sz="1500" b="1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11 Nov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Course overview + Introduction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13 Nov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CGRA and Accelerators: Mark Wijtvliet</a:t>
                      </a:r>
                      <a:endParaRPr lang="en-US" sz="1500" b="0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CGRA lab &lt; Dec 4</a:t>
                      </a:r>
                      <a:endParaRPr lang="en-US" sz="1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18 Nov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Processor Architectures - 1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 Nov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Processor Architectures - 2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25 Nov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Technology Impact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GEM5 multiproc. lab &lt; Jan 3</a:t>
                      </a:r>
                      <a:endParaRPr lang="en-US" sz="1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4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27 Nov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GPU: Gert-Jan van den Braak (Philips Medical Systems)</a:t>
                      </a:r>
                      <a:endParaRPr lang="nl-NL" sz="1500" b="0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GPU lab &lt; Jan 11</a:t>
                      </a:r>
                      <a:endParaRPr lang="en-US" sz="1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 Dec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Processor Architectures - 3 / ARM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4 Dec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Processor Architectures - 4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4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9 Dec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Processor Architectures - 5, TTAs, ILP measurement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11 Dec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Memory hierarchy - 1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4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16 Dec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GEM5+ Simulation: Luc Waeijen + Memory hierarchy - 2</a:t>
                      </a:r>
                      <a:endParaRPr lang="en-US" sz="1500" b="0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18 Dec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Deep Learing Neural Networks: Maurice </a:t>
                      </a:r>
                      <a:r>
                        <a:rPr lang="en-US" sz="1500" u="none" strike="noStrike" smtClean="0">
                          <a:effectLst/>
                        </a:rPr>
                        <a:t>Peemen</a:t>
                      </a:r>
                      <a:endParaRPr lang="en-US" sz="1500" b="0" i="0" u="none" strike="noStrike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6 Jan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Loop transformation for Data Reuse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(extended in compiler course)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4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8 Jan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Multiprocessor systems + Interconnection networks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5, 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13 Jan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Coherence, synchr. and consistency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  <a:tr h="23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15 Jan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SMT: Simultaneous Multi-Threading + Wrap-up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Ch 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maximum of 100 points (giving a grade 10):</a:t>
            </a:r>
          </a:p>
          <a:p>
            <a:pPr lvl="1"/>
            <a:r>
              <a:rPr lang="en-US" dirty="0" smtClean="0"/>
              <a:t>3 lab reports, each up to 10 points</a:t>
            </a:r>
          </a:p>
          <a:p>
            <a:pPr lvl="1"/>
            <a:r>
              <a:rPr lang="en-US" b="1" smtClean="0"/>
              <a:t>online</a:t>
            </a:r>
            <a:r>
              <a:rPr lang="en-US" smtClean="0"/>
              <a:t> exam (bring your laptop): Monday 21 January</a:t>
            </a:r>
            <a:endParaRPr lang="en-US" dirty="0" smtClean="0"/>
          </a:p>
          <a:p>
            <a:pPr lvl="2"/>
            <a:r>
              <a:rPr lang="en-US" dirty="0" smtClean="0"/>
              <a:t>questions about each lab: each 15 points</a:t>
            </a:r>
          </a:p>
          <a:p>
            <a:pPr lvl="2"/>
            <a:r>
              <a:rPr lang="en-US" dirty="0" smtClean="0"/>
              <a:t>questions about general / discussed theory: </a:t>
            </a:r>
            <a:r>
              <a:rPr lang="en-US" smtClean="0"/>
              <a:t>25 </a:t>
            </a:r>
            <a:r>
              <a:rPr lang="en-US" smtClean="0"/>
              <a:t>points</a:t>
            </a:r>
          </a:p>
          <a:p>
            <a:pPr lvl="1"/>
            <a:r>
              <a:rPr lang="en-US" b="1" smtClean="0"/>
              <a:t>note</a:t>
            </a:r>
            <a:r>
              <a:rPr lang="en-US" smtClean="0"/>
              <a:t>: we make a trial exam available. You have to pass this one with an 8, before the announced deadline, in order to be allowed to the real exam</a:t>
            </a:r>
          </a:p>
          <a:p>
            <a:pPr lvl="2"/>
            <a:r>
              <a:rPr lang="en-US" smtClean="0"/>
              <a:t>you may try the trial exam as often as you like, in order to pass.</a:t>
            </a:r>
            <a:r>
              <a:rPr lang="en-US" smtClean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b="1" dirty="0" smtClean="0"/>
              <a:t>bonus</a:t>
            </a:r>
            <a:r>
              <a:rPr lang="en-US" dirty="0" smtClean="0"/>
              <a:t>, studying and presenting a </a:t>
            </a:r>
            <a:r>
              <a:rPr lang="en-US" smtClean="0"/>
              <a:t>recent scientific high </a:t>
            </a:r>
            <a:r>
              <a:rPr lang="en-US" dirty="0" smtClean="0"/>
              <a:t>quality article, strongly related to the course: up to 10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6687-1B6F-4176-8780-8A67837F91BC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15976"/>
            <a:ext cx="80772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7026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Where is computing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goals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r>
              <a:rPr lang="en-US" sz="2800" dirty="0" smtClean="0"/>
              <a:t>Learn advanced computer architecture concepts like:</a:t>
            </a:r>
          </a:p>
          <a:p>
            <a:pPr lvl="1"/>
            <a:r>
              <a:rPr lang="en-US" sz="2400" dirty="0" smtClean="0"/>
              <a:t>ILP, DLP</a:t>
            </a:r>
            <a:r>
              <a:rPr lang="en-US" sz="2400" smtClean="0"/>
              <a:t>, Vector, Spatial computing, and </a:t>
            </a:r>
            <a:r>
              <a:rPr lang="en-US" sz="2400" dirty="0" smtClean="0"/>
              <a:t>Multi-issue architectures</a:t>
            </a:r>
          </a:p>
          <a:p>
            <a:pPr lvl="1"/>
            <a:r>
              <a:rPr lang="en-US" sz="2400" dirty="0" smtClean="0"/>
              <a:t>O-O-O execution</a:t>
            </a:r>
          </a:p>
          <a:p>
            <a:pPr lvl="1"/>
            <a:r>
              <a:rPr lang="en-US" sz="2400" dirty="0" smtClean="0"/>
              <a:t>Correlating branch prediction; </a:t>
            </a:r>
          </a:p>
          <a:p>
            <a:pPr lvl="1"/>
            <a:r>
              <a:rPr lang="en-US" sz="2400" dirty="0" smtClean="0"/>
              <a:t>Advanced memory hierarchy; speedup methods</a:t>
            </a:r>
          </a:p>
          <a:p>
            <a:pPr lvl="1"/>
            <a:r>
              <a:rPr lang="en-US" sz="2400" dirty="0" smtClean="0"/>
              <a:t>Energy consumption and Technology issues;</a:t>
            </a:r>
          </a:p>
          <a:p>
            <a:pPr lvl="1"/>
            <a:r>
              <a:rPr lang="en-US" sz="2400" dirty="0" smtClean="0"/>
              <a:t>etc.</a:t>
            </a:r>
          </a:p>
          <a:p>
            <a:r>
              <a:rPr lang="en-US" sz="2800" dirty="0" smtClean="0"/>
              <a:t>Learn multi-processor architecture concepts like:</a:t>
            </a:r>
          </a:p>
          <a:p>
            <a:pPr lvl="1"/>
            <a:r>
              <a:rPr lang="en-US" sz="2400" dirty="0" smtClean="0"/>
              <a:t>Multi-threading</a:t>
            </a:r>
          </a:p>
          <a:p>
            <a:pPr lvl="1"/>
            <a:r>
              <a:rPr lang="en-US" sz="2400" dirty="0" smtClean="0"/>
              <a:t>Topologies</a:t>
            </a:r>
          </a:p>
          <a:p>
            <a:pPr lvl="1"/>
            <a:r>
              <a:rPr lang="en-US" sz="2400" dirty="0" smtClean="0"/>
              <a:t>Synchronization</a:t>
            </a:r>
          </a:p>
          <a:p>
            <a:pPr lvl="1"/>
            <a:r>
              <a:rPr lang="en-US" sz="2400" dirty="0" smtClean="0"/>
              <a:t>Cache Coherence and Memory Consistency,   etc.</a:t>
            </a:r>
            <a:endParaRPr lang="en-US" sz="2400" dirty="0"/>
          </a:p>
        </p:txBody>
      </p:sp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30E2-2C48-431F-974A-9E48FBD4056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Impact of technology</a:t>
            </a:r>
          </a:p>
          <a:p>
            <a:r>
              <a:rPr lang="en-US" sz="2800" dirty="0" smtClean="0"/>
              <a:t>Processor microarchitecture</a:t>
            </a:r>
          </a:p>
          <a:p>
            <a:r>
              <a:rPr lang="en-US" sz="2800" dirty="0" smtClean="0"/>
              <a:t>Memory hierarchies</a:t>
            </a:r>
          </a:p>
          <a:p>
            <a:r>
              <a:rPr lang="en-US" sz="2800" dirty="0" smtClean="0"/>
              <a:t>Multiprocessor systems</a:t>
            </a:r>
          </a:p>
          <a:p>
            <a:r>
              <a:rPr lang="en-US" sz="2800" dirty="0" smtClean="0"/>
              <a:t>Interconnection networks</a:t>
            </a:r>
          </a:p>
          <a:p>
            <a:r>
              <a:rPr lang="en-US" sz="2800" dirty="0" smtClean="0"/>
              <a:t>Coherence, synchronization, and </a:t>
            </a:r>
            <a:br>
              <a:rPr lang="en-US" sz="2800" dirty="0" smtClean="0"/>
            </a:br>
            <a:r>
              <a:rPr lang="en-US" sz="2800" dirty="0" smtClean="0"/>
              <a:t>memory consistency</a:t>
            </a:r>
          </a:p>
          <a:p>
            <a:r>
              <a:rPr lang="en-US" sz="2800" dirty="0" smtClean="0"/>
              <a:t>Chip multiprocessors</a:t>
            </a:r>
          </a:p>
          <a:p>
            <a:r>
              <a:rPr lang="en-US" sz="2800" dirty="0" smtClean="0"/>
              <a:t>Quantitative evaluations</a:t>
            </a:r>
          </a:p>
          <a:p>
            <a:r>
              <a:rPr lang="en-US" sz="2800" dirty="0" smtClean="0"/>
              <a:t>We’ll add ‘embedded’, e.g. ARM </a:t>
            </a:r>
            <a:endParaRPr lang="en-US" sz="2800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36B-6E43-46EC-92FC-21220FA973F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2" name="Picture 4" descr="http://t2.gstatic.com/images?q=tbn:ANd9GcQ4DQ1UiKo3C5bZarGf8vXG3oPOR59UZFsqiIeVxx4_FjQe7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228600"/>
            <a:ext cx="4876800" cy="633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Alternative </a:t>
            </a:r>
            <a:r>
              <a:rPr lang="en-US" smtClean="0"/>
              <a:t>very good book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A quantitative approach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6</a:t>
            </a:r>
            <a:r>
              <a:rPr lang="en-US" b="1" baseline="30000" smtClean="0"/>
              <a:t>th</a:t>
            </a:r>
            <a:r>
              <a:rPr lang="en-US" b="1" smtClean="0"/>
              <a:t> </a:t>
            </a:r>
            <a:r>
              <a:rPr lang="en-US" b="1" dirty="0" smtClean="0"/>
              <a:t>ed.</a:t>
            </a:r>
            <a:r>
              <a:rPr lang="en-US" dirty="0" smtClean="0"/>
              <a:t> by Hennessy </a:t>
            </a:r>
            <a:r>
              <a:rPr lang="en-US" smtClean="0"/>
              <a:t>and Patterson </a:t>
            </a:r>
            <a:br>
              <a:rPr lang="en-US" smtClean="0"/>
            </a:br>
            <a:r>
              <a:rPr lang="en-US" smtClean="0"/>
              <a:t>(Nov 2017)</a:t>
            </a:r>
            <a:endParaRPr lang="en-US" dirty="0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Material: </a:t>
            </a:r>
          </a:p>
          <a:p>
            <a:pPr lvl="1" eaLnBrk="1" hangingPunct="1"/>
            <a:r>
              <a:rPr lang="en-US" smtClean="0"/>
              <a:t>chapters 1-5, 7, </a:t>
            </a:r>
          </a:p>
          <a:p>
            <a:pPr lvl="1" eaLnBrk="1" hangingPunct="1"/>
            <a:r>
              <a:rPr lang="en-US" smtClean="0"/>
              <a:t>appendices A-C, E, F, K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"/>
            <a:ext cx="5105400" cy="62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53AF3-EE15-4AFC-901C-B46C2E1D50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Credits: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5SIA0: 5 credit points (</a:t>
            </a:r>
            <a:r>
              <a:rPr lang="en-US" sz="2400" dirty="0" err="1"/>
              <a:t>ECTS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Weekly class 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Mondays:	</a:t>
            </a:r>
            <a:r>
              <a:rPr lang="en-US" sz="2400" smtClean="0"/>
              <a:t>10.45-12.30  (Flux 1.02)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Wednesdays: </a:t>
            </a:r>
            <a:r>
              <a:rPr lang="en-US" sz="2400"/>
              <a:t>	</a:t>
            </a:r>
            <a:r>
              <a:rPr lang="en-US" sz="2400" smtClean="0"/>
              <a:t>17.30-19.15  (Aud 2)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/>
              <a:t>Very advanced Labs</a:t>
            </a:r>
            <a:r>
              <a:rPr lang="en-US" sz="2400"/>
              <a:t>: </a:t>
            </a:r>
            <a:r>
              <a:rPr lang="en-US" sz="2400" smtClean="0"/>
              <a:t>you can do them at home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Student literature research of </a:t>
            </a:r>
            <a:r>
              <a:rPr lang="en-US" sz="2800" b="1" dirty="0"/>
              <a:t>TOP</a:t>
            </a:r>
            <a:r>
              <a:rPr lang="en-US" sz="2800" dirty="0"/>
              <a:t> recent conferences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Examination </a:t>
            </a:r>
            <a:r>
              <a:rPr lang="en-US" sz="2800" dirty="0"/>
              <a:t>at the end of exam weeks</a:t>
            </a:r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52401"/>
            <a:ext cx="12192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Practical Experience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3 lab assignments: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Design and evaluation of a </a:t>
            </a:r>
            <a:r>
              <a:rPr lang="en-US" b="1" dirty="0" smtClean="0"/>
              <a:t>CGRA </a:t>
            </a:r>
            <a:r>
              <a:rPr lang="en-US" dirty="0" smtClean="0"/>
              <a:t>(Coarse Grain Reconfigurable Array) processor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b="1" smtClean="0"/>
              <a:t>Processor design space exploration</a:t>
            </a:r>
            <a:r>
              <a:rPr lang="en-US" smtClean="0"/>
              <a:t> using the GEM5 simulator</a:t>
            </a: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mtClean="0"/>
              <a:t>Extreme parallel, </a:t>
            </a:r>
            <a:r>
              <a:rPr lang="en-US" b="1" smtClean="0"/>
              <a:t>GPU – SIMD</a:t>
            </a:r>
            <a:r>
              <a:rPr lang="en-US" smtClean="0"/>
              <a:t> </a:t>
            </a:r>
            <a:r>
              <a:rPr lang="en-US" dirty="0" smtClean="0"/>
              <a:t>programming</a:t>
            </a:r>
          </a:p>
          <a:p>
            <a:pPr eaLnBrk="1" hangingPunct="1">
              <a:spcBef>
                <a:spcPts val="600"/>
              </a:spcBef>
            </a:pP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1" smtClean="0">
                <a:solidFill>
                  <a:schemeClr val="accent2"/>
                </a:solidFill>
              </a:rPr>
              <a:t>Lab </a:t>
            </a:r>
            <a:r>
              <a:rPr lang="en-US" b="1" dirty="0" err="1" smtClean="0">
                <a:solidFill>
                  <a:schemeClr val="accent2"/>
                </a:solidFill>
              </a:rPr>
              <a:t>assistents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Ali Banagozar (lab 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Sun Wei (lab 2)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Patrick Wijnings (lab 3)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75CE15-8A08-4B3E-B88F-EE1572010131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9220" name="Picture 4" descr="http://music.yale.edu/wp-content/uploads/2013/03/chamber-music-practice-540x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495800"/>
            <a:ext cx="4037940" cy="2091399"/>
          </a:xfrm>
          <a:prstGeom prst="rect">
            <a:avLst/>
          </a:prstGeom>
          <a:noFill/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1" y="152400"/>
            <a:ext cx="1857375" cy="1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1: CGRA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Co-optimization </a:t>
            </a:r>
            <a:r>
              <a:rPr lang="en-US" dirty="0"/>
              <a:t>of application and architecture for a coarse grained reconfigurable </a:t>
            </a:r>
            <a:r>
              <a:rPr lang="en-US" dirty="0" smtClean="0"/>
              <a:t>architecture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635535" y="1295400"/>
            <a:ext cx="7362769" cy="4190999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1981173" y="273684"/>
            <a:ext cx="8228763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447800" y="5638800"/>
            <a:ext cx="8228763" cy="471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967">
              <a:buClr>
                <a:srgbClr val="000000"/>
              </a:buClr>
              <a:buSzPct val="45000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en-US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903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be announced </a:t>
            </a:r>
            <a:endParaRPr lang="en-US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Architecture and application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dirty="0"/>
          </a:p>
        </p:txBody>
      </p:sp>
      <p:sp>
        <p:nvSpPr>
          <p:cNvPr id="10" name="TextShape 2"/>
          <p:cNvSpPr txBox="1"/>
          <p:nvPr/>
        </p:nvSpPr>
        <p:spPr>
          <a:xfrm>
            <a:off x="1295400" y="1219200"/>
            <a:ext cx="8228763" cy="471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967">
              <a:buClr>
                <a:srgbClr val="000000"/>
              </a:buClr>
              <a:buSzPct val="45000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CGRA:</a:t>
            </a:r>
          </a:p>
        </p:txBody>
      </p:sp>
    </p:spTree>
    <p:extLst>
      <p:ext uri="{BB962C8B-B14F-4D97-AF65-F5344CB8AC3E}">
        <p14:creationId xmlns:p14="http://schemas.microsoft.com/office/powerpoint/2010/main" val="895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6358</TotalTime>
  <Words>972</Words>
  <Application>Microsoft Office PowerPoint</Application>
  <PresentationFormat>Widescreen</PresentationFormat>
  <Paragraphs>255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Symbol</vt:lpstr>
      <vt:lpstr>Times New Roman</vt:lpstr>
      <vt:lpstr>Wingdings</vt:lpstr>
      <vt:lpstr>Default Design</vt:lpstr>
      <vt:lpstr>Embedded Computer Architecture 5SIA0 Overview + Guidelines </vt:lpstr>
      <vt:lpstr>ECA summary</vt:lpstr>
      <vt:lpstr>Course goals</vt:lpstr>
      <vt:lpstr>Book</vt:lpstr>
      <vt:lpstr>Alternative very good book</vt:lpstr>
      <vt:lpstr>Organization</vt:lpstr>
      <vt:lpstr>Practical Experience</vt:lpstr>
      <vt:lpstr>Lab 1: CGRA</vt:lpstr>
      <vt:lpstr>Architecture and application </vt:lpstr>
      <vt:lpstr>Your job:</vt:lpstr>
      <vt:lpstr>Lab 2: GPU - SIMD</vt:lpstr>
      <vt:lpstr>GPU trends, till 2016 (NVIDIA)</vt:lpstr>
      <vt:lpstr>NVIDIA Volta V100  (GTC May 2017)</vt:lpstr>
      <vt:lpstr>1 SM core</vt:lpstr>
      <vt:lpstr>Tensor core operation</vt:lpstr>
      <vt:lpstr>NVIDIA Turing, 2018</vt:lpstr>
      <vt:lpstr>Lab 3: Processor design space explorations</vt:lpstr>
      <vt:lpstr>What are the objectives?</vt:lpstr>
      <vt:lpstr>What you will learn</vt:lpstr>
      <vt:lpstr>Extra Material</vt:lpstr>
      <vt:lpstr>Schedule  2019-2020  (preliminary)</vt:lpstr>
      <vt:lpstr>Grading</vt:lpstr>
      <vt:lpstr>PowerPoint Presentation</vt:lpstr>
    </vt:vector>
  </TitlesOfParts>
  <Company>Imec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H.</cp:lastModifiedBy>
  <cp:revision>109</cp:revision>
  <dcterms:created xsi:type="dcterms:W3CDTF">2002-06-19T15:40:13Z</dcterms:created>
  <dcterms:modified xsi:type="dcterms:W3CDTF">2020-01-16T15:42:41Z</dcterms:modified>
</cp:coreProperties>
</file>