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  <p:sldMasterId id="2147483678" r:id="rId2"/>
  </p:sldMasterIdLst>
  <p:notesMasterIdLst>
    <p:notesMasterId r:id="rId59"/>
  </p:notesMasterIdLst>
  <p:handoutMasterIdLst>
    <p:handoutMasterId r:id="rId60"/>
  </p:handoutMasterIdLst>
  <p:sldIdLst>
    <p:sldId id="393" r:id="rId3"/>
    <p:sldId id="290" r:id="rId4"/>
    <p:sldId id="296" r:id="rId5"/>
    <p:sldId id="391" r:id="rId6"/>
    <p:sldId id="389" r:id="rId7"/>
    <p:sldId id="392" r:id="rId8"/>
    <p:sldId id="390" r:id="rId9"/>
    <p:sldId id="297" r:id="rId10"/>
    <p:sldId id="298" r:id="rId11"/>
    <p:sldId id="291" r:id="rId12"/>
    <p:sldId id="292" r:id="rId13"/>
    <p:sldId id="293" r:id="rId14"/>
    <p:sldId id="294" r:id="rId15"/>
    <p:sldId id="314" r:id="rId16"/>
    <p:sldId id="295" r:id="rId17"/>
    <p:sldId id="299" r:id="rId18"/>
    <p:sldId id="300" r:id="rId19"/>
    <p:sldId id="383" r:id="rId20"/>
    <p:sldId id="311" r:id="rId21"/>
    <p:sldId id="386" r:id="rId22"/>
    <p:sldId id="301" r:id="rId23"/>
    <p:sldId id="303" r:id="rId24"/>
    <p:sldId id="304" r:id="rId25"/>
    <p:sldId id="305" r:id="rId26"/>
    <p:sldId id="306" r:id="rId27"/>
    <p:sldId id="307" r:id="rId28"/>
    <p:sldId id="315" r:id="rId29"/>
    <p:sldId id="318" r:id="rId30"/>
    <p:sldId id="320" r:id="rId31"/>
    <p:sldId id="319" r:id="rId32"/>
    <p:sldId id="321" r:id="rId33"/>
    <p:sldId id="312" r:id="rId34"/>
    <p:sldId id="313" r:id="rId35"/>
    <p:sldId id="308" r:id="rId36"/>
    <p:sldId id="309" r:id="rId37"/>
    <p:sldId id="354" r:id="rId38"/>
    <p:sldId id="355" r:id="rId39"/>
    <p:sldId id="356" r:id="rId40"/>
    <p:sldId id="357" r:id="rId41"/>
    <p:sldId id="358" r:id="rId42"/>
    <p:sldId id="374" r:id="rId43"/>
    <p:sldId id="345" r:id="rId44"/>
    <p:sldId id="382" r:id="rId45"/>
    <p:sldId id="387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94" r:id="rId55"/>
    <p:sldId id="395" r:id="rId56"/>
    <p:sldId id="396" r:id="rId57"/>
    <p:sldId id="397" r:id="rId58"/>
  </p:sldIdLst>
  <p:sldSz cx="12192000" cy="6858000"/>
  <p:notesSz cx="9931400" cy="67945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  <a:srgbClr val="CC0000"/>
    <a:srgbClr val="009900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8" autoAdjust="0"/>
  </p:normalViewPr>
  <p:slideViewPr>
    <p:cSldViewPr>
      <p:cViewPr varScale="1">
        <p:scale>
          <a:sx n="47" d="100"/>
          <a:sy n="47" d="100"/>
        </p:scale>
        <p:origin x="243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02"/>
    </p:cViewPr>
  </p:sorterViewPr>
  <p:notesViewPr>
    <p:cSldViewPr>
      <p:cViewPr varScale="1">
        <p:scale>
          <a:sx n="112" d="100"/>
          <a:sy n="112" d="100"/>
        </p:scale>
        <p:origin x="-1404" y="-84"/>
      </p:cViewPr>
      <p:guideLst>
        <p:guide orient="horz" pos="2141"/>
        <p:guide pos="31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eemen\TUe\2013\5kk73looptrans\experimentsdataflo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Without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Sheet1!$C$3:$D$3</c:f>
              <c:strCache>
                <c:ptCount val="2"/>
                <c:pt idx="0">
                  <c:v>-O0</c:v>
                </c:pt>
                <c:pt idx="1">
                  <c:v>-O3</c:v>
                </c:pt>
              </c:strCache>
            </c:strRef>
          </c:cat>
          <c:val>
            <c:numRef>
              <c:f>Sheet1!$C$29:$D$29</c:f>
              <c:numCache>
                <c:formatCode>General</c:formatCode>
                <c:ptCount val="2"/>
                <c:pt idx="0">
                  <c:v>809.7</c:v>
                </c:pt>
                <c:pt idx="1">
                  <c:v>385</c:v>
                </c:pt>
              </c:numCache>
            </c:numRef>
          </c:val>
        </c:ser>
        <c:ser>
          <c:idx val="1"/>
          <c:order val="1"/>
          <c:tx>
            <c:v>With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Sheet1!$C$3:$D$3</c:f>
              <c:strCache>
                <c:ptCount val="2"/>
                <c:pt idx="0">
                  <c:v>-O0</c:v>
                </c:pt>
                <c:pt idx="1">
                  <c:v>-O3</c:v>
                </c:pt>
              </c:strCache>
            </c:strRef>
          </c:cat>
          <c:val>
            <c:numRef>
              <c:f>Sheet1!$C$30:$D$30</c:f>
              <c:numCache>
                <c:formatCode>General</c:formatCode>
                <c:ptCount val="2"/>
                <c:pt idx="0">
                  <c:v>545.29999999999995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664616"/>
        <c:axId val="280661480"/>
      </c:barChart>
      <c:catAx>
        <c:axId val="28066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0661480"/>
        <c:crosses val="autoZero"/>
        <c:auto val="1"/>
        <c:lblAlgn val="ctr"/>
        <c:lblOffset val="100"/>
        <c:noMultiLvlLbl val="0"/>
      </c:catAx>
      <c:valAx>
        <c:axId val="2806614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[ms]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0664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26137425378911"/>
          <c:y val="0.14313466025080199"/>
          <c:w val="0.32318794569212006"/>
          <c:h val="0.16743438320209975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608" cy="339725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1"/>
            <a:ext cx="4303608" cy="339725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r">
              <a:defRPr sz="1100"/>
            </a:lvl1pPr>
          </a:lstStyle>
          <a:p>
            <a:fld id="{8B7B69F6-3D37-4F6E-9B6F-AB9CD3A67D12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598"/>
            <a:ext cx="4303608" cy="339725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8"/>
            <a:ext cx="4303608" cy="339725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r">
              <a:defRPr sz="1100"/>
            </a:lvl1pPr>
          </a:lstStyle>
          <a:p>
            <a:fld id="{35256CE7-0C76-4A4A-A560-A31F16B86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360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4" tIns="45642" rIns="91284" bIns="4564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495" y="1"/>
            <a:ext cx="430360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4" tIns="45642" rIns="91284" bIns="4564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3513" y="509588"/>
            <a:ext cx="45243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1" y="3227389"/>
            <a:ext cx="794512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4" tIns="45642" rIns="91284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3598"/>
            <a:ext cx="430360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4" tIns="45642" rIns="91284" bIns="45642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495" y="6453598"/>
            <a:ext cx="430360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4" tIns="45642" rIns="91284" bIns="4564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EA02D08-4432-4ED6-9E5A-87DD55E7A1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2475"/>
            <a:ext cx="6688137" cy="37623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65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9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dependence vector top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dependence vector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93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line adresses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67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4D8DD-3725-4747-9582-C56DFD0CBC07}" type="slidenum">
              <a:rPr lang="en-US" altLang="en-US">
                <a:solidFill>
                  <a:prstClr val="black"/>
                </a:solidFill>
              </a:rPr>
              <a:pPr/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67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80516-2E3E-4584-BE7D-48987070A5C2}" type="slidenum">
              <a:rPr lang="en-US" altLang="en-US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02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B7095-FE54-4B49-A31E-B64B4BF5F245}" type="slidenum">
              <a:rPr lang="en-US" altLang="en-US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39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5F60C-15A3-4963-9DF9-9FBF3722AF07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A3DE0-7E5C-4BE3-AACA-7E495F341830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1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B69CB-EF97-4B6B-95B6-FC5D7CD7799C}" type="slidenum">
              <a:rPr lang="en-US" altLang="en-US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9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5566-DE07-4645-A77A-5B58900F307F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3227170"/>
            <a:ext cx="7280221" cy="3057089"/>
          </a:xfrm>
        </p:spPr>
        <p:txBody>
          <a:bodyPr anchor="t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2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3C356-A3BB-4173-A93D-322E72887320}" type="slidenum">
              <a:rPr lang="en-US" altLang="en-US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9588"/>
            <a:ext cx="4524375" cy="2546350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91" y="4660862"/>
            <a:ext cx="7280221" cy="18861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3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Lexico</a:t>
            </a:r>
            <a:r>
              <a:rPr lang="en-US" baseline="0" dirty="0" smtClean="0"/>
              <a:t>graphical ordering introduced this will be used during the dependency analysis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53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Dependence distance</a:t>
            </a:r>
            <a:r>
              <a:rPr lang="en-US" baseline="0" dirty="0" smtClean="0"/>
              <a:t> introduced. Not always possible can also be a direction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75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Performing the control of a loop is basically overhead.</a:t>
            </a:r>
            <a:r>
              <a:rPr lang="en-US" baseline="0" dirty="0" smtClean="0"/>
              <a:t> I refer to the increment of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the compare of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&lt;N to check if the exit condition is not met.</a:t>
            </a:r>
          </a:p>
          <a:p>
            <a:r>
              <a:rPr lang="en-US" baseline="0" dirty="0" smtClean="0"/>
              <a:t>With induction variable elimination we can reduce this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3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r>
              <a:rPr lang="en-US" baseline="0" dirty="0" smtClean="0"/>
              <a:t> reuse = reuse of neighboring values in cache lines; Temporal reuse = Single value reused at different moment in time;</a:t>
            </a:r>
          </a:p>
          <a:p>
            <a:r>
              <a:rPr lang="en-US" baseline="0" dirty="0" smtClean="0"/>
              <a:t>Group reuse = multiple memory references in the loop body point to the same memory location at different iteration values (temporal) or they point to neighboring values (spatial)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r>
              <a:rPr lang="en-US" baseline="0" dirty="0" smtClean="0"/>
              <a:t> reuse = reuse of neighboring values in cache lines; Temporal reuse = Single value reused at different moment in time;</a:t>
            </a:r>
          </a:p>
          <a:p>
            <a:r>
              <a:rPr lang="en-US" baseline="0" dirty="0" smtClean="0"/>
              <a:t>Group reuse = multiple memory references in the loop body point to the same memory location at different iteration values (temporal) or they point to neighboring values (spatial)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01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Note: assuming limited cache size,</a:t>
            </a:r>
            <a:r>
              <a:rPr lang="en-US" baseline="0" smtClean="0"/>
              <a:t> such that number of elements in 1 row of B is bigger than the number of cache lines.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8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theory</a:t>
            </a:r>
            <a:r>
              <a:rPr lang="en-US" baseline="0" dirty="0" smtClean="0"/>
              <a:t> for memory hierarchy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9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to demonstrate the possible locality increase due to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76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4375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to show the potential locality increase due to tiling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2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aurentbrouat.com/wp-content/uploads/2011/02/automat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8589296" y="2112296"/>
            <a:ext cx="1981200" cy="2785807"/>
          </a:xfrm>
          <a:prstGeom prst="rect">
            <a:avLst/>
          </a:prstGeom>
          <a:noFill/>
        </p:spPr>
      </p:pic>
      <p:pic>
        <p:nvPicPr>
          <p:cNvPr id="11" name="Picture 33" descr="Call High Performance Websites for website development to accelerate your busines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7620000" y="4114801"/>
            <a:ext cx="2096061" cy="1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9" descr="http://icdn3.digitaltrends.com/image/665-atom-die-2-200x200-c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286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http://g-ecx.images-amazon.com/images/G/01/electronics/detail-page/WesternDigital_LowPower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10972800" y="3977519"/>
            <a:ext cx="1016000" cy="12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7"/>
          <a:stretch/>
        </p:blipFill>
        <p:spPr bwMode="auto">
          <a:xfrm>
            <a:off x="8447352" y="1371601"/>
            <a:ext cx="3744648" cy="9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1E-A331-4EB0-A375-321DDF2690A2}" type="datetime1">
              <a:rPr lang="nl-NL" smtClean="0"/>
              <a:t>18-12-2019</a:t>
            </a:fld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2" y="424544"/>
            <a:ext cx="4571999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00C6E1-43F4-41D2-98E5-A11EED3C0F72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A0EFF6-B26C-47B8-B832-AF5976AFAECF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1"/>
            <a:ext cx="2673349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1"/>
            <a:ext cx="78232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90927C-0689-40D2-8611-28DC67822B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2919E68-2709-4F04-9606-03EC18DECCEC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1AF1D-84CF-41AC-A890-841B0689E8A2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782A-A0FF-4069-A7F7-FC07A6209A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73FDC-37CD-4889-AD64-91BE9F6567BC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C569-0129-4CF2-9F60-68D315BD21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5C6D3D-3C06-42B6-9F5C-850614DBB396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D45E-3517-4489-AA38-C51C77585C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24FEE-5E5A-4E0E-9831-93F7ED94AA38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E8BB-0697-4E24-8A47-3B12366727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1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382C5-36D3-4D86-A57A-7CE589E2167A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872D-02DC-41A1-9A62-5FB56BE7CA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3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7BDBE-2BCD-46C4-BD2A-EEC2CCBD52F7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40F7A-7430-4713-A32D-F52B0F4AC4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479D6-73C9-44ED-A938-50511916A68B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99F6-3002-457F-BB68-346500F881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0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9F40A-A347-455D-812B-453C28945A5A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837A-EAC4-4661-9C33-3EE84F0E5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E4E8B-F727-4A99-A206-F72B9CE77F0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CB9AB8-8E36-497B-BD70-15529BBAAF8B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03B94-405C-404D-8D60-8B24EE2FDBE4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4081-F03B-477A-8ED7-D70B7BC35C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0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93142-C439-4E01-8341-357233A455F9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059B5-504A-4CDB-8A29-5C63AD37FD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304800"/>
            <a:ext cx="279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178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2A595-27B7-4C99-A92F-A0C3A5D91BD0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1EA13-9E58-47C4-A6F4-AEFE6CBD0C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B1BFC2-7E90-419F-A3FE-C8A953B6BD0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CDFCF8-7E1B-452F-AD08-284EC86EC07A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196975"/>
            <a:ext cx="5226049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7" y="1196975"/>
            <a:ext cx="522816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C7C881-D033-49F5-BBCD-270FAF3ABF9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6121A7-04BB-45A5-8CF8-E6565D94DE31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99F65-0449-405B-BE2D-5F1D2078902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45C3EB7-0466-4350-8B14-243990C5A58B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00BD1-FFC2-4BE8-B56E-03251CD4076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145E02F-D2DD-4EF1-B013-660D5CEF5477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C09E43-FBEE-4104-BD0C-D580ABD7328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989EBE7-95CA-4AB4-A2EA-3F0F2766378B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FE94B6-C324-4F95-80A7-7D8FE4069DC0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C915F9A-DF83-4F1D-8C59-59430C25F5E5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4561C-D6F2-4910-8A8F-67C6A0E50F1F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DCA670-B1E1-4E66-98AF-5B00A57EEFC9}" type="datetime1">
              <a:rPr lang="nl-NL" smtClean="0"/>
              <a:t>18-12-2019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11506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294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6DEB80C7-B18F-4846-97F2-B56A63E51E5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3957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accent4"/>
                </a:solidFill>
              </a:defRPr>
            </a:lvl1pPr>
          </a:lstStyle>
          <a:p>
            <a:fld id="{57AD417E-2CCD-4F6A-AB40-F9C4A784CCEE}" type="datetime1">
              <a:rPr lang="nl-NL" smtClean="0"/>
              <a:t>18-12-2019</a:t>
            </a:fld>
            <a:endParaRPr lang="nl-NL" dirty="0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1150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0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0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0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0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117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1176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eaLnBrk="0" hangingPunct="0"/>
            <a:fld id="{E4852301-82B1-4882-8633-027B63F73DC2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eaLnBrk="0" hangingPunct="0"/>
            <a:fld id="{4A00C35F-F707-41AF-B95B-B1545AEFB57C}" type="slidenum">
              <a:rPr lang="en-US" altLang="en-US" smtClean="0">
                <a:solidFill>
                  <a:srgbClr val="000000"/>
                </a:solidFill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9/95/Overo_with_coi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10134600" cy="2133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Embedded Computer Architecture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sz="4000" b="1">
                <a:solidFill>
                  <a:srgbClr val="0C0C61">
                    <a:lumMod val="60000"/>
                    <a:lumOff val="40000"/>
                  </a:srgbClr>
                </a:solidFill>
              </a:rPr>
              <a:t>Exploiting Data Reuse:</a:t>
            </a:r>
            <a:br>
              <a:rPr lang="en-US" sz="4000" b="1">
                <a:solidFill>
                  <a:srgbClr val="0C0C61">
                    <a:lumMod val="60000"/>
                    <a:lumOff val="40000"/>
                  </a:srgbClr>
                </a:solidFill>
              </a:rPr>
            </a:br>
            <a:r>
              <a:rPr lang="en-US" sz="4000" b="1">
                <a:solidFill>
                  <a:srgbClr val="0C0C61">
                    <a:lumMod val="60000"/>
                    <a:lumOff val="40000"/>
                  </a:srgbClr>
                </a:solidFill>
              </a:rPr>
              <a:t>From Loop Transformations to </a:t>
            </a:r>
            <a:r>
              <a:rPr lang="en-US" sz="4000" b="1" smtClean="0">
                <a:solidFill>
                  <a:srgbClr val="0C0C61">
                    <a:lumMod val="60000"/>
                    <a:lumOff val="40000"/>
                  </a:srgbClr>
                </a:solidFill>
              </a:rPr>
              <a:t/>
            </a:r>
            <a:br>
              <a:rPr lang="en-US" sz="4000" b="1" smtClean="0">
                <a:solidFill>
                  <a:srgbClr val="0C0C61">
                    <a:lumMod val="60000"/>
                    <a:lumOff val="40000"/>
                  </a:srgbClr>
                </a:solidFill>
              </a:rPr>
            </a:br>
            <a:r>
              <a:rPr lang="en-US" sz="4000" b="1" smtClean="0">
                <a:solidFill>
                  <a:srgbClr val="0C0C61">
                    <a:lumMod val="60000"/>
                    <a:lumOff val="40000"/>
                  </a:srgbClr>
                </a:solidFill>
              </a:rPr>
              <a:t>Automatic </a:t>
            </a:r>
            <a:r>
              <a:rPr lang="en-US" sz="4000" b="1">
                <a:solidFill>
                  <a:srgbClr val="0C0C61">
                    <a:lumMod val="60000"/>
                    <a:lumOff val="40000"/>
                  </a:srgbClr>
                </a:solidFill>
              </a:rPr>
              <a:t>Optimizati</a:t>
            </a:r>
            <a:r>
              <a:rPr lang="en-US" sz="3600" b="1">
                <a:solidFill>
                  <a:srgbClr val="0C0C61">
                    <a:lumMod val="60000"/>
                    <a:lumOff val="40000"/>
                  </a:srgbClr>
                </a:solidFill>
              </a:rPr>
              <a:t>on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48600" cy="17526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TUEindhoven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400" smtClean="0">
                <a:solidFill>
                  <a:schemeClr val="tx1"/>
                </a:solidFill>
                <a:cs typeface="Times New Roman" pitchFamily="18" charset="0"/>
              </a:rPr>
              <a:t>2019-2020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72" y="1981200"/>
            <a:ext cx="2384685" cy="2938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2060" y="3733800"/>
            <a:ext cx="2228993" cy="289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4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4343400"/>
            <a:ext cx="609600" cy="390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Loop-Based Strength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286000"/>
          </a:xfrm>
        </p:spPr>
        <p:txBody>
          <a:bodyPr/>
          <a:lstStyle/>
          <a:p>
            <a:r>
              <a:rPr lang="en-US" dirty="0" smtClean="0"/>
              <a:t>Replace an expensive operation</a:t>
            </a:r>
          </a:p>
          <a:p>
            <a:r>
              <a:rPr lang="en-US" dirty="0" smtClean="0"/>
              <a:t>Can be multiplication, especially for embedded cores</a:t>
            </a:r>
          </a:p>
          <a:p>
            <a:r>
              <a:rPr lang="en-US" dirty="0" smtClean="0"/>
              <a:t>No HW multiplier, e.g. </a:t>
            </a:r>
            <a:r>
              <a:rPr lang="en-US" dirty="0" err="1" smtClean="0"/>
              <a:t>MicroBlaze</a:t>
            </a:r>
            <a:endParaRPr lang="en-US" dirty="0" smtClean="0"/>
          </a:p>
          <a:p>
            <a:r>
              <a:rPr lang="en-US" dirty="0" smtClean="0"/>
              <a:t>An optimizing compiler can help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573CEB-34A1-4433-8680-D9F1FA16A3F2}" type="datetime1">
              <a:rPr lang="nl-NL" smtClean="0"/>
              <a:t>18-12-2019</a:t>
            </a:fld>
            <a:endParaRPr lang="nl-NL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828800"/>
            <a:ext cx="3505199" cy="48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3583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c=3;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7200" y="3505200"/>
            <a:ext cx="3870314" cy="2308324"/>
            <a:chOff x="3962400" y="3581400"/>
            <a:chExt cx="3870314" cy="2308324"/>
          </a:xfrm>
        </p:grpSpPr>
        <p:sp>
          <p:nvSpPr>
            <p:cNvPr id="16" name="Rounded Rectangle 15"/>
            <p:cNvSpPr/>
            <p:nvPr/>
          </p:nvSpPr>
          <p:spPr>
            <a:xfrm>
              <a:off x="7086600" y="4800600"/>
              <a:ext cx="4572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2700" y="5108506"/>
              <a:ext cx="12667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3581400"/>
              <a:ext cx="34131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c=3;</a:t>
              </a:r>
            </a:p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T=0;</a:t>
              </a:r>
            </a:p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for(</a:t>
              </a:r>
              <a:r>
                <a:rPr lang="en-US" sz="2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=0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&lt;N; </a:t>
              </a:r>
              <a:r>
                <a:rPr lang="en-US" sz="2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++){</a:t>
              </a:r>
            </a:p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a[</a:t>
              </a:r>
              <a:r>
                <a:rPr lang="en-US" sz="2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] = a[</a:t>
              </a:r>
              <a:r>
                <a:rPr lang="en-US" sz="2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] + </a:t>
              </a:r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T</a:t>
              </a:r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en-US" sz="2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T = T + c;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962400" y="41910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0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3200400" cy="44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24939" y="4379608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0" y="4343400"/>
            <a:ext cx="232566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Variable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895600"/>
          </a:xfrm>
        </p:spPr>
        <p:txBody>
          <a:bodyPr/>
          <a:lstStyle/>
          <a:p>
            <a:r>
              <a:rPr lang="en-US" dirty="0" smtClean="0"/>
              <a:t>Induction variable?</a:t>
            </a:r>
          </a:p>
          <a:p>
            <a:pPr lvl="1"/>
            <a:r>
              <a:rPr lang="en-US" dirty="0" smtClean="0"/>
              <a:t>Compute loop exit conditions</a:t>
            </a:r>
          </a:p>
          <a:p>
            <a:pPr lvl="1"/>
            <a:r>
              <a:rPr lang="en-US" dirty="0" smtClean="0"/>
              <a:t>Compute memory addresses</a:t>
            </a:r>
          </a:p>
          <a:p>
            <a:r>
              <a:rPr lang="en-US" dirty="0" smtClean="0"/>
              <a:t>Given a known final value and relation to addresses</a:t>
            </a:r>
          </a:p>
          <a:p>
            <a:pPr lvl="1"/>
            <a:r>
              <a:rPr lang="en-US" dirty="0" smtClean="0"/>
              <a:t>Possible to eliminate index calculations</a:t>
            </a:r>
            <a:endParaRPr lang="en-US" dirty="0"/>
          </a:p>
          <a:p>
            <a:r>
              <a:rPr lang="en-US" dirty="0" smtClean="0"/>
              <a:t>Again an optimizing compiler can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CF7F79-43D3-48F8-B6EB-8788F6D479D7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361278" y="4267200"/>
            <a:ext cx="2563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= &amp;a[0];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 = &amp;a[0] + N;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while(A&lt;T){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*A = *A + c;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A++;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4939" y="4328349"/>
            <a:ext cx="255823" cy="7096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90800" y="4724400"/>
            <a:ext cx="255823" cy="386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795" y="4267200"/>
            <a:ext cx="375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c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75478" y="4648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39200" y="5181600"/>
            <a:ext cx="457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7400" y="4419600"/>
            <a:ext cx="10668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3429000" cy="47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62400" y="4800600"/>
            <a:ext cx="762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Loop-Invariant Code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of c[] does not change</a:t>
            </a:r>
          </a:p>
          <a:p>
            <a:r>
              <a:rPr lang="en-US" dirty="0" smtClean="0"/>
              <a:t>Move one loop up and store in register</a:t>
            </a:r>
          </a:p>
          <a:p>
            <a:r>
              <a:rPr lang="en-US" dirty="0" smtClean="0"/>
              <a:t>Reuse it over iterations of inner loop</a:t>
            </a:r>
          </a:p>
          <a:p>
            <a:r>
              <a:rPr lang="en-US" dirty="0" smtClean="0"/>
              <a:t>Most compilers can perform this</a:t>
            </a:r>
          </a:p>
          <a:p>
            <a:r>
              <a:rPr lang="en-US" dirty="0" smtClean="0"/>
              <a:t>Example is similar to</a:t>
            </a:r>
            <a:br>
              <a:rPr lang="en-US" dirty="0" smtClean="0"/>
            </a:br>
            <a:r>
              <a:rPr lang="en-US" u="sng" dirty="0" smtClean="0"/>
              <a:t>Scalar Replacement </a:t>
            </a:r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E5AD7C-47BA-4686-88F8-25718A9F614F}" type="datetime1">
              <a:rPr lang="nl-NL" smtClean="0"/>
              <a:t>18-12-2019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4432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for(j=0; j&lt;N; j++){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]+c[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038600"/>
            <a:ext cx="39228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T=c[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for(j=0; j&lt;N; j++){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]+T;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4572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276600" cy="450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05400" y="5257800"/>
            <a:ext cx="762000" cy="318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3429000"/>
            <a:ext cx="1217478" cy="354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4648200"/>
            <a:ext cx="2528455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 err="1" smtClean="0"/>
              <a:t>Unswitching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506200" cy="2667000"/>
          </a:xfrm>
        </p:spPr>
        <p:txBody>
          <a:bodyPr/>
          <a:lstStyle/>
          <a:p>
            <a:r>
              <a:rPr lang="en-US" dirty="0" smtClean="0"/>
              <a:t>Conditional execution in body</a:t>
            </a:r>
          </a:p>
          <a:p>
            <a:r>
              <a:rPr lang="en-US" dirty="0" smtClean="0"/>
              <a:t>Speculative branch prediction helps but</a:t>
            </a:r>
          </a:p>
          <a:p>
            <a:r>
              <a:rPr lang="en-US" dirty="0" smtClean="0"/>
              <a:t>This branch is loop invariant code</a:t>
            </a:r>
          </a:p>
          <a:p>
            <a:pPr lvl="1"/>
            <a:r>
              <a:rPr lang="en-US" dirty="0" smtClean="0"/>
              <a:t>Move it outside the loop</a:t>
            </a:r>
          </a:p>
          <a:p>
            <a:pPr lvl="1"/>
            <a:r>
              <a:rPr lang="en-US" dirty="0" smtClean="0"/>
              <a:t>Each execution path independent loops</a:t>
            </a:r>
          </a:p>
          <a:p>
            <a:r>
              <a:rPr lang="en-US" dirty="0" smtClean="0"/>
              <a:t>Increases code size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E9A2D0-A443-4B08-BBC7-39FA302E2585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for(i=0; i&lt;N; i++){</a:t>
            </a:r>
          </a:p>
          <a:p>
            <a:r>
              <a:rPr lang="nn-NO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a[i</a:t>
            </a:r>
            <a:r>
              <a:rPr lang="nn-NO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b[i];</a:t>
            </a:r>
          </a:p>
          <a:p>
            <a:r>
              <a:rPr lang="nn-NO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if(x&lt;7){a[i</a:t>
            </a:r>
            <a:r>
              <a:rPr lang="nn-NO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]+=5</a:t>
            </a:r>
            <a:r>
              <a:rPr lang="nn-NO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</a:p>
          <a:p>
            <a:r>
              <a:rPr lang="nn-NO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380422"/>
            <a:ext cx="314701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if(x&lt;7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]+=5;</a:t>
            </a: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else{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7200" y="4495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7" grpId="0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Data-Flow-Based Transformations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Iteration Reordering Transformations</a:t>
            </a:r>
          </a:p>
          <a:p>
            <a:pPr marL="269875" lvl="1" indent="0">
              <a:buNone/>
            </a:pPr>
            <a:endParaRPr lang="en-US" dirty="0" smtClean="0"/>
          </a:p>
          <a:p>
            <a:r>
              <a:rPr lang="en-US" dirty="0" smtClean="0"/>
              <a:t>Loop Restructuring Transformations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B62AE9-38E4-45FD-B793-1ED4DAFBC0C4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Reordering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relative ordering</a:t>
            </a:r>
          </a:p>
          <a:p>
            <a:pPr lvl="1"/>
            <a:r>
              <a:rPr lang="en-US" dirty="0" smtClean="0"/>
              <a:t>Expose parallelism by </a:t>
            </a:r>
            <a:r>
              <a:rPr lang="en-US" smtClean="0"/>
              <a:t>altering iteration dependencies</a:t>
            </a:r>
            <a:endParaRPr lang="en-US" dirty="0" smtClean="0"/>
          </a:p>
          <a:p>
            <a:pPr lvl="1"/>
            <a:r>
              <a:rPr lang="en-US" dirty="0" smtClean="0"/>
              <a:t>Improve locality by matching with a memory hierarchy</a:t>
            </a:r>
          </a:p>
          <a:p>
            <a:r>
              <a:rPr lang="en-US" dirty="0" smtClean="0"/>
              <a:t>We need more theory to understand these</a:t>
            </a:r>
          </a:p>
          <a:p>
            <a:r>
              <a:rPr lang="en-US" dirty="0" smtClean="0"/>
              <a:t>Or combine the tricks to form a methodology</a:t>
            </a:r>
          </a:p>
          <a:p>
            <a:r>
              <a:rPr lang="en-US" dirty="0" smtClean="0"/>
              <a:t>Normal compilers don’t help you with this</a:t>
            </a:r>
          </a:p>
          <a:p>
            <a:r>
              <a:rPr lang="en-US" dirty="0" smtClean="0"/>
              <a:t>Only state-of-the-art </a:t>
            </a:r>
            <a:r>
              <a:rPr lang="en-US" dirty="0"/>
              <a:t>c</a:t>
            </a:r>
            <a:r>
              <a:rPr lang="en-US" dirty="0" smtClean="0"/>
              <a:t>ompilers can help</a:t>
            </a:r>
          </a:p>
          <a:p>
            <a:pPr lvl="1"/>
            <a:r>
              <a:rPr lang="en-US" dirty="0" smtClean="0"/>
              <a:t>Often research compilers ;)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/>
              <a:t>*Based on: </a:t>
            </a:r>
          </a:p>
          <a:p>
            <a:pPr marL="0" indent="0">
              <a:buNone/>
            </a:pPr>
            <a:r>
              <a:rPr lang="en-US" sz="1800" i="1" dirty="0"/>
              <a:t>M. Wolf, M. Lam, A Data Locality Optimizing Algorithm.  ACM SIGPLAN, PLDI (1991)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91CDCB-A01F-4351-BE18-854ACE222D63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2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representation as Iteration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B[j+3][i+2]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Each position represents </a:t>
            </a:r>
            <a:r>
              <a:rPr lang="en-US" smtClean="0">
                <a:cs typeface="Courier New" pitchFamily="49" charset="0"/>
              </a:rPr>
              <a:t>an iteration</a:t>
            </a:r>
          </a:p>
          <a:p>
            <a:pPr lvl="1"/>
            <a:r>
              <a:rPr lang="en-US" smtClean="0">
                <a:cs typeface="Courier New" pitchFamily="49" charset="0"/>
              </a:rPr>
              <a:t>At each position 1 or more array elements are accessed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79ABDC-ED5A-4CE5-9092-73B8C6B4164A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85032"/>
              </p:ext>
            </p:extLst>
          </p:nvPr>
        </p:nvGraphicFramePr>
        <p:xfrm>
          <a:off x="6781800" y="1600200"/>
          <a:ext cx="3933824" cy="418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00200"/>
                        <a:ext cx="3933824" cy="418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2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order in Iteration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Iteration space is not data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40E69C-7FE1-4E2E-88FB-515A349BAAA3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55310"/>
              </p:ext>
            </p:extLst>
          </p:nvPr>
        </p:nvGraphicFramePr>
        <p:xfrm>
          <a:off x="6705601" y="1752601"/>
          <a:ext cx="4038599" cy="429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752601"/>
                        <a:ext cx="4038599" cy="4298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7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don’t have to be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A[j][j]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 order can have </a:t>
            </a:r>
            <a:r>
              <a:rPr lang="en-US" smtClean="0"/>
              <a:t>huge impact on:</a:t>
            </a:r>
            <a:endParaRPr lang="en-US" dirty="0" smtClean="0"/>
          </a:p>
          <a:p>
            <a:pPr lvl="1"/>
            <a:r>
              <a:rPr lang="en-US" dirty="0" smtClean="0"/>
              <a:t>Memory Hierarchy</a:t>
            </a:r>
          </a:p>
          <a:p>
            <a:pPr lvl="2"/>
            <a:r>
              <a:rPr lang="en-US" dirty="0" smtClean="0"/>
              <a:t>E.g. Reuse of data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Loop or control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5BF792-6E38-4B40-BCA3-A743616C51F2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4307"/>
              </p:ext>
            </p:extLst>
          </p:nvPr>
        </p:nvGraphicFramePr>
        <p:xfrm>
          <a:off x="6705601" y="1590402"/>
          <a:ext cx="4190999" cy="446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Visio" r:id="rId3" imgW="1329812" imgH="1329896" progId="Visio.Drawing.11">
                  <p:embed/>
                </p:oleObj>
              </mc:Choice>
              <mc:Fallback>
                <p:oleObj name="Visio" r:id="rId3" imgW="1329812" imgH="13298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590402"/>
                        <a:ext cx="4190999" cy="446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0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2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100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= B[j+1][0] + B[j][0];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A12B4CE-8719-4D0B-870D-BD84C68CF593}" type="datetime1">
              <a:rPr lang="nl-NL" smtClean="0"/>
              <a:t>18-12-2019</a:t>
            </a:fld>
            <a:endParaRPr lang="nl-NL"/>
          </a:p>
        </p:txBody>
      </p:sp>
      <p:sp>
        <p:nvSpPr>
          <p:cNvPr id="9" name="Rectangular Callout 8"/>
          <p:cNvSpPr/>
          <p:nvPr/>
        </p:nvSpPr>
        <p:spPr>
          <a:xfrm>
            <a:off x="6906126" y="895350"/>
            <a:ext cx="3355474" cy="950912"/>
          </a:xfrm>
          <a:prstGeom prst="wedgeRectCallout">
            <a:avLst>
              <a:gd name="adj1" fmla="val -93350"/>
              <a:gd name="adj2" fmla="val 59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Assumptions: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1. Memory layout row mayor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2.Cache line size=4 elements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2057401"/>
            <a:ext cx="896121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err="1" smtClean="0"/>
              <a:t>Excecution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 computing</a:t>
            </a:r>
          </a:p>
          <a:p>
            <a:r>
              <a:rPr lang="en-US" dirty="0" smtClean="0"/>
              <a:t>Embedded computing</a:t>
            </a:r>
          </a:p>
          <a:p>
            <a:r>
              <a:rPr lang="en-US" dirty="0" smtClean="0"/>
              <a:t>Small portions of the code dominate execution time</a:t>
            </a:r>
          </a:p>
          <a:p>
            <a:pPr lvl="1"/>
            <a:r>
              <a:rPr lang="en-US" dirty="0" smtClean="0"/>
              <a:t>Hot spots</a:t>
            </a:r>
          </a:p>
          <a:p>
            <a:pPr lvl="1"/>
            <a:r>
              <a:rPr lang="en-US" u="sng" dirty="0" smtClean="0"/>
              <a:t>Loops</a:t>
            </a:r>
          </a:p>
          <a:p>
            <a:r>
              <a:rPr lang="en-US" smtClean="0"/>
              <a:t>Apply Loop </a:t>
            </a:r>
            <a:r>
              <a:rPr lang="en-US" dirty="0" smtClean="0"/>
              <a:t>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ABE917-2DA3-4A44-8B7A-4E07B669C3E8}" type="datetime1">
              <a:rPr lang="nl-NL" smtClean="0"/>
              <a:t>18-12-2019</a:t>
            </a:fld>
            <a:endParaRPr lang="nl-N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57865"/>
            <a:ext cx="3657600" cy="24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le:Overo with co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3733800"/>
            <a:ext cx="3159441" cy="31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 rot="16200000">
            <a:off x="5933470" y="4201130"/>
            <a:ext cx="990600" cy="188474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2362200"/>
            <a:ext cx="4616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for(j=0; j&lt;N; j++){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for(k=0; k&lt;N; k++)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c[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][j] +=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][k] * b[k][j];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2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100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= B[j+1][0] + B[j][0];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8CBC9A-1CD1-41F4-B5FD-933D522FC12F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8721"/>
              </p:ext>
            </p:extLst>
          </p:nvPr>
        </p:nvGraphicFramePr>
        <p:xfrm>
          <a:off x="2199546" y="2819400"/>
          <a:ext cx="8011254" cy="243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Visio" r:id="rId4" imgW="4005627" imgH="1217179" progId="Visio.Drawing.11">
                  <p:embed/>
                </p:oleObj>
              </mc:Choice>
              <mc:Fallback>
                <p:oleObj name="Visio" r:id="rId4" imgW="4005627" imgH="12171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9546" y="2819400"/>
                        <a:ext cx="8011254" cy="243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7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05085"/>
              </p:ext>
            </p:extLst>
          </p:nvPr>
        </p:nvGraphicFramePr>
        <p:xfrm>
          <a:off x="3135490" y="2667001"/>
          <a:ext cx="6010317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Visio" r:id="rId4" imgW="2360362" imgH="1377199" progId="Visio.Drawing.11">
                  <p:embed/>
                </p:oleObj>
              </mc:Choice>
              <mc:Fallback>
                <p:oleObj name="Visio" r:id="rId4" imgW="2360362" imgH="13771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5490" y="2667001"/>
                        <a:ext cx="6010317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94547"/>
              </p:ext>
            </p:extLst>
          </p:nvPr>
        </p:nvGraphicFramePr>
        <p:xfrm>
          <a:off x="3124200" y="2636828"/>
          <a:ext cx="7391400" cy="353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3" name="Visio" r:id="rId6" imgW="2891154" imgH="1383146" progId="Visio.Drawing.11">
                  <p:embed/>
                </p:oleObj>
              </mc:Choice>
              <mc:Fallback>
                <p:oleObj name="Visio" r:id="rId6" imgW="2891154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2636828"/>
                        <a:ext cx="7391400" cy="353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cache misses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= B[j][</a:t>
            </a:r>
            <a:r>
              <a:rPr lang="en-US" sz="200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];  // again row major ordering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// assumed</a:t>
            </a:r>
            <a:endParaRPr lang="en-US" dirty="0">
              <a:solidFill>
                <a:srgbClr val="1010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9BF776-AD03-4424-8649-CF042975E73E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58749"/>
              </p:ext>
            </p:extLst>
          </p:nvPr>
        </p:nvGraphicFramePr>
        <p:xfrm>
          <a:off x="2918179" y="2617026"/>
          <a:ext cx="7800883" cy="363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" name="Visio" r:id="rId8" imgW="3047220" imgH="1418506" progId="Visio.Drawing.11">
                  <p:embed/>
                </p:oleObj>
              </mc:Choice>
              <mc:Fallback>
                <p:oleObj name="Visio" r:id="rId8" imgW="3047220" imgH="141850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179" y="2617026"/>
                        <a:ext cx="7800883" cy="363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8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array accesses for </a:t>
            </a:r>
            <a:r>
              <a:rPr lang="en-US" dirty="0"/>
              <a:t>memory </a:t>
            </a:r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following questions?</a:t>
            </a:r>
          </a:p>
          <a:p>
            <a:pPr lvl="1"/>
            <a:r>
              <a:rPr lang="en-US" dirty="0" smtClean="0"/>
              <a:t>When do misses occur?</a:t>
            </a:r>
          </a:p>
          <a:p>
            <a:pPr lvl="2"/>
            <a:r>
              <a:rPr lang="en-US" dirty="0" smtClean="0"/>
              <a:t>Use “</a:t>
            </a:r>
            <a:r>
              <a:rPr lang="en-US" dirty="0" smtClean="0">
                <a:solidFill>
                  <a:srgbClr val="FF0000"/>
                </a:solidFill>
              </a:rPr>
              <a:t>locality analysis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Is it possible to change iteration order to produce better behavior?</a:t>
            </a:r>
          </a:p>
          <a:p>
            <a:pPr lvl="2"/>
            <a:r>
              <a:rPr lang="en-US" dirty="0" smtClean="0"/>
              <a:t>Evaluate the cost of various alternatives</a:t>
            </a:r>
          </a:p>
          <a:p>
            <a:pPr lvl="1"/>
            <a:r>
              <a:rPr lang="en-US" dirty="0" smtClean="0"/>
              <a:t>Does the new ordering produce correct results?</a:t>
            </a:r>
          </a:p>
          <a:p>
            <a:pPr lvl="2"/>
            <a:r>
              <a:rPr lang="en-US" dirty="0" smtClean="0"/>
              <a:t>Use “</a:t>
            </a:r>
            <a:r>
              <a:rPr lang="en-US" dirty="0" smtClean="0">
                <a:solidFill>
                  <a:srgbClr val="FF0000"/>
                </a:solidFill>
              </a:rPr>
              <a:t>dependence analysis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488C00-6B52-4DBE-8426-CAB8529A9659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Reordering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Interchange</a:t>
            </a:r>
          </a:p>
          <a:p>
            <a:r>
              <a:rPr lang="en-US" dirty="0" smtClean="0"/>
              <a:t>Tiling</a:t>
            </a:r>
          </a:p>
          <a:p>
            <a:endParaRPr lang="en-US" dirty="0" smtClean="0"/>
          </a:p>
          <a:p>
            <a:r>
              <a:rPr lang="en-US" dirty="0" smtClean="0"/>
              <a:t>Skewing</a:t>
            </a:r>
          </a:p>
          <a:p>
            <a:r>
              <a:rPr lang="en-US" dirty="0" smtClean="0"/>
              <a:t>Loop Reversal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AF4B13-8685-44D3-BF51-4B58E7417F5B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Right Brace 5"/>
          <p:cNvSpPr/>
          <p:nvPr/>
        </p:nvSpPr>
        <p:spPr>
          <a:xfrm>
            <a:off x="5105400" y="1295400"/>
            <a:ext cx="457200" cy="6858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104263" y="2474267"/>
            <a:ext cx="460612" cy="87853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4876" y="1407468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Can improve locality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1463" y="26827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Can enable above</a:t>
            </a:r>
          </a:p>
        </p:txBody>
      </p:sp>
    </p:spTree>
    <p:extLst>
      <p:ext uri="{BB962C8B-B14F-4D97-AF65-F5344CB8AC3E}">
        <p14:creationId xmlns:p14="http://schemas.microsoft.com/office/powerpoint/2010/main" val="31219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Interchange or Loop Permutation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		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</a:t>
            </a: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 smtClean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 smtClean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r>
              <a:rPr lang="en-US" dirty="0" smtClean="0">
                <a:solidFill>
                  <a:srgbClr val="101073"/>
                </a:solidFill>
                <a:cs typeface="Courier New" pitchFamily="49" charset="0"/>
              </a:rPr>
              <a:t>N is large with respect to cache size</a:t>
            </a:r>
          </a:p>
          <a:p>
            <a:pPr>
              <a:buClr>
                <a:srgbClr val="00AEEF"/>
              </a:buClr>
            </a:pPr>
            <a:r>
              <a:rPr lang="en-US" dirty="0" smtClean="0">
                <a:solidFill>
                  <a:srgbClr val="101073"/>
                </a:solidFill>
                <a:cs typeface="Courier New" pitchFamily="49" charset="0"/>
              </a:rPr>
              <a:t>Normal compilers will not help you!</a:t>
            </a:r>
            <a:endParaRPr lang="en-US" dirty="0">
              <a:solidFill>
                <a:srgbClr val="101073"/>
              </a:solidFill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dirty="0" smtClean="0">
              <a:solidFill>
                <a:srgbClr val="10107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03C876-5A13-4002-8FA4-CB313F1462AB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320919"/>
              </p:ext>
            </p:extLst>
          </p:nvPr>
        </p:nvGraphicFramePr>
        <p:xfrm>
          <a:off x="990600" y="2514600"/>
          <a:ext cx="2320156" cy="246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2320156" cy="246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42241"/>
              </p:ext>
            </p:extLst>
          </p:nvPr>
        </p:nvGraphicFramePr>
        <p:xfrm>
          <a:off x="4572000" y="2209800"/>
          <a:ext cx="3210654" cy="276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Visio" r:id="rId6" imgW="1605327" imgH="1383146" progId="Visio.Drawing.11">
                  <p:embed/>
                </p:oleObj>
              </mc:Choice>
              <mc:Fallback>
                <p:oleObj name="Visio" r:id="rId6" imgW="1605327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209800"/>
                        <a:ext cx="3210654" cy="2766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5410200" y="1219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1219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3581400" y="34290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71003"/>
              </p:ext>
            </p:extLst>
          </p:nvPr>
        </p:nvGraphicFramePr>
        <p:xfrm>
          <a:off x="8001000" y="2286000"/>
          <a:ext cx="39624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145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the Iteration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in Iteration Space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US" sz="1800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++){      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</a:t>
            </a: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]);             </a:t>
            </a:r>
            <a:r>
              <a:rPr lang="en-US" sz="1800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f(A[i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F23885-5826-4AA5-9762-5FFD869CBBA5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01388"/>
              </p:ext>
            </p:extLst>
          </p:nvPr>
        </p:nvGraphicFramePr>
        <p:xfrm>
          <a:off x="2133601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1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02359"/>
              </p:ext>
            </p:extLst>
          </p:nvPr>
        </p:nvGraphicFramePr>
        <p:xfrm>
          <a:off x="5710406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Visio" r:id="rId6" imgW="1160078" imgH="1234479" progId="Visio.Drawing.11">
                  <p:embed/>
                </p:oleObj>
              </mc:Choice>
              <mc:Fallback>
                <p:oleObj name="Visio" r:id="rId6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0406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338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295900" y="4419600"/>
            <a:ext cx="8001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6401" y="3581401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assume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Tj=4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Effects of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18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US" sz="1800" b="1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b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){</a:t>
            </a:r>
            <a:endParaRPr lang="en-US" sz="1800" b="1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++){       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b="1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++){       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18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b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b="1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f(A[</a:t>
            </a:r>
            <a:r>
              <a:rPr lang="en-US" sz="1800" b="1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</a:t>
            </a:r>
            <a:r>
              <a:rPr lang="en-US" sz="1800" b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]);              </a:t>
            </a:r>
            <a:r>
              <a:rPr lang="en-US" sz="1800" b="1" smtClean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f(A[i</a:t>
            </a:r>
            <a:r>
              <a:rPr lang="en-US" sz="1800" b="1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628A4D-43DE-4CC8-A0B8-23638B470507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72249"/>
              </p:ext>
            </p:extLst>
          </p:nvPr>
        </p:nvGraphicFramePr>
        <p:xfrm>
          <a:off x="1618750" y="2992762"/>
          <a:ext cx="4012615" cy="234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Visio" r:id="rId4" imgW="2360362" imgH="1377199" progId="Visio.Drawing.11">
                  <p:embed/>
                </p:oleObj>
              </mc:Choice>
              <mc:Fallback>
                <p:oleObj name="Visio" r:id="rId4" imgW="2360362" imgH="13771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8750" y="2992762"/>
                        <a:ext cx="4012615" cy="234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72200" y="27432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63052"/>
              </p:ext>
            </p:extLst>
          </p:nvPr>
        </p:nvGraphicFramePr>
        <p:xfrm>
          <a:off x="6553200" y="2971800"/>
          <a:ext cx="4914962" cy="235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Visio" r:id="rId6" imgW="2891154" imgH="1383146" progId="Visio.Drawing.11">
                  <p:embed/>
                </p:oleObj>
              </mc:Choice>
              <mc:Fallback>
                <p:oleObj name="Visio" r:id="rId6" imgW="2891154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00" y="2971800"/>
                        <a:ext cx="4914962" cy="235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3001" y="55626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assume Tj=4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Iteration</a:t>
            </a:r>
          </a:p>
          <a:p>
            <a:r>
              <a:rPr lang="en-US" smtClean="0"/>
              <a:t>space (i,j)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Again, assume N &gt;&gt; cache size</a:t>
            </a:r>
            <a:br>
              <a:rPr lang="en-US" smtClean="0"/>
            </a:br>
            <a:r>
              <a:rPr lang="en-US" smtClean="0"/>
              <a:t>-  A does not fit in the cache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always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No</a:t>
            </a:r>
            <a:r>
              <a:rPr lang="en-US" dirty="0" smtClean="0"/>
              <a:t>, dependencies can prevent transformations</a:t>
            </a:r>
          </a:p>
          <a:p>
            <a:r>
              <a:rPr lang="en-US" dirty="0" smtClean="0"/>
              <a:t>Interchange and Tiling is not always valid!</a:t>
            </a:r>
          </a:p>
          <a:p>
            <a:r>
              <a:rPr lang="en-US" dirty="0" smtClean="0"/>
              <a:t>Example Interchange</a:t>
            </a:r>
          </a:p>
          <a:p>
            <a:pPr lvl="1"/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Dependency (1,-</a:t>
            </a:r>
            <a:r>
              <a:rPr lang="en-US" smtClean="0"/>
              <a:t>1</a:t>
            </a:r>
            <a:r>
              <a:rPr lang="en-US" smtClean="0"/>
              <a:t>) </a:t>
            </a:r>
            <a:r>
              <a:rPr lang="en-US" sz="2000" i="1" smtClean="0"/>
              <a:t>(see figure)</a:t>
            </a:r>
            <a:endParaRPr lang="en-US" i="1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0B9D8DA-3EBF-41A8-B233-29A41C9AC039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799" y="4106031"/>
            <a:ext cx="48013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ucida Console" panose="020B0609040504020204" pitchFamily="49" charset="0"/>
              </a:rPr>
              <a:t>for(</a:t>
            </a:r>
            <a:r>
              <a:rPr lang="en-US" sz="2000" dirty="0" err="1" smtClean="0">
                <a:latin typeface="Lucida Console" panose="020B0609040504020204" pitchFamily="49" charset="0"/>
              </a:rPr>
              <a:t>i</a:t>
            </a:r>
            <a:r>
              <a:rPr lang="en-US" sz="2000" dirty="0" smtClean="0">
                <a:latin typeface="Lucida Console" panose="020B0609040504020204" pitchFamily="49" charset="0"/>
              </a:rPr>
              <a:t>=1; 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&lt;N; 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smtClean="0">
                <a:latin typeface="Lucida Console" panose="020B0609040504020204" pitchFamily="49" charset="0"/>
              </a:rPr>
              <a:t> for(j=0; j&lt;N; j++){</a:t>
            </a:r>
          </a:p>
          <a:p>
            <a:r>
              <a:rPr lang="en-US" sz="2000" dirty="0" smtClean="0">
                <a:latin typeface="Lucida Console" panose="020B0609040504020204" pitchFamily="49" charset="0"/>
              </a:rPr>
              <a:t>    a[</a:t>
            </a:r>
            <a:r>
              <a:rPr lang="en-US" sz="2000" dirty="0">
                <a:latin typeface="Lucida Console" panose="020B0609040504020204" pitchFamily="49" charset="0"/>
              </a:rPr>
              <a:t>j</a:t>
            </a:r>
            <a:r>
              <a:rPr lang="en-US" sz="2000" dirty="0" smtClean="0">
                <a:latin typeface="Lucida Console" panose="020B0609040504020204" pitchFamily="49" charset="0"/>
              </a:rPr>
              <a:t>][</a:t>
            </a:r>
            <a:r>
              <a:rPr lang="en-US" sz="2000" dirty="0" err="1" smtClean="0">
                <a:latin typeface="Lucida Console" panose="020B0609040504020204" pitchFamily="49" charset="0"/>
              </a:rPr>
              <a:t>i</a:t>
            </a:r>
            <a:r>
              <a:rPr lang="en-US" sz="2000" dirty="0" smtClean="0">
                <a:latin typeface="Lucida Console" panose="020B0609040504020204" pitchFamily="49" charset="0"/>
              </a:rPr>
              <a:t>] = a[j+1][i-1] +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sz="20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 smtClean="0">
                <a:latin typeface="Lucida Console" panose="020B0609040504020204" pitchFamily="49" charset="0"/>
              </a:rPr>
              <a:t>  }</a:t>
            </a:r>
            <a:endParaRPr lang="en-US" sz="2000" dirty="0">
              <a:latin typeface="Lucida Console" panose="020B0609040504020204" pitchFamily="49" charset="0"/>
            </a:endParaRPr>
          </a:p>
          <a:p>
            <a:r>
              <a:rPr lang="en-US" sz="2000" dirty="0" smtClean="0">
                <a:latin typeface="Lucida Console" panose="020B0609040504020204" pitchFamily="49" charset="0"/>
              </a:rPr>
              <a:t>}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17" name="Circular Arrow 16"/>
          <p:cNvSpPr/>
          <p:nvPr/>
        </p:nvSpPr>
        <p:spPr>
          <a:xfrm flipV="1">
            <a:off x="2971800" y="4419600"/>
            <a:ext cx="1975556" cy="160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4356"/>
              </p:ext>
            </p:extLst>
          </p:nvPr>
        </p:nvGraphicFramePr>
        <p:xfrm>
          <a:off x="6858000" y="2865722"/>
          <a:ext cx="3429000" cy="301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Visio" r:id="rId3" imgW="2097090" imgH="1846322" progId="Visio.Drawing.11">
                  <p:embed/>
                </p:oleObj>
              </mc:Choice>
              <mc:Fallback>
                <p:oleObj name="Visio" r:id="rId3" imgW="2097090" imgH="184632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65722"/>
                        <a:ext cx="3429000" cy="301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3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flipV="1">
            <a:off x="2226732" y="2221090"/>
            <a:ext cx="2590800" cy="293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6477000" y="2122312"/>
            <a:ext cx="3200400" cy="2935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1" indent="-268288">
              <a:buClr>
                <a:schemeClr val="accent1"/>
              </a:buClr>
            </a:pPr>
            <a:r>
              <a:rPr lang="en-US" dirty="0"/>
              <a:t>Dependency (1,-1</a:t>
            </a:r>
            <a:r>
              <a:rPr lang="en-US" dirty="0" smtClean="0"/>
              <a:t>)			Dependency (1,1)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Interchange is valid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244FEB-1164-4EB0-8B01-DA8324BE563F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799" y="1905000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</a:t>
            </a:r>
            <a:r>
              <a:rPr lang="en-US" b="1" dirty="0">
                <a:latin typeface="Lucida Console" panose="020B0609040504020204" pitchFamily="49" charset="0"/>
              </a:rPr>
              <a:t>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for(j=0; j&lt;N; j++){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  a[</a:t>
            </a:r>
            <a:r>
              <a:rPr lang="en-US" b="1" dirty="0">
                <a:latin typeface="Lucida Console" panose="020B0609040504020204" pitchFamily="49" charset="0"/>
              </a:rPr>
              <a:t>j</a:t>
            </a:r>
            <a:r>
              <a:rPr lang="en-US" b="1" dirty="0" smtClean="0">
                <a:latin typeface="Lucida Console" panose="020B0609040504020204" pitchFamily="49" charset="0"/>
              </a:rPr>
              <a:t>][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 = a[j+1][i-1] + </a:t>
            </a:r>
            <a:r>
              <a:rPr lang="en-US" b="1" dirty="0">
                <a:latin typeface="Lucida Console" panose="020B0609040504020204" pitchFamily="49" charset="0"/>
              </a:rPr>
              <a:t>1</a:t>
            </a:r>
            <a:r>
              <a:rPr lang="en-US" b="1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}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370" y="1828800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</a:t>
            </a:r>
            <a:r>
              <a:rPr lang="en-US" b="1" dirty="0">
                <a:latin typeface="Lucida Console" panose="020B0609040504020204" pitchFamily="49" charset="0"/>
              </a:rPr>
              <a:t>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for(j=N-1; j&gt;=0; j--){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  a[</a:t>
            </a:r>
            <a:r>
              <a:rPr lang="en-US" b="1" dirty="0">
                <a:latin typeface="Lucida Console" panose="020B0609040504020204" pitchFamily="49" charset="0"/>
              </a:rPr>
              <a:t>j</a:t>
            </a:r>
            <a:r>
              <a:rPr lang="en-US" b="1" dirty="0" smtClean="0">
                <a:latin typeface="Lucida Console" panose="020B0609040504020204" pitchFamily="49" charset="0"/>
              </a:rPr>
              <a:t>][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 = a[j+1][i-1] + </a:t>
            </a:r>
            <a:r>
              <a:rPr lang="en-US" b="1" dirty="0">
                <a:latin typeface="Lucida Console" panose="020B0609040504020204" pitchFamily="49" charset="0"/>
              </a:rPr>
              <a:t>1</a:t>
            </a:r>
            <a:r>
              <a:rPr lang="en-US" b="1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}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14585"/>
              </p:ext>
            </p:extLst>
          </p:nvPr>
        </p:nvGraphicFramePr>
        <p:xfrm>
          <a:off x="6248400" y="3200401"/>
          <a:ext cx="34290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Visio" r:id="rId3" imgW="2097090" imgH="1846322" progId="Visio.Drawing.11">
                  <p:embed/>
                </p:oleObj>
              </mc:Choice>
              <mc:Fallback>
                <p:oleObj name="Visio" r:id="rId3" imgW="2097090" imgH="1846322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00401"/>
                        <a:ext cx="34290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3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difficult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++){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 		</a:t>
            </a:r>
            <a:r>
              <a:rPr lang="en-US" sz="2000" b="1" u="sng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D={(0,1),(1,0),(1,-1)}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j&lt;7; j++){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A[j+1] += 1/3 * (A[j] + A[j+1] + A[j+2]);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What are other legal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visit orders?</a:t>
            </a: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AC64159-49CC-4EFE-800F-8A60C948B967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54378"/>
              </p:ext>
            </p:extLst>
          </p:nvPr>
        </p:nvGraphicFramePr>
        <p:xfrm>
          <a:off x="6465410" y="2551112"/>
          <a:ext cx="3821590" cy="350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" name="Visio" r:id="rId3" imgW="1910795" imgH="1754544" progId="Visio.Drawing.11">
                  <p:embed/>
                </p:oleObj>
              </mc:Choice>
              <mc:Fallback>
                <p:oleObj name="Visio" r:id="rId3" imgW="1910795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410" y="2551112"/>
                        <a:ext cx="3821590" cy="350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96351"/>
              </p:ext>
            </p:extLst>
          </p:nvPr>
        </p:nvGraphicFramePr>
        <p:xfrm>
          <a:off x="6781800" y="3714776"/>
          <a:ext cx="1924018" cy="192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" name="Visio" r:id="rId5" imgW="962009" imgH="962012" progId="Visio.Drawing.11">
                  <p:embed/>
                </p:oleObj>
              </mc:Choice>
              <mc:Fallback>
                <p:oleObj name="Visio" r:id="rId5" imgW="962009" imgH="9620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714776"/>
                        <a:ext cx="1924018" cy="192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09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help you in many compute domains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8D7AC-799E-4BAD-9B69-3CDDA314879C}" type="datetime1">
              <a:rPr lang="nl-NL" smtClean="0"/>
              <a:t>18-12-2019</a:t>
            </a:fld>
            <a:endParaRPr lang="nl-NL"/>
          </a:p>
        </p:txBody>
      </p:sp>
      <p:pic>
        <p:nvPicPr>
          <p:cNvPr id="6" name="Picture 4" descr="nVidia GeForce GTX-460 GP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"/>
          <a:stretch/>
        </p:blipFill>
        <p:spPr bwMode="auto">
          <a:xfrm>
            <a:off x="4042856" y="1677760"/>
            <a:ext cx="3429000" cy="23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techspot.com/articles-info/193/images/Image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1909256" cy="1615231"/>
          </a:xfrm>
          <a:prstGeom prst="rect">
            <a:avLst/>
          </a:prstGeom>
          <a:noFill/>
        </p:spPr>
      </p:pic>
      <p:pic>
        <p:nvPicPr>
          <p:cNvPr id="9" name="Picture 18" descr="http://static.trustedreviews.com/94%7C00002243e%7Cc942_raspberry-pi-pcb-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643" l="19500" r="79000">
                        <a14:foregroundMark x1="46667" y1="10714" x2="46667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20500"/>
          <a:stretch/>
        </p:blipFill>
        <p:spPr bwMode="auto">
          <a:xfrm rot="17348064">
            <a:off x="8986725" y="1778715"/>
            <a:ext cx="2616609" cy="20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41" b="81089" l="30774" r="6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56145" r="36079" b="18435"/>
          <a:stretch/>
        </p:blipFill>
        <p:spPr bwMode="auto">
          <a:xfrm>
            <a:off x="4953000" y="4466844"/>
            <a:ext cx="3707296" cy="1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1" y="5090207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Code</a:t>
            </a:r>
          </a:p>
          <a:p>
            <a:pPr algn="ctr"/>
            <a:r>
              <a:rPr lang="en-US" dirty="0" smtClean="0"/>
              <a:t>Parallelism</a:t>
            </a:r>
          </a:p>
          <a:p>
            <a:pPr algn="ctr"/>
            <a:r>
              <a:rPr lang="en-US" dirty="0" smtClean="0"/>
              <a:t>Memory Hierarchy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0921" y="3618637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Convert Loops to</a:t>
            </a:r>
          </a:p>
          <a:p>
            <a:pPr algn="ctr"/>
            <a:r>
              <a:rPr lang="en-US" dirty="0" smtClean="0"/>
              <a:t>GPU Threads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198" y="3972914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Embedded Devices</a:t>
            </a:r>
            <a:endParaRPr lang="en-US" dirty="0"/>
          </a:p>
          <a:p>
            <a:pPr algn="ctr"/>
            <a:r>
              <a:rPr lang="en-US" dirty="0" smtClean="0"/>
              <a:t>Fine-tune for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6048756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HDL, HW Description Languages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/>
              <a:t>S</a:t>
            </a:r>
            <a:r>
              <a:rPr lang="en-US" dirty="0" smtClean="0"/>
              <a:t>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      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 = {(0,1),(1,0),(1,-1)}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&lt;7;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A[j+1] = 1/3 * (A[j] + A[j+1] + A[j+2]);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     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 = {(0,1),(1,1),(1,0)}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&lt;7+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A[j-i+1] = 1/3 * (A[j-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+ A[j-i+1] + A[j-i+2]);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48002-38AE-454E-9CCB-C4D1C4ADACCD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71979"/>
              </p:ext>
            </p:extLst>
          </p:nvPr>
        </p:nvGraphicFramePr>
        <p:xfrm>
          <a:off x="1752601" y="2438400"/>
          <a:ext cx="2866193" cy="263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Visio" r:id="rId4" imgW="1910795" imgH="1754544" progId="Visio.Drawing.11">
                  <p:embed/>
                </p:oleObj>
              </mc:Choice>
              <mc:Fallback>
                <p:oleObj name="Visio" r:id="rId4" imgW="1910795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1" y="2438400"/>
                        <a:ext cx="2866193" cy="2631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38142"/>
              </p:ext>
            </p:extLst>
          </p:nvPr>
        </p:nvGraphicFramePr>
        <p:xfrm>
          <a:off x="5897038" y="2438400"/>
          <a:ext cx="4237562" cy="263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Visio" r:id="rId6" imgW="2825041" imgH="1754544" progId="Visio.Drawing.11">
                  <p:embed/>
                </p:oleObj>
              </mc:Choice>
              <mc:Fallback>
                <p:oleObj name="Visio" r:id="rId6" imgW="2825041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7038" y="2438400"/>
                        <a:ext cx="4237562" cy="2631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3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Enables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dirty="0" smtClean="0"/>
              <a:t>Skew </a:t>
            </a:r>
            <a:r>
              <a:rPr lang="en-US" dirty="0"/>
              <a:t>T</a:t>
            </a:r>
            <a:r>
              <a:rPr lang="en-US" dirty="0" smtClean="0"/>
              <a:t>ransformation</a:t>
            </a:r>
          </a:p>
          <a:p>
            <a:r>
              <a:rPr lang="en-US" dirty="0" smtClean="0"/>
              <a:t>Apply Tiling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01305B-FB17-4B22-9E4A-862279064AF5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907758"/>
              </p:ext>
            </p:extLst>
          </p:nvPr>
        </p:nvGraphicFramePr>
        <p:xfrm>
          <a:off x="3810000" y="2438400"/>
          <a:ext cx="6032728" cy="350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Visio" r:id="rId3" imgW="3016364" imgH="1754544" progId="Visio.Drawing.11">
                  <p:embed/>
                </p:oleObj>
              </mc:Choice>
              <mc:Fallback>
                <p:oleObj name="Visio" r:id="rId3" imgW="3016364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438400"/>
                        <a:ext cx="6032728" cy="350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57611"/>
              </p:ext>
            </p:extLst>
          </p:nvPr>
        </p:nvGraphicFramePr>
        <p:xfrm>
          <a:off x="4038600" y="3048000"/>
          <a:ext cx="5929644" cy="261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Visio" r:id="rId5" imgW="2964822" imgH="1309083" progId="Visio.Drawing.11">
                  <p:embed/>
                </p:oleObj>
              </mc:Choice>
              <mc:Fallback>
                <p:oleObj name="Visio" r:id="rId5" imgW="2964822" imgH="130908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3048000"/>
                        <a:ext cx="5929644" cy="261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44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/>
              <a:t>R</a:t>
            </a:r>
            <a:r>
              <a:rPr lang="en-US" dirty="0" smtClean="0"/>
              <a:t>eally That Easy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we forget a few things</a:t>
            </a:r>
          </a:p>
          <a:p>
            <a:r>
              <a:rPr lang="en-US" dirty="0" smtClean="0"/>
              <a:t>Cache capacity and reuse distance</a:t>
            </a:r>
          </a:p>
          <a:p>
            <a:pPr lvl="1"/>
            <a:r>
              <a:rPr lang="en-US" dirty="0" smtClean="0"/>
              <a:t>If caches were infinitely large, we would be finished</a:t>
            </a:r>
            <a:endParaRPr lang="en-US" dirty="0"/>
          </a:p>
          <a:p>
            <a:r>
              <a:rPr lang="en-US" dirty="0" smtClean="0"/>
              <a:t>For deep </a:t>
            </a:r>
            <a:r>
              <a:rPr lang="en-US" dirty="0" err="1" smtClean="0"/>
              <a:t>loopnests</a:t>
            </a:r>
            <a:r>
              <a:rPr lang="en-US" dirty="0" smtClean="0"/>
              <a:t> analysis can be very difficult</a:t>
            </a:r>
          </a:p>
          <a:p>
            <a:r>
              <a:rPr lang="en-US" dirty="0" smtClean="0"/>
              <a:t>It would be much better to automate these steps</a:t>
            </a:r>
          </a:p>
          <a:p>
            <a:r>
              <a:rPr lang="en-US" dirty="0" smtClean="0"/>
              <a:t>We need more theory and tools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86C661-E59A-48E3-AAF8-7FFF95D04093}" type="datetime1">
              <a:rPr lang="nl-NL" smtClean="0"/>
              <a:t>18-12-2019</a:t>
            </a:fld>
            <a:endParaRPr lang="nl-NL" dirty="0"/>
          </a:p>
        </p:txBody>
      </p:sp>
      <p:pic>
        <p:nvPicPr>
          <p:cNvPr id="6" name="Picture 2" descr="http://www.laurentbrouat.com/wp-content/uploads/2011/02/automat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4245078" y="4822724"/>
            <a:ext cx="1981200" cy="208935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70" y="4953001"/>
            <a:ext cx="4713486" cy="104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5454062" y="4114800"/>
            <a:ext cx="1512094" cy="838200"/>
          </a:xfrm>
          <a:prstGeom prst="cloud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Cost models</a:t>
            </a:r>
          </a:p>
        </p:txBody>
      </p:sp>
    </p:spTree>
    <p:extLst>
      <p:ext uri="{BB962C8B-B14F-4D97-AF65-F5344CB8AC3E}">
        <p14:creationId xmlns:p14="http://schemas.microsoft.com/office/powerpoint/2010/main" val="16205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Reuse </a:t>
            </a: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11430000" cy="5051425"/>
          </a:xfrm>
        </p:spPr>
        <p:txBody>
          <a:bodyPr/>
          <a:lstStyle/>
          <a:p>
            <a:r>
              <a:rPr lang="en-US" dirty="0" smtClean="0"/>
              <a:t>The number of unique accesses between a use and a reuse is defined as </a:t>
            </a:r>
            <a:r>
              <a:rPr lang="en-US" smtClean="0"/>
              <a:t>the (data) reuse distance:</a:t>
            </a:r>
            <a:endParaRPr lang="en-US" dirty="0" smtClean="0"/>
          </a:p>
          <a:p>
            <a:pPr marL="0" indent="0" algn="ctr">
              <a:buNone/>
            </a:pPr>
            <a:r>
              <a:rPr lang="en-US" smtClean="0"/>
              <a:t>( a[0</a:t>
            </a:r>
            <a:r>
              <a:rPr lang="en-US" dirty="0"/>
              <a:t>]</a:t>
            </a:r>
            <a:r>
              <a:rPr lang="en-US" dirty="0" smtClean="0"/>
              <a:t> a[6</a:t>
            </a:r>
            <a:r>
              <a:rPr lang="en-US" dirty="0"/>
              <a:t>]</a:t>
            </a:r>
            <a:r>
              <a:rPr lang="en-US" dirty="0" smtClean="0"/>
              <a:t> a[20] b[1</a:t>
            </a:r>
            <a:r>
              <a:rPr lang="en-US" dirty="0"/>
              <a:t>]</a:t>
            </a:r>
            <a:r>
              <a:rPr lang="en-US" dirty="0" smtClean="0"/>
              <a:t> a[6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smtClean="0"/>
              <a:t>a[0]</a:t>
            </a:r>
            <a:r>
              <a:rPr lang="en-US"/>
              <a:t> </a:t>
            </a:r>
            <a:r>
              <a:rPr lang="en-US" smtClean="0"/>
              <a:t>)  =&gt; 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 (a[0])=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1800"/>
              <a:t>                * </a:t>
            </a:r>
            <a:r>
              <a:rPr lang="en-US" sz="1800" dirty="0"/>
              <a:t>C. Ding, Y. Zhong, </a:t>
            </a:r>
            <a:r>
              <a:rPr lang="en-US" sz="1800" i="1" dirty="0"/>
              <a:t>Predicting Whole-Program </a:t>
            </a:r>
            <a:r>
              <a:rPr lang="en-US" sz="1800" i="1"/>
              <a:t>Locality through</a:t>
            </a:r>
            <a:br>
              <a:rPr lang="en-US" sz="1800" i="1"/>
            </a:br>
            <a:r>
              <a:rPr lang="en-US" sz="1800" i="1"/>
              <a:t>                                                  </a:t>
            </a:r>
            <a:r>
              <a:rPr lang="en-US" sz="1800" i="1" dirty="0"/>
              <a:t>Reuse Distance Analysis</a:t>
            </a:r>
            <a:r>
              <a:rPr lang="en-US" sz="1800" dirty="0"/>
              <a:t>, PLDI (2003)</a:t>
            </a:r>
          </a:p>
          <a:p>
            <a:r>
              <a:rPr lang="en-US"/>
              <a:t>S</a:t>
            </a:r>
            <a:r>
              <a:rPr lang="en-US" smtClean="0"/>
              <a:t>econd a[0] access is a cache hit if </a:t>
            </a:r>
          </a:p>
          <a:p>
            <a:pPr lvl="1"/>
            <a:r>
              <a:rPr lang="en-US"/>
              <a:t>F</a:t>
            </a:r>
            <a:r>
              <a:rPr lang="en-US" smtClean="0"/>
              <a:t>ully </a:t>
            </a:r>
            <a:r>
              <a:rPr lang="en-US" dirty="0" smtClean="0"/>
              <a:t>associative cache </a:t>
            </a:r>
            <a:r>
              <a:rPr lang="en-US" smtClean="0"/>
              <a:t>with n=4 </a:t>
            </a:r>
            <a:r>
              <a:rPr lang="en-US" dirty="0" smtClean="0"/>
              <a:t>entries </a:t>
            </a:r>
          </a:p>
          <a:p>
            <a:pPr lvl="1"/>
            <a:r>
              <a:rPr lang="en-US" smtClean="0"/>
              <a:t>Optimal LRU, least recently used, </a:t>
            </a:r>
            <a:r>
              <a:rPr lang="en-US" dirty="0" smtClean="0"/>
              <a:t>replacement policy</a:t>
            </a:r>
          </a:p>
          <a:p>
            <a:r>
              <a:rPr lang="en-US" smtClean="0">
                <a:solidFill>
                  <a:srgbClr val="FF0000"/>
                </a:solidFill>
              </a:rPr>
              <a:t>In general: 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Cache </a:t>
            </a:r>
            <a:r>
              <a:rPr lang="en-US" dirty="0" smtClean="0">
                <a:solidFill>
                  <a:srgbClr val="FF0000"/>
                </a:solidFill>
              </a:rPr>
              <a:t>hit if R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&lt; 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Cache miss if R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≥ 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 can measure reuse distance with profiling tools:</a:t>
            </a:r>
          </a:p>
          <a:p>
            <a:pPr lvl="1"/>
            <a:r>
              <a:rPr lang="en-US" sz="2000" dirty="0"/>
              <a:t>Suggestions for Locality Optimization (SLO)</a:t>
            </a:r>
            <a:r>
              <a:rPr lang="en-US" sz="1600" baseline="30000" dirty="0"/>
              <a:t> </a:t>
            </a:r>
          </a:p>
          <a:p>
            <a:pPr marL="0" indent="0">
              <a:buNone/>
            </a:pPr>
            <a:r>
              <a:rPr lang="en-US" sz="1200" b="0" i="1"/>
              <a:t>	Beyls</a:t>
            </a:r>
            <a:r>
              <a:rPr lang="en-US" sz="1200" b="0" i="1" dirty="0"/>
              <a:t>, K., D'Hollander, E. Refactoring for Data Locality, IEEE Computer Vol. 42, no. 2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8F8F90-B165-4A46-AFF8-29D06FEB074B}" type="datetime1">
              <a:rPr lang="nl-NL" smtClean="0"/>
              <a:t>18-12-2019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8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 matrix multiplication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002088" algn="l"/>
              </a:tabLst>
            </a:pPr>
            <a:r>
              <a:rPr lang="en-US" dirty="0" smtClean="0">
                <a:solidFill>
                  <a:srgbClr val="101073"/>
                </a:solidFill>
              </a:rPr>
              <a:t>Loop interchange</a:t>
            </a:r>
            <a:endParaRPr lang="en-US" sz="1400" dirty="0"/>
          </a:p>
          <a:p>
            <a:pPr marL="0" indent="0">
              <a:buNone/>
              <a:tabLst>
                <a:tab pos="4002088" algn="l"/>
              </a:tabLst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2204D5-5DC8-4DD9-8F04-EDADF04B06CF}" type="datetime1">
              <a:rPr lang="nl-NL" smtClean="0"/>
              <a:t>18-12-2019</a:t>
            </a:fld>
            <a:endParaRPr lang="nl-NL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6" y="3048000"/>
            <a:ext cx="68283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7315200" cy="37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981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19707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for(k=0; k&lt;Bk; k++){   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 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</p:spTree>
    <p:extLst>
      <p:ext uri="{BB962C8B-B14F-4D97-AF65-F5344CB8AC3E}">
        <p14:creationId xmlns:p14="http://schemas.microsoft.com/office/powerpoint/2010/main" val="28429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11506200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be done in multiple dimensions</a:t>
            </a:r>
          </a:p>
          <a:p>
            <a:r>
              <a:rPr lang="en-US" dirty="0" smtClean="0"/>
              <a:t>Manual exploration is intractable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F67B8FB-E66F-4B0D-BB3F-86BA98D05969}" type="datetime1">
              <a:rPr lang="nl-NL" smtClean="0"/>
              <a:t>18-12-2019</a:t>
            </a:fld>
            <a:endParaRPr lang="nl-N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124200"/>
            <a:ext cx="742207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1066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1" y="1066801"/>
            <a:ext cx="472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+=</a:t>
            </a:r>
            <a:r>
              <a:rPr lang="en-US" sz="1600" b="1" dirty="0" err="1">
                <a:latin typeface="Lucida Console" panose="020B0609040504020204" pitchFamily="49" charset="0"/>
              </a:rPr>
              <a:t>Tj</a:t>
            </a:r>
            <a:r>
              <a:rPr lang="en-US" sz="1600" b="1" dirty="0">
                <a:latin typeface="Lucida Console" panose="020B0609040504020204" pitchFamily="49" charset="0"/>
              </a:rPr>
              <a:t>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for(j=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; j&lt;</a:t>
            </a:r>
            <a:r>
              <a:rPr lang="en-US" sz="1600" b="1" dirty="0" err="1">
                <a:latin typeface="Lucida Console" panose="020B0609040504020204" pitchFamily="49" charset="0"/>
              </a:rPr>
              <a:t>jj+Tj</a:t>
            </a:r>
            <a:r>
              <a:rPr lang="en-US" sz="1600" b="1" dirty="0">
                <a:latin typeface="Lucida Console" panose="020B0609040504020204" pitchFamily="49" charset="0"/>
              </a:rPr>
              <a:t>; j++)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</p:spTree>
    <p:extLst>
      <p:ext uri="{BB962C8B-B14F-4D97-AF65-F5344CB8AC3E}">
        <p14:creationId xmlns:p14="http://schemas.microsoft.com/office/powerpoint/2010/main" val="18358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Data-Flow-Based Transformations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Iteration Reordering Transformations</a:t>
            </a:r>
          </a:p>
          <a:p>
            <a:pPr marL="269875" lvl="1" indent="0">
              <a:buNone/>
            </a:pPr>
            <a:endParaRPr lang="en-US" dirty="0" smtClean="0"/>
          </a:p>
          <a:p>
            <a:r>
              <a:rPr lang="en-US" u="sng" dirty="0" smtClean="0"/>
              <a:t>Loop Restructuring Transformations</a:t>
            </a:r>
          </a:p>
          <a:p>
            <a:pPr lvl="1"/>
            <a:r>
              <a:rPr lang="en-US" dirty="0" smtClean="0"/>
              <a:t>Alter the form of the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C8B73BA-92C0-43C4-B945-631E7074E860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0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48400" y="5170439"/>
            <a:ext cx="3581400" cy="2990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loop body and </a:t>
            </a:r>
            <a:r>
              <a:rPr lang="en-US" dirty="0" err="1" smtClean="0"/>
              <a:t>adjus</a:t>
            </a:r>
            <a:r>
              <a:rPr lang="en-US" dirty="0" smtClean="0"/>
              <a:t> loop header</a:t>
            </a:r>
          </a:p>
          <a:p>
            <a:pPr lvl="1"/>
            <a:r>
              <a:rPr lang="en-US" smtClean="0"/>
              <a:t>Increases ILP (Instruction Level Parallelism)</a:t>
            </a:r>
            <a:endParaRPr lang="en-US" dirty="0" smtClean="0"/>
          </a:p>
          <a:p>
            <a:pPr lvl="1"/>
            <a:r>
              <a:rPr lang="en-US" dirty="0" smtClean="0"/>
              <a:t>Reduces </a:t>
            </a:r>
            <a:r>
              <a:rPr lang="en-US" smtClean="0"/>
              <a:t>loop overhead (fewer branches and counter increments)</a:t>
            </a:r>
            <a:endParaRPr lang="en-US" dirty="0" smtClean="0"/>
          </a:p>
          <a:p>
            <a:pPr lvl="1"/>
            <a:r>
              <a:rPr lang="en-US" dirty="0" smtClean="0"/>
              <a:t>Possibilities for common </a:t>
            </a:r>
            <a:r>
              <a:rPr lang="en-US" dirty="0" err="1" smtClean="0"/>
              <a:t>subexpression</a:t>
            </a:r>
            <a:r>
              <a:rPr lang="en-US" dirty="0" smtClean="0"/>
              <a:t> elimination</a:t>
            </a:r>
          </a:p>
          <a:p>
            <a:r>
              <a:rPr lang="en-US" dirty="0" smtClean="0"/>
              <a:t>If partial unroll, loop should stay in original bound!</a:t>
            </a:r>
          </a:p>
          <a:p>
            <a:r>
              <a:rPr lang="en-US" dirty="0" smtClean="0"/>
              <a:t>Downsides</a:t>
            </a:r>
          </a:p>
          <a:p>
            <a:pPr lvl="1"/>
            <a:r>
              <a:rPr lang="en-US" dirty="0" smtClean="0"/>
              <a:t>Code size increases, can increase I-cache miss-rate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5A4D6C-E4DB-4D5E-BC6F-2D390FA658F9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800" y="4892701"/>
            <a:ext cx="381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]=a[i-1]+a[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]+a[i+1];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1" y="4570274"/>
            <a:ext cx="4089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=1;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&lt;N-1;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+=2){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]=a[i-1]+a[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]+a[i+1];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a[i+1]=a[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]+a[i+1]+a[i+2];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if(mod(N-1,2)==1){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a[N-1]=a[N-2]+a[N-1]+a[N];</a:t>
            </a:r>
            <a:endParaRPr lang="en-US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Merge or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Improve locality</a:t>
            </a:r>
          </a:p>
          <a:p>
            <a:pPr lvl="1"/>
            <a:r>
              <a:rPr lang="en-US" dirty="0" smtClean="0"/>
              <a:t>Reduce loop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45107B-5FEC-4733-85A8-94F2E2BB682A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33600" y="2665274"/>
            <a:ext cx="28344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f</a:t>
            </a:r>
            <a:r>
              <a:rPr lang="en-US" b="1" dirty="0" smtClean="0">
                <a:latin typeface="Lucida Console" panose="020B0609040504020204" pitchFamily="49" charset="0"/>
              </a:rPr>
              <a:t>or(j=0; j&lt;N; j++){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c[j]=b[j]+a[j];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1062" y="2687008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smtClean="0">
                <a:latin typeface="Lucida Console" panose="020B0609040504020204" pitchFamily="49" charset="0"/>
              </a:rPr>
              <a:t>  c[i]=b[i]+a[i];</a:t>
            </a:r>
            <a:endParaRPr lang="en-US" b="1" dirty="0" smtClean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247900" y="4359276"/>
            <a:ext cx="3848100" cy="2117725"/>
            <a:chOff x="2933" y="1069"/>
            <a:chExt cx="2948" cy="1623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33" y="1069"/>
              <a:ext cx="87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Location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83" y="2352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183" y="1344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416" y="2388"/>
              <a:ext cx="57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5" y="230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231" y="220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327" y="211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423" y="201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19" y="192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5" y="182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711" y="172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807" y="163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903" y="153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99" y="230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095" y="220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1" y="211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287" y="201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83" y="192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479" y="182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575" y="172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671" y="163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767" y="153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279" y="1332"/>
              <a:ext cx="227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accent1"/>
                  </a:solidFill>
                </a:rPr>
                <a:t>Production/Consumption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367" y="2052"/>
              <a:ext cx="151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folHlink"/>
                  </a:solidFill>
                </a:rPr>
                <a:t>Consumption(s)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6400800" y="4329113"/>
            <a:ext cx="3378200" cy="2151873"/>
            <a:chOff x="2928" y="2605"/>
            <a:chExt cx="2544" cy="1620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178" y="388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3178" y="288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2928" y="2605"/>
              <a:ext cx="862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/>
                <a:t>Location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4410" y="3924"/>
              <a:ext cx="56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3130" y="384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312" y="374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504" y="364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696" y="355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888" y="345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4080" y="336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272" y="326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4464" y="316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4656" y="307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3216" y="384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3408" y="374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3600" y="364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792" y="355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984" y="345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4176" y="336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368" y="326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560" y="316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762" y="307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236" y="3054"/>
              <a:ext cx="223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accent1"/>
                  </a:solidFill>
                </a:rPr>
                <a:t>Production/Consumption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984" y="3582"/>
              <a:ext cx="148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solidFill>
                    <a:schemeClr val="folHlink"/>
                  </a:solidFill>
                </a:rPr>
                <a:t>Consumption(s)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Fusion is </a:t>
            </a:r>
            <a:r>
              <a:rPr lang="en-US" dirty="0" smtClean="0"/>
              <a:t>not always 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dependencies from first to second loop</a:t>
            </a:r>
          </a:p>
          <a:p>
            <a:r>
              <a:rPr lang="en-US" smtClean="0"/>
              <a:t>Fusion is </a:t>
            </a:r>
            <a:r>
              <a:rPr lang="en-US"/>
              <a:t>a</a:t>
            </a:r>
            <a:r>
              <a:rPr lang="en-US" smtClean="0"/>
              <a:t>llowed </a:t>
            </a:r>
            <a:r>
              <a:rPr lang="en-US" dirty="0" smtClean="0"/>
              <a:t>if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en-US" altLang="en-US" sz="2000" dirty="0">
                <a:solidFill>
                  <a:srgbClr val="FF0000"/>
                </a:solidFill>
              </a:rPr>
              <a:t> I: cons(I) in loop 2 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 prod(</a:t>
            </a:r>
            <a:r>
              <a:rPr lang="en-US" altLang="en-US" sz="2000" dirty="0">
                <a:solidFill>
                  <a:srgbClr val="FF0000"/>
                </a:solidFill>
              </a:rPr>
              <a:t>I) in loop 1</a:t>
            </a:r>
          </a:p>
          <a:p>
            <a:r>
              <a:rPr lang="en-US" altLang="en-US" smtClean="0"/>
              <a:t>Enabling transformations: </a:t>
            </a:r>
            <a:r>
              <a:rPr lang="en-US" altLang="en-US" dirty="0"/>
              <a:t>Bump, Reverse, Skew</a:t>
            </a:r>
          </a:p>
          <a:p>
            <a:pPr marL="269875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AF607-4201-485A-8BA6-724AF2619B31}" type="datetime1">
              <a:rPr lang="nl-NL" smtClean="0"/>
              <a:t>18-12-2019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33600" y="3503475"/>
            <a:ext cx="283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	     N-1&gt;=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endParaRPr lang="en-US" b="1" dirty="0" smtClean="0">
              <a:latin typeface="Lucida Console" panose="020B0609040504020204" pitchFamily="49" charset="0"/>
            </a:endParaRPr>
          </a:p>
          <a:p>
            <a:endParaRPr lang="en-US" b="1" dirty="0" smtClean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]=b[N-1]+a[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 rot="3506584">
            <a:off x="2277197" y="4741655"/>
            <a:ext cx="1621340" cy="17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5849" y="3503475"/>
            <a:ext cx="283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            i-2 &lt;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endParaRPr lang="en-US" b="1" dirty="0" smtClean="0">
              <a:latin typeface="Lucida Console" panose="020B0609040504020204" pitchFamily="49" charset="0"/>
            </a:endParaRPr>
          </a:p>
          <a:p>
            <a:endParaRPr lang="en-US" b="1" dirty="0" smtClean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]=b[i-2]+a[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Right Arrow 9"/>
          <p:cNvSpPr/>
          <p:nvPr/>
        </p:nvSpPr>
        <p:spPr>
          <a:xfrm rot="3506584">
            <a:off x="6435327" y="4710695"/>
            <a:ext cx="1621340" cy="17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2133600" y="4343400"/>
            <a:ext cx="685800" cy="685800"/>
          </a:xfrm>
          <a:prstGeom prst="noSmok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0" cy="51741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GoogLeNet: Energy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79D6-73C9-44ED-A938-50511916A68B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99F6-3002-457F-BB68-346500F8814D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05200"/>
            <a:ext cx="4114799" cy="314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096000"/>
            <a:ext cx="2307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>
                <a:solidFill>
                  <a:srgbClr val="0000FF"/>
                </a:solidFill>
              </a:rPr>
              <a:t>Energy breakdown</a:t>
            </a:r>
            <a:r>
              <a:rPr lang="en-US" sz="1600" i="1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400" i="1" smtClean="0"/>
              <a:t>[Yang.e.a CVPR'17]</a:t>
            </a:r>
            <a:endParaRPr lang="en-US" sz="1400" i="1"/>
          </a:p>
        </p:txBody>
      </p:sp>
      <p:sp>
        <p:nvSpPr>
          <p:cNvPr id="9" name="TextBox 8"/>
          <p:cNvSpPr txBox="1"/>
          <p:nvPr/>
        </p:nvSpPr>
        <p:spPr>
          <a:xfrm>
            <a:off x="8077200" y="5562600"/>
            <a:ext cx="3807453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CNN layers: 21 depth, 57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FC layer: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Weights: 7.0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MACs: 1.43 G per input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76600" y="4038600"/>
            <a:ext cx="30480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0" y="3772764"/>
            <a:ext cx="2743200" cy="265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2819400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Lucida Console" panose="020B0609040504020204" pitchFamily="49" charset="0"/>
              </a:rPr>
              <a:t>for(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</a:t>
            </a:r>
            <a:r>
              <a:rPr lang="en-US" sz="2000" b="1" dirty="0" smtClean="0">
                <a:latin typeface="Lucida Console" panose="020B0609040504020204" pitchFamily="49" charset="0"/>
              </a:rPr>
              <a:t> b[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]=a[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]+1;</a:t>
            </a:r>
            <a:endParaRPr lang="en-US" sz="2000" b="1" dirty="0">
              <a:latin typeface="Lucida Console" panose="020B0609040504020204" pitchFamily="49" charset="0"/>
            </a:endParaRPr>
          </a:p>
          <a:p>
            <a:r>
              <a:rPr lang="en-US" sz="2000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sz="2000" b="1" dirty="0" smtClean="0">
                <a:latin typeface="Lucida Console" panose="020B0609040504020204" pitchFamily="49" charset="0"/>
              </a:rPr>
              <a:t>for(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=2; 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&lt;N; 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</a:t>
            </a:r>
            <a:r>
              <a:rPr lang="en-US" sz="2000" b="1" dirty="0" smtClean="0">
                <a:latin typeface="Lucida Console" panose="020B0609040504020204" pitchFamily="49" charset="0"/>
              </a:rPr>
              <a:t> c[i-2]=b[i+2-2]*0.5;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Bump: Example as enabler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B47647-7592-4608-B7F0-CE2379B7D319}" type="datetime1">
              <a:rPr lang="nl-NL" smtClean="0"/>
              <a:t>18-12-2019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200" y="2819400"/>
            <a:ext cx="75438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mtClean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3416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Lucida Console" panose="020B0609040504020204" pitchFamily="49" charset="0"/>
              </a:rPr>
              <a:t>for(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</a:t>
            </a:r>
            <a:r>
              <a:rPr lang="en-US" sz="2000" b="1" dirty="0" smtClean="0">
                <a:latin typeface="Lucida Console" panose="020B0609040504020204" pitchFamily="49" charset="0"/>
              </a:rPr>
              <a:t> b[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]=a[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]+1;</a:t>
            </a:r>
            <a:endParaRPr lang="en-US" sz="2000" b="1" dirty="0">
              <a:latin typeface="Lucida Console" panose="020B0609040504020204" pitchFamily="49" charset="0"/>
            </a:endParaRPr>
          </a:p>
          <a:p>
            <a:r>
              <a:rPr lang="en-US" sz="2000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sz="2000" b="1" dirty="0" smtClean="0">
                <a:latin typeface="Lucida Console" panose="020B0609040504020204" pitchFamily="49" charset="0"/>
              </a:rPr>
              <a:t>for(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=0; 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&lt;N-2; 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</a:t>
            </a:r>
            <a:r>
              <a:rPr lang="en-US" sz="2000" b="1" dirty="0" smtClean="0">
                <a:latin typeface="Lucida Console" panose="020B0609040504020204" pitchFamily="49" charset="0"/>
              </a:rPr>
              <a:t> c[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]=b[i+2]*0.5;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105400"/>
            <a:ext cx="310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Lucida Console" panose="020B0609040504020204" pitchFamily="49" charset="0"/>
              </a:rPr>
              <a:t>for(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=2;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>
                <a:latin typeface="Lucida Console" panose="020B0609040504020204" pitchFamily="49" charset="0"/>
              </a:rPr>
              <a:t>&lt;N; </a:t>
            </a:r>
            <a:r>
              <a:rPr lang="en-US" sz="2000" b="1" dirty="0" err="1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 </a:t>
            </a:r>
            <a:r>
              <a:rPr lang="en-US" sz="2000" b="1" dirty="0" smtClean="0">
                <a:latin typeface="Lucida Console" panose="020B0609040504020204" pitchFamily="49" charset="0"/>
              </a:rPr>
              <a:t> b[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]=a[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]+1;</a:t>
            </a:r>
            <a:endParaRPr lang="en-US" sz="2000" b="1" dirty="0">
              <a:latin typeface="Lucida Console" panose="020B0609040504020204" pitchFamily="49" charset="0"/>
            </a:endParaRPr>
          </a:p>
          <a:p>
            <a:r>
              <a:rPr lang="en-US" sz="2000" b="1" dirty="0">
                <a:latin typeface="Lucida Console" panose="020B0609040504020204" pitchFamily="49" charset="0"/>
              </a:rPr>
              <a:t> </a:t>
            </a:r>
            <a:r>
              <a:rPr lang="en-US" sz="2000" b="1" dirty="0" smtClean="0">
                <a:latin typeface="Lucida Console" panose="020B0609040504020204" pitchFamily="49" charset="0"/>
              </a:rPr>
              <a:t> c[i-2]=b[</a:t>
            </a:r>
            <a:r>
              <a:rPr lang="en-US" sz="2000" b="1" dirty="0" err="1" smtClean="0">
                <a:latin typeface="Lucida Console" panose="020B0609040504020204" pitchFamily="49" charset="0"/>
              </a:rPr>
              <a:t>i</a:t>
            </a:r>
            <a:r>
              <a:rPr lang="en-US" sz="2000" b="1" dirty="0" smtClean="0">
                <a:latin typeface="Lucida Console" panose="020B0609040504020204" pitchFamily="49" charset="0"/>
              </a:rPr>
              <a:t>]*0.5;</a:t>
            </a:r>
          </a:p>
          <a:p>
            <a:r>
              <a:rPr lang="en-US" sz="20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1" name="Right Arrow 10"/>
          <p:cNvSpPr/>
          <p:nvPr/>
        </p:nvSpPr>
        <p:spPr>
          <a:xfrm rot="2684913">
            <a:off x="1063752" y="1951581"/>
            <a:ext cx="829684" cy="116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160020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i+2 &gt; i =&gt; direct merging not possible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00800" y="33528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i+2-2 = i  =&gt; possible to merge</a:t>
            </a:r>
          </a:p>
        </p:txBody>
      </p:sp>
      <p:sp>
        <p:nvSpPr>
          <p:cNvPr id="14" name="Right Arrow 13"/>
          <p:cNvSpPr/>
          <p:nvPr/>
        </p:nvSpPr>
        <p:spPr>
          <a:xfrm rot="2684913">
            <a:off x="3654553" y="3704181"/>
            <a:ext cx="829684" cy="116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6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tools to abstract away from code:</a:t>
            </a:r>
          </a:p>
          <a:p>
            <a:r>
              <a:rPr lang="en-US" dirty="0" smtClean="0"/>
              <a:t>Model reuse (potential for locality)</a:t>
            </a:r>
          </a:p>
          <a:p>
            <a:r>
              <a:rPr lang="en-US" dirty="0" smtClean="0"/>
              <a:t>Local iteration space</a:t>
            </a:r>
          </a:p>
          <a:p>
            <a:endParaRPr lang="en-US" dirty="0"/>
          </a:p>
          <a:p>
            <a:r>
              <a:rPr lang="en-US" dirty="0" smtClean="0"/>
              <a:t>Transform loops to take advantage of reuse</a:t>
            </a:r>
          </a:p>
          <a:p>
            <a:r>
              <a:rPr lang="en-US" dirty="0" smtClean="0"/>
              <a:t>Does this still give valid results?</a:t>
            </a:r>
          </a:p>
          <a:p>
            <a:endParaRPr lang="en-US" dirty="0" smtClean="0"/>
          </a:p>
          <a:p>
            <a:r>
              <a:rPr lang="en-US" dirty="0" smtClean="0"/>
              <a:t>Loop transformation theory</a:t>
            </a:r>
          </a:p>
          <a:p>
            <a:pPr lvl="1"/>
            <a:r>
              <a:rPr lang="en-US" dirty="0" smtClean="0"/>
              <a:t>Iteration space</a:t>
            </a:r>
          </a:p>
          <a:p>
            <a:pPr lvl="1"/>
            <a:r>
              <a:rPr lang="en-US" dirty="0" smtClean="0"/>
              <a:t>Dependence vectors</a:t>
            </a:r>
          </a:p>
          <a:p>
            <a:pPr lvl="1"/>
            <a:r>
              <a:rPr lang="en-US" dirty="0" err="1" smtClean="0"/>
              <a:t>Unimodular</a:t>
            </a:r>
            <a:r>
              <a:rPr lang="en-US" dirty="0" smtClean="0"/>
              <a:t> transformations</a:t>
            </a:r>
          </a:p>
          <a:p>
            <a:pPr lvl="1"/>
            <a:r>
              <a:rPr lang="en-US" dirty="0" smtClean="0"/>
              <a:t>Polyhedral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8D38C9-8CD4-4264-A0F0-43B7E010670C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9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Tricks of the Trade: Main Take-Aways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Data-Flow-Based Transformations</a:t>
            </a:r>
          </a:p>
          <a:p>
            <a:pPr lvl="1"/>
            <a:r>
              <a:rPr lang="en-US" smtClean="0"/>
              <a:t>Good compilers can help</a:t>
            </a:r>
          </a:p>
          <a:p>
            <a:r>
              <a:rPr lang="en-US" smtClean="0"/>
              <a:t>Iteration Reordering Transformations</a:t>
            </a:r>
          </a:p>
          <a:p>
            <a:pPr lvl="1"/>
            <a:r>
              <a:rPr lang="en-US" smtClean="0"/>
              <a:t>High-level transformations</a:t>
            </a:r>
          </a:p>
          <a:p>
            <a:pPr lvl="1"/>
            <a:r>
              <a:rPr lang="en-US" smtClean="0"/>
              <a:t>Compilers are often not enough</a:t>
            </a:r>
          </a:p>
          <a:p>
            <a:pPr lvl="1"/>
            <a:r>
              <a:rPr lang="en-US" smtClean="0"/>
              <a:t>Huge gains for parallelims and locality</a:t>
            </a:r>
          </a:p>
          <a:p>
            <a:pPr lvl="1"/>
            <a:r>
              <a:rPr lang="en-US" smtClean="0"/>
              <a:t>Be carefull with dependencies</a:t>
            </a:r>
          </a:p>
          <a:p>
            <a:r>
              <a:rPr lang="en-US" smtClean="0"/>
              <a:t>Loop Restructuring Transformations</a:t>
            </a:r>
          </a:p>
          <a:p>
            <a:pPr lvl="1"/>
            <a:r>
              <a:rPr lang="en-US" smtClean="0"/>
              <a:t>Similar to reordering</a:t>
            </a:r>
          </a:p>
          <a:p>
            <a:r>
              <a:rPr lang="en-US" smtClean="0"/>
              <a:t>Tools can help you: Check out SLO</a:t>
            </a:r>
          </a:p>
          <a:p>
            <a:r>
              <a:rPr lang="en-US" smtClean="0"/>
              <a:t>Optimizing source to source compilers as well</a:t>
            </a:r>
          </a:p>
          <a:p>
            <a:pPr lvl="1"/>
            <a:r>
              <a:rPr lang="en-US" smtClean="0"/>
              <a:t>If you are lucky; however don’t support all constructs</a:t>
            </a:r>
          </a:p>
          <a:p>
            <a:pPr lvl="1"/>
            <a:r>
              <a:rPr lang="en-US" smtClean="0"/>
              <a:t>Check out Polyhedral compilers, e.g. Pluto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EE19E0-283E-4961-A22E-B5327E04F694}" type="datetime1">
              <a:rPr lang="nl-NL" smtClean="0"/>
              <a:t>18-12-2019</a:t>
            </a:fld>
            <a:endParaRPr lang="nl-NL"/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4139762"/>
            <a:ext cx="360045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5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Enabler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these can be very </a:t>
            </a:r>
            <a:r>
              <a:rPr lang="en-US" dirty="0" err="1" smtClean="0"/>
              <a:t>usefull</a:t>
            </a:r>
            <a:endParaRPr lang="en-US" dirty="0" smtClean="0"/>
          </a:p>
          <a:p>
            <a:r>
              <a:rPr lang="en-US" dirty="0" smtClean="0"/>
              <a:t>Especially to enable the </a:t>
            </a:r>
            <a:r>
              <a:rPr lang="en-US" dirty="0" err="1" smtClean="0"/>
              <a:t>bennificial</a:t>
            </a:r>
            <a:r>
              <a:rPr lang="en-US" dirty="0" smtClean="0"/>
              <a:t> ones:</a:t>
            </a:r>
          </a:p>
          <a:p>
            <a:pPr lvl="1"/>
            <a:r>
              <a:rPr lang="en-US" dirty="0" smtClean="0"/>
              <a:t>Interchange</a:t>
            </a:r>
          </a:p>
          <a:p>
            <a:pPr lvl="1"/>
            <a:r>
              <a:rPr lang="en-US" dirty="0" smtClean="0"/>
              <a:t>Tiling</a:t>
            </a:r>
          </a:p>
          <a:p>
            <a:pPr lvl="1"/>
            <a:r>
              <a:rPr lang="en-US" dirty="0" smtClean="0"/>
              <a:t>Fusion</a:t>
            </a:r>
          </a:p>
          <a:p>
            <a:r>
              <a:rPr lang="en-US" dirty="0" smtClean="0"/>
              <a:t>Often you need combinations </a:t>
            </a:r>
            <a:r>
              <a:rPr lang="en-US" smtClean="0"/>
              <a:t>to get the job done!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sure you can use them all for the:</a:t>
            </a:r>
          </a:p>
          <a:p>
            <a:pPr marL="0" indent="0">
              <a:buNone/>
            </a:pPr>
            <a:r>
              <a:rPr lang="en-US" dirty="0" smtClean="0"/>
              <a:t>	Data Memory Management </a:t>
            </a:r>
            <a:r>
              <a:rPr lang="en-US" dirty="0" err="1" smtClean="0"/>
              <a:t>Assingment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0B1B7B-24E6-4640-903A-E98929425958}" type="datetime1">
              <a:rPr lang="nl-NL" smtClean="0"/>
              <a:t>18-12-2019</a:t>
            </a:fld>
            <a:endParaRPr lang="nl-NL" dirty="0"/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637" y="4152900"/>
            <a:ext cx="360045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8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</a:t>
            </a:r>
            <a:r>
              <a:rPr lang="en-US" smtClean="0"/>
              <a:t>xtra details for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- </a:t>
            </a:r>
            <a:r>
              <a:rPr lang="en-US" smtClean="0"/>
              <a:t>several </a:t>
            </a:r>
            <a:r>
              <a:rPr lang="en-US" smtClean="0"/>
              <a:t>(enabling) loop </a:t>
            </a:r>
            <a:r>
              <a:rPr lang="en-US" smtClean="0"/>
              <a:t>transformations</a:t>
            </a:r>
          </a:p>
          <a:p>
            <a:pPr marL="0" indent="0">
              <a:buNone/>
            </a:pPr>
            <a:r>
              <a:rPr lang="en-US" smtClean="0"/>
              <a:t>- and some theory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9FF996-AA8D-4842-941C-438320C4B103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3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8316-C271-4EEE-A31F-9643B6A8DB4E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1ED-C8BF-4E7B-A718-D34550E83E3C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057400" y="2133600"/>
            <a:ext cx="366638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for I = exp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1</a:t>
            </a:r>
            <a:r>
              <a:rPr lang="en-US" altLang="en-US" sz="3200" dirty="0">
                <a:solidFill>
                  <a:srgbClr val="000000"/>
                </a:solidFill>
              </a:rPr>
              <a:t> to exp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2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   A(I)</a:t>
            </a: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2590800" y="43386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4800601" y="4419600"/>
            <a:ext cx="4105611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for I = 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3</a:t>
            </a:r>
            <a:r>
              <a:rPr lang="en-US" altLang="en-US" sz="3200" dirty="0">
                <a:solidFill>
                  <a:srgbClr val="000000"/>
                </a:solidFill>
              </a:rPr>
              <a:t> to 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4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 dirty="0">
                <a:solidFill>
                  <a:srgbClr val="CC3300"/>
                </a:solidFill>
              </a:rPr>
              <a:t>   if I</a:t>
            </a:r>
            <a:r>
              <a:rPr lang="en-US" altLang="en-US" sz="3200" dirty="0">
                <a:solidFill>
                  <a:srgbClr val="CC3300"/>
                </a:solidFill>
                <a:sym typeface="Symbol" pitchFamily="18" charset="2"/>
              </a:rPr>
              <a:t>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1</a:t>
            </a:r>
            <a:r>
              <a:rPr lang="en-US" altLang="en-US" sz="3200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rgbClr val="CC3300"/>
                </a:solidFill>
              </a:rPr>
              <a:t>and</a:t>
            </a:r>
            <a:r>
              <a:rPr lang="en-US" altLang="en-US" sz="3200" dirty="0">
                <a:solidFill>
                  <a:srgbClr val="CC3300"/>
                </a:solidFill>
              </a:rPr>
              <a:t> I</a:t>
            </a:r>
            <a:r>
              <a:rPr lang="en-US" altLang="en-US" sz="3200" dirty="0">
                <a:solidFill>
                  <a:srgbClr val="CC3300"/>
                </a:solidFill>
                <a:sym typeface="Symbol" pitchFamily="18" charset="2"/>
              </a:rPr>
              <a:t>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2</a:t>
            </a:r>
            <a:endParaRPr lang="en-US" altLang="en-US" sz="3200" dirty="0">
              <a:solidFill>
                <a:srgbClr val="CC3300"/>
              </a:solidFill>
            </a:endParaRPr>
          </a:p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      A(I)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Extend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6477000" y="2814638"/>
            <a:ext cx="23775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6666FF"/>
                </a:solidFill>
              </a:rPr>
              <a:t>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3</a:t>
            </a:r>
            <a:r>
              <a:rPr lang="en-US" altLang="en-US" sz="3200" dirty="0">
                <a:solidFill>
                  <a:srgbClr val="6666FF"/>
                </a:solidFill>
              </a:rPr>
              <a:t> </a:t>
            </a:r>
            <a:r>
              <a:rPr lang="en-US" altLang="en-US" sz="3200" dirty="0">
                <a:solidFill>
                  <a:srgbClr val="6666FF"/>
                </a:solidFill>
                <a:sym typeface="Symbol" pitchFamily="18" charset="2"/>
              </a:rPr>
              <a:t></a:t>
            </a:r>
            <a:r>
              <a:rPr lang="en-US" altLang="en-US" sz="3200" dirty="0">
                <a:solidFill>
                  <a:srgbClr val="6666FF"/>
                </a:solidFill>
              </a:rPr>
              <a:t> 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1</a:t>
            </a:r>
            <a:r>
              <a:rPr lang="en-US" altLang="en-US" sz="3200" dirty="0">
                <a:solidFill>
                  <a:srgbClr val="6666FF"/>
                </a:solidFill>
              </a:rPr>
              <a:t> </a:t>
            </a:r>
          </a:p>
          <a:p>
            <a:pPr eaLnBrk="0" hangingPunct="0"/>
            <a:r>
              <a:rPr lang="en-US" altLang="en-US" sz="3200" dirty="0">
                <a:solidFill>
                  <a:srgbClr val="6666FF"/>
                </a:solidFill>
              </a:rPr>
              <a:t>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4</a:t>
            </a:r>
            <a:r>
              <a:rPr lang="en-US" altLang="en-US" sz="3200" dirty="0">
                <a:solidFill>
                  <a:srgbClr val="6666FF"/>
                </a:solidFill>
              </a:rPr>
              <a:t> </a:t>
            </a:r>
            <a:r>
              <a:rPr lang="en-US" altLang="en-US" sz="3200" dirty="0">
                <a:solidFill>
                  <a:srgbClr val="6666FF"/>
                </a:solidFill>
                <a:sym typeface="Symbol" pitchFamily="18" charset="2"/>
              </a:rPr>
              <a:t></a:t>
            </a:r>
            <a:r>
              <a:rPr lang="en-US" altLang="en-US" sz="3200" dirty="0">
                <a:solidFill>
                  <a:srgbClr val="6666FF"/>
                </a:solidFill>
              </a:rPr>
              <a:t> 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2</a:t>
            </a:r>
          </a:p>
        </p:txBody>
      </p:sp>
      <p:sp>
        <p:nvSpPr>
          <p:cNvPr id="292871" name="AutoShape 7"/>
          <p:cNvSpPr>
            <a:spLocks noChangeArrowheads="1"/>
          </p:cNvSpPr>
          <p:nvPr/>
        </p:nvSpPr>
        <p:spPr bwMode="auto">
          <a:xfrm>
            <a:off x="7479709" y="3249597"/>
            <a:ext cx="204383" cy="282607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273-E7CF-470A-ABA0-49028C40EEA7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9490-0FDC-4293-A179-1705B6211B40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593138" cy="762000"/>
          </a:xfrm>
        </p:spPr>
        <p:txBody>
          <a:bodyPr/>
          <a:lstStyle/>
          <a:p>
            <a:r>
              <a:rPr lang="en-US" altLang="en-US" dirty="0"/>
              <a:t>Loop Extend: Example as enabler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97075" y="1228726"/>
            <a:ext cx="3697288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for 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=0;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&lt;N;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   B[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] = f(A[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for 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=2;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&lt;N+2;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   C[i-2] = g(B[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901951" y="3279776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ltGray">
          <a:xfrm>
            <a:off x="2420938" y="3203575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Extend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4349750" y="2822576"/>
            <a:ext cx="38100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i&lt;N</a:t>
            </a:r>
            <a:r>
              <a:rPr lang="en-US" altLang="en-US" sz="2000" b="1">
                <a:solidFill>
                  <a:srgbClr val="CC3300"/>
                </a:solidFill>
                <a:latin typeface="Courier New" pitchFamily="49" charset="0"/>
              </a:rPr>
              <a:t>+2</a:t>
            </a:r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if(i&lt;N)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</a:t>
            </a:r>
            <a:r>
              <a:rPr lang="en-US" altLang="en-US" sz="2000" b="1">
                <a:solidFill>
                  <a:srgbClr val="CC3300"/>
                </a:solidFill>
                <a:latin typeface="Courier New" pitchFamily="49" charset="0"/>
              </a:rPr>
              <a:t>0</a:t>
            </a:r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; i&lt;N+2;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if(i&gt;=2)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 C[i-2] = g(B[i]);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4570414" y="5318126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ltGray">
          <a:xfrm>
            <a:off x="4130676" y="5241925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Merge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6400800" y="5089526"/>
            <a:ext cx="396240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i&lt;N+2;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if(i&lt;N)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if(i&gt;=2)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 C[i-2] = g(B[i]);</a:t>
            </a:r>
          </a:p>
        </p:txBody>
      </p:sp>
    </p:spTree>
    <p:extLst>
      <p:ext uri="{BB962C8B-B14F-4D97-AF65-F5344CB8AC3E}">
        <p14:creationId xmlns:p14="http://schemas.microsoft.com/office/powerpoint/2010/main" val="8811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/>
      <p:bldP spid="293894" grpId="0"/>
      <p:bldP spid="293895" grpId="0" animBg="1"/>
      <p:bldP spid="293897" grpId="0"/>
      <p:bldP spid="293898" grpId="0"/>
      <p:bldP spid="2938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EC9C-A209-4D9B-8FDF-FAC5465625DA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51A2-2A34-4699-8D9A-1AFB79239F75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2590800" y="43386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800600" y="4419600"/>
            <a:ext cx="4599336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 = </a:t>
            </a:r>
            <a:r>
              <a:rPr lang="en-US" altLang="en-US" sz="3200">
                <a:solidFill>
                  <a:srgbClr val="CC3300"/>
                </a:solidFill>
              </a:rPr>
              <a:t>max</a:t>
            </a:r>
            <a:r>
              <a:rPr lang="en-US" altLang="en-US" sz="3200">
                <a:solidFill>
                  <a:srgbClr val="000000"/>
                </a:solidFill>
              </a:rPr>
              <a:t>(exp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,exp</a:t>
            </a:r>
            <a:r>
              <a:rPr lang="en-US" altLang="en-US" sz="3200" baseline="-25000">
                <a:solidFill>
                  <a:srgbClr val="000000"/>
                </a:solidFill>
              </a:rPr>
              <a:t>3</a:t>
            </a:r>
            <a:r>
              <a:rPr lang="en-US" altLang="en-US" sz="3200">
                <a:solidFill>
                  <a:srgbClr val="000000"/>
                </a:solidFill>
              </a:rPr>
              <a:t>) to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       </a:t>
            </a:r>
            <a:r>
              <a:rPr lang="en-US" altLang="en-US" sz="3200">
                <a:solidFill>
                  <a:srgbClr val="CC3300"/>
                </a:solidFill>
              </a:rPr>
              <a:t>min</a:t>
            </a:r>
            <a:r>
              <a:rPr lang="en-US" altLang="en-US" sz="3200">
                <a:solidFill>
                  <a:srgbClr val="000000"/>
                </a:solidFill>
              </a:rPr>
              <a:t>(exp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,exp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 A(I)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Reduce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2057401" y="2057400"/>
            <a:ext cx="4105611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if I</a:t>
            </a:r>
            <a:r>
              <a:rPr lang="en-US" altLang="en-US" sz="3200">
                <a:solidFill>
                  <a:srgbClr val="000000"/>
                </a:solidFill>
                <a:sym typeface="Symbol" pitchFamily="18" charset="2"/>
              </a:rPr>
              <a:t></a:t>
            </a:r>
            <a:r>
              <a:rPr lang="en-US" altLang="en-US" sz="3200">
                <a:solidFill>
                  <a:srgbClr val="000000"/>
                </a:solidFill>
              </a:rPr>
              <a:t>exp</a:t>
            </a:r>
            <a:r>
              <a:rPr lang="en-US" altLang="en-US" sz="3200" baseline="-25000">
                <a:solidFill>
                  <a:srgbClr val="000000"/>
                </a:solidFill>
              </a:rPr>
              <a:t>3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3200" b="1">
                <a:solidFill>
                  <a:srgbClr val="000000"/>
                </a:solidFill>
              </a:rPr>
              <a:t>and</a:t>
            </a:r>
            <a:r>
              <a:rPr lang="en-US" altLang="en-US" sz="3200">
                <a:solidFill>
                  <a:srgbClr val="000000"/>
                </a:solidFill>
              </a:rPr>
              <a:t> I</a:t>
            </a:r>
            <a:r>
              <a:rPr lang="en-US" altLang="en-US" sz="3200">
                <a:solidFill>
                  <a:srgbClr val="000000"/>
                </a:solidFill>
                <a:sym typeface="Symbol" pitchFamily="18" charset="2"/>
              </a:rPr>
              <a:t></a:t>
            </a:r>
            <a:r>
              <a:rPr lang="en-US" altLang="en-US" sz="3200">
                <a:solidFill>
                  <a:srgbClr val="000000"/>
                </a:solidFill>
              </a:rPr>
              <a:t>exp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endParaRPr lang="en-US" altLang="en-US" sz="32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   A(I)</a:t>
            </a:r>
          </a:p>
        </p:txBody>
      </p:sp>
    </p:spTree>
    <p:extLst>
      <p:ext uri="{BB962C8B-B14F-4D97-AF65-F5344CB8AC3E}">
        <p14:creationId xmlns:p14="http://schemas.microsoft.com/office/powerpoint/2010/main" val="298095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7666-2BF6-44DB-B307-FAED05E59623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648-0082-4D81-BF76-BA496666A174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2133600" y="1676400"/>
            <a:ext cx="3627916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2 </a:t>
            </a:r>
            <a:endParaRPr lang="en-US" altLang="en-US" sz="32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A(I)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B(I)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5370513" y="3567113"/>
            <a:ext cx="3818674" cy="235756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</a:t>
            </a:r>
            <a:r>
              <a:rPr lang="en-US" altLang="en-US" sz="3200" baseline="-25000">
                <a:solidFill>
                  <a:srgbClr val="000000"/>
                </a:solidFill>
              </a:rPr>
              <a:t>a</a:t>
            </a:r>
            <a:r>
              <a:rPr lang="en-US" altLang="en-US" sz="3200">
                <a:solidFill>
                  <a:srgbClr val="000000"/>
                </a:solidFill>
              </a:rPr>
              <a:t>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</a:t>
            </a:r>
            <a:r>
              <a:rPr lang="en-US" altLang="en-US" sz="3200" baseline="-25000">
                <a:solidFill>
                  <a:srgbClr val="000000"/>
                </a:solidFill>
              </a:rPr>
              <a:t> </a:t>
            </a:r>
            <a:r>
              <a:rPr lang="en-US" altLang="en-US" sz="3200">
                <a:solidFill>
                  <a:srgbClr val="000000"/>
                </a:solidFill>
              </a:rPr>
              <a:t>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A(I</a:t>
            </a:r>
            <a:r>
              <a:rPr lang="en-US" altLang="en-US" sz="3200" baseline="-25000">
                <a:solidFill>
                  <a:srgbClr val="000000"/>
                </a:solidFill>
              </a:rPr>
              <a:t>a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  <a:p>
            <a:pPr eaLnBrk="0" hangingPunct="0">
              <a:lnSpc>
                <a:spcPct val="60000"/>
              </a:lnSpc>
            </a:pPr>
            <a:endParaRPr lang="en-US" altLang="en-US" sz="32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3200">
                <a:solidFill>
                  <a:srgbClr val="CC3300"/>
                </a:solidFill>
              </a:rPr>
              <a:t>for I</a:t>
            </a:r>
            <a:r>
              <a:rPr lang="en-US" altLang="en-US" sz="3200" baseline="-25000">
                <a:solidFill>
                  <a:srgbClr val="CC3300"/>
                </a:solidFill>
              </a:rPr>
              <a:t>b</a:t>
            </a:r>
            <a:r>
              <a:rPr lang="en-US" altLang="en-US" sz="3200">
                <a:solidFill>
                  <a:srgbClr val="CC3300"/>
                </a:solidFill>
              </a:rPr>
              <a:t> = exp</a:t>
            </a:r>
            <a:r>
              <a:rPr lang="en-US" altLang="en-US" sz="3200" baseline="-25000">
                <a:solidFill>
                  <a:srgbClr val="CC3300"/>
                </a:solidFill>
              </a:rPr>
              <a:t>1</a:t>
            </a:r>
            <a:r>
              <a:rPr lang="en-US" altLang="en-US" sz="3200">
                <a:solidFill>
                  <a:srgbClr val="CC3300"/>
                </a:solidFill>
              </a:rPr>
              <a:t> to exp</a:t>
            </a:r>
            <a:r>
              <a:rPr lang="en-US" altLang="en-US" sz="3200" baseline="-25000">
                <a:solidFill>
                  <a:srgbClr val="CC3300"/>
                </a:solidFill>
              </a:rPr>
              <a:t>2</a:t>
            </a:r>
            <a:r>
              <a:rPr lang="en-US" altLang="en-US" sz="3200">
                <a:solidFill>
                  <a:srgbClr val="CC33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B(I</a:t>
            </a:r>
            <a:r>
              <a:rPr lang="en-US" altLang="en-US" sz="3200" baseline="-25000">
                <a:solidFill>
                  <a:srgbClr val="000000"/>
                </a:solidFill>
              </a:rPr>
              <a:t>b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3048000" y="41100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Body Split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6931025" y="1531939"/>
            <a:ext cx="32337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A(I) must be</a:t>
            </a:r>
          </a:p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single-assignment:</a:t>
            </a:r>
          </a:p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its elements should</a:t>
            </a:r>
          </a:p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be written once</a:t>
            </a:r>
            <a:endParaRPr lang="en-US" altLang="en-US" sz="2800" baseline="-25000">
              <a:solidFill>
                <a:srgbClr val="6666FF"/>
              </a:solidFill>
            </a:endParaRPr>
          </a:p>
        </p:txBody>
      </p:sp>
      <p:sp>
        <p:nvSpPr>
          <p:cNvPr id="295943" name="AutoShape 7"/>
          <p:cNvSpPr>
            <a:spLocks noChangeArrowheads="1"/>
          </p:cNvSpPr>
          <p:nvPr/>
        </p:nvSpPr>
        <p:spPr bwMode="auto">
          <a:xfrm>
            <a:off x="6702425" y="2258640"/>
            <a:ext cx="3505200" cy="292846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EFB7-5618-4450-B0BC-1CBF8B607B21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1820-DB8D-4936-87F4-7AD01D280FA4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593138" cy="762000"/>
          </a:xfrm>
        </p:spPr>
        <p:txBody>
          <a:bodyPr/>
          <a:lstStyle/>
          <a:p>
            <a:r>
              <a:rPr lang="en-US" altLang="en-US" sz="4000"/>
              <a:t>Loop Body Split: Example as enabler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2133601" y="1676400"/>
            <a:ext cx="4055919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f(A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[i-1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B[i] = g(in[i]);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(j=0; j&lt;N; j++)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C[j] = h(B[j],A[N]);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6475414" y="2897188"/>
            <a:ext cx="4055919" cy="230832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f(A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[i-1]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(k=0; k&lt;N; k++)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B[k] = g(in[k]);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(j=0; j&lt;N; j++)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C[j] = h(B[j],A[N]);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 rot="2458543">
            <a:off x="5867401" y="1905001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ltGray">
          <a:xfrm>
            <a:off x="6248401" y="1981200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Body Split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2149476" y="4567238"/>
            <a:ext cx="4055919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f(A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[i-1]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(j=0; j&lt;N; j++)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B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[j]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g(in[j]);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C[j] = h(B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[j]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,A[N]);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 rot="-12661787">
            <a:off x="5867401" y="5029201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ltGray">
          <a:xfrm>
            <a:off x="6324601" y="5410200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Merge</a:t>
            </a:r>
          </a:p>
        </p:txBody>
      </p:sp>
    </p:spTree>
    <p:extLst>
      <p:ext uri="{BB962C8B-B14F-4D97-AF65-F5344CB8AC3E}">
        <p14:creationId xmlns:p14="http://schemas.microsoft.com/office/powerpoint/2010/main" val="102178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/>
      <p:bldP spid="296967" grpId="0"/>
      <p:bldP spid="296969" grpId="0" animBg="1"/>
      <p:bldP spid="296970" grpId="0"/>
      <p:bldP spid="2969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t>18-12-2019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11506200" cy="895350"/>
          </a:xfrm>
        </p:spPr>
        <p:txBody>
          <a:bodyPr/>
          <a:lstStyle/>
          <a:p>
            <a:r>
              <a:rPr lang="en-US" smtClean="0"/>
              <a:t>Where is the energy going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75597"/>
            <a:ext cx="8353425" cy="57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CA77-A46B-4B5C-9EAB-1CA7CDE08333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AC1-D4A1-4459-9700-5C901FAFE0E6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997075" y="1758950"/>
            <a:ext cx="32131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for I = exp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 to exp</a:t>
            </a:r>
            <a:r>
              <a:rPr lang="en-US" altLang="en-US" sz="2800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	A(I)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936750" y="4144964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440113" y="3575050"/>
            <a:ext cx="3967162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for I = exp</a:t>
            </a:r>
            <a:r>
              <a:rPr lang="en-US" altLang="en-US" sz="2800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CC3300"/>
                </a:solidFill>
              </a:rPr>
              <a:t>downto</a:t>
            </a:r>
            <a:r>
              <a:rPr lang="en-US" altLang="en-US" sz="2800">
                <a:solidFill>
                  <a:srgbClr val="000000"/>
                </a:solidFill>
              </a:rPr>
              <a:t> exp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	A(I)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440113" y="5175250"/>
            <a:ext cx="3567112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for I = exp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 to exp</a:t>
            </a:r>
            <a:r>
              <a:rPr lang="en-US" altLang="en-US" sz="2800" baseline="-25000">
                <a:solidFill>
                  <a:srgbClr val="000000"/>
                </a:solidFill>
              </a:rPr>
              <a:t>2 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	A(</a:t>
            </a:r>
            <a:r>
              <a:rPr lang="en-US" altLang="en-US" sz="2800">
                <a:solidFill>
                  <a:srgbClr val="CC3300"/>
                </a:solidFill>
              </a:rPr>
              <a:t>exp</a:t>
            </a:r>
            <a:r>
              <a:rPr lang="en-US" altLang="en-US" sz="2800" baseline="-25000">
                <a:solidFill>
                  <a:srgbClr val="CC3300"/>
                </a:solidFill>
              </a:rPr>
              <a:t>2</a:t>
            </a:r>
            <a:r>
              <a:rPr lang="en-US" altLang="en-US" sz="2800">
                <a:solidFill>
                  <a:srgbClr val="CC3300"/>
                </a:solidFill>
              </a:rPr>
              <a:t>-(I-exp</a:t>
            </a:r>
            <a:r>
              <a:rPr lang="en-US" altLang="en-US" sz="2800" baseline="-25000">
                <a:solidFill>
                  <a:srgbClr val="CC3300"/>
                </a:solidFill>
              </a:rPr>
              <a:t>1</a:t>
            </a:r>
            <a:r>
              <a:rPr lang="en-US" altLang="en-US" sz="2800">
                <a:solidFill>
                  <a:srgbClr val="CC3300"/>
                </a:solidFill>
              </a:rPr>
              <a:t>)</a:t>
            </a:r>
            <a:r>
              <a:rPr lang="en-US" altLang="en-US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Reverse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ltGray">
          <a:xfrm>
            <a:off x="3970338" y="4567238"/>
            <a:ext cx="299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  <a:latin typeface="AvantGarde Md BT" pitchFamily="34" charset="0"/>
              </a:rPr>
              <a:t>Or written differently:</a:t>
            </a:r>
          </a:p>
        </p:txBody>
      </p:sp>
      <p:grpSp>
        <p:nvGrpSpPr>
          <p:cNvPr id="297993" name="Group 9"/>
          <p:cNvGrpSpPr>
            <a:grpSpLocks/>
          </p:cNvGrpSpPr>
          <p:nvPr/>
        </p:nvGrpSpPr>
        <p:grpSpPr bwMode="auto">
          <a:xfrm>
            <a:off x="7537451" y="3960813"/>
            <a:ext cx="2962275" cy="2311400"/>
            <a:chOff x="3072" y="2496"/>
            <a:chExt cx="2092" cy="1646"/>
          </a:xfrm>
        </p:grpSpPr>
        <p:sp>
          <p:nvSpPr>
            <p:cNvPr id="297994" name="Text Box 10"/>
            <p:cNvSpPr txBox="1">
              <a:spLocks noChangeArrowheads="1"/>
            </p:cNvSpPr>
            <p:nvPr/>
          </p:nvSpPr>
          <p:spPr bwMode="auto">
            <a:xfrm>
              <a:off x="3072" y="2496"/>
              <a:ext cx="94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Location</a:t>
              </a:r>
            </a:p>
          </p:txBody>
        </p:sp>
        <p:sp>
          <p:nvSpPr>
            <p:cNvPr id="297995" name="Line 11"/>
            <p:cNvSpPr>
              <a:spLocks noChangeShapeType="1"/>
            </p:cNvSpPr>
            <p:nvPr/>
          </p:nvSpPr>
          <p:spPr bwMode="auto">
            <a:xfrm>
              <a:off x="3322" y="3815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996" name="Line 12"/>
            <p:cNvSpPr>
              <a:spLocks noChangeShapeType="1"/>
            </p:cNvSpPr>
            <p:nvPr/>
          </p:nvSpPr>
          <p:spPr bwMode="auto">
            <a:xfrm flipV="1">
              <a:off x="3322" y="2807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997" name="Text Box 13"/>
            <p:cNvSpPr txBox="1">
              <a:spLocks noChangeArrowheads="1"/>
            </p:cNvSpPr>
            <p:nvPr/>
          </p:nvSpPr>
          <p:spPr bwMode="auto">
            <a:xfrm>
              <a:off x="4555" y="3816"/>
              <a:ext cx="6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3274" y="3767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3370" y="3671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0" name="Oval 16"/>
            <p:cNvSpPr>
              <a:spLocks noChangeArrowheads="1"/>
            </p:cNvSpPr>
            <p:nvPr/>
          </p:nvSpPr>
          <p:spPr bwMode="auto">
            <a:xfrm>
              <a:off x="3466" y="3575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1" name="Oval 17"/>
            <p:cNvSpPr>
              <a:spLocks noChangeArrowheads="1"/>
            </p:cNvSpPr>
            <p:nvPr/>
          </p:nvSpPr>
          <p:spPr bwMode="auto">
            <a:xfrm>
              <a:off x="3562" y="3479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2" name="Oval 18"/>
            <p:cNvSpPr>
              <a:spLocks noChangeArrowheads="1"/>
            </p:cNvSpPr>
            <p:nvPr/>
          </p:nvSpPr>
          <p:spPr bwMode="auto">
            <a:xfrm>
              <a:off x="3658" y="3383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3" name="Oval 19"/>
            <p:cNvSpPr>
              <a:spLocks noChangeArrowheads="1"/>
            </p:cNvSpPr>
            <p:nvPr/>
          </p:nvSpPr>
          <p:spPr bwMode="auto">
            <a:xfrm>
              <a:off x="3754" y="3287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4" name="Oval 20"/>
            <p:cNvSpPr>
              <a:spLocks noChangeArrowheads="1"/>
            </p:cNvSpPr>
            <p:nvPr/>
          </p:nvSpPr>
          <p:spPr bwMode="auto">
            <a:xfrm>
              <a:off x="3850" y="3191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3946" y="3095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4042" y="2999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7" name="Oval 23"/>
            <p:cNvSpPr>
              <a:spLocks noChangeArrowheads="1"/>
            </p:cNvSpPr>
            <p:nvPr/>
          </p:nvSpPr>
          <p:spPr bwMode="auto">
            <a:xfrm>
              <a:off x="4138" y="3767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8" name="Oval 24"/>
            <p:cNvSpPr>
              <a:spLocks noChangeArrowheads="1"/>
            </p:cNvSpPr>
            <p:nvPr/>
          </p:nvSpPr>
          <p:spPr bwMode="auto">
            <a:xfrm>
              <a:off x="4234" y="3671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9" name="Oval 25"/>
            <p:cNvSpPr>
              <a:spLocks noChangeArrowheads="1"/>
            </p:cNvSpPr>
            <p:nvPr/>
          </p:nvSpPr>
          <p:spPr bwMode="auto">
            <a:xfrm>
              <a:off x="4330" y="3575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0" name="Oval 26"/>
            <p:cNvSpPr>
              <a:spLocks noChangeArrowheads="1"/>
            </p:cNvSpPr>
            <p:nvPr/>
          </p:nvSpPr>
          <p:spPr bwMode="auto">
            <a:xfrm>
              <a:off x="4426" y="3479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1" name="Oval 27"/>
            <p:cNvSpPr>
              <a:spLocks noChangeArrowheads="1"/>
            </p:cNvSpPr>
            <p:nvPr/>
          </p:nvSpPr>
          <p:spPr bwMode="auto">
            <a:xfrm>
              <a:off x="4522" y="3383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4618" y="3287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3" name="Oval 29"/>
            <p:cNvSpPr>
              <a:spLocks noChangeArrowheads="1"/>
            </p:cNvSpPr>
            <p:nvPr/>
          </p:nvSpPr>
          <p:spPr bwMode="auto">
            <a:xfrm>
              <a:off x="4714" y="3191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4" name="Oval 30"/>
            <p:cNvSpPr>
              <a:spLocks noChangeArrowheads="1"/>
            </p:cNvSpPr>
            <p:nvPr/>
          </p:nvSpPr>
          <p:spPr bwMode="auto">
            <a:xfrm>
              <a:off x="4810" y="3095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5" name="Oval 31"/>
            <p:cNvSpPr>
              <a:spLocks noChangeArrowheads="1"/>
            </p:cNvSpPr>
            <p:nvPr/>
          </p:nvSpPr>
          <p:spPr bwMode="auto">
            <a:xfrm>
              <a:off x="4906" y="2999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98016" name="Group 32"/>
          <p:cNvGrpSpPr>
            <a:grpSpLocks/>
          </p:cNvGrpSpPr>
          <p:nvPr/>
        </p:nvGrpSpPr>
        <p:grpSpPr bwMode="auto">
          <a:xfrm>
            <a:off x="6399213" y="1000126"/>
            <a:ext cx="3632200" cy="2244725"/>
            <a:chOff x="3075" y="889"/>
            <a:chExt cx="2848" cy="1657"/>
          </a:xfrm>
        </p:grpSpPr>
        <p:sp>
          <p:nvSpPr>
            <p:cNvPr id="298017" name="Text Box 33"/>
            <p:cNvSpPr txBox="1">
              <a:spLocks noChangeArrowheads="1"/>
            </p:cNvSpPr>
            <p:nvPr/>
          </p:nvSpPr>
          <p:spPr bwMode="auto">
            <a:xfrm>
              <a:off x="3075" y="889"/>
              <a:ext cx="105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Location</a:t>
              </a:r>
            </a:p>
          </p:txBody>
        </p:sp>
        <p:sp>
          <p:nvSpPr>
            <p:cNvPr id="298018" name="Line 34"/>
            <p:cNvSpPr>
              <a:spLocks noChangeShapeType="1"/>
            </p:cNvSpPr>
            <p:nvPr/>
          </p:nvSpPr>
          <p:spPr bwMode="auto">
            <a:xfrm>
              <a:off x="3325" y="220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9" name="Line 35"/>
            <p:cNvSpPr>
              <a:spLocks noChangeShapeType="1"/>
            </p:cNvSpPr>
            <p:nvPr/>
          </p:nvSpPr>
          <p:spPr bwMode="auto">
            <a:xfrm flipV="1">
              <a:off x="3325" y="120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0" name="Text Box 36"/>
            <p:cNvSpPr txBox="1">
              <a:spLocks noChangeArrowheads="1"/>
            </p:cNvSpPr>
            <p:nvPr/>
          </p:nvSpPr>
          <p:spPr bwMode="auto">
            <a:xfrm>
              <a:off x="4559" y="2208"/>
              <a:ext cx="676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298021" name="Oval 37"/>
            <p:cNvSpPr>
              <a:spLocks noChangeArrowheads="1"/>
            </p:cNvSpPr>
            <p:nvPr/>
          </p:nvSpPr>
          <p:spPr bwMode="auto">
            <a:xfrm>
              <a:off x="3277" y="216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2" name="Oval 38"/>
            <p:cNvSpPr>
              <a:spLocks noChangeArrowheads="1"/>
            </p:cNvSpPr>
            <p:nvPr/>
          </p:nvSpPr>
          <p:spPr bwMode="auto">
            <a:xfrm>
              <a:off x="3373" y="206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3" name="Oval 39"/>
            <p:cNvSpPr>
              <a:spLocks noChangeArrowheads="1"/>
            </p:cNvSpPr>
            <p:nvPr/>
          </p:nvSpPr>
          <p:spPr bwMode="auto">
            <a:xfrm>
              <a:off x="3469" y="196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4" name="Oval 40"/>
            <p:cNvSpPr>
              <a:spLocks noChangeArrowheads="1"/>
            </p:cNvSpPr>
            <p:nvPr/>
          </p:nvSpPr>
          <p:spPr bwMode="auto">
            <a:xfrm>
              <a:off x="3565" y="187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5" name="Oval 41"/>
            <p:cNvSpPr>
              <a:spLocks noChangeArrowheads="1"/>
            </p:cNvSpPr>
            <p:nvPr/>
          </p:nvSpPr>
          <p:spPr bwMode="auto">
            <a:xfrm>
              <a:off x="3661" y="177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6" name="Oval 42"/>
            <p:cNvSpPr>
              <a:spLocks noChangeArrowheads="1"/>
            </p:cNvSpPr>
            <p:nvPr/>
          </p:nvSpPr>
          <p:spPr bwMode="auto">
            <a:xfrm>
              <a:off x="3757" y="168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7" name="Oval 43"/>
            <p:cNvSpPr>
              <a:spLocks noChangeArrowheads="1"/>
            </p:cNvSpPr>
            <p:nvPr/>
          </p:nvSpPr>
          <p:spPr bwMode="auto">
            <a:xfrm>
              <a:off x="3853" y="158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8" name="Oval 44"/>
            <p:cNvSpPr>
              <a:spLocks noChangeArrowheads="1"/>
            </p:cNvSpPr>
            <p:nvPr/>
          </p:nvSpPr>
          <p:spPr bwMode="auto">
            <a:xfrm>
              <a:off x="3949" y="148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9" name="Oval 45"/>
            <p:cNvSpPr>
              <a:spLocks noChangeArrowheads="1"/>
            </p:cNvSpPr>
            <p:nvPr/>
          </p:nvSpPr>
          <p:spPr bwMode="auto">
            <a:xfrm>
              <a:off x="4045" y="139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298030" name="Group 46"/>
            <p:cNvGrpSpPr>
              <a:grpSpLocks/>
            </p:cNvGrpSpPr>
            <p:nvPr/>
          </p:nvGrpSpPr>
          <p:grpSpPr bwMode="auto">
            <a:xfrm flipV="1">
              <a:off x="4141" y="1392"/>
              <a:ext cx="864" cy="831"/>
              <a:chOff x="4141" y="1392"/>
              <a:chExt cx="864" cy="831"/>
            </a:xfrm>
          </p:grpSpPr>
          <p:sp>
            <p:nvSpPr>
              <p:cNvPr id="298031" name="Oval 47"/>
              <p:cNvSpPr>
                <a:spLocks noChangeArrowheads="1"/>
              </p:cNvSpPr>
              <p:nvPr/>
            </p:nvSpPr>
            <p:spPr bwMode="auto">
              <a:xfrm>
                <a:off x="4141" y="2160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2" name="Oval 48"/>
              <p:cNvSpPr>
                <a:spLocks noChangeArrowheads="1"/>
              </p:cNvSpPr>
              <p:nvPr/>
            </p:nvSpPr>
            <p:spPr bwMode="auto">
              <a:xfrm>
                <a:off x="4237" y="2064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3" name="Oval 49"/>
              <p:cNvSpPr>
                <a:spLocks noChangeArrowheads="1"/>
              </p:cNvSpPr>
              <p:nvPr/>
            </p:nvSpPr>
            <p:spPr bwMode="auto">
              <a:xfrm>
                <a:off x="4333" y="1968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4" name="Oval 50"/>
              <p:cNvSpPr>
                <a:spLocks noChangeArrowheads="1"/>
              </p:cNvSpPr>
              <p:nvPr/>
            </p:nvSpPr>
            <p:spPr bwMode="auto">
              <a:xfrm>
                <a:off x="4429" y="1872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5" name="Oval 51"/>
              <p:cNvSpPr>
                <a:spLocks noChangeArrowheads="1"/>
              </p:cNvSpPr>
              <p:nvPr/>
            </p:nvSpPr>
            <p:spPr bwMode="auto">
              <a:xfrm>
                <a:off x="4525" y="1776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6" name="Oval 52"/>
              <p:cNvSpPr>
                <a:spLocks noChangeArrowheads="1"/>
              </p:cNvSpPr>
              <p:nvPr/>
            </p:nvSpPr>
            <p:spPr bwMode="auto">
              <a:xfrm>
                <a:off x="4621" y="1680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7" name="Oval 53"/>
              <p:cNvSpPr>
                <a:spLocks noChangeArrowheads="1"/>
              </p:cNvSpPr>
              <p:nvPr/>
            </p:nvSpPr>
            <p:spPr bwMode="auto">
              <a:xfrm>
                <a:off x="4717" y="1584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8" name="Oval 54"/>
              <p:cNvSpPr>
                <a:spLocks noChangeArrowheads="1"/>
              </p:cNvSpPr>
              <p:nvPr/>
            </p:nvSpPr>
            <p:spPr bwMode="auto">
              <a:xfrm>
                <a:off x="4813" y="1488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9" name="Oval 55"/>
              <p:cNvSpPr>
                <a:spLocks noChangeArrowheads="1"/>
              </p:cNvSpPr>
              <p:nvPr/>
            </p:nvSpPr>
            <p:spPr bwMode="auto">
              <a:xfrm>
                <a:off x="4909" y="1392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8040" name="Text Box 56"/>
            <p:cNvSpPr txBox="1">
              <a:spLocks noChangeArrowheads="1"/>
            </p:cNvSpPr>
            <p:nvPr/>
          </p:nvSpPr>
          <p:spPr bwMode="auto">
            <a:xfrm>
              <a:off x="3422" y="1153"/>
              <a:ext cx="130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CC99"/>
                  </a:solidFill>
                </a:rPr>
                <a:t>Production</a:t>
              </a:r>
            </a:p>
          </p:txBody>
        </p:sp>
        <p:sp>
          <p:nvSpPr>
            <p:cNvPr id="298041" name="Text Box 57"/>
            <p:cNvSpPr txBox="1">
              <a:spLocks noChangeArrowheads="1"/>
            </p:cNvSpPr>
            <p:nvPr/>
          </p:nvSpPr>
          <p:spPr bwMode="auto">
            <a:xfrm>
              <a:off x="4368" y="1390"/>
              <a:ext cx="155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B2B2B2"/>
                  </a:solidFill>
                </a:rPr>
                <a:t>Consumption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80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animBg="1" autoUpdateAnimBg="0"/>
      <p:bldP spid="29799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2DD-472F-4271-9F38-1EA4A5064F52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1CEF-A2D9-482D-AED2-B308B2776CB1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762000"/>
          </a:xfrm>
        </p:spPr>
        <p:txBody>
          <a:bodyPr/>
          <a:lstStyle/>
          <a:p>
            <a:r>
              <a:rPr lang="en-US" altLang="en-US" sz="4000"/>
              <a:t>Loop Reverse: Satisfy dependencies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752601"/>
            <a:ext cx="4267200" cy="1069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No loop-carried dependencies allowed ! Can not reverse the loop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1770064" y="1758951"/>
            <a:ext cx="4173537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   A[i] = f(A[i-1]);</a:t>
            </a:r>
          </a:p>
        </p:txBody>
      </p:sp>
      <p:sp>
        <p:nvSpPr>
          <p:cNvPr id="409605" name="Freeform 5"/>
          <p:cNvSpPr>
            <a:spLocks/>
          </p:cNvSpPr>
          <p:nvPr/>
        </p:nvSpPr>
        <p:spPr bwMode="ltGray">
          <a:xfrm>
            <a:off x="3200400" y="2438401"/>
            <a:ext cx="914400" cy="258763"/>
          </a:xfrm>
          <a:custGeom>
            <a:avLst/>
            <a:gdLst>
              <a:gd name="T0" fmla="*/ 0 w 576"/>
              <a:gd name="T1" fmla="*/ 0 h 163"/>
              <a:gd name="T2" fmla="*/ 162 w 576"/>
              <a:gd name="T3" fmla="*/ 150 h 163"/>
              <a:gd name="T4" fmla="*/ 459 w 576"/>
              <a:gd name="T5" fmla="*/ 80 h 163"/>
              <a:gd name="T6" fmla="*/ 576 w 576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63">
                <a:moveTo>
                  <a:pt x="0" y="0"/>
                </a:moveTo>
                <a:cubicBezTo>
                  <a:pt x="27" y="25"/>
                  <a:pt x="86" y="137"/>
                  <a:pt x="162" y="150"/>
                </a:cubicBezTo>
                <a:cubicBezTo>
                  <a:pt x="238" y="163"/>
                  <a:pt x="390" y="105"/>
                  <a:pt x="459" y="80"/>
                </a:cubicBezTo>
                <a:cubicBezTo>
                  <a:pt x="528" y="55"/>
                  <a:pt x="552" y="17"/>
                  <a:pt x="576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6019800" y="3352801"/>
            <a:ext cx="4495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Enabler: data-flow transformations; exploit associativity of + operator</a:t>
            </a: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1752601" y="3276600"/>
            <a:ext cx="4240263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A[0] = …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for (i=1; i&lt;=N; i++)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   A[i]= A[i-1]+ f(…);</a:t>
            </a:r>
          </a:p>
          <a:p>
            <a:pPr eaLnBrk="0" hangingPunct="0"/>
            <a:endParaRPr lang="en-US" alt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… = A[N] …</a:t>
            </a:r>
          </a:p>
        </p:txBody>
      </p:sp>
      <p:sp>
        <p:nvSpPr>
          <p:cNvPr id="409608" name="Freeform 8"/>
          <p:cNvSpPr>
            <a:spLocks/>
          </p:cNvSpPr>
          <p:nvPr/>
        </p:nvSpPr>
        <p:spPr bwMode="ltGray">
          <a:xfrm>
            <a:off x="3048000" y="4343400"/>
            <a:ext cx="914400" cy="152400"/>
          </a:xfrm>
          <a:custGeom>
            <a:avLst/>
            <a:gdLst>
              <a:gd name="T0" fmla="*/ 0 w 576"/>
              <a:gd name="T1" fmla="*/ 0 h 163"/>
              <a:gd name="T2" fmla="*/ 162 w 576"/>
              <a:gd name="T3" fmla="*/ 150 h 163"/>
              <a:gd name="T4" fmla="*/ 459 w 576"/>
              <a:gd name="T5" fmla="*/ 80 h 163"/>
              <a:gd name="T6" fmla="*/ 576 w 576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63">
                <a:moveTo>
                  <a:pt x="0" y="0"/>
                </a:moveTo>
                <a:cubicBezTo>
                  <a:pt x="27" y="25"/>
                  <a:pt x="86" y="137"/>
                  <a:pt x="162" y="150"/>
                </a:cubicBezTo>
                <a:cubicBezTo>
                  <a:pt x="238" y="163"/>
                  <a:pt x="390" y="105"/>
                  <a:pt x="459" y="80"/>
                </a:cubicBezTo>
                <a:cubicBezTo>
                  <a:pt x="528" y="55"/>
                  <a:pt x="552" y="17"/>
                  <a:pt x="576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6284914" y="4724400"/>
            <a:ext cx="4240263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A[N] = …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for (i=N-1; i&gt;=0; i--)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   A[i]= A[i+1]+ f(…);</a:t>
            </a:r>
          </a:p>
          <a:p>
            <a:pPr eaLnBrk="0" hangingPunct="0"/>
            <a:endParaRPr lang="en-US" alt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… = A[0] …</a:t>
            </a:r>
          </a:p>
        </p:txBody>
      </p:sp>
      <p:sp>
        <p:nvSpPr>
          <p:cNvPr id="409610" name="AutoShape 10"/>
          <p:cNvSpPr>
            <a:spLocks noChangeArrowheads="1"/>
          </p:cNvSpPr>
          <p:nvPr/>
        </p:nvSpPr>
        <p:spPr bwMode="auto">
          <a:xfrm rot="-16200000">
            <a:off x="5029200" y="5419899"/>
            <a:ext cx="838200" cy="971205"/>
          </a:xfrm>
          <a:custGeom>
            <a:avLst/>
            <a:gdLst>
              <a:gd name="G0" fmla="+- 10431 0 0"/>
              <a:gd name="G1" fmla="+- 18514 0 0"/>
              <a:gd name="G2" fmla="+- 7200 0 0"/>
              <a:gd name="G3" fmla="*/ 10431 1 2"/>
              <a:gd name="G4" fmla="+- G3 10800 0"/>
              <a:gd name="G5" fmla="+- 21600 10431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016 w 21600"/>
              <a:gd name="T1" fmla="*/ 0 h 21600"/>
              <a:gd name="T2" fmla="*/ 10431 w 21600"/>
              <a:gd name="T3" fmla="*/ 7200 h 21600"/>
              <a:gd name="T4" fmla="*/ 0 w 21600"/>
              <a:gd name="T5" fmla="*/ 18686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16" y="0"/>
                </a:moveTo>
                <a:lnTo>
                  <a:pt x="10431" y="7200"/>
                </a:lnTo>
                <a:lnTo>
                  <a:pt x="13517" y="7200"/>
                </a:lnTo>
                <a:lnTo>
                  <a:pt x="13517" y="15770"/>
                </a:lnTo>
                <a:lnTo>
                  <a:pt x="0" y="1577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3AA-67AB-43A1-BD94-0339DEEB74CE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090-979F-4E4A-A478-6B24924640C0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593138" cy="762000"/>
          </a:xfrm>
        </p:spPr>
        <p:txBody>
          <a:bodyPr/>
          <a:lstStyle/>
          <a:p>
            <a:r>
              <a:rPr lang="en-US" altLang="en-US" sz="4000"/>
              <a:t>Loop Reverse: Example as enabler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2133600" y="1676401"/>
            <a:ext cx="3697288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C[i] = g(B[N-i]);</a:t>
            </a:r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ltGray">
          <a:xfrm>
            <a:off x="3276600" y="2286000"/>
            <a:ext cx="9906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ltGray">
          <a:xfrm>
            <a:off x="5867401" y="2209800"/>
            <a:ext cx="434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N–i &gt; i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 merging not possible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2481264" y="3429001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ltGray">
          <a:xfrm>
            <a:off x="1905000" y="3352800"/>
            <a:ext cx="208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Reverse</a:t>
            </a: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3962400" y="3352801"/>
            <a:ext cx="41910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C[N-i] = g(B[N-(N-i)]);</a:t>
            </a:r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ltGray">
          <a:xfrm>
            <a:off x="5105400" y="3962400"/>
            <a:ext cx="1219200" cy="381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ltGray">
          <a:xfrm>
            <a:off x="8175625" y="3500865"/>
            <a:ext cx="2515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N-(N-i) = i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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merging possible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4267201" y="5318126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ltGray">
          <a:xfrm>
            <a:off x="3827464" y="5241925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Merge</a:t>
            </a:r>
          </a:p>
        </p:txBody>
      </p: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5638800" y="5394326"/>
            <a:ext cx="38100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C[N-i] = g(B[i]);</a:t>
            </a:r>
          </a:p>
        </p:txBody>
      </p:sp>
    </p:spTree>
    <p:extLst>
      <p:ext uri="{BB962C8B-B14F-4D97-AF65-F5344CB8AC3E}">
        <p14:creationId xmlns:p14="http://schemas.microsoft.com/office/powerpoint/2010/main" val="406406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animBg="1"/>
      <p:bldP spid="301061" grpId="0" autoUpdateAnimBg="0"/>
      <p:bldP spid="301062" grpId="0" autoUpdateAnimBg="0"/>
      <p:bldP spid="301063" grpId="0" autoUpdateAnimBg="0"/>
      <p:bldP spid="301064" grpId="0" animBg="1" autoUpdateAnimBg="0"/>
      <p:bldP spid="301065" grpId="0" animBg="1"/>
      <p:bldP spid="301066" grpId="0" autoUpdateAnimBg="0"/>
      <p:bldP spid="301067" grpId="0" autoUpdateAnimBg="0"/>
      <p:bldP spid="301068" grpId="0" autoUpdateAnimBg="0"/>
      <p:bldP spid="301069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010400" y="2286000"/>
            <a:ext cx="914400" cy="381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Lexicographical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itchFamily="49" charset="0"/>
              </a:rPr>
              <a:t>Each iteration is a node </a:t>
            </a:r>
            <a:r>
              <a:rPr lang="en-US" dirty="0" smtClean="0">
                <a:cs typeface="Courier New" pitchFamily="49" charset="0"/>
              </a:rPr>
              <a:t>identified </a:t>
            </a:r>
            <a:r>
              <a:rPr lang="en-US" dirty="0">
                <a:cs typeface="Courier New" pitchFamily="49" charset="0"/>
              </a:rPr>
              <a:t>by </a:t>
            </a:r>
            <a:r>
              <a:rPr lang="en-US">
                <a:cs typeface="Courier New" pitchFamily="49" charset="0"/>
              </a:rPr>
              <a:t>its </a:t>
            </a:r>
            <a:r>
              <a:rPr lang="en-US" smtClean="0">
                <a:cs typeface="Courier New" pitchFamily="49" charset="0"/>
              </a:rPr>
              <a:t>n-dim. index </a:t>
            </a:r>
            <a:r>
              <a:rPr lang="en-US" dirty="0">
                <a:cs typeface="Courier New" pitchFamily="49" charset="0"/>
              </a:rPr>
              <a:t>vector: </a:t>
            </a:r>
            <a:r>
              <a:rPr lang="en-US" b="1" dirty="0">
                <a:solidFill>
                  <a:srgbClr val="0000FF"/>
                </a:solidFill>
                <a:cs typeface="Courier New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cs typeface="Courier New" pitchFamily="49" charset="0"/>
              </a:rPr>
              <a:t>= (p</a:t>
            </a:r>
            <a:r>
              <a:rPr lang="en-US" b="0" baseline="-25000" dirty="0">
                <a:solidFill>
                  <a:srgbClr val="0000FF"/>
                </a:solidFill>
                <a:cs typeface="Courier New" pitchFamily="49" charset="0"/>
              </a:rPr>
              <a:t>1</a:t>
            </a:r>
            <a:r>
              <a:rPr lang="en-US" b="0" dirty="0">
                <a:solidFill>
                  <a:srgbClr val="0000FF"/>
                </a:solidFill>
                <a:cs typeface="Courier New" pitchFamily="49" charset="0"/>
              </a:rPr>
              <a:t>, </a:t>
            </a:r>
            <a:r>
              <a:rPr lang="en-US" b="0">
                <a:solidFill>
                  <a:srgbClr val="0000FF"/>
                </a:solidFill>
                <a:cs typeface="Courier New" pitchFamily="49" charset="0"/>
              </a:rPr>
              <a:t>p</a:t>
            </a:r>
            <a:r>
              <a:rPr lang="en-US" b="0" baseline="-25000">
                <a:solidFill>
                  <a:srgbClr val="0000FF"/>
                </a:solidFill>
                <a:cs typeface="Courier New" pitchFamily="49" charset="0"/>
              </a:rPr>
              <a:t>2</a:t>
            </a:r>
            <a:r>
              <a:rPr lang="en-US" b="0" smtClean="0">
                <a:solidFill>
                  <a:srgbClr val="0000FF"/>
                </a:solidFill>
                <a:cs typeface="Courier New" pitchFamily="49" charset="0"/>
              </a:rPr>
              <a:t>, …, </a:t>
            </a:r>
            <a:r>
              <a:rPr lang="en-US" b="0" dirty="0" err="1">
                <a:solidFill>
                  <a:srgbClr val="0000FF"/>
                </a:solidFill>
                <a:cs typeface="Courier New" pitchFamily="49" charset="0"/>
              </a:rPr>
              <a:t>p</a:t>
            </a:r>
            <a:r>
              <a:rPr lang="en-US" b="0" baseline="-25000" dirty="0" err="1">
                <a:solidFill>
                  <a:srgbClr val="0000FF"/>
                </a:solidFill>
                <a:cs typeface="Courier New" pitchFamily="49" charset="0"/>
              </a:rPr>
              <a:t>n</a:t>
            </a:r>
            <a:r>
              <a:rPr lang="en-US" b="0" dirty="0" smtClean="0">
                <a:solidFill>
                  <a:srgbClr val="0000FF"/>
                </a:solidFill>
                <a:cs typeface="Courier New" pitchFamily="49" charset="0"/>
              </a:rPr>
              <a:t>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Iterations are executed in lexicographic order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p</a:t>
            </a:r>
            <a:r>
              <a:rPr lang="en-US" b="0" dirty="0" smtClean="0"/>
              <a:t> = (p</a:t>
            </a:r>
            <a:r>
              <a:rPr lang="en-US" b="0" baseline="-25000" dirty="0" smtClean="0"/>
              <a:t>1</a:t>
            </a:r>
            <a:r>
              <a:rPr lang="en-US" b="0" dirty="0" smtClean="0"/>
              <a:t>, p</a:t>
            </a:r>
            <a:r>
              <a:rPr lang="en-US" b="0" baseline="-25000" dirty="0" smtClean="0"/>
              <a:t>2</a:t>
            </a:r>
            <a:r>
              <a:rPr lang="en-US" b="0" dirty="0" smtClean="0"/>
              <a:t>, …, </a:t>
            </a:r>
            <a:r>
              <a:rPr lang="en-US" b="0" dirty="0" err="1" smtClean="0"/>
              <a:t>p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) </a:t>
            </a:r>
            <a:r>
              <a:rPr lang="en-US" dirty="0" smtClean="0"/>
              <a:t>and </a:t>
            </a:r>
            <a:r>
              <a:rPr lang="en-US" b="1" dirty="0" smtClean="0"/>
              <a:t>q</a:t>
            </a:r>
            <a:r>
              <a:rPr lang="en-US" dirty="0" smtClean="0"/>
              <a:t> </a:t>
            </a:r>
            <a:r>
              <a:rPr lang="en-US" b="0" dirty="0" smtClean="0"/>
              <a:t>= (q</a:t>
            </a:r>
            <a:r>
              <a:rPr lang="en-US" b="0" baseline="-25000" dirty="0" smtClean="0"/>
              <a:t>1</a:t>
            </a:r>
            <a:r>
              <a:rPr lang="en-US" b="0" dirty="0" smtClean="0"/>
              <a:t>, q</a:t>
            </a:r>
            <a:r>
              <a:rPr lang="en-US" b="0" baseline="-25000" dirty="0" smtClean="0"/>
              <a:t>2</a:t>
            </a:r>
            <a:r>
              <a:rPr lang="en-US" b="0" dirty="0" smtClean="0"/>
              <a:t>, </a:t>
            </a:r>
            <a:r>
              <a:rPr lang="en-US" b="0" smtClean="0"/>
              <a:t>…, q</a:t>
            </a:r>
            <a:r>
              <a:rPr lang="en-US" b="0" baseline="-25000" smtClean="0"/>
              <a:t>n</a:t>
            </a:r>
            <a:r>
              <a:rPr lang="en-US" b="0" smtClean="0"/>
              <a:t>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  </a:t>
            </a:r>
            <a:r>
              <a:rPr lang="en-US" b="1" smtClean="0"/>
              <a:t>p</a:t>
            </a:r>
            <a:r>
              <a:rPr lang="en-US" smtClean="0"/>
              <a:t> </a:t>
            </a:r>
            <a:r>
              <a:rPr lang="en-US" dirty="0" smtClean="0"/>
              <a:t>is lexicographically greater than </a:t>
            </a:r>
            <a:r>
              <a:rPr lang="en-US" b="1" dirty="0" smtClean="0"/>
              <a:t>q</a:t>
            </a:r>
            <a:r>
              <a:rPr lang="en-US" dirty="0" smtClean="0"/>
              <a:t> written as </a:t>
            </a:r>
            <a:r>
              <a:rPr lang="en-US" smtClean="0">
                <a:solidFill>
                  <a:srgbClr val="0000FF"/>
                </a:solidFill>
              </a:rPr>
              <a:t>p   </a:t>
            </a:r>
            <a:r>
              <a:rPr lang="en-US" b="0" smtClean="0">
                <a:solidFill>
                  <a:srgbClr val="0000FF"/>
                </a:solidFill>
              </a:rPr>
              <a:t>  </a:t>
            </a:r>
            <a:r>
              <a:rPr lang="en-US" smtClean="0">
                <a:solidFill>
                  <a:srgbClr val="0000FF"/>
                </a:solidFill>
              </a:rPr>
              <a:t>q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Therefore iteration p must be executed </a:t>
            </a:r>
            <a:r>
              <a:rPr lang="en-US" dirty="0" smtClean="0">
                <a:solidFill>
                  <a:schemeClr val="accent2"/>
                </a:solidFill>
              </a:rPr>
              <a:t>after </a:t>
            </a:r>
            <a:r>
              <a:rPr lang="en-US" dirty="0" smtClean="0"/>
              <a:t>q</a:t>
            </a:r>
            <a:endParaRPr lang="en-US" dirty="0"/>
          </a:p>
          <a:p>
            <a:endParaRPr lang="en-US" smtClean="0"/>
          </a:p>
          <a:p>
            <a:r>
              <a:rPr lang="en-US" smtClean="0"/>
              <a:t>Example</a:t>
            </a:r>
            <a:r>
              <a:rPr lang="en-US" dirty="0" smtClean="0"/>
              <a:t>:</a:t>
            </a:r>
          </a:p>
          <a:p>
            <a:pPr marL="549275" lvl="2" indent="0">
              <a:buNone/>
            </a:pPr>
            <a:r>
              <a:rPr lang="en-US" b="0" dirty="0" smtClean="0"/>
              <a:t>(1,1,1), (1,1,2), (1,1,3), …,</a:t>
            </a:r>
          </a:p>
          <a:p>
            <a:pPr marL="549275" lvl="2" indent="0">
              <a:buNone/>
            </a:pPr>
            <a:r>
              <a:rPr lang="en-US" b="0" dirty="0" smtClean="0"/>
              <a:t>(1,2,1), (1,2,2), (1,2,3), …,</a:t>
            </a:r>
          </a:p>
          <a:p>
            <a:pPr marL="549275" lvl="2" indent="0">
              <a:buNone/>
            </a:pPr>
            <a:r>
              <a:rPr lang="en-US" b="0" dirty="0" smtClean="0"/>
              <a:t>…,</a:t>
            </a:r>
          </a:p>
          <a:p>
            <a:pPr marL="549275" lvl="2" indent="0">
              <a:buNone/>
            </a:pPr>
            <a:r>
              <a:rPr lang="en-US" b="0" dirty="0" smtClean="0"/>
              <a:t>(2,1,1), (2,1,2), (2,1,3), …,</a:t>
            </a:r>
            <a:endParaRPr lang="en-US" b="0" dirty="0"/>
          </a:p>
          <a:p>
            <a:pPr lvl="1"/>
            <a:r>
              <a:rPr lang="en-US" b="0" dirty="0" smtClean="0"/>
              <a:t>(1,2,1)    (</a:t>
            </a:r>
            <a:r>
              <a:rPr lang="en-US" b="0" smtClean="0"/>
              <a:t>1,1,2) ?       </a:t>
            </a:r>
            <a:r>
              <a:rPr lang="en-US" b="0" dirty="0" smtClean="0"/>
              <a:t>(1,4,2)    (</a:t>
            </a:r>
            <a:r>
              <a:rPr lang="en-US" b="0" smtClean="0"/>
              <a:t>2,1,1) ?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EE32021-D307-41E6-8440-85A175632F70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315200" y="2362200"/>
          <a:ext cx="279360" cy="27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2362200"/>
                        <a:ext cx="279360" cy="27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752600" y="56388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388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495800" y="56388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388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858000" y="4495800"/>
            <a:ext cx="2743200" cy="1066800"/>
          </a:xfrm>
          <a:prstGeom prst="wedgeRectCallout">
            <a:avLst>
              <a:gd name="adj1" fmla="val -79166"/>
              <a:gd name="adj2" fmla="val 79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quiz?</a:t>
            </a:r>
          </a:p>
        </p:txBody>
      </p:sp>
    </p:spTree>
    <p:extLst>
      <p:ext uri="{BB962C8B-B14F-4D97-AF65-F5344CB8AC3E}">
        <p14:creationId xmlns:p14="http://schemas.microsoft.com/office/powerpoint/2010/main" val="17461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Dependence vector in an n-nested loop is denoted as a vector: 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0" dirty="0" smtClean="0">
                <a:solidFill>
                  <a:srgbClr val="0000FF"/>
                </a:solidFill>
              </a:rPr>
              <a:t> = (d</a:t>
            </a:r>
            <a:r>
              <a:rPr lang="en-US" b="0" baseline="-25000" dirty="0" smtClean="0">
                <a:solidFill>
                  <a:srgbClr val="0000FF"/>
                </a:solidFill>
              </a:rPr>
              <a:t>1</a:t>
            </a:r>
            <a:r>
              <a:rPr lang="en-US" b="0" dirty="0" smtClean="0">
                <a:solidFill>
                  <a:srgbClr val="0000FF"/>
                </a:solidFill>
              </a:rPr>
              <a:t>, d</a:t>
            </a:r>
            <a:r>
              <a:rPr lang="en-US" b="0" baseline="-25000" dirty="0" smtClean="0">
                <a:solidFill>
                  <a:srgbClr val="0000FF"/>
                </a:solidFill>
              </a:rPr>
              <a:t>2</a:t>
            </a:r>
            <a:r>
              <a:rPr lang="en-US" b="0" dirty="0" smtClean="0">
                <a:solidFill>
                  <a:srgbClr val="0000FF"/>
                </a:solidFill>
              </a:rPr>
              <a:t>, …, </a:t>
            </a:r>
            <a:r>
              <a:rPr lang="en-US" b="0" dirty="0" err="1" smtClean="0">
                <a:solidFill>
                  <a:srgbClr val="0000FF"/>
                </a:solidFill>
              </a:rPr>
              <a:t>d</a:t>
            </a:r>
            <a:r>
              <a:rPr lang="en-US" b="0" baseline="-25000" dirty="0" err="1" smtClean="0">
                <a:solidFill>
                  <a:srgbClr val="0000FF"/>
                </a:solidFill>
              </a:rPr>
              <a:t>n</a:t>
            </a:r>
            <a:r>
              <a:rPr lang="en-US" b="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A single dependence vector represents a set of distance vectors</a:t>
            </a:r>
          </a:p>
          <a:p>
            <a:r>
              <a:rPr lang="en-US" dirty="0" smtClean="0"/>
              <a:t>A distance vector defines a distance in the iteration space</a:t>
            </a:r>
          </a:p>
          <a:p>
            <a:r>
              <a:rPr lang="en-US" dirty="0"/>
              <a:t>D</a:t>
            </a:r>
            <a:r>
              <a:rPr lang="en-US" dirty="0" smtClean="0"/>
              <a:t>istance vector is difference between target and source iterations:</a:t>
            </a:r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 = </a:t>
            </a:r>
            <a:r>
              <a:rPr lang="en-US" b="1" dirty="0" smtClean="0"/>
              <a:t>I</a:t>
            </a:r>
            <a:r>
              <a:rPr lang="en-US" b="1" baseline="-25000" dirty="0" smtClean="0"/>
              <a:t>T</a:t>
            </a:r>
            <a:r>
              <a:rPr lang="en-US" dirty="0" smtClean="0"/>
              <a:t> – </a:t>
            </a:r>
            <a:r>
              <a:rPr lang="en-US" b="1" dirty="0" smtClean="0"/>
              <a:t>I</a:t>
            </a:r>
            <a:r>
              <a:rPr lang="en-US" b="1" baseline="-25000" dirty="0" smtClean="0"/>
              <a:t>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FE7051D-052A-4757-9097-C20C5C7B0F2C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2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dependence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j&lt;N; j++)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…;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= A[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B[i,j+1] = …;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= B[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C[i+1,j] = …;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= C[i,j+1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                           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mtClean="0"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yields: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 smtClean="0">
                <a:cs typeface="Courier New" pitchFamily="49" charset="0"/>
              </a:rPr>
              <a:t> yields:   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cs typeface="Courier New" pitchFamily="49" charset="0"/>
              </a:rPr>
              <a:t> yields: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59A3D4-5DB8-4C88-8FB9-947CD7C4782C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00200" y="5029200"/>
          <a:ext cx="50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3" imgW="253800" imgH="457200" progId="Equation.DSMT4">
                  <p:embed/>
                </p:oleObj>
              </mc:Choice>
              <mc:Fallback>
                <p:oleObj name="Equation" r:id="rId3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5029200"/>
                        <a:ext cx="507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267200" y="5029200"/>
          <a:ext cx="50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5" imgW="253800" imgH="457200" progId="Equation.DSMT4">
                  <p:embed/>
                </p:oleObj>
              </mc:Choice>
              <mc:Fallback>
                <p:oleObj name="Equation" r:id="rId5" imgW="25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50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239000" y="4972880"/>
          <a:ext cx="66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7" imgW="330120" imgH="457200" progId="Equation.DSMT4">
                  <p:embed/>
                </p:oleObj>
              </mc:Choice>
              <mc:Fallback>
                <p:oleObj name="Equation" r:id="rId7" imgW="330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972880"/>
                        <a:ext cx="660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298966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</a:t>
            </a:r>
            <a:r>
              <a:rPr lang="en-US" baseline="-25000" dirty="0" smtClean="0">
                <a:solidFill>
                  <a:srgbClr val="7030A0"/>
                </a:solidFill>
              </a:rPr>
              <a:t>0,0</a:t>
            </a:r>
            <a:r>
              <a:rPr lang="en-US" dirty="0" smtClean="0">
                <a:solidFill>
                  <a:srgbClr val="7030A0"/>
                </a:solidFill>
              </a:rPr>
              <a:t>= =A</a:t>
            </a:r>
            <a:r>
              <a:rPr lang="en-US" baseline="-25000" dirty="0" smtClean="0">
                <a:solidFill>
                  <a:srgbClr val="7030A0"/>
                </a:solidFill>
              </a:rPr>
              <a:t>0,0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baseline="-25000" dirty="0" smtClean="0">
                <a:solidFill>
                  <a:srgbClr val="00B0F0"/>
                </a:solidFill>
              </a:rPr>
              <a:t>0,1</a:t>
            </a:r>
            <a:r>
              <a:rPr lang="en-US" dirty="0" smtClean="0"/>
              <a:t>= =B</a:t>
            </a:r>
            <a:r>
              <a:rPr lang="en-US" baseline="-25000" dirty="0" smtClean="0"/>
              <a:t>0,0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1,0</a:t>
            </a:r>
            <a:r>
              <a:rPr lang="en-US" dirty="0" smtClean="0"/>
              <a:t>= =C</a:t>
            </a:r>
            <a:r>
              <a:rPr lang="en-US" baseline="-25000" dirty="0" smtClean="0"/>
              <a:t>0,1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5714" y="298966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0,1</a:t>
            </a:r>
            <a:r>
              <a:rPr lang="en-US" dirty="0" smtClean="0"/>
              <a:t>= =A</a:t>
            </a:r>
            <a:r>
              <a:rPr lang="en-US" baseline="-25000" dirty="0" smtClean="0"/>
              <a:t>0,1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0,2</a:t>
            </a:r>
            <a:r>
              <a:rPr lang="en-US" dirty="0" smtClean="0"/>
              <a:t>= =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baseline="-25000" dirty="0" smtClean="0">
                <a:solidFill>
                  <a:srgbClr val="00B0F0"/>
                </a:solidFill>
              </a:rPr>
              <a:t>0,1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1,1</a:t>
            </a:r>
            <a:r>
              <a:rPr lang="en-US" dirty="0" smtClean="0"/>
              <a:t>= =C</a:t>
            </a:r>
            <a:r>
              <a:rPr lang="en-US" baseline="-25000" dirty="0" smtClean="0"/>
              <a:t>0,2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06633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1</a:t>
            </a:r>
            <a:r>
              <a:rPr lang="en-US" baseline="-25000" dirty="0" smtClean="0"/>
              <a:t>,0</a:t>
            </a:r>
            <a:r>
              <a:rPr lang="en-US" dirty="0" smtClean="0"/>
              <a:t>= =A</a:t>
            </a:r>
            <a:r>
              <a:rPr lang="en-US" baseline="-25000" dirty="0"/>
              <a:t>1</a:t>
            </a:r>
            <a:r>
              <a:rPr lang="en-US" baseline="-25000" dirty="0" smtClean="0"/>
              <a:t>,0</a:t>
            </a:r>
          </a:p>
          <a:p>
            <a:r>
              <a:rPr lang="en-US" dirty="0" smtClean="0"/>
              <a:t>B</a:t>
            </a:r>
            <a:r>
              <a:rPr lang="en-US" baseline="-25000" dirty="0"/>
              <a:t>1</a:t>
            </a:r>
            <a:r>
              <a:rPr lang="en-US" baseline="-25000" dirty="0" smtClean="0"/>
              <a:t>,1</a:t>
            </a:r>
            <a:r>
              <a:rPr lang="en-US" dirty="0" smtClean="0"/>
              <a:t>= =B</a:t>
            </a:r>
            <a:r>
              <a:rPr lang="en-US" baseline="-25000" dirty="0"/>
              <a:t>1</a:t>
            </a:r>
            <a:r>
              <a:rPr lang="en-US" baseline="-25000" dirty="0" smtClean="0"/>
              <a:t>,0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2</a:t>
            </a:r>
            <a:r>
              <a:rPr lang="en-US" baseline="-25000" dirty="0" smtClean="0"/>
              <a:t>,0</a:t>
            </a:r>
            <a:r>
              <a:rPr lang="en-US" dirty="0" smtClean="0"/>
              <a:t>= =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</a:rPr>
              <a:t>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5714" y="206633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= =A</a:t>
            </a:r>
            <a:r>
              <a:rPr lang="en-US" baseline="-25000" dirty="0"/>
              <a:t>1</a:t>
            </a:r>
            <a:r>
              <a:rPr lang="en-US" baseline="-25000" dirty="0" smtClean="0"/>
              <a:t>,1</a:t>
            </a:r>
          </a:p>
          <a:p>
            <a:r>
              <a:rPr lang="en-US" dirty="0" smtClean="0"/>
              <a:t>B</a:t>
            </a:r>
            <a:r>
              <a:rPr lang="en-US" baseline="-25000" dirty="0"/>
              <a:t>1</a:t>
            </a:r>
            <a:r>
              <a:rPr lang="en-US" baseline="-25000" dirty="0" smtClean="0"/>
              <a:t>,2</a:t>
            </a:r>
            <a:r>
              <a:rPr lang="en-US" dirty="0" smtClean="0"/>
              <a:t>= =B</a:t>
            </a:r>
            <a:r>
              <a:rPr lang="en-US" baseline="-25000" dirty="0"/>
              <a:t>1</a:t>
            </a:r>
            <a:r>
              <a:rPr lang="en-US" baseline="-25000" dirty="0" smtClean="0"/>
              <a:t>,1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2</a:t>
            </a:r>
            <a:r>
              <a:rPr lang="en-US" baseline="-25000" dirty="0" smtClean="0"/>
              <a:t>,1</a:t>
            </a:r>
            <a:r>
              <a:rPr lang="en-US" dirty="0" smtClean="0"/>
              <a:t>= =C</a:t>
            </a:r>
            <a:r>
              <a:rPr lang="en-US" baseline="-25000" dirty="0"/>
              <a:t>1</a:t>
            </a:r>
            <a:r>
              <a:rPr lang="en-US" baseline="-25000" dirty="0" smtClean="0"/>
              <a:t>,2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38800" y="33706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248402" y="2913462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13628" y="298966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0,2</a:t>
            </a:r>
            <a:r>
              <a:rPr lang="en-US" dirty="0" smtClean="0"/>
              <a:t>= =A</a:t>
            </a:r>
            <a:r>
              <a:rPr lang="en-US" baseline="-25000" dirty="0" smtClean="0"/>
              <a:t>0,2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0,3</a:t>
            </a:r>
            <a:r>
              <a:rPr lang="en-US" dirty="0" smtClean="0"/>
              <a:t>= =B</a:t>
            </a:r>
            <a:r>
              <a:rPr lang="en-US" baseline="-25000" dirty="0" smtClean="0"/>
              <a:t>0,2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r>
              <a:rPr lang="en-US" dirty="0" smtClean="0"/>
              <a:t>= =C</a:t>
            </a:r>
            <a:r>
              <a:rPr lang="en-US" baseline="-25000" dirty="0" smtClean="0"/>
              <a:t>0,3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13486" y="206633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r>
              <a:rPr lang="en-US" dirty="0" smtClean="0"/>
              <a:t>= =A</a:t>
            </a:r>
            <a:r>
              <a:rPr lang="en-US" baseline="-25000" dirty="0" smtClean="0"/>
              <a:t>1,2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1,3</a:t>
            </a:r>
            <a:r>
              <a:rPr lang="en-US" dirty="0" smtClean="0"/>
              <a:t>= =B</a:t>
            </a:r>
            <a:r>
              <a:rPr lang="en-US" baseline="-25000" dirty="0" smtClean="0"/>
              <a:t>1,2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r>
              <a:rPr lang="en-US" dirty="0" smtClean="0"/>
              <a:t>= =C</a:t>
            </a:r>
            <a:r>
              <a:rPr lang="en-US" baseline="-25000" dirty="0" smtClean="0"/>
              <a:t>1,3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11430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2,0</a:t>
            </a:r>
            <a:r>
              <a:rPr lang="en-US" dirty="0" smtClean="0"/>
              <a:t>= =A</a:t>
            </a:r>
            <a:r>
              <a:rPr lang="en-US" baseline="-25000" dirty="0" smtClean="0"/>
              <a:t>2,0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r>
              <a:rPr lang="en-US" dirty="0" smtClean="0"/>
              <a:t>= =B</a:t>
            </a:r>
            <a:r>
              <a:rPr lang="en-US" baseline="-25000" dirty="0" smtClean="0"/>
              <a:t>2,0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3,0</a:t>
            </a:r>
            <a:r>
              <a:rPr lang="en-US" dirty="0" smtClean="0"/>
              <a:t>= =C</a:t>
            </a:r>
            <a:r>
              <a:rPr lang="en-US" baseline="-25000" dirty="0" smtClean="0"/>
              <a:t>2,1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35572" y="11430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= =A</a:t>
            </a:r>
            <a:r>
              <a:rPr lang="en-US" baseline="-25000" dirty="0" smtClean="0"/>
              <a:t>2,1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r>
              <a:rPr lang="en-US" dirty="0" smtClean="0"/>
              <a:t>= =B</a:t>
            </a:r>
            <a:r>
              <a:rPr lang="en-US" baseline="-25000" dirty="0" smtClean="0"/>
              <a:t>2,1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3,1</a:t>
            </a:r>
            <a:r>
              <a:rPr lang="en-US" dirty="0" smtClean="0"/>
              <a:t>= =C</a:t>
            </a:r>
            <a:r>
              <a:rPr lang="en-US" baseline="-25000" dirty="0" smtClean="0"/>
              <a:t>2,2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13628" y="11430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2</a:t>
            </a:r>
            <a:r>
              <a:rPr lang="en-US" baseline="-25000" dirty="0" smtClean="0"/>
              <a:t>,2</a:t>
            </a:r>
            <a:r>
              <a:rPr lang="en-US" dirty="0" smtClean="0"/>
              <a:t>= =A</a:t>
            </a:r>
            <a:r>
              <a:rPr lang="en-US" baseline="-25000" dirty="0"/>
              <a:t>2</a:t>
            </a:r>
            <a:r>
              <a:rPr lang="en-US" baseline="-25000" dirty="0" smtClean="0"/>
              <a:t>,2</a:t>
            </a:r>
          </a:p>
          <a:p>
            <a:r>
              <a:rPr lang="en-US" dirty="0" smtClean="0"/>
              <a:t>B</a:t>
            </a:r>
            <a:r>
              <a:rPr lang="en-US" baseline="-25000" dirty="0"/>
              <a:t>2</a:t>
            </a:r>
            <a:r>
              <a:rPr lang="en-US" baseline="-25000" dirty="0" smtClean="0"/>
              <a:t>,3</a:t>
            </a:r>
            <a:r>
              <a:rPr lang="en-US" dirty="0" smtClean="0"/>
              <a:t>= =B</a:t>
            </a:r>
            <a:r>
              <a:rPr lang="en-US" baseline="-25000" dirty="0"/>
              <a:t>2</a:t>
            </a:r>
            <a:r>
              <a:rPr lang="en-US" baseline="-25000" dirty="0" smtClean="0"/>
              <a:t>,2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3</a:t>
            </a:r>
            <a:r>
              <a:rPr lang="en-US" baseline="-25000" dirty="0" smtClean="0"/>
              <a:t>,2</a:t>
            </a:r>
            <a:r>
              <a:rPr lang="en-US" dirty="0" smtClean="0"/>
              <a:t>= =C</a:t>
            </a:r>
            <a:r>
              <a:rPr lang="en-US" baseline="-25000" dirty="0"/>
              <a:t>2</a:t>
            </a:r>
            <a:r>
              <a:rPr lang="en-US" baseline="-25000" dirty="0" smtClean="0"/>
              <a:t>,3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543802" y="2913461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48402" y="1999062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543802" y="1999061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58000" y="33706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38800" y="24562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58000" y="24562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38800" y="15418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0" y="154186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23622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86600" y="38862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 dependence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dependence vector is plausible </a:t>
            </a:r>
            <a:r>
              <a:rPr lang="en-US" dirty="0" err="1" smtClean="0"/>
              <a:t>iff</a:t>
            </a:r>
            <a:r>
              <a:rPr lang="en-US" dirty="0" smtClean="0"/>
              <a:t> it is lexicographically non-negative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=0; i&lt;N; i++){</a:t>
            </a:r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=0; j&lt;N; j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.......</a:t>
            </a:r>
            <a:endParaRPr lang="en-US"/>
          </a:p>
          <a:p>
            <a:endParaRPr lang="en-US" smtClean="0"/>
          </a:p>
          <a:p>
            <a:r>
              <a:rPr lang="en-US" smtClean="0"/>
              <a:t>Plausible</a:t>
            </a:r>
            <a:r>
              <a:rPr lang="en-US" dirty="0" smtClean="0"/>
              <a:t>: (1,-1)</a:t>
            </a:r>
          </a:p>
          <a:p>
            <a:r>
              <a:rPr lang="en-US" dirty="0" smtClean="0"/>
              <a:t>Implausible: (-1,0)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956A16-2ECA-489C-9049-3849D396BE0B}" type="datetime1">
              <a:rPr lang="nl-NL" smtClean="0"/>
              <a:t>18-12-2019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943600" y="1905000"/>
          <a:ext cx="4354810" cy="453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Visio" r:id="rId3" imgW="2177405" imgH="2268932" progId="Visio.Drawing.11">
                  <p:embed/>
                </p:oleObj>
              </mc:Choice>
              <mc:Fallback>
                <p:oleObj name="Visio" r:id="rId3" imgW="2177405" imgH="22689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1905000"/>
                        <a:ext cx="4354810" cy="453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4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example: VGG16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79D6-73C9-44ED-A938-50511916A68B}" type="datetime1">
              <a:rPr lang="nl-NL" altLang="en-US" smtClean="0">
                <a:solidFill>
                  <a:srgbClr val="000000"/>
                </a:solidFill>
              </a:rPr>
              <a:t>18-12-2019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99F6-3002-457F-BB68-346500F8814D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1118"/>
            <a:ext cx="10058400" cy="5666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800" y="5105400"/>
            <a:ext cx="2884123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Conv layers: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FC Layers: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Weights: 138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MACs: 15.5 G per input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647700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Simonyan, ICLR 2015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3293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external memory accesses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9AB8-8E36-497B-BD70-15529BBAAF8B}" type="datetime1">
              <a:rPr lang="nl-NL" smtClean="0"/>
              <a:t>18-12-2019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Google Shape;1073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2199" y="2209801"/>
            <a:ext cx="5570155" cy="3643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8686800" y="2286000"/>
            <a:ext cx="2437404" cy="640034"/>
            <a:chOff x="9144000" y="2133600"/>
            <a:chExt cx="2857445" cy="75033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144000" y="2362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144000" y="27432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9906000" y="213360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Original code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0" y="25146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Rescheduled code</a:t>
              </a: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0" y="12192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VGG16 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096000"/>
            <a:ext cx="1056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Conclusion</a:t>
            </a:r>
            <a:r>
              <a:rPr lang="en-US" sz="2000" smtClean="0"/>
              <a:t>: we need advanced loop transformation to exploit data locality (in local buffers), </a:t>
            </a:r>
          </a:p>
          <a:p>
            <a:r>
              <a:rPr lang="en-US" sz="2000"/>
              <a:t> </a:t>
            </a:r>
            <a:r>
              <a:rPr lang="en-US" sz="2000" smtClean="0"/>
              <a:t>                   reducing external accesses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690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Transformation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11506200" cy="4724400"/>
          </a:xfrm>
        </p:spPr>
        <p:txBody>
          <a:bodyPr/>
          <a:lstStyle/>
          <a:p>
            <a:r>
              <a:rPr lang="en-US" sz="2800" u="sng" smtClean="0"/>
              <a:t>Data-Flow-Based Transformations</a:t>
            </a:r>
          </a:p>
          <a:p>
            <a:endParaRPr lang="en-US" sz="2800" smtClean="0"/>
          </a:p>
          <a:p>
            <a:r>
              <a:rPr lang="en-US" sz="2800" smtClean="0"/>
              <a:t>Iteration Reordering Transformations</a:t>
            </a:r>
          </a:p>
          <a:p>
            <a:endParaRPr lang="en-US" sz="2800" smtClean="0"/>
          </a:p>
          <a:p>
            <a:r>
              <a:rPr lang="en-US" sz="2800" smtClean="0"/>
              <a:t>Loop Restructuring Transformations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1625FDB-3EE6-4C96-9933-F2640E1B5F9E}" type="datetime1">
              <a:rPr lang="nl-NL" smtClean="0"/>
              <a:pPr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Data-Flow-Based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</a:t>
            </a:r>
            <a:r>
              <a:rPr lang="en-US" smtClean="0"/>
              <a:t>very useful in case of a: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imple compiler</a:t>
            </a:r>
          </a:p>
          <a:p>
            <a:pPr lvl="1"/>
            <a:r>
              <a:rPr lang="en-US" dirty="0" smtClean="0"/>
              <a:t>Simple architecture</a:t>
            </a:r>
          </a:p>
          <a:p>
            <a:pPr lvl="2"/>
            <a:r>
              <a:rPr lang="en-US" dirty="0"/>
              <a:t>No </a:t>
            </a:r>
            <a:r>
              <a:rPr lang="en-US" dirty="0" smtClean="0"/>
              <a:t>Hardware </a:t>
            </a:r>
            <a:r>
              <a:rPr lang="en-US" dirty="0"/>
              <a:t>M</a:t>
            </a:r>
            <a:r>
              <a:rPr lang="en-US" dirty="0" smtClean="0"/>
              <a:t>ultiplier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Out-Of-Order Superscalar </a:t>
            </a:r>
          </a:p>
          <a:p>
            <a:pPr lvl="2"/>
            <a:r>
              <a:rPr lang="en-US" dirty="0" smtClean="0"/>
              <a:t>No Speculative Branch Prediction</a:t>
            </a:r>
          </a:p>
          <a:p>
            <a:pPr lvl="1"/>
            <a:r>
              <a:rPr lang="en-US" dirty="0" smtClean="0"/>
              <a:t>If you are in a hurry and missing a few percent</a:t>
            </a:r>
          </a:p>
          <a:p>
            <a:endParaRPr lang="en-US" smtClean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* Examples are from: </a:t>
            </a:r>
            <a:br>
              <a:rPr lang="en-US" sz="1800" dirty="0"/>
            </a:br>
            <a:r>
              <a:rPr lang="en-US" sz="1600" i="1" dirty="0"/>
              <a:t>D.F. Bacon, S.L. Graham, and O.J. Sharp, Compiler transformations for high-performance computing. ACM </a:t>
            </a:r>
            <a:r>
              <a:rPr lang="en-US" sz="1600" i="1" dirty="0" err="1"/>
              <a:t>Comput</a:t>
            </a:r>
            <a:r>
              <a:rPr lang="en-US" sz="1600" i="1" dirty="0"/>
              <a:t>. </a:t>
            </a:r>
            <a:r>
              <a:rPr lang="en-US" sz="1600" i="1" dirty="0" err="1"/>
              <a:t>Surv</a:t>
            </a:r>
            <a:r>
              <a:rPr lang="en-US" sz="1600" i="1" dirty="0"/>
              <a:t>. 26, (1994)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45F56A-D658-4109-8A2B-0C92450681E7}" type="datetime1">
              <a:rPr lang="nl-NL" smtClean="0"/>
              <a:t>18-12-2019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TUe special blue</Template>
  <TotalTime>27291</TotalTime>
  <Words>3389</Words>
  <Application>Microsoft Office PowerPoint</Application>
  <PresentationFormat>Widescreen</PresentationFormat>
  <Paragraphs>827</Paragraphs>
  <Slides>56</Slides>
  <Notes>22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AvantGarde Md BT</vt:lpstr>
      <vt:lpstr>Calibri</vt:lpstr>
      <vt:lpstr>Consolas</vt:lpstr>
      <vt:lpstr>Corbel</vt:lpstr>
      <vt:lpstr>Courier New</vt:lpstr>
      <vt:lpstr>Lucida Console</vt:lpstr>
      <vt:lpstr>Symbol</vt:lpstr>
      <vt:lpstr>Times New Roman</vt:lpstr>
      <vt:lpstr>TUe special blue</vt:lpstr>
      <vt:lpstr>Default Design</vt:lpstr>
      <vt:lpstr>Visio</vt:lpstr>
      <vt:lpstr>Equation</vt:lpstr>
      <vt:lpstr>Embedded Computer Architecture 5SAI0  Exploiting Data Reuse: From Loop Transformations to  Automatic Optimization</vt:lpstr>
      <vt:lpstr>Application Excecution Time</vt:lpstr>
      <vt:lpstr>Loop Transformations</vt:lpstr>
      <vt:lpstr>GoogLeNet: Energy</vt:lpstr>
      <vt:lpstr>Where is the energy going</vt:lpstr>
      <vt:lpstr>Another example: VGG16</vt:lpstr>
      <vt:lpstr>Reducing external memory accesses</vt:lpstr>
      <vt:lpstr>Loop Transformation Classes</vt:lpstr>
      <vt:lpstr>Data-Flow-Based Transformations</vt:lpstr>
      <vt:lpstr>Loop-Based Strength Reduction</vt:lpstr>
      <vt:lpstr>Induction Variable Elimination</vt:lpstr>
      <vt:lpstr>Loop-Invariant Code Motion</vt:lpstr>
      <vt:lpstr>Loop Unswitching</vt:lpstr>
      <vt:lpstr>Loop Transformation Classes</vt:lpstr>
      <vt:lpstr>Iteration Reordering Transformations</vt:lpstr>
      <vt:lpstr>Loop representation as Iteration Space</vt:lpstr>
      <vt:lpstr>Visitation order in Iteration Space</vt:lpstr>
      <vt:lpstr>But we don’t have to be regular</vt:lpstr>
      <vt:lpstr>Types of data reuse</vt:lpstr>
      <vt:lpstr>Types of data reuse</vt:lpstr>
      <vt:lpstr>When do cache misses occur?</vt:lpstr>
      <vt:lpstr>Optimize array accesses for memory hierarchy</vt:lpstr>
      <vt:lpstr>Different Reordering Transformations</vt:lpstr>
      <vt:lpstr>Loop Interchange or Loop Permutation</vt:lpstr>
      <vt:lpstr>Tiling the Iteration Order</vt:lpstr>
      <vt:lpstr>Cache Effects of Tiling</vt:lpstr>
      <vt:lpstr>Is this always possible?</vt:lpstr>
      <vt:lpstr>Loop Reversal</vt:lpstr>
      <vt:lpstr>More difficult example</vt:lpstr>
      <vt:lpstr>Loop Skewing</vt:lpstr>
      <vt:lpstr>Enables Tiling</vt:lpstr>
      <vt:lpstr>Is It Really That Easy ?</vt:lpstr>
      <vt:lpstr>Data Reuse distance</vt:lpstr>
      <vt:lpstr>Study a matrix multiplication kernel</vt:lpstr>
      <vt:lpstr>Loop tiling</vt:lpstr>
      <vt:lpstr>Loop Transformation Classes</vt:lpstr>
      <vt:lpstr>Loop Unrolling</vt:lpstr>
      <vt:lpstr>Loop Merge or Fusion</vt:lpstr>
      <vt:lpstr>Fusion is not always allowed</vt:lpstr>
      <vt:lpstr>Loop Bump: Example as enabler</vt:lpstr>
      <vt:lpstr>Automatic frameworks</vt:lpstr>
      <vt:lpstr>Tricks of the Trade: Main Take-Aways</vt:lpstr>
      <vt:lpstr>Extra Enabler Transformations</vt:lpstr>
      <vt:lpstr>Backup</vt:lpstr>
      <vt:lpstr>Loop Extend</vt:lpstr>
      <vt:lpstr>Loop Extend: Example as enabler</vt:lpstr>
      <vt:lpstr>Loop Reduce</vt:lpstr>
      <vt:lpstr>Loop Body Split</vt:lpstr>
      <vt:lpstr>Loop Body Split: Example as enabler</vt:lpstr>
      <vt:lpstr>Loop Reverse</vt:lpstr>
      <vt:lpstr>Loop Reverse: Satisfy dependencies</vt:lpstr>
      <vt:lpstr>Loop Reverse: Example as enabler</vt:lpstr>
      <vt:lpstr>Lexicographical ordering</vt:lpstr>
      <vt:lpstr>Dependence vectors</vt:lpstr>
      <vt:lpstr>Example of dependence vector</vt:lpstr>
      <vt:lpstr>Plausible dependence vectors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Component Recognition for Pick &amp; Place Robots</dc:title>
  <dc:creator>Peemen</dc:creator>
  <dc:description>Design by Volle Kracht_x000d_
Template by Orange Pepper BV_x000d_
Copyright 2008</dc:description>
  <cp:lastModifiedBy>Corporaal, H.</cp:lastModifiedBy>
  <cp:revision>300</cp:revision>
  <cp:lastPrinted>2019-12-18T15:55:39Z</cp:lastPrinted>
  <dcterms:created xsi:type="dcterms:W3CDTF">2011-05-27T08:22:46Z</dcterms:created>
  <dcterms:modified xsi:type="dcterms:W3CDTF">2019-12-19T10:43:42Z</dcterms:modified>
</cp:coreProperties>
</file>