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464" r:id="rId2"/>
    <p:sldId id="461" r:id="rId3"/>
    <p:sldId id="521" r:id="rId4"/>
    <p:sldId id="459" r:id="rId5"/>
    <p:sldId id="465" r:id="rId6"/>
    <p:sldId id="479" r:id="rId7"/>
    <p:sldId id="482" r:id="rId8"/>
    <p:sldId id="478" r:id="rId9"/>
    <p:sldId id="490" r:id="rId10"/>
    <p:sldId id="491" r:id="rId11"/>
    <p:sldId id="492" r:id="rId12"/>
    <p:sldId id="488" r:id="rId13"/>
    <p:sldId id="489" r:id="rId14"/>
    <p:sldId id="493" r:id="rId15"/>
    <p:sldId id="494" r:id="rId16"/>
    <p:sldId id="495" r:id="rId17"/>
    <p:sldId id="496" r:id="rId18"/>
    <p:sldId id="497" r:id="rId19"/>
    <p:sldId id="498" r:id="rId20"/>
    <p:sldId id="480" r:id="rId21"/>
    <p:sldId id="499" r:id="rId22"/>
    <p:sldId id="476" r:id="rId23"/>
    <p:sldId id="477" r:id="rId24"/>
    <p:sldId id="501" r:id="rId25"/>
    <p:sldId id="503" r:id="rId26"/>
    <p:sldId id="500" r:id="rId27"/>
    <p:sldId id="475" r:id="rId28"/>
    <p:sldId id="505" r:id="rId29"/>
    <p:sldId id="504" r:id="rId30"/>
    <p:sldId id="506" r:id="rId31"/>
    <p:sldId id="474" r:id="rId32"/>
    <p:sldId id="507" r:id="rId33"/>
    <p:sldId id="473" r:id="rId34"/>
    <p:sldId id="508" r:id="rId35"/>
    <p:sldId id="472" r:id="rId36"/>
    <p:sldId id="509" r:id="rId37"/>
    <p:sldId id="511" r:id="rId38"/>
    <p:sldId id="471" r:id="rId39"/>
    <p:sldId id="510" r:id="rId40"/>
    <p:sldId id="513" r:id="rId41"/>
    <p:sldId id="514" r:id="rId42"/>
    <p:sldId id="470" r:id="rId43"/>
    <p:sldId id="515" r:id="rId44"/>
    <p:sldId id="512" r:id="rId45"/>
    <p:sldId id="516" r:id="rId46"/>
    <p:sldId id="517" r:id="rId47"/>
    <p:sldId id="518" r:id="rId48"/>
    <p:sldId id="469" r:id="rId49"/>
    <p:sldId id="519" r:id="rId50"/>
    <p:sldId id="520" r:id="rId51"/>
    <p:sldId id="484" r:id="rId52"/>
    <p:sldId id="485" r:id="rId53"/>
    <p:sldId id="486" r:id="rId54"/>
    <p:sldId id="487" r:id="rId5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33CC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 autoAdjust="0"/>
    <p:restoredTop sz="94719" autoAdjust="0"/>
  </p:normalViewPr>
  <p:slideViewPr>
    <p:cSldViewPr>
      <p:cViewPr varScale="1">
        <p:scale>
          <a:sx n="57" d="100"/>
          <a:sy n="57" d="100"/>
        </p:scale>
        <p:origin x="153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26" Type="http://schemas.openxmlformats.org/officeDocument/2006/relationships/image" Target="../media/image40.emf"/><Relationship Id="rId3" Type="http://schemas.openxmlformats.org/officeDocument/2006/relationships/image" Target="../media/image17.emf"/><Relationship Id="rId21" Type="http://schemas.openxmlformats.org/officeDocument/2006/relationships/image" Target="../media/image35.emf"/><Relationship Id="rId34" Type="http://schemas.openxmlformats.org/officeDocument/2006/relationships/image" Target="../media/image48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5" Type="http://schemas.openxmlformats.org/officeDocument/2006/relationships/image" Target="../media/image39.emf"/><Relationship Id="rId33" Type="http://schemas.openxmlformats.org/officeDocument/2006/relationships/image" Target="../media/image47.emf"/><Relationship Id="rId38" Type="http://schemas.openxmlformats.org/officeDocument/2006/relationships/image" Target="../media/image52.emf"/><Relationship Id="rId2" Type="http://schemas.openxmlformats.org/officeDocument/2006/relationships/image" Target="../media/image16.emf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29" Type="http://schemas.openxmlformats.org/officeDocument/2006/relationships/image" Target="../media/image43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24" Type="http://schemas.openxmlformats.org/officeDocument/2006/relationships/image" Target="../media/image38.emf"/><Relationship Id="rId32" Type="http://schemas.openxmlformats.org/officeDocument/2006/relationships/image" Target="../media/image46.emf"/><Relationship Id="rId37" Type="http://schemas.openxmlformats.org/officeDocument/2006/relationships/image" Target="../media/image51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36" Type="http://schemas.openxmlformats.org/officeDocument/2006/relationships/image" Target="../media/image50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31" Type="http://schemas.openxmlformats.org/officeDocument/2006/relationships/image" Target="../media/image45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6.emf"/><Relationship Id="rId27" Type="http://schemas.openxmlformats.org/officeDocument/2006/relationships/image" Target="../media/image41.emf"/><Relationship Id="rId30" Type="http://schemas.openxmlformats.org/officeDocument/2006/relationships/image" Target="../media/image44.emf"/><Relationship Id="rId35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45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7AEBE5-399B-4DA3-8C02-E1740B48FAC0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365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3B83E-348B-4EB6-8C0E-40CB1F0160E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878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7DBF05-67D7-4FC5-AC71-6393F7571AF3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375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7098F-ED58-4DFF-AC7F-CD0E2AC4A67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7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7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6229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261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01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to show the potential locality increase due to tiling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4539-4B80-4A93-9E26-78E9B497CFB1}" type="slidenum">
              <a:rPr lang="en-US"/>
              <a:pPr/>
              <a:t>40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15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068EF-ABF0-4214-B942-BC220CE80705}" type="slidenum">
              <a:rPr lang="en-US"/>
              <a:pPr/>
              <a:t>41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587375"/>
            <a:ext cx="6073775" cy="3417888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919" y="4343693"/>
            <a:ext cx="5909246" cy="4113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98184-41BE-4651-B86A-2A9D57C19CD6}" type="slidenum">
              <a:rPr lang="en-US"/>
              <a:pPr/>
              <a:t>43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0563"/>
            <a:ext cx="6070600" cy="34163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5385"/>
          </a:xfrm>
          <a:ln/>
        </p:spPr>
        <p:txBody>
          <a:bodyPr lIns="92225" tIns="46113" rIns="92225" bIns="461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0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7E08-224C-46CB-A99A-51083307758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0563"/>
            <a:ext cx="6146800" cy="3457575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497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92ECF-FB19-4689-A7ED-44F8AAA866D9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54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23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416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9950D50-7CBF-4CEF-83FA-365A6E889A7D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16589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9E22A-4A7E-4BE8-9E1C-9041B62D9F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962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5EAED7-8849-44D8-80FF-E0E79E9830CA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1648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11E03-271C-45C1-8295-578FA9CE9A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54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C8543B-851F-4835-A88E-84927FBFDA7B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1669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C207A-9F6D-4311-9F94-CD5A6F20284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53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997C8C-8FAB-4B5D-8724-59BF76B4E144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293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A62EA-89AE-4AB6-89B2-88E3539B4E2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06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74AAAD-1CF4-49A4-A198-132026A0622D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314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4435C-8E87-4B6C-8330-738B074AF17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smtClean="0"/>
          </a:p>
        </p:txBody>
      </p:sp>
      <p:sp>
        <p:nvSpPr>
          <p:cNvPr id="2314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4145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477551-9386-4794-9D72-BF4EE4447881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334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B9A7F-F27B-4431-A18A-750BFEE420A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3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935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137DD25-373E-435D-8FEA-533846E8EC58}" type="datetime1">
              <a:rPr lang="en-US" smtClean="0"/>
              <a:pPr/>
              <a:t>1/16/2020</a:t>
            </a:fld>
            <a:endParaRPr lang="en-US" smtClean="0"/>
          </a:p>
        </p:txBody>
      </p:sp>
      <p:sp>
        <p:nvSpPr>
          <p:cNvPr id="2355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6EA7-1D6D-40CC-AA30-2359BBF09B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dirty="0" smtClean="0"/>
          </a:p>
        </p:txBody>
      </p:sp>
      <p:sp>
        <p:nvSpPr>
          <p:cNvPr id="2355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0515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1" y="1306513"/>
            <a:ext cx="10363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735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4" y="228600"/>
            <a:ext cx="286173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228600"/>
            <a:ext cx="8382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73756"/>
            <a:ext cx="2844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98F0-DC27-41F7-9BF9-FB7C918C293A}" type="datetime1">
              <a:rPr lang="en-US" smtClean="0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0675" y="6673756"/>
            <a:ext cx="3860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H Corporaal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8D86-1135-48DA-AB42-D40B692F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769" y="224644"/>
            <a:ext cx="11563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71387" y="1088740"/>
            <a:ext cx="11563818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228601"/>
            <a:ext cx="1139613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het </a:t>
            </a:r>
            <a:r>
              <a:rPr lang="en-US" dirty="0" err="1" smtClean="0"/>
              <a:t>opmaakprofiel</a:t>
            </a:r>
            <a:r>
              <a:rPr lang="en-US" dirty="0" smtClean="0"/>
              <a:t> van de </a:t>
            </a:r>
            <a:r>
              <a:rPr lang="en-US" dirty="0" err="1" smtClean="0"/>
              <a:t>modeltitel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4" y="1073150"/>
            <a:ext cx="1144693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8288" y="6627168"/>
            <a:ext cx="3503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Embedded Computer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Architecture      pg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9" Type="http://schemas.openxmlformats.org/officeDocument/2006/relationships/oleObject" Target="../embeddings/oleObject21.bin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30.emf"/><Relationship Id="rId42" Type="http://schemas.openxmlformats.org/officeDocument/2006/relationships/image" Target="../media/image34.emf"/><Relationship Id="rId47" Type="http://schemas.openxmlformats.org/officeDocument/2006/relationships/oleObject" Target="../embeddings/oleObject25.bin"/><Relationship Id="rId50" Type="http://schemas.openxmlformats.org/officeDocument/2006/relationships/image" Target="../media/image38.emf"/><Relationship Id="rId55" Type="http://schemas.openxmlformats.org/officeDocument/2006/relationships/oleObject" Target="../embeddings/oleObject29.bin"/><Relationship Id="rId63" Type="http://schemas.openxmlformats.org/officeDocument/2006/relationships/oleObject" Target="../embeddings/oleObject33.bin"/><Relationship Id="rId68" Type="http://schemas.openxmlformats.org/officeDocument/2006/relationships/image" Target="../media/image47.emf"/><Relationship Id="rId76" Type="http://schemas.openxmlformats.org/officeDocument/2006/relationships/image" Target="../media/image51.emf"/><Relationship Id="rId7" Type="http://schemas.openxmlformats.org/officeDocument/2006/relationships/oleObject" Target="../embeddings/oleObject5.bin"/><Relationship Id="rId71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29" Type="http://schemas.openxmlformats.org/officeDocument/2006/relationships/oleObject" Target="../embeddings/oleObject16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33.emf"/><Relationship Id="rId45" Type="http://schemas.openxmlformats.org/officeDocument/2006/relationships/oleObject" Target="../embeddings/oleObject24.bin"/><Relationship Id="rId53" Type="http://schemas.openxmlformats.org/officeDocument/2006/relationships/oleObject" Target="../embeddings/oleObject28.bin"/><Relationship Id="rId58" Type="http://schemas.openxmlformats.org/officeDocument/2006/relationships/image" Target="../media/image42.emf"/><Relationship Id="rId66" Type="http://schemas.openxmlformats.org/officeDocument/2006/relationships/image" Target="../media/image46.emf"/><Relationship Id="rId74" Type="http://schemas.openxmlformats.org/officeDocument/2006/relationships/image" Target="../media/image50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49" Type="http://schemas.openxmlformats.org/officeDocument/2006/relationships/oleObject" Target="../embeddings/oleObject26.bin"/><Relationship Id="rId57" Type="http://schemas.openxmlformats.org/officeDocument/2006/relationships/oleObject" Target="../embeddings/oleObject30.bin"/><Relationship Id="rId61" Type="http://schemas.openxmlformats.org/officeDocument/2006/relationships/oleObject" Target="../embeddings/oleObject32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35.emf"/><Relationship Id="rId52" Type="http://schemas.openxmlformats.org/officeDocument/2006/relationships/image" Target="../media/image39.emf"/><Relationship Id="rId60" Type="http://schemas.openxmlformats.org/officeDocument/2006/relationships/image" Target="../media/image43.emf"/><Relationship Id="rId65" Type="http://schemas.openxmlformats.org/officeDocument/2006/relationships/oleObject" Target="../embeddings/oleObject34.bin"/><Relationship Id="rId73" Type="http://schemas.openxmlformats.org/officeDocument/2006/relationships/oleObject" Target="../embeddings/oleObject38.bin"/><Relationship Id="rId78" Type="http://schemas.openxmlformats.org/officeDocument/2006/relationships/image" Target="../media/image52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8.e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Relationship Id="rId48" Type="http://schemas.openxmlformats.org/officeDocument/2006/relationships/image" Target="../media/image37.emf"/><Relationship Id="rId56" Type="http://schemas.openxmlformats.org/officeDocument/2006/relationships/image" Target="../media/image41.emf"/><Relationship Id="rId64" Type="http://schemas.openxmlformats.org/officeDocument/2006/relationships/image" Target="../media/image45.emf"/><Relationship Id="rId69" Type="http://schemas.openxmlformats.org/officeDocument/2006/relationships/oleObject" Target="../embeddings/oleObject36.bin"/><Relationship Id="rId77" Type="http://schemas.openxmlformats.org/officeDocument/2006/relationships/oleObject" Target="../embeddings/oleObject40.bin"/><Relationship Id="rId8" Type="http://schemas.openxmlformats.org/officeDocument/2006/relationships/image" Target="../media/image17.emf"/><Relationship Id="rId51" Type="http://schemas.openxmlformats.org/officeDocument/2006/relationships/oleObject" Target="../embeddings/oleObject27.bin"/><Relationship Id="rId72" Type="http://schemas.openxmlformats.org/officeDocument/2006/relationships/image" Target="../media/image49.emf"/><Relationship Id="rId3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32.emf"/><Relationship Id="rId46" Type="http://schemas.openxmlformats.org/officeDocument/2006/relationships/image" Target="../media/image36.emf"/><Relationship Id="rId59" Type="http://schemas.openxmlformats.org/officeDocument/2006/relationships/oleObject" Target="../embeddings/oleObject31.bin"/><Relationship Id="rId67" Type="http://schemas.openxmlformats.org/officeDocument/2006/relationships/oleObject" Target="../embeddings/oleObject35.bin"/><Relationship Id="rId20" Type="http://schemas.openxmlformats.org/officeDocument/2006/relationships/image" Target="../media/image23.emf"/><Relationship Id="rId41" Type="http://schemas.openxmlformats.org/officeDocument/2006/relationships/oleObject" Target="../embeddings/oleObject22.bin"/><Relationship Id="rId54" Type="http://schemas.openxmlformats.org/officeDocument/2006/relationships/image" Target="../media/image40.emf"/><Relationship Id="rId62" Type="http://schemas.openxmlformats.org/officeDocument/2006/relationships/image" Target="../media/image44.emf"/><Relationship Id="rId70" Type="http://schemas.openxmlformats.org/officeDocument/2006/relationships/image" Target="../media/image48.emf"/><Relationship Id="rId75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.ele.tue.nl/~heco/courses/EmbeddedComputerArchitectur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Embedded Computer Architecture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/>
              <a:t>Wrap-Up, we are almost there...</a:t>
            </a:r>
            <a:endParaRPr lang="en-US" sz="4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2019-2020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6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CFD22D-CF6D-4B95-827A-FE9AB83B7BF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749426" y="312739"/>
            <a:ext cx="34575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/>
              <a:t>Branch</a:t>
            </a:r>
            <a:r>
              <a:rPr lang="en-US" sz="2400" smtClean="0"/>
              <a:t> Instructions</a:t>
            </a:r>
            <a:r>
              <a:rPr lang="en-US" sz="2400" dirty="0" smtClean="0"/>
              <a:t>: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err="1" smtClean="0">
                <a:latin typeface="Courier New" pitchFamily="49" charset="0"/>
              </a:rPr>
              <a:t>bne</a:t>
            </a:r>
            <a:r>
              <a:rPr lang="en-US" sz="2000" dirty="0" smtClean="0">
                <a:latin typeface="Courier New" pitchFamily="49" charset="0"/>
              </a:rPr>
              <a:t> $t4,$t5,Label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Times New Roman" pitchFamily="18" charset="0"/>
              </a:rPr>
              <a:t>Next instruction is at Label if $t4 </a:t>
            </a:r>
            <a:r>
              <a:rPr lang="en-US" sz="2000" dirty="0" smtClean="0">
                <a:latin typeface="Courier New" pitchFamily="49" charset="0"/>
                <a:sym typeface="Symbol" pitchFamily="18" charset="2"/>
              </a:rPr>
              <a:t></a:t>
            </a:r>
            <a:r>
              <a:rPr lang="en-US" sz="2000" dirty="0" smtClean="0">
                <a:latin typeface="Times New Roman" pitchFamily="18" charset="0"/>
              </a:rPr>
              <a:t> $t5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 typeface="Monotype Sorts" pitchFamily="2" charset="2"/>
              <a:buNone/>
            </a:pPr>
            <a:r>
              <a:rPr lang="en-US" sz="2000" dirty="0" err="1" smtClean="0">
                <a:latin typeface="Courier New" pitchFamily="49" charset="0"/>
              </a:rPr>
              <a:t>beq</a:t>
            </a:r>
            <a:r>
              <a:rPr lang="en-US" sz="2000" dirty="0" smtClean="0">
                <a:latin typeface="Courier New" pitchFamily="49" charset="0"/>
              </a:rPr>
              <a:t> $t4,$t5,Label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Times New Roman" pitchFamily="18" charset="0"/>
              </a:rPr>
              <a:t>Next instruction is at Label if $t4 = $t5</a:t>
            </a:r>
            <a:endParaRPr lang="en-US" sz="2000" dirty="0" smtClean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2400" smtClean="0"/>
              <a:t>Formats (use the I-format):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dirty="0" smtClean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2400" dirty="0" smtClean="0"/>
              <a:t>Most branches are local (principle of locality):</a:t>
            </a:r>
          </a:p>
          <a:p>
            <a:pPr lvl="1"/>
            <a:r>
              <a:rPr lang="en-US" sz="2000" dirty="0" smtClean="0"/>
              <a:t>use Instruction Address Register (PC = program counter), and use relative addressing:  </a:t>
            </a:r>
            <a:br>
              <a:rPr lang="en-US" sz="2000" dirty="0" smtClean="0"/>
            </a:br>
            <a:r>
              <a:rPr lang="en-US" sz="2400" b="1" dirty="0" err="1" smtClean="0">
                <a:solidFill>
                  <a:schemeClr val="accent2"/>
                </a:solidFill>
              </a:rPr>
              <a:t>PC_next</a:t>
            </a:r>
            <a:r>
              <a:rPr lang="en-US" sz="2400" b="1" dirty="0" smtClean="0">
                <a:solidFill>
                  <a:schemeClr val="accent2"/>
                </a:solidFill>
              </a:rPr>
              <a:t> = PC + 4 + (16-bit label || 00)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400" smtClean="0"/>
          </a:p>
          <a:p>
            <a:r>
              <a:rPr lang="en-US" sz="2400" b="1" smtClean="0"/>
              <a:t>Jump</a:t>
            </a:r>
            <a:r>
              <a:rPr lang="en-US" sz="2400" smtClean="0"/>
              <a:t> </a:t>
            </a:r>
            <a:r>
              <a:rPr lang="en-US" sz="2400" dirty="0" smtClean="0"/>
              <a:t>instructions just use high order bits of PC </a:t>
            </a:r>
          </a:p>
          <a:p>
            <a:pPr lvl="1"/>
            <a:r>
              <a:rPr lang="en-US" sz="2000" dirty="0" smtClean="0"/>
              <a:t>address boundaries of 256 MB</a:t>
            </a:r>
          </a:p>
          <a:p>
            <a:pPr lvl="1"/>
            <a:r>
              <a:rPr lang="en-US" sz="2400" b="1" dirty="0" err="1">
                <a:solidFill>
                  <a:schemeClr val="accent2"/>
                </a:solidFill>
              </a:rPr>
              <a:t>PC_next</a:t>
            </a:r>
            <a:r>
              <a:rPr lang="en-US" sz="2400" b="1" dirty="0">
                <a:solidFill>
                  <a:schemeClr val="accent2"/>
                </a:solidFill>
              </a:rPr>
              <a:t> = </a:t>
            </a:r>
            <a:r>
              <a:rPr lang="en-US" sz="2400" b="1" dirty="0" smtClean="0">
                <a:solidFill>
                  <a:schemeClr val="accent2"/>
                </a:solidFill>
              </a:rPr>
              <a:t>(PC </a:t>
            </a:r>
            <a:r>
              <a:rPr lang="en-US" sz="2400" b="1" dirty="0">
                <a:solidFill>
                  <a:schemeClr val="accent2"/>
                </a:solidFill>
              </a:rPr>
              <a:t>+ 4 </a:t>
            </a:r>
            <a:r>
              <a:rPr lang="en-US" sz="2400" b="1" dirty="0" smtClean="0">
                <a:solidFill>
                  <a:schemeClr val="accent2"/>
                </a:solidFill>
              </a:rPr>
              <a:t>)[31..28] || 26-bit Label || 00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99656" y="2924944"/>
            <a:ext cx="6652080" cy="990600"/>
            <a:chOff x="2993571" y="3200400"/>
            <a:chExt cx="6652080" cy="990600"/>
          </a:xfrm>
        </p:grpSpPr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3557588" y="3281364"/>
              <a:ext cx="1014412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4572001" y="3281364"/>
              <a:ext cx="1014413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5586413" y="3281364"/>
              <a:ext cx="1014412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6600826" y="3281364"/>
              <a:ext cx="3044825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2993571" y="3200400"/>
              <a:ext cx="587533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marL="112713" defTabSz="904875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1520825" algn="l"/>
                  <a:tab pos="2540000" algn="l"/>
                  <a:tab pos="3557588" algn="l"/>
                  <a:tab pos="4638675" algn="l"/>
                  <a:tab pos="5594350" algn="l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op	 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pitchFamily="49" charset="0"/>
                </a:rPr>
                <a:t>rs</a:t>
              </a: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pitchFamily="49" charset="0"/>
                </a:rPr>
                <a:t>rt</a:t>
              </a: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16 bit </a:t>
              </a:r>
              <a:r>
                <a:rPr lang="en-US" sz="1800" b="1" dirty="0" smtClean="0">
                  <a:solidFill>
                    <a:srgbClr val="000000"/>
                  </a:solidFill>
                  <a:latin typeface="Courier New" pitchFamily="49" charset="0"/>
                </a:rPr>
                <a:t>address label</a:t>
              </a: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/>
              </a:r>
              <a:b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</a:br>
              <a:endParaRPr lang="en-US" sz="18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44043" name="Rectangle 9"/>
            <p:cNvSpPr>
              <a:spLocks noChangeArrowheads="1"/>
            </p:cNvSpPr>
            <p:nvPr/>
          </p:nvSpPr>
          <p:spPr bwMode="auto">
            <a:xfrm>
              <a:off x="3162300" y="3314700"/>
              <a:ext cx="40163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44044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What's the next address (Branch &amp; Jump)?</a:t>
            </a:r>
          </a:p>
        </p:txBody>
      </p:sp>
    </p:spTree>
    <p:extLst>
      <p:ext uri="{BB962C8B-B14F-4D97-AF65-F5344CB8AC3E}">
        <p14:creationId xmlns:p14="http://schemas.microsoft.com/office/powerpoint/2010/main" val="3746298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382138" y="54591"/>
            <a:ext cx="11502945" cy="388962"/>
          </a:xfrm>
        </p:spPr>
        <p:txBody>
          <a:bodyPr/>
          <a:lstStyle/>
          <a:p>
            <a:r>
              <a:rPr lang="en-US" dirty="0" smtClean="0"/>
              <a:t>MIPS (3+2) addressing modes overview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3D926003-54E9-4D5E-B060-6B699BFBE4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506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"/>
            <a:ext cx="655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3733800" y="2819400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396133" cy="392087"/>
          </a:xfrm>
        </p:spPr>
        <p:txBody>
          <a:bodyPr/>
          <a:lstStyle/>
          <a:p>
            <a:r>
              <a:rPr lang="en-US" smtClean="0"/>
              <a:t>Micro Architecture: MIPS pipelining</a:t>
            </a:r>
            <a:endParaRPr lang="en-US"/>
          </a:p>
        </p:txBody>
      </p:sp>
      <p:sp>
        <p:nvSpPr>
          <p:cNvPr id="594" name="Content Placeholder 593"/>
          <p:cNvSpPr>
            <a:spLocks noGrp="1"/>
          </p:cNvSpPr>
          <p:nvPr>
            <p:ph idx="1"/>
          </p:nvPr>
        </p:nvSpPr>
        <p:spPr>
          <a:xfrm>
            <a:off x="372535" y="1073150"/>
            <a:ext cx="2771138" cy="5403850"/>
          </a:xfrm>
        </p:spPr>
        <p:txBody>
          <a:bodyPr/>
          <a:lstStyle/>
          <a:p>
            <a:r>
              <a:rPr lang="en-US" smtClean="0"/>
              <a:t>Understand fully</a:t>
            </a:r>
            <a:br>
              <a:rPr lang="en-US" smtClean="0"/>
            </a:br>
            <a:r>
              <a:rPr lang="en-US" smtClean="0"/>
              <a:t>this data path</a:t>
            </a:r>
          </a:p>
          <a:p>
            <a:endParaRPr lang="en-US" smtClean="0"/>
          </a:p>
          <a:p>
            <a:r>
              <a:rPr lang="en-US" smtClean="0"/>
              <a:t>Derive its control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How to handle</a:t>
            </a:r>
            <a:br>
              <a:rPr lang="en-US" smtClean="0"/>
            </a:br>
            <a:r>
              <a:rPr lang="en-US" smtClean="0"/>
              <a:t>exceptions</a:t>
            </a:r>
          </a:p>
          <a:p>
            <a:endParaRPr lang="en-US" smtClean="0"/>
          </a:p>
          <a:p>
            <a:r>
              <a:rPr lang="en-US" smtClean="0"/>
              <a:t>Explain Hazards</a:t>
            </a:r>
          </a:p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80203" y="484130"/>
            <a:ext cx="9120453" cy="6205597"/>
            <a:chOff x="348" y="482"/>
            <a:chExt cx="5241" cy="356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05" y="569"/>
              <a:ext cx="5115" cy="3341"/>
              <a:chOff x="405" y="569"/>
              <a:chExt cx="5115" cy="3341"/>
            </a:xfrm>
          </p:grpSpPr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5250" y="1420"/>
                <a:ext cx="213" cy="1092"/>
              </a:xfrm>
              <a:custGeom>
                <a:avLst/>
                <a:gdLst>
                  <a:gd name="T0" fmla="*/ 213 w 213"/>
                  <a:gd name="T1" fmla="*/ 1092 h 1092"/>
                  <a:gd name="T2" fmla="*/ 213 w 213"/>
                  <a:gd name="T3" fmla="*/ 0 h 1092"/>
                  <a:gd name="T4" fmla="*/ 0 w 213"/>
                  <a:gd name="T5" fmla="*/ 0 h 1092"/>
                  <a:gd name="T6" fmla="*/ 0 60000 65536"/>
                  <a:gd name="T7" fmla="*/ 0 60000 65536"/>
                  <a:gd name="T8" fmla="*/ 0 60000 65536"/>
                  <a:gd name="T9" fmla="*/ 0 w 213"/>
                  <a:gd name="T10" fmla="*/ 0 h 1092"/>
                  <a:gd name="T11" fmla="*/ 213 w 213"/>
                  <a:gd name="T12" fmla="*/ 1092 h 1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" h="1092">
                    <a:moveTo>
                      <a:pt x="213" y="1092"/>
                    </a:moveTo>
                    <a:lnTo>
                      <a:pt x="2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2283" y="704"/>
                <a:ext cx="3058" cy="1432"/>
              </a:xfrm>
              <a:custGeom>
                <a:avLst/>
                <a:gdLst>
                  <a:gd name="T0" fmla="*/ 2964 w 3058"/>
                  <a:gd name="T1" fmla="*/ 622 h 1432"/>
                  <a:gd name="T2" fmla="*/ 3058 w 3058"/>
                  <a:gd name="T3" fmla="*/ 622 h 1432"/>
                  <a:gd name="T4" fmla="*/ 3058 w 3058"/>
                  <a:gd name="T5" fmla="*/ 0 h 1432"/>
                  <a:gd name="T6" fmla="*/ 0 w 3058"/>
                  <a:gd name="T7" fmla="*/ 0 h 1432"/>
                  <a:gd name="T8" fmla="*/ 0 w 3058"/>
                  <a:gd name="T9" fmla="*/ 1432 h 1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8"/>
                  <a:gd name="T16" fmla="*/ 0 h 1432"/>
                  <a:gd name="T17" fmla="*/ 3058 w 3058"/>
                  <a:gd name="T18" fmla="*/ 1432 h 1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8" h="1432">
                    <a:moveTo>
                      <a:pt x="2964" y="622"/>
                    </a:moveTo>
                    <a:lnTo>
                      <a:pt x="3058" y="622"/>
                    </a:lnTo>
                    <a:lnTo>
                      <a:pt x="3058" y="0"/>
                    </a:lnTo>
                    <a:lnTo>
                      <a:pt x="0" y="0"/>
                    </a:lnTo>
                    <a:lnTo>
                      <a:pt x="0" y="1432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1051" y="569"/>
                <a:ext cx="3496" cy="1493"/>
              </a:xfrm>
              <a:custGeom>
                <a:avLst/>
                <a:gdLst>
                  <a:gd name="T0" fmla="*/ 0 w 3496"/>
                  <a:gd name="T1" fmla="*/ 204 h 1493"/>
                  <a:gd name="T2" fmla="*/ 2 w 3496"/>
                  <a:gd name="T3" fmla="*/ 0 h 1493"/>
                  <a:gd name="T4" fmla="*/ 3496 w 3496"/>
                  <a:gd name="T5" fmla="*/ 0 h 1493"/>
                  <a:gd name="T6" fmla="*/ 3496 w 3496"/>
                  <a:gd name="T7" fmla="*/ 1493 h 1493"/>
                  <a:gd name="T8" fmla="*/ 3406 w 3496"/>
                  <a:gd name="T9" fmla="*/ 1493 h 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6"/>
                  <a:gd name="T16" fmla="*/ 0 h 1493"/>
                  <a:gd name="T17" fmla="*/ 3496 w 3496"/>
                  <a:gd name="T18" fmla="*/ 1493 h 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6" h="1493">
                    <a:moveTo>
                      <a:pt x="0" y="204"/>
                    </a:moveTo>
                    <a:lnTo>
                      <a:pt x="2" y="0"/>
                    </a:lnTo>
                    <a:lnTo>
                      <a:pt x="3496" y="0"/>
                    </a:lnTo>
                    <a:lnTo>
                      <a:pt x="3496" y="1493"/>
                    </a:lnTo>
                    <a:lnTo>
                      <a:pt x="3406" y="1493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4083" y="1297"/>
                <a:ext cx="182" cy="716"/>
              </a:xfrm>
              <a:custGeom>
                <a:avLst/>
                <a:gdLst>
                  <a:gd name="T0" fmla="*/ 0 w 182"/>
                  <a:gd name="T1" fmla="*/ 0 h 716"/>
                  <a:gd name="T2" fmla="*/ 91 w 182"/>
                  <a:gd name="T3" fmla="*/ 0 h 716"/>
                  <a:gd name="T4" fmla="*/ 91 w 182"/>
                  <a:gd name="T5" fmla="*/ 716 h 716"/>
                  <a:gd name="T6" fmla="*/ 182 w 182"/>
                  <a:gd name="T7" fmla="*/ 716 h 7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716"/>
                  <a:gd name="T14" fmla="*/ 182 w 182"/>
                  <a:gd name="T15" fmla="*/ 716 h 7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716">
                    <a:moveTo>
                      <a:pt x="0" y="0"/>
                    </a:moveTo>
                    <a:lnTo>
                      <a:pt x="91" y="0"/>
                    </a:lnTo>
                    <a:lnTo>
                      <a:pt x="91" y="716"/>
                    </a:lnTo>
                    <a:lnTo>
                      <a:pt x="182" y="716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4083" y="2114"/>
                <a:ext cx="182" cy="300"/>
              </a:xfrm>
              <a:custGeom>
                <a:avLst/>
                <a:gdLst>
                  <a:gd name="T0" fmla="*/ 0 w 182"/>
                  <a:gd name="T1" fmla="*/ 300 h 300"/>
                  <a:gd name="T2" fmla="*/ 91 w 182"/>
                  <a:gd name="T3" fmla="*/ 300 h 300"/>
                  <a:gd name="T4" fmla="*/ 91 w 182"/>
                  <a:gd name="T5" fmla="*/ 0 h 300"/>
                  <a:gd name="T6" fmla="*/ 182 w 182"/>
                  <a:gd name="T7" fmla="*/ 0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300"/>
                  <a:gd name="T14" fmla="*/ 182 w 182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300">
                    <a:moveTo>
                      <a:pt x="0" y="300"/>
                    </a:moveTo>
                    <a:lnTo>
                      <a:pt x="91" y="300"/>
                    </a:lnTo>
                    <a:lnTo>
                      <a:pt x="91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1"/>
              <p:cNvSpPr>
                <a:spLocks/>
              </p:cNvSpPr>
              <p:nvPr/>
            </p:nvSpPr>
            <p:spPr bwMode="auto">
              <a:xfrm>
                <a:off x="4083" y="1373"/>
                <a:ext cx="956" cy="1873"/>
              </a:xfrm>
              <a:custGeom>
                <a:avLst/>
                <a:gdLst>
                  <a:gd name="T0" fmla="*/ 568 w 956"/>
                  <a:gd name="T1" fmla="*/ 1668 h 1873"/>
                  <a:gd name="T2" fmla="*/ 568 w 956"/>
                  <a:gd name="T3" fmla="*/ 1873 h 1873"/>
                  <a:gd name="T4" fmla="*/ 956 w 956"/>
                  <a:gd name="T5" fmla="*/ 1873 h 1873"/>
                  <a:gd name="T6" fmla="*/ 956 w 956"/>
                  <a:gd name="T7" fmla="*/ 0 h 1873"/>
                  <a:gd name="T8" fmla="*/ 0 w 956"/>
                  <a:gd name="T9" fmla="*/ 0 h 1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6"/>
                  <a:gd name="T16" fmla="*/ 0 h 1873"/>
                  <a:gd name="T17" fmla="*/ 956 w 956"/>
                  <a:gd name="T18" fmla="*/ 1873 h 18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6" h="1873">
                    <a:moveTo>
                      <a:pt x="568" y="1668"/>
                    </a:moveTo>
                    <a:lnTo>
                      <a:pt x="568" y="1873"/>
                    </a:lnTo>
                    <a:lnTo>
                      <a:pt x="956" y="1873"/>
                    </a:lnTo>
                    <a:lnTo>
                      <a:pt x="956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2"/>
              <p:cNvSpPr>
                <a:spLocks/>
              </p:cNvSpPr>
              <p:nvPr/>
            </p:nvSpPr>
            <p:spPr bwMode="auto">
              <a:xfrm>
                <a:off x="4083" y="1449"/>
                <a:ext cx="568" cy="879"/>
              </a:xfrm>
              <a:custGeom>
                <a:avLst/>
                <a:gdLst>
                  <a:gd name="T0" fmla="*/ 568 w 568"/>
                  <a:gd name="T1" fmla="*/ 879 h 879"/>
                  <a:gd name="T2" fmla="*/ 568 w 568"/>
                  <a:gd name="T3" fmla="*/ 0 h 879"/>
                  <a:gd name="T4" fmla="*/ 0 w 568"/>
                  <a:gd name="T5" fmla="*/ 0 h 879"/>
                  <a:gd name="T6" fmla="*/ 0 60000 65536"/>
                  <a:gd name="T7" fmla="*/ 0 60000 65536"/>
                  <a:gd name="T8" fmla="*/ 0 60000 65536"/>
                  <a:gd name="T9" fmla="*/ 0 w 568"/>
                  <a:gd name="T10" fmla="*/ 0 h 879"/>
                  <a:gd name="T11" fmla="*/ 568 w 568"/>
                  <a:gd name="T12" fmla="*/ 879 h 8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8" h="879">
                    <a:moveTo>
                      <a:pt x="568" y="879"/>
                    </a:moveTo>
                    <a:lnTo>
                      <a:pt x="568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3"/>
              <p:cNvSpPr>
                <a:spLocks/>
              </p:cNvSpPr>
              <p:nvPr/>
            </p:nvSpPr>
            <p:spPr bwMode="auto">
              <a:xfrm>
                <a:off x="2880" y="1297"/>
                <a:ext cx="923" cy="2613"/>
              </a:xfrm>
              <a:custGeom>
                <a:avLst/>
                <a:gdLst>
                  <a:gd name="T0" fmla="*/ 0 w 923"/>
                  <a:gd name="T1" fmla="*/ 0 h 2613"/>
                  <a:gd name="T2" fmla="*/ 923 w 923"/>
                  <a:gd name="T3" fmla="*/ 0 h 2613"/>
                  <a:gd name="T4" fmla="*/ 923 w 923"/>
                  <a:gd name="T5" fmla="*/ 2613 h 2613"/>
                  <a:gd name="T6" fmla="*/ 241 w 923"/>
                  <a:gd name="T7" fmla="*/ 2613 h 2613"/>
                  <a:gd name="T8" fmla="*/ 241 w 923"/>
                  <a:gd name="T9" fmla="*/ 2522 h 2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3"/>
                  <a:gd name="T16" fmla="*/ 0 h 2613"/>
                  <a:gd name="T17" fmla="*/ 923 w 923"/>
                  <a:gd name="T18" fmla="*/ 2613 h 2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3" h="2613">
                    <a:moveTo>
                      <a:pt x="0" y="0"/>
                    </a:moveTo>
                    <a:lnTo>
                      <a:pt x="923" y="0"/>
                    </a:lnTo>
                    <a:lnTo>
                      <a:pt x="923" y="2613"/>
                    </a:lnTo>
                    <a:lnTo>
                      <a:pt x="241" y="2613"/>
                    </a:lnTo>
                    <a:lnTo>
                      <a:pt x="241" y="2522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4"/>
              <p:cNvSpPr>
                <a:spLocks/>
              </p:cNvSpPr>
              <p:nvPr/>
            </p:nvSpPr>
            <p:spPr bwMode="auto">
              <a:xfrm>
                <a:off x="2880" y="1447"/>
                <a:ext cx="788" cy="1036"/>
              </a:xfrm>
              <a:custGeom>
                <a:avLst/>
                <a:gdLst>
                  <a:gd name="T0" fmla="*/ 0 w 788"/>
                  <a:gd name="T1" fmla="*/ 0 h 1036"/>
                  <a:gd name="T2" fmla="*/ 788 w 788"/>
                  <a:gd name="T3" fmla="*/ 2 h 1036"/>
                  <a:gd name="T4" fmla="*/ 788 w 788"/>
                  <a:gd name="T5" fmla="*/ 694 h 1036"/>
                  <a:gd name="T6" fmla="*/ 285 w 788"/>
                  <a:gd name="T7" fmla="*/ 694 h 1036"/>
                  <a:gd name="T8" fmla="*/ 285 w 788"/>
                  <a:gd name="T9" fmla="*/ 1036 h 1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1036"/>
                  <a:gd name="T17" fmla="*/ 788 w 788"/>
                  <a:gd name="T18" fmla="*/ 1036 h 1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1036">
                    <a:moveTo>
                      <a:pt x="0" y="0"/>
                    </a:moveTo>
                    <a:lnTo>
                      <a:pt x="788" y="2"/>
                    </a:lnTo>
                    <a:lnTo>
                      <a:pt x="788" y="694"/>
                    </a:lnTo>
                    <a:lnTo>
                      <a:pt x="285" y="694"/>
                    </a:lnTo>
                    <a:lnTo>
                      <a:pt x="285" y="1036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5"/>
              <p:cNvSpPr>
                <a:spLocks/>
              </p:cNvSpPr>
              <p:nvPr/>
            </p:nvSpPr>
            <p:spPr bwMode="auto">
              <a:xfrm>
                <a:off x="2880" y="1373"/>
                <a:ext cx="855" cy="2185"/>
              </a:xfrm>
              <a:custGeom>
                <a:avLst/>
                <a:gdLst>
                  <a:gd name="T0" fmla="*/ 0 w 855"/>
                  <a:gd name="T1" fmla="*/ 0 h 2185"/>
                  <a:gd name="T2" fmla="*/ 855 w 855"/>
                  <a:gd name="T3" fmla="*/ 0 h 2185"/>
                  <a:gd name="T4" fmla="*/ 855 w 855"/>
                  <a:gd name="T5" fmla="*/ 2185 h 2185"/>
                  <a:gd name="T6" fmla="*/ 462 w 855"/>
                  <a:gd name="T7" fmla="*/ 2185 h 2185"/>
                  <a:gd name="T8" fmla="*/ 462 w 855"/>
                  <a:gd name="T9" fmla="*/ 2072 h 2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2185"/>
                  <a:gd name="T17" fmla="*/ 855 w 855"/>
                  <a:gd name="T18" fmla="*/ 2185 h 2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2185">
                    <a:moveTo>
                      <a:pt x="0" y="0"/>
                    </a:moveTo>
                    <a:lnTo>
                      <a:pt x="855" y="0"/>
                    </a:lnTo>
                    <a:lnTo>
                      <a:pt x="855" y="2185"/>
                    </a:lnTo>
                    <a:lnTo>
                      <a:pt x="462" y="2185"/>
                    </a:lnTo>
                    <a:lnTo>
                      <a:pt x="462" y="2072"/>
                    </a:lnTo>
                  </a:path>
                </a:pathLst>
              </a:custGeom>
              <a:noFill/>
              <a:ln w="1905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16"/>
              <p:cNvSpPr>
                <a:spLocks noChangeShapeType="1"/>
              </p:cNvSpPr>
              <p:nvPr/>
            </p:nvSpPr>
            <p:spPr bwMode="auto">
              <a:xfrm>
                <a:off x="3690" y="2414"/>
                <a:ext cx="244" cy="1"/>
              </a:xfrm>
              <a:prstGeom prst="line">
                <a:avLst/>
              </a:prstGeom>
              <a:noFill/>
              <a:ln w="7938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7"/>
              <p:cNvSpPr>
                <a:spLocks/>
              </p:cNvSpPr>
              <p:nvPr/>
            </p:nvSpPr>
            <p:spPr bwMode="auto">
              <a:xfrm>
                <a:off x="3926" y="2399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3 w 32"/>
                  <a:gd name="T3" fmla="*/ 30 h 30"/>
                  <a:gd name="T4" fmla="*/ 32 w 32"/>
                  <a:gd name="T5" fmla="*/ 15 h 30"/>
                  <a:gd name="T6" fmla="*/ 3 w 32"/>
                  <a:gd name="T7" fmla="*/ 0 h 30"/>
                  <a:gd name="T8" fmla="*/ 3 w 32"/>
                  <a:gd name="T9" fmla="*/ 0 h 30"/>
                  <a:gd name="T10" fmla="*/ 0 w 3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0"/>
                  <a:gd name="T20" fmla="*/ 32 w 3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0">
                    <a:moveTo>
                      <a:pt x="0" y="0"/>
                    </a:moveTo>
                    <a:lnTo>
                      <a:pt x="3" y="30"/>
                    </a:lnTo>
                    <a:lnTo>
                      <a:pt x="32" y="1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8"/>
              <p:cNvSpPr>
                <a:spLocks/>
              </p:cNvSpPr>
              <p:nvPr/>
            </p:nvSpPr>
            <p:spPr bwMode="auto">
              <a:xfrm>
                <a:off x="2760" y="1270"/>
                <a:ext cx="120" cy="206"/>
              </a:xfrm>
              <a:custGeom>
                <a:avLst/>
                <a:gdLst>
                  <a:gd name="T0" fmla="*/ 120 w 120"/>
                  <a:gd name="T1" fmla="*/ 204 h 206"/>
                  <a:gd name="T2" fmla="*/ 120 w 120"/>
                  <a:gd name="T3" fmla="*/ 0 h 206"/>
                  <a:gd name="T4" fmla="*/ 0 w 120"/>
                  <a:gd name="T5" fmla="*/ 0 h 206"/>
                  <a:gd name="T6" fmla="*/ 0 w 120"/>
                  <a:gd name="T7" fmla="*/ 206 h 206"/>
                  <a:gd name="T8" fmla="*/ 120 w 120"/>
                  <a:gd name="T9" fmla="*/ 206 h 206"/>
                  <a:gd name="T10" fmla="*/ 120 w 120"/>
                  <a:gd name="T11" fmla="*/ 206 h 206"/>
                  <a:gd name="T12" fmla="*/ 120 w 120"/>
                  <a:gd name="T13" fmla="*/ 204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06"/>
                  <a:gd name="T23" fmla="*/ 120 w 12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06">
                    <a:moveTo>
                      <a:pt x="120" y="204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0" y="206"/>
                    </a:lnTo>
                    <a:lnTo>
                      <a:pt x="12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9"/>
              <p:cNvSpPr>
                <a:spLocks/>
              </p:cNvSpPr>
              <p:nvPr/>
            </p:nvSpPr>
            <p:spPr bwMode="auto">
              <a:xfrm>
                <a:off x="2760" y="1270"/>
                <a:ext cx="120" cy="206"/>
              </a:xfrm>
              <a:custGeom>
                <a:avLst/>
                <a:gdLst>
                  <a:gd name="T0" fmla="*/ 120 w 120"/>
                  <a:gd name="T1" fmla="*/ 204 h 206"/>
                  <a:gd name="T2" fmla="*/ 120 w 120"/>
                  <a:gd name="T3" fmla="*/ 0 h 206"/>
                  <a:gd name="T4" fmla="*/ 0 w 120"/>
                  <a:gd name="T5" fmla="*/ 0 h 206"/>
                  <a:gd name="T6" fmla="*/ 0 w 120"/>
                  <a:gd name="T7" fmla="*/ 206 h 206"/>
                  <a:gd name="T8" fmla="*/ 120 w 120"/>
                  <a:gd name="T9" fmla="*/ 206 h 206"/>
                  <a:gd name="T10" fmla="*/ 120 w 120"/>
                  <a:gd name="T11" fmla="*/ 206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06"/>
                  <a:gd name="T20" fmla="*/ 120 w 120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06">
                    <a:moveTo>
                      <a:pt x="120" y="204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0" y="206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0"/>
              <p:cNvSpPr>
                <a:spLocks/>
              </p:cNvSpPr>
              <p:nvPr/>
            </p:nvSpPr>
            <p:spPr bwMode="auto">
              <a:xfrm>
                <a:off x="3455" y="2682"/>
                <a:ext cx="91" cy="522"/>
              </a:xfrm>
              <a:custGeom>
                <a:avLst/>
                <a:gdLst>
                  <a:gd name="T0" fmla="*/ 91 w 91"/>
                  <a:gd name="T1" fmla="*/ 0 h 522"/>
                  <a:gd name="T2" fmla="*/ 91 w 91"/>
                  <a:gd name="T3" fmla="*/ 522 h 522"/>
                  <a:gd name="T4" fmla="*/ 0 w 91"/>
                  <a:gd name="T5" fmla="*/ 522 h 52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22"/>
                  <a:gd name="T11" fmla="*/ 91 w 91"/>
                  <a:gd name="T12" fmla="*/ 522 h 5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22">
                    <a:moveTo>
                      <a:pt x="91" y="0"/>
                    </a:moveTo>
                    <a:lnTo>
                      <a:pt x="91" y="522"/>
                    </a:lnTo>
                    <a:lnTo>
                      <a:pt x="0" y="522"/>
                    </a:lnTo>
                  </a:path>
                </a:pathLst>
              </a:custGeom>
              <a:noFill/>
              <a:ln w="1905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1"/>
              <p:cNvSpPr>
                <a:spLocks/>
              </p:cNvSpPr>
              <p:nvPr/>
            </p:nvSpPr>
            <p:spPr bwMode="auto">
              <a:xfrm>
                <a:off x="4265" y="1983"/>
                <a:ext cx="192" cy="160"/>
              </a:xfrm>
              <a:custGeom>
                <a:avLst/>
                <a:gdLst>
                  <a:gd name="T0" fmla="*/ 113 w 192"/>
                  <a:gd name="T1" fmla="*/ 158 h 160"/>
                  <a:gd name="T2" fmla="*/ 125 w 192"/>
                  <a:gd name="T3" fmla="*/ 158 h 160"/>
                  <a:gd name="T4" fmla="*/ 138 w 192"/>
                  <a:gd name="T5" fmla="*/ 155 h 160"/>
                  <a:gd name="T6" fmla="*/ 150 w 192"/>
                  <a:gd name="T7" fmla="*/ 150 h 160"/>
                  <a:gd name="T8" fmla="*/ 160 w 192"/>
                  <a:gd name="T9" fmla="*/ 143 h 160"/>
                  <a:gd name="T10" fmla="*/ 169 w 192"/>
                  <a:gd name="T11" fmla="*/ 136 h 160"/>
                  <a:gd name="T12" fmla="*/ 177 w 192"/>
                  <a:gd name="T13" fmla="*/ 126 h 160"/>
                  <a:gd name="T14" fmla="*/ 182 w 192"/>
                  <a:gd name="T15" fmla="*/ 116 h 160"/>
                  <a:gd name="T16" fmla="*/ 187 w 192"/>
                  <a:gd name="T17" fmla="*/ 106 h 160"/>
                  <a:gd name="T18" fmla="*/ 189 w 192"/>
                  <a:gd name="T19" fmla="*/ 94 h 160"/>
                  <a:gd name="T20" fmla="*/ 192 w 192"/>
                  <a:gd name="T21" fmla="*/ 79 h 160"/>
                  <a:gd name="T22" fmla="*/ 189 w 192"/>
                  <a:gd name="T23" fmla="*/ 67 h 160"/>
                  <a:gd name="T24" fmla="*/ 187 w 192"/>
                  <a:gd name="T25" fmla="*/ 54 h 160"/>
                  <a:gd name="T26" fmla="*/ 182 w 192"/>
                  <a:gd name="T27" fmla="*/ 42 h 160"/>
                  <a:gd name="T28" fmla="*/ 177 w 192"/>
                  <a:gd name="T29" fmla="*/ 32 h 160"/>
                  <a:gd name="T30" fmla="*/ 169 w 192"/>
                  <a:gd name="T31" fmla="*/ 22 h 160"/>
                  <a:gd name="T32" fmla="*/ 160 w 192"/>
                  <a:gd name="T33" fmla="*/ 15 h 160"/>
                  <a:gd name="T34" fmla="*/ 150 w 192"/>
                  <a:gd name="T35" fmla="*/ 10 h 160"/>
                  <a:gd name="T36" fmla="*/ 138 w 192"/>
                  <a:gd name="T37" fmla="*/ 5 h 160"/>
                  <a:gd name="T38" fmla="*/ 125 w 192"/>
                  <a:gd name="T39" fmla="*/ 0 h 160"/>
                  <a:gd name="T40" fmla="*/ 113 w 192"/>
                  <a:gd name="T41" fmla="*/ 0 h 160"/>
                  <a:gd name="T42" fmla="*/ 0 w 192"/>
                  <a:gd name="T43" fmla="*/ 0 h 160"/>
                  <a:gd name="T44" fmla="*/ 0 w 192"/>
                  <a:gd name="T45" fmla="*/ 160 h 160"/>
                  <a:gd name="T46" fmla="*/ 113 w 192"/>
                  <a:gd name="T47" fmla="*/ 160 h 160"/>
                  <a:gd name="T48" fmla="*/ 113 w 192"/>
                  <a:gd name="T49" fmla="*/ 160 h 160"/>
                  <a:gd name="T50" fmla="*/ 113 w 192"/>
                  <a:gd name="T51" fmla="*/ 158 h 1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2"/>
                  <a:gd name="T79" fmla="*/ 0 h 160"/>
                  <a:gd name="T80" fmla="*/ 192 w 192"/>
                  <a:gd name="T81" fmla="*/ 160 h 1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2" h="160">
                    <a:moveTo>
                      <a:pt x="113" y="158"/>
                    </a:moveTo>
                    <a:lnTo>
                      <a:pt x="125" y="158"/>
                    </a:lnTo>
                    <a:lnTo>
                      <a:pt x="138" y="155"/>
                    </a:lnTo>
                    <a:lnTo>
                      <a:pt x="150" y="150"/>
                    </a:lnTo>
                    <a:lnTo>
                      <a:pt x="160" y="143"/>
                    </a:lnTo>
                    <a:lnTo>
                      <a:pt x="169" y="136"/>
                    </a:lnTo>
                    <a:lnTo>
                      <a:pt x="177" y="126"/>
                    </a:lnTo>
                    <a:lnTo>
                      <a:pt x="182" y="116"/>
                    </a:lnTo>
                    <a:lnTo>
                      <a:pt x="187" y="106"/>
                    </a:lnTo>
                    <a:lnTo>
                      <a:pt x="189" y="94"/>
                    </a:lnTo>
                    <a:lnTo>
                      <a:pt x="192" y="79"/>
                    </a:lnTo>
                    <a:lnTo>
                      <a:pt x="189" y="67"/>
                    </a:lnTo>
                    <a:lnTo>
                      <a:pt x="187" y="54"/>
                    </a:lnTo>
                    <a:lnTo>
                      <a:pt x="182" y="42"/>
                    </a:lnTo>
                    <a:lnTo>
                      <a:pt x="177" y="32"/>
                    </a:lnTo>
                    <a:lnTo>
                      <a:pt x="169" y="22"/>
                    </a:lnTo>
                    <a:lnTo>
                      <a:pt x="160" y="15"/>
                    </a:lnTo>
                    <a:lnTo>
                      <a:pt x="150" y="10"/>
                    </a:lnTo>
                    <a:lnTo>
                      <a:pt x="138" y="5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13" y="160"/>
                    </a:lnTo>
                    <a:lnTo>
                      <a:pt x="113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2"/>
              <p:cNvSpPr>
                <a:spLocks/>
              </p:cNvSpPr>
              <p:nvPr/>
            </p:nvSpPr>
            <p:spPr bwMode="auto">
              <a:xfrm>
                <a:off x="4265" y="1983"/>
                <a:ext cx="192" cy="160"/>
              </a:xfrm>
              <a:custGeom>
                <a:avLst/>
                <a:gdLst>
                  <a:gd name="T0" fmla="*/ 113 w 192"/>
                  <a:gd name="T1" fmla="*/ 158 h 160"/>
                  <a:gd name="T2" fmla="*/ 125 w 192"/>
                  <a:gd name="T3" fmla="*/ 158 h 160"/>
                  <a:gd name="T4" fmla="*/ 138 w 192"/>
                  <a:gd name="T5" fmla="*/ 155 h 160"/>
                  <a:gd name="T6" fmla="*/ 150 w 192"/>
                  <a:gd name="T7" fmla="*/ 150 h 160"/>
                  <a:gd name="T8" fmla="*/ 160 w 192"/>
                  <a:gd name="T9" fmla="*/ 143 h 160"/>
                  <a:gd name="T10" fmla="*/ 169 w 192"/>
                  <a:gd name="T11" fmla="*/ 136 h 160"/>
                  <a:gd name="T12" fmla="*/ 177 w 192"/>
                  <a:gd name="T13" fmla="*/ 126 h 160"/>
                  <a:gd name="T14" fmla="*/ 182 w 192"/>
                  <a:gd name="T15" fmla="*/ 116 h 160"/>
                  <a:gd name="T16" fmla="*/ 187 w 192"/>
                  <a:gd name="T17" fmla="*/ 106 h 160"/>
                  <a:gd name="T18" fmla="*/ 189 w 192"/>
                  <a:gd name="T19" fmla="*/ 94 h 160"/>
                  <a:gd name="T20" fmla="*/ 192 w 192"/>
                  <a:gd name="T21" fmla="*/ 79 h 160"/>
                  <a:gd name="T22" fmla="*/ 189 w 192"/>
                  <a:gd name="T23" fmla="*/ 67 h 160"/>
                  <a:gd name="T24" fmla="*/ 187 w 192"/>
                  <a:gd name="T25" fmla="*/ 54 h 160"/>
                  <a:gd name="T26" fmla="*/ 182 w 192"/>
                  <a:gd name="T27" fmla="*/ 42 h 160"/>
                  <a:gd name="T28" fmla="*/ 177 w 192"/>
                  <a:gd name="T29" fmla="*/ 32 h 160"/>
                  <a:gd name="T30" fmla="*/ 169 w 192"/>
                  <a:gd name="T31" fmla="*/ 22 h 160"/>
                  <a:gd name="T32" fmla="*/ 160 w 192"/>
                  <a:gd name="T33" fmla="*/ 15 h 160"/>
                  <a:gd name="T34" fmla="*/ 150 w 192"/>
                  <a:gd name="T35" fmla="*/ 10 h 160"/>
                  <a:gd name="T36" fmla="*/ 138 w 192"/>
                  <a:gd name="T37" fmla="*/ 5 h 160"/>
                  <a:gd name="T38" fmla="*/ 125 w 192"/>
                  <a:gd name="T39" fmla="*/ 0 h 160"/>
                  <a:gd name="T40" fmla="*/ 113 w 192"/>
                  <a:gd name="T41" fmla="*/ 0 h 160"/>
                  <a:gd name="T42" fmla="*/ 0 w 192"/>
                  <a:gd name="T43" fmla="*/ 0 h 160"/>
                  <a:gd name="T44" fmla="*/ 0 w 192"/>
                  <a:gd name="T45" fmla="*/ 160 h 160"/>
                  <a:gd name="T46" fmla="*/ 113 w 192"/>
                  <a:gd name="T47" fmla="*/ 160 h 160"/>
                  <a:gd name="T48" fmla="*/ 113 w 192"/>
                  <a:gd name="T49" fmla="*/ 160 h 1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2"/>
                  <a:gd name="T76" fmla="*/ 0 h 160"/>
                  <a:gd name="T77" fmla="*/ 192 w 192"/>
                  <a:gd name="T78" fmla="*/ 160 h 1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2" h="160">
                    <a:moveTo>
                      <a:pt x="113" y="158"/>
                    </a:moveTo>
                    <a:lnTo>
                      <a:pt x="125" y="158"/>
                    </a:lnTo>
                    <a:lnTo>
                      <a:pt x="138" y="155"/>
                    </a:lnTo>
                    <a:lnTo>
                      <a:pt x="150" y="150"/>
                    </a:lnTo>
                    <a:lnTo>
                      <a:pt x="160" y="143"/>
                    </a:lnTo>
                    <a:lnTo>
                      <a:pt x="169" y="136"/>
                    </a:lnTo>
                    <a:lnTo>
                      <a:pt x="177" y="126"/>
                    </a:lnTo>
                    <a:lnTo>
                      <a:pt x="182" y="116"/>
                    </a:lnTo>
                    <a:lnTo>
                      <a:pt x="187" y="106"/>
                    </a:lnTo>
                    <a:lnTo>
                      <a:pt x="189" y="94"/>
                    </a:lnTo>
                    <a:lnTo>
                      <a:pt x="192" y="79"/>
                    </a:lnTo>
                    <a:lnTo>
                      <a:pt x="189" y="67"/>
                    </a:lnTo>
                    <a:lnTo>
                      <a:pt x="187" y="54"/>
                    </a:lnTo>
                    <a:lnTo>
                      <a:pt x="182" y="42"/>
                    </a:lnTo>
                    <a:lnTo>
                      <a:pt x="177" y="32"/>
                    </a:lnTo>
                    <a:lnTo>
                      <a:pt x="169" y="22"/>
                    </a:lnTo>
                    <a:lnTo>
                      <a:pt x="160" y="15"/>
                    </a:lnTo>
                    <a:lnTo>
                      <a:pt x="150" y="10"/>
                    </a:lnTo>
                    <a:lnTo>
                      <a:pt x="138" y="5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13" y="16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3"/>
              <p:cNvSpPr>
                <a:spLocks/>
              </p:cNvSpPr>
              <p:nvPr/>
            </p:nvSpPr>
            <p:spPr bwMode="auto">
              <a:xfrm>
                <a:off x="3027" y="347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15 h 30"/>
                  <a:gd name="T6" fmla="*/ 0 w 30"/>
                  <a:gd name="T7" fmla="*/ 0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4"/>
              <p:cNvSpPr>
                <a:spLocks/>
              </p:cNvSpPr>
              <p:nvPr/>
            </p:nvSpPr>
            <p:spPr bwMode="auto">
              <a:xfrm>
                <a:off x="3027" y="3748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29 h 29"/>
                  <a:gd name="T4" fmla="*/ 30 w 30"/>
                  <a:gd name="T5" fmla="*/ 14 h 29"/>
                  <a:gd name="T6" fmla="*/ 0 w 30"/>
                  <a:gd name="T7" fmla="*/ 0 h 29"/>
                  <a:gd name="T8" fmla="*/ 0 w 3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9"/>
                  <a:gd name="T17" fmla="*/ 30 w 3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9">
                    <a:moveTo>
                      <a:pt x="0" y="0"/>
                    </a:moveTo>
                    <a:lnTo>
                      <a:pt x="0" y="29"/>
                    </a:lnTo>
                    <a:lnTo>
                      <a:pt x="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5"/>
              <p:cNvSpPr>
                <a:spLocks/>
              </p:cNvSpPr>
              <p:nvPr/>
            </p:nvSpPr>
            <p:spPr bwMode="auto">
              <a:xfrm>
                <a:off x="1905" y="256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26"/>
              <p:cNvSpPr>
                <a:spLocks noChangeShapeType="1"/>
              </p:cNvSpPr>
              <p:nvPr/>
            </p:nvSpPr>
            <p:spPr bwMode="auto">
              <a:xfrm flipH="1" flipV="1">
                <a:off x="2205" y="3162"/>
                <a:ext cx="44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7"/>
              <p:cNvSpPr>
                <a:spLocks/>
              </p:cNvSpPr>
              <p:nvPr/>
            </p:nvSpPr>
            <p:spPr bwMode="auto">
              <a:xfrm>
                <a:off x="439" y="2106"/>
                <a:ext cx="113" cy="318"/>
              </a:xfrm>
              <a:custGeom>
                <a:avLst/>
                <a:gdLst>
                  <a:gd name="T0" fmla="*/ 113 w 113"/>
                  <a:gd name="T1" fmla="*/ 318 h 318"/>
                  <a:gd name="T2" fmla="*/ 113 w 113"/>
                  <a:gd name="T3" fmla="*/ 0 h 318"/>
                  <a:gd name="T4" fmla="*/ 0 w 113"/>
                  <a:gd name="T5" fmla="*/ 0 h 318"/>
                  <a:gd name="T6" fmla="*/ 0 w 113"/>
                  <a:gd name="T7" fmla="*/ 318 h 318"/>
                  <a:gd name="T8" fmla="*/ 113 w 113"/>
                  <a:gd name="T9" fmla="*/ 318 h 318"/>
                  <a:gd name="T10" fmla="*/ 113 w 113"/>
                  <a:gd name="T11" fmla="*/ 318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318"/>
                  <a:gd name="T20" fmla="*/ 113 w 113"/>
                  <a:gd name="T21" fmla="*/ 318 h 3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318">
                    <a:moveTo>
                      <a:pt x="113" y="318"/>
                    </a:moveTo>
                    <a:lnTo>
                      <a:pt x="113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113" y="3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8"/>
              <p:cNvSpPr>
                <a:spLocks/>
              </p:cNvSpPr>
              <p:nvPr/>
            </p:nvSpPr>
            <p:spPr bwMode="auto">
              <a:xfrm>
                <a:off x="439" y="2106"/>
                <a:ext cx="113" cy="318"/>
              </a:xfrm>
              <a:custGeom>
                <a:avLst/>
                <a:gdLst>
                  <a:gd name="T0" fmla="*/ 113 w 113"/>
                  <a:gd name="T1" fmla="*/ 318 h 318"/>
                  <a:gd name="T2" fmla="*/ 113 w 113"/>
                  <a:gd name="T3" fmla="*/ 0 h 318"/>
                  <a:gd name="T4" fmla="*/ 0 w 113"/>
                  <a:gd name="T5" fmla="*/ 0 h 318"/>
                  <a:gd name="T6" fmla="*/ 0 w 113"/>
                  <a:gd name="T7" fmla="*/ 318 h 318"/>
                  <a:gd name="T8" fmla="*/ 113 w 113"/>
                  <a:gd name="T9" fmla="*/ 318 h 318"/>
                  <a:gd name="T10" fmla="*/ 113 w 113"/>
                  <a:gd name="T11" fmla="*/ 318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318"/>
                  <a:gd name="T20" fmla="*/ 113 w 113"/>
                  <a:gd name="T21" fmla="*/ 318 h 3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318">
                    <a:moveTo>
                      <a:pt x="113" y="318"/>
                    </a:moveTo>
                    <a:lnTo>
                      <a:pt x="113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113" y="31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Rectangle 29"/>
              <p:cNvSpPr>
                <a:spLocks noChangeArrowheads="1"/>
              </p:cNvSpPr>
              <p:nvPr/>
            </p:nvSpPr>
            <p:spPr bwMode="auto">
              <a:xfrm>
                <a:off x="456" y="2227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Rectangle 30"/>
              <p:cNvSpPr>
                <a:spLocks noChangeArrowheads="1"/>
              </p:cNvSpPr>
              <p:nvPr/>
            </p:nvSpPr>
            <p:spPr bwMode="auto">
              <a:xfrm>
                <a:off x="498" y="2227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Freeform 31"/>
              <p:cNvSpPr>
                <a:spLocks/>
              </p:cNvSpPr>
              <p:nvPr/>
            </p:nvSpPr>
            <p:spPr bwMode="auto">
              <a:xfrm>
                <a:off x="712" y="2136"/>
                <a:ext cx="682" cy="713"/>
              </a:xfrm>
              <a:custGeom>
                <a:avLst/>
                <a:gdLst>
                  <a:gd name="T0" fmla="*/ 680 w 682"/>
                  <a:gd name="T1" fmla="*/ 711 h 713"/>
                  <a:gd name="T2" fmla="*/ 682 w 682"/>
                  <a:gd name="T3" fmla="*/ 0 h 713"/>
                  <a:gd name="T4" fmla="*/ 0 w 682"/>
                  <a:gd name="T5" fmla="*/ 0 h 713"/>
                  <a:gd name="T6" fmla="*/ 0 w 682"/>
                  <a:gd name="T7" fmla="*/ 713 h 713"/>
                  <a:gd name="T8" fmla="*/ 682 w 682"/>
                  <a:gd name="T9" fmla="*/ 713 h 713"/>
                  <a:gd name="T10" fmla="*/ 682 w 682"/>
                  <a:gd name="T11" fmla="*/ 713 h 713"/>
                  <a:gd name="T12" fmla="*/ 680 w 682"/>
                  <a:gd name="T13" fmla="*/ 711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2"/>
                  <a:gd name="T22" fmla="*/ 0 h 713"/>
                  <a:gd name="T23" fmla="*/ 682 w 682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2" h="713">
                    <a:moveTo>
                      <a:pt x="680" y="711"/>
                    </a:moveTo>
                    <a:lnTo>
                      <a:pt x="682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2" y="713"/>
                    </a:lnTo>
                    <a:lnTo>
                      <a:pt x="680" y="7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2"/>
              <p:cNvSpPr>
                <a:spLocks/>
              </p:cNvSpPr>
              <p:nvPr/>
            </p:nvSpPr>
            <p:spPr bwMode="auto">
              <a:xfrm>
                <a:off x="712" y="2136"/>
                <a:ext cx="682" cy="713"/>
              </a:xfrm>
              <a:custGeom>
                <a:avLst/>
                <a:gdLst>
                  <a:gd name="T0" fmla="*/ 680 w 682"/>
                  <a:gd name="T1" fmla="*/ 711 h 713"/>
                  <a:gd name="T2" fmla="*/ 682 w 682"/>
                  <a:gd name="T3" fmla="*/ 0 h 713"/>
                  <a:gd name="T4" fmla="*/ 0 w 682"/>
                  <a:gd name="T5" fmla="*/ 0 h 713"/>
                  <a:gd name="T6" fmla="*/ 0 w 682"/>
                  <a:gd name="T7" fmla="*/ 713 h 713"/>
                  <a:gd name="T8" fmla="*/ 682 w 682"/>
                  <a:gd name="T9" fmla="*/ 713 h 713"/>
                  <a:gd name="T10" fmla="*/ 682 w 682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2"/>
                  <a:gd name="T19" fmla="*/ 0 h 713"/>
                  <a:gd name="T20" fmla="*/ 682 w 682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2" h="713">
                    <a:moveTo>
                      <a:pt x="680" y="711"/>
                    </a:moveTo>
                    <a:lnTo>
                      <a:pt x="682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2" y="71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33"/>
              <p:cNvSpPr>
                <a:spLocks noChangeArrowheads="1"/>
              </p:cNvSpPr>
              <p:nvPr/>
            </p:nvSpPr>
            <p:spPr bwMode="auto">
              <a:xfrm>
                <a:off x="906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2" name="Rectangle 34"/>
              <p:cNvSpPr>
                <a:spLocks noChangeArrowheads="1"/>
              </p:cNvSpPr>
              <p:nvPr/>
            </p:nvSpPr>
            <p:spPr bwMode="auto">
              <a:xfrm>
                <a:off x="920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3" name="Rectangle 35"/>
              <p:cNvSpPr>
                <a:spLocks noChangeArrowheads="1"/>
              </p:cNvSpPr>
              <p:nvPr/>
            </p:nvSpPr>
            <p:spPr bwMode="auto">
              <a:xfrm>
                <a:off x="955" y="2418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4" name="Rectangle 36"/>
              <p:cNvSpPr>
                <a:spLocks noChangeArrowheads="1"/>
              </p:cNvSpPr>
              <p:nvPr/>
            </p:nvSpPr>
            <p:spPr bwMode="auto">
              <a:xfrm>
                <a:off x="984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5" name="Rectangle 37"/>
              <p:cNvSpPr>
                <a:spLocks noChangeArrowheads="1"/>
              </p:cNvSpPr>
              <p:nvPr/>
            </p:nvSpPr>
            <p:spPr bwMode="auto">
              <a:xfrm>
                <a:off x="1001" y="2418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Rectangle 38"/>
              <p:cNvSpPr>
                <a:spLocks noChangeArrowheads="1"/>
              </p:cNvSpPr>
              <p:nvPr/>
            </p:nvSpPr>
            <p:spPr bwMode="auto">
              <a:xfrm>
                <a:off x="1021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Rectangle 39"/>
              <p:cNvSpPr>
                <a:spLocks noChangeArrowheads="1"/>
              </p:cNvSpPr>
              <p:nvPr/>
            </p:nvSpPr>
            <p:spPr bwMode="auto">
              <a:xfrm>
                <a:off x="1056" y="2418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Rectangle 40"/>
              <p:cNvSpPr>
                <a:spLocks noChangeArrowheads="1"/>
              </p:cNvSpPr>
              <p:nvPr/>
            </p:nvSpPr>
            <p:spPr bwMode="auto">
              <a:xfrm>
                <a:off x="1087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Rectangle 41"/>
              <p:cNvSpPr>
                <a:spLocks noChangeArrowheads="1"/>
              </p:cNvSpPr>
              <p:nvPr/>
            </p:nvSpPr>
            <p:spPr bwMode="auto">
              <a:xfrm>
                <a:off x="1102" y="2418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Rectangle 42"/>
              <p:cNvSpPr>
                <a:spLocks noChangeArrowheads="1"/>
              </p:cNvSpPr>
              <p:nvPr/>
            </p:nvSpPr>
            <p:spPr bwMode="auto">
              <a:xfrm>
                <a:off x="1117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1" name="Rectangle 43"/>
              <p:cNvSpPr>
                <a:spLocks noChangeArrowheads="1"/>
              </p:cNvSpPr>
              <p:nvPr/>
            </p:nvSpPr>
            <p:spPr bwMode="auto">
              <a:xfrm>
                <a:off x="1151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Rectangle 44"/>
              <p:cNvSpPr>
                <a:spLocks noChangeArrowheads="1"/>
              </p:cNvSpPr>
              <p:nvPr/>
            </p:nvSpPr>
            <p:spPr bwMode="auto">
              <a:xfrm>
                <a:off x="1183" y="241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33" name="Rectangle 45"/>
              <p:cNvSpPr>
                <a:spLocks noChangeArrowheads="1"/>
              </p:cNvSpPr>
              <p:nvPr/>
            </p:nvSpPr>
            <p:spPr bwMode="auto">
              <a:xfrm>
                <a:off x="945" y="2490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Rectangle 46"/>
              <p:cNvSpPr>
                <a:spLocks noChangeArrowheads="1"/>
              </p:cNvSpPr>
              <p:nvPr/>
            </p:nvSpPr>
            <p:spPr bwMode="auto">
              <a:xfrm>
                <a:off x="994" y="24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5" name="Rectangle 47"/>
              <p:cNvSpPr>
                <a:spLocks noChangeArrowheads="1"/>
              </p:cNvSpPr>
              <p:nvPr/>
            </p:nvSpPr>
            <p:spPr bwMode="auto">
              <a:xfrm>
                <a:off x="1028" y="2490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Rectangle 48"/>
              <p:cNvSpPr>
                <a:spLocks noChangeArrowheads="1"/>
              </p:cNvSpPr>
              <p:nvPr/>
            </p:nvSpPr>
            <p:spPr bwMode="auto">
              <a:xfrm>
                <a:off x="1080" y="24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7" name="Rectangle 49"/>
              <p:cNvSpPr>
                <a:spLocks noChangeArrowheads="1"/>
              </p:cNvSpPr>
              <p:nvPr/>
            </p:nvSpPr>
            <p:spPr bwMode="auto">
              <a:xfrm>
                <a:off x="1112" y="249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8" name="Rectangle 50"/>
              <p:cNvSpPr>
                <a:spLocks noChangeArrowheads="1"/>
              </p:cNvSpPr>
              <p:nvPr/>
            </p:nvSpPr>
            <p:spPr bwMode="auto">
              <a:xfrm>
                <a:off x="1134" y="249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9" name="Rectangle 51"/>
              <p:cNvSpPr>
                <a:spLocks noChangeArrowheads="1"/>
              </p:cNvSpPr>
              <p:nvPr/>
            </p:nvSpPr>
            <p:spPr bwMode="auto">
              <a:xfrm rot="-5400000">
                <a:off x="1666" y="241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" name="Rectangle 52"/>
              <p:cNvSpPr>
                <a:spLocks noChangeArrowheads="1"/>
              </p:cNvSpPr>
              <p:nvPr/>
            </p:nvSpPr>
            <p:spPr bwMode="auto">
              <a:xfrm rot="-5400000">
                <a:off x="1657" y="23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" name="Rectangle 53"/>
              <p:cNvSpPr>
                <a:spLocks noChangeArrowheads="1"/>
              </p:cNvSpPr>
              <p:nvPr/>
            </p:nvSpPr>
            <p:spPr bwMode="auto">
              <a:xfrm rot="-5400000">
                <a:off x="1659" y="235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Rectangle 54"/>
              <p:cNvSpPr>
                <a:spLocks noChangeArrowheads="1"/>
              </p:cNvSpPr>
              <p:nvPr/>
            </p:nvSpPr>
            <p:spPr bwMode="auto">
              <a:xfrm rot="-5400000">
                <a:off x="1666" y="232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3" name="Rectangle 55"/>
              <p:cNvSpPr>
                <a:spLocks noChangeArrowheads="1"/>
              </p:cNvSpPr>
              <p:nvPr/>
            </p:nvSpPr>
            <p:spPr bwMode="auto">
              <a:xfrm rot="-5400000">
                <a:off x="1664" y="231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4" name="Rectangle 56"/>
              <p:cNvSpPr>
                <a:spLocks noChangeArrowheads="1"/>
              </p:cNvSpPr>
              <p:nvPr/>
            </p:nvSpPr>
            <p:spPr bwMode="auto">
              <a:xfrm rot="-5400000">
                <a:off x="1657" y="22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Rectangle 57"/>
              <p:cNvSpPr>
                <a:spLocks noChangeArrowheads="1"/>
              </p:cNvSpPr>
              <p:nvPr/>
            </p:nvSpPr>
            <p:spPr bwMode="auto">
              <a:xfrm rot="-5400000">
                <a:off x="1659" y="225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Rectangle 58"/>
              <p:cNvSpPr>
                <a:spLocks noChangeArrowheads="1"/>
              </p:cNvSpPr>
              <p:nvPr/>
            </p:nvSpPr>
            <p:spPr bwMode="auto">
              <a:xfrm rot="-5400000">
                <a:off x="1666" y="222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Rectangle 59"/>
              <p:cNvSpPr>
                <a:spLocks noChangeArrowheads="1"/>
              </p:cNvSpPr>
              <p:nvPr/>
            </p:nvSpPr>
            <p:spPr bwMode="auto">
              <a:xfrm rot="-5400000">
                <a:off x="1668" y="221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8" name="Rectangle 60"/>
              <p:cNvSpPr>
                <a:spLocks noChangeArrowheads="1"/>
              </p:cNvSpPr>
              <p:nvPr/>
            </p:nvSpPr>
            <p:spPr bwMode="auto">
              <a:xfrm rot="-5400000">
                <a:off x="1657" y="218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Rectangle 61"/>
              <p:cNvSpPr>
                <a:spLocks noChangeArrowheads="1"/>
              </p:cNvSpPr>
              <p:nvPr/>
            </p:nvSpPr>
            <p:spPr bwMode="auto">
              <a:xfrm rot="-5400000">
                <a:off x="1657" y="21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Freeform 62"/>
              <p:cNvSpPr>
                <a:spLocks/>
              </p:cNvSpPr>
              <p:nvPr/>
            </p:nvSpPr>
            <p:spPr bwMode="auto">
              <a:xfrm>
                <a:off x="4309" y="2328"/>
                <a:ext cx="683" cy="713"/>
              </a:xfrm>
              <a:custGeom>
                <a:avLst/>
                <a:gdLst>
                  <a:gd name="T0" fmla="*/ 683 w 683"/>
                  <a:gd name="T1" fmla="*/ 713 h 713"/>
                  <a:gd name="T2" fmla="*/ 683 w 683"/>
                  <a:gd name="T3" fmla="*/ 0 h 713"/>
                  <a:gd name="T4" fmla="*/ 0 w 683"/>
                  <a:gd name="T5" fmla="*/ 0 h 713"/>
                  <a:gd name="T6" fmla="*/ 0 w 683"/>
                  <a:gd name="T7" fmla="*/ 713 h 713"/>
                  <a:gd name="T8" fmla="*/ 683 w 683"/>
                  <a:gd name="T9" fmla="*/ 713 h 713"/>
                  <a:gd name="T10" fmla="*/ 683 w 683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3"/>
                  <a:gd name="T19" fmla="*/ 0 h 713"/>
                  <a:gd name="T20" fmla="*/ 683 w 683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3" h="713">
                    <a:moveTo>
                      <a:pt x="683" y="713"/>
                    </a:moveTo>
                    <a:lnTo>
                      <a:pt x="683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3" y="7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63"/>
              <p:cNvSpPr>
                <a:spLocks/>
              </p:cNvSpPr>
              <p:nvPr/>
            </p:nvSpPr>
            <p:spPr bwMode="auto">
              <a:xfrm>
                <a:off x="4309" y="2328"/>
                <a:ext cx="683" cy="713"/>
              </a:xfrm>
              <a:custGeom>
                <a:avLst/>
                <a:gdLst>
                  <a:gd name="T0" fmla="*/ 683 w 683"/>
                  <a:gd name="T1" fmla="*/ 713 h 713"/>
                  <a:gd name="T2" fmla="*/ 683 w 683"/>
                  <a:gd name="T3" fmla="*/ 0 h 713"/>
                  <a:gd name="T4" fmla="*/ 0 w 683"/>
                  <a:gd name="T5" fmla="*/ 0 h 713"/>
                  <a:gd name="T6" fmla="*/ 0 w 683"/>
                  <a:gd name="T7" fmla="*/ 713 h 713"/>
                  <a:gd name="T8" fmla="*/ 683 w 683"/>
                  <a:gd name="T9" fmla="*/ 713 h 713"/>
                  <a:gd name="T10" fmla="*/ 683 w 683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3"/>
                  <a:gd name="T19" fmla="*/ 0 h 713"/>
                  <a:gd name="T20" fmla="*/ 683 w 683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3" h="713">
                    <a:moveTo>
                      <a:pt x="683" y="713"/>
                    </a:moveTo>
                    <a:lnTo>
                      <a:pt x="683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3" y="71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64"/>
              <p:cNvSpPr>
                <a:spLocks/>
              </p:cNvSpPr>
              <p:nvPr/>
            </p:nvSpPr>
            <p:spPr bwMode="auto">
              <a:xfrm>
                <a:off x="1905" y="220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65"/>
              <p:cNvSpPr>
                <a:spLocks/>
              </p:cNvSpPr>
              <p:nvPr/>
            </p:nvSpPr>
            <p:spPr bwMode="auto">
              <a:xfrm>
                <a:off x="1905" y="27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2 h 32"/>
                  <a:gd name="T8" fmla="*/ 3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66"/>
              <p:cNvSpPr>
                <a:spLocks/>
              </p:cNvSpPr>
              <p:nvPr/>
            </p:nvSpPr>
            <p:spPr bwMode="auto">
              <a:xfrm>
                <a:off x="621" y="1435"/>
                <a:ext cx="307" cy="829"/>
              </a:xfrm>
              <a:custGeom>
                <a:avLst/>
                <a:gdLst>
                  <a:gd name="T0" fmla="*/ 307 w 307"/>
                  <a:gd name="T1" fmla="*/ 0 h 829"/>
                  <a:gd name="T2" fmla="*/ 0 w 307"/>
                  <a:gd name="T3" fmla="*/ 2 h 829"/>
                  <a:gd name="T4" fmla="*/ 0 w 307"/>
                  <a:gd name="T5" fmla="*/ 829 h 829"/>
                  <a:gd name="T6" fmla="*/ 0 60000 65536"/>
                  <a:gd name="T7" fmla="*/ 0 60000 65536"/>
                  <a:gd name="T8" fmla="*/ 0 60000 65536"/>
                  <a:gd name="T9" fmla="*/ 0 w 307"/>
                  <a:gd name="T10" fmla="*/ 0 h 829"/>
                  <a:gd name="T11" fmla="*/ 307 w 307"/>
                  <a:gd name="T12" fmla="*/ 829 h 8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7" h="829">
                    <a:moveTo>
                      <a:pt x="307" y="0"/>
                    </a:moveTo>
                    <a:lnTo>
                      <a:pt x="0" y="2"/>
                    </a:lnTo>
                    <a:lnTo>
                      <a:pt x="0" y="82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67"/>
              <p:cNvSpPr>
                <a:spLocks noChangeShapeType="1"/>
              </p:cNvSpPr>
              <p:nvPr/>
            </p:nvSpPr>
            <p:spPr bwMode="auto">
              <a:xfrm flipH="1">
                <a:off x="817" y="1799"/>
                <a:ext cx="11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68"/>
              <p:cNvSpPr>
                <a:spLocks/>
              </p:cNvSpPr>
              <p:nvPr/>
            </p:nvSpPr>
            <p:spPr bwMode="auto">
              <a:xfrm>
                <a:off x="952" y="1312"/>
                <a:ext cx="199" cy="612"/>
              </a:xfrm>
              <a:custGeom>
                <a:avLst/>
                <a:gdLst>
                  <a:gd name="T0" fmla="*/ 0 w 199"/>
                  <a:gd name="T1" fmla="*/ 0 h 612"/>
                  <a:gd name="T2" fmla="*/ 0 w 199"/>
                  <a:gd name="T3" fmla="*/ 248 h 612"/>
                  <a:gd name="T4" fmla="*/ 64 w 199"/>
                  <a:gd name="T5" fmla="*/ 307 h 612"/>
                  <a:gd name="T6" fmla="*/ 0 w 199"/>
                  <a:gd name="T7" fmla="*/ 366 h 612"/>
                  <a:gd name="T8" fmla="*/ 0 w 199"/>
                  <a:gd name="T9" fmla="*/ 612 h 612"/>
                  <a:gd name="T10" fmla="*/ 199 w 199"/>
                  <a:gd name="T11" fmla="*/ 425 h 612"/>
                  <a:gd name="T12" fmla="*/ 199 w 199"/>
                  <a:gd name="T13" fmla="*/ 187 h 612"/>
                  <a:gd name="T14" fmla="*/ 0 w 199"/>
                  <a:gd name="T15" fmla="*/ 2 h 612"/>
                  <a:gd name="T16" fmla="*/ 0 w 199"/>
                  <a:gd name="T17" fmla="*/ 2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9"/>
                  <a:gd name="T28" fmla="*/ 0 h 612"/>
                  <a:gd name="T29" fmla="*/ 199 w 199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9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4" y="307"/>
                    </a:lnTo>
                    <a:lnTo>
                      <a:pt x="0" y="366"/>
                    </a:lnTo>
                    <a:lnTo>
                      <a:pt x="0" y="612"/>
                    </a:lnTo>
                    <a:lnTo>
                      <a:pt x="199" y="425"/>
                    </a:lnTo>
                    <a:lnTo>
                      <a:pt x="199" y="187"/>
                    </a:lnTo>
                    <a:lnTo>
                      <a:pt x="0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Rectangle 69"/>
              <p:cNvSpPr>
                <a:spLocks noChangeArrowheads="1"/>
              </p:cNvSpPr>
              <p:nvPr/>
            </p:nvSpPr>
            <p:spPr bwMode="auto">
              <a:xfrm>
                <a:off x="1031" y="158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Rectangle 70"/>
              <p:cNvSpPr>
                <a:spLocks noChangeArrowheads="1"/>
              </p:cNvSpPr>
              <p:nvPr/>
            </p:nvSpPr>
            <p:spPr bwMode="auto">
              <a:xfrm>
                <a:off x="1070" y="158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Rectangle 71"/>
              <p:cNvSpPr>
                <a:spLocks noChangeArrowheads="1"/>
              </p:cNvSpPr>
              <p:nvPr/>
            </p:nvSpPr>
            <p:spPr bwMode="auto">
              <a:xfrm>
                <a:off x="1105" y="158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reeform 72"/>
              <p:cNvSpPr>
                <a:spLocks/>
              </p:cNvSpPr>
              <p:nvPr/>
            </p:nvSpPr>
            <p:spPr bwMode="auto">
              <a:xfrm>
                <a:off x="3072" y="252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73"/>
              <p:cNvSpPr>
                <a:spLocks/>
              </p:cNvSpPr>
              <p:nvPr/>
            </p:nvSpPr>
            <p:spPr bwMode="auto">
              <a:xfrm>
                <a:off x="3072" y="2795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0 w 32"/>
                  <a:gd name="T3" fmla="*/ 30 h 30"/>
                  <a:gd name="T4" fmla="*/ 32 w 32"/>
                  <a:gd name="T5" fmla="*/ 15 h 30"/>
                  <a:gd name="T6" fmla="*/ 0 w 32"/>
                  <a:gd name="T7" fmla="*/ 0 h 30"/>
                  <a:gd name="T8" fmla="*/ 0 w 3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0" y="0"/>
                    </a:moveTo>
                    <a:lnTo>
                      <a:pt x="0" y="30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74"/>
              <p:cNvSpPr>
                <a:spLocks/>
              </p:cNvSpPr>
              <p:nvPr/>
            </p:nvSpPr>
            <p:spPr bwMode="auto">
              <a:xfrm>
                <a:off x="3278" y="2658"/>
                <a:ext cx="29" cy="32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32 h 32"/>
                  <a:gd name="T4" fmla="*/ 29 w 29"/>
                  <a:gd name="T5" fmla="*/ 17 h 32"/>
                  <a:gd name="T6" fmla="*/ 0 w 29"/>
                  <a:gd name="T7" fmla="*/ 2 h 32"/>
                  <a:gd name="T8" fmla="*/ 0 w 29"/>
                  <a:gd name="T9" fmla="*/ 2 h 32"/>
                  <a:gd name="T10" fmla="*/ 0 w 29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2"/>
                  <a:gd name="T20" fmla="*/ 29 w 2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2">
                    <a:moveTo>
                      <a:pt x="0" y="0"/>
                    </a:moveTo>
                    <a:lnTo>
                      <a:pt x="0" y="32"/>
                    </a:lnTo>
                    <a:lnTo>
                      <a:pt x="29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75"/>
              <p:cNvSpPr>
                <a:spLocks noChangeShapeType="1"/>
              </p:cNvSpPr>
              <p:nvPr/>
            </p:nvSpPr>
            <p:spPr bwMode="auto">
              <a:xfrm flipH="1">
                <a:off x="3221" y="2675"/>
                <a:ext cx="6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76"/>
              <p:cNvSpPr>
                <a:spLocks/>
              </p:cNvSpPr>
              <p:nvPr/>
            </p:nvSpPr>
            <p:spPr bwMode="auto">
              <a:xfrm>
                <a:off x="3278" y="2293"/>
                <a:ext cx="29" cy="32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32 h 32"/>
                  <a:gd name="T4" fmla="*/ 29 w 29"/>
                  <a:gd name="T5" fmla="*/ 18 h 32"/>
                  <a:gd name="T6" fmla="*/ 0 w 29"/>
                  <a:gd name="T7" fmla="*/ 3 h 32"/>
                  <a:gd name="T8" fmla="*/ 0 w 29"/>
                  <a:gd name="T9" fmla="*/ 3 h 32"/>
                  <a:gd name="T10" fmla="*/ 0 w 29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2"/>
                  <a:gd name="T20" fmla="*/ 29 w 2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2">
                    <a:moveTo>
                      <a:pt x="0" y="0"/>
                    </a:moveTo>
                    <a:lnTo>
                      <a:pt x="0" y="32"/>
                    </a:lnTo>
                    <a:lnTo>
                      <a:pt x="2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77"/>
              <p:cNvSpPr>
                <a:spLocks/>
              </p:cNvSpPr>
              <p:nvPr/>
            </p:nvSpPr>
            <p:spPr bwMode="auto">
              <a:xfrm>
                <a:off x="5370" y="255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78"/>
              <p:cNvSpPr>
                <a:spLocks/>
              </p:cNvSpPr>
              <p:nvPr/>
            </p:nvSpPr>
            <p:spPr bwMode="auto">
              <a:xfrm>
                <a:off x="5370" y="2827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5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79"/>
              <p:cNvSpPr>
                <a:spLocks/>
              </p:cNvSpPr>
              <p:nvPr/>
            </p:nvSpPr>
            <p:spPr bwMode="auto">
              <a:xfrm>
                <a:off x="4275" y="289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80"/>
              <p:cNvSpPr>
                <a:spLocks/>
              </p:cNvSpPr>
              <p:nvPr/>
            </p:nvSpPr>
            <p:spPr bwMode="auto">
              <a:xfrm>
                <a:off x="3229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2 w 226"/>
                  <a:gd name="T3" fmla="*/ 482 h 485"/>
                  <a:gd name="T4" fmla="*/ 150 w 226"/>
                  <a:gd name="T5" fmla="*/ 473 h 485"/>
                  <a:gd name="T6" fmla="*/ 164 w 226"/>
                  <a:gd name="T7" fmla="*/ 458 h 485"/>
                  <a:gd name="T8" fmla="*/ 179 w 226"/>
                  <a:gd name="T9" fmla="*/ 438 h 485"/>
                  <a:gd name="T10" fmla="*/ 194 w 226"/>
                  <a:gd name="T11" fmla="*/ 414 h 485"/>
                  <a:gd name="T12" fmla="*/ 204 w 226"/>
                  <a:gd name="T13" fmla="*/ 386 h 485"/>
                  <a:gd name="T14" fmla="*/ 213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1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3 w 226"/>
                  <a:gd name="T27" fmla="*/ 131 h 485"/>
                  <a:gd name="T28" fmla="*/ 204 w 226"/>
                  <a:gd name="T29" fmla="*/ 101 h 485"/>
                  <a:gd name="T30" fmla="*/ 194 w 226"/>
                  <a:gd name="T31" fmla="*/ 72 h 485"/>
                  <a:gd name="T32" fmla="*/ 179 w 226"/>
                  <a:gd name="T33" fmla="*/ 47 h 485"/>
                  <a:gd name="T34" fmla="*/ 164 w 226"/>
                  <a:gd name="T35" fmla="*/ 27 h 485"/>
                  <a:gd name="T36" fmla="*/ 150 w 226"/>
                  <a:gd name="T37" fmla="*/ 12 h 485"/>
                  <a:gd name="T38" fmla="*/ 132 w 226"/>
                  <a:gd name="T39" fmla="*/ 5 h 485"/>
                  <a:gd name="T40" fmla="*/ 113 w 226"/>
                  <a:gd name="T41" fmla="*/ 0 h 485"/>
                  <a:gd name="T42" fmla="*/ 93 w 226"/>
                  <a:gd name="T43" fmla="*/ 5 h 485"/>
                  <a:gd name="T44" fmla="*/ 76 w 226"/>
                  <a:gd name="T45" fmla="*/ 12 h 485"/>
                  <a:gd name="T46" fmla="*/ 61 w 226"/>
                  <a:gd name="T47" fmla="*/ 27 h 485"/>
                  <a:gd name="T48" fmla="*/ 46 w 226"/>
                  <a:gd name="T49" fmla="*/ 47 h 485"/>
                  <a:gd name="T50" fmla="*/ 32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5 h 485"/>
                  <a:gd name="T58" fmla="*/ 0 w 226"/>
                  <a:gd name="T59" fmla="*/ 204 h 485"/>
                  <a:gd name="T60" fmla="*/ 0 w 226"/>
                  <a:gd name="T61" fmla="*/ 244 h 485"/>
                  <a:gd name="T62" fmla="*/ 0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2 w 226"/>
                  <a:gd name="T71" fmla="*/ 414 h 485"/>
                  <a:gd name="T72" fmla="*/ 46 w 226"/>
                  <a:gd name="T73" fmla="*/ 438 h 485"/>
                  <a:gd name="T74" fmla="*/ 61 w 226"/>
                  <a:gd name="T75" fmla="*/ 458 h 485"/>
                  <a:gd name="T76" fmla="*/ 76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113 w 226"/>
                  <a:gd name="T85" fmla="*/ 482 h 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"/>
                  <a:gd name="T130" fmla="*/ 0 h 485"/>
                  <a:gd name="T131" fmla="*/ 226 w 226"/>
                  <a:gd name="T132" fmla="*/ 485 h 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" h="485">
                    <a:moveTo>
                      <a:pt x="113" y="482"/>
                    </a:moveTo>
                    <a:lnTo>
                      <a:pt x="132" y="482"/>
                    </a:lnTo>
                    <a:lnTo>
                      <a:pt x="150" y="473"/>
                    </a:lnTo>
                    <a:lnTo>
                      <a:pt x="164" y="458"/>
                    </a:lnTo>
                    <a:lnTo>
                      <a:pt x="179" y="438"/>
                    </a:lnTo>
                    <a:lnTo>
                      <a:pt x="194" y="414"/>
                    </a:lnTo>
                    <a:lnTo>
                      <a:pt x="204" y="386"/>
                    </a:lnTo>
                    <a:lnTo>
                      <a:pt x="213" y="354"/>
                    </a:lnTo>
                    <a:lnTo>
                      <a:pt x="221" y="320"/>
                    </a:lnTo>
                    <a:lnTo>
                      <a:pt x="226" y="281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3" y="131"/>
                    </a:lnTo>
                    <a:lnTo>
                      <a:pt x="204" y="101"/>
                    </a:lnTo>
                    <a:lnTo>
                      <a:pt x="194" y="72"/>
                    </a:lnTo>
                    <a:lnTo>
                      <a:pt x="179" y="47"/>
                    </a:lnTo>
                    <a:lnTo>
                      <a:pt x="164" y="27"/>
                    </a:lnTo>
                    <a:lnTo>
                      <a:pt x="150" y="12"/>
                    </a:lnTo>
                    <a:lnTo>
                      <a:pt x="132" y="5"/>
                    </a:lnTo>
                    <a:lnTo>
                      <a:pt x="113" y="0"/>
                    </a:lnTo>
                    <a:lnTo>
                      <a:pt x="93" y="5"/>
                    </a:lnTo>
                    <a:lnTo>
                      <a:pt x="76" y="12"/>
                    </a:lnTo>
                    <a:lnTo>
                      <a:pt x="61" y="27"/>
                    </a:lnTo>
                    <a:lnTo>
                      <a:pt x="46" y="47"/>
                    </a:lnTo>
                    <a:lnTo>
                      <a:pt x="32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5"/>
                    </a:lnTo>
                    <a:lnTo>
                      <a:pt x="0" y="204"/>
                    </a:lnTo>
                    <a:lnTo>
                      <a:pt x="0" y="244"/>
                    </a:lnTo>
                    <a:lnTo>
                      <a:pt x="0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2" y="414"/>
                    </a:lnTo>
                    <a:lnTo>
                      <a:pt x="46" y="438"/>
                    </a:lnTo>
                    <a:lnTo>
                      <a:pt x="61" y="458"/>
                    </a:lnTo>
                    <a:lnTo>
                      <a:pt x="76" y="473"/>
                    </a:lnTo>
                    <a:lnTo>
                      <a:pt x="96" y="482"/>
                    </a:lnTo>
                    <a:lnTo>
                      <a:pt x="113" y="485"/>
                    </a:lnTo>
                    <a:lnTo>
                      <a:pt x="113" y="4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81"/>
              <p:cNvSpPr>
                <a:spLocks/>
              </p:cNvSpPr>
              <p:nvPr/>
            </p:nvSpPr>
            <p:spPr bwMode="auto">
              <a:xfrm>
                <a:off x="3229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2 w 226"/>
                  <a:gd name="T3" fmla="*/ 482 h 485"/>
                  <a:gd name="T4" fmla="*/ 150 w 226"/>
                  <a:gd name="T5" fmla="*/ 473 h 485"/>
                  <a:gd name="T6" fmla="*/ 164 w 226"/>
                  <a:gd name="T7" fmla="*/ 458 h 485"/>
                  <a:gd name="T8" fmla="*/ 179 w 226"/>
                  <a:gd name="T9" fmla="*/ 438 h 485"/>
                  <a:gd name="T10" fmla="*/ 194 w 226"/>
                  <a:gd name="T11" fmla="*/ 414 h 485"/>
                  <a:gd name="T12" fmla="*/ 204 w 226"/>
                  <a:gd name="T13" fmla="*/ 386 h 485"/>
                  <a:gd name="T14" fmla="*/ 213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1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3 w 226"/>
                  <a:gd name="T27" fmla="*/ 131 h 485"/>
                  <a:gd name="T28" fmla="*/ 204 w 226"/>
                  <a:gd name="T29" fmla="*/ 101 h 485"/>
                  <a:gd name="T30" fmla="*/ 194 w 226"/>
                  <a:gd name="T31" fmla="*/ 72 h 485"/>
                  <a:gd name="T32" fmla="*/ 179 w 226"/>
                  <a:gd name="T33" fmla="*/ 47 h 485"/>
                  <a:gd name="T34" fmla="*/ 164 w 226"/>
                  <a:gd name="T35" fmla="*/ 27 h 485"/>
                  <a:gd name="T36" fmla="*/ 150 w 226"/>
                  <a:gd name="T37" fmla="*/ 12 h 485"/>
                  <a:gd name="T38" fmla="*/ 132 w 226"/>
                  <a:gd name="T39" fmla="*/ 5 h 485"/>
                  <a:gd name="T40" fmla="*/ 113 w 226"/>
                  <a:gd name="T41" fmla="*/ 0 h 485"/>
                  <a:gd name="T42" fmla="*/ 93 w 226"/>
                  <a:gd name="T43" fmla="*/ 5 h 485"/>
                  <a:gd name="T44" fmla="*/ 76 w 226"/>
                  <a:gd name="T45" fmla="*/ 12 h 485"/>
                  <a:gd name="T46" fmla="*/ 61 w 226"/>
                  <a:gd name="T47" fmla="*/ 27 h 485"/>
                  <a:gd name="T48" fmla="*/ 46 w 226"/>
                  <a:gd name="T49" fmla="*/ 47 h 485"/>
                  <a:gd name="T50" fmla="*/ 32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5 h 485"/>
                  <a:gd name="T58" fmla="*/ 0 w 226"/>
                  <a:gd name="T59" fmla="*/ 204 h 485"/>
                  <a:gd name="T60" fmla="*/ 0 w 226"/>
                  <a:gd name="T61" fmla="*/ 244 h 485"/>
                  <a:gd name="T62" fmla="*/ 0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2 w 226"/>
                  <a:gd name="T71" fmla="*/ 414 h 485"/>
                  <a:gd name="T72" fmla="*/ 46 w 226"/>
                  <a:gd name="T73" fmla="*/ 438 h 485"/>
                  <a:gd name="T74" fmla="*/ 61 w 226"/>
                  <a:gd name="T75" fmla="*/ 458 h 485"/>
                  <a:gd name="T76" fmla="*/ 76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6"/>
                  <a:gd name="T127" fmla="*/ 0 h 485"/>
                  <a:gd name="T128" fmla="*/ 226 w 226"/>
                  <a:gd name="T129" fmla="*/ 485 h 4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6" h="485">
                    <a:moveTo>
                      <a:pt x="113" y="482"/>
                    </a:moveTo>
                    <a:lnTo>
                      <a:pt x="132" y="482"/>
                    </a:lnTo>
                    <a:lnTo>
                      <a:pt x="150" y="473"/>
                    </a:lnTo>
                    <a:lnTo>
                      <a:pt x="164" y="458"/>
                    </a:lnTo>
                    <a:lnTo>
                      <a:pt x="179" y="438"/>
                    </a:lnTo>
                    <a:lnTo>
                      <a:pt x="194" y="414"/>
                    </a:lnTo>
                    <a:lnTo>
                      <a:pt x="204" y="386"/>
                    </a:lnTo>
                    <a:lnTo>
                      <a:pt x="213" y="354"/>
                    </a:lnTo>
                    <a:lnTo>
                      <a:pt x="221" y="320"/>
                    </a:lnTo>
                    <a:lnTo>
                      <a:pt x="226" y="281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3" y="131"/>
                    </a:lnTo>
                    <a:lnTo>
                      <a:pt x="204" y="101"/>
                    </a:lnTo>
                    <a:lnTo>
                      <a:pt x="194" y="72"/>
                    </a:lnTo>
                    <a:lnTo>
                      <a:pt x="179" y="47"/>
                    </a:lnTo>
                    <a:lnTo>
                      <a:pt x="164" y="27"/>
                    </a:lnTo>
                    <a:lnTo>
                      <a:pt x="150" y="12"/>
                    </a:lnTo>
                    <a:lnTo>
                      <a:pt x="132" y="5"/>
                    </a:lnTo>
                    <a:lnTo>
                      <a:pt x="113" y="0"/>
                    </a:lnTo>
                    <a:lnTo>
                      <a:pt x="93" y="5"/>
                    </a:lnTo>
                    <a:lnTo>
                      <a:pt x="76" y="12"/>
                    </a:lnTo>
                    <a:lnTo>
                      <a:pt x="61" y="27"/>
                    </a:lnTo>
                    <a:lnTo>
                      <a:pt x="46" y="47"/>
                    </a:lnTo>
                    <a:lnTo>
                      <a:pt x="32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5"/>
                    </a:lnTo>
                    <a:lnTo>
                      <a:pt x="0" y="204"/>
                    </a:lnTo>
                    <a:lnTo>
                      <a:pt x="0" y="244"/>
                    </a:lnTo>
                    <a:lnTo>
                      <a:pt x="0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2" y="414"/>
                    </a:lnTo>
                    <a:lnTo>
                      <a:pt x="46" y="438"/>
                    </a:lnTo>
                    <a:lnTo>
                      <a:pt x="61" y="458"/>
                    </a:lnTo>
                    <a:lnTo>
                      <a:pt x="76" y="473"/>
                    </a:lnTo>
                    <a:lnTo>
                      <a:pt x="96" y="482"/>
                    </a:lnTo>
                    <a:lnTo>
                      <a:pt x="113" y="485"/>
                    </a:lnTo>
                  </a:path>
                </a:pathLst>
              </a:custGeom>
              <a:solidFill>
                <a:srgbClr val="FFCC66"/>
              </a:solidFill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Rectangle 82"/>
              <p:cNvSpPr>
                <a:spLocks noChangeArrowheads="1"/>
              </p:cNvSpPr>
              <p:nvPr/>
            </p:nvSpPr>
            <p:spPr bwMode="auto">
              <a:xfrm>
                <a:off x="1876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1" name="Rectangle 83"/>
              <p:cNvSpPr>
                <a:spLocks noChangeArrowheads="1"/>
              </p:cNvSpPr>
              <p:nvPr/>
            </p:nvSpPr>
            <p:spPr bwMode="auto">
              <a:xfrm>
                <a:off x="1893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2" name="Rectangle 84"/>
              <p:cNvSpPr>
                <a:spLocks noChangeArrowheads="1"/>
              </p:cNvSpPr>
              <p:nvPr/>
            </p:nvSpPr>
            <p:spPr bwMode="auto">
              <a:xfrm>
                <a:off x="1927" y="334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3" name="Rectangle 85"/>
              <p:cNvSpPr>
                <a:spLocks noChangeArrowheads="1"/>
              </p:cNvSpPr>
              <p:nvPr/>
            </p:nvSpPr>
            <p:spPr bwMode="auto">
              <a:xfrm>
                <a:off x="1957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Rectangle 86"/>
              <p:cNvSpPr>
                <a:spLocks noChangeArrowheads="1"/>
              </p:cNvSpPr>
              <p:nvPr/>
            </p:nvSpPr>
            <p:spPr bwMode="auto">
              <a:xfrm>
                <a:off x="1974" y="3341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5" name="Rectangle 87"/>
              <p:cNvSpPr>
                <a:spLocks noChangeArrowheads="1"/>
              </p:cNvSpPr>
              <p:nvPr/>
            </p:nvSpPr>
            <p:spPr bwMode="auto">
              <a:xfrm>
                <a:off x="1994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6" name="Rectangle 88"/>
              <p:cNvSpPr>
                <a:spLocks noChangeArrowheads="1"/>
              </p:cNvSpPr>
              <p:nvPr/>
            </p:nvSpPr>
            <p:spPr bwMode="auto">
              <a:xfrm>
                <a:off x="2028" y="334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7" name="Rectangle 89"/>
              <p:cNvSpPr>
                <a:spLocks noChangeArrowheads="1"/>
              </p:cNvSpPr>
              <p:nvPr/>
            </p:nvSpPr>
            <p:spPr bwMode="auto">
              <a:xfrm>
                <a:off x="2057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ectangle 90"/>
              <p:cNvSpPr>
                <a:spLocks noChangeArrowheads="1"/>
              </p:cNvSpPr>
              <p:nvPr/>
            </p:nvSpPr>
            <p:spPr bwMode="auto">
              <a:xfrm>
                <a:off x="2075" y="3341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9" name="Rectangle 91"/>
              <p:cNvSpPr>
                <a:spLocks noChangeArrowheads="1"/>
              </p:cNvSpPr>
              <p:nvPr/>
            </p:nvSpPr>
            <p:spPr bwMode="auto">
              <a:xfrm>
                <a:off x="2087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0" name="Rectangle 92"/>
              <p:cNvSpPr>
                <a:spLocks noChangeArrowheads="1"/>
              </p:cNvSpPr>
              <p:nvPr/>
            </p:nvSpPr>
            <p:spPr bwMode="auto">
              <a:xfrm>
                <a:off x="2121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1" name="Rectangle 93"/>
              <p:cNvSpPr>
                <a:spLocks noChangeArrowheads="1"/>
              </p:cNvSpPr>
              <p:nvPr/>
            </p:nvSpPr>
            <p:spPr bwMode="auto">
              <a:xfrm>
                <a:off x="2156" y="334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82" name="Rectangle 94"/>
              <p:cNvSpPr>
                <a:spLocks noChangeArrowheads="1"/>
              </p:cNvSpPr>
              <p:nvPr/>
            </p:nvSpPr>
            <p:spPr bwMode="auto">
              <a:xfrm>
                <a:off x="1876" y="34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[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3" name="Rectangle 95"/>
              <p:cNvSpPr>
                <a:spLocks noChangeArrowheads="1"/>
              </p:cNvSpPr>
              <p:nvPr/>
            </p:nvSpPr>
            <p:spPr bwMode="auto">
              <a:xfrm>
                <a:off x="1893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Rectangle 96"/>
              <p:cNvSpPr>
                <a:spLocks noChangeArrowheads="1"/>
              </p:cNvSpPr>
              <p:nvPr/>
            </p:nvSpPr>
            <p:spPr bwMode="auto">
              <a:xfrm>
                <a:off x="1927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5" name="Rectangle 97"/>
              <p:cNvSpPr>
                <a:spLocks noChangeArrowheads="1"/>
              </p:cNvSpPr>
              <p:nvPr/>
            </p:nvSpPr>
            <p:spPr bwMode="auto">
              <a:xfrm>
                <a:off x="1959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–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6" name="Rectangle 98"/>
              <p:cNvSpPr>
                <a:spLocks noChangeArrowheads="1"/>
              </p:cNvSpPr>
              <p:nvPr/>
            </p:nvSpPr>
            <p:spPr bwMode="auto">
              <a:xfrm>
                <a:off x="2006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7" name="Rectangle 99"/>
              <p:cNvSpPr>
                <a:spLocks noChangeArrowheads="1"/>
              </p:cNvSpPr>
              <p:nvPr/>
            </p:nvSpPr>
            <p:spPr bwMode="auto">
              <a:xfrm>
                <a:off x="2040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Rectangle 100"/>
              <p:cNvSpPr>
                <a:spLocks noChangeArrowheads="1"/>
              </p:cNvSpPr>
              <p:nvPr/>
            </p:nvSpPr>
            <p:spPr bwMode="auto">
              <a:xfrm>
                <a:off x="2072" y="34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]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9" name="Line 101"/>
              <p:cNvSpPr>
                <a:spLocks noChangeShapeType="1"/>
              </p:cNvSpPr>
              <p:nvPr/>
            </p:nvSpPr>
            <p:spPr bwMode="auto">
              <a:xfrm>
                <a:off x="2880" y="3201"/>
                <a:ext cx="3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Rectangle 102"/>
              <p:cNvSpPr>
                <a:spLocks noChangeArrowheads="1"/>
              </p:cNvSpPr>
              <p:nvPr/>
            </p:nvSpPr>
            <p:spPr bwMode="auto">
              <a:xfrm rot="-5400000">
                <a:off x="5385" y="239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Rectangle 103"/>
              <p:cNvSpPr>
                <a:spLocks noChangeArrowheads="1"/>
              </p:cNvSpPr>
              <p:nvPr/>
            </p:nvSpPr>
            <p:spPr bwMode="auto">
              <a:xfrm rot="-5400000">
                <a:off x="5394" y="235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Rectangle 104"/>
              <p:cNvSpPr>
                <a:spLocks noChangeArrowheads="1"/>
              </p:cNvSpPr>
              <p:nvPr/>
            </p:nvSpPr>
            <p:spPr bwMode="auto">
              <a:xfrm rot="-5400000">
                <a:off x="5385" y="2314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3" name="Rectangle 105"/>
              <p:cNvSpPr>
                <a:spLocks noChangeArrowheads="1"/>
              </p:cNvSpPr>
              <p:nvPr/>
            </p:nvSpPr>
            <p:spPr bwMode="auto">
              <a:xfrm rot="-5400000">
                <a:off x="5403" y="2280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4" name="Rectangle 106"/>
              <p:cNvSpPr>
                <a:spLocks noChangeArrowheads="1"/>
              </p:cNvSpPr>
              <p:nvPr/>
            </p:nvSpPr>
            <p:spPr bwMode="auto">
              <a:xfrm rot="-5400000">
                <a:off x="5394" y="225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Rectangle 107"/>
              <p:cNvSpPr>
                <a:spLocks noChangeArrowheads="1"/>
              </p:cNvSpPr>
              <p:nvPr/>
            </p:nvSpPr>
            <p:spPr bwMode="auto">
              <a:xfrm rot="-5400000">
                <a:off x="5389" y="2217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Rectangle 108"/>
              <p:cNvSpPr>
                <a:spLocks noChangeArrowheads="1"/>
              </p:cNvSpPr>
              <p:nvPr/>
            </p:nvSpPr>
            <p:spPr bwMode="auto">
              <a:xfrm rot="-5400000">
                <a:off x="5394" y="21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Rectangle 109"/>
              <p:cNvSpPr>
                <a:spLocks noChangeArrowheads="1"/>
              </p:cNvSpPr>
              <p:nvPr/>
            </p:nvSpPr>
            <p:spPr bwMode="auto">
              <a:xfrm rot="-5400000">
                <a:off x="5394" y="214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Rectangle 110"/>
              <p:cNvSpPr>
                <a:spLocks noChangeArrowheads="1"/>
              </p:cNvSpPr>
              <p:nvPr/>
            </p:nvSpPr>
            <p:spPr bwMode="auto">
              <a:xfrm>
                <a:off x="3371" y="3469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9" name="Rectangle 111"/>
              <p:cNvSpPr>
                <a:spLocks noChangeArrowheads="1"/>
              </p:cNvSpPr>
              <p:nvPr/>
            </p:nvSpPr>
            <p:spPr bwMode="auto">
              <a:xfrm>
                <a:off x="3410" y="34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Rectangle 112"/>
              <p:cNvSpPr>
                <a:spLocks noChangeArrowheads="1"/>
              </p:cNvSpPr>
              <p:nvPr/>
            </p:nvSpPr>
            <p:spPr bwMode="auto">
              <a:xfrm>
                <a:off x="3445" y="3469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Rectangle 113"/>
              <p:cNvSpPr>
                <a:spLocks noChangeArrowheads="1"/>
              </p:cNvSpPr>
              <p:nvPr/>
            </p:nvSpPr>
            <p:spPr bwMode="auto">
              <a:xfrm>
                <a:off x="3489" y="3469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Rectangle 114"/>
              <p:cNvSpPr>
                <a:spLocks noChangeArrowheads="1"/>
              </p:cNvSpPr>
              <p:nvPr/>
            </p:nvSpPr>
            <p:spPr bwMode="auto">
              <a:xfrm>
                <a:off x="3536" y="34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3" name="Rectangle 115"/>
              <p:cNvSpPr>
                <a:spLocks noChangeArrowheads="1"/>
              </p:cNvSpPr>
              <p:nvPr/>
            </p:nvSpPr>
            <p:spPr bwMode="auto">
              <a:xfrm>
                <a:off x="4204" y="1880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Rectangle 116"/>
              <p:cNvSpPr>
                <a:spLocks noChangeArrowheads="1"/>
              </p:cNvSpPr>
              <p:nvPr/>
            </p:nvSpPr>
            <p:spPr bwMode="auto">
              <a:xfrm>
                <a:off x="4243" y="188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5" name="Rectangle 117"/>
              <p:cNvSpPr>
                <a:spLocks noChangeArrowheads="1"/>
              </p:cNvSpPr>
              <p:nvPr/>
            </p:nvSpPr>
            <p:spPr bwMode="auto">
              <a:xfrm>
                <a:off x="4265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Rectangle 118"/>
              <p:cNvSpPr>
                <a:spLocks noChangeArrowheads="1"/>
              </p:cNvSpPr>
              <p:nvPr/>
            </p:nvSpPr>
            <p:spPr bwMode="auto">
              <a:xfrm>
                <a:off x="4297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119"/>
              <p:cNvSpPr>
                <a:spLocks noChangeArrowheads="1"/>
              </p:cNvSpPr>
              <p:nvPr/>
            </p:nvSpPr>
            <p:spPr bwMode="auto">
              <a:xfrm>
                <a:off x="4331" y="188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8" name="Rectangle 120"/>
              <p:cNvSpPr>
                <a:spLocks noChangeArrowheads="1"/>
              </p:cNvSpPr>
              <p:nvPr/>
            </p:nvSpPr>
            <p:spPr bwMode="auto">
              <a:xfrm>
                <a:off x="4361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h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9" name="Rectangle 121"/>
              <p:cNvSpPr>
                <a:spLocks noChangeArrowheads="1"/>
              </p:cNvSpPr>
              <p:nvPr/>
            </p:nvSpPr>
            <p:spPr bwMode="auto">
              <a:xfrm>
                <a:off x="3150" y="3821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0" name="Rectangle 122"/>
              <p:cNvSpPr>
                <a:spLocks noChangeArrowheads="1"/>
              </p:cNvSpPr>
              <p:nvPr/>
            </p:nvSpPr>
            <p:spPr bwMode="auto">
              <a:xfrm>
                <a:off x="3192" y="382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1" name="Rectangle 123"/>
              <p:cNvSpPr>
                <a:spLocks noChangeArrowheads="1"/>
              </p:cNvSpPr>
              <p:nvPr/>
            </p:nvSpPr>
            <p:spPr bwMode="auto">
              <a:xfrm>
                <a:off x="3226" y="382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" name="Rectangle 124"/>
              <p:cNvSpPr>
                <a:spLocks noChangeArrowheads="1"/>
              </p:cNvSpPr>
              <p:nvPr/>
            </p:nvSpPr>
            <p:spPr bwMode="auto">
              <a:xfrm>
                <a:off x="3261" y="3821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3" name="Rectangle 125"/>
              <p:cNvSpPr>
                <a:spLocks noChangeArrowheads="1"/>
              </p:cNvSpPr>
              <p:nvPr/>
            </p:nvSpPr>
            <p:spPr bwMode="auto">
              <a:xfrm>
                <a:off x="3305" y="382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Rectangle 126"/>
              <p:cNvSpPr>
                <a:spLocks noChangeArrowheads="1"/>
              </p:cNvSpPr>
              <p:nvPr/>
            </p:nvSpPr>
            <p:spPr bwMode="auto">
              <a:xfrm>
                <a:off x="3334" y="382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Rectangle 127"/>
              <p:cNvSpPr>
                <a:spLocks noChangeArrowheads="1"/>
              </p:cNvSpPr>
              <p:nvPr/>
            </p:nvSpPr>
            <p:spPr bwMode="auto">
              <a:xfrm>
                <a:off x="3447" y="205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128"/>
              <p:cNvSpPr>
                <a:spLocks noChangeArrowheads="1"/>
              </p:cNvSpPr>
              <p:nvPr/>
            </p:nvSpPr>
            <p:spPr bwMode="auto">
              <a:xfrm>
                <a:off x="3487" y="205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129"/>
              <p:cNvSpPr>
                <a:spLocks noChangeArrowheads="1"/>
              </p:cNvSpPr>
              <p:nvPr/>
            </p:nvSpPr>
            <p:spPr bwMode="auto">
              <a:xfrm>
                <a:off x="3521" y="2054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130"/>
              <p:cNvSpPr>
                <a:spLocks noChangeArrowheads="1"/>
              </p:cNvSpPr>
              <p:nvPr/>
            </p:nvSpPr>
            <p:spPr bwMode="auto">
              <a:xfrm>
                <a:off x="3565" y="205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131"/>
              <p:cNvSpPr>
                <a:spLocks noChangeArrowheads="1"/>
              </p:cNvSpPr>
              <p:nvPr/>
            </p:nvSpPr>
            <p:spPr bwMode="auto">
              <a:xfrm>
                <a:off x="3604" y="205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132"/>
              <p:cNvSpPr>
                <a:spLocks noChangeArrowheads="1"/>
              </p:cNvSpPr>
              <p:nvPr/>
            </p:nvSpPr>
            <p:spPr bwMode="auto">
              <a:xfrm>
                <a:off x="3627" y="205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Freeform 133"/>
              <p:cNvSpPr>
                <a:spLocks/>
              </p:cNvSpPr>
              <p:nvPr/>
            </p:nvSpPr>
            <p:spPr bwMode="auto">
              <a:xfrm>
                <a:off x="606" y="2249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17 w 30"/>
                  <a:gd name="T3" fmla="*/ 30 h 30"/>
                  <a:gd name="T4" fmla="*/ 20 w 30"/>
                  <a:gd name="T5" fmla="*/ 30 h 30"/>
                  <a:gd name="T6" fmla="*/ 22 w 30"/>
                  <a:gd name="T7" fmla="*/ 30 h 30"/>
                  <a:gd name="T8" fmla="*/ 25 w 30"/>
                  <a:gd name="T9" fmla="*/ 27 h 30"/>
                  <a:gd name="T10" fmla="*/ 25 w 30"/>
                  <a:gd name="T11" fmla="*/ 27 h 30"/>
                  <a:gd name="T12" fmla="*/ 27 w 30"/>
                  <a:gd name="T13" fmla="*/ 25 h 30"/>
                  <a:gd name="T14" fmla="*/ 27 w 30"/>
                  <a:gd name="T15" fmla="*/ 22 h 30"/>
                  <a:gd name="T16" fmla="*/ 30 w 30"/>
                  <a:gd name="T17" fmla="*/ 20 h 30"/>
                  <a:gd name="T18" fmla="*/ 30 w 30"/>
                  <a:gd name="T19" fmla="*/ 17 h 30"/>
                  <a:gd name="T20" fmla="*/ 30 w 30"/>
                  <a:gd name="T21" fmla="*/ 15 h 30"/>
                  <a:gd name="T22" fmla="*/ 30 w 30"/>
                  <a:gd name="T23" fmla="*/ 12 h 30"/>
                  <a:gd name="T24" fmla="*/ 30 w 30"/>
                  <a:gd name="T25" fmla="*/ 10 h 30"/>
                  <a:gd name="T26" fmla="*/ 27 w 30"/>
                  <a:gd name="T27" fmla="*/ 7 h 30"/>
                  <a:gd name="T28" fmla="*/ 27 w 30"/>
                  <a:gd name="T29" fmla="*/ 7 h 30"/>
                  <a:gd name="T30" fmla="*/ 25 w 30"/>
                  <a:gd name="T31" fmla="*/ 5 h 30"/>
                  <a:gd name="T32" fmla="*/ 25 w 30"/>
                  <a:gd name="T33" fmla="*/ 3 h 30"/>
                  <a:gd name="T34" fmla="*/ 22 w 30"/>
                  <a:gd name="T35" fmla="*/ 3 h 30"/>
                  <a:gd name="T36" fmla="*/ 20 w 30"/>
                  <a:gd name="T37" fmla="*/ 0 h 30"/>
                  <a:gd name="T38" fmla="*/ 17 w 30"/>
                  <a:gd name="T39" fmla="*/ 0 h 30"/>
                  <a:gd name="T40" fmla="*/ 15 w 30"/>
                  <a:gd name="T41" fmla="*/ 0 h 30"/>
                  <a:gd name="T42" fmla="*/ 12 w 30"/>
                  <a:gd name="T43" fmla="*/ 0 h 30"/>
                  <a:gd name="T44" fmla="*/ 10 w 30"/>
                  <a:gd name="T45" fmla="*/ 0 h 30"/>
                  <a:gd name="T46" fmla="*/ 7 w 30"/>
                  <a:gd name="T47" fmla="*/ 3 h 30"/>
                  <a:gd name="T48" fmla="*/ 5 w 30"/>
                  <a:gd name="T49" fmla="*/ 3 h 30"/>
                  <a:gd name="T50" fmla="*/ 5 w 30"/>
                  <a:gd name="T51" fmla="*/ 5 h 30"/>
                  <a:gd name="T52" fmla="*/ 3 w 30"/>
                  <a:gd name="T53" fmla="*/ 7 h 30"/>
                  <a:gd name="T54" fmla="*/ 0 w 30"/>
                  <a:gd name="T55" fmla="*/ 7 h 30"/>
                  <a:gd name="T56" fmla="*/ 0 w 30"/>
                  <a:gd name="T57" fmla="*/ 10 h 30"/>
                  <a:gd name="T58" fmla="*/ 0 w 30"/>
                  <a:gd name="T59" fmla="*/ 12 h 30"/>
                  <a:gd name="T60" fmla="*/ 0 w 30"/>
                  <a:gd name="T61" fmla="*/ 15 h 30"/>
                  <a:gd name="T62" fmla="*/ 0 w 30"/>
                  <a:gd name="T63" fmla="*/ 17 h 30"/>
                  <a:gd name="T64" fmla="*/ 0 w 30"/>
                  <a:gd name="T65" fmla="*/ 20 h 30"/>
                  <a:gd name="T66" fmla="*/ 0 w 30"/>
                  <a:gd name="T67" fmla="*/ 22 h 30"/>
                  <a:gd name="T68" fmla="*/ 3 w 30"/>
                  <a:gd name="T69" fmla="*/ 25 h 30"/>
                  <a:gd name="T70" fmla="*/ 5 w 30"/>
                  <a:gd name="T71" fmla="*/ 27 h 30"/>
                  <a:gd name="T72" fmla="*/ 5 w 30"/>
                  <a:gd name="T73" fmla="*/ 27 h 30"/>
                  <a:gd name="T74" fmla="*/ 7 w 30"/>
                  <a:gd name="T75" fmla="*/ 30 h 30"/>
                  <a:gd name="T76" fmla="*/ 10 w 30"/>
                  <a:gd name="T77" fmla="*/ 30 h 30"/>
                  <a:gd name="T78" fmla="*/ 12 w 30"/>
                  <a:gd name="T79" fmla="*/ 30 h 30"/>
                  <a:gd name="T80" fmla="*/ 15 w 30"/>
                  <a:gd name="T81" fmla="*/ 30 h 30"/>
                  <a:gd name="T82" fmla="*/ 15 w 30"/>
                  <a:gd name="T83" fmla="*/ 30 h 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30"/>
                  <a:gd name="T128" fmla="*/ 30 w 30"/>
                  <a:gd name="T129" fmla="*/ 30 h 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30">
                    <a:moveTo>
                      <a:pt x="15" y="30"/>
                    </a:moveTo>
                    <a:lnTo>
                      <a:pt x="17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30" y="20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34"/>
              <p:cNvSpPr>
                <a:spLocks/>
              </p:cNvSpPr>
              <p:nvPr/>
            </p:nvSpPr>
            <p:spPr bwMode="auto">
              <a:xfrm>
                <a:off x="918" y="1420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2 h 32"/>
                  <a:gd name="T8" fmla="*/ 0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35"/>
              <p:cNvSpPr>
                <a:spLocks/>
              </p:cNvSpPr>
              <p:nvPr/>
            </p:nvSpPr>
            <p:spPr bwMode="auto">
              <a:xfrm>
                <a:off x="918" y="17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3 h 32"/>
                  <a:gd name="T8" fmla="*/ 0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Rectangle 136"/>
              <p:cNvSpPr>
                <a:spLocks noChangeArrowheads="1"/>
              </p:cNvSpPr>
              <p:nvPr/>
            </p:nvSpPr>
            <p:spPr bwMode="auto">
              <a:xfrm>
                <a:off x="756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Line 137"/>
              <p:cNvSpPr>
                <a:spLocks noChangeShapeType="1"/>
              </p:cNvSpPr>
              <p:nvPr/>
            </p:nvSpPr>
            <p:spPr bwMode="auto">
              <a:xfrm flipH="1">
                <a:off x="2880" y="1617"/>
                <a:ext cx="29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38"/>
              <p:cNvSpPr>
                <a:spLocks/>
              </p:cNvSpPr>
              <p:nvPr/>
            </p:nvSpPr>
            <p:spPr bwMode="auto">
              <a:xfrm>
                <a:off x="3202" y="1494"/>
                <a:ext cx="378" cy="612"/>
              </a:xfrm>
              <a:custGeom>
                <a:avLst/>
                <a:gdLst>
                  <a:gd name="T0" fmla="*/ 0 w 378"/>
                  <a:gd name="T1" fmla="*/ 0 h 612"/>
                  <a:gd name="T2" fmla="*/ 0 w 378"/>
                  <a:gd name="T3" fmla="*/ 248 h 612"/>
                  <a:gd name="T4" fmla="*/ 61 w 378"/>
                  <a:gd name="T5" fmla="*/ 307 h 612"/>
                  <a:gd name="T6" fmla="*/ 0 w 378"/>
                  <a:gd name="T7" fmla="*/ 364 h 612"/>
                  <a:gd name="T8" fmla="*/ 0 w 378"/>
                  <a:gd name="T9" fmla="*/ 612 h 612"/>
                  <a:gd name="T10" fmla="*/ 378 w 378"/>
                  <a:gd name="T11" fmla="*/ 425 h 612"/>
                  <a:gd name="T12" fmla="*/ 378 w 378"/>
                  <a:gd name="T13" fmla="*/ 187 h 612"/>
                  <a:gd name="T14" fmla="*/ 0 w 378"/>
                  <a:gd name="T15" fmla="*/ 0 h 612"/>
                  <a:gd name="T16" fmla="*/ 0 w 378"/>
                  <a:gd name="T17" fmla="*/ 0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612"/>
                  <a:gd name="T29" fmla="*/ 378 w 378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1" y="307"/>
                    </a:lnTo>
                    <a:lnTo>
                      <a:pt x="0" y="364"/>
                    </a:lnTo>
                    <a:lnTo>
                      <a:pt x="0" y="612"/>
                    </a:lnTo>
                    <a:lnTo>
                      <a:pt x="378" y="425"/>
                    </a:lnTo>
                    <a:lnTo>
                      <a:pt x="378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39"/>
              <p:cNvSpPr>
                <a:spLocks/>
              </p:cNvSpPr>
              <p:nvPr/>
            </p:nvSpPr>
            <p:spPr bwMode="auto">
              <a:xfrm>
                <a:off x="3202" y="1494"/>
                <a:ext cx="378" cy="612"/>
              </a:xfrm>
              <a:custGeom>
                <a:avLst/>
                <a:gdLst>
                  <a:gd name="T0" fmla="*/ 0 w 378"/>
                  <a:gd name="T1" fmla="*/ 0 h 612"/>
                  <a:gd name="T2" fmla="*/ 0 w 378"/>
                  <a:gd name="T3" fmla="*/ 248 h 612"/>
                  <a:gd name="T4" fmla="*/ 61 w 378"/>
                  <a:gd name="T5" fmla="*/ 307 h 612"/>
                  <a:gd name="T6" fmla="*/ 0 w 378"/>
                  <a:gd name="T7" fmla="*/ 364 h 612"/>
                  <a:gd name="T8" fmla="*/ 0 w 378"/>
                  <a:gd name="T9" fmla="*/ 612 h 612"/>
                  <a:gd name="T10" fmla="*/ 378 w 378"/>
                  <a:gd name="T11" fmla="*/ 425 h 612"/>
                  <a:gd name="T12" fmla="*/ 378 w 378"/>
                  <a:gd name="T13" fmla="*/ 187 h 612"/>
                  <a:gd name="T14" fmla="*/ 0 w 378"/>
                  <a:gd name="T15" fmla="*/ 0 h 612"/>
                  <a:gd name="T16" fmla="*/ 0 w 378"/>
                  <a:gd name="T17" fmla="*/ 0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612"/>
                  <a:gd name="T29" fmla="*/ 378 w 378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1" y="307"/>
                    </a:lnTo>
                    <a:lnTo>
                      <a:pt x="0" y="364"/>
                    </a:lnTo>
                    <a:lnTo>
                      <a:pt x="0" y="612"/>
                    </a:lnTo>
                    <a:lnTo>
                      <a:pt x="378" y="425"/>
                    </a:lnTo>
                    <a:lnTo>
                      <a:pt x="378" y="187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40"/>
              <p:cNvSpPr>
                <a:spLocks noChangeShapeType="1"/>
              </p:cNvSpPr>
              <p:nvPr/>
            </p:nvSpPr>
            <p:spPr bwMode="auto">
              <a:xfrm flipH="1">
                <a:off x="3580" y="1799"/>
                <a:ext cx="36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41"/>
              <p:cNvSpPr>
                <a:spLocks/>
              </p:cNvSpPr>
              <p:nvPr/>
            </p:nvSpPr>
            <p:spPr bwMode="auto">
              <a:xfrm>
                <a:off x="3926" y="17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142"/>
              <p:cNvSpPr>
                <a:spLocks noChangeShapeType="1"/>
              </p:cNvSpPr>
              <p:nvPr/>
            </p:nvSpPr>
            <p:spPr bwMode="auto">
              <a:xfrm>
                <a:off x="552" y="2264"/>
                <a:ext cx="13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43"/>
              <p:cNvSpPr>
                <a:spLocks/>
              </p:cNvSpPr>
              <p:nvPr/>
            </p:nvSpPr>
            <p:spPr bwMode="auto">
              <a:xfrm>
                <a:off x="677" y="22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44"/>
              <p:cNvSpPr>
                <a:spLocks/>
              </p:cNvSpPr>
              <p:nvPr/>
            </p:nvSpPr>
            <p:spPr bwMode="auto">
              <a:xfrm>
                <a:off x="405" y="22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45"/>
              <p:cNvSpPr>
                <a:spLocks/>
              </p:cNvSpPr>
              <p:nvPr/>
            </p:nvSpPr>
            <p:spPr bwMode="auto">
              <a:xfrm>
                <a:off x="2293" y="3187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46"/>
              <p:cNvSpPr>
                <a:spLocks/>
              </p:cNvSpPr>
              <p:nvPr/>
            </p:nvSpPr>
            <p:spPr bwMode="auto">
              <a:xfrm>
                <a:off x="2330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3 w 226"/>
                  <a:gd name="T3" fmla="*/ 482 h 485"/>
                  <a:gd name="T4" fmla="*/ 150 w 226"/>
                  <a:gd name="T5" fmla="*/ 473 h 485"/>
                  <a:gd name="T6" fmla="*/ 165 w 226"/>
                  <a:gd name="T7" fmla="*/ 458 h 485"/>
                  <a:gd name="T8" fmla="*/ 182 w 226"/>
                  <a:gd name="T9" fmla="*/ 438 h 485"/>
                  <a:gd name="T10" fmla="*/ 194 w 226"/>
                  <a:gd name="T11" fmla="*/ 414 h 485"/>
                  <a:gd name="T12" fmla="*/ 206 w 226"/>
                  <a:gd name="T13" fmla="*/ 386 h 485"/>
                  <a:gd name="T14" fmla="*/ 214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3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4 w 226"/>
                  <a:gd name="T27" fmla="*/ 131 h 485"/>
                  <a:gd name="T28" fmla="*/ 206 w 226"/>
                  <a:gd name="T29" fmla="*/ 101 h 485"/>
                  <a:gd name="T30" fmla="*/ 194 w 226"/>
                  <a:gd name="T31" fmla="*/ 72 h 485"/>
                  <a:gd name="T32" fmla="*/ 182 w 226"/>
                  <a:gd name="T33" fmla="*/ 47 h 485"/>
                  <a:gd name="T34" fmla="*/ 165 w 226"/>
                  <a:gd name="T35" fmla="*/ 27 h 485"/>
                  <a:gd name="T36" fmla="*/ 150 w 226"/>
                  <a:gd name="T37" fmla="*/ 12 h 485"/>
                  <a:gd name="T38" fmla="*/ 133 w 226"/>
                  <a:gd name="T39" fmla="*/ 5 h 485"/>
                  <a:gd name="T40" fmla="*/ 113 w 226"/>
                  <a:gd name="T41" fmla="*/ 0 h 485"/>
                  <a:gd name="T42" fmla="*/ 96 w 226"/>
                  <a:gd name="T43" fmla="*/ 5 h 485"/>
                  <a:gd name="T44" fmla="*/ 79 w 226"/>
                  <a:gd name="T45" fmla="*/ 12 h 485"/>
                  <a:gd name="T46" fmla="*/ 61 w 226"/>
                  <a:gd name="T47" fmla="*/ 27 h 485"/>
                  <a:gd name="T48" fmla="*/ 47 w 226"/>
                  <a:gd name="T49" fmla="*/ 47 h 485"/>
                  <a:gd name="T50" fmla="*/ 34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7 h 485"/>
                  <a:gd name="T58" fmla="*/ 2 w 226"/>
                  <a:gd name="T59" fmla="*/ 204 h 485"/>
                  <a:gd name="T60" fmla="*/ 0 w 226"/>
                  <a:gd name="T61" fmla="*/ 244 h 485"/>
                  <a:gd name="T62" fmla="*/ 2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4 w 226"/>
                  <a:gd name="T71" fmla="*/ 414 h 485"/>
                  <a:gd name="T72" fmla="*/ 47 w 226"/>
                  <a:gd name="T73" fmla="*/ 438 h 485"/>
                  <a:gd name="T74" fmla="*/ 61 w 226"/>
                  <a:gd name="T75" fmla="*/ 458 h 485"/>
                  <a:gd name="T76" fmla="*/ 79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113 w 226"/>
                  <a:gd name="T85" fmla="*/ 482 h 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"/>
                  <a:gd name="T130" fmla="*/ 0 h 485"/>
                  <a:gd name="T131" fmla="*/ 226 w 226"/>
                  <a:gd name="T132" fmla="*/ 485 h 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" h="485">
                    <a:moveTo>
                      <a:pt x="113" y="482"/>
                    </a:moveTo>
                    <a:lnTo>
                      <a:pt x="133" y="482"/>
                    </a:lnTo>
                    <a:lnTo>
                      <a:pt x="150" y="473"/>
                    </a:lnTo>
                    <a:lnTo>
                      <a:pt x="165" y="458"/>
                    </a:lnTo>
                    <a:lnTo>
                      <a:pt x="182" y="438"/>
                    </a:lnTo>
                    <a:lnTo>
                      <a:pt x="194" y="414"/>
                    </a:lnTo>
                    <a:lnTo>
                      <a:pt x="206" y="386"/>
                    </a:lnTo>
                    <a:lnTo>
                      <a:pt x="214" y="354"/>
                    </a:lnTo>
                    <a:lnTo>
                      <a:pt x="221" y="320"/>
                    </a:lnTo>
                    <a:lnTo>
                      <a:pt x="226" y="283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4" y="131"/>
                    </a:lnTo>
                    <a:lnTo>
                      <a:pt x="206" y="101"/>
                    </a:lnTo>
                    <a:lnTo>
                      <a:pt x="194" y="72"/>
                    </a:lnTo>
                    <a:lnTo>
                      <a:pt x="182" y="47"/>
                    </a:lnTo>
                    <a:lnTo>
                      <a:pt x="165" y="27"/>
                    </a:lnTo>
                    <a:lnTo>
                      <a:pt x="150" y="12"/>
                    </a:lnTo>
                    <a:lnTo>
                      <a:pt x="133" y="5"/>
                    </a:lnTo>
                    <a:lnTo>
                      <a:pt x="113" y="0"/>
                    </a:lnTo>
                    <a:lnTo>
                      <a:pt x="96" y="5"/>
                    </a:lnTo>
                    <a:lnTo>
                      <a:pt x="79" y="12"/>
                    </a:lnTo>
                    <a:lnTo>
                      <a:pt x="61" y="27"/>
                    </a:lnTo>
                    <a:lnTo>
                      <a:pt x="47" y="47"/>
                    </a:lnTo>
                    <a:lnTo>
                      <a:pt x="34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7"/>
                    </a:lnTo>
                    <a:lnTo>
                      <a:pt x="2" y="204"/>
                    </a:lnTo>
                    <a:lnTo>
                      <a:pt x="0" y="244"/>
                    </a:lnTo>
                    <a:lnTo>
                      <a:pt x="2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4"/>
                    </a:lnTo>
                    <a:lnTo>
                      <a:pt x="47" y="438"/>
                    </a:lnTo>
                    <a:lnTo>
                      <a:pt x="61" y="458"/>
                    </a:lnTo>
                    <a:lnTo>
                      <a:pt x="79" y="473"/>
                    </a:lnTo>
                    <a:lnTo>
                      <a:pt x="96" y="482"/>
                    </a:lnTo>
                    <a:lnTo>
                      <a:pt x="113" y="485"/>
                    </a:lnTo>
                    <a:lnTo>
                      <a:pt x="113" y="4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47"/>
              <p:cNvSpPr>
                <a:spLocks/>
              </p:cNvSpPr>
              <p:nvPr/>
            </p:nvSpPr>
            <p:spPr bwMode="auto">
              <a:xfrm>
                <a:off x="2330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3 w 226"/>
                  <a:gd name="T3" fmla="*/ 482 h 485"/>
                  <a:gd name="T4" fmla="*/ 150 w 226"/>
                  <a:gd name="T5" fmla="*/ 473 h 485"/>
                  <a:gd name="T6" fmla="*/ 165 w 226"/>
                  <a:gd name="T7" fmla="*/ 458 h 485"/>
                  <a:gd name="T8" fmla="*/ 182 w 226"/>
                  <a:gd name="T9" fmla="*/ 438 h 485"/>
                  <a:gd name="T10" fmla="*/ 194 w 226"/>
                  <a:gd name="T11" fmla="*/ 414 h 485"/>
                  <a:gd name="T12" fmla="*/ 206 w 226"/>
                  <a:gd name="T13" fmla="*/ 386 h 485"/>
                  <a:gd name="T14" fmla="*/ 214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3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4 w 226"/>
                  <a:gd name="T27" fmla="*/ 131 h 485"/>
                  <a:gd name="T28" fmla="*/ 206 w 226"/>
                  <a:gd name="T29" fmla="*/ 101 h 485"/>
                  <a:gd name="T30" fmla="*/ 194 w 226"/>
                  <a:gd name="T31" fmla="*/ 72 h 485"/>
                  <a:gd name="T32" fmla="*/ 182 w 226"/>
                  <a:gd name="T33" fmla="*/ 47 h 485"/>
                  <a:gd name="T34" fmla="*/ 165 w 226"/>
                  <a:gd name="T35" fmla="*/ 27 h 485"/>
                  <a:gd name="T36" fmla="*/ 150 w 226"/>
                  <a:gd name="T37" fmla="*/ 12 h 485"/>
                  <a:gd name="T38" fmla="*/ 133 w 226"/>
                  <a:gd name="T39" fmla="*/ 5 h 485"/>
                  <a:gd name="T40" fmla="*/ 113 w 226"/>
                  <a:gd name="T41" fmla="*/ 0 h 485"/>
                  <a:gd name="T42" fmla="*/ 96 w 226"/>
                  <a:gd name="T43" fmla="*/ 5 h 485"/>
                  <a:gd name="T44" fmla="*/ 79 w 226"/>
                  <a:gd name="T45" fmla="*/ 12 h 485"/>
                  <a:gd name="T46" fmla="*/ 61 w 226"/>
                  <a:gd name="T47" fmla="*/ 27 h 485"/>
                  <a:gd name="T48" fmla="*/ 47 w 226"/>
                  <a:gd name="T49" fmla="*/ 47 h 485"/>
                  <a:gd name="T50" fmla="*/ 34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7 h 485"/>
                  <a:gd name="T58" fmla="*/ 2 w 226"/>
                  <a:gd name="T59" fmla="*/ 204 h 485"/>
                  <a:gd name="T60" fmla="*/ 0 w 226"/>
                  <a:gd name="T61" fmla="*/ 244 h 485"/>
                  <a:gd name="T62" fmla="*/ 2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4 w 226"/>
                  <a:gd name="T71" fmla="*/ 414 h 485"/>
                  <a:gd name="T72" fmla="*/ 47 w 226"/>
                  <a:gd name="T73" fmla="*/ 438 h 485"/>
                  <a:gd name="T74" fmla="*/ 61 w 226"/>
                  <a:gd name="T75" fmla="*/ 458 h 485"/>
                  <a:gd name="T76" fmla="*/ 79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6"/>
                  <a:gd name="T127" fmla="*/ 0 h 485"/>
                  <a:gd name="T128" fmla="*/ 226 w 226"/>
                  <a:gd name="T129" fmla="*/ 485 h 4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6" h="485">
                    <a:moveTo>
                      <a:pt x="113" y="482"/>
                    </a:moveTo>
                    <a:lnTo>
                      <a:pt x="133" y="482"/>
                    </a:lnTo>
                    <a:lnTo>
                      <a:pt x="150" y="473"/>
                    </a:lnTo>
                    <a:lnTo>
                      <a:pt x="165" y="458"/>
                    </a:lnTo>
                    <a:lnTo>
                      <a:pt x="182" y="438"/>
                    </a:lnTo>
                    <a:lnTo>
                      <a:pt x="194" y="414"/>
                    </a:lnTo>
                    <a:lnTo>
                      <a:pt x="206" y="386"/>
                    </a:lnTo>
                    <a:lnTo>
                      <a:pt x="214" y="354"/>
                    </a:lnTo>
                    <a:lnTo>
                      <a:pt x="221" y="320"/>
                    </a:lnTo>
                    <a:lnTo>
                      <a:pt x="226" y="283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4" y="131"/>
                    </a:lnTo>
                    <a:lnTo>
                      <a:pt x="206" y="101"/>
                    </a:lnTo>
                    <a:lnTo>
                      <a:pt x="194" y="72"/>
                    </a:lnTo>
                    <a:lnTo>
                      <a:pt x="182" y="47"/>
                    </a:lnTo>
                    <a:lnTo>
                      <a:pt x="165" y="27"/>
                    </a:lnTo>
                    <a:lnTo>
                      <a:pt x="150" y="12"/>
                    </a:lnTo>
                    <a:lnTo>
                      <a:pt x="133" y="5"/>
                    </a:lnTo>
                    <a:lnTo>
                      <a:pt x="113" y="0"/>
                    </a:lnTo>
                    <a:lnTo>
                      <a:pt x="96" y="5"/>
                    </a:lnTo>
                    <a:lnTo>
                      <a:pt x="79" y="12"/>
                    </a:lnTo>
                    <a:lnTo>
                      <a:pt x="61" y="27"/>
                    </a:lnTo>
                    <a:lnTo>
                      <a:pt x="47" y="47"/>
                    </a:lnTo>
                    <a:lnTo>
                      <a:pt x="34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7"/>
                    </a:lnTo>
                    <a:lnTo>
                      <a:pt x="2" y="204"/>
                    </a:lnTo>
                    <a:lnTo>
                      <a:pt x="0" y="244"/>
                    </a:lnTo>
                    <a:lnTo>
                      <a:pt x="2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4"/>
                    </a:lnTo>
                    <a:lnTo>
                      <a:pt x="47" y="438"/>
                    </a:lnTo>
                    <a:lnTo>
                      <a:pt x="61" y="458"/>
                    </a:lnTo>
                    <a:lnTo>
                      <a:pt x="79" y="473"/>
                    </a:lnTo>
                    <a:lnTo>
                      <a:pt x="96" y="482"/>
                    </a:lnTo>
                    <a:lnTo>
                      <a:pt x="113" y="48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148"/>
              <p:cNvSpPr>
                <a:spLocks noChangeArrowheads="1"/>
              </p:cNvSpPr>
              <p:nvPr/>
            </p:nvSpPr>
            <p:spPr bwMode="auto">
              <a:xfrm>
                <a:off x="2190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149"/>
              <p:cNvSpPr>
                <a:spLocks noChangeArrowheads="1"/>
              </p:cNvSpPr>
              <p:nvPr/>
            </p:nvSpPr>
            <p:spPr bwMode="auto">
              <a:xfrm>
                <a:off x="2222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8" name="Line 150"/>
              <p:cNvSpPr>
                <a:spLocks noChangeShapeType="1"/>
              </p:cNvSpPr>
              <p:nvPr/>
            </p:nvSpPr>
            <p:spPr bwMode="auto">
              <a:xfrm flipH="1" flipV="1">
                <a:off x="2603" y="3162"/>
                <a:ext cx="44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Rectangle 151"/>
              <p:cNvSpPr>
                <a:spLocks noChangeArrowheads="1"/>
              </p:cNvSpPr>
              <p:nvPr/>
            </p:nvSpPr>
            <p:spPr bwMode="auto">
              <a:xfrm>
                <a:off x="2588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3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0" name="Rectangle 152"/>
              <p:cNvSpPr>
                <a:spLocks noChangeArrowheads="1"/>
              </p:cNvSpPr>
              <p:nvPr/>
            </p:nvSpPr>
            <p:spPr bwMode="auto">
              <a:xfrm>
                <a:off x="2620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1" name="Rectangle 153"/>
              <p:cNvSpPr>
                <a:spLocks noChangeArrowheads="1"/>
              </p:cNvSpPr>
              <p:nvPr/>
            </p:nvSpPr>
            <p:spPr bwMode="auto">
              <a:xfrm>
                <a:off x="1876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2" name="Rectangle 154"/>
              <p:cNvSpPr>
                <a:spLocks noChangeArrowheads="1"/>
              </p:cNvSpPr>
              <p:nvPr/>
            </p:nvSpPr>
            <p:spPr bwMode="auto">
              <a:xfrm>
                <a:off x="1893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3" name="Rectangle 155"/>
              <p:cNvSpPr>
                <a:spLocks noChangeArrowheads="1"/>
              </p:cNvSpPr>
              <p:nvPr/>
            </p:nvSpPr>
            <p:spPr bwMode="auto">
              <a:xfrm>
                <a:off x="1927" y="305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Rectangle 156"/>
              <p:cNvSpPr>
                <a:spLocks noChangeArrowheads="1"/>
              </p:cNvSpPr>
              <p:nvPr/>
            </p:nvSpPr>
            <p:spPr bwMode="auto">
              <a:xfrm>
                <a:off x="1957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5" name="Rectangle 157"/>
              <p:cNvSpPr>
                <a:spLocks noChangeArrowheads="1"/>
              </p:cNvSpPr>
              <p:nvPr/>
            </p:nvSpPr>
            <p:spPr bwMode="auto">
              <a:xfrm>
                <a:off x="1974" y="305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6" name="Rectangle 158"/>
              <p:cNvSpPr>
                <a:spLocks noChangeArrowheads="1"/>
              </p:cNvSpPr>
              <p:nvPr/>
            </p:nvSpPr>
            <p:spPr bwMode="auto">
              <a:xfrm>
                <a:off x="1994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7" name="Rectangle 159"/>
              <p:cNvSpPr>
                <a:spLocks noChangeArrowheads="1"/>
              </p:cNvSpPr>
              <p:nvPr/>
            </p:nvSpPr>
            <p:spPr bwMode="auto">
              <a:xfrm>
                <a:off x="2028" y="305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8" name="Rectangle 160"/>
              <p:cNvSpPr>
                <a:spLocks noChangeArrowheads="1"/>
              </p:cNvSpPr>
              <p:nvPr/>
            </p:nvSpPr>
            <p:spPr bwMode="auto">
              <a:xfrm>
                <a:off x="2057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9" name="Rectangle 161"/>
              <p:cNvSpPr>
                <a:spLocks noChangeArrowheads="1"/>
              </p:cNvSpPr>
              <p:nvPr/>
            </p:nvSpPr>
            <p:spPr bwMode="auto">
              <a:xfrm>
                <a:off x="2075" y="305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0" name="Rectangle 162"/>
              <p:cNvSpPr>
                <a:spLocks noChangeArrowheads="1"/>
              </p:cNvSpPr>
              <p:nvPr/>
            </p:nvSpPr>
            <p:spPr bwMode="auto">
              <a:xfrm>
                <a:off x="2089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1" name="Rectangle 163"/>
              <p:cNvSpPr>
                <a:spLocks noChangeArrowheads="1"/>
              </p:cNvSpPr>
              <p:nvPr/>
            </p:nvSpPr>
            <p:spPr bwMode="auto">
              <a:xfrm>
                <a:off x="2121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2" name="Rectangle 164"/>
              <p:cNvSpPr>
                <a:spLocks noChangeArrowheads="1"/>
              </p:cNvSpPr>
              <p:nvPr/>
            </p:nvSpPr>
            <p:spPr bwMode="auto">
              <a:xfrm>
                <a:off x="2156" y="30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53" name="Rectangle 165"/>
              <p:cNvSpPr>
                <a:spLocks noChangeArrowheads="1"/>
              </p:cNvSpPr>
              <p:nvPr/>
            </p:nvSpPr>
            <p:spPr bwMode="auto">
              <a:xfrm>
                <a:off x="1876" y="311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[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4" name="Rectangle 166"/>
              <p:cNvSpPr>
                <a:spLocks noChangeArrowheads="1"/>
              </p:cNvSpPr>
              <p:nvPr/>
            </p:nvSpPr>
            <p:spPr bwMode="auto">
              <a:xfrm>
                <a:off x="1893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5" name="Rectangle 167"/>
              <p:cNvSpPr>
                <a:spLocks noChangeArrowheads="1"/>
              </p:cNvSpPr>
              <p:nvPr/>
            </p:nvSpPr>
            <p:spPr bwMode="auto">
              <a:xfrm>
                <a:off x="1927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6" name="Rectangle 168"/>
              <p:cNvSpPr>
                <a:spLocks noChangeArrowheads="1"/>
              </p:cNvSpPr>
              <p:nvPr/>
            </p:nvSpPr>
            <p:spPr bwMode="auto">
              <a:xfrm>
                <a:off x="1962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–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7" name="Rectangle 169"/>
              <p:cNvSpPr>
                <a:spLocks noChangeArrowheads="1"/>
              </p:cNvSpPr>
              <p:nvPr/>
            </p:nvSpPr>
            <p:spPr bwMode="auto">
              <a:xfrm>
                <a:off x="2006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Rectangle 170"/>
              <p:cNvSpPr>
                <a:spLocks noChangeArrowheads="1"/>
              </p:cNvSpPr>
              <p:nvPr/>
            </p:nvSpPr>
            <p:spPr bwMode="auto">
              <a:xfrm>
                <a:off x="2040" y="311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]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9" name="Freeform 171"/>
              <p:cNvSpPr>
                <a:spLocks/>
              </p:cNvSpPr>
              <p:nvPr/>
            </p:nvSpPr>
            <p:spPr bwMode="auto">
              <a:xfrm>
                <a:off x="3167" y="160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72"/>
              <p:cNvSpPr>
                <a:spLocks/>
              </p:cNvSpPr>
              <p:nvPr/>
            </p:nvSpPr>
            <p:spPr bwMode="auto">
              <a:xfrm>
                <a:off x="3167" y="196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73"/>
              <p:cNvSpPr>
                <a:spLocks/>
              </p:cNvSpPr>
              <p:nvPr/>
            </p:nvSpPr>
            <p:spPr bwMode="auto">
              <a:xfrm>
                <a:off x="5407" y="2515"/>
                <a:ext cx="113" cy="384"/>
              </a:xfrm>
              <a:custGeom>
                <a:avLst/>
                <a:gdLst>
                  <a:gd name="T0" fmla="*/ 0 w 113"/>
                  <a:gd name="T1" fmla="*/ 54 h 384"/>
                  <a:gd name="T2" fmla="*/ 0 w 113"/>
                  <a:gd name="T3" fmla="*/ 47 h 384"/>
                  <a:gd name="T4" fmla="*/ 2 w 113"/>
                  <a:gd name="T5" fmla="*/ 37 h 384"/>
                  <a:gd name="T6" fmla="*/ 7 w 113"/>
                  <a:gd name="T7" fmla="*/ 29 h 384"/>
                  <a:gd name="T8" fmla="*/ 10 w 113"/>
                  <a:gd name="T9" fmla="*/ 22 h 384"/>
                  <a:gd name="T10" fmla="*/ 17 w 113"/>
                  <a:gd name="T11" fmla="*/ 15 h 384"/>
                  <a:gd name="T12" fmla="*/ 22 w 113"/>
                  <a:gd name="T13" fmla="*/ 10 h 384"/>
                  <a:gd name="T14" fmla="*/ 29 w 113"/>
                  <a:gd name="T15" fmla="*/ 5 h 384"/>
                  <a:gd name="T16" fmla="*/ 39 w 113"/>
                  <a:gd name="T17" fmla="*/ 2 h 384"/>
                  <a:gd name="T18" fmla="*/ 47 w 113"/>
                  <a:gd name="T19" fmla="*/ 0 h 384"/>
                  <a:gd name="T20" fmla="*/ 56 w 113"/>
                  <a:gd name="T21" fmla="*/ 0 h 384"/>
                  <a:gd name="T22" fmla="*/ 66 w 113"/>
                  <a:gd name="T23" fmla="*/ 0 h 384"/>
                  <a:gd name="T24" fmla="*/ 74 w 113"/>
                  <a:gd name="T25" fmla="*/ 2 h 384"/>
                  <a:gd name="T26" fmla="*/ 83 w 113"/>
                  <a:gd name="T27" fmla="*/ 5 h 384"/>
                  <a:gd name="T28" fmla="*/ 91 w 113"/>
                  <a:gd name="T29" fmla="*/ 10 h 384"/>
                  <a:gd name="T30" fmla="*/ 96 w 113"/>
                  <a:gd name="T31" fmla="*/ 15 h 384"/>
                  <a:gd name="T32" fmla="*/ 103 w 113"/>
                  <a:gd name="T33" fmla="*/ 22 h 384"/>
                  <a:gd name="T34" fmla="*/ 106 w 113"/>
                  <a:gd name="T35" fmla="*/ 29 h 384"/>
                  <a:gd name="T36" fmla="*/ 110 w 113"/>
                  <a:gd name="T37" fmla="*/ 37 h 384"/>
                  <a:gd name="T38" fmla="*/ 113 w 113"/>
                  <a:gd name="T39" fmla="*/ 47 h 384"/>
                  <a:gd name="T40" fmla="*/ 113 w 113"/>
                  <a:gd name="T41" fmla="*/ 56 h 384"/>
                  <a:gd name="T42" fmla="*/ 113 w 113"/>
                  <a:gd name="T43" fmla="*/ 327 h 384"/>
                  <a:gd name="T44" fmla="*/ 113 w 113"/>
                  <a:gd name="T45" fmla="*/ 337 h 384"/>
                  <a:gd name="T46" fmla="*/ 110 w 113"/>
                  <a:gd name="T47" fmla="*/ 347 h 384"/>
                  <a:gd name="T48" fmla="*/ 106 w 113"/>
                  <a:gd name="T49" fmla="*/ 354 h 384"/>
                  <a:gd name="T50" fmla="*/ 103 w 113"/>
                  <a:gd name="T51" fmla="*/ 362 h 384"/>
                  <a:gd name="T52" fmla="*/ 96 w 113"/>
                  <a:gd name="T53" fmla="*/ 369 h 384"/>
                  <a:gd name="T54" fmla="*/ 91 w 113"/>
                  <a:gd name="T55" fmla="*/ 374 h 384"/>
                  <a:gd name="T56" fmla="*/ 83 w 113"/>
                  <a:gd name="T57" fmla="*/ 379 h 384"/>
                  <a:gd name="T58" fmla="*/ 74 w 113"/>
                  <a:gd name="T59" fmla="*/ 381 h 384"/>
                  <a:gd name="T60" fmla="*/ 66 w 113"/>
                  <a:gd name="T61" fmla="*/ 384 h 384"/>
                  <a:gd name="T62" fmla="*/ 56 w 113"/>
                  <a:gd name="T63" fmla="*/ 384 h 384"/>
                  <a:gd name="T64" fmla="*/ 47 w 113"/>
                  <a:gd name="T65" fmla="*/ 384 h 384"/>
                  <a:gd name="T66" fmla="*/ 39 w 113"/>
                  <a:gd name="T67" fmla="*/ 381 h 384"/>
                  <a:gd name="T68" fmla="*/ 29 w 113"/>
                  <a:gd name="T69" fmla="*/ 379 h 384"/>
                  <a:gd name="T70" fmla="*/ 22 w 113"/>
                  <a:gd name="T71" fmla="*/ 374 h 384"/>
                  <a:gd name="T72" fmla="*/ 17 w 113"/>
                  <a:gd name="T73" fmla="*/ 369 h 384"/>
                  <a:gd name="T74" fmla="*/ 10 w 113"/>
                  <a:gd name="T75" fmla="*/ 362 h 384"/>
                  <a:gd name="T76" fmla="*/ 7 w 113"/>
                  <a:gd name="T77" fmla="*/ 354 h 384"/>
                  <a:gd name="T78" fmla="*/ 2 w 113"/>
                  <a:gd name="T79" fmla="*/ 347 h 384"/>
                  <a:gd name="T80" fmla="*/ 0 w 113"/>
                  <a:gd name="T81" fmla="*/ 337 h 384"/>
                  <a:gd name="T82" fmla="*/ 0 w 113"/>
                  <a:gd name="T83" fmla="*/ 327 h 384"/>
                  <a:gd name="T84" fmla="*/ 0 w 113"/>
                  <a:gd name="T85" fmla="*/ 56 h 384"/>
                  <a:gd name="T86" fmla="*/ 0 w 113"/>
                  <a:gd name="T87" fmla="*/ 56 h 384"/>
                  <a:gd name="T88" fmla="*/ 0 w 113"/>
                  <a:gd name="T89" fmla="*/ 54 h 3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3"/>
                  <a:gd name="T136" fmla="*/ 0 h 384"/>
                  <a:gd name="T137" fmla="*/ 113 w 113"/>
                  <a:gd name="T138" fmla="*/ 384 h 3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3" h="384">
                    <a:moveTo>
                      <a:pt x="0" y="54"/>
                    </a:moveTo>
                    <a:lnTo>
                      <a:pt x="0" y="47"/>
                    </a:lnTo>
                    <a:lnTo>
                      <a:pt x="2" y="37"/>
                    </a:lnTo>
                    <a:lnTo>
                      <a:pt x="7" y="29"/>
                    </a:lnTo>
                    <a:lnTo>
                      <a:pt x="10" y="22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3" y="22"/>
                    </a:lnTo>
                    <a:lnTo>
                      <a:pt x="106" y="29"/>
                    </a:lnTo>
                    <a:lnTo>
                      <a:pt x="110" y="37"/>
                    </a:lnTo>
                    <a:lnTo>
                      <a:pt x="113" y="47"/>
                    </a:lnTo>
                    <a:lnTo>
                      <a:pt x="113" y="56"/>
                    </a:lnTo>
                    <a:lnTo>
                      <a:pt x="113" y="327"/>
                    </a:lnTo>
                    <a:lnTo>
                      <a:pt x="113" y="337"/>
                    </a:lnTo>
                    <a:lnTo>
                      <a:pt x="110" y="347"/>
                    </a:lnTo>
                    <a:lnTo>
                      <a:pt x="106" y="354"/>
                    </a:lnTo>
                    <a:lnTo>
                      <a:pt x="103" y="362"/>
                    </a:lnTo>
                    <a:lnTo>
                      <a:pt x="96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4" y="381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4"/>
                    </a:lnTo>
                    <a:lnTo>
                      <a:pt x="39" y="381"/>
                    </a:lnTo>
                    <a:lnTo>
                      <a:pt x="29" y="379"/>
                    </a:lnTo>
                    <a:lnTo>
                      <a:pt x="22" y="374"/>
                    </a:lnTo>
                    <a:lnTo>
                      <a:pt x="17" y="369"/>
                    </a:lnTo>
                    <a:lnTo>
                      <a:pt x="10" y="362"/>
                    </a:lnTo>
                    <a:lnTo>
                      <a:pt x="7" y="354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27"/>
                    </a:lnTo>
                    <a:lnTo>
                      <a:pt x="0" y="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74"/>
              <p:cNvSpPr>
                <a:spLocks/>
              </p:cNvSpPr>
              <p:nvPr/>
            </p:nvSpPr>
            <p:spPr bwMode="auto">
              <a:xfrm>
                <a:off x="5407" y="2515"/>
                <a:ext cx="113" cy="384"/>
              </a:xfrm>
              <a:custGeom>
                <a:avLst/>
                <a:gdLst>
                  <a:gd name="T0" fmla="*/ 0 w 113"/>
                  <a:gd name="T1" fmla="*/ 54 h 384"/>
                  <a:gd name="T2" fmla="*/ 0 w 113"/>
                  <a:gd name="T3" fmla="*/ 47 h 384"/>
                  <a:gd name="T4" fmla="*/ 2 w 113"/>
                  <a:gd name="T5" fmla="*/ 37 h 384"/>
                  <a:gd name="T6" fmla="*/ 7 w 113"/>
                  <a:gd name="T7" fmla="*/ 29 h 384"/>
                  <a:gd name="T8" fmla="*/ 10 w 113"/>
                  <a:gd name="T9" fmla="*/ 22 h 384"/>
                  <a:gd name="T10" fmla="*/ 17 w 113"/>
                  <a:gd name="T11" fmla="*/ 15 h 384"/>
                  <a:gd name="T12" fmla="*/ 22 w 113"/>
                  <a:gd name="T13" fmla="*/ 10 h 384"/>
                  <a:gd name="T14" fmla="*/ 29 w 113"/>
                  <a:gd name="T15" fmla="*/ 5 h 384"/>
                  <a:gd name="T16" fmla="*/ 39 w 113"/>
                  <a:gd name="T17" fmla="*/ 2 h 384"/>
                  <a:gd name="T18" fmla="*/ 47 w 113"/>
                  <a:gd name="T19" fmla="*/ 0 h 384"/>
                  <a:gd name="T20" fmla="*/ 56 w 113"/>
                  <a:gd name="T21" fmla="*/ 0 h 384"/>
                  <a:gd name="T22" fmla="*/ 66 w 113"/>
                  <a:gd name="T23" fmla="*/ 0 h 384"/>
                  <a:gd name="T24" fmla="*/ 74 w 113"/>
                  <a:gd name="T25" fmla="*/ 2 h 384"/>
                  <a:gd name="T26" fmla="*/ 83 w 113"/>
                  <a:gd name="T27" fmla="*/ 5 h 384"/>
                  <a:gd name="T28" fmla="*/ 91 w 113"/>
                  <a:gd name="T29" fmla="*/ 10 h 384"/>
                  <a:gd name="T30" fmla="*/ 96 w 113"/>
                  <a:gd name="T31" fmla="*/ 15 h 384"/>
                  <a:gd name="T32" fmla="*/ 103 w 113"/>
                  <a:gd name="T33" fmla="*/ 22 h 384"/>
                  <a:gd name="T34" fmla="*/ 106 w 113"/>
                  <a:gd name="T35" fmla="*/ 29 h 384"/>
                  <a:gd name="T36" fmla="*/ 110 w 113"/>
                  <a:gd name="T37" fmla="*/ 37 h 384"/>
                  <a:gd name="T38" fmla="*/ 113 w 113"/>
                  <a:gd name="T39" fmla="*/ 47 h 384"/>
                  <a:gd name="T40" fmla="*/ 113 w 113"/>
                  <a:gd name="T41" fmla="*/ 56 h 384"/>
                  <a:gd name="T42" fmla="*/ 113 w 113"/>
                  <a:gd name="T43" fmla="*/ 327 h 384"/>
                  <a:gd name="T44" fmla="*/ 113 w 113"/>
                  <a:gd name="T45" fmla="*/ 337 h 384"/>
                  <a:gd name="T46" fmla="*/ 110 w 113"/>
                  <a:gd name="T47" fmla="*/ 347 h 384"/>
                  <a:gd name="T48" fmla="*/ 106 w 113"/>
                  <a:gd name="T49" fmla="*/ 354 h 384"/>
                  <a:gd name="T50" fmla="*/ 103 w 113"/>
                  <a:gd name="T51" fmla="*/ 362 h 384"/>
                  <a:gd name="T52" fmla="*/ 96 w 113"/>
                  <a:gd name="T53" fmla="*/ 369 h 384"/>
                  <a:gd name="T54" fmla="*/ 91 w 113"/>
                  <a:gd name="T55" fmla="*/ 374 h 384"/>
                  <a:gd name="T56" fmla="*/ 83 w 113"/>
                  <a:gd name="T57" fmla="*/ 379 h 384"/>
                  <a:gd name="T58" fmla="*/ 74 w 113"/>
                  <a:gd name="T59" fmla="*/ 381 h 384"/>
                  <a:gd name="T60" fmla="*/ 66 w 113"/>
                  <a:gd name="T61" fmla="*/ 384 h 384"/>
                  <a:gd name="T62" fmla="*/ 56 w 113"/>
                  <a:gd name="T63" fmla="*/ 384 h 384"/>
                  <a:gd name="T64" fmla="*/ 47 w 113"/>
                  <a:gd name="T65" fmla="*/ 384 h 384"/>
                  <a:gd name="T66" fmla="*/ 39 w 113"/>
                  <a:gd name="T67" fmla="*/ 381 h 384"/>
                  <a:gd name="T68" fmla="*/ 29 w 113"/>
                  <a:gd name="T69" fmla="*/ 379 h 384"/>
                  <a:gd name="T70" fmla="*/ 22 w 113"/>
                  <a:gd name="T71" fmla="*/ 374 h 384"/>
                  <a:gd name="T72" fmla="*/ 17 w 113"/>
                  <a:gd name="T73" fmla="*/ 369 h 384"/>
                  <a:gd name="T74" fmla="*/ 10 w 113"/>
                  <a:gd name="T75" fmla="*/ 362 h 384"/>
                  <a:gd name="T76" fmla="*/ 7 w 113"/>
                  <a:gd name="T77" fmla="*/ 354 h 384"/>
                  <a:gd name="T78" fmla="*/ 2 w 113"/>
                  <a:gd name="T79" fmla="*/ 347 h 384"/>
                  <a:gd name="T80" fmla="*/ 0 w 113"/>
                  <a:gd name="T81" fmla="*/ 337 h 384"/>
                  <a:gd name="T82" fmla="*/ 0 w 113"/>
                  <a:gd name="T83" fmla="*/ 327 h 384"/>
                  <a:gd name="T84" fmla="*/ 0 w 113"/>
                  <a:gd name="T85" fmla="*/ 56 h 384"/>
                  <a:gd name="T86" fmla="*/ 0 w 113"/>
                  <a:gd name="T87" fmla="*/ 56 h 3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3"/>
                  <a:gd name="T133" fmla="*/ 0 h 384"/>
                  <a:gd name="T134" fmla="*/ 113 w 113"/>
                  <a:gd name="T135" fmla="*/ 384 h 3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3" h="384">
                    <a:moveTo>
                      <a:pt x="0" y="54"/>
                    </a:moveTo>
                    <a:lnTo>
                      <a:pt x="0" y="47"/>
                    </a:lnTo>
                    <a:lnTo>
                      <a:pt x="2" y="37"/>
                    </a:lnTo>
                    <a:lnTo>
                      <a:pt x="7" y="29"/>
                    </a:lnTo>
                    <a:lnTo>
                      <a:pt x="10" y="22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3" y="22"/>
                    </a:lnTo>
                    <a:lnTo>
                      <a:pt x="106" y="29"/>
                    </a:lnTo>
                    <a:lnTo>
                      <a:pt x="110" y="37"/>
                    </a:lnTo>
                    <a:lnTo>
                      <a:pt x="113" y="47"/>
                    </a:lnTo>
                    <a:lnTo>
                      <a:pt x="113" y="56"/>
                    </a:lnTo>
                    <a:lnTo>
                      <a:pt x="113" y="327"/>
                    </a:lnTo>
                    <a:lnTo>
                      <a:pt x="113" y="337"/>
                    </a:lnTo>
                    <a:lnTo>
                      <a:pt x="110" y="347"/>
                    </a:lnTo>
                    <a:lnTo>
                      <a:pt x="106" y="354"/>
                    </a:lnTo>
                    <a:lnTo>
                      <a:pt x="103" y="362"/>
                    </a:lnTo>
                    <a:lnTo>
                      <a:pt x="96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4" y="381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4"/>
                    </a:lnTo>
                    <a:lnTo>
                      <a:pt x="39" y="381"/>
                    </a:lnTo>
                    <a:lnTo>
                      <a:pt x="29" y="379"/>
                    </a:lnTo>
                    <a:lnTo>
                      <a:pt x="22" y="374"/>
                    </a:lnTo>
                    <a:lnTo>
                      <a:pt x="17" y="369"/>
                    </a:lnTo>
                    <a:lnTo>
                      <a:pt x="10" y="362"/>
                    </a:lnTo>
                    <a:lnTo>
                      <a:pt x="7" y="354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27"/>
                    </a:lnTo>
                    <a:lnTo>
                      <a:pt x="0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Rectangle 175"/>
              <p:cNvSpPr>
                <a:spLocks noChangeArrowheads="1"/>
              </p:cNvSpPr>
              <p:nvPr/>
            </p:nvSpPr>
            <p:spPr bwMode="auto">
              <a:xfrm>
                <a:off x="5429" y="280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4" name="Freeform 176"/>
              <p:cNvSpPr>
                <a:spLocks/>
              </p:cNvSpPr>
              <p:nvPr/>
            </p:nvSpPr>
            <p:spPr bwMode="auto">
              <a:xfrm>
                <a:off x="3106" y="2483"/>
                <a:ext cx="115" cy="384"/>
              </a:xfrm>
              <a:custGeom>
                <a:avLst/>
                <a:gdLst>
                  <a:gd name="T0" fmla="*/ 0 w 115"/>
                  <a:gd name="T1" fmla="*/ 54 h 384"/>
                  <a:gd name="T2" fmla="*/ 2 w 115"/>
                  <a:gd name="T3" fmla="*/ 47 h 384"/>
                  <a:gd name="T4" fmla="*/ 5 w 115"/>
                  <a:gd name="T5" fmla="*/ 37 h 384"/>
                  <a:gd name="T6" fmla="*/ 7 w 115"/>
                  <a:gd name="T7" fmla="*/ 29 h 384"/>
                  <a:gd name="T8" fmla="*/ 12 w 115"/>
                  <a:gd name="T9" fmla="*/ 22 h 384"/>
                  <a:gd name="T10" fmla="*/ 17 w 115"/>
                  <a:gd name="T11" fmla="*/ 15 h 384"/>
                  <a:gd name="T12" fmla="*/ 25 w 115"/>
                  <a:gd name="T13" fmla="*/ 10 h 384"/>
                  <a:gd name="T14" fmla="*/ 32 w 115"/>
                  <a:gd name="T15" fmla="*/ 5 h 384"/>
                  <a:gd name="T16" fmla="*/ 42 w 115"/>
                  <a:gd name="T17" fmla="*/ 2 h 384"/>
                  <a:gd name="T18" fmla="*/ 49 w 115"/>
                  <a:gd name="T19" fmla="*/ 0 h 384"/>
                  <a:gd name="T20" fmla="*/ 59 w 115"/>
                  <a:gd name="T21" fmla="*/ 0 h 384"/>
                  <a:gd name="T22" fmla="*/ 69 w 115"/>
                  <a:gd name="T23" fmla="*/ 0 h 384"/>
                  <a:gd name="T24" fmla="*/ 76 w 115"/>
                  <a:gd name="T25" fmla="*/ 2 h 384"/>
                  <a:gd name="T26" fmla="*/ 83 w 115"/>
                  <a:gd name="T27" fmla="*/ 5 h 384"/>
                  <a:gd name="T28" fmla="*/ 91 w 115"/>
                  <a:gd name="T29" fmla="*/ 10 h 384"/>
                  <a:gd name="T30" fmla="*/ 98 w 115"/>
                  <a:gd name="T31" fmla="*/ 15 h 384"/>
                  <a:gd name="T32" fmla="*/ 103 w 115"/>
                  <a:gd name="T33" fmla="*/ 22 h 384"/>
                  <a:gd name="T34" fmla="*/ 108 w 115"/>
                  <a:gd name="T35" fmla="*/ 29 h 384"/>
                  <a:gd name="T36" fmla="*/ 113 w 115"/>
                  <a:gd name="T37" fmla="*/ 37 h 384"/>
                  <a:gd name="T38" fmla="*/ 115 w 115"/>
                  <a:gd name="T39" fmla="*/ 47 h 384"/>
                  <a:gd name="T40" fmla="*/ 115 w 115"/>
                  <a:gd name="T41" fmla="*/ 56 h 384"/>
                  <a:gd name="T42" fmla="*/ 115 w 115"/>
                  <a:gd name="T43" fmla="*/ 327 h 384"/>
                  <a:gd name="T44" fmla="*/ 115 w 115"/>
                  <a:gd name="T45" fmla="*/ 337 h 384"/>
                  <a:gd name="T46" fmla="*/ 113 w 115"/>
                  <a:gd name="T47" fmla="*/ 347 h 384"/>
                  <a:gd name="T48" fmla="*/ 108 w 115"/>
                  <a:gd name="T49" fmla="*/ 354 h 384"/>
                  <a:gd name="T50" fmla="*/ 103 w 115"/>
                  <a:gd name="T51" fmla="*/ 362 h 384"/>
                  <a:gd name="T52" fmla="*/ 98 w 115"/>
                  <a:gd name="T53" fmla="*/ 369 h 384"/>
                  <a:gd name="T54" fmla="*/ 91 w 115"/>
                  <a:gd name="T55" fmla="*/ 374 h 384"/>
                  <a:gd name="T56" fmla="*/ 83 w 115"/>
                  <a:gd name="T57" fmla="*/ 379 h 384"/>
                  <a:gd name="T58" fmla="*/ 76 w 115"/>
                  <a:gd name="T59" fmla="*/ 381 h 384"/>
                  <a:gd name="T60" fmla="*/ 69 w 115"/>
                  <a:gd name="T61" fmla="*/ 384 h 384"/>
                  <a:gd name="T62" fmla="*/ 59 w 115"/>
                  <a:gd name="T63" fmla="*/ 384 h 384"/>
                  <a:gd name="T64" fmla="*/ 49 w 115"/>
                  <a:gd name="T65" fmla="*/ 384 h 384"/>
                  <a:gd name="T66" fmla="*/ 42 w 115"/>
                  <a:gd name="T67" fmla="*/ 381 h 384"/>
                  <a:gd name="T68" fmla="*/ 32 w 115"/>
                  <a:gd name="T69" fmla="*/ 379 h 384"/>
                  <a:gd name="T70" fmla="*/ 25 w 115"/>
                  <a:gd name="T71" fmla="*/ 374 h 384"/>
                  <a:gd name="T72" fmla="*/ 20 w 115"/>
                  <a:gd name="T73" fmla="*/ 369 h 384"/>
                  <a:gd name="T74" fmla="*/ 12 w 115"/>
                  <a:gd name="T75" fmla="*/ 362 h 384"/>
                  <a:gd name="T76" fmla="*/ 7 w 115"/>
                  <a:gd name="T77" fmla="*/ 354 h 384"/>
                  <a:gd name="T78" fmla="*/ 5 w 115"/>
                  <a:gd name="T79" fmla="*/ 347 h 384"/>
                  <a:gd name="T80" fmla="*/ 2 w 115"/>
                  <a:gd name="T81" fmla="*/ 337 h 384"/>
                  <a:gd name="T82" fmla="*/ 2 w 115"/>
                  <a:gd name="T83" fmla="*/ 327 h 384"/>
                  <a:gd name="T84" fmla="*/ 2 w 115"/>
                  <a:gd name="T85" fmla="*/ 56 h 384"/>
                  <a:gd name="T86" fmla="*/ 2 w 115"/>
                  <a:gd name="T87" fmla="*/ 56 h 384"/>
                  <a:gd name="T88" fmla="*/ 0 w 115"/>
                  <a:gd name="T89" fmla="*/ 54 h 3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5"/>
                  <a:gd name="T136" fmla="*/ 0 h 384"/>
                  <a:gd name="T137" fmla="*/ 115 w 115"/>
                  <a:gd name="T138" fmla="*/ 384 h 3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5" h="384">
                    <a:moveTo>
                      <a:pt x="0" y="54"/>
                    </a:moveTo>
                    <a:lnTo>
                      <a:pt x="2" y="47"/>
                    </a:lnTo>
                    <a:lnTo>
                      <a:pt x="5" y="37"/>
                    </a:lnTo>
                    <a:lnTo>
                      <a:pt x="7" y="29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8" y="15"/>
                    </a:lnTo>
                    <a:lnTo>
                      <a:pt x="103" y="22"/>
                    </a:lnTo>
                    <a:lnTo>
                      <a:pt x="108" y="29"/>
                    </a:lnTo>
                    <a:lnTo>
                      <a:pt x="113" y="37"/>
                    </a:lnTo>
                    <a:lnTo>
                      <a:pt x="115" y="47"/>
                    </a:lnTo>
                    <a:lnTo>
                      <a:pt x="115" y="56"/>
                    </a:lnTo>
                    <a:lnTo>
                      <a:pt x="115" y="327"/>
                    </a:lnTo>
                    <a:lnTo>
                      <a:pt x="115" y="337"/>
                    </a:lnTo>
                    <a:lnTo>
                      <a:pt x="113" y="347"/>
                    </a:lnTo>
                    <a:lnTo>
                      <a:pt x="108" y="354"/>
                    </a:lnTo>
                    <a:lnTo>
                      <a:pt x="103" y="362"/>
                    </a:lnTo>
                    <a:lnTo>
                      <a:pt x="98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6" y="381"/>
                    </a:lnTo>
                    <a:lnTo>
                      <a:pt x="69" y="384"/>
                    </a:lnTo>
                    <a:lnTo>
                      <a:pt x="59" y="384"/>
                    </a:lnTo>
                    <a:lnTo>
                      <a:pt x="49" y="384"/>
                    </a:lnTo>
                    <a:lnTo>
                      <a:pt x="42" y="381"/>
                    </a:lnTo>
                    <a:lnTo>
                      <a:pt x="32" y="379"/>
                    </a:lnTo>
                    <a:lnTo>
                      <a:pt x="25" y="374"/>
                    </a:lnTo>
                    <a:lnTo>
                      <a:pt x="20" y="369"/>
                    </a:lnTo>
                    <a:lnTo>
                      <a:pt x="12" y="362"/>
                    </a:lnTo>
                    <a:lnTo>
                      <a:pt x="7" y="354"/>
                    </a:lnTo>
                    <a:lnTo>
                      <a:pt x="5" y="347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2" y="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77"/>
              <p:cNvSpPr>
                <a:spLocks/>
              </p:cNvSpPr>
              <p:nvPr/>
            </p:nvSpPr>
            <p:spPr bwMode="auto">
              <a:xfrm>
                <a:off x="3106" y="2483"/>
                <a:ext cx="115" cy="384"/>
              </a:xfrm>
              <a:custGeom>
                <a:avLst/>
                <a:gdLst>
                  <a:gd name="T0" fmla="*/ 0 w 115"/>
                  <a:gd name="T1" fmla="*/ 54 h 384"/>
                  <a:gd name="T2" fmla="*/ 2 w 115"/>
                  <a:gd name="T3" fmla="*/ 47 h 384"/>
                  <a:gd name="T4" fmla="*/ 5 w 115"/>
                  <a:gd name="T5" fmla="*/ 37 h 384"/>
                  <a:gd name="T6" fmla="*/ 7 w 115"/>
                  <a:gd name="T7" fmla="*/ 29 h 384"/>
                  <a:gd name="T8" fmla="*/ 12 w 115"/>
                  <a:gd name="T9" fmla="*/ 22 h 384"/>
                  <a:gd name="T10" fmla="*/ 17 w 115"/>
                  <a:gd name="T11" fmla="*/ 15 h 384"/>
                  <a:gd name="T12" fmla="*/ 25 w 115"/>
                  <a:gd name="T13" fmla="*/ 10 h 384"/>
                  <a:gd name="T14" fmla="*/ 32 w 115"/>
                  <a:gd name="T15" fmla="*/ 5 h 384"/>
                  <a:gd name="T16" fmla="*/ 42 w 115"/>
                  <a:gd name="T17" fmla="*/ 2 h 384"/>
                  <a:gd name="T18" fmla="*/ 49 w 115"/>
                  <a:gd name="T19" fmla="*/ 0 h 384"/>
                  <a:gd name="T20" fmla="*/ 59 w 115"/>
                  <a:gd name="T21" fmla="*/ 0 h 384"/>
                  <a:gd name="T22" fmla="*/ 69 w 115"/>
                  <a:gd name="T23" fmla="*/ 0 h 384"/>
                  <a:gd name="T24" fmla="*/ 76 w 115"/>
                  <a:gd name="T25" fmla="*/ 2 h 384"/>
                  <a:gd name="T26" fmla="*/ 83 w 115"/>
                  <a:gd name="T27" fmla="*/ 5 h 384"/>
                  <a:gd name="T28" fmla="*/ 91 w 115"/>
                  <a:gd name="T29" fmla="*/ 10 h 384"/>
                  <a:gd name="T30" fmla="*/ 98 w 115"/>
                  <a:gd name="T31" fmla="*/ 15 h 384"/>
                  <a:gd name="T32" fmla="*/ 103 w 115"/>
                  <a:gd name="T33" fmla="*/ 22 h 384"/>
                  <a:gd name="T34" fmla="*/ 108 w 115"/>
                  <a:gd name="T35" fmla="*/ 29 h 384"/>
                  <a:gd name="T36" fmla="*/ 113 w 115"/>
                  <a:gd name="T37" fmla="*/ 37 h 384"/>
                  <a:gd name="T38" fmla="*/ 115 w 115"/>
                  <a:gd name="T39" fmla="*/ 47 h 384"/>
                  <a:gd name="T40" fmla="*/ 115 w 115"/>
                  <a:gd name="T41" fmla="*/ 56 h 384"/>
                  <a:gd name="T42" fmla="*/ 115 w 115"/>
                  <a:gd name="T43" fmla="*/ 327 h 384"/>
                  <a:gd name="T44" fmla="*/ 115 w 115"/>
                  <a:gd name="T45" fmla="*/ 337 h 384"/>
                  <a:gd name="T46" fmla="*/ 113 w 115"/>
                  <a:gd name="T47" fmla="*/ 347 h 384"/>
                  <a:gd name="T48" fmla="*/ 108 w 115"/>
                  <a:gd name="T49" fmla="*/ 354 h 384"/>
                  <a:gd name="T50" fmla="*/ 103 w 115"/>
                  <a:gd name="T51" fmla="*/ 362 h 384"/>
                  <a:gd name="T52" fmla="*/ 98 w 115"/>
                  <a:gd name="T53" fmla="*/ 369 h 384"/>
                  <a:gd name="T54" fmla="*/ 91 w 115"/>
                  <a:gd name="T55" fmla="*/ 374 h 384"/>
                  <a:gd name="T56" fmla="*/ 83 w 115"/>
                  <a:gd name="T57" fmla="*/ 379 h 384"/>
                  <a:gd name="T58" fmla="*/ 76 w 115"/>
                  <a:gd name="T59" fmla="*/ 381 h 384"/>
                  <a:gd name="T60" fmla="*/ 69 w 115"/>
                  <a:gd name="T61" fmla="*/ 384 h 384"/>
                  <a:gd name="T62" fmla="*/ 59 w 115"/>
                  <a:gd name="T63" fmla="*/ 384 h 384"/>
                  <a:gd name="T64" fmla="*/ 49 w 115"/>
                  <a:gd name="T65" fmla="*/ 384 h 384"/>
                  <a:gd name="T66" fmla="*/ 42 w 115"/>
                  <a:gd name="T67" fmla="*/ 381 h 384"/>
                  <a:gd name="T68" fmla="*/ 32 w 115"/>
                  <a:gd name="T69" fmla="*/ 379 h 384"/>
                  <a:gd name="T70" fmla="*/ 25 w 115"/>
                  <a:gd name="T71" fmla="*/ 374 h 384"/>
                  <a:gd name="T72" fmla="*/ 20 w 115"/>
                  <a:gd name="T73" fmla="*/ 369 h 384"/>
                  <a:gd name="T74" fmla="*/ 12 w 115"/>
                  <a:gd name="T75" fmla="*/ 362 h 384"/>
                  <a:gd name="T76" fmla="*/ 7 w 115"/>
                  <a:gd name="T77" fmla="*/ 354 h 384"/>
                  <a:gd name="T78" fmla="*/ 5 w 115"/>
                  <a:gd name="T79" fmla="*/ 347 h 384"/>
                  <a:gd name="T80" fmla="*/ 2 w 115"/>
                  <a:gd name="T81" fmla="*/ 337 h 384"/>
                  <a:gd name="T82" fmla="*/ 2 w 115"/>
                  <a:gd name="T83" fmla="*/ 327 h 384"/>
                  <a:gd name="T84" fmla="*/ 2 w 115"/>
                  <a:gd name="T85" fmla="*/ 56 h 384"/>
                  <a:gd name="T86" fmla="*/ 2 w 115"/>
                  <a:gd name="T87" fmla="*/ 56 h 3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4"/>
                  <a:gd name="T134" fmla="*/ 115 w 115"/>
                  <a:gd name="T135" fmla="*/ 384 h 3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4">
                    <a:moveTo>
                      <a:pt x="0" y="54"/>
                    </a:moveTo>
                    <a:lnTo>
                      <a:pt x="2" y="47"/>
                    </a:lnTo>
                    <a:lnTo>
                      <a:pt x="5" y="37"/>
                    </a:lnTo>
                    <a:lnTo>
                      <a:pt x="7" y="29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8" y="15"/>
                    </a:lnTo>
                    <a:lnTo>
                      <a:pt x="103" y="22"/>
                    </a:lnTo>
                    <a:lnTo>
                      <a:pt x="108" y="29"/>
                    </a:lnTo>
                    <a:lnTo>
                      <a:pt x="113" y="37"/>
                    </a:lnTo>
                    <a:lnTo>
                      <a:pt x="115" y="47"/>
                    </a:lnTo>
                    <a:lnTo>
                      <a:pt x="115" y="56"/>
                    </a:lnTo>
                    <a:lnTo>
                      <a:pt x="115" y="327"/>
                    </a:lnTo>
                    <a:lnTo>
                      <a:pt x="115" y="337"/>
                    </a:lnTo>
                    <a:lnTo>
                      <a:pt x="113" y="347"/>
                    </a:lnTo>
                    <a:lnTo>
                      <a:pt x="108" y="354"/>
                    </a:lnTo>
                    <a:lnTo>
                      <a:pt x="103" y="362"/>
                    </a:lnTo>
                    <a:lnTo>
                      <a:pt x="98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6" y="381"/>
                    </a:lnTo>
                    <a:lnTo>
                      <a:pt x="69" y="384"/>
                    </a:lnTo>
                    <a:lnTo>
                      <a:pt x="59" y="384"/>
                    </a:lnTo>
                    <a:lnTo>
                      <a:pt x="49" y="384"/>
                    </a:lnTo>
                    <a:lnTo>
                      <a:pt x="42" y="381"/>
                    </a:lnTo>
                    <a:lnTo>
                      <a:pt x="32" y="379"/>
                    </a:lnTo>
                    <a:lnTo>
                      <a:pt x="25" y="374"/>
                    </a:lnTo>
                    <a:lnTo>
                      <a:pt x="20" y="369"/>
                    </a:lnTo>
                    <a:lnTo>
                      <a:pt x="12" y="362"/>
                    </a:lnTo>
                    <a:lnTo>
                      <a:pt x="7" y="354"/>
                    </a:lnTo>
                    <a:lnTo>
                      <a:pt x="5" y="347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2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Rectangle 178"/>
              <p:cNvSpPr>
                <a:spLocks noChangeArrowheads="1"/>
              </p:cNvSpPr>
              <p:nvPr/>
            </p:nvSpPr>
            <p:spPr bwMode="auto">
              <a:xfrm>
                <a:off x="3131" y="250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Freeform 179"/>
              <p:cNvSpPr>
                <a:spLocks/>
              </p:cNvSpPr>
              <p:nvPr/>
            </p:nvSpPr>
            <p:spPr bwMode="auto">
              <a:xfrm>
                <a:off x="3062" y="3433"/>
                <a:ext cx="115" cy="386"/>
              </a:xfrm>
              <a:custGeom>
                <a:avLst/>
                <a:gdLst>
                  <a:gd name="T0" fmla="*/ 0 w 115"/>
                  <a:gd name="T1" fmla="*/ 56 h 386"/>
                  <a:gd name="T2" fmla="*/ 2 w 115"/>
                  <a:gd name="T3" fmla="*/ 49 h 386"/>
                  <a:gd name="T4" fmla="*/ 5 w 115"/>
                  <a:gd name="T5" fmla="*/ 39 h 386"/>
                  <a:gd name="T6" fmla="*/ 7 w 115"/>
                  <a:gd name="T7" fmla="*/ 32 h 386"/>
                  <a:gd name="T8" fmla="*/ 12 w 115"/>
                  <a:gd name="T9" fmla="*/ 24 h 386"/>
                  <a:gd name="T10" fmla="*/ 17 w 115"/>
                  <a:gd name="T11" fmla="*/ 17 h 386"/>
                  <a:gd name="T12" fmla="*/ 24 w 115"/>
                  <a:gd name="T13" fmla="*/ 12 h 386"/>
                  <a:gd name="T14" fmla="*/ 32 w 115"/>
                  <a:gd name="T15" fmla="*/ 7 h 386"/>
                  <a:gd name="T16" fmla="*/ 39 w 115"/>
                  <a:gd name="T17" fmla="*/ 4 h 386"/>
                  <a:gd name="T18" fmla="*/ 49 w 115"/>
                  <a:gd name="T19" fmla="*/ 2 h 386"/>
                  <a:gd name="T20" fmla="*/ 56 w 115"/>
                  <a:gd name="T21" fmla="*/ 0 h 386"/>
                  <a:gd name="T22" fmla="*/ 66 w 115"/>
                  <a:gd name="T23" fmla="*/ 2 h 386"/>
                  <a:gd name="T24" fmla="*/ 76 w 115"/>
                  <a:gd name="T25" fmla="*/ 4 h 386"/>
                  <a:gd name="T26" fmla="*/ 83 w 115"/>
                  <a:gd name="T27" fmla="*/ 7 h 386"/>
                  <a:gd name="T28" fmla="*/ 91 w 115"/>
                  <a:gd name="T29" fmla="*/ 12 h 386"/>
                  <a:gd name="T30" fmla="*/ 98 w 115"/>
                  <a:gd name="T31" fmla="*/ 17 h 386"/>
                  <a:gd name="T32" fmla="*/ 103 w 115"/>
                  <a:gd name="T33" fmla="*/ 24 h 386"/>
                  <a:gd name="T34" fmla="*/ 108 w 115"/>
                  <a:gd name="T35" fmla="*/ 32 h 386"/>
                  <a:gd name="T36" fmla="*/ 110 w 115"/>
                  <a:gd name="T37" fmla="*/ 39 h 386"/>
                  <a:gd name="T38" fmla="*/ 113 w 115"/>
                  <a:gd name="T39" fmla="*/ 49 h 386"/>
                  <a:gd name="T40" fmla="*/ 115 w 115"/>
                  <a:gd name="T41" fmla="*/ 56 h 386"/>
                  <a:gd name="T42" fmla="*/ 115 w 115"/>
                  <a:gd name="T43" fmla="*/ 329 h 386"/>
                  <a:gd name="T44" fmla="*/ 113 w 115"/>
                  <a:gd name="T45" fmla="*/ 339 h 386"/>
                  <a:gd name="T46" fmla="*/ 110 w 115"/>
                  <a:gd name="T47" fmla="*/ 347 h 386"/>
                  <a:gd name="T48" fmla="*/ 108 w 115"/>
                  <a:gd name="T49" fmla="*/ 356 h 386"/>
                  <a:gd name="T50" fmla="*/ 103 w 115"/>
                  <a:gd name="T51" fmla="*/ 364 h 386"/>
                  <a:gd name="T52" fmla="*/ 98 w 115"/>
                  <a:gd name="T53" fmla="*/ 371 h 386"/>
                  <a:gd name="T54" fmla="*/ 91 w 115"/>
                  <a:gd name="T55" fmla="*/ 376 h 386"/>
                  <a:gd name="T56" fmla="*/ 83 w 115"/>
                  <a:gd name="T57" fmla="*/ 381 h 386"/>
                  <a:gd name="T58" fmla="*/ 76 w 115"/>
                  <a:gd name="T59" fmla="*/ 383 h 386"/>
                  <a:gd name="T60" fmla="*/ 66 w 115"/>
                  <a:gd name="T61" fmla="*/ 386 h 386"/>
                  <a:gd name="T62" fmla="*/ 56 w 115"/>
                  <a:gd name="T63" fmla="*/ 386 h 386"/>
                  <a:gd name="T64" fmla="*/ 49 w 115"/>
                  <a:gd name="T65" fmla="*/ 386 h 386"/>
                  <a:gd name="T66" fmla="*/ 39 w 115"/>
                  <a:gd name="T67" fmla="*/ 383 h 386"/>
                  <a:gd name="T68" fmla="*/ 32 w 115"/>
                  <a:gd name="T69" fmla="*/ 381 h 386"/>
                  <a:gd name="T70" fmla="*/ 24 w 115"/>
                  <a:gd name="T71" fmla="*/ 376 h 386"/>
                  <a:gd name="T72" fmla="*/ 17 w 115"/>
                  <a:gd name="T73" fmla="*/ 371 h 386"/>
                  <a:gd name="T74" fmla="*/ 12 w 115"/>
                  <a:gd name="T75" fmla="*/ 364 h 386"/>
                  <a:gd name="T76" fmla="*/ 7 w 115"/>
                  <a:gd name="T77" fmla="*/ 356 h 386"/>
                  <a:gd name="T78" fmla="*/ 5 w 115"/>
                  <a:gd name="T79" fmla="*/ 347 h 386"/>
                  <a:gd name="T80" fmla="*/ 2 w 115"/>
                  <a:gd name="T81" fmla="*/ 339 h 386"/>
                  <a:gd name="T82" fmla="*/ 0 w 115"/>
                  <a:gd name="T83" fmla="*/ 329 h 386"/>
                  <a:gd name="T84" fmla="*/ 0 w 115"/>
                  <a:gd name="T85" fmla="*/ 56 h 386"/>
                  <a:gd name="T86" fmla="*/ 0 w 115"/>
                  <a:gd name="T87" fmla="*/ 56 h 3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6"/>
                  <a:gd name="T134" fmla="*/ 115 w 115"/>
                  <a:gd name="T135" fmla="*/ 386 h 3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6">
                    <a:moveTo>
                      <a:pt x="0" y="56"/>
                    </a:moveTo>
                    <a:lnTo>
                      <a:pt x="2" y="49"/>
                    </a:lnTo>
                    <a:lnTo>
                      <a:pt x="5" y="39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4" y="12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2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4"/>
                    </a:lnTo>
                    <a:lnTo>
                      <a:pt x="83" y="7"/>
                    </a:lnTo>
                    <a:lnTo>
                      <a:pt x="91" y="12"/>
                    </a:lnTo>
                    <a:lnTo>
                      <a:pt x="98" y="17"/>
                    </a:lnTo>
                    <a:lnTo>
                      <a:pt x="103" y="24"/>
                    </a:lnTo>
                    <a:lnTo>
                      <a:pt x="108" y="32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5" y="56"/>
                    </a:lnTo>
                    <a:lnTo>
                      <a:pt x="115" y="329"/>
                    </a:lnTo>
                    <a:lnTo>
                      <a:pt x="113" y="339"/>
                    </a:lnTo>
                    <a:lnTo>
                      <a:pt x="110" y="347"/>
                    </a:lnTo>
                    <a:lnTo>
                      <a:pt x="108" y="356"/>
                    </a:lnTo>
                    <a:lnTo>
                      <a:pt x="103" y="364"/>
                    </a:lnTo>
                    <a:lnTo>
                      <a:pt x="98" y="371"/>
                    </a:lnTo>
                    <a:lnTo>
                      <a:pt x="91" y="376"/>
                    </a:lnTo>
                    <a:lnTo>
                      <a:pt x="83" y="381"/>
                    </a:lnTo>
                    <a:lnTo>
                      <a:pt x="76" y="383"/>
                    </a:lnTo>
                    <a:lnTo>
                      <a:pt x="66" y="386"/>
                    </a:lnTo>
                    <a:lnTo>
                      <a:pt x="56" y="386"/>
                    </a:lnTo>
                    <a:lnTo>
                      <a:pt x="49" y="386"/>
                    </a:lnTo>
                    <a:lnTo>
                      <a:pt x="39" y="383"/>
                    </a:lnTo>
                    <a:lnTo>
                      <a:pt x="32" y="381"/>
                    </a:lnTo>
                    <a:lnTo>
                      <a:pt x="24" y="376"/>
                    </a:lnTo>
                    <a:lnTo>
                      <a:pt x="17" y="371"/>
                    </a:lnTo>
                    <a:lnTo>
                      <a:pt x="12" y="364"/>
                    </a:lnTo>
                    <a:lnTo>
                      <a:pt x="7" y="356"/>
                    </a:lnTo>
                    <a:lnTo>
                      <a:pt x="5" y="347"/>
                    </a:lnTo>
                    <a:lnTo>
                      <a:pt x="2" y="339"/>
                    </a:lnTo>
                    <a:lnTo>
                      <a:pt x="0" y="32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80"/>
              <p:cNvSpPr>
                <a:spLocks/>
              </p:cNvSpPr>
              <p:nvPr/>
            </p:nvSpPr>
            <p:spPr bwMode="auto">
              <a:xfrm>
                <a:off x="3062" y="3433"/>
                <a:ext cx="115" cy="386"/>
              </a:xfrm>
              <a:custGeom>
                <a:avLst/>
                <a:gdLst>
                  <a:gd name="T0" fmla="*/ 0 w 115"/>
                  <a:gd name="T1" fmla="*/ 56 h 386"/>
                  <a:gd name="T2" fmla="*/ 2 w 115"/>
                  <a:gd name="T3" fmla="*/ 49 h 386"/>
                  <a:gd name="T4" fmla="*/ 5 w 115"/>
                  <a:gd name="T5" fmla="*/ 39 h 386"/>
                  <a:gd name="T6" fmla="*/ 7 w 115"/>
                  <a:gd name="T7" fmla="*/ 32 h 386"/>
                  <a:gd name="T8" fmla="*/ 12 w 115"/>
                  <a:gd name="T9" fmla="*/ 24 h 386"/>
                  <a:gd name="T10" fmla="*/ 17 w 115"/>
                  <a:gd name="T11" fmla="*/ 17 h 386"/>
                  <a:gd name="T12" fmla="*/ 24 w 115"/>
                  <a:gd name="T13" fmla="*/ 12 h 386"/>
                  <a:gd name="T14" fmla="*/ 32 w 115"/>
                  <a:gd name="T15" fmla="*/ 7 h 386"/>
                  <a:gd name="T16" fmla="*/ 39 w 115"/>
                  <a:gd name="T17" fmla="*/ 4 h 386"/>
                  <a:gd name="T18" fmla="*/ 49 w 115"/>
                  <a:gd name="T19" fmla="*/ 2 h 386"/>
                  <a:gd name="T20" fmla="*/ 56 w 115"/>
                  <a:gd name="T21" fmla="*/ 0 h 386"/>
                  <a:gd name="T22" fmla="*/ 66 w 115"/>
                  <a:gd name="T23" fmla="*/ 2 h 386"/>
                  <a:gd name="T24" fmla="*/ 76 w 115"/>
                  <a:gd name="T25" fmla="*/ 4 h 386"/>
                  <a:gd name="T26" fmla="*/ 83 w 115"/>
                  <a:gd name="T27" fmla="*/ 7 h 386"/>
                  <a:gd name="T28" fmla="*/ 91 w 115"/>
                  <a:gd name="T29" fmla="*/ 12 h 386"/>
                  <a:gd name="T30" fmla="*/ 98 w 115"/>
                  <a:gd name="T31" fmla="*/ 17 h 386"/>
                  <a:gd name="T32" fmla="*/ 103 w 115"/>
                  <a:gd name="T33" fmla="*/ 24 h 386"/>
                  <a:gd name="T34" fmla="*/ 108 w 115"/>
                  <a:gd name="T35" fmla="*/ 32 h 386"/>
                  <a:gd name="T36" fmla="*/ 110 w 115"/>
                  <a:gd name="T37" fmla="*/ 39 h 386"/>
                  <a:gd name="T38" fmla="*/ 113 w 115"/>
                  <a:gd name="T39" fmla="*/ 49 h 386"/>
                  <a:gd name="T40" fmla="*/ 115 w 115"/>
                  <a:gd name="T41" fmla="*/ 56 h 386"/>
                  <a:gd name="T42" fmla="*/ 115 w 115"/>
                  <a:gd name="T43" fmla="*/ 329 h 386"/>
                  <a:gd name="T44" fmla="*/ 113 w 115"/>
                  <a:gd name="T45" fmla="*/ 339 h 386"/>
                  <a:gd name="T46" fmla="*/ 110 w 115"/>
                  <a:gd name="T47" fmla="*/ 347 h 386"/>
                  <a:gd name="T48" fmla="*/ 108 w 115"/>
                  <a:gd name="T49" fmla="*/ 356 h 386"/>
                  <a:gd name="T50" fmla="*/ 103 w 115"/>
                  <a:gd name="T51" fmla="*/ 364 h 386"/>
                  <a:gd name="T52" fmla="*/ 98 w 115"/>
                  <a:gd name="T53" fmla="*/ 371 h 386"/>
                  <a:gd name="T54" fmla="*/ 91 w 115"/>
                  <a:gd name="T55" fmla="*/ 376 h 386"/>
                  <a:gd name="T56" fmla="*/ 83 w 115"/>
                  <a:gd name="T57" fmla="*/ 381 h 386"/>
                  <a:gd name="T58" fmla="*/ 76 w 115"/>
                  <a:gd name="T59" fmla="*/ 383 h 386"/>
                  <a:gd name="T60" fmla="*/ 66 w 115"/>
                  <a:gd name="T61" fmla="*/ 386 h 386"/>
                  <a:gd name="T62" fmla="*/ 56 w 115"/>
                  <a:gd name="T63" fmla="*/ 386 h 386"/>
                  <a:gd name="T64" fmla="*/ 49 w 115"/>
                  <a:gd name="T65" fmla="*/ 386 h 386"/>
                  <a:gd name="T66" fmla="*/ 39 w 115"/>
                  <a:gd name="T67" fmla="*/ 383 h 386"/>
                  <a:gd name="T68" fmla="*/ 32 w 115"/>
                  <a:gd name="T69" fmla="*/ 381 h 386"/>
                  <a:gd name="T70" fmla="*/ 24 w 115"/>
                  <a:gd name="T71" fmla="*/ 376 h 386"/>
                  <a:gd name="T72" fmla="*/ 17 w 115"/>
                  <a:gd name="T73" fmla="*/ 371 h 386"/>
                  <a:gd name="T74" fmla="*/ 12 w 115"/>
                  <a:gd name="T75" fmla="*/ 364 h 386"/>
                  <a:gd name="T76" fmla="*/ 7 w 115"/>
                  <a:gd name="T77" fmla="*/ 356 h 386"/>
                  <a:gd name="T78" fmla="*/ 5 w 115"/>
                  <a:gd name="T79" fmla="*/ 347 h 386"/>
                  <a:gd name="T80" fmla="*/ 2 w 115"/>
                  <a:gd name="T81" fmla="*/ 339 h 386"/>
                  <a:gd name="T82" fmla="*/ 0 w 115"/>
                  <a:gd name="T83" fmla="*/ 329 h 386"/>
                  <a:gd name="T84" fmla="*/ 0 w 115"/>
                  <a:gd name="T85" fmla="*/ 56 h 386"/>
                  <a:gd name="T86" fmla="*/ 0 w 115"/>
                  <a:gd name="T87" fmla="*/ 56 h 3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6"/>
                  <a:gd name="T134" fmla="*/ 115 w 115"/>
                  <a:gd name="T135" fmla="*/ 386 h 3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6">
                    <a:moveTo>
                      <a:pt x="0" y="56"/>
                    </a:moveTo>
                    <a:lnTo>
                      <a:pt x="2" y="49"/>
                    </a:lnTo>
                    <a:lnTo>
                      <a:pt x="5" y="39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4" y="12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2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4"/>
                    </a:lnTo>
                    <a:lnTo>
                      <a:pt x="83" y="7"/>
                    </a:lnTo>
                    <a:lnTo>
                      <a:pt x="91" y="12"/>
                    </a:lnTo>
                    <a:lnTo>
                      <a:pt x="98" y="17"/>
                    </a:lnTo>
                    <a:lnTo>
                      <a:pt x="103" y="24"/>
                    </a:lnTo>
                    <a:lnTo>
                      <a:pt x="108" y="32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5" y="56"/>
                    </a:lnTo>
                    <a:lnTo>
                      <a:pt x="115" y="329"/>
                    </a:lnTo>
                    <a:lnTo>
                      <a:pt x="113" y="339"/>
                    </a:lnTo>
                    <a:lnTo>
                      <a:pt x="110" y="347"/>
                    </a:lnTo>
                    <a:lnTo>
                      <a:pt x="108" y="356"/>
                    </a:lnTo>
                    <a:lnTo>
                      <a:pt x="103" y="364"/>
                    </a:lnTo>
                    <a:lnTo>
                      <a:pt x="98" y="371"/>
                    </a:lnTo>
                    <a:lnTo>
                      <a:pt x="91" y="376"/>
                    </a:lnTo>
                    <a:lnTo>
                      <a:pt x="83" y="381"/>
                    </a:lnTo>
                    <a:lnTo>
                      <a:pt x="76" y="383"/>
                    </a:lnTo>
                    <a:lnTo>
                      <a:pt x="66" y="386"/>
                    </a:lnTo>
                    <a:lnTo>
                      <a:pt x="56" y="386"/>
                    </a:lnTo>
                    <a:lnTo>
                      <a:pt x="49" y="386"/>
                    </a:lnTo>
                    <a:lnTo>
                      <a:pt x="39" y="383"/>
                    </a:lnTo>
                    <a:lnTo>
                      <a:pt x="32" y="381"/>
                    </a:lnTo>
                    <a:lnTo>
                      <a:pt x="24" y="376"/>
                    </a:lnTo>
                    <a:lnTo>
                      <a:pt x="17" y="371"/>
                    </a:lnTo>
                    <a:lnTo>
                      <a:pt x="12" y="364"/>
                    </a:lnTo>
                    <a:lnTo>
                      <a:pt x="7" y="356"/>
                    </a:lnTo>
                    <a:lnTo>
                      <a:pt x="5" y="347"/>
                    </a:lnTo>
                    <a:lnTo>
                      <a:pt x="2" y="339"/>
                    </a:lnTo>
                    <a:lnTo>
                      <a:pt x="0" y="329"/>
                    </a:lnTo>
                    <a:lnTo>
                      <a:pt x="0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Rectangle 181"/>
              <p:cNvSpPr>
                <a:spLocks noChangeArrowheads="1"/>
              </p:cNvSpPr>
              <p:nvPr/>
            </p:nvSpPr>
            <p:spPr bwMode="auto">
              <a:xfrm>
                <a:off x="3091" y="352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Rectangle 182"/>
              <p:cNvSpPr>
                <a:spLocks noChangeArrowheads="1"/>
              </p:cNvSpPr>
              <p:nvPr/>
            </p:nvSpPr>
            <p:spPr bwMode="auto">
              <a:xfrm>
                <a:off x="3143" y="352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Rectangle 183"/>
              <p:cNvSpPr>
                <a:spLocks noChangeArrowheads="1"/>
              </p:cNvSpPr>
              <p:nvPr/>
            </p:nvSpPr>
            <p:spPr bwMode="auto">
              <a:xfrm>
                <a:off x="3101" y="35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Rectangle 184"/>
              <p:cNvSpPr>
                <a:spLocks noChangeArrowheads="1"/>
              </p:cNvSpPr>
              <p:nvPr/>
            </p:nvSpPr>
            <p:spPr bwMode="auto">
              <a:xfrm>
                <a:off x="3135" y="359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Rectangle 185"/>
              <p:cNvSpPr>
                <a:spLocks noChangeArrowheads="1"/>
              </p:cNvSpPr>
              <p:nvPr/>
            </p:nvSpPr>
            <p:spPr bwMode="auto">
              <a:xfrm>
                <a:off x="3101" y="365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Rectangle 186"/>
              <p:cNvSpPr>
                <a:spLocks noChangeArrowheads="1"/>
              </p:cNvSpPr>
              <p:nvPr/>
            </p:nvSpPr>
            <p:spPr bwMode="auto">
              <a:xfrm>
                <a:off x="3084" y="345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Rectangle 187"/>
              <p:cNvSpPr>
                <a:spLocks noChangeArrowheads="1"/>
              </p:cNvSpPr>
              <p:nvPr/>
            </p:nvSpPr>
            <p:spPr bwMode="auto">
              <a:xfrm>
                <a:off x="3084" y="372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Freeform 188"/>
              <p:cNvSpPr>
                <a:spLocks/>
              </p:cNvSpPr>
              <p:nvPr/>
            </p:nvSpPr>
            <p:spPr bwMode="auto">
              <a:xfrm>
                <a:off x="2332" y="115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2 h 32"/>
                  <a:gd name="T8" fmla="*/ 0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Rectangle 189"/>
              <p:cNvSpPr>
                <a:spLocks noChangeArrowheads="1"/>
              </p:cNvSpPr>
              <p:nvPr/>
            </p:nvSpPr>
            <p:spPr bwMode="auto">
              <a:xfrm>
                <a:off x="3278" y="176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Rectangle 190"/>
              <p:cNvSpPr>
                <a:spLocks noChangeArrowheads="1"/>
              </p:cNvSpPr>
              <p:nvPr/>
            </p:nvSpPr>
            <p:spPr bwMode="auto">
              <a:xfrm>
                <a:off x="3320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" name="Rectangle 191"/>
              <p:cNvSpPr>
                <a:spLocks noChangeArrowheads="1"/>
              </p:cNvSpPr>
              <p:nvPr/>
            </p:nvSpPr>
            <p:spPr bwMode="auto">
              <a:xfrm>
                <a:off x="3352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" name="Rectangle 192"/>
              <p:cNvSpPr>
                <a:spLocks noChangeArrowheads="1"/>
              </p:cNvSpPr>
              <p:nvPr/>
            </p:nvSpPr>
            <p:spPr bwMode="auto">
              <a:xfrm>
                <a:off x="3457" y="17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Rectangle 193"/>
              <p:cNvSpPr>
                <a:spLocks noChangeArrowheads="1"/>
              </p:cNvSpPr>
              <p:nvPr/>
            </p:nvSpPr>
            <p:spPr bwMode="auto">
              <a:xfrm>
                <a:off x="3496" y="17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" name="Rectangle 194"/>
              <p:cNvSpPr>
                <a:spLocks noChangeArrowheads="1"/>
              </p:cNvSpPr>
              <p:nvPr/>
            </p:nvSpPr>
            <p:spPr bwMode="auto">
              <a:xfrm>
                <a:off x="3531" y="17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195"/>
              <p:cNvSpPr>
                <a:spLocks noChangeArrowheads="1"/>
              </p:cNvSpPr>
              <p:nvPr/>
            </p:nvSpPr>
            <p:spPr bwMode="auto">
              <a:xfrm>
                <a:off x="3565" y="17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196"/>
              <p:cNvSpPr>
                <a:spLocks noChangeArrowheads="1"/>
              </p:cNvSpPr>
              <p:nvPr/>
            </p:nvSpPr>
            <p:spPr bwMode="auto">
              <a:xfrm>
                <a:off x="3406" y="179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197"/>
              <p:cNvSpPr>
                <a:spLocks noChangeArrowheads="1"/>
              </p:cNvSpPr>
              <p:nvPr/>
            </p:nvSpPr>
            <p:spPr bwMode="auto">
              <a:xfrm>
                <a:off x="3425" y="179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Rectangle 198"/>
              <p:cNvSpPr>
                <a:spLocks noChangeArrowheads="1"/>
              </p:cNvSpPr>
              <p:nvPr/>
            </p:nvSpPr>
            <p:spPr bwMode="auto">
              <a:xfrm>
                <a:off x="3460" y="179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199"/>
              <p:cNvSpPr>
                <a:spLocks noChangeArrowheads="1"/>
              </p:cNvSpPr>
              <p:nvPr/>
            </p:nvSpPr>
            <p:spPr bwMode="auto">
              <a:xfrm>
                <a:off x="3489" y="179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200"/>
              <p:cNvSpPr>
                <a:spLocks noChangeArrowheads="1"/>
              </p:cNvSpPr>
              <p:nvPr/>
            </p:nvSpPr>
            <p:spPr bwMode="auto">
              <a:xfrm>
                <a:off x="3523" y="179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201"/>
              <p:cNvSpPr>
                <a:spLocks noChangeArrowheads="1"/>
              </p:cNvSpPr>
              <p:nvPr/>
            </p:nvSpPr>
            <p:spPr bwMode="auto">
              <a:xfrm>
                <a:off x="3538" y="179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Freeform 202"/>
              <p:cNvSpPr>
                <a:spLocks/>
              </p:cNvSpPr>
              <p:nvPr/>
            </p:nvSpPr>
            <p:spPr bwMode="auto">
              <a:xfrm>
                <a:off x="1905" y="23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203"/>
              <p:cNvSpPr>
                <a:spLocks/>
              </p:cNvSpPr>
              <p:nvPr/>
            </p:nvSpPr>
            <p:spPr bwMode="auto">
              <a:xfrm>
                <a:off x="1942" y="2136"/>
                <a:ext cx="680" cy="713"/>
              </a:xfrm>
              <a:custGeom>
                <a:avLst/>
                <a:gdLst>
                  <a:gd name="T0" fmla="*/ 680 w 680"/>
                  <a:gd name="T1" fmla="*/ 711 h 713"/>
                  <a:gd name="T2" fmla="*/ 680 w 680"/>
                  <a:gd name="T3" fmla="*/ 0 h 713"/>
                  <a:gd name="T4" fmla="*/ 0 w 680"/>
                  <a:gd name="T5" fmla="*/ 0 h 713"/>
                  <a:gd name="T6" fmla="*/ 0 w 680"/>
                  <a:gd name="T7" fmla="*/ 713 h 713"/>
                  <a:gd name="T8" fmla="*/ 680 w 680"/>
                  <a:gd name="T9" fmla="*/ 713 h 713"/>
                  <a:gd name="T10" fmla="*/ 680 w 680"/>
                  <a:gd name="T11" fmla="*/ 713 h 713"/>
                  <a:gd name="T12" fmla="*/ 680 w 680"/>
                  <a:gd name="T13" fmla="*/ 711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713"/>
                  <a:gd name="T23" fmla="*/ 680 w 680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713">
                    <a:moveTo>
                      <a:pt x="680" y="711"/>
                    </a:moveTo>
                    <a:lnTo>
                      <a:pt x="680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0" y="713"/>
                    </a:lnTo>
                    <a:lnTo>
                      <a:pt x="680" y="7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204"/>
              <p:cNvSpPr>
                <a:spLocks/>
              </p:cNvSpPr>
              <p:nvPr/>
            </p:nvSpPr>
            <p:spPr bwMode="auto">
              <a:xfrm>
                <a:off x="1942" y="2136"/>
                <a:ext cx="680" cy="713"/>
              </a:xfrm>
              <a:custGeom>
                <a:avLst/>
                <a:gdLst>
                  <a:gd name="T0" fmla="*/ 680 w 680"/>
                  <a:gd name="T1" fmla="*/ 711 h 713"/>
                  <a:gd name="T2" fmla="*/ 680 w 680"/>
                  <a:gd name="T3" fmla="*/ 0 h 713"/>
                  <a:gd name="T4" fmla="*/ 0 w 680"/>
                  <a:gd name="T5" fmla="*/ 0 h 713"/>
                  <a:gd name="T6" fmla="*/ 0 w 680"/>
                  <a:gd name="T7" fmla="*/ 713 h 713"/>
                  <a:gd name="T8" fmla="*/ 680 w 680"/>
                  <a:gd name="T9" fmla="*/ 713 h 713"/>
                  <a:gd name="T10" fmla="*/ 680 w 680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0"/>
                  <a:gd name="T19" fmla="*/ 0 h 713"/>
                  <a:gd name="T20" fmla="*/ 680 w 680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0" h="713">
                    <a:moveTo>
                      <a:pt x="680" y="711"/>
                    </a:moveTo>
                    <a:lnTo>
                      <a:pt x="680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0" y="713"/>
                    </a:lnTo>
                  </a:path>
                </a:pathLst>
              </a:custGeom>
              <a:solidFill>
                <a:srgbClr val="FFFF99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Rectangle 205"/>
              <p:cNvSpPr>
                <a:spLocks noChangeArrowheads="1"/>
              </p:cNvSpPr>
              <p:nvPr/>
            </p:nvSpPr>
            <p:spPr bwMode="auto">
              <a:xfrm>
                <a:off x="2151" y="245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1726" y="903"/>
              <a:ext cx="3863" cy="3145"/>
              <a:chOff x="1726" y="903"/>
              <a:chExt cx="3863" cy="3145"/>
            </a:xfrm>
          </p:grpSpPr>
          <p:sp>
            <p:nvSpPr>
              <p:cNvPr id="194" name="Rectangle 207"/>
              <p:cNvSpPr>
                <a:spLocks noChangeArrowheads="1"/>
              </p:cNvSpPr>
              <p:nvPr/>
            </p:nvSpPr>
            <p:spPr bwMode="auto">
              <a:xfrm>
                <a:off x="2195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208"/>
              <p:cNvSpPr>
                <a:spLocks noChangeArrowheads="1"/>
              </p:cNvSpPr>
              <p:nvPr/>
            </p:nvSpPr>
            <p:spPr bwMode="auto">
              <a:xfrm>
                <a:off x="2229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209"/>
              <p:cNvSpPr>
                <a:spLocks noChangeArrowheads="1"/>
              </p:cNvSpPr>
              <p:nvPr/>
            </p:nvSpPr>
            <p:spPr bwMode="auto">
              <a:xfrm>
                <a:off x="2264" y="2455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210"/>
              <p:cNvSpPr>
                <a:spLocks noChangeArrowheads="1"/>
              </p:cNvSpPr>
              <p:nvPr/>
            </p:nvSpPr>
            <p:spPr bwMode="auto">
              <a:xfrm>
                <a:off x="2276" y="2455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211"/>
              <p:cNvSpPr>
                <a:spLocks noChangeArrowheads="1"/>
              </p:cNvSpPr>
              <p:nvPr/>
            </p:nvSpPr>
            <p:spPr bwMode="auto">
              <a:xfrm>
                <a:off x="2305" y="245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212"/>
              <p:cNvSpPr>
                <a:spLocks noChangeArrowheads="1"/>
              </p:cNvSpPr>
              <p:nvPr/>
            </p:nvSpPr>
            <p:spPr bwMode="auto">
              <a:xfrm>
                <a:off x="2323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357" y="2455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377" y="2455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1967" y="2517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2025" y="251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17"/>
              <p:cNvSpPr>
                <a:spLocks noChangeArrowheads="1"/>
              </p:cNvSpPr>
              <p:nvPr/>
            </p:nvSpPr>
            <p:spPr bwMode="auto">
              <a:xfrm>
                <a:off x="2045" y="2517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18"/>
              <p:cNvSpPr>
                <a:spLocks noChangeArrowheads="1"/>
              </p:cNvSpPr>
              <p:nvPr/>
            </p:nvSpPr>
            <p:spPr bwMode="auto">
              <a:xfrm>
                <a:off x="2057" y="2517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19"/>
              <p:cNvSpPr>
                <a:spLocks noChangeArrowheads="1"/>
              </p:cNvSpPr>
              <p:nvPr/>
            </p:nvSpPr>
            <p:spPr bwMode="auto">
              <a:xfrm>
                <a:off x="2075" y="251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20"/>
              <p:cNvSpPr>
                <a:spLocks noChangeArrowheads="1"/>
              </p:cNvSpPr>
              <p:nvPr/>
            </p:nvSpPr>
            <p:spPr bwMode="auto">
              <a:xfrm>
                <a:off x="2109" y="251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21"/>
              <p:cNvSpPr>
                <a:spLocks noChangeArrowheads="1"/>
              </p:cNvSpPr>
              <p:nvPr/>
            </p:nvSpPr>
            <p:spPr bwMode="auto">
              <a:xfrm>
                <a:off x="1967" y="2576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22"/>
              <p:cNvSpPr>
                <a:spLocks noChangeArrowheads="1"/>
              </p:cNvSpPr>
              <p:nvPr/>
            </p:nvSpPr>
            <p:spPr bwMode="auto">
              <a:xfrm>
                <a:off x="1986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23"/>
              <p:cNvSpPr>
                <a:spLocks noChangeArrowheads="1"/>
              </p:cNvSpPr>
              <p:nvPr/>
            </p:nvSpPr>
            <p:spPr bwMode="auto">
              <a:xfrm>
                <a:off x="2021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24"/>
              <p:cNvSpPr>
                <a:spLocks noChangeArrowheads="1"/>
              </p:cNvSpPr>
              <p:nvPr/>
            </p:nvSpPr>
            <p:spPr bwMode="auto">
              <a:xfrm>
                <a:off x="2055" y="2576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25"/>
              <p:cNvSpPr>
                <a:spLocks noChangeArrowheads="1"/>
              </p:cNvSpPr>
              <p:nvPr/>
            </p:nvSpPr>
            <p:spPr bwMode="auto">
              <a:xfrm>
                <a:off x="2067" y="2576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26"/>
              <p:cNvSpPr>
                <a:spLocks noChangeArrowheads="1"/>
              </p:cNvSpPr>
              <p:nvPr/>
            </p:nvSpPr>
            <p:spPr bwMode="auto">
              <a:xfrm>
                <a:off x="2099" y="2576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27"/>
              <p:cNvSpPr>
                <a:spLocks noChangeArrowheads="1"/>
              </p:cNvSpPr>
              <p:nvPr/>
            </p:nvSpPr>
            <p:spPr bwMode="auto">
              <a:xfrm>
                <a:off x="2116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28"/>
              <p:cNvSpPr>
                <a:spLocks noChangeArrowheads="1"/>
              </p:cNvSpPr>
              <p:nvPr/>
            </p:nvSpPr>
            <p:spPr bwMode="auto">
              <a:xfrm>
                <a:off x="2148" y="2576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29"/>
              <p:cNvSpPr>
                <a:spLocks noChangeArrowheads="1"/>
              </p:cNvSpPr>
              <p:nvPr/>
            </p:nvSpPr>
            <p:spPr bwMode="auto">
              <a:xfrm>
                <a:off x="1967" y="2699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30"/>
              <p:cNvSpPr>
                <a:spLocks noChangeArrowheads="1"/>
              </p:cNvSpPr>
              <p:nvPr/>
            </p:nvSpPr>
            <p:spPr bwMode="auto">
              <a:xfrm>
                <a:off x="2025" y="2699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31"/>
              <p:cNvSpPr>
                <a:spLocks noChangeArrowheads="1"/>
              </p:cNvSpPr>
              <p:nvPr/>
            </p:nvSpPr>
            <p:spPr bwMode="auto">
              <a:xfrm>
                <a:off x="2045" y="2699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32"/>
              <p:cNvSpPr>
                <a:spLocks noChangeArrowheads="1"/>
              </p:cNvSpPr>
              <p:nvPr/>
            </p:nvSpPr>
            <p:spPr bwMode="auto">
              <a:xfrm>
                <a:off x="2057" y="269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33"/>
              <p:cNvSpPr>
                <a:spLocks noChangeArrowheads="1"/>
              </p:cNvSpPr>
              <p:nvPr/>
            </p:nvSpPr>
            <p:spPr bwMode="auto">
              <a:xfrm>
                <a:off x="2075" y="269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34"/>
              <p:cNvSpPr>
                <a:spLocks noChangeArrowheads="1"/>
              </p:cNvSpPr>
              <p:nvPr/>
            </p:nvSpPr>
            <p:spPr bwMode="auto">
              <a:xfrm>
                <a:off x="2109" y="269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35"/>
              <p:cNvSpPr>
                <a:spLocks noChangeArrowheads="1"/>
              </p:cNvSpPr>
              <p:nvPr/>
            </p:nvSpPr>
            <p:spPr bwMode="auto">
              <a:xfrm>
                <a:off x="1967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36"/>
              <p:cNvSpPr>
                <a:spLocks noChangeArrowheads="1"/>
              </p:cNvSpPr>
              <p:nvPr/>
            </p:nvSpPr>
            <p:spPr bwMode="auto">
              <a:xfrm>
                <a:off x="2001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37"/>
              <p:cNvSpPr>
                <a:spLocks noChangeArrowheads="1"/>
              </p:cNvSpPr>
              <p:nvPr/>
            </p:nvSpPr>
            <p:spPr bwMode="auto">
              <a:xfrm>
                <a:off x="2035" y="275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38"/>
              <p:cNvSpPr>
                <a:spLocks noChangeArrowheads="1"/>
              </p:cNvSpPr>
              <p:nvPr/>
            </p:nvSpPr>
            <p:spPr bwMode="auto">
              <a:xfrm>
                <a:off x="2052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39"/>
              <p:cNvSpPr>
                <a:spLocks noChangeArrowheads="1"/>
              </p:cNvSpPr>
              <p:nvPr/>
            </p:nvSpPr>
            <p:spPr bwMode="auto">
              <a:xfrm>
                <a:off x="2460" y="2244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40"/>
              <p:cNvSpPr>
                <a:spLocks noChangeArrowheads="1"/>
              </p:cNvSpPr>
              <p:nvPr/>
            </p:nvSpPr>
            <p:spPr bwMode="auto">
              <a:xfrm>
                <a:off x="2504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41"/>
              <p:cNvSpPr>
                <a:spLocks noChangeArrowheads="1"/>
              </p:cNvSpPr>
              <p:nvPr/>
            </p:nvSpPr>
            <p:spPr bwMode="auto">
              <a:xfrm>
                <a:off x="2536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42"/>
              <p:cNvSpPr>
                <a:spLocks noChangeArrowheads="1"/>
              </p:cNvSpPr>
              <p:nvPr/>
            </p:nvSpPr>
            <p:spPr bwMode="auto">
              <a:xfrm>
                <a:off x="2571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43"/>
              <p:cNvSpPr>
                <a:spLocks noChangeArrowheads="1"/>
              </p:cNvSpPr>
              <p:nvPr/>
            </p:nvSpPr>
            <p:spPr bwMode="auto">
              <a:xfrm>
                <a:off x="2605" y="224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44"/>
              <p:cNvSpPr>
                <a:spLocks noChangeArrowheads="1"/>
              </p:cNvSpPr>
              <p:nvPr/>
            </p:nvSpPr>
            <p:spPr bwMode="auto">
              <a:xfrm>
                <a:off x="2423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45"/>
              <p:cNvSpPr>
                <a:spLocks noChangeArrowheads="1"/>
              </p:cNvSpPr>
              <p:nvPr/>
            </p:nvSpPr>
            <p:spPr bwMode="auto">
              <a:xfrm>
                <a:off x="2458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46"/>
              <p:cNvSpPr>
                <a:spLocks noChangeArrowheads="1"/>
              </p:cNvSpPr>
              <p:nvPr/>
            </p:nvSpPr>
            <p:spPr bwMode="auto">
              <a:xfrm>
                <a:off x="2492" y="23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47"/>
              <p:cNvSpPr>
                <a:spLocks noChangeArrowheads="1"/>
              </p:cNvSpPr>
              <p:nvPr/>
            </p:nvSpPr>
            <p:spPr bwMode="auto">
              <a:xfrm>
                <a:off x="2507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48"/>
              <p:cNvSpPr>
                <a:spLocks noChangeArrowheads="1"/>
              </p:cNvSpPr>
              <p:nvPr/>
            </p:nvSpPr>
            <p:spPr bwMode="auto">
              <a:xfrm>
                <a:off x="2541" y="23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49"/>
              <p:cNvSpPr>
                <a:spLocks noChangeArrowheads="1"/>
              </p:cNvSpPr>
              <p:nvPr/>
            </p:nvSpPr>
            <p:spPr bwMode="auto">
              <a:xfrm>
                <a:off x="2558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50"/>
              <p:cNvSpPr>
                <a:spLocks noChangeArrowheads="1"/>
              </p:cNvSpPr>
              <p:nvPr/>
            </p:nvSpPr>
            <p:spPr bwMode="auto">
              <a:xfrm>
                <a:off x="2460" y="2470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51"/>
              <p:cNvSpPr>
                <a:spLocks noChangeArrowheads="1"/>
              </p:cNvSpPr>
              <p:nvPr/>
            </p:nvSpPr>
            <p:spPr bwMode="auto">
              <a:xfrm>
                <a:off x="2504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52"/>
              <p:cNvSpPr>
                <a:spLocks noChangeArrowheads="1"/>
              </p:cNvSpPr>
              <p:nvPr/>
            </p:nvSpPr>
            <p:spPr bwMode="auto">
              <a:xfrm>
                <a:off x="2536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53"/>
              <p:cNvSpPr>
                <a:spLocks noChangeArrowheads="1"/>
              </p:cNvSpPr>
              <p:nvPr/>
            </p:nvSpPr>
            <p:spPr bwMode="auto">
              <a:xfrm>
                <a:off x="2571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54"/>
              <p:cNvSpPr>
                <a:spLocks noChangeArrowheads="1"/>
              </p:cNvSpPr>
              <p:nvPr/>
            </p:nvSpPr>
            <p:spPr bwMode="auto">
              <a:xfrm>
                <a:off x="2605" y="24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55"/>
              <p:cNvSpPr>
                <a:spLocks noChangeArrowheads="1"/>
              </p:cNvSpPr>
              <p:nvPr/>
            </p:nvSpPr>
            <p:spPr bwMode="auto">
              <a:xfrm>
                <a:off x="2423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56"/>
              <p:cNvSpPr>
                <a:spLocks noChangeArrowheads="1"/>
              </p:cNvSpPr>
              <p:nvPr/>
            </p:nvSpPr>
            <p:spPr bwMode="auto">
              <a:xfrm>
                <a:off x="2458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57"/>
              <p:cNvSpPr>
                <a:spLocks noChangeArrowheads="1"/>
              </p:cNvSpPr>
              <p:nvPr/>
            </p:nvSpPr>
            <p:spPr bwMode="auto">
              <a:xfrm>
                <a:off x="2492" y="253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58"/>
              <p:cNvSpPr>
                <a:spLocks noChangeArrowheads="1"/>
              </p:cNvSpPr>
              <p:nvPr/>
            </p:nvSpPr>
            <p:spPr bwMode="auto">
              <a:xfrm>
                <a:off x="2507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Rectangle 259"/>
              <p:cNvSpPr>
                <a:spLocks noChangeArrowheads="1"/>
              </p:cNvSpPr>
              <p:nvPr/>
            </p:nvSpPr>
            <p:spPr bwMode="auto">
              <a:xfrm>
                <a:off x="2541" y="253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Rectangle 260"/>
              <p:cNvSpPr>
                <a:spLocks noChangeArrowheads="1"/>
              </p:cNvSpPr>
              <p:nvPr/>
            </p:nvSpPr>
            <p:spPr bwMode="auto">
              <a:xfrm>
                <a:off x="2558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61"/>
              <p:cNvSpPr>
                <a:spLocks noChangeArrowheads="1"/>
              </p:cNvSpPr>
              <p:nvPr/>
            </p:nvSpPr>
            <p:spPr bwMode="auto">
              <a:xfrm>
                <a:off x="1967" y="2153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62"/>
              <p:cNvSpPr>
                <a:spLocks noChangeArrowheads="1"/>
              </p:cNvSpPr>
              <p:nvPr/>
            </p:nvSpPr>
            <p:spPr bwMode="auto">
              <a:xfrm>
                <a:off x="2011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63"/>
              <p:cNvSpPr>
                <a:spLocks noChangeArrowheads="1"/>
              </p:cNvSpPr>
              <p:nvPr/>
            </p:nvSpPr>
            <p:spPr bwMode="auto">
              <a:xfrm>
                <a:off x="2045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64"/>
              <p:cNvSpPr>
                <a:spLocks noChangeArrowheads="1"/>
              </p:cNvSpPr>
              <p:nvPr/>
            </p:nvSpPr>
            <p:spPr bwMode="auto">
              <a:xfrm>
                <a:off x="2077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65"/>
              <p:cNvSpPr>
                <a:spLocks noChangeArrowheads="1"/>
              </p:cNvSpPr>
              <p:nvPr/>
            </p:nvSpPr>
            <p:spPr bwMode="auto">
              <a:xfrm>
                <a:off x="2111" y="21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66"/>
              <p:cNvSpPr>
                <a:spLocks noChangeArrowheads="1"/>
              </p:cNvSpPr>
              <p:nvPr/>
            </p:nvSpPr>
            <p:spPr bwMode="auto">
              <a:xfrm>
                <a:off x="1967" y="2212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67"/>
              <p:cNvSpPr>
                <a:spLocks noChangeArrowheads="1"/>
              </p:cNvSpPr>
              <p:nvPr/>
            </p:nvSpPr>
            <p:spPr bwMode="auto">
              <a:xfrm>
                <a:off x="1986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68"/>
              <p:cNvSpPr>
                <a:spLocks noChangeArrowheads="1"/>
              </p:cNvSpPr>
              <p:nvPr/>
            </p:nvSpPr>
            <p:spPr bwMode="auto">
              <a:xfrm>
                <a:off x="2021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Rectangle 269"/>
              <p:cNvSpPr>
                <a:spLocks noChangeArrowheads="1"/>
              </p:cNvSpPr>
              <p:nvPr/>
            </p:nvSpPr>
            <p:spPr bwMode="auto">
              <a:xfrm>
                <a:off x="2055" y="221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ectangle 270"/>
              <p:cNvSpPr>
                <a:spLocks noChangeArrowheads="1"/>
              </p:cNvSpPr>
              <p:nvPr/>
            </p:nvSpPr>
            <p:spPr bwMode="auto">
              <a:xfrm>
                <a:off x="2067" y="2212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71"/>
              <p:cNvSpPr>
                <a:spLocks noChangeArrowheads="1"/>
              </p:cNvSpPr>
              <p:nvPr/>
            </p:nvSpPr>
            <p:spPr bwMode="auto">
              <a:xfrm>
                <a:off x="2099" y="22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72"/>
              <p:cNvSpPr>
                <a:spLocks noChangeArrowheads="1"/>
              </p:cNvSpPr>
              <p:nvPr/>
            </p:nvSpPr>
            <p:spPr bwMode="auto">
              <a:xfrm>
                <a:off x="2116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73"/>
              <p:cNvSpPr>
                <a:spLocks noChangeArrowheads="1"/>
              </p:cNvSpPr>
              <p:nvPr/>
            </p:nvSpPr>
            <p:spPr bwMode="auto">
              <a:xfrm>
                <a:off x="2148" y="2212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74"/>
              <p:cNvSpPr>
                <a:spLocks noChangeArrowheads="1"/>
              </p:cNvSpPr>
              <p:nvPr/>
            </p:nvSpPr>
            <p:spPr bwMode="auto">
              <a:xfrm>
                <a:off x="2168" y="22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75"/>
              <p:cNvSpPr>
                <a:spLocks noChangeArrowheads="1"/>
              </p:cNvSpPr>
              <p:nvPr/>
            </p:nvSpPr>
            <p:spPr bwMode="auto">
              <a:xfrm>
                <a:off x="2185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76"/>
              <p:cNvSpPr>
                <a:spLocks noChangeArrowheads="1"/>
              </p:cNvSpPr>
              <p:nvPr/>
            </p:nvSpPr>
            <p:spPr bwMode="auto">
              <a:xfrm>
                <a:off x="1967" y="233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77"/>
              <p:cNvSpPr>
                <a:spLocks noChangeArrowheads="1"/>
              </p:cNvSpPr>
              <p:nvPr/>
            </p:nvSpPr>
            <p:spPr bwMode="auto">
              <a:xfrm>
                <a:off x="2011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78"/>
              <p:cNvSpPr>
                <a:spLocks noChangeArrowheads="1"/>
              </p:cNvSpPr>
              <p:nvPr/>
            </p:nvSpPr>
            <p:spPr bwMode="auto">
              <a:xfrm>
                <a:off x="2045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79"/>
              <p:cNvSpPr>
                <a:spLocks noChangeArrowheads="1"/>
              </p:cNvSpPr>
              <p:nvPr/>
            </p:nvSpPr>
            <p:spPr bwMode="auto">
              <a:xfrm>
                <a:off x="2077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80"/>
              <p:cNvSpPr>
                <a:spLocks noChangeArrowheads="1"/>
              </p:cNvSpPr>
              <p:nvPr/>
            </p:nvSpPr>
            <p:spPr bwMode="auto">
              <a:xfrm>
                <a:off x="2111" y="233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81"/>
              <p:cNvSpPr>
                <a:spLocks noChangeArrowheads="1"/>
              </p:cNvSpPr>
              <p:nvPr/>
            </p:nvSpPr>
            <p:spPr bwMode="auto">
              <a:xfrm>
                <a:off x="1967" y="239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82"/>
              <p:cNvSpPr>
                <a:spLocks noChangeArrowheads="1"/>
              </p:cNvSpPr>
              <p:nvPr/>
            </p:nvSpPr>
            <p:spPr bwMode="auto">
              <a:xfrm>
                <a:off x="1986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83"/>
              <p:cNvSpPr>
                <a:spLocks noChangeArrowheads="1"/>
              </p:cNvSpPr>
              <p:nvPr/>
            </p:nvSpPr>
            <p:spPr bwMode="auto">
              <a:xfrm>
                <a:off x="2021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84"/>
              <p:cNvSpPr>
                <a:spLocks noChangeArrowheads="1"/>
              </p:cNvSpPr>
              <p:nvPr/>
            </p:nvSpPr>
            <p:spPr bwMode="auto">
              <a:xfrm>
                <a:off x="2055" y="239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85"/>
              <p:cNvSpPr>
                <a:spLocks noChangeArrowheads="1"/>
              </p:cNvSpPr>
              <p:nvPr/>
            </p:nvSpPr>
            <p:spPr bwMode="auto">
              <a:xfrm>
                <a:off x="2067" y="239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86"/>
              <p:cNvSpPr>
                <a:spLocks noChangeArrowheads="1"/>
              </p:cNvSpPr>
              <p:nvPr/>
            </p:nvSpPr>
            <p:spPr bwMode="auto">
              <a:xfrm>
                <a:off x="2099" y="239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87"/>
              <p:cNvSpPr>
                <a:spLocks noChangeArrowheads="1"/>
              </p:cNvSpPr>
              <p:nvPr/>
            </p:nvSpPr>
            <p:spPr bwMode="auto">
              <a:xfrm>
                <a:off x="2116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88"/>
              <p:cNvSpPr>
                <a:spLocks noChangeArrowheads="1"/>
              </p:cNvSpPr>
              <p:nvPr/>
            </p:nvSpPr>
            <p:spPr bwMode="auto">
              <a:xfrm>
                <a:off x="2148" y="239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89"/>
              <p:cNvSpPr>
                <a:spLocks noChangeArrowheads="1"/>
              </p:cNvSpPr>
              <p:nvPr/>
            </p:nvSpPr>
            <p:spPr bwMode="auto">
              <a:xfrm>
                <a:off x="2168" y="239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90"/>
              <p:cNvSpPr>
                <a:spLocks noChangeArrowheads="1"/>
              </p:cNvSpPr>
              <p:nvPr/>
            </p:nvSpPr>
            <p:spPr bwMode="auto">
              <a:xfrm>
                <a:off x="2185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reeform 291"/>
              <p:cNvSpPr>
                <a:spLocks/>
              </p:cNvSpPr>
              <p:nvPr/>
            </p:nvSpPr>
            <p:spPr bwMode="auto">
              <a:xfrm>
                <a:off x="1831" y="2707"/>
                <a:ext cx="3758" cy="1341"/>
              </a:xfrm>
              <a:custGeom>
                <a:avLst/>
                <a:gdLst>
                  <a:gd name="T0" fmla="*/ 86 w 3758"/>
                  <a:gd name="T1" fmla="*/ 56 h 1341"/>
                  <a:gd name="T2" fmla="*/ 0 w 3758"/>
                  <a:gd name="T3" fmla="*/ 59 h 1341"/>
                  <a:gd name="T4" fmla="*/ 0 w 3758"/>
                  <a:gd name="T5" fmla="*/ 1341 h 1341"/>
                  <a:gd name="T6" fmla="*/ 3758 w 3758"/>
                  <a:gd name="T7" fmla="*/ 1341 h 1341"/>
                  <a:gd name="T8" fmla="*/ 3758 w 3758"/>
                  <a:gd name="T9" fmla="*/ 0 h 1341"/>
                  <a:gd name="T10" fmla="*/ 3689 w 3758"/>
                  <a:gd name="T11" fmla="*/ 0 h 1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58"/>
                  <a:gd name="T19" fmla="*/ 0 h 1341"/>
                  <a:gd name="T20" fmla="*/ 3758 w 3758"/>
                  <a:gd name="T21" fmla="*/ 1341 h 13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58" h="1341">
                    <a:moveTo>
                      <a:pt x="86" y="56"/>
                    </a:moveTo>
                    <a:lnTo>
                      <a:pt x="0" y="59"/>
                    </a:lnTo>
                    <a:lnTo>
                      <a:pt x="0" y="1341"/>
                    </a:lnTo>
                    <a:lnTo>
                      <a:pt x="3758" y="1341"/>
                    </a:lnTo>
                    <a:lnTo>
                      <a:pt x="3758" y="0"/>
                    </a:lnTo>
                    <a:lnTo>
                      <a:pt x="368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92"/>
              <p:cNvSpPr>
                <a:spLocks noChangeShapeType="1"/>
              </p:cNvSpPr>
              <p:nvPr/>
            </p:nvSpPr>
            <p:spPr bwMode="auto">
              <a:xfrm flipH="1">
                <a:off x="1743" y="2217"/>
                <a:ext cx="17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93"/>
              <p:cNvSpPr>
                <a:spLocks noChangeShapeType="1"/>
              </p:cNvSpPr>
              <p:nvPr/>
            </p:nvSpPr>
            <p:spPr bwMode="auto">
              <a:xfrm>
                <a:off x="1741" y="3201"/>
                <a:ext cx="56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294"/>
              <p:cNvSpPr>
                <a:spLocks noChangeArrowheads="1"/>
              </p:cNvSpPr>
              <p:nvPr/>
            </p:nvSpPr>
            <p:spPr bwMode="auto">
              <a:xfrm>
                <a:off x="2384" y="31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95"/>
              <p:cNvSpPr>
                <a:spLocks noChangeArrowheads="1"/>
              </p:cNvSpPr>
              <p:nvPr/>
            </p:nvSpPr>
            <p:spPr bwMode="auto">
              <a:xfrm>
                <a:off x="2423" y="313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96"/>
              <p:cNvSpPr>
                <a:spLocks noChangeArrowheads="1"/>
              </p:cNvSpPr>
              <p:nvPr/>
            </p:nvSpPr>
            <p:spPr bwMode="auto">
              <a:xfrm>
                <a:off x="2436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97"/>
              <p:cNvSpPr>
                <a:spLocks noChangeArrowheads="1"/>
              </p:cNvSpPr>
              <p:nvPr/>
            </p:nvSpPr>
            <p:spPr bwMode="auto">
              <a:xfrm>
                <a:off x="2470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Rectangle 298"/>
              <p:cNvSpPr>
                <a:spLocks noChangeArrowheads="1"/>
              </p:cNvSpPr>
              <p:nvPr/>
            </p:nvSpPr>
            <p:spPr bwMode="auto">
              <a:xfrm>
                <a:off x="2504" y="31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99"/>
              <p:cNvSpPr>
                <a:spLocks noChangeArrowheads="1"/>
              </p:cNvSpPr>
              <p:nvPr/>
            </p:nvSpPr>
            <p:spPr bwMode="auto">
              <a:xfrm>
                <a:off x="2350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Rectangle 300"/>
              <p:cNvSpPr>
                <a:spLocks noChangeArrowheads="1"/>
              </p:cNvSpPr>
              <p:nvPr/>
            </p:nvSpPr>
            <p:spPr bwMode="auto">
              <a:xfrm>
                <a:off x="2382" y="320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301"/>
              <p:cNvSpPr>
                <a:spLocks noChangeArrowheads="1"/>
              </p:cNvSpPr>
              <p:nvPr/>
            </p:nvSpPr>
            <p:spPr bwMode="auto">
              <a:xfrm>
                <a:off x="2413" y="32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Rectangle 302"/>
              <p:cNvSpPr>
                <a:spLocks noChangeArrowheads="1"/>
              </p:cNvSpPr>
              <p:nvPr/>
            </p:nvSpPr>
            <p:spPr bwMode="auto">
              <a:xfrm>
                <a:off x="2431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303"/>
              <p:cNvSpPr>
                <a:spLocks noChangeArrowheads="1"/>
              </p:cNvSpPr>
              <p:nvPr/>
            </p:nvSpPr>
            <p:spPr bwMode="auto">
              <a:xfrm>
                <a:off x="2463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304"/>
              <p:cNvSpPr>
                <a:spLocks noChangeArrowheads="1"/>
              </p:cNvSpPr>
              <p:nvPr/>
            </p:nvSpPr>
            <p:spPr bwMode="auto">
              <a:xfrm>
                <a:off x="2497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Line 305"/>
              <p:cNvSpPr>
                <a:spLocks noChangeShapeType="1"/>
              </p:cNvSpPr>
              <p:nvPr/>
            </p:nvSpPr>
            <p:spPr bwMode="auto">
              <a:xfrm flipH="1">
                <a:off x="3018" y="2810"/>
                <a:ext cx="6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306"/>
              <p:cNvSpPr>
                <a:spLocks noChangeShapeType="1"/>
              </p:cNvSpPr>
              <p:nvPr/>
            </p:nvSpPr>
            <p:spPr bwMode="auto">
              <a:xfrm>
                <a:off x="2556" y="3201"/>
                <a:ext cx="17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307"/>
              <p:cNvSpPr>
                <a:spLocks noChangeArrowheads="1"/>
              </p:cNvSpPr>
              <p:nvPr/>
            </p:nvSpPr>
            <p:spPr bwMode="auto">
              <a:xfrm>
                <a:off x="3138" y="2576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Rectangle 308"/>
              <p:cNvSpPr>
                <a:spLocks noChangeArrowheads="1"/>
              </p:cNvSpPr>
              <p:nvPr/>
            </p:nvSpPr>
            <p:spPr bwMode="auto">
              <a:xfrm>
                <a:off x="3187" y="257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Rectangle 309"/>
              <p:cNvSpPr>
                <a:spLocks noChangeArrowheads="1"/>
              </p:cNvSpPr>
              <p:nvPr/>
            </p:nvSpPr>
            <p:spPr bwMode="auto">
              <a:xfrm>
                <a:off x="3148" y="263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Rectangle 310"/>
              <p:cNvSpPr>
                <a:spLocks noChangeArrowheads="1"/>
              </p:cNvSpPr>
              <p:nvPr/>
            </p:nvSpPr>
            <p:spPr bwMode="auto">
              <a:xfrm>
                <a:off x="3180" y="263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311"/>
              <p:cNvSpPr>
                <a:spLocks noChangeArrowheads="1"/>
              </p:cNvSpPr>
              <p:nvPr/>
            </p:nvSpPr>
            <p:spPr bwMode="auto">
              <a:xfrm>
                <a:off x="3148" y="2699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312"/>
              <p:cNvSpPr>
                <a:spLocks noChangeArrowheads="1"/>
              </p:cNvSpPr>
              <p:nvPr/>
            </p:nvSpPr>
            <p:spPr bwMode="auto">
              <a:xfrm>
                <a:off x="3131" y="277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Freeform 313"/>
              <p:cNvSpPr>
                <a:spLocks/>
              </p:cNvSpPr>
              <p:nvPr/>
            </p:nvSpPr>
            <p:spPr bwMode="auto">
              <a:xfrm>
                <a:off x="3310" y="2185"/>
                <a:ext cx="380" cy="613"/>
              </a:xfrm>
              <a:custGeom>
                <a:avLst/>
                <a:gdLst>
                  <a:gd name="T0" fmla="*/ 0 w 380"/>
                  <a:gd name="T1" fmla="*/ 0 h 613"/>
                  <a:gd name="T2" fmla="*/ 2 w 380"/>
                  <a:gd name="T3" fmla="*/ 249 h 613"/>
                  <a:gd name="T4" fmla="*/ 64 w 380"/>
                  <a:gd name="T5" fmla="*/ 308 h 613"/>
                  <a:gd name="T6" fmla="*/ 2 w 380"/>
                  <a:gd name="T7" fmla="*/ 367 h 613"/>
                  <a:gd name="T8" fmla="*/ 2 w 380"/>
                  <a:gd name="T9" fmla="*/ 613 h 613"/>
                  <a:gd name="T10" fmla="*/ 380 w 380"/>
                  <a:gd name="T11" fmla="*/ 426 h 613"/>
                  <a:gd name="T12" fmla="*/ 380 w 380"/>
                  <a:gd name="T13" fmla="*/ 190 h 613"/>
                  <a:gd name="T14" fmla="*/ 2 w 380"/>
                  <a:gd name="T15" fmla="*/ 3 h 613"/>
                  <a:gd name="T16" fmla="*/ 2 w 380"/>
                  <a:gd name="T17" fmla="*/ 3 h 613"/>
                  <a:gd name="T18" fmla="*/ 0 w 380"/>
                  <a:gd name="T19" fmla="*/ 0 h 6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0"/>
                  <a:gd name="T31" fmla="*/ 0 h 613"/>
                  <a:gd name="T32" fmla="*/ 380 w 380"/>
                  <a:gd name="T33" fmla="*/ 613 h 6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0" h="613">
                    <a:moveTo>
                      <a:pt x="0" y="0"/>
                    </a:moveTo>
                    <a:lnTo>
                      <a:pt x="2" y="249"/>
                    </a:lnTo>
                    <a:lnTo>
                      <a:pt x="64" y="308"/>
                    </a:lnTo>
                    <a:lnTo>
                      <a:pt x="2" y="367"/>
                    </a:lnTo>
                    <a:lnTo>
                      <a:pt x="2" y="613"/>
                    </a:lnTo>
                    <a:lnTo>
                      <a:pt x="380" y="426"/>
                    </a:lnTo>
                    <a:lnTo>
                      <a:pt x="380" y="19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14"/>
              <p:cNvSpPr>
                <a:spLocks/>
              </p:cNvSpPr>
              <p:nvPr/>
            </p:nvSpPr>
            <p:spPr bwMode="auto">
              <a:xfrm>
                <a:off x="3310" y="2185"/>
                <a:ext cx="380" cy="613"/>
              </a:xfrm>
              <a:custGeom>
                <a:avLst/>
                <a:gdLst>
                  <a:gd name="T0" fmla="*/ 0 w 380"/>
                  <a:gd name="T1" fmla="*/ 0 h 613"/>
                  <a:gd name="T2" fmla="*/ 2 w 380"/>
                  <a:gd name="T3" fmla="*/ 249 h 613"/>
                  <a:gd name="T4" fmla="*/ 64 w 380"/>
                  <a:gd name="T5" fmla="*/ 308 h 613"/>
                  <a:gd name="T6" fmla="*/ 2 w 380"/>
                  <a:gd name="T7" fmla="*/ 367 h 613"/>
                  <a:gd name="T8" fmla="*/ 2 w 380"/>
                  <a:gd name="T9" fmla="*/ 613 h 613"/>
                  <a:gd name="T10" fmla="*/ 380 w 380"/>
                  <a:gd name="T11" fmla="*/ 426 h 613"/>
                  <a:gd name="T12" fmla="*/ 380 w 380"/>
                  <a:gd name="T13" fmla="*/ 190 h 613"/>
                  <a:gd name="T14" fmla="*/ 2 w 380"/>
                  <a:gd name="T15" fmla="*/ 3 h 613"/>
                  <a:gd name="T16" fmla="*/ 2 w 380"/>
                  <a:gd name="T17" fmla="*/ 3 h 6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0"/>
                  <a:gd name="T28" fmla="*/ 0 h 613"/>
                  <a:gd name="T29" fmla="*/ 380 w 380"/>
                  <a:gd name="T30" fmla="*/ 613 h 6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0" h="613">
                    <a:moveTo>
                      <a:pt x="0" y="0"/>
                    </a:moveTo>
                    <a:lnTo>
                      <a:pt x="2" y="249"/>
                    </a:lnTo>
                    <a:lnTo>
                      <a:pt x="64" y="308"/>
                    </a:lnTo>
                    <a:lnTo>
                      <a:pt x="2" y="367"/>
                    </a:lnTo>
                    <a:lnTo>
                      <a:pt x="2" y="613"/>
                    </a:lnTo>
                    <a:lnTo>
                      <a:pt x="380" y="426"/>
                    </a:lnTo>
                    <a:lnTo>
                      <a:pt x="380" y="190"/>
                    </a:lnTo>
                    <a:lnTo>
                      <a:pt x="2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315"/>
              <p:cNvSpPr>
                <a:spLocks noChangeArrowheads="1"/>
              </p:cNvSpPr>
              <p:nvPr/>
            </p:nvSpPr>
            <p:spPr bwMode="auto">
              <a:xfrm>
                <a:off x="3563" y="2473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Rectangle 316"/>
              <p:cNvSpPr>
                <a:spLocks noChangeArrowheads="1"/>
              </p:cNvSpPr>
              <p:nvPr/>
            </p:nvSpPr>
            <p:spPr bwMode="auto">
              <a:xfrm>
                <a:off x="3604" y="247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17"/>
              <p:cNvSpPr>
                <a:spLocks noChangeArrowheads="1"/>
              </p:cNvSpPr>
              <p:nvPr/>
            </p:nvSpPr>
            <p:spPr bwMode="auto">
              <a:xfrm>
                <a:off x="3636" y="2473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18"/>
              <p:cNvSpPr>
                <a:spLocks noChangeArrowheads="1"/>
              </p:cNvSpPr>
              <p:nvPr/>
            </p:nvSpPr>
            <p:spPr bwMode="auto">
              <a:xfrm>
                <a:off x="3681" y="247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19"/>
              <p:cNvSpPr>
                <a:spLocks noChangeArrowheads="1"/>
              </p:cNvSpPr>
              <p:nvPr/>
            </p:nvSpPr>
            <p:spPr bwMode="auto">
              <a:xfrm>
                <a:off x="3516" y="253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Rectangle 320"/>
              <p:cNvSpPr>
                <a:spLocks noChangeArrowheads="1"/>
              </p:cNvSpPr>
              <p:nvPr/>
            </p:nvSpPr>
            <p:spPr bwMode="auto">
              <a:xfrm>
                <a:off x="3536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Rectangle 321"/>
              <p:cNvSpPr>
                <a:spLocks noChangeArrowheads="1"/>
              </p:cNvSpPr>
              <p:nvPr/>
            </p:nvSpPr>
            <p:spPr bwMode="auto">
              <a:xfrm>
                <a:off x="3570" y="253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22"/>
              <p:cNvSpPr>
                <a:spLocks noChangeArrowheads="1"/>
              </p:cNvSpPr>
              <p:nvPr/>
            </p:nvSpPr>
            <p:spPr bwMode="auto">
              <a:xfrm>
                <a:off x="3600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23"/>
              <p:cNvSpPr>
                <a:spLocks noChangeArrowheads="1"/>
              </p:cNvSpPr>
              <p:nvPr/>
            </p:nvSpPr>
            <p:spPr bwMode="auto">
              <a:xfrm>
                <a:off x="3634" y="253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ctangle 324"/>
              <p:cNvSpPr>
                <a:spLocks noChangeArrowheads="1"/>
              </p:cNvSpPr>
              <p:nvPr/>
            </p:nvSpPr>
            <p:spPr bwMode="auto">
              <a:xfrm>
                <a:off x="3649" y="253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Rectangle 325"/>
              <p:cNvSpPr>
                <a:spLocks noChangeArrowheads="1"/>
              </p:cNvSpPr>
              <p:nvPr/>
            </p:nvSpPr>
            <p:spPr bwMode="auto">
              <a:xfrm>
                <a:off x="3548" y="2377"/>
                <a:ext cx="3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Z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26"/>
              <p:cNvSpPr>
                <a:spLocks noChangeArrowheads="1"/>
              </p:cNvSpPr>
              <p:nvPr/>
            </p:nvSpPr>
            <p:spPr bwMode="auto">
              <a:xfrm>
                <a:off x="3585" y="23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27"/>
              <p:cNvSpPr>
                <a:spLocks noChangeArrowheads="1"/>
              </p:cNvSpPr>
              <p:nvPr/>
            </p:nvSpPr>
            <p:spPr bwMode="auto">
              <a:xfrm>
                <a:off x="3619" y="237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28"/>
              <p:cNvSpPr>
                <a:spLocks noChangeArrowheads="1"/>
              </p:cNvSpPr>
              <p:nvPr/>
            </p:nvSpPr>
            <p:spPr bwMode="auto">
              <a:xfrm>
                <a:off x="3639" y="23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29"/>
              <p:cNvSpPr>
                <a:spLocks noChangeArrowheads="1"/>
              </p:cNvSpPr>
              <p:nvPr/>
            </p:nvSpPr>
            <p:spPr bwMode="auto">
              <a:xfrm>
                <a:off x="4336" y="2844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tangle 330"/>
              <p:cNvSpPr>
                <a:spLocks noChangeArrowheads="1"/>
              </p:cNvSpPr>
              <p:nvPr/>
            </p:nvSpPr>
            <p:spPr bwMode="auto">
              <a:xfrm>
                <a:off x="4393" y="284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Rectangle 331"/>
              <p:cNvSpPr>
                <a:spLocks noChangeArrowheads="1"/>
              </p:cNvSpPr>
              <p:nvPr/>
            </p:nvSpPr>
            <p:spPr bwMode="auto">
              <a:xfrm>
                <a:off x="4412" y="284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32"/>
              <p:cNvSpPr>
                <a:spLocks noChangeArrowheads="1"/>
              </p:cNvSpPr>
              <p:nvPr/>
            </p:nvSpPr>
            <p:spPr bwMode="auto">
              <a:xfrm>
                <a:off x="4427" y="284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33"/>
              <p:cNvSpPr>
                <a:spLocks noChangeArrowheads="1"/>
              </p:cNvSpPr>
              <p:nvPr/>
            </p:nvSpPr>
            <p:spPr bwMode="auto">
              <a:xfrm>
                <a:off x="4444" y="28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Rectangle 334"/>
              <p:cNvSpPr>
                <a:spLocks noChangeArrowheads="1"/>
              </p:cNvSpPr>
              <p:nvPr/>
            </p:nvSpPr>
            <p:spPr bwMode="auto">
              <a:xfrm>
                <a:off x="4476" y="284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35"/>
              <p:cNvSpPr>
                <a:spLocks noChangeArrowheads="1"/>
              </p:cNvSpPr>
              <p:nvPr/>
            </p:nvSpPr>
            <p:spPr bwMode="auto">
              <a:xfrm>
                <a:off x="4336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tangle 336"/>
              <p:cNvSpPr>
                <a:spLocks noChangeArrowheads="1"/>
              </p:cNvSpPr>
              <p:nvPr/>
            </p:nvSpPr>
            <p:spPr bwMode="auto">
              <a:xfrm>
                <a:off x="4371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Rectangle 337"/>
              <p:cNvSpPr>
                <a:spLocks noChangeArrowheads="1"/>
              </p:cNvSpPr>
              <p:nvPr/>
            </p:nvSpPr>
            <p:spPr bwMode="auto">
              <a:xfrm>
                <a:off x="4403" y="2906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38"/>
              <p:cNvSpPr>
                <a:spLocks noChangeArrowheads="1"/>
              </p:cNvSpPr>
              <p:nvPr/>
            </p:nvSpPr>
            <p:spPr bwMode="auto">
              <a:xfrm>
                <a:off x="4420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Rectangle 339"/>
              <p:cNvSpPr>
                <a:spLocks noChangeArrowheads="1"/>
              </p:cNvSpPr>
              <p:nvPr/>
            </p:nvSpPr>
            <p:spPr bwMode="auto">
              <a:xfrm>
                <a:off x="4830" y="250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40"/>
              <p:cNvSpPr>
                <a:spLocks noChangeArrowheads="1"/>
              </p:cNvSpPr>
              <p:nvPr/>
            </p:nvSpPr>
            <p:spPr bwMode="auto">
              <a:xfrm>
                <a:off x="4872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41"/>
              <p:cNvSpPr>
                <a:spLocks noChangeArrowheads="1"/>
              </p:cNvSpPr>
              <p:nvPr/>
            </p:nvSpPr>
            <p:spPr bwMode="auto">
              <a:xfrm>
                <a:off x="4906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tangle 342"/>
              <p:cNvSpPr>
                <a:spLocks noChangeArrowheads="1"/>
              </p:cNvSpPr>
              <p:nvPr/>
            </p:nvSpPr>
            <p:spPr bwMode="auto">
              <a:xfrm>
                <a:off x="4940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tangle 343"/>
              <p:cNvSpPr>
                <a:spLocks noChangeArrowheads="1"/>
              </p:cNvSpPr>
              <p:nvPr/>
            </p:nvSpPr>
            <p:spPr bwMode="auto">
              <a:xfrm>
                <a:off x="4975" y="250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44"/>
              <p:cNvSpPr>
                <a:spLocks noChangeArrowheads="1"/>
              </p:cNvSpPr>
              <p:nvPr/>
            </p:nvSpPr>
            <p:spPr bwMode="auto">
              <a:xfrm>
                <a:off x="4847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Rectangle 345"/>
              <p:cNvSpPr>
                <a:spLocks noChangeArrowheads="1"/>
              </p:cNvSpPr>
              <p:nvPr/>
            </p:nvSpPr>
            <p:spPr bwMode="auto">
              <a:xfrm>
                <a:off x="4881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Rectangle 346"/>
              <p:cNvSpPr>
                <a:spLocks noChangeArrowheads="1"/>
              </p:cNvSpPr>
              <p:nvPr/>
            </p:nvSpPr>
            <p:spPr bwMode="auto">
              <a:xfrm>
                <a:off x="4913" y="256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47"/>
              <p:cNvSpPr>
                <a:spLocks noChangeArrowheads="1"/>
              </p:cNvSpPr>
              <p:nvPr/>
            </p:nvSpPr>
            <p:spPr bwMode="auto">
              <a:xfrm>
                <a:off x="4931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Rectangle 348"/>
              <p:cNvSpPr>
                <a:spLocks noChangeArrowheads="1"/>
              </p:cNvSpPr>
              <p:nvPr/>
            </p:nvSpPr>
            <p:spPr bwMode="auto">
              <a:xfrm>
                <a:off x="5436" y="260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Rectangle 349"/>
              <p:cNvSpPr>
                <a:spLocks noChangeArrowheads="1"/>
              </p:cNvSpPr>
              <p:nvPr/>
            </p:nvSpPr>
            <p:spPr bwMode="auto">
              <a:xfrm>
                <a:off x="5485" y="260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50"/>
              <p:cNvSpPr>
                <a:spLocks noChangeArrowheads="1"/>
              </p:cNvSpPr>
              <p:nvPr/>
            </p:nvSpPr>
            <p:spPr bwMode="auto">
              <a:xfrm>
                <a:off x="5446" y="26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Rectangle 351"/>
              <p:cNvSpPr>
                <a:spLocks noChangeArrowheads="1"/>
              </p:cNvSpPr>
              <p:nvPr/>
            </p:nvSpPr>
            <p:spPr bwMode="auto">
              <a:xfrm>
                <a:off x="5481" y="266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Rectangle 352"/>
              <p:cNvSpPr>
                <a:spLocks noChangeArrowheads="1"/>
              </p:cNvSpPr>
              <p:nvPr/>
            </p:nvSpPr>
            <p:spPr bwMode="auto">
              <a:xfrm>
                <a:off x="5446" y="273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53"/>
              <p:cNvSpPr>
                <a:spLocks noChangeArrowheads="1"/>
              </p:cNvSpPr>
              <p:nvPr/>
            </p:nvSpPr>
            <p:spPr bwMode="auto">
              <a:xfrm>
                <a:off x="5429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Line 354"/>
              <p:cNvSpPr>
                <a:spLocks noChangeShapeType="1"/>
              </p:cNvSpPr>
              <p:nvPr/>
            </p:nvSpPr>
            <p:spPr bwMode="auto">
              <a:xfrm>
                <a:off x="1741" y="2399"/>
                <a:ext cx="176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55"/>
              <p:cNvSpPr>
                <a:spLocks/>
              </p:cNvSpPr>
              <p:nvPr/>
            </p:nvSpPr>
            <p:spPr bwMode="auto">
              <a:xfrm>
                <a:off x="2725" y="2522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32 h 32"/>
                  <a:gd name="T4" fmla="*/ 30 w 30"/>
                  <a:gd name="T5" fmla="*/ 17 h 32"/>
                  <a:gd name="T6" fmla="*/ 0 w 30"/>
                  <a:gd name="T7" fmla="*/ 0 h 32"/>
                  <a:gd name="T8" fmla="*/ 0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0" y="0"/>
                    </a:moveTo>
                    <a:lnTo>
                      <a:pt x="0" y="32"/>
                    </a:lnTo>
                    <a:lnTo>
                      <a:pt x="3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356"/>
              <p:cNvSpPr>
                <a:spLocks noChangeShapeType="1"/>
              </p:cNvSpPr>
              <p:nvPr/>
            </p:nvSpPr>
            <p:spPr bwMode="auto">
              <a:xfrm flipH="1">
                <a:off x="2880" y="2537"/>
                <a:ext cx="206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357"/>
              <p:cNvSpPr>
                <a:spLocks noChangeShapeType="1"/>
              </p:cNvSpPr>
              <p:nvPr/>
            </p:nvSpPr>
            <p:spPr bwMode="auto">
              <a:xfrm flipH="1">
                <a:off x="2622" y="2537"/>
                <a:ext cx="108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58"/>
              <p:cNvSpPr>
                <a:spLocks/>
              </p:cNvSpPr>
              <p:nvPr/>
            </p:nvSpPr>
            <p:spPr bwMode="auto">
              <a:xfrm>
                <a:off x="2924" y="1833"/>
                <a:ext cx="187" cy="300"/>
              </a:xfrm>
              <a:custGeom>
                <a:avLst/>
                <a:gdLst>
                  <a:gd name="T0" fmla="*/ 91 w 187"/>
                  <a:gd name="T1" fmla="*/ 298 h 300"/>
                  <a:gd name="T2" fmla="*/ 108 w 187"/>
                  <a:gd name="T3" fmla="*/ 298 h 300"/>
                  <a:gd name="T4" fmla="*/ 123 w 187"/>
                  <a:gd name="T5" fmla="*/ 291 h 300"/>
                  <a:gd name="T6" fmla="*/ 135 w 187"/>
                  <a:gd name="T7" fmla="*/ 283 h 300"/>
                  <a:gd name="T8" fmla="*/ 148 w 187"/>
                  <a:gd name="T9" fmla="*/ 271 h 300"/>
                  <a:gd name="T10" fmla="*/ 160 w 187"/>
                  <a:gd name="T11" fmla="*/ 256 h 300"/>
                  <a:gd name="T12" fmla="*/ 170 w 187"/>
                  <a:gd name="T13" fmla="*/ 239 h 300"/>
                  <a:gd name="T14" fmla="*/ 177 w 187"/>
                  <a:gd name="T15" fmla="*/ 219 h 300"/>
                  <a:gd name="T16" fmla="*/ 182 w 187"/>
                  <a:gd name="T17" fmla="*/ 197 h 300"/>
                  <a:gd name="T18" fmla="*/ 184 w 187"/>
                  <a:gd name="T19" fmla="*/ 175 h 300"/>
                  <a:gd name="T20" fmla="*/ 187 w 187"/>
                  <a:gd name="T21" fmla="*/ 150 h 300"/>
                  <a:gd name="T22" fmla="*/ 184 w 187"/>
                  <a:gd name="T23" fmla="*/ 126 h 300"/>
                  <a:gd name="T24" fmla="*/ 182 w 187"/>
                  <a:gd name="T25" fmla="*/ 101 h 300"/>
                  <a:gd name="T26" fmla="*/ 177 w 187"/>
                  <a:gd name="T27" fmla="*/ 81 h 300"/>
                  <a:gd name="T28" fmla="*/ 170 w 187"/>
                  <a:gd name="T29" fmla="*/ 62 h 300"/>
                  <a:gd name="T30" fmla="*/ 160 w 187"/>
                  <a:gd name="T31" fmla="*/ 45 h 300"/>
                  <a:gd name="T32" fmla="*/ 148 w 187"/>
                  <a:gd name="T33" fmla="*/ 30 h 300"/>
                  <a:gd name="T34" fmla="*/ 135 w 187"/>
                  <a:gd name="T35" fmla="*/ 17 h 300"/>
                  <a:gd name="T36" fmla="*/ 123 w 187"/>
                  <a:gd name="T37" fmla="*/ 8 h 300"/>
                  <a:gd name="T38" fmla="*/ 108 w 187"/>
                  <a:gd name="T39" fmla="*/ 3 h 300"/>
                  <a:gd name="T40" fmla="*/ 94 w 187"/>
                  <a:gd name="T41" fmla="*/ 0 h 300"/>
                  <a:gd name="T42" fmla="*/ 79 w 187"/>
                  <a:gd name="T43" fmla="*/ 3 h 300"/>
                  <a:gd name="T44" fmla="*/ 64 w 187"/>
                  <a:gd name="T45" fmla="*/ 8 h 300"/>
                  <a:gd name="T46" fmla="*/ 49 w 187"/>
                  <a:gd name="T47" fmla="*/ 17 h 300"/>
                  <a:gd name="T48" fmla="*/ 37 w 187"/>
                  <a:gd name="T49" fmla="*/ 30 h 300"/>
                  <a:gd name="T50" fmla="*/ 27 w 187"/>
                  <a:gd name="T51" fmla="*/ 45 h 300"/>
                  <a:gd name="T52" fmla="*/ 17 w 187"/>
                  <a:gd name="T53" fmla="*/ 62 h 300"/>
                  <a:gd name="T54" fmla="*/ 10 w 187"/>
                  <a:gd name="T55" fmla="*/ 81 h 300"/>
                  <a:gd name="T56" fmla="*/ 5 w 187"/>
                  <a:gd name="T57" fmla="*/ 101 h 300"/>
                  <a:gd name="T58" fmla="*/ 0 w 187"/>
                  <a:gd name="T59" fmla="*/ 126 h 300"/>
                  <a:gd name="T60" fmla="*/ 0 w 187"/>
                  <a:gd name="T61" fmla="*/ 150 h 300"/>
                  <a:gd name="T62" fmla="*/ 0 w 187"/>
                  <a:gd name="T63" fmla="*/ 175 h 300"/>
                  <a:gd name="T64" fmla="*/ 5 w 187"/>
                  <a:gd name="T65" fmla="*/ 197 h 300"/>
                  <a:gd name="T66" fmla="*/ 10 w 187"/>
                  <a:gd name="T67" fmla="*/ 219 h 300"/>
                  <a:gd name="T68" fmla="*/ 17 w 187"/>
                  <a:gd name="T69" fmla="*/ 239 h 300"/>
                  <a:gd name="T70" fmla="*/ 27 w 187"/>
                  <a:gd name="T71" fmla="*/ 256 h 300"/>
                  <a:gd name="T72" fmla="*/ 37 w 187"/>
                  <a:gd name="T73" fmla="*/ 271 h 300"/>
                  <a:gd name="T74" fmla="*/ 49 w 187"/>
                  <a:gd name="T75" fmla="*/ 283 h 300"/>
                  <a:gd name="T76" fmla="*/ 64 w 187"/>
                  <a:gd name="T77" fmla="*/ 291 h 300"/>
                  <a:gd name="T78" fmla="*/ 79 w 187"/>
                  <a:gd name="T79" fmla="*/ 298 h 300"/>
                  <a:gd name="T80" fmla="*/ 94 w 187"/>
                  <a:gd name="T81" fmla="*/ 300 h 300"/>
                  <a:gd name="T82" fmla="*/ 94 w 187"/>
                  <a:gd name="T83" fmla="*/ 300 h 300"/>
                  <a:gd name="T84" fmla="*/ 91 w 187"/>
                  <a:gd name="T85" fmla="*/ 298 h 3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7"/>
                  <a:gd name="T130" fmla="*/ 0 h 300"/>
                  <a:gd name="T131" fmla="*/ 187 w 187"/>
                  <a:gd name="T132" fmla="*/ 300 h 3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7" h="300">
                    <a:moveTo>
                      <a:pt x="91" y="298"/>
                    </a:moveTo>
                    <a:lnTo>
                      <a:pt x="108" y="298"/>
                    </a:lnTo>
                    <a:lnTo>
                      <a:pt x="123" y="291"/>
                    </a:lnTo>
                    <a:lnTo>
                      <a:pt x="135" y="283"/>
                    </a:lnTo>
                    <a:lnTo>
                      <a:pt x="148" y="271"/>
                    </a:lnTo>
                    <a:lnTo>
                      <a:pt x="160" y="256"/>
                    </a:lnTo>
                    <a:lnTo>
                      <a:pt x="170" y="239"/>
                    </a:lnTo>
                    <a:lnTo>
                      <a:pt x="177" y="219"/>
                    </a:lnTo>
                    <a:lnTo>
                      <a:pt x="182" y="197"/>
                    </a:lnTo>
                    <a:lnTo>
                      <a:pt x="184" y="175"/>
                    </a:lnTo>
                    <a:lnTo>
                      <a:pt x="187" y="150"/>
                    </a:lnTo>
                    <a:lnTo>
                      <a:pt x="184" y="126"/>
                    </a:lnTo>
                    <a:lnTo>
                      <a:pt x="182" y="101"/>
                    </a:lnTo>
                    <a:lnTo>
                      <a:pt x="177" y="81"/>
                    </a:lnTo>
                    <a:lnTo>
                      <a:pt x="170" y="62"/>
                    </a:lnTo>
                    <a:lnTo>
                      <a:pt x="160" y="45"/>
                    </a:lnTo>
                    <a:lnTo>
                      <a:pt x="148" y="30"/>
                    </a:lnTo>
                    <a:lnTo>
                      <a:pt x="135" y="17"/>
                    </a:lnTo>
                    <a:lnTo>
                      <a:pt x="123" y="8"/>
                    </a:lnTo>
                    <a:lnTo>
                      <a:pt x="108" y="3"/>
                    </a:lnTo>
                    <a:lnTo>
                      <a:pt x="94" y="0"/>
                    </a:lnTo>
                    <a:lnTo>
                      <a:pt x="79" y="3"/>
                    </a:lnTo>
                    <a:lnTo>
                      <a:pt x="64" y="8"/>
                    </a:lnTo>
                    <a:lnTo>
                      <a:pt x="49" y="17"/>
                    </a:lnTo>
                    <a:lnTo>
                      <a:pt x="37" y="30"/>
                    </a:lnTo>
                    <a:lnTo>
                      <a:pt x="27" y="45"/>
                    </a:lnTo>
                    <a:lnTo>
                      <a:pt x="17" y="62"/>
                    </a:lnTo>
                    <a:lnTo>
                      <a:pt x="10" y="81"/>
                    </a:lnTo>
                    <a:lnTo>
                      <a:pt x="5" y="101"/>
                    </a:lnTo>
                    <a:lnTo>
                      <a:pt x="0" y="126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5" y="197"/>
                    </a:lnTo>
                    <a:lnTo>
                      <a:pt x="10" y="219"/>
                    </a:lnTo>
                    <a:lnTo>
                      <a:pt x="17" y="239"/>
                    </a:lnTo>
                    <a:lnTo>
                      <a:pt x="27" y="256"/>
                    </a:lnTo>
                    <a:lnTo>
                      <a:pt x="37" y="271"/>
                    </a:lnTo>
                    <a:lnTo>
                      <a:pt x="49" y="283"/>
                    </a:lnTo>
                    <a:lnTo>
                      <a:pt x="64" y="291"/>
                    </a:lnTo>
                    <a:lnTo>
                      <a:pt x="79" y="298"/>
                    </a:lnTo>
                    <a:lnTo>
                      <a:pt x="94" y="300"/>
                    </a:lnTo>
                    <a:lnTo>
                      <a:pt x="91" y="2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59"/>
              <p:cNvSpPr>
                <a:spLocks/>
              </p:cNvSpPr>
              <p:nvPr/>
            </p:nvSpPr>
            <p:spPr bwMode="auto">
              <a:xfrm>
                <a:off x="2924" y="1833"/>
                <a:ext cx="187" cy="300"/>
              </a:xfrm>
              <a:custGeom>
                <a:avLst/>
                <a:gdLst>
                  <a:gd name="T0" fmla="*/ 91 w 187"/>
                  <a:gd name="T1" fmla="*/ 298 h 300"/>
                  <a:gd name="T2" fmla="*/ 108 w 187"/>
                  <a:gd name="T3" fmla="*/ 298 h 300"/>
                  <a:gd name="T4" fmla="*/ 123 w 187"/>
                  <a:gd name="T5" fmla="*/ 291 h 300"/>
                  <a:gd name="T6" fmla="*/ 135 w 187"/>
                  <a:gd name="T7" fmla="*/ 283 h 300"/>
                  <a:gd name="T8" fmla="*/ 148 w 187"/>
                  <a:gd name="T9" fmla="*/ 271 h 300"/>
                  <a:gd name="T10" fmla="*/ 160 w 187"/>
                  <a:gd name="T11" fmla="*/ 256 h 300"/>
                  <a:gd name="T12" fmla="*/ 170 w 187"/>
                  <a:gd name="T13" fmla="*/ 239 h 300"/>
                  <a:gd name="T14" fmla="*/ 177 w 187"/>
                  <a:gd name="T15" fmla="*/ 219 h 300"/>
                  <a:gd name="T16" fmla="*/ 182 w 187"/>
                  <a:gd name="T17" fmla="*/ 197 h 300"/>
                  <a:gd name="T18" fmla="*/ 184 w 187"/>
                  <a:gd name="T19" fmla="*/ 175 h 300"/>
                  <a:gd name="T20" fmla="*/ 187 w 187"/>
                  <a:gd name="T21" fmla="*/ 150 h 300"/>
                  <a:gd name="T22" fmla="*/ 184 w 187"/>
                  <a:gd name="T23" fmla="*/ 126 h 300"/>
                  <a:gd name="T24" fmla="*/ 182 w 187"/>
                  <a:gd name="T25" fmla="*/ 101 h 300"/>
                  <a:gd name="T26" fmla="*/ 177 w 187"/>
                  <a:gd name="T27" fmla="*/ 81 h 300"/>
                  <a:gd name="T28" fmla="*/ 170 w 187"/>
                  <a:gd name="T29" fmla="*/ 62 h 300"/>
                  <a:gd name="T30" fmla="*/ 160 w 187"/>
                  <a:gd name="T31" fmla="*/ 45 h 300"/>
                  <a:gd name="T32" fmla="*/ 148 w 187"/>
                  <a:gd name="T33" fmla="*/ 30 h 300"/>
                  <a:gd name="T34" fmla="*/ 135 w 187"/>
                  <a:gd name="T35" fmla="*/ 17 h 300"/>
                  <a:gd name="T36" fmla="*/ 123 w 187"/>
                  <a:gd name="T37" fmla="*/ 8 h 300"/>
                  <a:gd name="T38" fmla="*/ 108 w 187"/>
                  <a:gd name="T39" fmla="*/ 3 h 300"/>
                  <a:gd name="T40" fmla="*/ 94 w 187"/>
                  <a:gd name="T41" fmla="*/ 0 h 300"/>
                  <a:gd name="T42" fmla="*/ 79 w 187"/>
                  <a:gd name="T43" fmla="*/ 3 h 300"/>
                  <a:gd name="T44" fmla="*/ 64 w 187"/>
                  <a:gd name="T45" fmla="*/ 8 h 300"/>
                  <a:gd name="T46" fmla="*/ 49 w 187"/>
                  <a:gd name="T47" fmla="*/ 17 h 300"/>
                  <a:gd name="T48" fmla="*/ 37 w 187"/>
                  <a:gd name="T49" fmla="*/ 30 h 300"/>
                  <a:gd name="T50" fmla="*/ 27 w 187"/>
                  <a:gd name="T51" fmla="*/ 45 h 300"/>
                  <a:gd name="T52" fmla="*/ 17 w 187"/>
                  <a:gd name="T53" fmla="*/ 62 h 300"/>
                  <a:gd name="T54" fmla="*/ 10 w 187"/>
                  <a:gd name="T55" fmla="*/ 81 h 300"/>
                  <a:gd name="T56" fmla="*/ 5 w 187"/>
                  <a:gd name="T57" fmla="*/ 101 h 300"/>
                  <a:gd name="T58" fmla="*/ 0 w 187"/>
                  <a:gd name="T59" fmla="*/ 126 h 300"/>
                  <a:gd name="T60" fmla="*/ 0 w 187"/>
                  <a:gd name="T61" fmla="*/ 150 h 300"/>
                  <a:gd name="T62" fmla="*/ 0 w 187"/>
                  <a:gd name="T63" fmla="*/ 175 h 300"/>
                  <a:gd name="T64" fmla="*/ 5 w 187"/>
                  <a:gd name="T65" fmla="*/ 197 h 300"/>
                  <a:gd name="T66" fmla="*/ 10 w 187"/>
                  <a:gd name="T67" fmla="*/ 219 h 300"/>
                  <a:gd name="T68" fmla="*/ 17 w 187"/>
                  <a:gd name="T69" fmla="*/ 239 h 300"/>
                  <a:gd name="T70" fmla="*/ 27 w 187"/>
                  <a:gd name="T71" fmla="*/ 256 h 300"/>
                  <a:gd name="T72" fmla="*/ 37 w 187"/>
                  <a:gd name="T73" fmla="*/ 271 h 300"/>
                  <a:gd name="T74" fmla="*/ 49 w 187"/>
                  <a:gd name="T75" fmla="*/ 283 h 300"/>
                  <a:gd name="T76" fmla="*/ 64 w 187"/>
                  <a:gd name="T77" fmla="*/ 291 h 300"/>
                  <a:gd name="T78" fmla="*/ 79 w 187"/>
                  <a:gd name="T79" fmla="*/ 298 h 300"/>
                  <a:gd name="T80" fmla="*/ 94 w 187"/>
                  <a:gd name="T81" fmla="*/ 300 h 300"/>
                  <a:gd name="T82" fmla="*/ 94 w 187"/>
                  <a:gd name="T83" fmla="*/ 300 h 3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7"/>
                  <a:gd name="T127" fmla="*/ 0 h 300"/>
                  <a:gd name="T128" fmla="*/ 187 w 187"/>
                  <a:gd name="T129" fmla="*/ 300 h 3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7" h="300">
                    <a:moveTo>
                      <a:pt x="91" y="298"/>
                    </a:moveTo>
                    <a:lnTo>
                      <a:pt x="108" y="298"/>
                    </a:lnTo>
                    <a:lnTo>
                      <a:pt x="123" y="291"/>
                    </a:lnTo>
                    <a:lnTo>
                      <a:pt x="135" y="283"/>
                    </a:lnTo>
                    <a:lnTo>
                      <a:pt x="148" y="271"/>
                    </a:lnTo>
                    <a:lnTo>
                      <a:pt x="160" y="256"/>
                    </a:lnTo>
                    <a:lnTo>
                      <a:pt x="170" y="239"/>
                    </a:lnTo>
                    <a:lnTo>
                      <a:pt x="177" y="219"/>
                    </a:lnTo>
                    <a:lnTo>
                      <a:pt x="182" y="197"/>
                    </a:lnTo>
                    <a:lnTo>
                      <a:pt x="184" y="175"/>
                    </a:lnTo>
                    <a:lnTo>
                      <a:pt x="187" y="150"/>
                    </a:lnTo>
                    <a:lnTo>
                      <a:pt x="184" y="126"/>
                    </a:lnTo>
                    <a:lnTo>
                      <a:pt x="182" y="101"/>
                    </a:lnTo>
                    <a:lnTo>
                      <a:pt x="177" y="81"/>
                    </a:lnTo>
                    <a:lnTo>
                      <a:pt x="170" y="62"/>
                    </a:lnTo>
                    <a:lnTo>
                      <a:pt x="160" y="45"/>
                    </a:lnTo>
                    <a:lnTo>
                      <a:pt x="148" y="30"/>
                    </a:lnTo>
                    <a:lnTo>
                      <a:pt x="135" y="17"/>
                    </a:lnTo>
                    <a:lnTo>
                      <a:pt x="123" y="8"/>
                    </a:lnTo>
                    <a:lnTo>
                      <a:pt x="108" y="3"/>
                    </a:lnTo>
                    <a:lnTo>
                      <a:pt x="94" y="0"/>
                    </a:lnTo>
                    <a:lnTo>
                      <a:pt x="79" y="3"/>
                    </a:lnTo>
                    <a:lnTo>
                      <a:pt x="64" y="8"/>
                    </a:lnTo>
                    <a:lnTo>
                      <a:pt x="49" y="17"/>
                    </a:lnTo>
                    <a:lnTo>
                      <a:pt x="37" y="30"/>
                    </a:lnTo>
                    <a:lnTo>
                      <a:pt x="27" y="45"/>
                    </a:lnTo>
                    <a:lnTo>
                      <a:pt x="17" y="62"/>
                    </a:lnTo>
                    <a:lnTo>
                      <a:pt x="10" y="81"/>
                    </a:lnTo>
                    <a:lnTo>
                      <a:pt x="5" y="101"/>
                    </a:lnTo>
                    <a:lnTo>
                      <a:pt x="0" y="126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5" y="197"/>
                    </a:lnTo>
                    <a:lnTo>
                      <a:pt x="10" y="219"/>
                    </a:lnTo>
                    <a:lnTo>
                      <a:pt x="17" y="239"/>
                    </a:lnTo>
                    <a:lnTo>
                      <a:pt x="27" y="256"/>
                    </a:lnTo>
                    <a:lnTo>
                      <a:pt x="37" y="271"/>
                    </a:lnTo>
                    <a:lnTo>
                      <a:pt x="49" y="283"/>
                    </a:lnTo>
                    <a:lnTo>
                      <a:pt x="64" y="291"/>
                    </a:lnTo>
                    <a:lnTo>
                      <a:pt x="79" y="298"/>
                    </a:lnTo>
                    <a:lnTo>
                      <a:pt x="94" y="30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Rectangle 360"/>
              <p:cNvSpPr>
                <a:spLocks noChangeArrowheads="1"/>
              </p:cNvSpPr>
              <p:nvPr/>
            </p:nvSpPr>
            <p:spPr bwMode="auto">
              <a:xfrm>
                <a:off x="3285" y="31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61"/>
              <p:cNvSpPr>
                <a:spLocks noChangeArrowheads="1"/>
              </p:cNvSpPr>
              <p:nvPr/>
            </p:nvSpPr>
            <p:spPr bwMode="auto">
              <a:xfrm>
                <a:off x="3327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62"/>
              <p:cNvSpPr>
                <a:spLocks noChangeArrowheads="1"/>
              </p:cNvSpPr>
              <p:nvPr/>
            </p:nvSpPr>
            <p:spPr bwMode="auto">
              <a:xfrm>
                <a:off x="3359" y="3132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63"/>
              <p:cNvSpPr>
                <a:spLocks noChangeArrowheads="1"/>
              </p:cNvSpPr>
              <p:nvPr/>
            </p:nvSpPr>
            <p:spPr bwMode="auto">
              <a:xfrm>
                <a:off x="3403" y="31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64"/>
              <p:cNvSpPr>
                <a:spLocks noChangeArrowheads="1"/>
              </p:cNvSpPr>
              <p:nvPr/>
            </p:nvSpPr>
            <p:spPr bwMode="auto">
              <a:xfrm>
                <a:off x="3246" y="320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65"/>
              <p:cNvSpPr>
                <a:spLocks noChangeArrowheads="1"/>
              </p:cNvSpPr>
              <p:nvPr/>
            </p:nvSpPr>
            <p:spPr bwMode="auto">
              <a:xfrm>
                <a:off x="3275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66"/>
              <p:cNvSpPr>
                <a:spLocks noChangeArrowheads="1"/>
              </p:cNvSpPr>
              <p:nvPr/>
            </p:nvSpPr>
            <p:spPr bwMode="auto">
              <a:xfrm>
                <a:off x="3310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67"/>
              <p:cNvSpPr>
                <a:spLocks noChangeArrowheads="1"/>
              </p:cNvSpPr>
              <p:nvPr/>
            </p:nvSpPr>
            <p:spPr bwMode="auto">
              <a:xfrm>
                <a:off x="3344" y="32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68"/>
              <p:cNvSpPr>
                <a:spLocks noChangeArrowheads="1"/>
              </p:cNvSpPr>
              <p:nvPr/>
            </p:nvSpPr>
            <p:spPr bwMode="auto">
              <a:xfrm>
                <a:off x="3359" y="320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69"/>
              <p:cNvSpPr>
                <a:spLocks noChangeArrowheads="1"/>
              </p:cNvSpPr>
              <p:nvPr/>
            </p:nvSpPr>
            <p:spPr bwMode="auto">
              <a:xfrm>
                <a:off x="3381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70"/>
              <p:cNvSpPr>
                <a:spLocks noChangeArrowheads="1"/>
              </p:cNvSpPr>
              <p:nvPr/>
            </p:nvSpPr>
            <p:spPr bwMode="auto">
              <a:xfrm>
                <a:off x="3413" y="320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Freeform 371"/>
              <p:cNvSpPr>
                <a:spLocks/>
              </p:cNvSpPr>
              <p:nvPr/>
            </p:nvSpPr>
            <p:spPr bwMode="auto">
              <a:xfrm>
                <a:off x="3194" y="3187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32 h 32"/>
                  <a:gd name="T4" fmla="*/ 30 w 30"/>
                  <a:gd name="T5" fmla="*/ 14 h 32"/>
                  <a:gd name="T6" fmla="*/ 0 w 30"/>
                  <a:gd name="T7" fmla="*/ 0 h 32"/>
                  <a:gd name="T8" fmla="*/ 0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0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72"/>
              <p:cNvSpPr>
                <a:spLocks/>
              </p:cNvSpPr>
              <p:nvPr/>
            </p:nvSpPr>
            <p:spPr bwMode="auto">
              <a:xfrm>
                <a:off x="1726" y="2478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5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20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20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5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73"/>
              <p:cNvSpPr>
                <a:spLocks/>
              </p:cNvSpPr>
              <p:nvPr/>
            </p:nvSpPr>
            <p:spPr bwMode="auto">
              <a:xfrm>
                <a:off x="1726" y="2205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4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19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19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4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19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74"/>
              <p:cNvSpPr>
                <a:spLocks/>
              </p:cNvSpPr>
              <p:nvPr/>
            </p:nvSpPr>
            <p:spPr bwMode="auto">
              <a:xfrm>
                <a:off x="1726" y="2387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4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20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20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4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75"/>
              <p:cNvSpPr>
                <a:spLocks/>
              </p:cNvSpPr>
              <p:nvPr/>
            </p:nvSpPr>
            <p:spPr bwMode="auto">
              <a:xfrm>
                <a:off x="2934" y="2525"/>
                <a:ext cx="30" cy="29"/>
              </a:xfrm>
              <a:custGeom>
                <a:avLst/>
                <a:gdLst>
                  <a:gd name="T0" fmla="*/ 15 w 30"/>
                  <a:gd name="T1" fmla="*/ 27 h 29"/>
                  <a:gd name="T2" fmla="*/ 17 w 30"/>
                  <a:gd name="T3" fmla="*/ 29 h 29"/>
                  <a:gd name="T4" fmla="*/ 20 w 30"/>
                  <a:gd name="T5" fmla="*/ 29 h 29"/>
                  <a:gd name="T6" fmla="*/ 22 w 30"/>
                  <a:gd name="T7" fmla="*/ 27 h 29"/>
                  <a:gd name="T8" fmla="*/ 25 w 30"/>
                  <a:gd name="T9" fmla="*/ 27 h 29"/>
                  <a:gd name="T10" fmla="*/ 25 w 30"/>
                  <a:gd name="T11" fmla="*/ 24 h 29"/>
                  <a:gd name="T12" fmla="*/ 27 w 30"/>
                  <a:gd name="T13" fmla="*/ 22 h 29"/>
                  <a:gd name="T14" fmla="*/ 27 w 30"/>
                  <a:gd name="T15" fmla="*/ 22 h 29"/>
                  <a:gd name="T16" fmla="*/ 30 w 30"/>
                  <a:gd name="T17" fmla="*/ 19 h 29"/>
                  <a:gd name="T18" fmla="*/ 30 w 30"/>
                  <a:gd name="T19" fmla="*/ 17 h 29"/>
                  <a:gd name="T20" fmla="*/ 30 w 30"/>
                  <a:gd name="T21" fmla="*/ 14 h 29"/>
                  <a:gd name="T22" fmla="*/ 30 w 30"/>
                  <a:gd name="T23" fmla="*/ 12 h 29"/>
                  <a:gd name="T24" fmla="*/ 30 w 30"/>
                  <a:gd name="T25" fmla="*/ 10 h 29"/>
                  <a:gd name="T26" fmla="*/ 27 w 30"/>
                  <a:gd name="T27" fmla="*/ 7 h 29"/>
                  <a:gd name="T28" fmla="*/ 27 w 30"/>
                  <a:gd name="T29" fmla="*/ 5 h 29"/>
                  <a:gd name="T30" fmla="*/ 25 w 30"/>
                  <a:gd name="T31" fmla="*/ 2 h 29"/>
                  <a:gd name="T32" fmla="*/ 25 w 30"/>
                  <a:gd name="T33" fmla="*/ 2 h 29"/>
                  <a:gd name="T34" fmla="*/ 22 w 30"/>
                  <a:gd name="T35" fmla="*/ 0 h 29"/>
                  <a:gd name="T36" fmla="*/ 20 w 30"/>
                  <a:gd name="T37" fmla="*/ 0 h 29"/>
                  <a:gd name="T38" fmla="*/ 17 w 30"/>
                  <a:gd name="T39" fmla="*/ 0 h 29"/>
                  <a:gd name="T40" fmla="*/ 15 w 30"/>
                  <a:gd name="T41" fmla="*/ 0 h 29"/>
                  <a:gd name="T42" fmla="*/ 12 w 30"/>
                  <a:gd name="T43" fmla="*/ 0 h 29"/>
                  <a:gd name="T44" fmla="*/ 10 w 30"/>
                  <a:gd name="T45" fmla="*/ 0 h 29"/>
                  <a:gd name="T46" fmla="*/ 7 w 30"/>
                  <a:gd name="T47" fmla="*/ 0 h 29"/>
                  <a:gd name="T48" fmla="*/ 5 w 30"/>
                  <a:gd name="T49" fmla="*/ 2 h 29"/>
                  <a:gd name="T50" fmla="*/ 5 w 30"/>
                  <a:gd name="T51" fmla="*/ 2 h 29"/>
                  <a:gd name="T52" fmla="*/ 3 w 30"/>
                  <a:gd name="T53" fmla="*/ 5 h 29"/>
                  <a:gd name="T54" fmla="*/ 0 w 30"/>
                  <a:gd name="T55" fmla="*/ 7 h 29"/>
                  <a:gd name="T56" fmla="*/ 0 w 30"/>
                  <a:gd name="T57" fmla="*/ 10 h 29"/>
                  <a:gd name="T58" fmla="*/ 0 w 30"/>
                  <a:gd name="T59" fmla="*/ 12 h 29"/>
                  <a:gd name="T60" fmla="*/ 0 w 30"/>
                  <a:gd name="T61" fmla="*/ 14 h 29"/>
                  <a:gd name="T62" fmla="*/ 0 w 30"/>
                  <a:gd name="T63" fmla="*/ 17 h 29"/>
                  <a:gd name="T64" fmla="*/ 0 w 30"/>
                  <a:gd name="T65" fmla="*/ 19 h 29"/>
                  <a:gd name="T66" fmla="*/ 0 w 30"/>
                  <a:gd name="T67" fmla="*/ 22 h 29"/>
                  <a:gd name="T68" fmla="*/ 3 w 30"/>
                  <a:gd name="T69" fmla="*/ 22 h 29"/>
                  <a:gd name="T70" fmla="*/ 5 w 30"/>
                  <a:gd name="T71" fmla="*/ 24 h 29"/>
                  <a:gd name="T72" fmla="*/ 5 w 30"/>
                  <a:gd name="T73" fmla="*/ 27 h 29"/>
                  <a:gd name="T74" fmla="*/ 7 w 30"/>
                  <a:gd name="T75" fmla="*/ 27 h 29"/>
                  <a:gd name="T76" fmla="*/ 10 w 30"/>
                  <a:gd name="T77" fmla="*/ 29 h 29"/>
                  <a:gd name="T78" fmla="*/ 12 w 30"/>
                  <a:gd name="T79" fmla="*/ 29 h 29"/>
                  <a:gd name="T80" fmla="*/ 15 w 30"/>
                  <a:gd name="T81" fmla="*/ 29 h 29"/>
                  <a:gd name="T82" fmla="*/ 15 w 30"/>
                  <a:gd name="T83" fmla="*/ 29 h 29"/>
                  <a:gd name="T84" fmla="*/ 15 w 30"/>
                  <a:gd name="T85" fmla="*/ 27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9"/>
                  <a:gd name="T131" fmla="*/ 30 w 30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9">
                    <a:moveTo>
                      <a:pt x="15" y="27"/>
                    </a:moveTo>
                    <a:lnTo>
                      <a:pt x="17" y="29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Rectangle 376"/>
              <p:cNvSpPr>
                <a:spLocks noChangeArrowheads="1"/>
              </p:cNvSpPr>
              <p:nvPr/>
            </p:nvSpPr>
            <p:spPr bwMode="auto">
              <a:xfrm>
                <a:off x="2954" y="191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tangle 377"/>
              <p:cNvSpPr>
                <a:spLocks noChangeArrowheads="1"/>
              </p:cNvSpPr>
              <p:nvPr/>
            </p:nvSpPr>
            <p:spPr bwMode="auto">
              <a:xfrm>
                <a:off x="2993" y="19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h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5" name="Rectangle 378"/>
              <p:cNvSpPr>
                <a:spLocks noChangeArrowheads="1"/>
              </p:cNvSpPr>
              <p:nvPr/>
            </p:nvSpPr>
            <p:spPr bwMode="auto">
              <a:xfrm>
                <a:off x="3027" y="191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Rectangle 379"/>
              <p:cNvSpPr>
                <a:spLocks noChangeArrowheads="1"/>
              </p:cNvSpPr>
              <p:nvPr/>
            </p:nvSpPr>
            <p:spPr bwMode="auto">
              <a:xfrm>
                <a:off x="3040" y="19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tangle 380"/>
              <p:cNvSpPr>
                <a:spLocks noChangeArrowheads="1"/>
              </p:cNvSpPr>
              <p:nvPr/>
            </p:nvSpPr>
            <p:spPr bwMode="auto">
              <a:xfrm>
                <a:off x="3057" y="19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Rectangle 381"/>
              <p:cNvSpPr>
                <a:spLocks noChangeArrowheads="1"/>
              </p:cNvSpPr>
              <p:nvPr/>
            </p:nvSpPr>
            <p:spPr bwMode="auto">
              <a:xfrm>
                <a:off x="3074" y="191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82"/>
              <p:cNvSpPr>
                <a:spLocks noChangeArrowheads="1"/>
              </p:cNvSpPr>
              <p:nvPr/>
            </p:nvSpPr>
            <p:spPr bwMode="auto">
              <a:xfrm>
                <a:off x="2944" y="198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0" name="Rectangle 383"/>
              <p:cNvSpPr>
                <a:spLocks noChangeArrowheads="1"/>
              </p:cNvSpPr>
              <p:nvPr/>
            </p:nvSpPr>
            <p:spPr bwMode="auto">
              <a:xfrm>
                <a:off x="2956" y="19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84"/>
              <p:cNvSpPr>
                <a:spLocks noChangeArrowheads="1"/>
              </p:cNvSpPr>
              <p:nvPr/>
            </p:nvSpPr>
            <p:spPr bwMode="auto">
              <a:xfrm>
                <a:off x="2991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2" name="Rectangle 385"/>
              <p:cNvSpPr>
                <a:spLocks noChangeArrowheads="1"/>
              </p:cNvSpPr>
              <p:nvPr/>
            </p:nvSpPr>
            <p:spPr bwMode="auto">
              <a:xfrm>
                <a:off x="3008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3" name="Rectangle 386"/>
              <p:cNvSpPr>
                <a:spLocks noChangeArrowheads="1"/>
              </p:cNvSpPr>
              <p:nvPr/>
            </p:nvSpPr>
            <p:spPr bwMode="auto">
              <a:xfrm>
                <a:off x="3025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4" name="Rectangle 387"/>
              <p:cNvSpPr>
                <a:spLocks noChangeArrowheads="1"/>
              </p:cNvSpPr>
              <p:nvPr/>
            </p:nvSpPr>
            <p:spPr bwMode="auto">
              <a:xfrm>
                <a:off x="3042" y="19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Freeform 388"/>
              <p:cNvSpPr>
                <a:spLocks/>
              </p:cNvSpPr>
              <p:nvPr/>
            </p:nvSpPr>
            <p:spPr bwMode="auto">
              <a:xfrm>
                <a:off x="4137" y="2557"/>
                <a:ext cx="30" cy="29"/>
              </a:xfrm>
              <a:custGeom>
                <a:avLst/>
                <a:gdLst>
                  <a:gd name="T0" fmla="*/ 13 w 30"/>
                  <a:gd name="T1" fmla="*/ 29 h 29"/>
                  <a:gd name="T2" fmla="*/ 18 w 30"/>
                  <a:gd name="T3" fmla="*/ 29 h 29"/>
                  <a:gd name="T4" fmla="*/ 20 w 30"/>
                  <a:gd name="T5" fmla="*/ 29 h 29"/>
                  <a:gd name="T6" fmla="*/ 22 w 30"/>
                  <a:gd name="T7" fmla="*/ 27 h 29"/>
                  <a:gd name="T8" fmla="*/ 22 w 30"/>
                  <a:gd name="T9" fmla="*/ 27 h 29"/>
                  <a:gd name="T10" fmla="*/ 25 w 30"/>
                  <a:gd name="T11" fmla="*/ 24 h 29"/>
                  <a:gd name="T12" fmla="*/ 27 w 30"/>
                  <a:gd name="T13" fmla="*/ 22 h 29"/>
                  <a:gd name="T14" fmla="*/ 27 w 30"/>
                  <a:gd name="T15" fmla="*/ 22 h 29"/>
                  <a:gd name="T16" fmla="*/ 30 w 30"/>
                  <a:gd name="T17" fmla="*/ 19 h 29"/>
                  <a:gd name="T18" fmla="*/ 30 w 30"/>
                  <a:gd name="T19" fmla="*/ 17 h 29"/>
                  <a:gd name="T20" fmla="*/ 30 w 30"/>
                  <a:gd name="T21" fmla="*/ 14 h 29"/>
                  <a:gd name="T22" fmla="*/ 30 w 30"/>
                  <a:gd name="T23" fmla="*/ 12 h 29"/>
                  <a:gd name="T24" fmla="*/ 30 w 30"/>
                  <a:gd name="T25" fmla="*/ 9 h 29"/>
                  <a:gd name="T26" fmla="*/ 27 w 30"/>
                  <a:gd name="T27" fmla="*/ 7 h 29"/>
                  <a:gd name="T28" fmla="*/ 27 w 30"/>
                  <a:gd name="T29" fmla="*/ 5 h 29"/>
                  <a:gd name="T30" fmla="*/ 25 w 30"/>
                  <a:gd name="T31" fmla="*/ 2 h 29"/>
                  <a:gd name="T32" fmla="*/ 22 w 30"/>
                  <a:gd name="T33" fmla="*/ 2 h 29"/>
                  <a:gd name="T34" fmla="*/ 22 w 30"/>
                  <a:gd name="T35" fmla="*/ 0 h 29"/>
                  <a:gd name="T36" fmla="*/ 20 w 30"/>
                  <a:gd name="T37" fmla="*/ 0 h 29"/>
                  <a:gd name="T38" fmla="*/ 18 w 30"/>
                  <a:gd name="T39" fmla="*/ 0 h 29"/>
                  <a:gd name="T40" fmla="*/ 15 w 30"/>
                  <a:gd name="T41" fmla="*/ 0 h 29"/>
                  <a:gd name="T42" fmla="*/ 13 w 30"/>
                  <a:gd name="T43" fmla="*/ 0 h 29"/>
                  <a:gd name="T44" fmla="*/ 10 w 30"/>
                  <a:gd name="T45" fmla="*/ 0 h 29"/>
                  <a:gd name="T46" fmla="*/ 8 w 30"/>
                  <a:gd name="T47" fmla="*/ 0 h 29"/>
                  <a:gd name="T48" fmla="*/ 5 w 30"/>
                  <a:gd name="T49" fmla="*/ 2 h 29"/>
                  <a:gd name="T50" fmla="*/ 3 w 30"/>
                  <a:gd name="T51" fmla="*/ 2 h 29"/>
                  <a:gd name="T52" fmla="*/ 3 w 30"/>
                  <a:gd name="T53" fmla="*/ 5 h 29"/>
                  <a:gd name="T54" fmla="*/ 0 w 30"/>
                  <a:gd name="T55" fmla="*/ 7 h 29"/>
                  <a:gd name="T56" fmla="*/ 0 w 30"/>
                  <a:gd name="T57" fmla="*/ 9 h 29"/>
                  <a:gd name="T58" fmla="*/ 0 w 30"/>
                  <a:gd name="T59" fmla="*/ 12 h 29"/>
                  <a:gd name="T60" fmla="*/ 0 w 30"/>
                  <a:gd name="T61" fmla="*/ 14 h 29"/>
                  <a:gd name="T62" fmla="*/ 0 w 30"/>
                  <a:gd name="T63" fmla="*/ 17 h 29"/>
                  <a:gd name="T64" fmla="*/ 0 w 30"/>
                  <a:gd name="T65" fmla="*/ 19 h 29"/>
                  <a:gd name="T66" fmla="*/ 0 w 30"/>
                  <a:gd name="T67" fmla="*/ 22 h 29"/>
                  <a:gd name="T68" fmla="*/ 3 w 30"/>
                  <a:gd name="T69" fmla="*/ 22 h 29"/>
                  <a:gd name="T70" fmla="*/ 3 w 30"/>
                  <a:gd name="T71" fmla="*/ 24 h 29"/>
                  <a:gd name="T72" fmla="*/ 5 w 30"/>
                  <a:gd name="T73" fmla="*/ 27 h 29"/>
                  <a:gd name="T74" fmla="*/ 8 w 30"/>
                  <a:gd name="T75" fmla="*/ 27 h 29"/>
                  <a:gd name="T76" fmla="*/ 10 w 30"/>
                  <a:gd name="T77" fmla="*/ 29 h 29"/>
                  <a:gd name="T78" fmla="*/ 13 w 30"/>
                  <a:gd name="T79" fmla="*/ 29 h 29"/>
                  <a:gd name="T80" fmla="*/ 15 w 30"/>
                  <a:gd name="T81" fmla="*/ 29 h 29"/>
                  <a:gd name="T82" fmla="*/ 15 w 30"/>
                  <a:gd name="T83" fmla="*/ 29 h 29"/>
                  <a:gd name="T84" fmla="*/ 13 w 30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9"/>
                  <a:gd name="T131" fmla="*/ 30 w 30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9">
                    <a:moveTo>
                      <a:pt x="13" y="29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Rectangle 389"/>
              <p:cNvSpPr>
                <a:spLocks noChangeArrowheads="1"/>
              </p:cNvSpPr>
              <p:nvPr/>
            </p:nvSpPr>
            <p:spPr bwMode="auto">
              <a:xfrm rot="-5400000">
                <a:off x="2209" y="202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7" name="Rectangle 390"/>
              <p:cNvSpPr>
                <a:spLocks noChangeArrowheads="1"/>
              </p:cNvSpPr>
              <p:nvPr/>
            </p:nvSpPr>
            <p:spPr bwMode="auto">
              <a:xfrm rot="-5400000">
                <a:off x="2214" y="198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Rectangle 391"/>
              <p:cNvSpPr>
                <a:spLocks noChangeArrowheads="1"/>
              </p:cNvSpPr>
              <p:nvPr/>
            </p:nvSpPr>
            <p:spPr bwMode="auto">
              <a:xfrm rot="-5400000">
                <a:off x="2214" y="195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Rectangle 392"/>
              <p:cNvSpPr>
                <a:spLocks noChangeArrowheads="1"/>
              </p:cNvSpPr>
              <p:nvPr/>
            </p:nvSpPr>
            <p:spPr bwMode="auto">
              <a:xfrm rot="-5400000">
                <a:off x="2202" y="1906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Rectangle 393"/>
              <p:cNvSpPr>
                <a:spLocks noChangeArrowheads="1"/>
              </p:cNvSpPr>
              <p:nvPr/>
            </p:nvSpPr>
            <p:spPr bwMode="auto">
              <a:xfrm rot="-5400000">
                <a:off x="2221" y="186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tangle 394"/>
              <p:cNvSpPr>
                <a:spLocks noChangeArrowheads="1"/>
              </p:cNvSpPr>
              <p:nvPr/>
            </p:nvSpPr>
            <p:spPr bwMode="auto">
              <a:xfrm rot="-5400000">
                <a:off x="2225" y="185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Rectangle 395"/>
              <p:cNvSpPr>
                <a:spLocks noChangeArrowheads="1"/>
              </p:cNvSpPr>
              <p:nvPr/>
            </p:nvSpPr>
            <p:spPr bwMode="auto">
              <a:xfrm rot="-5400000">
                <a:off x="2223" y="1837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Rectangle 396"/>
              <p:cNvSpPr>
                <a:spLocks noChangeArrowheads="1"/>
              </p:cNvSpPr>
              <p:nvPr/>
            </p:nvSpPr>
            <p:spPr bwMode="auto">
              <a:xfrm rot="-5400000">
                <a:off x="2214" y="181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Rectangle 397"/>
              <p:cNvSpPr>
                <a:spLocks noChangeArrowheads="1"/>
              </p:cNvSpPr>
              <p:nvPr/>
            </p:nvSpPr>
            <p:spPr bwMode="auto">
              <a:xfrm>
                <a:off x="4680" y="3159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Rectangle 398"/>
              <p:cNvSpPr>
                <a:spLocks noChangeArrowheads="1"/>
              </p:cNvSpPr>
              <p:nvPr/>
            </p:nvSpPr>
            <p:spPr bwMode="auto">
              <a:xfrm>
                <a:off x="4732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99"/>
              <p:cNvSpPr>
                <a:spLocks noChangeArrowheads="1"/>
              </p:cNvSpPr>
              <p:nvPr/>
            </p:nvSpPr>
            <p:spPr bwMode="auto">
              <a:xfrm>
                <a:off x="4766" y="3159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Rectangle 400"/>
              <p:cNvSpPr>
                <a:spLocks noChangeArrowheads="1"/>
              </p:cNvSpPr>
              <p:nvPr/>
            </p:nvSpPr>
            <p:spPr bwMode="auto">
              <a:xfrm>
                <a:off x="4815" y="3159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Rectangle 401"/>
              <p:cNvSpPr>
                <a:spLocks noChangeArrowheads="1"/>
              </p:cNvSpPr>
              <p:nvPr/>
            </p:nvSpPr>
            <p:spPr bwMode="auto">
              <a:xfrm>
                <a:off x="4859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402"/>
              <p:cNvSpPr>
                <a:spLocks noChangeArrowheads="1"/>
              </p:cNvSpPr>
              <p:nvPr/>
            </p:nvSpPr>
            <p:spPr bwMode="auto">
              <a:xfrm>
                <a:off x="4894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403"/>
              <p:cNvSpPr>
                <a:spLocks noChangeArrowheads="1"/>
              </p:cNvSpPr>
              <p:nvPr/>
            </p:nvSpPr>
            <p:spPr bwMode="auto">
              <a:xfrm>
                <a:off x="4926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Freeform 404"/>
              <p:cNvSpPr>
                <a:spLocks/>
              </p:cNvSpPr>
              <p:nvPr/>
            </p:nvSpPr>
            <p:spPr bwMode="auto">
              <a:xfrm>
                <a:off x="2367" y="903"/>
                <a:ext cx="250" cy="532"/>
              </a:xfrm>
              <a:custGeom>
                <a:avLst/>
                <a:gdLst>
                  <a:gd name="T0" fmla="*/ 125 w 250"/>
                  <a:gd name="T1" fmla="*/ 532 h 532"/>
                  <a:gd name="T2" fmla="*/ 145 w 250"/>
                  <a:gd name="T3" fmla="*/ 529 h 532"/>
                  <a:gd name="T4" fmla="*/ 164 w 250"/>
                  <a:gd name="T5" fmla="*/ 519 h 532"/>
                  <a:gd name="T6" fmla="*/ 182 w 250"/>
                  <a:gd name="T7" fmla="*/ 502 h 532"/>
                  <a:gd name="T8" fmla="*/ 199 w 250"/>
                  <a:gd name="T9" fmla="*/ 480 h 532"/>
                  <a:gd name="T10" fmla="*/ 213 w 250"/>
                  <a:gd name="T11" fmla="*/ 453 h 532"/>
                  <a:gd name="T12" fmla="*/ 226 w 250"/>
                  <a:gd name="T13" fmla="*/ 423 h 532"/>
                  <a:gd name="T14" fmla="*/ 236 w 250"/>
                  <a:gd name="T15" fmla="*/ 389 h 532"/>
                  <a:gd name="T16" fmla="*/ 243 w 250"/>
                  <a:gd name="T17" fmla="*/ 350 h 532"/>
                  <a:gd name="T18" fmla="*/ 248 w 250"/>
                  <a:gd name="T19" fmla="*/ 310 h 532"/>
                  <a:gd name="T20" fmla="*/ 250 w 250"/>
                  <a:gd name="T21" fmla="*/ 266 h 532"/>
                  <a:gd name="T22" fmla="*/ 248 w 250"/>
                  <a:gd name="T23" fmla="*/ 222 h 532"/>
                  <a:gd name="T24" fmla="*/ 243 w 250"/>
                  <a:gd name="T25" fmla="*/ 182 h 532"/>
                  <a:gd name="T26" fmla="*/ 236 w 250"/>
                  <a:gd name="T27" fmla="*/ 143 h 532"/>
                  <a:gd name="T28" fmla="*/ 226 w 250"/>
                  <a:gd name="T29" fmla="*/ 108 h 532"/>
                  <a:gd name="T30" fmla="*/ 213 w 250"/>
                  <a:gd name="T31" fmla="*/ 79 h 532"/>
                  <a:gd name="T32" fmla="*/ 199 w 250"/>
                  <a:gd name="T33" fmla="*/ 52 h 532"/>
                  <a:gd name="T34" fmla="*/ 182 w 250"/>
                  <a:gd name="T35" fmla="*/ 30 h 532"/>
                  <a:gd name="T36" fmla="*/ 164 w 250"/>
                  <a:gd name="T37" fmla="*/ 13 h 532"/>
                  <a:gd name="T38" fmla="*/ 145 w 250"/>
                  <a:gd name="T39" fmla="*/ 3 h 532"/>
                  <a:gd name="T40" fmla="*/ 125 w 250"/>
                  <a:gd name="T41" fmla="*/ 0 h 532"/>
                  <a:gd name="T42" fmla="*/ 105 w 250"/>
                  <a:gd name="T43" fmla="*/ 3 h 532"/>
                  <a:gd name="T44" fmla="*/ 86 w 250"/>
                  <a:gd name="T45" fmla="*/ 13 h 532"/>
                  <a:gd name="T46" fmla="*/ 69 w 250"/>
                  <a:gd name="T47" fmla="*/ 30 h 532"/>
                  <a:gd name="T48" fmla="*/ 51 w 250"/>
                  <a:gd name="T49" fmla="*/ 52 h 532"/>
                  <a:gd name="T50" fmla="*/ 37 w 250"/>
                  <a:gd name="T51" fmla="*/ 79 h 532"/>
                  <a:gd name="T52" fmla="*/ 24 w 250"/>
                  <a:gd name="T53" fmla="*/ 108 h 532"/>
                  <a:gd name="T54" fmla="*/ 15 w 250"/>
                  <a:gd name="T55" fmla="*/ 143 h 532"/>
                  <a:gd name="T56" fmla="*/ 7 w 250"/>
                  <a:gd name="T57" fmla="*/ 182 h 532"/>
                  <a:gd name="T58" fmla="*/ 2 w 250"/>
                  <a:gd name="T59" fmla="*/ 222 h 532"/>
                  <a:gd name="T60" fmla="*/ 0 w 250"/>
                  <a:gd name="T61" fmla="*/ 266 h 532"/>
                  <a:gd name="T62" fmla="*/ 2 w 250"/>
                  <a:gd name="T63" fmla="*/ 310 h 532"/>
                  <a:gd name="T64" fmla="*/ 7 w 250"/>
                  <a:gd name="T65" fmla="*/ 350 h 532"/>
                  <a:gd name="T66" fmla="*/ 15 w 250"/>
                  <a:gd name="T67" fmla="*/ 389 h 532"/>
                  <a:gd name="T68" fmla="*/ 24 w 250"/>
                  <a:gd name="T69" fmla="*/ 423 h 532"/>
                  <a:gd name="T70" fmla="*/ 37 w 250"/>
                  <a:gd name="T71" fmla="*/ 453 h 532"/>
                  <a:gd name="T72" fmla="*/ 51 w 250"/>
                  <a:gd name="T73" fmla="*/ 480 h 532"/>
                  <a:gd name="T74" fmla="*/ 69 w 250"/>
                  <a:gd name="T75" fmla="*/ 502 h 532"/>
                  <a:gd name="T76" fmla="*/ 86 w 250"/>
                  <a:gd name="T77" fmla="*/ 519 h 532"/>
                  <a:gd name="T78" fmla="*/ 105 w 250"/>
                  <a:gd name="T79" fmla="*/ 529 h 532"/>
                  <a:gd name="T80" fmla="*/ 125 w 250"/>
                  <a:gd name="T81" fmla="*/ 532 h 532"/>
                  <a:gd name="T82" fmla="*/ 125 w 250"/>
                  <a:gd name="T83" fmla="*/ 532 h 5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532"/>
                  <a:gd name="T128" fmla="*/ 250 w 250"/>
                  <a:gd name="T129" fmla="*/ 532 h 5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532">
                    <a:moveTo>
                      <a:pt x="125" y="532"/>
                    </a:moveTo>
                    <a:lnTo>
                      <a:pt x="145" y="529"/>
                    </a:lnTo>
                    <a:lnTo>
                      <a:pt x="164" y="519"/>
                    </a:lnTo>
                    <a:lnTo>
                      <a:pt x="182" y="502"/>
                    </a:lnTo>
                    <a:lnTo>
                      <a:pt x="199" y="480"/>
                    </a:lnTo>
                    <a:lnTo>
                      <a:pt x="213" y="453"/>
                    </a:lnTo>
                    <a:lnTo>
                      <a:pt x="226" y="423"/>
                    </a:lnTo>
                    <a:lnTo>
                      <a:pt x="236" y="389"/>
                    </a:lnTo>
                    <a:lnTo>
                      <a:pt x="243" y="350"/>
                    </a:lnTo>
                    <a:lnTo>
                      <a:pt x="248" y="310"/>
                    </a:lnTo>
                    <a:lnTo>
                      <a:pt x="250" y="266"/>
                    </a:lnTo>
                    <a:lnTo>
                      <a:pt x="248" y="222"/>
                    </a:lnTo>
                    <a:lnTo>
                      <a:pt x="243" y="182"/>
                    </a:lnTo>
                    <a:lnTo>
                      <a:pt x="236" y="143"/>
                    </a:lnTo>
                    <a:lnTo>
                      <a:pt x="226" y="108"/>
                    </a:lnTo>
                    <a:lnTo>
                      <a:pt x="213" y="79"/>
                    </a:lnTo>
                    <a:lnTo>
                      <a:pt x="199" y="52"/>
                    </a:lnTo>
                    <a:lnTo>
                      <a:pt x="182" y="30"/>
                    </a:lnTo>
                    <a:lnTo>
                      <a:pt x="164" y="13"/>
                    </a:lnTo>
                    <a:lnTo>
                      <a:pt x="145" y="3"/>
                    </a:lnTo>
                    <a:lnTo>
                      <a:pt x="125" y="0"/>
                    </a:lnTo>
                    <a:lnTo>
                      <a:pt x="105" y="3"/>
                    </a:lnTo>
                    <a:lnTo>
                      <a:pt x="86" y="13"/>
                    </a:lnTo>
                    <a:lnTo>
                      <a:pt x="69" y="30"/>
                    </a:lnTo>
                    <a:lnTo>
                      <a:pt x="51" y="52"/>
                    </a:lnTo>
                    <a:lnTo>
                      <a:pt x="37" y="79"/>
                    </a:lnTo>
                    <a:lnTo>
                      <a:pt x="24" y="108"/>
                    </a:lnTo>
                    <a:lnTo>
                      <a:pt x="15" y="143"/>
                    </a:lnTo>
                    <a:lnTo>
                      <a:pt x="7" y="182"/>
                    </a:lnTo>
                    <a:lnTo>
                      <a:pt x="2" y="222"/>
                    </a:lnTo>
                    <a:lnTo>
                      <a:pt x="0" y="266"/>
                    </a:lnTo>
                    <a:lnTo>
                      <a:pt x="2" y="310"/>
                    </a:lnTo>
                    <a:lnTo>
                      <a:pt x="7" y="350"/>
                    </a:lnTo>
                    <a:lnTo>
                      <a:pt x="15" y="389"/>
                    </a:lnTo>
                    <a:lnTo>
                      <a:pt x="24" y="423"/>
                    </a:lnTo>
                    <a:lnTo>
                      <a:pt x="37" y="453"/>
                    </a:lnTo>
                    <a:lnTo>
                      <a:pt x="51" y="480"/>
                    </a:lnTo>
                    <a:lnTo>
                      <a:pt x="69" y="502"/>
                    </a:lnTo>
                    <a:lnTo>
                      <a:pt x="86" y="519"/>
                    </a:lnTo>
                    <a:lnTo>
                      <a:pt x="105" y="529"/>
                    </a:lnTo>
                    <a:lnTo>
                      <a:pt x="125" y="5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405"/>
              <p:cNvSpPr>
                <a:spLocks/>
              </p:cNvSpPr>
              <p:nvPr/>
            </p:nvSpPr>
            <p:spPr bwMode="auto">
              <a:xfrm>
                <a:off x="2367" y="903"/>
                <a:ext cx="250" cy="532"/>
              </a:xfrm>
              <a:custGeom>
                <a:avLst/>
                <a:gdLst>
                  <a:gd name="T0" fmla="*/ 125 w 250"/>
                  <a:gd name="T1" fmla="*/ 532 h 532"/>
                  <a:gd name="T2" fmla="*/ 145 w 250"/>
                  <a:gd name="T3" fmla="*/ 529 h 532"/>
                  <a:gd name="T4" fmla="*/ 164 w 250"/>
                  <a:gd name="T5" fmla="*/ 519 h 532"/>
                  <a:gd name="T6" fmla="*/ 182 w 250"/>
                  <a:gd name="T7" fmla="*/ 502 h 532"/>
                  <a:gd name="T8" fmla="*/ 199 w 250"/>
                  <a:gd name="T9" fmla="*/ 480 h 532"/>
                  <a:gd name="T10" fmla="*/ 213 w 250"/>
                  <a:gd name="T11" fmla="*/ 453 h 532"/>
                  <a:gd name="T12" fmla="*/ 226 w 250"/>
                  <a:gd name="T13" fmla="*/ 423 h 532"/>
                  <a:gd name="T14" fmla="*/ 236 w 250"/>
                  <a:gd name="T15" fmla="*/ 389 h 532"/>
                  <a:gd name="T16" fmla="*/ 243 w 250"/>
                  <a:gd name="T17" fmla="*/ 350 h 532"/>
                  <a:gd name="T18" fmla="*/ 248 w 250"/>
                  <a:gd name="T19" fmla="*/ 310 h 532"/>
                  <a:gd name="T20" fmla="*/ 250 w 250"/>
                  <a:gd name="T21" fmla="*/ 266 h 532"/>
                  <a:gd name="T22" fmla="*/ 248 w 250"/>
                  <a:gd name="T23" fmla="*/ 222 h 532"/>
                  <a:gd name="T24" fmla="*/ 243 w 250"/>
                  <a:gd name="T25" fmla="*/ 182 h 532"/>
                  <a:gd name="T26" fmla="*/ 236 w 250"/>
                  <a:gd name="T27" fmla="*/ 143 h 532"/>
                  <a:gd name="T28" fmla="*/ 226 w 250"/>
                  <a:gd name="T29" fmla="*/ 108 h 532"/>
                  <a:gd name="T30" fmla="*/ 213 w 250"/>
                  <a:gd name="T31" fmla="*/ 79 h 532"/>
                  <a:gd name="T32" fmla="*/ 199 w 250"/>
                  <a:gd name="T33" fmla="*/ 52 h 532"/>
                  <a:gd name="T34" fmla="*/ 182 w 250"/>
                  <a:gd name="T35" fmla="*/ 30 h 532"/>
                  <a:gd name="T36" fmla="*/ 164 w 250"/>
                  <a:gd name="T37" fmla="*/ 13 h 532"/>
                  <a:gd name="T38" fmla="*/ 145 w 250"/>
                  <a:gd name="T39" fmla="*/ 3 h 532"/>
                  <a:gd name="T40" fmla="*/ 125 w 250"/>
                  <a:gd name="T41" fmla="*/ 0 h 532"/>
                  <a:gd name="T42" fmla="*/ 105 w 250"/>
                  <a:gd name="T43" fmla="*/ 3 h 532"/>
                  <a:gd name="T44" fmla="*/ 86 w 250"/>
                  <a:gd name="T45" fmla="*/ 13 h 532"/>
                  <a:gd name="T46" fmla="*/ 69 w 250"/>
                  <a:gd name="T47" fmla="*/ 30 h 532"/>
                  <a:gd name="T48" fmla="*/ 51 w 250"/>
                  <a:gd name="T49" fmla="*/ 52 h 532"/>
                  <a:gd name="T50" fmla="*/ 37 w 250"/>
                  <a:gd name="T51" fmla="*/ 79 h 532"/>
                  <a:gd name="T52" fmla="*/ 24 w 250"/>
                  <a:gd name="T53" fmla="*/ 108 h 532"/>
                  <a:gd name="T54" fmla="*/ 15 w 250"/>
                  <a:gd name="T55" fmla="*/ 143 h 532"/>
                  <a:gd name="T56" fmla="*/ 7 w 250"/>
                  <a:gd name="T57" fmla="*/ 182 h 532"/>
                  <a:gd name="T58" fmla="*/ 2 w 250"/>
                  <a:gd name="T59" fmla="*/ 222 h 532"/>
                  <a:gd name="T60" fmla="*/ 0 w 250"/>
                  <a:gd name="T61" fmla="*/ 266 h 532"/>
                  <a:gd name="T62" fmla="*/ 2 w 250"/>
                  <a:gd name="T63" fmla="*/ 310 h 532"/>
                  <a:gd name="T64" fmla="*/ 7 w 250"/>
                  <a:gd name="T65" fmla="*/ 350 h 532"/>
                  <a:gd name="T66" fmla="*/ 15 w 250"/>
                  <a:gd name="T67" fmla="*/ 389 h 532"/>
                  <a:gd name="T68" fmla="*/ 24 w 250"/>
                  <a:gd name="T69" fmla="*/ 423 h 532"/>
                  <a:gd name="T70" fmla="*/ 37 w 250"/>
                  <a:gd name="T71" fmla="*/ 453 h 532"/>
                  <a:gd name="T72" fmla="*/ 51 w 250"/>
                  <a:gd name="T73" fmla="*/ 480 h 532"/>
                  <a:gd name="T74" fmla="*/ 69 w 250"/>
                  <a:gd name="T75" fmla="*/ 502 h 532"/>
                  <a:gd name="T76" fmla="*/ 86 w 250"/>
                  <a:gd name="T77" fmla="*/ 519 h 532"/>
                  <a:gd name="T78" fmla="*/ 105 w 250"/>
                  <a:gd name="T79" fmla="*/ 529 h 532"/>
                  <a:gd name="T80" fmla="*/ 125 w 250"/>
                  <a:gd name="T81" fmla="*/ 532 h 532"/>
                  <a:gd name="T82" fmla="*/ 125 w 250"/>
                  <a:gd name="T83" fmla="*/ 532 h 5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532"/>
                  <a:gd name="T128" fmla="*/ 250 w 250"/>
                  <a:gd name="T129" fmla="*/ 532 h 5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532">
                    <a:moveTo>
                      <a:pt x="125" y="532"/>
                    </a:moveTo>
                    <a:lnTo>
                      <a:pt x="145" y="529"/>
                    </a:lnTo>
                    <a:lnTo>
                      <a:pt x="164" y="519"/>
                    </a:lnTo>
                    <a:lnTo>
                      <a:pt x="182" y="502"/>
                    </a:lnTo>
                    <a:lnTo>
                      <a:pt x="199" y="480"/>
                    </a:lnTo>
                    <a:lnTo>
                      <a:pt x="213" y="453"/>
                    </a:lnTo>
                    <a:lnTo>
                      <a:pt x="226" y="423"/>
                    </a:lnTo>
                    <a:lnTo>
                      <a:pt x="236" y="389"/>
                    </a:lnTo>
                    <a:lnTo>
                      <a:pt x="243" y="350"/>
                    </a:lnTo>
                    <a:lnTo>
                      <a:pt x="248" y="310"/>
                    </a:lnTo>
                    <a:lnTo>
                      <a:pt x="250" y="266"/>
                    </a:lnTo>
                    <a:lnTo>
                      <a:pt x="248" y="222"/>
                    </a:lnTo>
                    <a:lnTo>
                      <a:pt x="243" y="182"/>
                    </a:lnTo>
                    <a:lnTo>
                      <a:pt x="236" y="143"/>
                    </a:lnTo>
                    <a:lnTo>
                      <a:pt x="226" y="108"/>
                    </a:lnTo>
                    <a:lnTo>
                      <a:pt x="213" y="79"/>
                    </a:lnTo>
                    <a:lnTo>
                      <a:pt x="199" y="52"/>
                    </a:lnTo>
                    <a:lnTo>
                      <a:pt x="182" y="30"/>
                    </a:lnTo>
                    <a:lnTo>
                      <a:pt x="164" y="13"/>
                    </a:lnTo>
                    <a:lnTo>
                      <a:pt x="145" y="3"/>
                    </a:lnTo>
                    <a:lnTo>
                      <a:pt x="125" y="0"/>
                    </a:lnTo>
                    <a:lnTo>
                      <a:pt x="105" y="3"/>
                    </a:lnTo>
                    <a:lnTo>
                      <a:pt x="86" y="13"/>
                    </a:lnTo>
                    <a:lnTo>
                      <a:pt x="69" y="30"/>
                    </a:lnTo>
                    <a:lnTo>
                      <a:pt x="51" y="52"/>
                    </a:lnTo>
                    <a:lnTo>
                      <a:pt x="37" y="79"/>
                    </a:lnTo>
                    <a:lnTo>
                      <a:pt x="24" y="108"/>
                    </a:lnTo>
                    <a:lnTo>
                      <a:pt x="15" y="143"/>
                    </a:lnTo>
                    <a:lnTo>
                      <a:pt x="7" y="182"/>
                    </a:lnTo>
                    <a:lnTo>
                      <a:pt x="2" y="222"/>
                    </a:lnTo>
                    <a:lnTo>
                      <a:pt x="0" y="266"/>
                    </a:lnTo>
                    <a:lnTo>
                      <a:pt x="2" y="310"/>
                    </a:lnTo>
                    <a:lnTo>
                      <a:pt x="7" y="350"/>
                    </a:lnTo>
                    <a:lnTo>
                      <a:pt x="15" y="389"/>
                    </a:lnTo>
                    <a:lnTo>
                      <a:pt x="24" y="423"/>
                    </a:lnTo>
                    <a:lnTo>
                      <a:pt x="37" y="453"/>
                    </a:lnTo>
                    <a:lnTo>
                      <a:pt x="51" y="480"/>
                    </a:lnTo>
                    <a:lnTo>
                      <a:pt x="69" y="502"/>
                    </a:lnTo>
                    <a:lnTo>
                      <a:pt x="86" y="519"/>
                    </a:lnTo>
                    <a:lnTo>
                      <a:pt x="105" y="529"/>
                    </a:lnTo>
                    <a:lnTo>
                      <a:pt x="125" y="532"/>
                    </a:lnTo>
                  </a:path>
                </a:pathLst>
              </a:custGeom>
              <a:solidFill>
                <a:srgbClr val="FFCC66"/>
              </a:solidFill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Rectangle 406"/>
              <p:cNvSpPr>
                <a:spLocks noChangeArrowheads="1"/>
              </p:cNvSpPr>
              <p:nvPr/>
            </p:nvSpPr>
            <p:spPr bwMode="auto">
              <a:xfrm>
                <a:off x="2391" y="1132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407"/>
            <p:cNvSpPr>
              <a:spLocks noChangeArrowheads="1"/>
            </p:cNvSpPr>
            <p:nvPr/>
          </p:nvSpPr>
          <p:spPr bwMode="auto">
            <a:xfrm>
              <a:off x="2436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408"/>
            <p:cNvSpPr>
              <a:spLocks noChangeArrowheads="1"/>
            </p:cNvSpPr>
            <p:nvPr/>
          </p:nvSpPr>
          <p:spPr bwMode="auto">
            <a:xfrm>
              <a:off x="2470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409"/>
            <p:cNvSpPr>
              <a:spLocks noChangeArrowheads="1"/>
            </p:cNvSpPr>
            <p:nvPr/>
          </p:nvSpPr>
          <p:spPr bwMode="auto">
            <a:xfrm>
              <a:off x="2504" y="1132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410"/>
            <p:cNvSpPr>
              <a:spLocks noChangeArrowheads="1"/>
            </p:cNvSpPr>
            <p:nvPr/>
          </p:nvSpPr>
          <p:spPr bwMode="auto">
            <a:xfrm>
              <a:off x="2522" y="113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411"/>
            <p:cNvSpPr>
              <a:spLocks noChangeArrowheads="1"/>
            </p:cNvSpPr>
            <p:nvPr/>
          </p:nvSpPr>
          <p:spPr bwMode="auto">
            <a:xfrm>
              <a:off x="2541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412"/>
            <p:cNvSpPr>
              <a:spLocks noChangeArrowheads="1"/>
            </p:cNvSpPr>
            <p:nvPr/>
          </p:nvSpPr>
          <p:spPr bwMode="auto">
            <a:xfrm>
              <a:off x="2573" y="1132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413"/>
            <p:cNvSpPr>
              <a:spLocks noChangeArrowheads="1"/>
            </p:cNvSpPr>
            <p:nvPr/>
          </p:nvSpPr>
          <p:spPr bwMode="auto">
            <a:xfrm>
              <a:off x="3388" y="2455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414"/>
            <p:cNvSpPr>
              <a:spLocks noChangeArrowheads="1"/>
            </p:cNvSpPr>
            <p:nvPr/>
          </p:nvSpPr>
          <p:spPr bwMode="auto">
            <a:xfrm>
              <a:off x="3428" y="245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415"/>
            <p:cNvSpPr>
              <a:spLocks noChangeArrowheads="1"/>
            </p:cNvSpPr>
            <p:nvPr/>
          </p:nvSpPr>
          <p:spPr bwMode="auto">
            <a:xfrm>
              <a:off x="3462" y="245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1485" y="1476"/>
              <a:ext cx="121" cy="2343"/>
            </a:xfrm>
            <a:custGeom>
              <a:avLst/>
              <a:gdLst>
                <a:gd name="T0" fmla="*/ 118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118 w 121"/>
                <a:gd name="T13" fmla="*/ 2343 h 2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2343"/>
                <a:gd name="T23" fmla="*/ 121 w 121"/>
                <a:gd name="T24" fmla="*/ 2343 h 2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2343">
                  <a:moveTo>
                    <a:pt x="118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  <a:lnTo>
                    <a:pt x="118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1485" y="1476"/>
              <a:ext cx="121" cy="2343"/>
            </a:xfrm>
            <a:custGeom>
              <a:avLst/>
              <a:gdLst>
                <a:gd name="T0" fmla="*/ 118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18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418"/>
            <p:cNvSpPr>
              <a:spLocks noChangeArrowheads="1"/>
            </p:cNvSpPr>
            <p:nvPr/>
          </p:nvSpPr>
          <p:spPr bwMode="auto">
            <a:xfrm>
              <a:off x="1876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419"/>
            <p:cNvSpPr>
              <a:spLocks noChangeArrowheads="1"/>
            </p:cNvSpPr>
            <p:nvPr/>
          </p:nvSpPr>
          <p:spPr bwMode="auto">
            <a:xfrm>
              <a:off x="1893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420"/>
            <p:cNvSpPr>
              <a:spLocks noChangeArrowheads="1"/>
            </p:cNvSpPr>
            <p:nvPr/>
          </p:nvSpPr>
          <p:spPr bwMode="auto">
            <a:xfrm>
              <a:off x="1927" y="361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421"/>
            <p:cNvSpPr>
              <a:spLocks noChangeArrowheads="1"/>
            </p:cNvSpPr>
            <p:nvPr/>
          </p:nvSpPr>
          <p:spPr bwMode="auto">
            <a:xfrm>
              <a:off x="1957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422"/>
            <p:cNvSpPr>
              <a:spLocks noChangeArrowheads="1"/>
            </p:cNvSpPr>
            <p:nvPr/>
          </p:nvSpPr>
          <p:spPr bwMode="auto">
            <a:xfrm>
              <a:off x="1974" y="361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423"/>
            <p:cNvSpPr>
              <a:spLocks noChangeArrowheads="1"/>
            </p:cNvSpPr>
            <p:nvPr/>
          </p:nvSpPr>
          <p:spPr bwMode="auto">
            <a:xfrm>
              <a:off x="1994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424"/>
            <p:cNvSpPr>
              <a:spLocks noChangeArrowheads="1"/>
            </p:cNvSpPr>
            <p:nvPr/>
          </p:nvSpPr>
          <p:spPr bwMode="auto">
            <a:xfrm>
              <a:off x="2028" y="361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425"/>
            <p:cNvSpPr>
              <a:spLocks noChangeArrowheads="1"/>
            </p:cNvSpPr>
            <p:nvPr/>
          </p:nvSpPr>
          <p:spPr bwMode="auto">
            <a:xfrm>
              <a:off x="2057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426"/>
            <p:cNvSpPr>
              <a:spLocks noChangeArrowheads="1"/>
            </p:cNvSpPr>
            <p:nvPr/>
          </p:nvSpPr>
          <p:spPr bwMode="auto">
            <a:xfrm>
              <a:off x="2075" y="3614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427"/>
            <p:cNvSpPr>
              <a:spLocks noChangeArrowheads="1"/>
            </p:cNvSpPr>
            <p:nvPr/>
          </p:nvSpPr>
          <p:spPr bwMode="auto">
            <a:xfrm>
              <a:off x="2087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428"/>
            <p:cNvSpPr>
              <a:spLocks noChangeArrowheads="1"/>
            </p:cNvSpPr>
            <p:nvPr/>
          </p:nvSpPr>
          <p:spPr bwMode="auto">
            <a:xfrm>
              <a:off x="2121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429"/>
            <p:cNvSpPr>
              <a:spLocks noChangeArrowheads="1"/>
            </p:cNvSpPr>
            <p:nvPr/>
          </p:nvSpPr>
          <p:spPr bwMode="auto">
            <a:xfrm>
              <a:off x="2156" y="36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876" y="367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[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431"/>
            <p:cNvSpPr>
              <a:spLocks noChangeArrowheads="1"/>
            </p:cNvSpPr>
            <p:nvPr/>
          </p:nvSpPr>
          <p:spPr bwMode="auto">
            <a:xfrm>
              <a:off x="1893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927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5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959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–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434"/>
            <p:cNvSpPr>
              <a:spLocks noChangeArrowheads="1"/>
            </p:cNvSpPr>
            <p:nvPr/>
          </p:nvSpPr>
          <p:spPr bwMode="auto">
            <a:xfrm>
              <a:off x="2006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435"/>
            <p:cNvSpPr>
              <a:spLocks noChangeArrowheads="1"/>
            </p:cNvSpPr>
            <p:nvPr/>
          </p:nvSpPr>
          <p:spPr bwMode="auto">
            <a:xfrm>
              <a:off x="2040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436"/>
            <p:cNvSpPr>
              <a:spLocks noChangeArrowheads="1"/>
            </p:cNvSpPr>
            <p:nvPr/>
          </p:nvSpPr>
          <p:spPr bwMode="auto">
            <a:xfrm>
              <a:off x="2072" y="367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]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437"/>
            <p:cNvSpPr>
              <a:spLocks/>
            </p:cNvSpPr>
            <p:nvPr/>
          </p:nvSpPr>
          <p:spPr bwMode="auto">
            <a:xfrm>
              <a:off x="1726" y="3187"/>
              <a:ext cx="32" cy="32"/>
            </a:xfrm>
            <a:custGeom>
              <a:avLst/>
              <a:gdLst>
                <a:gd name="T0" fmla="*/ 15 w 32"/>
                <a:gd name="T1" fmla="*/ 29 h 32"/>
                <a:gd name="T2" fmla="*/ 17 w 32"/>
                <a:gd name="T3" fmla="*/ 32 h 32"/>
                <a:gd name="T4" fmla="*/ 20 w 32"/>
                <a:gd name="T5" fmla="*/ 29 h 32"/>
                <a:gd name="T6" fmla="*/ 22 w 32"/>
                <a:gd name="T7" fmla="*/ 29 h 32"/>
                <a:gd name="T8" fmla="*/ 24 w 32"/>
                <a:gd name="T9" fmla="*/ 27 h 32"/>
                <a:gd name="T10" fmla="*/ 27 w 32"/>
                <a:gd name="T11" fmla="*/ 27 h 32"/>
                <a:gd name="T12" fmla="*/ 27 w 32"/>
                <a:gd name="T13" fmla="*/ 24 h 32"/>
                <a:gd name="T14" fmla="*/ 29 w 32"/>
                <a:gd name="T15" fmla="*/ 22 h 32"/>
                <a:gd name="T16" fmla="*/ 29 w 32"/>
                <a:gd name="T17" fmla="*/ 19 h 32"/>
                <a:gd name="T18" fmla="*/ 29 w 32"/>
                <a:gd name="T19" fmla="*/ 17 h 32"/>
                <a:gd name="T20" fmla="*/ 32 w 32"/>
                <a:gd name="T21" fmla="*/ 14 h 32"/>
                <a:gd name="T22" fmla="*/ 29 w 32"/>
                <a:gd name="T23" fmla="*/ 12 h 32"/>
                <a:gd name="T24" fmla="*/ 29 w 32"/>
                <a:gd name="T25" fmla="*/ 9 h 32"/>
                <a:gd name="T26" fmla="*/ 29 w 32"/>
                <a:gd name="T27" fmla="*/ 9 h 32"/>
                <a:gd name="T28" fmla="*/ 27 w 32"/>
                <a:gd name="T29" fmla="*/ 7 h 32"/>
                <a:gd name="T30" fmla="*/ 27 w 32"/>
                <a:gd name="T31" fmla="*/ 4 h 32"/>
                <a:gd name="T32" fmla="*/ 24 w 32"/>
                <a:gd name="T33" fmla="*/ 2 h 32"/>
                <a:gd name="T34" fmla="*/ 22 w 32"/>
                <a:gd name="T35" fmla="*/ 2 h 32"/>
                <a:gd name="T36" fmla="*/ 20 w 32"/>
                <a:gd name="T37" fmla="*/ 2 h 32"/>
                <a:gd name="T38" fmla="*/ 17 w 32"/>
                <a:gd name="T39" fmla="*/ 0 h 32"/>
                <a:gd name="T40" fmla="*/ 15 w 32"/>
                <a:gd name="T41" fmla="*/ 0 h 32"/>
                <a:gd name="T42" fmla="*/ 12 w 32"/>
                <a:gd name="T43" fmla="*/ 0 h 32"/>
                <a:gd name="T44" fmla="*/ 10 w 32"/>
                <a:gd name="T45" fmla="*/ 2 h 32"/>
                <a:gd name="T46" fmla="*/ 10 w 32"/>
                <a:gd name="T47" fmla="*/ 2 h 32"/>
                <a:gd name="T48" fmla="*/ 7 w 32"/>
                <a:gd name="T49" fmla="*/ 2 h 32"/>
                <a:gd name="T50" fmla="*/ 5 w 32"/>
                <a:gd name="T51" fmla="*/ 4 h 32"/>
                <a:gd name="T52" fmla="*/ 2 w 32"/>
                <a:gd name="T53" fmla="*/ 7 h 32"/>
                <a:gd name="T54" fmla="*/ 2 w 32"/>
                <a:gd name="T55" fmla="*/ 9 h 32"/>
                <a:gd name="T56" fmla="*/ 0 w 32"/>
                <a:gd name="T57" fmla="*/ 9 h 32"/>
                <a:gd name="T58" fmla="*/ 0 w 32"/>
                <a:gd name="T59" fmla="*/ 12 h 32"/>
                <a:gd name="T60" fmla="*/ 0 w 32"/>
                <a:gd name="T61" fmla="*/ 14 h 32"/>
                <a:gd name="T62" fmla="*/ 0 w 32"/>
                <a:gd name="T63" fmla="*/ 17 h 32"/>
                <a:gd name="T64" fmla="*/ 0 w 32"/>
                <a:gd name="T65" fmla="*/ 19 h 32"/>
                <a:gd name="T66" fmla="*/ 2 w 32"/>
                <a:gd name="T67" fmla="*/ 22 h 32"/>
                <a:gd name="T68" fmla="*/ 2 w 32"/>
                <a:gd name="T69" fmla="*/ 24 h 32"/>
                <a:gd name="T70" fmla="*/ 5 w 32"/>
                <a:gd name="T71" fmla="*/ 27 h 32"/>
                <a:gd name="T72" fmla="*/ 7 w 32"/>
                <a:gd name="T73" fmla="*/ 27 h 32"/>
                <a:gd name="T74" fmla="*/ 10 w 32"/>
                <a:gd name="T75" fmla="*/ 29 h 32"/>
                <a:gd name="T76" fmla="*/ 10 w 32"/>
                <a:gd name="T77" fmla="*/ 29 h 32"/>
                <a:gd name="T78" fmla="*/ 12 w 32"/>
                <a:gd name="T79" fmla="*/ 32 h 32"/>
                <a:gd name="T80" fmla="*/ 15 w 32"/>
                <a:gd name="T81" fmla="*/ 32 h 32"/>
                <a:gd name="T82" fmla="*/ 15 w 32"/>
                <a:gd name="T83" fmla="*/ 32 h 32"/>
                <a:gd name="T84" fmla="*/ 15 w 32"/>
                <a:gd name="T85" fmla="*/ 29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32"/>
                <a:gd name="T131" fmla="*/ 32 w 32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32">
                  <a:moveTo>
                    <a:pt x="15" y="29"/>
                  </a:moveTo>
                  <a:lnTo>
                    <a:pt x="17" y="32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38"/>
            <p:cNvSpPr>
              <a:spLocks/>
            </p:cNvSpPr>
            <p:nvPr/>
          </p:nvSpPr>
          <p:spPr bwMode="auto">
            <a:xfrm>
              <a:off x="1726" y="3474"/>
              <a:ext cx="32" cy="30"/>
            </a:xfrm>
            <a:custGeom>
              <a:avLst/>
              <a:gdLst>
                <a:gd name="T0" fmla="*/ 15 w 32"/>
                <a:gd name="T1" fmla="*/ 30 h 30"/>
                <a:gd name="T2" fmla="*/ 17 w 32"/>
                <a:gd name="T3" fmla="*/ 30 h 30"/>
                <a:gd name="T4" fmla="*/ 20 w 32"/>
                <a:gd name="T5" fmla="*/ 30 h 30"/>
                <a:gd name="T6" fmla="*/ 22 w 32"/>
                <a:gd name="T7" fmla="*/ 30 h 30"/>
                <a:gd name="T8" fmla="*/ 24 w 32"/>
                <a:gd name="T9" fmla="*/ 27 h 30"/>
                <a:gd name="T10" fmla="*/ 27 w 32"/>
                <a:gd name="T11" fmla="*/ 27 h 30"/>
                <a:gd name="T12" fmla="*/ 27 w 32"/>
                <a:gd name="T13" fmla="*/ 25 h 30"/>
                <a:gd name="T14" fmla="*/ 29 w 32"/>
                <a:gd name="T15" fmla="*/ 23 h 30"/>
                <a:gd name="T16" fmla="*/ 29 w 32"/>
                <a:gd name="T17" fmla="*/ 20 h 30"/>
                <a:gd name="T18" fmla="*/ 29 w 32"/>
                <a:gd name="T19" fmla="*/ 18 h 30"/>
                <a:gd name="T20" fmla="*/ 32 w 32"/>
                <a:gd name="T21" fmla="*/ 15 h 30"/>
                <a:gd name="T22" fmla="*/ 29 w 32"/>
                <a:gd name="T23" fmla="*/ 13 h 30"/>
                <a:gd name="T24" fmla="*/ 29 w 32"/>
                <a:gd name="T25" fmla="*/ 10 h 30"/>
                <a:gd name="T26" fmla="*/ 29 w 32"/>
                <a:gd name="T27" fmla="*/ 8 h 30"/>
                <a:gd name="T28" fmla="*/ 27 w 32"/>
                <a:gd name="T29" fmla="*/ 8 h 30"/>
                <a:gd name="T30" fmla="*/ 27 w 32"/>
                <a:gd name="T31" fmla="*/ 5 h 30"/>
                <a:gd name="T32" fmla="*/ 24 w 32"/>
                <a:gd name="T33" fmla="*/ 3 h 30"/>
                <a:gd name="T34" fmla="*/ 22 w 32"/>
                <a:gd name="T35" fmla="*/ 3 h 30"/>
                <a:gd name="T36" fmla="*/ 20 w 32"/>
                <a:gd name="T37" fmla="*/ 0 h 30"/>
                <a:gd name="T38" fmla="*/ 17 w 32"/>
                <a:gd name="T39" fmla="*/ 0 h 30"/>
                <a:gd name="T40" fmla="*/ 15 w 32"/>
                <a:gd name="T41" fmla="*/ 0 h 30"/>
                <a:gd name="T42" fmla="*/ 12 w 32"/>
                <a:gd name="T43" fmla="*/ 0 h 30"/>
                <a:gd name="T44" fmla="*/ 10 w 32"/>
                <a:gd name="T45" fmla="*/ 0 h 30"/>
                <a:gd name="T46" fmla="*/ 10 w 32"/>
                <a:gd name="T47" fmla="*/ 3 h 30"/>
                <a:gd name="T48" fmla="*/ 7 w 32"/>
                <a:gd name="T49" fmla="*/ 3 h 30"/>
                <a:gd name="T50" fmla="*/ 5 w 32"/>
                <a:gd name="T51" fmla="*/ 5 h 30"/>
                <a:gd name="T52" fmla="*/ 2 w 32"/>
                <a:gd name="T53" fmla="*/ 8 h 30"/>
                <a:gd name="T54" fmla="*/ 2 w 32"/>
                <a:gd name="T55" fmla="*/ 8 h 30"/>
                <a:gd name="T56" fmla="*/ 0 w 32"/>
                <a:gd name="T57" fmla="*/ 10 h 30"/>
                <a:gd name="T58" fmla="*/ 0 w 32"/>
                <a:gd name="T59" fmla="*/ 13 h 30"/>
                <a:gd name="T60" fmla="*/ 0 w 32"/>
                <a:gd name="T61" fmla="*/ 15 h 30"/>
                <a:gd name="T62" fmla="*/ 0 w 32"/>
                <a:gd name="T63" fmla="*/ 18 h 30"/>
                <a:gd name="T64" fmla="*/ 0 w 32"/>
                <a:gd name="T65" fmla="*/ 20 h 30"/>
                <a:gd name="T66" fmla="*/ 2 w 32"/>
                <a:gd name="T67" fmla="*/ 23 h 30"/>
                <a:gd name="T68" fmla="*/ 2 w 32"/>
                <a:gd name="T69" fmla="*/ 25 h 30"/>
                <a:gd name="T70" fmla="*/ 5 w 32"/>
                <a:gd name="T71" fmla="*/ 27 h 30"/>
                <a:gd name="T72" fmla="*/ 7 w 32"/>
                <a:gd name="T73" fmla="*/ 27 h 30"/>
                <a:gd name="T74" fmla="*/ 10 w 32"/>
                <a:gd name="T75" fmla="*/ 30 h 30"/>
                <a:gd name="T76" fmla="*/ 10 w 32"/>
                <a:gd name="T77" fmla="*/ 30 h 30"/>
                <a:gd name="T78" fmla="*/ 12 w 32"/>
                <a:gd name="T79" fmla="*/ 30 h 30"/>
                <a:gd name="T80" fmla="*/ 15 w 32"/>
                <a:gd name="T81" fmla="*/ 30 h 30"/>
                <a:gd name="T82" fmla="*/ 15 w 32"/>
                <a:gd name="T83" fmla="*/ 3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30"/>
                <a:gd name="T128" fmla="*/ 32 w 32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30">
                  <a:moveTo>
                    <a:pt x="15" y="30"/>
                  </a:move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39"/>
            <p:cNvSpPr>
              <a:spLocks noChangeShapeType="1"/>
            </p:cNvSpPr>
            <p:nvPr/>
          </p:nvSpPr>
          <p:spPr bwMode="auto">
            <a:xfrm>
              <a:off x="3015" y="2131"/>
              <a:ext cx="3" cy="10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40"/>
            <p:cNvSpPr>
              <a:spLocks noChangeShapeType="1"/>
            </p:cNvSpPr>
            <p:nvPr/>
          </p:nvSpPr>
          <p:spPr bwMode="auto">
            <a:xfrm flipH="1">
              <a:off x="3111" y="1981"/>
              <a:ext cx="6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1"/>
            <p:cNvSpPr>
              <a:spLocks/>
            </p:cNvSpPr>
            <p:nvPr/>
          </p:nvSpPr>
          <p:spPr bwMode="auto">
            <a:xfrm>
              <a:off x="3003" y="2795"/>
              <a:ext cx="29" cy="30"/>
            </a:xfrm>
            <a:custGeom>
              <a:avLst/>
              <a:gdLst>
                <a:gd name="T0" fmla="*/ 12 w 29"/>
                <a:gd name="T1" fmla="*/ 30 h 30"/>
                <a:gd name="T2" fmla="*/ 17 w 29"/>
                <a:gd name="T3" fmla="*/ 30 h 30"/>
                <a:gd name="T4" fmla="*/ 19 w 29"/>
                <a:gd name="T5" fmla="*/ 30 h 30"/>
                <a:gd name="T6" fmla="*/ 22 w 29"/>
                <a:gd name="T7" fmla="*/ 30 h 30"/>
                <a:gd name="T8" fmla="*/ 24 w 29"/>
                <a:gd name="T9" fmla="*/ 27 h 30"/>
                <a:gd name="T10" fmla="*/ 24 w 29"/>
                <a:gd name="T11" fmla="*/ 27 h 30"/>
                <a:gd name="T12" fmla="*/ 27 w 29"/>
                <a:gd name="T13" fmla="*/ 25 h 30"/>
                <a:gd name="T14" fmla="*/ 27 w 29"/>
                <a:gd name="T15" fmla="*/ 22 h 30"/>
                <a:gd name="T16" fmla="*/ 29 w 29"/>
                <a:gd name="T17" fmla="*/ 20 h 30"/>
                <a:gd name="T18" fmla="*/ 29 w 29"/>
                <a:gd name="T19" fmla="*/ 18 h 30"/>
                <a:gd name="T20" fmla="*/ 29 w 29"/>
                <a:gd name="T21" fmla="*/ 15 h 30"/>
                <a:gd name="T22" fmla="*/ 29 w 29"/>
                <a:gd name="T23" fmla="*/ 13 h 30"/>
                <a:gd name="T24" fmla="*/ 29 w 29"/>
                <a:gd name="T25" fmla="*/ 10 h 30"/>
                <a:gd name="T26" fmla="*/ 27 w 29"/>
                <a:gd name="T27" fmla="*/ 8 h 30"/>
                <a:gd name="T28" fmla="*/ 27 w 29"/>
                <a:gd name="T29" fmla="*/ 8 h 30"/>
                <a:gd name="T30" fmla="*/ 24 w 29"/>
                <a:gd name="T31" fmla="*/ 5 h 30"/>
                <a:gd name="T32" fmla="*/ 24 w 29"/>
                <a:gd name="T33" fmla="*/ 3 h 30"/>
                <a:gd name="T34" fmla="*/ 22 w 29"/>
                <a:gd name="T35" fmla="*/ 3 h 30"/>
                <a:gd name="T36" fmla="*/ 19 w 29"/>
                <a:gd name="T37" fmla="*/ 0 h 30"/>
                <a:gd name="T38" fmla="*/ 17 w 29"/>
                <a:gd name="T39" fmla="*/ 0 h 30"/>
                <a:gd name="T40" fmla="*/ 15 w 29"/>
                <a:gd name="T41" fmla="*/ 0 h 30"/>
                <a:gd name="T42" fmla="*/ 12 w 29"/>
                <a:gd name="T43" fmla="*/ 0 h 30"/>
                <a:gd name="T44" fmla="*/ 10 w 29"/>
                <a:gd name="T45" fmla="*/ 0 h 30"/>
                <a:gd name="T46" fmla="*/ 7 w 29"/>
                <a:gd name="T47" fmla="*/ 3 h 30"/>
                <a:gd name="T48" fmla="*/ 5 w 29"/>
                <a:gd name="T49" fmla="*/ 3 h 30"/>
                <a:gd name="T50" fmla="*/ 5 w 29"/>
                <a:gd name="T51" fmla="*/ 5 h 30"/>
                <a:gd name="T52" fmla="*/ 2 w 29"/>
                <a:gd name="T53" fmla="*/ 8 h 30"/>
                <a:gd name="T54" fmla="*/ 0 w 29"/>
                <a:gd name="T55" fmla="*/ 8 h 30"/>
                <a:gd name="T56" fmla="*/ 0 w 29"/>
                <a:gd name="T57" fmla="*/ 10 h 30"/>
                <a:gd name="T58" fmla="*/ 0 w 29"/>
                <a:gd name="T59" fmla="*/ 13 h 30"/>
                <a:gd name="T60" fmla="*/ 0 w 29"/>
                <a:gd name="T61" fmla="*/ 15 h 30"/>
                <a:gd name="T62" fmla="*/ 0 w 29"/>
                <a:gd name="T63" fmla="*/ 18 h 30"/>
                <a:gd name="T64" fmla="*/ 0 w 29"/>
                <a:gd name="T65" fmla="*/ 20 h 30"/>
                <a:gd name="T66" fmla="*/ 0 w 29"/>
                <a:gd name="T67" fmla="*/ 22 h 30"/>
                <a:gd name="T68" fmla="*/ 2 w 29"/>
                <a:gd name="T69" fmla="*/ 25 h 30"/>
                <a:gd name="T70" fmla="*/ 5 w 29"/>
                <a:gd name="T71" fmla="*/ 27 h 30"/>
                <a:gd name="T72" fmla="*/ 5 w 29"/>
                <a:gd name="T73" fmla="*/ 27 h 30"/>
                <a:gd name="T74" fmla="*/ 7 w 29"/>
                <a:gd name="T75" fmla="*/ 30 h 30"/>
                <a:gd name="T76" fmla="*/ 10 w 29"/>
                <a:gd name="T77" fmla="*/ 30 h 30"/>
                <a:gd name="T78" fmla="*/ 12 w 29"/>
                <a:gd name="T79" fmla="*/ 30 h 30"/>
                <a:gd name="T80" fmla="*/ 15 w 29"/>
                <a:gd name="T81" fmla="*/ 30 h 30"/>
                <a:gd name="T82" fmla="*/ 15 w 29"/>
                <a:gd name="T83" fmla="*/ 30 h 30"/>
                <a:gd name="T84" fmla="*/ 12 w 29"/>
                <a:gd name="T85" fmla="*/ 30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0"/>
                <a:gd name="T131" fmla="*/ 29 w 29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0">
                  <a:moveTo>
                    <a:pt x="12" y="30"/>
                  </a:moveTo>
                  <a:lnTo>
                    <a:pt x="17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2"/>
            <p:cNvSpPr>
              <a:spLocks/>
            </p:cNvSpPr>
            <p:nvPr/>
          </p:nvSpPr>
          <p:spPr bwMode="auto">
            <a:xfrm>
              <a:off x="2760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3"/>
            <p:cNvSpPr>
              <a:spLocks/>
            </p:cNvSpPr>
            <p:nvPr/>
          </p:nvSpPr>
          <p:spPr bwMode="auto">
            <a:xfrm>
              <a:off x="2760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4"/>
            <p:cNvSpPr>
              <a:spLocks/>
            </p:cNvSpPr>
            <p:nvPr/>
          </p:nvSpPr>
          <p:spPr bwMode="auto">
            <a:xfrm>
              <a:off x="3003" y="3187"/>
              <a:ext cx="29" cy="32"/>
            </a:xfrm>
            <a:custGeom>
              <a:avLst/>
              <a:gdLst>
                <a:gd name="T0" fmla="*/ 12 w 29"/>
                <a:gd name="T1" fmla="*/ 29 h 32"/>
                <a:gd name="T2" fmla="*/ 17 w 29"/>
                <a:gd name="T3" fmla="*/ 32 h 32"/>
                <a:gd name="T4" fmla="*/ 19 w 29"/>
                <a:gd name="T5" fmla="*/ 29 h 32"/>
                <a:gd name="T6" fmla="*/ 22 w 29"/>
                <a:gd name="T7" fmla="*/ 29 h 32"/>
                <a:gd name="T8" fmla="*/ 22 w 29"/>
                <a:gd name="T9" fmla="*/ 27 h 32"/>
                <a:gd name="T10" fmla="*/ 24 w 29"/>
                <a:gd name="T11" fmla="*/ 27 h 32"/>
                <a:gd name="T12" fmla="*/ 27 w 29"/>
                <a:gd name="T13" fmla="*/ 24 h 32"/>
                <a:gd name="T14" fmla="*/ 27 w 29"/>
                <a:gd name="T15" fmla="*/ 22 h 32"/>
                <a:gd name="T16" fmla="*/ 29 w 29"/>
                <a:gd name="T17" fmla="*/ 19 h 32"/>
                <a:gd name="T18" fmla="*/ 29 w 29"/>
                <a:gd name="T19" fmla="*/ 17 h 32"/>
                <a:gd name="T20" fmla="*/ 29 w 29"/>
                <a:gd name="T21" fmla="*/ 14 h 32"/>
                <a:gd name="T22" fmla="*/ 29 w 29"/>
                <a:gd name="T23" fmla="*/ 12 h 32"/>
                <a:gd name="T24" fmla="*/ 29 w 29"/>
                <a:gd name="T25" fmla="*/ 12 h 32"/>
                <a:gd name="T26" fmla="*/ 27 w 29"/>
                <a:gd name="T27" fmla="*/ 9 h 32"/>
                <a:gd name="T28" fmla="*/ 27 w 29"/>
                <a:gd name="T29" fmla="*/ 7 h 32"/>
                <a:gd name="T30" fmla="*/ 24 w 29"/>
                <a:gd name="T31" fmla="*/ 4 h 32"/>
                <a:gd name="T32" fmla="*/ 22 w 29"/>
                <a:gd name="T33" fmla="*/ 2 h 32"/>
                <a:gd name="T34" fmla="*/ 22 w 29"/>
                <a:gd name="T35" fmla="*/ 2 h 32"/>
                <a:gd name="T36" fmla="*/ 19 w 29"/>
                <a:gd name="T37" fmla="*/ 2 h 32"/>
                <a:gd name="T38" fmla="*/ 17 w 29"/>
                <a:gd name="T39" fmla="*/ 0 h 32"/>
                <a:gd name="T40" fmla="*/ 15 w 29"/>
                <a:gd name="T41" fmla="*/ 0 h 32"/>
                <a:gd name="T42" fmla="*/ 12 w 29"/>
                <a:gd name="T43" fmla="*/ 0 h 32"/>
                <a:gd name="T44" fmla="*/ 10 w 29"/>
                <a:gd name="T45" fmla="*/ 2 h 32"/>
                <a:gd name="T46" fmla="*/ 7 w 29"/>
                <a:gd name="T47" fmla="*/ 2 h 32"/>
                <a:gd name="T48" fmla="*/ 5 w 29"/>
                <a:gd name="T49" fmla="*/ 2 h 32"/>
                <a:gd name="T50" fmla="*/ 2 w 29"/>
                <a:gd name="T51" fmla="*/ 4 h 32"/>
                <a:gd name="T52" fmla="*/ 2 w 29"/>
                <a:gd name="T53" fmla="*/ 7 h 32"/>
                <a:gd name="T54" fmla="*/ 0 w 29"/>
                <a:gd name="T55" fmla="*/ 9 h 32"/>
                <a:gd name="T56" fmla="*/ 0 w 29"/>
                <a:gd name="T57" fmla="*/ 12 h 32"/>
                <a:gd name="T58" fmla="*/ 0 w 29"/>
                <a:gd name="T59" fmla="*/ 12 h 32"/>
                <a:gd name="T60" fmla="*/ 0 w 29"/>
                <a:gd name="T61" fmla="*/ 14 h 32"/>
                <a:gd name="T62" fmla="*/ 0 w 29"/>
                <a:gd name="T63" fmla="*/ 17 h 32"/>
                <a:gd name="T64" fmla="*/ 0 w 29"/>
                <a:gd name="T65" fmla="*/ 19 h 32"/>
                <a:gd name="T66" fmla="*/ 0 w 29"/>
                <a:gd name="T67" fmla="*/ 22 h 32"/>
                <a:gd name="T68" fmla="*/ 2 w 29"/>
                <a:gd name="T69" fmla="*/ 24 h 32"/>
                <a:gd name="T70" fmla="*/ 2 w 29"/>
                <a:gd name="T71" fmla="*/ 27 h 32"/>
                <a:gd name="T72" fmla="*/ 5 w 29"/>
                <a:gd name="T73" fmla="*/ 27 h 32"/>
                <a:gd name="T74" fmla="*/ 7 w 29"/>
                <a:gd name="T75" fmla="*/ 29 h 32"/>
                <a:gd name="T76" fmla="*/ 10 w 29"/>
                <a:gd name="T77" fmla="*/ 29 h 32"/>
                <a:gd name="T78" fmla="*/ 12 w 29"/>
                <a:gd name="T79" fmla="*/ 32 h 32"/>
                <a:gd name="T80" fmla="*/ 15 w 29"/>
                <a:gd name="T81" fmla="*/ 32 h 32"/>
                <a:gd name="T82" fmla="*/ 15 w 29"/>
                <a:gd name="T83" fmla="*/ 32 h 32"/>
                <a:gd name="T84" fmla="*/ 12 w 29"/>
                <a:gd name="T85" fmla="*/ 29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2"/>
                <a:gd name="T131" fmla="*/ 29 w 29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2">
                  <a:moveTo>
                    <a:pt x="12" y="29"/>
                  </a:moveTo>
                  <a:lnTo>
                    <a:pt x="17" y="32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45"/>
            <p:cNvSpPr>
              <a:spLocks noChangeShapeType="1"/>
            </p:cNvSpPr>
            <p:nvPr/>
          </p:nvSpPr>
          <p:spPr bwMode="auto">
            <a:xfrm flipH="1" flipV="1">
              <a:off x="3101" y="3162"/>
              <a:ext cx="47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6"/>
            <p:cNvSpPr>
              <a:spLocks noChangeArrowheads="1"/>
            </p:cNvSpPr>
            <p:nvPr/>
          </p:nvSpPr>
          <p:spPr bwMode="auto">
            <a:xfrm>
              <a:off x="3106" y="3083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6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47" name="Line 447"/>
            <p:cNvSpPr>
              <a:spLocks noChangeShapeType="1"/>
            </p:cNvSpPr>
            <p:nvPr/>
          </p:nvSpPr>
          <p:spPr bwMode="auto">
            <a:xfrm flipH="1">
              <a:off x="2880" y="3762"/>
              <a:ext cx="16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8"/>
            <p:cNvSpPr>
              <a:spLocks noChangeShapeType="1"/>
            </p:cNvSpPr>
            <p:nvPr/>
          </p:nvSpPr>
          <p:spPr bwMode="auto">
            <a:xfrm flipH="1">
              <a:off x="2880" y="3489"/>
              <a:ext cx="16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49"/>
            <p:cNvSpPr>
              <a:spLocks noChangeShapeType="1"/>
            </p:cNvSpPr>
            <p:nvPr/>
          </p:nvSpPr>
          <p:spPr bwMode="auto">
            <a:xfrm>
              <a:off x="1603" y="2490"/>
              <a:ext cx="13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0"/>
            <p:cNvSpPr>
              <a:spLocks/>
            </p:cNvSpPr>
            <p:nvPr/>
          </p:nvSpPr>
          <p:spPr bwMode="auto">
            <a:xfrm>
              <a:off x="1448" y="2475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8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8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51"/>
            <p:cNvSpPr>
              <a:spLocks noChangeShapeType="1"/>
            </p:cNvSpPr>
            <p:nvPr/>
          </p:nvSpPr>
          <p:spPr bwMode="auto">
            <a:xfrm>
              <a:off x="1392" y="2490"/>
              <a:ext cx="6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2"/>
            <p:cNvSpPr>
              <a:spLocks/>
            </p:cNvSpPr>
            <p:nvPr/>
          </p:nvSpPr>
          <p:spPr bwMode="auto">
            <a:xfrm>
              <a:off x="2725" y="2293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8 h 32"/>
                <a:gd name="T6" fmla="*/ 0 w 30"/>
                <a:gd name="T7" fmla="*/ 3 h 32"/>
                <a:gd name="T8" fmla="*/ 0 w 30"/>
                <a:gd name="T9" fmla="*/ 3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53"/>
            <p:cNvSpPr>
              <a:spLocks noChangeShapeType="1"/>
            </p:cNvSpPr>
            <p:nvPr/>
          </p:nvSpPr>
          <p:spPr bwMode="auto">
            <a:xfrm flipH="1">
              <a:off x="2880" y="2311"/>
              <a:ext cx="4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54"/>
            <p:cNvSpPr>
              <a:spLocks noChangeShapeType="1"/>
            </p:cNvSpPr>
            <p:nvPr/>
          </p:nvSpPr>
          <p:spPr bwMode="auto">
            <a:xfrm flipH="1">
              <a:off x="2622" y="2311"/>
              <a:ext cx="1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5"/>
            <p:cNvSpPr>
              <a:spLocks/>
            </p:cNvSpPr>
            <p:nvPr/>
          </p:nvSpPr>
          <p:spPr bwMode="auto">
            <a:xfrm>
              <a:off x="2725" y="3187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4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56"/>
            <p:cNvSpPr>
              <a:spLocks/>
            </p:cNvSpPr>
            <p:nvPr/>
          </p:nvSpPr>
          <p:spPr bwMode="auto">
            <a:xfrm>
              <a:off x="2725" y="347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30 h 30"/>
                <a:gd name="T4" fmla="*/ 30 w 30"/>
                <a:gd name="T5" fmla="*/ 15 h 30"/>
                <a:gd name="T6" fmla="*/ 0 w 30"/>
                <a:gd name="T7" fmla="*/ 0 h 30"/>
                <a:gd name="T8" fmla="*/ 0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57"/>
            <p:cNvSpPr>
              <a:spLocks noChangeShapeType="1"/>
            </p:cNvSpPr>
            <p:nvPr/>
          </p:nvSpPr>
          <p:spPr bwMode="auto">
            <a:xfrm>
              <a:off x="1741" y="3489"/>
              <a:ext cx="9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8"/>
            <p:cNvSpPr>
              <a:spLocks/>
            </p:cNvSpPr>
            <p:nvPr/>
          </p:nvSpPr>
          <p:spPr bwMode="auto">
            <a:xfrm>
              <a:off x="2725" y="3748"/>
              <a:ext cx="30" cy="29"/>
            </a:xfrm>
            <a:custGeom>
              <a:avLst/>
              <a:gdLst>
                <a:gd name="T0" fmla="*/ 0 w 30"/>
                <a:gd name="T1" fmla="*/ 0 h 29"/>
                <a:gd name="T2" fmla="*/ 0 w 30"/>
                <a:gd name="T3" fmla="*/ 29 h 29"/>
                <a:gd name="T4" fmla="*/ 30 w 30"/>
                <a:gd name="T5" fmla="*/ 14 h 29"/>
                <a:gd name="T6" fmla="*/ 0 w 30"/>
                <a:gd name="T7" fmla="*/ 0 h 29"/>
                <a:gd name="T8" fmla="*/ 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0"/>
                  </a:moveTo>
                  <a:lnTo>
                    <a:pt x="0" y="29"/>
                  </a:lnTo>
                  <a:lnTo>
                    <a:pt x="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9"/>
            <p:cNvSpPr>
              <a:spLocks/>
            </p:cNvSpPr>
            <p:nvPr/>
          </p:nvSpPr>
          <p:spPr bwMode="auto">
            <a:xfrm>
              <a:off x="1741" y="1169"/>
              <a:ext cx="992" cy="2593"/>
            </a:xfrm>
            <a:custGeom>
              <a:avLst/>
              <a:gdLst>
                <a:gd name="T0" fmla="*/ 992 w 992"/>
                <a:gd name="T1" fmla="*/ 2593 h 2593"/>
                <a:gd name="T2" fmla="*/ 2 w 992"/>
                <a:gd name="T3" fmla="*/ 2593 h 2593"/>
                <a:gd name="T4" fmla="*/ 0 w 992"/>
                <a:gd name="T5" fmla="*/ 0 h 2593"/>
                <a:gd name="T6" fmla="*/ 596 w 992"/>
                <a:gd name="T7" fmla="*/ 0 h 2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2"/>
                <a:gd name="T13" fmla="*/ 0 h 2593"/>
                <a:gd name="T14" fmla="*/ 992 w 992"/>
                <a:gd name="T15" fmla="*/ 2593 h 2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2" h="2593">
                  <a:moveTo>
                    <a:pt x="992" y="2593"/>
                  </a:moveTo>
                  <a:lnTo>
                    <a:pt x="2" y="2593"/>
                  </a:lnTo>
                  <a:lnTo>
                    <a:pt x="0" y="0"/>
                  </a:lnTo>
                  <a:lnTo>
                    <a:pt x="59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>
              <a:off x="2787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>
              <a:off x="2826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462"/>
            <p:cNvSpPr>
              <a:spLocks/>
            </p:cNvSpPr>
            <p:nvPr/>
          </p:nvSpPr>
          <p:spPr bwMode="auto">
            <a:xfrm>
              <a:off x="2760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63"/>
            <p:cNvSpPr>
              <a:spLocks/>
            </p:cNvSpPr>
            <p:nvPr/>
          </p:nvSpPr>
          <p:spPr bwMode="auto">
            <a:xfrm>
              <a:off x="2760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64"/>
            <p:cNvSpPr>
              <a:spLocks noChangeArrowheads="1"/>
            </p:cNvSpPr>
            <p:nvPr/>
          </p:nvSpPr>
          <p:spPr bwMode="auto">
            <a:xfrm>
              <a:off x="2794" y="113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 465"/>
            <p:cNvSpPr>
              <a:spLocks/>
            </p:cNvSpPr>
            <p:nvPr/>
          </p:nvSpPr>
          <p:spPr bwMode="auto">
            <a:xfrm>
              <a:off x="2760" y="861"/>
              <a:ext cx="120" cy="205"/>
            </a:xfrm>
            <a:custGeom>
              <a:avLst/>
              <a:gdLst>
                <a:gd name="T0" fmla="*/ 120 w 120"/>
                <a:gd name="T1" fmla="*/ 205 h 205"/>
                <a:gd name="T2" fmla="*/ 120 w 120"/>
                <a:gd name="T3" fmla="*/ 0 h 205"/>
                <a:gd name="T4" fmla="*/ 0 w 120"/>
                <a:gd name="T5" fmla="*/ 0 h 205"/>
                <a:gd name="T6" fmla="*/ 0 w 120"/>
                <a:gd name="T7" fmla="*/ 205 h 205"/>
                <a:gd name="T8" fmla="*/ 120 w 120"/>
                <a:gd name="T9" fmla="*/ 205 h 205"/>
                <a:gd name="T10" fmla="*/ 120 w 120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5"/>
                <a:gd name="T20" fmla="*/ 120 w 12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5">
                  <a:moveTo>
                    <a:pt x="120" y="205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20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66"/>
            <p:cNvSpPr>
              <a:spLocks/>
            </p:cNvSpPr>
            <p:nvPr/>
          </p:nvSpPr>
          <p:spPr bwMode="auto">
            <a:xfrm>
              <a:off x="2760" y="861"/>
              <a:ext cx="120" cy="205"/>
            </a:xfrm>
            <a:custGeom>
              <a:avLst/>
              <a:gdLst>
                <a:gd name="T0" fmla="*/ 120 w 120"/>
                <a:gd name="T1" fmla="*/ 205 h 205"/>
                <a:gd name="T2" fmla="*/ 120 w 120"/>
                <a:gd name="T3" fmla="*/ 0 h 205"/>
                <a:gd name="T4" fmla="*/ 0 w 120"/>
                <a:gd name="T5" fmla="*/ 0 h 205"/>
                <a:gd name="T6" fmla="*/ 0 w 120"/>
                <a:gd name="T7" fmla="*/ 205 h 205"/>
                <a:gd name="T8" fmla="*/ 120 w 120"/>
                <a:gd name="T9" fmla="*/ 205 h 205"/>
                <a:gd name="T10" fmla="*/ 120 w 120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5"/>
                <a:gd name="T20" fmla="*/ 120 w 12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5">
                  <a:moveTo>
                    <a:pt x="120" y="205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20" y="205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67"/>
            <p:cNvSpPr>
              <a:spLocks noChangeArrowheads="1"/>
            </p:cNvSpPr>
            <p:nvPr/>
          </p:nvSpPr>
          <p:spPr bwMode="auto">
            <a:xfrm>
              <a:off x="2774" y="927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 468"/>
            <p:cNvSpPr>
              <a:spLocks noChangeArrowheads="1"/>
            </p:cNvSpPr>
            <p:nvPr/>
          </p:nvSpPr>
          <p:spPr bwMode="auto">
            <a:xfrm>
              <a:off x="2833" y="927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469"/>
            <p:cNvSpPr>
              <a:spLocks/>
            </p:cNvSpPr>
            <p:nvPr/>
          </p:nvSpPr>
          <p:spPr bwMode="auto">
            <a:xfrm>
              <a:off x="2725" y="1356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2 h 32"/>
                <a:gd name="T8" fmla="*/ 0 w 30"/>
                <a:gd name="T9" fmla="*/ 2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70"/>
            <p:cNvSpPr>
              <a:spLocks noChangeShapeType="1"/>
            </p:cNvSpPr>
            <p:nvPr/>
          </p:nvSpPr>
          <p:spPr bwMode="auto">
            <a:xfrm>
              <a:off x="2571" y="1373"/>
              <a:ext cx="162" cy="1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71"/>
            <p:cNvSpPr>
              <a:spLocks/>
            </p:cNvSpPr>
            <p:nvPr/>
          </p:nvSpPr>
          <p:spPr bwMode="auto">
            <a:xfrm>
              <a:off x="2725" y="1152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2 h 32"/>
                <a:gd name="T8" fmla="*/ 0 w 30"/>
                <a:gd name="T9" fmla="*/ 2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72"/>
            <p:cNvSpPr>
              <a:spLocks noChangeShapeType="1"/>
            </p:cNvSpPr>
            <p:nvPr/>
          </p:nvSpPr>
          <p:spPr bwMode="auto">
            <a:xfrm>
              <a:off x="2617" y="1166"/>
              <a:ext cx="116" cy="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3"/>
            <p:cNvSpPr>
              <a:spLocks/>
            </p:cNvSpPr>
            <p:nvPr/>
          </p:nvSpPr>
          <p:spPr bwMode="auto">
            <a:xfrm>
              <a:off x="2725" y="947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8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4"/>
            <p:cNvSpPr>
              <a:spLocks noChangeShapeType="1"/>
            </p:cNvSpPr>
            <p:nvPr/>
          </p:nvSpPr>
          <p:spPr bwMode="auto">
            <a:xfrm>
              <a:off x="2571" y="962"/>
              <a:ext cx="162" cy="1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75"/>
            <p:cNvSpPr>
              <a:spLocks/>
            </p:cNvSpPr>
            <p:nvPr/>
          </p:nvSpPr>
          <p:spPr bwMode="auto">
            <a:xfrm>
              <a:off x="3963" y="1270"/>
              <a:ext cx="120" cy="206"/>
            </a:xfrm>
            <a:custGeom>
              <a:avLst/>
              <a:gdLst>
                <a:gd name="T0" fmla="*/ 120 w 120"/>
                <a:gd name="T1" fmla="*/ 204 h 206"/>
                <a:gd name="T2" fmla="*/ 120 w 120"/>
                <a:gd name="T3" fmla="*/ 0 h 206"/>
                <a:gd name="T4" fmla="*/ 0 w 120"/>
                <a:gd name="T5" fmla="*/ 0 h 206"/>
                <a:gd name="T6" fmla="*/ 0 w 120"/>
                <a:gd name="T7" fmla="*/ 206 h 206"/>
                <a:gd name="T8" fmla="*/ 120 w 120"/>
                <a:gd name="T9" fmla="*/ 206 h 206"/>
                <a:gd name="T10" fmla="*/ 120 w 120"/>
                <a:gd name="T11" fmla="*/ 206 h 206"/>
                <a:gd name="T12" fmla="*/ 120 w 120"/>
                <a:gd name="T13" fmla="*/ 204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06"/>
                <a:gd name="T23" fmla="*/ 120 w 12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06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0" y="206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76"/>
            <p:cNvSpPr>
              <a:spLocks/>
            </p:cNvSpPr>
            <p:nvPr/>
          </p:nvSpPr>
          <p:spPr bwMode="auto">
            <a:xfrm>
              <a:off x="3963" y="1270"/>
              <a:ext cx="120" cy="206"/>
            </a:xfrm>
            <a:custGeom>
              <a:avLst/>
              <a:gdLst>
                <a:gd name="T0" fmla="*/ 120 w 120"/>
                <a:gd name="T1" fmla="*/ 204 h 206"/>
                <a:gd name="T2" fmla="*/ 120 w 120"/>
                <a:gd name="T3" fmla="*/ 0 h 206"/>
                <a:gd name="T4" fmla="*/ 0 w 120"/>
                <a:gd name="T5" fmla="*/ 0 h 206"/>
                <a:gd name="T6" fmla="*/ 0 w 120"/>
                <a:gd name="T7" fmla="*/ 206 h 206"/>
                <a:gd name="T8" fmla="*/ 120 w 120"/>
                <a:gd name="T9" fmla="*/ 206 h 206"/>
                <a:gd name="T10" fmla="*/ 120 w 120"/>
                <a:gd name="T11" fmla="*/ 20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6"/>
                <a:gd name="T20" fmla="*/ 120 w 120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6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0" y="20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7"/>
            <p:cNvSpPr>
              <a:spLocks/>
            </p:cNvSpPr>
            <p:nvPr/>
          </p:nvSpPr>
          <p:spPr bwMode="auto">
            <a:xfrm>
              <a:off x="3963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78"/>
            <p:cNvSpPr>
              <a:spLocks/>
            </p:cNvSpPr>
            <p:nvPr/>
          </p:nvSpPr>
          <p:spPr bwMode="auto">
            <a:xfrm>
              <a:off x="3963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479"/>
            <p:cNvSpPr>
              <a:spLocks noChangeArrowheads="1"/>
            </p:cNvSpPr>
            <p:nvPr/>
          </p:nvSpPr>
          <p:spPr bwMode="auto">
            <a:xfrm>
              <a:off x="3997" y="133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480"/>
            <p:cNvSpPr>
              <a:spLocks/>
            </p:cNvSpPr>
            <p:nvPr/>
          </p:nvSpPr>
          <p:spPr bwMode="auto">
            <a:xfrm>
              <a:off x="3963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1"/>
            <p:cNvSpPr>
              <a:spLocks/>
            </p:cNvSpPr>
            <p:nvPr/>
          </p:nvSpPr>
          <p:spPr bwMode="auto">
            <a:xfrm>
              <a:off x="3963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482"/>
            <p:cNvSpPr>
              <a:spLocks noChangeArrowheads="1"/>
            </p:cNvSpPr>
            <p:nvPr/>
          </p:nvSpPr>
          <p:spPr bwMode="auto">
            <a:xfrm>
              <a:off x="3978" y="1132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483"/>
            <p:cNvSpPr>
              <a:spLocks noChangeArrowheads="1"/>
            </p:cNvSpPr>
            <p:nvPr/>
          </p:nvSpPr>
          <p:spPr bwMode="auto">
            <a:xfrm>
              <a:off x="4034" y="113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484"/>
            <p:cNvSpPr>
              <a:spLocks/>
            </p:cNvSpPr>
            <p:nvPr/>
          </p:nvSpPr>
          <p:spPr bwMode="auto">
            <a:xfrm>
              <a:off x="3926" y="1282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3 w 32"/>
                <a:gd name="T3" fmla="*/ 30 h 30"/>
                <a:gd name="T4" fmla="*/ 32 w 32"/>
                <a:gd name="T5" fmla="*/ 15 h 30"/>
                <a:gd name="T6" fmla="*/ 3 w 32"/>
                <a:gd name="T7" fmla="*/ 0 h 30"/>
                <a:gd name="T8" fmla="*/ 3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0" y="0"/>
                  </a:moveTo>
                  <a:lnTo>
                    <a:pt x="3" y="30"/>
                  </a:lnTo>
                  <a:lnTo>
                    <a:pt x="32" y="1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85"/>
            <p:cNvSpPr>
              <a:spLocks/>
            </p:cNvSpPr>
            <p:nvPr/>
          </p:nvSpPr>
          <p:spPr bwMode="auto">
            <a:xfrm>
              <a:off x="2880" y="1169"/>
              <a:ext cx="1056" cy="128"/>
            </a:xfrm>
            <a:custGeom>
              <a:avLst/>
              <a:gdLst>
                <a:gd name="T0" fmla="*/ 1056 w 1056"/>
                <a:gd name="T1" fmla="*/ 128 h 128"/>
                <a:gd name="T2" fmla="*/ 958 w 1056"/>
                <a:gd name="T3" fmla="*/ 128 h 128"/>
                <a:gd name="T4" fmla="*/ 958 w 1056"/>
                <a:gd name="T5" fmla="*/ 0 h 128"/>
                <a:gd name="T6" fmla="*/ 0 w 1056"/>
                <a:gd name="T7" fmla="*/ 0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28"/>
                <a:gd name="T14" fmla="*/ 1056 w 1056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28">
                  <a:moveTo>
                    <a:pt x="1056" y="128"/>
                  </a:moveTo>
                  <a:lnTo>
                    <a:pt x="958" y="128"/>
                  </a:lnTo>
                  <a:lnTo>
                    <a:pt x="95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86"/>
            <p:cNvSpPr>
              <a:spLocks/>
            </p:cNvSpPr>
            <p:nvPr/>
          </p:nvSpPr>
          <p:spPr bwMode="auto">
            <a:xfrm>
              <a:off x="3926" y="1075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8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8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87"/>
            <p:cNvSpPr>
              <a:spLocks/>
            </p:cNvSpPr>
            <p:nvPr/>
          </p:nvSpPr>
          <p:spPr bwMode="auto">
            <a:xfrm>
              <a:off x="2880" y="962"/>
              <a:ext cx="1056" cy="131"/>
            </a:xfrm>
            <a:custGeom>
              <a:avLst/>
              <a:gdLst>
                <a:gd name="T0" fmla="*/ 1056 w 1056"/>
                <a:gd name="T1" fmla="*/ 131 h 131"/>
                <a:gd name="T2" fmla="*/ 992 w 1056"/>
                <a:gd name="T3" fmla="*/ 131 h 131"/>
                <a:gd name="T4" fmla="*/ 992 w 1056"/>
                <a:gd name="T5" fmla="*/ 0 h 131"/>
                <a:gd name="T6" fmla="*/ 0 w 1056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31"/>
                <a:gd name="T14" fmla="*/ 1056 w 1056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31">
                  <a:moveTo>
                    <a:pt x="1056" y="131"/>
                  </a:moveTo>
                  <a:lnTo>
                    <a:pt x="992" y="131"/>
                  </a:lnTo>
                  <a:lnTo>
                    <a:pt x="99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88"/>
            <p:cNvSpPr>
              <a:spLocks/>
            </p:cNvSpPr>
            <p:nvPr/>
          </p:nvSpPr>
          <p:spPr bwMode="auto">
            <a:xfrm>
              <a:off x="5129" y="1270"/>
              <a:ext cx="121" cy="206"/>
            </a:xfrm>
            <a:custGeom>
              <a:avLst/>
              <a:gdLst>
                <a:gd name="T0" fmla="*/ 118 w 121"/>
                <a:gd name="T1" fmla="*/ 204 h 206"/>
                <a:gd name="T2" fmla="*/ 121 w 121"/>
                <a:gd name="T3" fmla="*/ 0 h 206"/>
                <a:gd name="T4" fmla="*/ 0 w 121"/>
                <a:gd name="T5" fmla="*/ 0 h 206"/>
                <a:gd name="T6" fmla="*/ 0 w 121"/>
                <a:gd name="T7" fmla="*/ 206 h 206"/>
                <a:gd name="T8" fmla="*/ 121 w 121"/>
                <a:gd name="T9" fmla="*/ 206 h 206"/>
                <a:gd name="T10" fmla="*/ 121 w 121"/>
                <a:gd name="T11" fmla="*/ 206 h 206"/>
                <a:gd name="T12" fmla="*/ 118 w 121"/>
                <a:gd name="T13" fmla="*/ 204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206"/>
                <a:gd name="T23" fmla="*/ 121 w 121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206">
                  <a:moveTo>
                    <a:pt x="118" y="204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1" y="206"/>
                  </a:lnTo>
                  <a:lnTo>
                    <a:pt x="118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89"/>
            <p:cNvSpPr>
              <a:spLocks/>
            </p:cNvSpPr>
            <p:nvPr/>
          </p:nvSpPr>
          <p:spPr bwMode="auto">
            <a:xfrm>
              <a:off x="5129" y="1270"/>
              <a:ext cx="121" cy="206"/>
            </a:xfrm>
            <a:custGeom>
              <a:avLst/>
              <a:gdLst>
                <a:gd name="T0" fmla="*/ 118 w 121"/>
                <a:gd name="T1" fmla="*/ 204 h 206"/>
                <a:gd name="T2" fmla="*/ 121 w 121"/>
                <a:gd name="T3" fmla="*/ 0 h 206"/>
                <a:gd name="T4" fmla="*/ 0 w 121"/>
                <a:gd name="T5" fmla="*/ 0 h 206"/>
                <a:gd name="T6" fmla="*/ 0 w 121"/>
                <a:gd name="T7" fmla="*/ 206 h 206"/>
                <a:gd name="T8" fmla="*/ 121 w 121"/>
                <a:gd name="T9" fmla="*/ 206 h 206"/>
                <a:gd name="T10" fmla="*/ 121 w 121"/>
                <a:gd name="T11" fmla="*/ 20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06"/>
                <a:gd name="T20" fmla="*/ 121 w 121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06">
                  <a:moveTo>
                    <a:pt x="118" y="204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1" y="20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90"/>
            <p:cNvSpPr>
              <a:spLocks/>
            </p:cNvSpPr>
            <p:nvPr/>
          </p:nvSpPr>
          <p:spPr bwMode="auto">
            <a:xfrm>
              <a:off x="5129" y="1476"/>
              <a:ext cx="121" cy="2343"/>
            </a:xfrm>
            <a:custGeom>
              <a:avLst/>
              <a:gdLst>
                <a:gd name="T0" fmla="*/ 121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21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91"/>
            <p:cNvSpPr>
              <a:spLocks/>
            </p:cNvSpPr>
            <p:nvPr/>
          </p:nvSpPr>
          <p:spPr bwMode="auto">
            <a:xfrm>
              <a:off x="5129" y="1476"/>
              <a:ext cx="121" cy="2343"/>
            </a:xfrm>
            <a:custGeom>
              <a:avLst/>
              <a:gdLst>
                <a:gd name="T0" fmla="*/ 121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21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92"/>
            <p:cNvSpPr>
              <a:spLocks noChangeArrowheads="1"/>
            </p:cNvSpPr>
            <p:nvPr/>
          </p:nvSpPr>
          <p:spPr bwMode="auto">
            <a:xfrm>
              <a:off x="5144" y="1336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3" name="Rectangle 493"/>
            <p:cNvSpPr>
              <a:spLocks noChangeArrowheads="1"/>
            </p:cNvSpPr>
            <p:nvPr/>
          </p:nvSpPr>
          <p:spPr bwMode="auto">
            <a:xfrm>
              <a:off x="5201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4" name="Freeform 494"/>
            <p:cNvSpPr>
              <a:spLocks/>
            </p:cNvSpPr>
            <p:nvPr/>
          </p:nvSpPr>
          <p:spPr bwMode="auto">
            <a:xfrm>
              <a:off x="2725" y="1602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5"/>
            <p:cNvSpPr>
              <a:spLocks/>
            </p:cNvSpPr>
            <p:nvPr/>
          </p:nvSpPr>
          <p:spPr bwMode="auto">
            <a:xfrm>
              <a:off x="3926" y="3610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2 h 32"/>
                <a:gd name="T8" fmla="*/ 3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96"/>
            <p:cNvSpPr>
              <a:spLocks noChangeShapeType="1"/>
            </p:cNvSpPr>
            <p:nvPr/>
          </p:nvSpPr>
          <p:spPr bwMode="auto">
            <a:xfrm>
              <a:off x="3175" y="3624"/>
              <a:ext cx="76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97"/>
            <p:cNvSpPr>
              <a:spLocks/>
            </p:cNvSpPr>
            <p:nvPr/>
          </p:nvSpPr>
          <p:spPr bwMode="auto">
            <a:xfrm>
              <a:off x="3926" y="2554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98"/>
            <p:cNvSpPr>
              <a:spLocks noChangeShapeType="1"/>
            </p:cNvSpPr>
            <p:nvPr/>
          </p:nvSpPr>
          <p:spPr bwMode="auto">
            <a:xfrm flipH="1">
              <a:off x="4083" y="2569"/>
              <a:ext cx="69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99"/>
            <p:cNvSpPr>
              <a:spLocks noChangeShapeType="1"/>
            </p:cNvSpPr>
            <p:nvPr/>
          </p:nvSpPr>
          <p:spPr bwMode="auto">
            <a:xfrm flipH="1">
              <a:off x="3690" y="2569"/>
              <a:ext cx="24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00"/>
            <p:cNvSpPr>
              <a:spLocks/>
            </p:cNvSpPr>
            <p:nvPr/>
          </p:nvSpPr>
          <p:spPr bwMode="auto">
            <a:xfrm>
              <a:off x="3926" y="2896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0 h 32"/>
                <a:gd name="T8" fmla="*/ 3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501"/>
            <p:cNvSpPr>
              <a:spLocks noChangeShapeType="1"/>
            </p:cNvSpPr>
            <p:nvPr/>
          </p:nvSpPr>
          <p:spPr bwMode="auto">
            <a:xfrm flipH="1">
              <a:off x="4083" y="2911"/>
              <a:ext cx="20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02"/>
            <p:cNvSpPr>
              <a:spLocks/>
            </p:cNvSpPr>
            <p:nvPr/>
          </p:nvSpPr>
          <p:spPr bwMode="auto">
            <a:xfrm>
              <a:off x="2949" y="2539"/>
              <a:ext cx="985" cy="374"/>
            </a:xfrm>
            <a:custGeom>
              <a:avLst/>
              <a:gdLst>
                <a:gd name="T0" fmla="*/ 985 w 985"/>
                <a:gd name="T1" fmla="*/ 372 h 374"/>
                <a:gd name="T2" fmla="*/ 0 w 985"/>
                <a:gd name="T3" fmla="*/ 374 h 374"/>
                <a:gd name="T4" fmla="*/ 0 w 985"/>
                <a:gd name="T5" fmla="*/ 0 h 374"/>
                <a:gd name="T6" fmla="*/ 0 60000 65536"/>
                <a:gd name="T7" fmla="*/ 0 60000 65536"/>
                <a:gd name="T8" fmla="*/ 0 60000 65536"/>
                <a:gd name="T9" fmla="*/ 0 w 985"/>
                <a:gd name="T10" fmla="*/ 0 h 374"/>
                <a:gd name="T11" fmla="*/ 985 w 985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5" h="374">
                  <a:moveTo>
                    <a:pt x="985" y="372"/>
                  </a:moveTo>
                  <a:lnTo>
                    <a:pt x="0" y="37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03"/>
            <p:cNvSpPr>
              <a:spLocks/>
            </p:cNvSpPr>
            <p:nvPr/>
          </p:nvSpPr>
          <p:spPr bwMode="auto">
            <a:xfrm>
              <a:off x="5093" y="1282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2 w 32"/>
                <a:gd name="T3" fmla="*/ 30 h 30"/>
                <a:gd name="T4" fmla="*/ 32 w 32"/>
                <a:gd name="T5" fmla="*/ 15 h 30"/>
                <a:gd name="T6" fmla="*/ 2 w 32"/>
                <a:gd name="T7" fmla="*/ 0 h 30"/>
                <a:gd name="T8" fmla="*/ 2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0" y="0"/>
                  </a:moveTo>
                  <a:lnTo>
                    <a:pt x="2" y="30"/>
                  </a:lnTo>
                  <a:lnTo>
                    <a:pt x="32" y="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04"/>
            <p:cNvSpPr>
              <a:spLocks/>
            </p:cNvSpPr>
            <p:nvPr/>
          </p:nvSpPr>
          <p:spPr bwMode="auto">
            <a:xfrm>
              <a:off x="4083" y="1169"/>
              <a:ext cx="1019" cy="128"/>
            </a:xfrm>
            <a:custGeom>
              <a:avLst/>
              <a:gdLst>
                <a:gd name="T0" fmla="*/ 1019 w 1019"/>
                <a:gd name="T1" fmla="*/ 128 h 128"/>
                <a:gd name="T2" fmla="*/ 956 w 1019"/>
                <a:gd name="T3" fmla="*/ 128 h 128"/>
                <a:gd name="T4" fmla="*/ 956 w 1019"/>
                <a:gd name="T5" fmla="*/ 0 h 128"/>
                <a:gd name="T6" fmla="*/ 0 w 1019"/>
                <a:gd name="T7" fmla="*/ 0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9"/>
                <a:gd name="T13" fmla="*/ 0 h 128"/>
                <a:gd name="T14" fmla="*/ 1019 w 1019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9" h="128">
                  <a:moveTo>
                    <a:pt x="1019" y="128"/>
                  </a:moveTo>
                  <a:lnTo>
                    <a:pt x="956" y="128"/>
                  </a:lnTo>
                  <a:lnTo>
                    <a:pt x="95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05"/>
            <p:cNvSpPr>
              <a:spLocks/>
            </p:cNvSpPr>
            <p:nvPr/>
          </p:nvSpPr>
          <p:spPr bwMode="auto">
            <a:xfrm>
              <a:off x="5093" y="2554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3 h 32"/>
                <a:gd name="T8" fmla="*/ 2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06"/>
            <p:cNvSpPr>
              <a:spLocks noChangeShapeType="1"/>
            </p:cNvSpPr>
            <p:nvPr/>
          </p:nvSpPr>
          <p:spPr bwMode="auto">
            <a:xfrm flipH="1">
              <a:off x="5250" y="2569"/>
              <a:ext cx="13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07"/>
            <p:cNvSpPr>
              <a:spLocks noChangeShapeType="1"/>
            </p:cNvSpPr>
            <p:nvPr/>
          </p:nvSpPr>
          <p:spPr bwMode="auto">
            <a:xfrm flipH="1">
              <a:off x="4992" y="2569"/>
              <a:ext cx="10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08"/>
            <p:cNvSpPr>
              <a:spLocks/>
            </p:cNvSpPr>
            <p:nvPr/>
          </p:nvSpPr>
          <p:spPr bwMode="auto">
            <a:xfrm>
              <a:off x="5093" y="3093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2 h 32"/>
                <a:gd name="T8" fmla="*/ 2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09"/>
            <p:cNvSpPr>
              <a:spLocks/>
            </p:cNvSpPr>
            <p:nvPr/>
          </p:nvSpPr>
          <p:spPr bwMode="auto">
            <a:xfrm>
              <a:off x="5250" y="2842"/>
              <a:ext cx="135" cy="268"/>
            </a:xfrm>
            <a:custGeom>
              <a:avLst/>
              <a:gdLst>
                <a:gd name="T0" fmla="*/ 135 w 135"/>
                <a:gd name="T1" fmla="*/ 0 h 268"/>
                <a:gd name="T2" fmla="*/ 66 w 135"/>
                <a:gd name="T3" fmla="*/ 0 h 268"/>
                <a:gd name="T4" fmla="*/ 66 w 135"/>
                <a:gd name="T5" fmla="*/ 268 h 268"/>
                <a:gd name="T6" fmla="*/ 0 w 135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68"/>
                <a:gd name="T14" fmla="*/ 135 w 135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68">
                  <a:moveTo>
                    <a:pt x="135" y="0"/>
                  </a:moveTo>
                  <a:lnTo>
                    <a:pt x="66" y="0"/>
                  </a:lnTo>
                  <a:lnTo>
                    <a:pt x="66" y="268"/>
                  </a:lnTo>
                  <a:lnTo>
                    <a:pt x="0" y="26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10"/>
            <p:cNvSpPr>
              <a:spLocks/>
            </p:cNvSpPr>
            <p:nvPr/>
          </p:nvSpPr>
          <p:spPr bwMode="auto">
            <a:xfrm>
              <a:off x="4152" y="2571"/>
              <a:ext cx="946" cy="539"/>
            </a:xfrm>
            <a:custGeom>
              <a:avLst/>
              <a:gdLst>
                <a:gd name="T0" fmla="*/ 946 w 946"/>
                <a:gd name="T1" fmla="*/ 537 h 539"/>
                <a:gd name="T2" fmla="*/ 0 w 946"/>
                <a:gd name="T3" fmla="*/ 539 h 539"/>
                <a:gd name="T4" fmla="*/ 0 w 946"/>
                <a:gd name="T5" fmla="*/ 0 h 539"/>
                <a:gd name="T6" fmla="*/ 0 60000 65536"/>
                <a:gd name="T7" fmla="*/ 0 60000 65536"/>
                <a:gd name="T8" fmla="*/ 0 60000 65536"/>
                <a:gd name="T9" fmla="*/ 0 w 946"/>
                <a:gd name="T10" fmla="*/ 0 h 539"/>
                <a:gd name="T11" fmla="*/ 946 w 946"/>
                <a:gd name="T12" fmla="*/ 539 h 5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6" h="539">
                  <a:moveTo>
                    <a:pt x="946" y="537"/>
                  </a:moveTo>
                  <a:lnTo>
                    <a:pt x="0" y="53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11"/>
            <p:cNvSpPr>
              <a:spLocks/>
            </p:cNvSpPr>
            <p:nvPr/>
          </p:nvSpPr>
          <p:spPr bwMode="auto">
            <a:xfrm>
              <a:off x="5093" y="3610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2 h 32"/>
                <a:gd name="T8" fmla="*/ 2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12"/>
            <p:cNvSpPr>
              <a:spLocks noChangeShapeType="1"/>
            </p:cNvSpPr>
            <p:nvPr/>
          </p:nvSpPr>
          <p:spPr bwMode="auto">
            <a:xfrm>
              <a:off x="4083" y="3624"/>
              <a:ext cx="101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513"/>
            <p:cNvSpPr>
              <a:spLocks noChangeArrowheads="1"/>
            </p:cNvSpPr>
            <p:nvPr/>
          </p:nvSpPr>
          <p:spPr bwMode="auto">
            <a:xfrm>
              <a:off x="1478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514"/>
            <p:cNvSpPr>
              <a:spLocks noChangeArrowheads="1"/>
            </p:cNvSpPr>
            <p:nvPr/>
          </p:nvSpPr>
          <p:spPr bwMode="auto">
            <a:xfrm>
              <a:off x="1495" y="137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515"/>
            <p:cNvSpPr>
              <a:spLocks noChangeArrowheads="1"/>
            </p:cNvSpPr>
            <p:nvPr/>
          </p:nvSpPr>
          <p:spPr bwMode="auto">
            <a:xfrm>
              <a:off x="1532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6" name="Rectangle 516"/>
            <p:cNvSpPr>
              <a:spLocks noChangeArrowheads="1"/>
            </p:cNvSpPr>
            <p:nvPr/>
          </p:nvSpPr>
          <p:spPr bwMode="auto">
            <a:xfrm>
              <a:off x="1549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7" name="Rectangle 517"/>
            <p:cNvSpPr>
              <a:spLocks noChangeArrowheads="1"/>
            </p:cNvSpPr>
            <p:nvPr/>
          </p:nvSpPr>
          <p:spPr bwMode="auto">
            <a:xfrm>
              <a:off x="1564" y="137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518"/>
            <p:cNvSpPr>
              <a:spLocks noChangeArrowheads="1"/>
            </p:cNvSpPr>
            <p:nvPr/>
          </p:nvSpPr>
          <p:spPr bwMode="auto">
            <a:xfrm>
              <a:off x="1056" y="48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P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9" name="Rectangle 519"/>
            <p:cNvSpPr>
              <a:spLocks noChangeArrowheads="1"/>
            </p:cNvSpPr>
            <p:nvPr/>
          </p:nvSpPr>
          <p:spPr bwMode="auto">
            <a:xfrm>
              <a:off x="1095" y="48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0" name="Rectangle 520"/>
            <p:cNvSpPr>
              <a:spLocks noChangeArrowheads="1"/>
            </p:cNvSpPr>
            <p:nvPr/>
          </p:nvSpPr>
          <p:spPr bwMode="auto">
            <a:xfrm>
              <a:off x="1139" y="48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1" name="Rectangle 521"/>
            <p:cNvSpPr>
              <a:spLocks noChangeArrowheads="1"/>
            </p:cNvSpPr>
            <p:nvPr/>
          </p:nvSpPr>
          <p:spPr bwMode="auto">
            <a:xfrm>
              <a:off x="1178" y="48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2" name="Rectangle 522"/>
            <p:cNvSpPr>
              <a:spLocks noChangeArrowheads="1"/>
            </p:cNvSpPr>
            <p:nvPr/>
          </p:nvSpPr>
          <p:spPr bwMode="auto">
            <a:xfrm>
              <a:off x="1198" y="48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3" name="Rectangle 523"/>
            <p:cNvSpPr>
              <a:spLocks noChangeArrowheads="1"/>
            </p:cNvSpPr>
            <p:nvPr/>
          </p:nvSpPr>
          <p:spPr bwMode="auto">
            <a:xfrm>
              <a:off x="2743" y="758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4" name="Rectangle 524"/>
            <p:cNvSpPr>
              <a:spLocks noChangeArrowheads="1"/>
            </p:cNvSpPr>
            <p:nvPr/>
          </p:nvSpPr>
          <p:spPr bwMode="auto">
            <a:xfrm>
              <a:off x="2760" y="75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5" name="Rectangle 525"/>
            <p:cNvSpPr>
              <a:spLocks noChangeArrowheads="1"/>
            </p:cNvSpPr>
            <p:nvPr/>
          </p:nvSpPr>
          <p:spPr bwMode="auto">
            <a:xfrm>
              <a:off x="2801" y="758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6" name="Rectangle 526"/>
            <p:cNvSpPr>
              <a:spLocks noChangeArrowheads="1"/>
            </p:cNvSpPr>
            <p:nvPr/>
          </p:nvSpPr>
          <p:spPr bwMode="auto">
            <a:xfrm>
              <a:off x="2819" y="758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7" name="Rectangle 527"/>
            <p:cNvSpPr>
              <a:spLocks noChangeArrowheads="1"/>
            </p:cNvSpPr>
            <p:nvPr/>
          </p:nvSpPr>
          <p:spPr bwMode="auto">
            <a:xfrm>
              <a:off x="2860" y="758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8" name="Rectangle 528"/>
            <p:cNvSpPr>
              <a:spLocks noChangeArrowheads="1"/>
            </p:cNvSpPr>
            <p:nvPr/>
          </p:nvSpPr>
          <p:spPr bwMode="auto">
            <a:xfrm>
              <a:off x="3907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529"/>
            <p:cNvSpPr>
              <a:spLocks noChangeArrowheads="1"/>
            </p:cNvSpPr>
            <p:nvPr/>
          </p:nvSpPr>
          <p:spPr bwMode="auto">
            <a:xfrm>
              <a:off x="3946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0" name="Rectangle 530"/>
            <p:cNvSpPr>
              <a:spLocks noChangeArrowheads="1"/>
            </p:cNvSpPr>
            <p:nvPr/>
          </p:nvSpPr>
          <p:spPr bwMode="auto">
            <a:xfrm>
              <a:off x="3988" y="962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1" name="Rectangle 531"/>
            <p:cNvSpPr>
              <a:spLocks noChangeArrowheads="1"/>
            </p:cNvSpPr>
            <p:nvPr/>
          </p:nvSpPr>
          <p:spPr bwMode="auto">
            <a:xfrm>
              <a:off x="4005" y="96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2" name="Rectangle 532"/>
            <p:cNvSpPr>
              <a:spLocks noChangeArrowheads="1"/>
            </p:cNvSpPr>
            <p:nvPr/>
          </p:nvSpPr>
          <p:spPr bwMode="auto">
            <a:xfrm>
              <a:off x="4054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 533"/>
            <p:cNvSpPr>
              <a:spLocks noChangeArrowheads="1"/>
            </p:cNvSpPr>
            <p:nvPr/>
          </p:nvSpPr>
          <p:spPr bwMode="auto">
            <a:xfrm>
              <a:off x="4096" y="96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4" name="Rectangle 534"/>
            <p:cNvSpPr>
              <a:spLocks noChangeArrowheads="1"/>
            </p:cNvSpPr>
            <p:nvPr/>
          </p:nvSpPr>
          <p:spPr bwMode="auto">
            <a:xfrm>
              <a:off x="5063" y="116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5" name="Rectangle 535"/>
            <p:cNvSpPr>
              <a:spLocks noChangeArrowheads="1"/>
            </p:cNvSpPr>
            <p:nvPr/>
          </p:nvSpPr>
          <p:spPr bwMode="auto">
            <a:xfrm>
              <a:off x="5112" y="116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36"/>
            <p:cNvSpPr>
              <a:spLocks noChangeArrowheads="1"/>
            </p:cNvSpPr>
            <p:nvPr/>
          </p:nvSpPr>
          <p:spPr bwMode="auto">
            <a:xfrm>
              <a:off x="5154" y="116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537"/>
            <p:cNvSpPr>
              <a:spLocks noChangeArrowheads="1"/>
            </p:cNvSpPr>
            <p:nvPr/>
          </p:nvSpPr>
          <p:spPr bwMode="auto">
            <a:xfrm>
              <a:off x="5203" y="116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8" name="Rectangle 538"/>
            <p:cNvSpPr>
              <a:spLocks noChangeArrowheads="1"/>
            </p:cNvSpPr>
            <p:nvPr/>
          </p:nvSpPr>
          <p:spPr bwMode="auto">
            <a:xfrm>
              <a:off x="5220" y="1166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9" name="Rectangle 539"/>
            <p:cNvSpPr>
              <a:spLocks noChangeArrowheads="1"/>
            </p:cNvSpPr>
            <p:nvPr/>
          </p:nvSpPr>
          <p:spPr bwMode="auto">
            <a:xfrm>
              <a:off x="5277" y="116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0" name="Freeform 540"/>
            <p:cNvSpPr>
              <a:spLocks/>
            </p:cNvSpPr>
            <p:nvPr/>
          </p:nvSpPr>
          <p:spPr bwMode="auto">
            <a:xfrm>
              <a:off x="1448" y="1602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2 h 32"/>
                <a:gd name="T8" fmla="*/ 3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41"/>
            <p:cNvSpPr>
              <a:spLocks noChangeShapeType="1"/>
            </p:cNvSpPr>
            <p:nvPr/>
          </p:nvSpPr>
          <p:spPr bwMode="auto">
            <a:xfrm flipH="1">
              <a:off x="1606" y="1617"/>
              <a:ext cx="112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42"/>
            <p:cNvSpPr>
              <a:spLocks noChangeShapeType="1"/>
            </p:cNvSpPr>
            <p:nvPr/>
          </p:nvSpPr>
          <p:spPr bwMode="auto">
            <a:xfrm flipH="1">
              <a:off x="1151" y="1617"/>
              <a:ext cx="30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543"/>
            <p:cNvSpPr>
              <a:spLocks/>
            </p:cNvSpPr>
            <p:nvPr/>
          </p:nvSpPr>
          <p:spPr bwMode="auto">
            <a:xfrm>
              <a:off x="960" y="815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29 h 29"/>
                <a:gd name="T4" fmla="*/ 29 w 29"/>
                <a:gd name="T5" fmla="*/ 14 h 29"/>
                <a:gd name="T6" fmla="*/ 0 w 29"/>
                <a:gd name="T7" fmla="*/ 0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0" y="29"/>
                  </a:lnTo>
                  <a:lnTo>
                    <a:pt x="2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544"/>
            <p:cNvSpPr>
              <a:spLocks/>
            </p:cNvSpPr>
            <p:nvPr/>
          </p:nvSpPr>
          <p:spPr bwMode="auto">
            <a:xfrm>
              <a:off x="960" y="1088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29 h 29"/>
                <a:gd name="T4" fmla="*/ 29 w 29"/>
                <a:gd name="T5" fmla="*/ 15 h 29"/>
                <a:gd name="T6" fmla="*/ 0 w 29"/>
                <a:gd name="T7" fmla="*/ 0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0" y="29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45"/>
            <p:cNvSpPr>
              <a:spLocks/>
            </p:cNvSpPr>
            <p:nvPr/>
          </p:nvSpPr>
          <p:spPr bwMode="auto">
            <a:xfrm>
              <a:off x="994" y="773"/>
              <a:ext cx="116" cy="386"/>
            </a:xfrm>
            <a:custGeom>
              <a:avLst/>
              <a:gdLst>
                <a:gd name="T0" fmla="*/ 0 w 116"/>
                <a:gd name="T1" fmla="*/ 56 h 386"/>
                <a:gd name="T2" fmla="*/ 3 w 116"/>
                <a:gd name="T3" fmla="*/ 49 h 386"/>
                <a:gd name="T4" fmla="*/ 5 w 116"/>
                <a:gd name="T5" fmla="*/ 39 h 386"/>
                <a:gd name="T6" fmla="*/ 7 w 116"/>
                <a:gd name="T7" fmla="*/ 32 h 386"/>
                <a:gd name="T8" fmla="*/ 12 w 116"/>
                <a:gd name="T9" fmla="*/ 24 h 386"/>
                <a:gd name="T10" fmla="*/ 17 w 116"/>
                <a:gd name="T11" fmla="*/ 17 h 386"/>
                <a:gd name="T12" fmla="*/ 25 w 116"/>
                <a:gd name="T13" fmla="*/ 12 h 386"/>
                <a:gd name="T14" fmla="*/ 32 w 116"/>
                <a:gd name="T15" fmla="*/ 7 h 386"/>
                <a:gd name="T16" fmla="*/ 39 w 116"/>
                <a:gd name="T17" fmla="*/ 2 h 386"/>
                <a:gd name="T18" fmla="*/ 49 w 116"/>
                <a:gd name="T19" fmla="*/ 2 h 386"/>
                <a:gd name="T20" fmla="*/ 59 w 116"/>
                <a:gd name="T21" fmla="*/ 0 h 386"/>
                <a:gd name="T22" fmla="*/ 66 w 116"/>
                <a:gd name="T23" fmla="*/ 2 h 386"/>
                <a:gd name="T24" fmla="*/ 76 w 116"/>
                <a:gd name="T25" fmla="*/ 2 h 386"/>
                <a:gd name="T26" fmla="*/ 84 w 116"/>
                <a:gd name="T27" fmla="*/ 7 h 386"/>
                <a:gd name="T28" fmla="*/ 91 w 116"/>
                <a:gd name="T29" fmla="*/ 12 h 386"/>
                <a:gd name="T30" fmla="*/ 98 w 116"/>
                <a:gd name="T31" fmla="*/ 17 h 386"/>
                <a:gd name="T32" fmla="*/ 103 w 116"/>
                <a:gd name="T33" fmla="*/ 24 h 386"/>
                <a:gd name="T34" fmla="*/ 108 w 116"/>
                <a:gd name="T35" fmla="*/ 32 h 386"/>
                <a:gd name="T36" fmla="*/ 111 w 116"/>
                <a:gd name="T37" fmla="*/ 39 h 386"/>
                <a:gd name="T38" fmla="*/ 113 w 116"/>
                <a:gd name="T39" fmla="*/ 49 h 386"/>
                <a:gd name="T40" fmla="*/ 116 w 116"/>
                <a:gd name="T41" fmla="*/ 56 h 386"/>
                <a:gd name="T42" fmla="*/ 116 w 116"/>
                <a:gd name="T43" fmla="*/ 330 h 386"/>
                <a:gd name="T44" fmla="*/ 113 w 116"/>
                <a:gd name="T45" fmla="*/ 339 h 386"/>
                <a:gd name="T46" fmla="*/ 111 w 116"/>
                <a:gd name="T47" fmla="*/ 347 h 386"/>
                <a:gd name="T48" fmla="*/ 108 w 116"/>
                <a:gd name="T49" fmla="*/ 357 h 386"/>
                <a:gd name="T50" fmla="*/ 103 w 116"/>
                <a:gd name="T51" fmla="*/ 364 h 386"/>
                <a:gd name="T52" fmla="*/ 98 w 116"/>
                <a:gd name="T53" fmla="*/ 369 h 386"/>
                <a:gd name="T54" fmla="*/ 91 w 116"/>
                <a:gd name="T55" fmla="*/ 376 h 386"/>
                <a:gd name="T56" fmla="*/ 84 w 116"/>
                <a:gd name="T57" fmla="*/ 379 h 386"/>
                <a:gd name="T58" fmla="*/ 76 w 116"/>
                <a:gd name="T59" fmla="*/ 384 h 386"/>
                <a:gd name="T60" fmla="*/ 66 w 116"/>
                <a:gd name="T61" fmla="*/ 386 h 386"/>
                <a:gd name="T62" fmla="*/ 59 w 116"/>
                <a:gd name="T63" fmla="*/ 386 h 386"/>
                <a:gd name="T64" fmla="*/ 49 w 116"/>
                <a:gd name="T65" fmla="*/ 386 h 386"/>
                <a:gd name="T66" fmla="*/ 39 w 116"/>
                <a:gd name="T67" fmla="*/ 384 h 386"/>
                <a:gd name="T68" fmla="*/ 32 w 116"/>
                <a:gd name="T69" fmla="*/ 379 h 386"/>
                <a:gd name="T70" fmla="*/ 25 w 116"/>
                <a:gd name="T71" fmla="*/ 376 h 386"/>
                <a:gd name="T72" fmla="*/ 17 w 116"/>
                <a:gd name="T73" fmla="*/ 369 h 386"/>
                <a:gd name="T74" fmla="*/ 12 w 116"/>
                <a:gd name="T75" fmla="*/ 364 h 386"/>
                <a:gd name="T76" fmla="*/ 7 w 116"/>
                <a:gd name="T77" fmla="*/ 357 h 386"/>
                <a:gd name="T78" fmla="*/ 5 w 116"/>
                <a:gd name="T79" fmla="*/ 347 h 386"/>
                <a:gd name="T80" fmla="*/ 3 w 116"/>
                <a:gd name="T81" fmla="*/ 339 h 386"/>
                <a:gd name="T82" fmla="*/ 0 w 116"/>
                <a:gd name="T83" fmla="*/ 330 h 386"/>
                <a:gd name="T84" fmla="*/ 0 w 116"/>
                <a:gd name="T85" fmla="*/ 56 h 386"/>
                <a:gd name="T86" fmla="*/ 0 w 116"/>
                <a:gd name="T87" fmla="*/ 56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386"/>
                <a:gd name="T134" fmla="*/ 116 w 116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386">
                  <a:moveTo>
                    <a:pt x="0" y="56"/>
                  </a:moveTo>
                  <a:lnTo>
                    <a:pt x="3" y="49"/>
                  </a:lnTo>
                  <a:lnTo>
                    <a:pt x="5" y="39"/>
                  </a:lnTo>
                  <a:lnTo>
                    <a:pt x="7" y="32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5" y="12"/>
                  </a:lnTo>
                  <a:lnTo>
                    <a:pt x="32" y="7"/>
                  </a:lnTo>
                  <a:lnTo>
                    <a:pt x="39" y="2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4" y="7"/>
                  </a:lnTo>
                  <a:lnTo>
                    <a:pt x="91" y="12"/>
                  </a:lnTo>
                  <a:lnTo>
                    <a:pt x="98" y="17"/>
                  </a:lnTo>
                  <a:lnTo>
                    <a:pt x="103" y="24"/>
                  </a:lnTo>
                  <a:lnTo>
                    <a:pt x="108" y="32"/>
                  </a:lnTo>
                  <a:lnTo>
                    <a:pt x="111" y="39"/>
                  </a:lnTo>
                  <a:lnTo>
                    <a:pt x="113" y="49"/>
                  </a:lnTo>
                  <a:lnTo>
                    <a:pt x="116" y="56"/>
                  </a:lnTo>
                  <a:lnTo>
                    <a:pt x="116" y="330"/>
                  </a:lnTo>
                  <a:lnTo>
                    <a:pt x="113" y="339"/>
                  </a:lnTo>
                  <a:lnTo>
                    <a:pt x="111" y="347"/>
                  </a:lnTo>
                  <a:lnTo>
                    <a:pt x="108" y="357"/>
                  </a:lnTo>
                  <a:lnTo>
                    <a:pt x="103" y="364"/>
                  </a:lnTo>
                  <a:lnTo>
                    <a:pt x="98" y="369"/>
                  </a:lnTo>
                  <a:lnTo>
                    <a:pt x="91" y="376"/>
                  </a:lnTo>
                  <a:lnTo>
                    <a:pt x="84" y="379"/>
                  </a:lnTo>
                  <a:lnTo>
                    <a:pt x="76" y="384"/>
                  </a:lnTo>
                  <a:lnTo>
                    <a:pt x="66" y="386"/>
                  </a:lnTo>
                  <a:lnTo>
                    <a:pt x="59" y="386"/>
                  </a:lnTo>
                  <a:lnTo>
                    <a:pt x="49" y="386"/>
                  </a:lnTo>
                  <a:lnTo>
                    <a:pt x="39" y="384"/>
                  </a:lnTo>
                  <a:lnTo>
                    <a:pt x="32" y="379"/>
                  </a:lnTo>
                  <a:lnTo>
                    <a:pt x="25" y="376"/>
                  </a:lnTo>
                  <a:lnTo>
                    <a:pt x="17" y="369"/>
                  </a:lnTo>
                  <a:lnTo>
                    <a:pt x="12" y="364"/>
                  </a:lnTo>
                  <a:lnTo>
                    <a:pt x="7" y="357"/>
                  </a:lnTo>
                  <a:lnTo>
                    <a:pt x="5" y="347"/>
                  </a:lnTo>
                  <a:lnTo>
                    <a:pt x="3" y="339"/>
                  </a:lnTo>
                  <a:lnTo>
                    <a:pt x="0" y="33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46"/>
            <p:cNvSpPr>
              <a:spLocks/>
            </p:cNvSpPr>
            <p:nvPr/>
          </p:nvSpPr>
          <p:spPr bwMode="auto">
            <a:xfrm>
              <a:off x="994" y="773"/>
              <a:ext cx="116" cy="386"/>
            </a:xfrm>
            <a:custGeom>
              <a:avLst/>
              <a:gdLst>
                <a:gd name="T0" fmla="*/ 0 w 116"/>
                <a:gd name="T1" fmla="*/ 56 h 386"/>
                <a:gd name="T2" fmla="*/ 3 w 116"/>
                <a:gd name="T3" fmla="*/ 49 h 386"/>
                <a:gd name="T4" fmla="*/ 5 w 116"/>
                <a:gd name="T5" fmla="*/ 39 h 386"/>
                <a:gd name="T6" fmla="*/ 7 w 116"/>
                <a:gd name="T7" fmla="*/ 32 h 386"/>
                <a:gd name="T8" fmla="*/ 12 w 116"/>
                <a:gd name="T9" fmla="*/ 24 h 386"/>
                <a:gd name="T10" fmla="*/ 17 w 116"/>
                <a:gd name="T11" fmla="*/ 17 h 386"/>
                <a:gd name="T12" fmla="*/ 25 w 116"/>
                <a:gd name="T13" fmla="*/ 12 h 386"/>
                <a:gd name="T14" fmla="*/ 32 w 116"/>
                <a:gd name="T15" fmla="*/ 7 h 386"/>
                <a:gd name="T16" fmla="*/ 39 w 116"/>
                <a:gd name="T17" fmla="*/ 2 h 386"/>
                <a:gd name="T18" fmla="*/ 49 w 116"/>
                <a:gd name="T19" fmla="*/ 2 h 386"/>
                <a:gd name="T20" fmla="*/ 59 w 116"/>
                <a:gd name="T21" fmla="*/ 0 h 386"/>
                <a:gd name="T22" fmla="*/ 66 w 116"/>
                <a:gd name="T23" fmla="*/ 2 h 386"/>
                <a:gd name="T24" fmla="*/ 76 w 116"/>
                <a:gd name="T25" fmla="*/ 2 h 386"/>
                <a:gd name="T26" fmla="*/ 84 w 116"/>
                <a:gd name="T27" fmla="*/ 7 h 386"/>
                <a:gd name="T28" fmla="*/ 91 w 116"/>
                <a:gd name="T29" fmla="*/ 12 h 386"/>
                <a:gd name="T30" fmla="*/ 98 w 116"/>
                <a:gd name="T31" fmla="*/ 17 h 386"/>
                <a:gd name="T32" fmla="*/ 103 w 116"/>
                <a:gd name="T33" fmla="*/ 24 h 386"/>
                <a:gd name="T34" fmla="*/ 108 w 116"/>
                <a:gd name="T35" fmla="*/ 32 h 386"/>
                <a:gd name="T36" fmla="*/ 111 w 116"/>
                <a:gd name="T37" fmla="*/ 39 h 386"/>
                <a:gd name="T38" fmla="*/ 113 w 116"/>
                <a:gd name="T39" fmla="*/ 49 h 386"/>
                <a:gd name="T40" fmla="*/ 116 w 116"/>
                <a:gd name="T41" fmla="*/ 56 h 386"/>
                <a:gd name="T42" fmla="*/ 116 w 116"/>
                <a:gd name="T43" fmla="*/ 330 h 386"/>
                <a:gd name="T44" fmla="*/ 113 w 116"/>
                <a:gd name="T45" fmla="*/ 339 h 386"/>
                <a:gd name="T46" fmla="*/ 111 w 116"/>
                <a:gd name="T47" fmla="*/ 347 h 386"/>
                <a:gd name="T48" fmla="*/ 108 w 116"/>
                <a:gd name="T49" fmla="*/ 357 h 386"/>
                <a:gd name="T50" fmla="*/ 103 w 116"/>
                <a:gd name="T51" fmla="*/ 364 h 386"/>
                <a:gd name="T52" fmla="*/ 98 w 116"/>
                <a:gd name="T53" fmla="*/ 369 h 386"/>
                <a:gd name="T54" fmla="*/ 91 w 116"/>
                <a:gd name="T55" fmla="*/ 376 h 386"/>
                <a:gd name="T56" fmla="*/ 84 w 116"/>
                <a:gd name="T57" fmla="*/ 379 h 386"/>
                <a:gd name="T58" fmla="*/ 76 w 116"/>
                <a:gd name="T59" fmla="*/ 384 h 386"/>
                <a:gd name="T60" fmla="*/ 66 w 116"/>
                <a:gd name="T61" fmla="*/ 386 h 386"/>
                <a:gd name="T62" fmla="*/ 59 w 116"/>
                <a:gd name="T63" fmla="*/ 386 h 386"/>
                <a:gd name="T64" fmla="*/ 49 w 116"/>
                <a:gd name="T65" fmla="*/ 386 h 386"/>
                <a:gd name="T66" fmla="*/ 39 w 116"/>
                <a:gd name="T67" fmla="*/ 384 h 386"/>
                <a:gd name="T68" fmla="*/ 32 w 116"/>
                <a:gd name="T69" fmla="*/ 379 h 386"/>
                <a:gd name="T70" fmla="*/ 25 w 116"/>
                <a:gd name="T71" fmla="*/ 376 h 386"/>
                <a:gd name="T72" fmla="*/ 17 w 116"/>
                <a:gd name="T73" fmla="*/ 369 h 386"/>
                <a:gd name="T74" fmla="*/ 12 w 116"/>
                <a:gd name="T75" fmla="*/ 364 h 386"/>
                <a:gd name="T76" fmla="*/ 7 w 116"/>
                <a:gd name="T77" fmla="*/ 357 h 386"/>
                <a:gd name="T78" fmla="*/ 5 w 116"/>
                <a:gd name="T79" fmla="*/ 347 h 386"/>
                <a:gd name="T80" fmla="*/ 3 w 116"/>
                <a:gd name="T81" fmla="*/ 339 h 386"/>
                <a:gd name="T82" fmla="*/ 0 w 116"/>
                <a:gd name="T83" fmla="*/ 330 h 386"/>
                <a:gd name="T84" fmla="*/ 0 w 116"/>
                <a:gd name="T85" fmla="*/ 56 h 386"/>
                <a:gd name="T86" fmla="*/ 0 w 116"/>
                <a:gd name="T87" fmla="*/ 56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386"/>
                <a:gd name="T134" fmla="*/ 116 w 116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386">
                  <a:moveTo>
                    <a:pt x="0" y="56"/>
                  </a:moveTo>
                  <a:lnTo>
                    <a:pt x="3" y="49"/>
                  </a:lnTo>
                  <a:lnTo>
                    <a:pt x="5" y="39"/>
                  </a:lnTo>
                  <a:lnTo>
                    <a:pt x="7" y="32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5" y="12"/>
                  </a:lnTo>
                  <a:lnTo>
                    <a:pt x="32" y="7"/>
                  </a:lnTo>
                  <a:lnTo>
                    <a:pt x="39" y="2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4" y="7"/>
                  </a:lnTo>
                  <a:lnTo>
                    <a:pt x="91" y="12"/>
                  </a:lnTo>
                  <a:lnTo>
                    <a:pt x="98" y="17"/>
                  </a:lnTo>
                  <a:lnTo>
                    <a:pt x="103" y="24"/>
                  </a:lnTo>
                  <a:lnTo>
                    <a:pt x="108" y="32"/>
                  </a:lnTo>
                  <a:lnTo>
                    <a:pt x="111" y="39"/>
                  </a:lnTo>
                  <a:lnTo>
                    <a:pt x="113" y="49"/>
                  </a:lnTo>
                  <a:lnTo>
                    <a:pt x="116" y="56"/>
                  </a:lnTo>
                  <a:lnTo>
                    <a:pt x="116" y="330"/>
                  </a:lnTo>
                  <a:lnTo>
                    <a:pt x="113" y="339"/>
                  </a:lnTo>
                  <a:lnTo>
                    <a:pt x="111" y="347"/>
                  </a:lnTo>
                  <a:lnTo>
                    <a:pt x="108" y="357"/>
                  </a:lnTo>
                  <a:lnTo>
                    <a:pt x="103" y="364"/>
                  </a:lnTo>
                  <a:lnTo>
                    <a:pt x="98" y="369"/>
                  </a:lnTo>
                  <a:lnTo>
                    <a:pt x="91" y="376"/>
                  </a:lnTo>
                  <a:lnTo>
                    <a:pt x="84" y="379"/>
                  </a:lnTo>
                  <a:lnTo>
                    <a:pt x="76" y="384"/>
                  </a:lnTo>
                  <a:lnTo>
                    <a:pt x="66" y="386"/>
                  </a:lnTo>
                  <a:lnTo>
                    <a:pt x="59" y="386"/>
                  </a:lnTo>
                  <a:lnTo>
                    <a:pt x="49" y="386"/>
                  </a:lnTo>
                  <a:lnTo>
                    <a:pt x="39" y="384"/>
                  </a:lnTo>
                  <a:lnTo>
                    <a:pt x="32" y="379"/>
                  </a:lnTo>
                  <a:lnTo>
                    <a:pt x="25" y="376"/>
                  </a:lnTo>
                  <a:lnTo>
                    <a:pt x="17" y="369"/>
                  </a:lnTo>
                  <a:lnTo>
                    <a:pt x="12" y="364"/>
                  </a:lnTo>
                  <a:lnTo>
                    <a:pt x="7" y="357"/>
                  </a:lnTo>
                  <a:lnTo>
                    <a:pt x="5" y="347"/>
                  </a:lnTo>
                  <a:lnTo>
                    <a:pt x="3" y="339"/>
                  </a:lnTo>
                  <a:lnTo>
                    <a:pt x="0" y="330"/>
                  </a:lnTo>
                  <a:lnTo>
                    <a:pt x="0" y="5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547"/>
            <p:cNvSpPr>
              <a:spLocks noChangeArrowheads="1"/>
            </p:cNvSpPr>
            <p:nvPr/>
          </p:nvSpPr>
          <p:spPr bwMode="auto">
            <a:xfrm>
              <a:off x="1024" y="868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548"/>
            <p:cNvSpPr>
              <a:spLocks noChangeArrowheads="1"/>
            </p:cNvSpPr>
            <p:nvPr/>
          </p:nvSpPr>
          <p:spPr bwMode="auto">
            <a:xfrm>
              <a:off x="1075" y="86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49" name="Rectangle 549"/>
            <p:cNvSpPr>
              <a:spLocks noChangeArrowheads="1"/>
            </p:cNvSpPr>
            <p:nvPr/>
          </p:nvSpPr>
          <p:spPr bwMode="auto">
            <a:xfrm>
              <a:off x="1033" y="93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50"/>
            <p:cNvSpPr>
              <a:spLocks noChangeArrowheads="1"/>
            </p:cNvSpPr>
            <p:nvPr/>
          </p:nvSpPr>
          <p:spPr bwMode="auto">
            <a:xfrm>
              <a:off x="1068" y="93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51" name="Rectangle 551"/>
            <p:cNvSpPr>
              <a:spLocks noChangeArrowheads="1"/>
            </p:cNvSpPr>
            <p:nvPr/>
          </p:nvSpPr>
          <p:spPr bwMode="auto">
            <a:xfrm>
              <a:off x="1033" y="989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2" name="Rectangle 552"/>
            <p:cNvSpPr>
              <a:spLocks noChangeArrowheads="1"/>
            </p:cNvSpPr>
            <p:nvPr/>
          </p:nvSpPr>
          <p:spPr bwMode="auto">
            <a:xfrm>
              <a:off x="1016" y="79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3" name="Rectangle 553"/>
            <p:cNvSpPr>
              <a:spLocks noChangeArrowheads="1"/>
            </p:cNvSpPr>
            <p:nvPr/>
          </p:nvSpPr>
          <p:spPr bwMode="auto">
            <a:xfrm>
              <a:off x="1016" y="106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 554"/>
            <p:cNvSpPr>
              <a:spLocks/>
            </p:cNvSpPr>
            <p:nvPr/>
          </p:nvSpPr>
          <p:spPr bwMode="auto">
            <a:xfrm>
              <a:off x="837" y="829"/>
              <a:ext cx="408" cy="790"/>
            </a:xfrm>
            <a:custGeom>
              <a:avLst/>
              <a:gdLst>
                <a:gd name="T0" fmla="*/ 137 w 408"/>
                <a:gd name="T1" fmla="*/ 0 h 790"/>
                <a:gd name="T2" fmla="*/ 0 w 408"/>
                <a:gd name="T3" fmla="*/ 0 h 790"/>
                <a:gd name="T4" fmla="*/ 0 w 408"/>
                <a:gd name="T5" fmla="*/ 443 h 790"/>
                <a:gd name="T6" fmla="*/ 408 w 408"/>
                <a:gd name="T7" fmla="*/ 443 h 790"/>
                <a:gd name="T8" fmla="*/ 408 w 408"/>
                <a:gd name="T9" fmla="*/ 79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790"/>
                <a:gd name="T17" fmla="*/ 408 w 408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790">
                  <a:moveTo>
                    <a:pt x="137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408" y="443"/>
                  </a:lnTo>
                  <a:lnTo>
                    <a:pt x="408" y="79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55"/>
            <p:cNvSpPr>
              <a:spLocks/>
            </p:cNvSpPr>
            <p:nvPr/>
          </p:nvSpPr>
          <p:spPr bwMode="auto">
            <a:xfrm>
              <a:off x="348" y="729"/>
              <a:ext cx="828" cy="1535"/>
            </a:xfrm>
            <a:custGeom>
              <a:avLst/>
              <a:gdLst>
                <a:gd name="T0" fmla="*/ 69 w 828"/>
                <a:gd name="T1" fmla="*/ 1535 h 1535"/>
                <a:gd name="T2" fmla="*/ 0 w 828"/>
                <a:gd name="T3" fmla="*/ 1535 h 1535"/>
                <a:gd name="T4" fmla="*/ 0 w 828"/>
                <a:gd name="T5" fmla="*/ 0 h 1535"/>
                <a:gd name="T6" fmla="*/ 828 w 828"/>
                <a:gd name="T7" fmla="*/ 0 h 1535"/>
                <a:gd name="T8" fmla="*/ 828 w 828"/>
                <a:gd name="T9" fmla="*/ 238 h 1535"/>
                <a:gd name="T10" fmla="*/ 759 w 828"/>
                <a:gd name="T11" fmla="*/ 238 h 1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8"/>
                <a:gd name="T19" fmla="*/ 0 h 1535"/>
                <a:gd name="T20" fmla="*/ 828 w 828"/>
                <a:gd name="T21" fmla="*/ 1535 h 1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8" h="1535">
                  <a:moveTo>
                    <a:pt x="69" y="1535"/>
                  </a:moveTo>
                  <a:lnTo>
                    <a:pt x="0" y="1535"/>
                  </a:lnTo>
                  <a:lnTo>
                    <a:pt x="0" y="0"/>
                  </a:lnTo>
                  <a:lnTo>
                    <a:pt x="828" y="0"/>
                  </a:lnTo>
                  <a:lnTo>
                    <a:pt x="828" y="238"/>
                  </a:lnTo>
                  <a:lnTo>
                    <a:pt x="759" y="23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56"/>
            <p:cNvSpPr>
              <a:spLocks/>
            </p:cNvSpPr>
            <p:nvPr/>
          </p:nvSpPr>
          <p:spPr bwMode="auto">
            <a:xfrm>
              <a:off x="903" y="637"/>
              <a:ext cx="3554" cy="1164"/>
            </a:xfrm>
            <a:custGeom>
              <a:avLst/>
              <a:gdLst>
                <a:gd name="T0" fmla="*/ 3180 w 3554"/>
                <a:gd name="T1" fmla="*/ 1162 h 1164"/>
                <a:gd name="T2" fmla="*/ 3554 w 3554"/>
                <a:gd name="T3" fmla="*/ 1164 h 1164"/>
                <a:gd name="T4" fmla="*/ 3554 w 3554"/>
                <a:gd name="T5" fmla="*/ 0 h 1164"/>
                <a:gd name="T6" fmla="*/ 410 w 3554"/>
                <a:gd name="T7" fmla="*/ 0 h 1164"/>
                <a:gd name="T8" fmla="*/ 410 w 3554"/>
                <a:gd name="T9" fmla="*/ 569 h 1164"/>
                <a:gd name="T10" fmla="*/ 0 w 3554"/>
                <a:gd name="T11" fmla="*/ 569 h 1164"/>
                <a:gd name="T12" fmla="*/ 0 w 3554"/>
                <a:gd name="T13" fmla="*/ 466 h 1164"/>
                <a:gd name="T14" fmla="*/ 71 w 3554"/>
                <a:gd name="T15" fmla="*/ 466 h 1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4"/>
                <a:gd name="T25" fmla="*/ 0 h 1164"/>
                <a:gd name="T26" fmla="*/ 3554 w 3554"/>
                <a:gd name="T27" fmla="*/ 1164 h 1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4" h="1164">
                  <a:moveTo>
                    <a:pt x="3180" y="1162"/>
                  </a:moveTo>
                  <a:lnTo>
                    <a:pt x="3554" y="1164"/>
                  </a:lnTo>
                  <a:lnTo>
                    <a:pt x="3554" y="0"/>
                  </a:lnTo>
                  <a:lnTo>
                    <a:pt x="410" y="0"/>
                  </a:lnTo>
                  <a:lnTo>
                    <a:pt x="410" y="569"/>
                  </a:lnTo>
                  <a:lnTo>
                    <a:pt x="0" y="569"/>
                  </a:lnTo>
                  <a:lnTo>
                    <a:pt x="0" y="466"/>
                  </a:lnTo>
                  <a:lnTo>
                    <a:pt x="71" y="4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57"/>
            <p:cNvSpPr>
              <a:spLocks/>
            </p:cNvSpPr>
            <p:nvPr/>
          </p:nvSpPr>
          <p:spPr bwMode="auto">
            <a:xfrm>
              <a:off x="1230" y="1602"/>
              <a:ext cx="29" cy="32"/>
            </a:xfrm>
            <a:custGeom>
              <a:avLst/>
              <a:gdLst>
                <a:gd name="T0" fmla="*/ 15 w 29"/>
                <a:gd name="T1" fmla="*/ 30 h 32"/>
                <a:gd name="T2" fmla="*/ 17 w 29"/>
                <a:gd name="T3" fmla="*/ 32 h 32"/>
                <a:gd name="T4" fmla="*/ 20 w 29"/>
                <a:gd name="T5" fmla="*/ 30 h 32"/>
                <a:gd name="T6" fmla="*/ 22 w 29"/>
                <a:gd name="T7" fmla="*/ 30 h 32"/>
                <a:gd name="T8" fmla="*/ 24 w 29"/>
                <a:gd name="T9" fmla="*/ 30 h 32"/>
                <a:gd name="T10" fmla="*/ 24 w 29"/>
                <a:gd name="T11" fmla="*/ 27 h 32"/>
                <a:gd name="T12" fmla="*/ 27 w 29"/>
                <a:gd name="T13" fmla="*/ 25 h 32"/>
                <a:gd name="T14" fmla="*/ 27 w 29"/>
                <a:gd name="T15" fmla="*/ 22 h 32"/>
                <a:gd name="T16" fmla="*/ 29 w 29"/>
                <a:gd name="T17" fmla="*/ 22 h 32"/>
                <a:gd name="T18" fmla="*/ 29 w 29"/>
                <a:gd name="T19" fmla="*/ 20 h 32"/>
                <a:gd name="T20" fmla="*/ 29 w 29"/>
                <a:gd name="T21" fmla="*/ 17 h 32"/>
                <a:gd name="T22" fmla="*/ 29 w 29"/>
                <a:gd name="T23" fmla="*/ 15 h 32"/>
                <a:gd name="T24" fmla="*/ 29 w 29"/>
                <a:gd name="T25" fmla="*/ 12 h 32"/>
                <a:gd name="T26" fmla="*/ 27 w 29"/>
                <a:gd name="T27" fmla="*/ 10 h 32"/>
                <a:gd name="T28" fmla="*/ 27 w 29"/>
                <a:gd name="T29" fmla="*/ 7 h 32"/>
                <a:gd name="T30" fmla="*/ 24 w 29"/>
                <a:gd name="T31" fmla="*/ 5 h 32"/>
                <a:gd name="T32" fmla="*/ 24 w 29"/>
                <a:gd name="T33" fmla="*/ 5 h 32"/>
                <a:gd name="T34" fmla="*/ 22 w 29"/>
                <a:gd name="T35" fmla="*/ 2 h 32"/>
                <a:gd name="T36" fmla="*/ 20 w 29"/>
                <a:gd name="T37" fmla="*/ 2 h 32"/>
                <a:gd name="T38" fmla="*/ 17 w 29"/>
                <a:gd name="T39" fmla="*/ 2 h 32"/>
                <a:gd name="T40" fmla="*/ 15 w 29"/>
                <a:gd name="T41" fmla="*/ 0 h 32"/>
                <a:gd name="T42" fmla="*/ 12 w 29"/>
                <a:gd name="T43" fmla="*/ 2 h 32"/>
                <a:gd name="T44" fmla="*/ 10 w 29"/>
                <a:gd name="T45" fmla="*/ 2 h 32"/>
                <a:gd name="T46" fmla="*/ 7 w 29"/>
                <a:gd name="T47" fmla="*/ 2 h 32"/>
                <a:gd name="T48" fmla="*/ 5 w 29"/>
                <a:gd name="T49" fmla="*/ 5 h 32"/>
                <a:gd name="T50" fmla="*/ 5 w 29"/>
                <a:gd name="T51" fmla="*/ 5 h 32"/>
                <a:gd name="T52" fmla="*/ 2 w 29"/>
                <a:gd name="T53" fmla="*/ 7 h 32"/>
                <a:gd name="T54" fmla="*/ 2 w 29"/>
                <a:gd name="T55" fmla="*/ 10 h 32"/>
                <a:gd name="T56" fmla="*/ 0 w 29"/>
                <a:gd name="T57" fmla="*/ 12 h 32"/>
                <a:gd name="T58" fmla="*/ 0 w 29"/>
                <a:gd name="T59" fmla="*/ 15 h 32"/>
                <a:gd name="T60" fmla="*/ 0 w 29"/>
                <a:gd name="T61" fmla="*/ 17 h 32"/>
                <a:gd name="T62" fmla="*/ 0 w 29"/>
                <a:gd name="T63" fmla="*/ 20 h 32"/>
                <a:gd name="T64" fmla="*/ 0 w 29"/>
                <a:gd name="T65" fmla="*/ 22 h 32"/>
                <a:gd name="T66" fmla="*/ 2 w 29"/>
                <a:gd name="T67" fmla="*/ 22 h 32"/>
                <a:gd name="T68" fmla="*/ 2 w 29"/>
                <a:gd name="T69" fmla="*/ 25 h 32"/>
                <a:gd name="T70" fmla="*/ 5 w 29"/>
                <a:gd name="T71" fmla="*/ 27 h 32"/>
                <a:gd name="T72" fmla="*/ 5 w 29"/>
                <a:gd name="T73" fmla="*/ 30 h 32"/>
                <a:gd name="T74" fmla="*/ 7 w 29"/>
                <a:gd name="T75" fmla="*/ 30 h 32"/>
                <a:gd name="T76" fmla="*/ 10 w 29"/>
                <a:gd name="T77" fmla="*/ 30 h 32"/>
                <a:gd name="T78" fmla="*/ 12 w 29"/>
                <a:gd name="T79" fmla="*/ 32 h 32"/>
                <a:gd name="T80" fmla="*/ 15 w 29"/>
                <a:gd name="T81" fmla="*/ 32 h 32"/>
                <a:gd name="T82" fmla="*/ 15 w 29"/>
                <a:gd name="T83" fmla="*/ 32 h 32"/>
                <a:gd name="T84" fmla="*/ 15 w 29"/>
                <a:gd name="T85" fmla="*/ 30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2"/>
                <a:gd name="T131" fmla="*/ 29 w 29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2">
                  <a:moveTo>
                    <a:pt x="15" y="30"/>
                  </a:moveTo>
                  <a:lnTo>
                    <a:pt x="17" y="32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58"/>
            <p:cNvSpPr>
              <a:spLocks/>
            </p:cNvSpPr>
            <p:nvPr/>
          </p:nvSpPr>
          <p:spPr bwMode="auto">
            <a:xfrm>
              <a:off x="1674" y="2584"/>
              <a:ext cx="3645" cy="1395"/>
            </a:xfrm>
            <a:custGeom>
              <a:avLst/>
              <a:gdLst>
                <a:gd name="T0" fmla="*/ 3576 w 3645"/>
                <a:gd name="T1" fmla="*/ 1040 h 1395"/>
                <a:gd name="T2" fmla="*/ 3645 w 3645"/>
                <a:gd name="T3" fmla="*/ 1043 h 1395"/>
                <a:gd name="T4" fmla="*/ 3645 w 3645"/>
                <a:gd name="T5" fmla="*/ 1395 h 1395"/>
                <a:gd name="T6" fmla="*/ 0 w 3645"/>
                <a:gd name="T7" fmla="*/ 1395 h 1395"/>
                <a:gd name="T8" fmla="*/ 0 w 3645"/>
                <a:gd name="T9" fmla="*/ 0 h 1395"/>
                <a:gd name="T10" fmla="*/ 243 w 3645"/>
                <a:gd name="T11" fmla="*/ 0 h 1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5"/>
                <a:gd name="T19" fmla="*/ 0 h 1395"/>
                <a:gd name="T20" fmla="*/ 3645 w 3645"/>
                <a:gd name="T21" fmla="*/ 1395 h 1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5" h="1395">
                  <a:moveTo>
                    <a:pt x="3576" y="1040"/>
                  </a:moveTo>
                  <a:lnTo>
                    <a:pt x="3645" y="1043"/>
                  </a:lnTo>
                  <a:lnTo>
                    <a:pt x="3645" y="1395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24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559"/>
            <p:cNvSpPr>
              <a:spLocks noChangeArrowheads="1"/>
            </p:cNvSpPr>
            <p:nvPr/>
          </p:nvSpPr>
          <p:spPr bwMode="auto">
            <a:xfrm rot="-5400000">
              <a:off x="4575" y="2213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0" name="Rectangle 560"/>
            <p:cNvSpPr>
              <a:spLocks noChangeArrowheads="1"/>
            </p:cNvSpPr>
            <p:nvPr/>
          </p:nvSpPr>
          <p:spPr bwMode="auto">
            <a:xfrm rot="-5400000">
              <a:off x="4584" y="217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561"/>
            <p:cNvSpPr>
              <a:spLocks noChangeArrowheads="1"/>
            </p:cNvSpPr>
            <p:nvPr/>
          </p:nvSpPr>
          <p:spPr bwMode="auto">
            <a:xfrm rot="-5400000">
              <a:off x="4575" y="2129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2" name="Rectangle 562"/>
            <p:cNvSpPr>
              <a:spLocks noChangeArrowheads="1"/>
            </p:cNvSpPr>
            <p:nvPr/>
          </p:nvSpPr>
          <p:spPr bwMode="auto">
            <a:xfrm rot="-5400000">
              <a:off x="4572" y="2074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3" name="Rectangle 563"/>
            <p:cNvSpPr>
              <a:spLocks noChangeArrowheads="1"/>
            </p:cNvSpPr>
            <p:nvPr/>
          </p:nvSpPr>
          <p:spPr bwMode="auto">
            <a:xfrm rot="-5400000">
              <a:off x="4591" y="2037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4"/>
            <p:cNvSpPr>
              <a:spLocks noChangeArrowheads="1"/>
            </p:cNvSpPr>
            <p:nvPr/>
          </p:nvSpPr>
          <p:spPr bwMode="auto">
            <a:xfrm rot="-5400000">
              <a:off x="4595" y="2021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5" name="Rectangle 565"/>
            <p:cNvSpPr>
              <a:spLocks noChangeArrowheads="1"/>
            </p:cNvSpPr>
            <p:nvPr/>
          </p:nvSpPr>
          <p:spPr bwMode="auto">
            <a:xfrm rot="-5400000">
              <a:off x="4593" y="2005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6" name="Rectangle 566"/>
            <p:cNvSpPr>
              <a:spLocks noChangeArrowheads="1"/>
            </p:cNvSpPr>
            <p:nvPr/>
          </p:nvSpPr>
          <p:spPr bwMode="auto">
            <a:xfrm rot="-5400000">
              <a:off x="4584" y="198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567"/>
            <p:cNvSpPr>
              <a:spLocks/>
            </p:cNvSpPr>
            <p:nvPr/>
          </p:nvSpPr>
          <p:spPr bwMode="auto">
            <a:xfrm>
              <a:off x="4277" y="2557"/>
              <a:ext cx="32" cy="29"/>
            </a:xfrm>
            <a:custGeom>
              <a:avLst/>
              <a:gdLst>
                <a:gd name="T0" fmla="*/ 0 w 32"/>
                <a:gd name="T1" fmla="*/ 0 h 29"/>
                <a:gd name="T2" fmla="*/ 3 w 32"/>
                <a:gd name="T3" fmla="*/ 29 h 29"/>
                <a:gd name="T4" fmla="*/ 32 w 32"/>
                <a:gd name="T5" fmla="*/ 14 h 29"/>
                <a:gd name="T6" fmla="*/ 3 w 32"/>
                <a:gd name="T7" fmla="*/ 0 h 29"/>
                <a:gd name="T8" fmla="*/ 3 w 32"/>
                <a:gd name="T9" fmla="*/ 0 h 29"/>
                <a:gd name="T10" fmla="*/ 0 w 3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0" y="0"/>
                  </a:moveTo>
                  <a:lnTo>
                    <a:pt x="3" y="29"/>
                  </a:lnTo>
                  <a:lnTo>
                    <a:pt x="32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568"/>
            <p:cNvSpPr>
              <a:spLocks noChangeArrowheads="1"/>
            </p:cNvSpPr>
            <p:nvPr/>
          </p:nvSpPr>
          <p:spPr bwMode="auto">
            <a:xfrm>
              <a:off x="4339" y="253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9" name="Rectangle 569"/>
            <p:cNvSpPr>
              <a:spLocks noChangeArrowheads="1"/>
            </p:cNvSpPr>
            <p:nvPr/>
          </p:nvSpPr>
          <p:spPr bwMode="auto">
            <a:xfrm>
              <a:off x="4380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0" name="Rectangle 570"/>
            <p:cNvSpPr>
              <a:spLocks noChangeArrowheads="1"/>
            </p:cNvSpPr>
            <p:nvPr/>
          </p:nvSpPr>
          <p:spPr bwMode="auto">
            <a:xfrm>
              <a:off x="4412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1" name="Rectangle 571"/>
            <p:cNvSpPr>
              <a:spLocks noChangeArrowheads="1"/>
            </p:cNvSpPr>
            <p:nvPr/>
          </p:nvSpPr>
          <p:spPr bwMode="auto">
            <a:xfrm>
              <a:off x="4447" y="253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2" name="Rectangle 572"/>
            <p:cNvSpPr>
              <a:spLocks noChangeArrowheads="1"/>
            </p:cNvSpPr>
            <p:nvPr/>
          </p:nvSpPr>
          <p:spPr bwMode="auto">
            <a:xfrm>
              <a:off x="4466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3" name="Rectangle 573"/>
            <p:cNvSpPr>
              <a:spLocks noChangeArrowheads="1"/>
            </p:cNvSpPr>
            <p:nvPr/>
          </p:nvSpPr>
          <p:spPr bwMode="auto">
            <a:xfrm>
              <a:off x="4501" y="253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4" name="Rectangle 574"/>
            <p:cNvSpPr>
              <a:spLocks noChangeArrowheads="1"/>
            </p:cNvSpPr>
            <p:nvPr/>
          </p:nvSpPr>
          <p:spPr bwMode="auto">
            <a:xfrm>
              <a:off x="4530" y="253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5" name="Line 575"/>
            <p:cNvSpPr>
              <a:spLocks noChangeShapeType="1"/>
            </p:cNvSpPr>
            <p:nvPr/>
          </p:nvSpPr>
          <p:spPr bwMode="auto">
            <a:xfrm flipH="1">
              <a:off x="4086" y="2569"/>
              <a:ext cx="19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576"/>
            <p:cNvSpPr>
              <a:spLocks noChangeArrowheads="1"/>
            </p:cNvSpPr>
            <p:nvPr/>
          </p:nvSpPr>
          <p:spPr bwMode="auto">
            <a:xfrm>
              <a:off x="4599" y="261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7" name="Rectangle 577"/>
            <p:cNvSpPr>
              <a:spLocks noChangeArrowheads="1"/>
            </p:cNvSpPr>
            <p:nvPr/>
          </p:nvSpPr>
          <p:spPr bwMode="auto">
            <a:xfrm>
              <a:off x="4643" y="261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8" name="Rectangle 578"/>
            <p:cNvSpPr>
              <a:spLocks noChangeArrowheads="1"/>
            </p:cNvSpPr>
            <p:nvPr/>
          </p:nvSpPr>
          <p:spPr bwMode="auto">
            <a:xfrm>
              <a:off x="4678" y="2615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9" name="Rectangle 579"/>
            <p:cNvSpPr>
              <a:spLocks noChangeArrowheads="1"/>
            </p:cNvSpPr>
            <p:nvPr/>
          </p:nvSpPr>
          <p:spPr bwMode="auto">
            <a:xfrm>
              <a:off x="4692" y="261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0" name="Rectangle 580"/>
            <p:cNvSpPr>
              <a:spLocks noChangeArrowheads="1"/>
            </p:cNvSpPr>
            <p:nvPr/>
          </p:nvSpPr>
          <p:spPr bwMode="auto">
            <a:xfrm>
              <a:off x="4727" y="26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81" name="Rectangle 581"/>
            <p:cNvSpPr>
              <a:spLocks noChangeArrowheads="1"/>
            </p:cNvSpPr>
            <p:nvPr/>
          </p:nvSpPr>
          <p:spPr bwMode="auto">
            <a:xfrm>
              <a:off x="4557" y="2687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2" name="Rectangle 582"/>
            <p:cNvSpPr>
              <a:spLocks noChangeArrowheads="1"/>
            </p:cNvSpPr>
            <p:nvPr/>
          </p:nvSpPr>
          <p:spPr bwMode="auto">
            <a:xfrm>
              <a:off x="4606" y="2687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3" name="Rectangle 583"/>
            <p:cNvSpPr>
              <a:spLocks noChangeArrowheads="1"/>
            </p:cNvSpPr>
            <p:nvPr/>
          </p:nvSpPr>
          <p:spPr bwMode="auto">
            <a:xfrm>
              <a:off x="4641" y="2687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4" name="Rectangle 584"/>
            <p:cNvSpPr>
              <a:spLocks noChangeArrowheads="1"/>
            </p:cNvSpPr>
            <p:nvPr/>
          </p:nvSpPr>
          <p:spPr bwMode="auto">
            <a:xfrm>
              <a:off x="4690" y="2687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5" name="Rectangle 585"/>
            <p:cNvSpPr>
              <a:spLocks noChangeArrowheads="1"/>
            </p:cNvSpPr>
            <p:nvPr/>
          </p:nvSpPr>
          <p:spPr bwMode="auto">
            <a:xfrm>
              <a:off x="4724" y="2687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586"/>
            <p:cNvSpPr>
              <a:spLocks noChangeArrowheads="1"/>
            </p:cNvSpPr>
            <p:nvPr/>
          </p:nvSpPr>
          <p:spPr bwMode="auto">
            <a:xfrm>
              <a:off x="4744" y="2687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y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587"/>
            <p:cNvSpPr>
              <a:spLocks noChangeArrowheads="1"/>
            </p:cNvSpPr>
            <p:nvPr/>
          </p:nvSpPr>
          <p:spPr bwMode="auto">
            <a:xfrm>
              <a:off x="744" y="2224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588"/>
            <p:cNvSpPr>
              <a:spLocks noChangeArrowheads="1"/>
            </p:cNvSpPr>
            <p:nvPr/>
          </p:nvSpPr>
          <p:spPr bwMode="auto">
            <a:xfrm>
              <a:off x="783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589"/>
            <p:cNvSpPr>
              <a:spLocks noChangeArrowheads="1"/>
            </p:cNvSpPr>
            <p:nvPr/>
          </p:nvSpPr>
          <p:spPr bwMode="auto">
            <a:xfrm>
              <a:off x="817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590"/>
            <p:cNvSpPr>
              <a:spLocks noChangeArrowheads="1"/>
            </p:cNvSpPr>
            <p:nvPr/>
          </p:nvSpPr>
          <p:spPr bwMode="auto">
            <a:xfrm>
              <a:off x="852" y="222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591"/>
            <p:cNvSpPr>
              <a:spLocks noChangeArrowheads="1"/>
            </p:cNvSpPr>
            <p:nvPr/>
          </p:nvSpPr>
          <p:spPr bwMode="auto">
            <a:xfrm>
              <a:off x="874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592"/>
            <p:cNvSpPr>
              <a:spLocks noChangeArrowheads="1"/>
            </p:cNvSpPr>
            <p:nvPr/>
          </p:nvSpPr>
          <p:spPr bwMode="auto">
            <a:xfrm>
              <a:off x="908" y="222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593"/>
            <p:cNvSpPr>
              <a:spLocks noChangeArrowheads="1"/>
            </p:cNvSpPr>
            <p:nvPr/>
          </p:nvSpPr>
          <p:spPr bwMode="auto">
            <a:xfrm>
              <a:off x="938" y="222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6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 Architecture</a:t>
            </a:r>
            <a:r>
              <a:rPr lang="en-US" smtClean="0"/>
              <a:t>: Hazards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/>
              <a:t>Three Hazard types:</a:t>
            </a:r>
          </a:p>
          <a:p>
            <a:pPr>
              <a:buFont typeface="Monotype Sorts" pitchFamily="2" charset="2"/>
              <a:buNone/>
            </a:pPr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Structural</a:t>
            </a:r>
          </a:p>
          <a:p>
            <a:pPr lvl="1"/>
            <a:r>
              <a:rPr lang="en-US" sz="2400"/>
              <a:t>same resource is needed multiple times in the same cycle</a:t>
            </a:r>
          </a:p>
          <a:p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Data</a:t>
            </a:r>
          </a:p>
          <a:p>
            <a:pPr lvl="1"/>
            <a:r>
              <a:rPr lang="en-US" sz="2400"/>
              <a:t>data dependencies limit pipelining</a:t>
            </a:r>
          </a:p>
          <a:p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Control</a:t>
            </a:r>
          </a:p>
          <a:p>
            <a:pPr lvl="1"/>
            <a:r>
              <a:rPr lang="en-US" sz="2400"/>
              <a:t>next executed instruction may not be the next specified </a:t>
            </a:r>
            <a:r>
              <a:rPr lang="en-US" sz="2400" smtClean="0"/>
              <a:t>instruction</a:t>
            </a:r>
          </a:p>
          <a:p>
            <a:pPr lvl="1"/>
            <a:endParaRPr lang="en-US" sz="2400"/>
          </a:p>
          <a:p>
            <a:r>
              <a:rPr lang="en-US" sz="2600" b="1" smtClean="0">
                <a:solidFill>
                  <a:srgbClr val="FF0000"/>
                </a:solidFill>
              </a:rPr>
              <a:t>HOW TO DEAL WITH THESE HAZARDS ?</a:t>
            </a:r>
          </a:p>
          <a:p>
            <a:r>
              <a:rPr lang="en-US" sz="2600" smtClean="0">
                <a:solidFill>
                  <a:srgbClr val="00B050"/>
                </a:solidFill>
              </a:rPr>
              <a:t>Calculate the </a:t>
            </a:r>
            <a:r>
              <a:rPr lang="en-US" sz="2600" b="1" smtClean="0">
                <a:solidFill>
                  <a:srgbClr val="00B050"/>
                </a:solidFill>
              </a:rPr>
              <a:t>t</a:t>
            </a:r>
            <a:r>
              <a:rPr lang="en-US" sz="2600" b="1" baseline="-25000" smtClean="0">
                <a:solidFill>
                  <a:srgbClr val="00B050"/>
                </a:solidFill>
              </a:rPr>
              <a:t>execution</a:t>
            </a:r>
            <a:r>
              <a:rPr lang="en-US" sz="2600" b="1" smtClean="0">
                <a:solidFill>
                  <a:srgbClr val="00B050"/>
                </a:solidFill>
              </a:rPr>
              <a:t> </a:t>
            </a:r>
            <a:r>
              <a:rPr lang="en-US" sz="2600" smtClean="0">
                <a:solidFill>
                  <a:srgbClr val="00B050"/>
                </a:solidFill>
              </a:rPr>
              <a:t>time impact of hazards</a:t>
            </a:r>
            <a:endParaRPr lang="en-US" sz="2600">
              <a:solidFill>
                <a:srgbClr val="00B05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403156-6604-443E-8D34-E8C954AB34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158" y="228600"/>
            <a:ext cx="10063844" cy="762000"/>
          </a:xfrm>
        </p:spPr>
        <p:txBody>
          <a:bodyPr/>
          <a:lstStyle/>
          <a:p>
            <a:r>
              <a:rPr lang="en-US" sz="3600" smtClean="0"/>
              <a:t>Three </a:t>
            </a:r>
            <a:r>
              <a:rPr lang="en-US" sz="3600" dirty="0" smtClean="0"/>
              <a:t>Data dependences types: </a:t>
            </a:r>
            <a:r>
              <a:rPr lang="en-US" sz="3600" b="1" dirty="0" err="1" smtClean="0">
                <a:solidFill>
                  <a:srgbClr val="FF0043"/>
                </a:solidFill>
              </a:rPr>
              <a:t>RaW</a:t>
            </a:r>
            <a:r>
              <a:rPr lang="en-US" sz="3600" b="1" dirty="0" smtClean="0">
                <a:solidFill>
                  <a:srgbClr val="FF0043"/>
                </a:solidFill>
              </a:rPr>
              <a:t>, </a:t>
            </a:r>
            <a:r>
              <a:rPr lang="en-US" sz="3600" b="1" dirty="0" err="1" smtClean="0">
                <a:solidFill>
                  <a:srgbClr val="FF0043"/>
                </a:solidFill>
              </a:rPr>
              <a:t>WaR</a:t>
            </a:r>
            <a:r>
              <a:rPr lang="en-US" sz="3600" b="1" dirty="0" smtClean="0">
                <a:solidFill>
                  <a:srgbClr val="FF0043"/>
                </a:solidFill>
              </a:rPr>
              <a:t>, </a:t>
            </a:r>
            <a:r>
              <a:rPr lang="en-US" sz="3600" b="1" dirty="0" err="1" smtClean="0">
                <a:solidFill>
                  <a:srgbClr val="FF0043"/>
                </a:solidFill>
              </a:rPr>
              <a:t>WaW</a:t>
            </a:r>
            <a:endParaRPr lang="en-US" sz="3600" b="1" dirty="0">
              <a:solidFill>
                <a:srgbClr val="FF0043"/>
              </a:solidFill>
            </a:endParaRP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90600"/>
            <a:ext cx="7772400" cy="3726712"/>
          </a:xfrm>
          <a:noFill/>
        </p:spPr>
        <p:txBody>
          <a:bodyPr/>
          <a:lstStyle/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40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add r1, r2, 5   	; r1 := r2+5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sub r4, r1, r3  	; </a:t>
            </a:r>
            <a:r>
              <a:rPr lang="en-US" sz="2000" smtClean="0">
                <a:solidFill>
                  <a:srgbClr val="FF0043"/>
                </a:solidFill>
                <a:latin typeface="Courier New" pitchFamily="49" charset="0"/>
              </a:rPr>
              <a:t>RaW</a:t>
            </a:r>
            <a:r>
              <a:rPr lang="en-US" sz="2000" smtClean="0">
                <a:latin typeface="Courier New" pitchFamily="49" charset="0"/>
              </a:rPr>
              <a:t> of r1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add r1, r2, 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sub r2, r4, 1  	; </a:t>
            </a:r>
            <a:r>
              <a:rPr lang="en-US" sz="2000" smtClean="0">
                <a:solidFill>
                  <a:srgbClr val="FF0043"/>
                </a:solidFill>
                <a:latin typeface="Courier New" pitchFamily="49" charset="0"/>
              </a:rPr>
              <a:t>WaR</a:t>
            </a:r>
            <a:r>
              <a:rPr lang="en-US" sz="2000" smtClean="0">
                <a:latin typeface="Courier New" pitchFamily="49" charset="0"/>
              </a:rPr>
              <a:t> of r2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add r1, r2, 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sub r1, r1, 1 	; </a:t>
            </a:r>
            <a:r>
              <a:rPr lang="en-US" sz="2000" smtClean="0">
                <a:solidFill>
                  <a:srgbClr val="FF0043"/>
                </a:solidFill>
                <a:latin typeface="Courier New" pitchFamily="49" charset="0"/>
              </a:rPr>
              <a:t>WaW</a:t>
            </a:r>
            <a:r>
              <a:rPr lang="en-US" sz="2000" smtClean="0">
                <a:latin typeface="Courier New" pitchFamily="49" charset="0"/>
              </a:rPr>
              <a:t> of r1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st  r1, 5(r2) 	; M[r2+5] := r1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 smtClean="0">
                <a:latin typeface="Courier New" pitchFamily="49" charset="0"/>
              </a:rPr>
              <a:t>		ld  r5, 0(r4) 	; </a:t>
            </a:r>
            <a:r>
              <a:rPr lang="en-US" sz="2000" smtClean="0">
                <a:solidFill>
                  <a:srgbClr val="FF0043"/>
                </a:solidFill>
                <a:latin typeface="Courier New" pitchFamily="49" charset="0"/>
              </a:rPr>
              <a:t>RaW</a:t>
            </a:r>
            <a:r>
              <a:rPr lang="en-US" sz="2000" smtClean="0">
                <a:latin typeface="Courier New" pitchFamily="49" charset="0"/>
              </a:rPr>
              <a:t> if 5+r2 = 0+r4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407368" y="4737801"/>
            <a:ext cx="11089232" cy="1643527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occur in simple pipelines, but </a:t>
            </a:r>
            <a:r>
              <a:rPr kumimoji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kumimoji="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 scheduling 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kumimoji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for your compiler and </a:t>
            </a:r>
            <a:r>
              <a:rPr kumimoji="0"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Laptop processor!</a:t>
            </a:r>
            <a:endParaRPr kumimoji="0"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                            use</a:t>
            </a:r>
            <a:r>
              <a:rPr kumimoji="0"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register renaming</a:t>
            </a:r>
            <a:r>
              <a:rPr kumimoji="0"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to solve this!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build="allAtOnce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Forwarding example</a:t>
            </a:r>
          </a:p>
        </p:txBody>
      </p:sp>
      <p:sp>
        <p:nvSpPr>
          <p:cNvPr id="5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850"/>
            <a:ext cx="2844800" cy="184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C8FB55-97D1-49FC-9D8C-8BCD75CA60C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1749425" y="312739"/>
            <a:ext cx="2755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9715" y="4019258"/>
            <a:ext cx="2580514" cy="930931"/>
            <a:chOff x="0" y="2284"/>
            <a:chExt cx="1383" cy="671"/>
          </a:xfrm>
        </p:grpSpPr>
        <p:sp>
          <p:nvSpPr>
            <p:cNvPr id="105985" name="Rectangle 6"/>
            <p:cNvSpPr>
              <a:spLocks noChangeArrowheads="1"/>
            </p:cNvSpPr>
            <p:nvPr/>
          </p:nvSpPr>
          <p:spPr bwMode="auto">
            <a:xfrm>
              <a:off x="0" y="2534"/>
              <a:ext cx="729" cy="4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3333FF"/>
                  </a:solidFill>
                </a:rPr>
                <a:t>What if this </a:t>
              </a:r>
            </a:p>
            <a:p>
              <a:pPr algn="l"/>
              <a:r>
                <a:rPr lang="en-US" sz="1400" b="1" dirty="0">
                  <a:solidFill>
                    <a:srgbClr val="3333FF"/>
                  </a:solidFill>
                </a:rPr>
                <a:t>$2 was $13?</a:t>
              </a:r>
            </a:p>
          </p:txBody>
        </p:sp>
        <p:sp>
          <p:nvSpPr>
            <p:cNvPr id="105986" name="Line 7"/>
            <p:cNvSpPr>
              <a:spLocks noChangeShapeType="1"/>
            </p:cNvSpPr>
            <p:nvPr/>
          </p:nvSpPr>
          <p:spPr bwMode="auto">
            <a:xfrm flipV="1">
              <a:off x="685" y="2284"/>
              <a:ext cx="698" cy="2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78513" y="865759"/>
            <a:ext cx="8920561" cy="5923450"/>
            <a:chOff x="1063" y="1253"/>
            <a:chExt cx="4346" cy="288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117" y="1253"/>
              <a:ext cx="4285" cy="2798"/>
              <a:chOff x="1117" y="1253"/>
              <a:chExt cx="4285" cy="2798"/>
            </a:xfrm>
          </p:grpSpPr>
          <p:sp>
            <p:nvSpPr>
              <p:cNvPr id="105785" name="Line 10"/>
              <p:cNvSpPr>
                <a:spLocks noChangeShapeType="1"/>
              </p:cNvSpPr>
              <p:nvPr/>
            </p:nvSpPr>
            <p:spPr bwMode="auto">
              <a:xfrm>
                <a:off x="3858" y="3509"/>
                <a:ext cx="112" cy="2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6" name="Line 11"/>
              <p:cNvSpPr>
                <a:spLocks noChangeShapeType="1"/>
              </p:cNvSpPr>
              <p:nvPr/>
            </p:nvSpPr>
            <p:spPr bwMode="auto">
              <a:xfrm>
                <a:off x="3858" y="3600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7" name="Line 12"/>
              <p:cNvSpPr>
                <a:spLocks noChangeShapeType="1"/>
              </p:cNvSpPr>
              <p:nvPr/>
            </p:nvSpPr>
            <p:spPr bwMode="auto">
              <a:xfrm>
                <a:off x="3431" y="3195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8" name="Line 13"/>
              <p:cNvSpPr>
                <a:spLocks noChangeShapeType="1"/>
              </p:cNvSpPr>
              <p:nvPr/>
            </p:nvSpPr>
            <p:spPr bwMode="auto">
              <a:xfrm>
                <a:off x="3007" y="2701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9" name="Freeform 14"/>
              <p:cNvSpPr>
                <a:spLocks/>
              </p:cNvSpPr>
              <p:nvPr/>
            </p:nvSpPr>
            <p:spPr bwMode="auto">
              <a:xfrm>
                <a:off x="4796" y="3871"/>
                <a:ext cx="89" cy="180"/>
              </a:xfrm>
              <a:custGeom>
                <a:avLst/>
                <a:gdLst>
                  <a:gd name="T0" fmla="*/ 89 w 89"/>
                  <a:gd name="T1" fmla="*/ 177 h 180"/>
                  <a:gd name="T2" fmla="*/ 0 w 89"/>
                  <a:gd name="T3" fmla="*/ 180 h 180"/>
                  <a:gd name="T4" fmla="*/ 0 w 89"/>
                  <a:gd name="T5" fmla="*/ 0 h 180"/>
                  <a:gd name="T6" fmla="*/ 89 w 89"/>
                  <a:gd name="T7" fmla="*/ 0 h 180"/>
                  <a:gd name="T8" fmla="*/ 89 w 89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80"/>
                  <a:gd name="T17" fmla="*/ 89 w 89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80">
                    <a:moveTo>
                      <a:pt x="89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0" name="Freeform 15"/>
              <p:cNvSpPr>
                <a:spLocks/>
              </p:cNvSpPr>
              <p:nvPr/>
            </p:nvSpPr>
            <p:spPr bwMode="auto">
              <a:xfrm>
                <a:off x="4796" y="3871"/>
                <a:ext cx="89" cy="180"/>
              </a:xfrm>
              <a:custGeom>
                <a:avLst/>
                <a:gdLst>
                  <a:gd name="T0" fmla="*/ 89 w 89"/>
                  <a:gd name="T1" fmla="*/ 177 h 180"/>
                  <a:gd name="T2" fmla="*/ 0 w 89"/>
                  <a:gd name="T3" fmla="*/ 180 h 180"/>
                  <a:gd name="T4" fmla="*/ 0 w 89"/>
                  <a:gd name="T5" fmla="*/ 0 h 180"/>
                  <a:gd name="T6" fmla="*/ 89 w 89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0"/>
                  <a:gd name="T14" fmla="*/ 89 w 89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0">
                    <a:moveTo>
                      <a:pt x="89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1" name="Freeform 16"/>
              <p:cNvSpPr>
                <a:spLocks/>
              </p:cNvSpPr>
              <p:nvPr/>
            </p:nvSpPr>
            <p:spPr bwMode="auto">
              <a:xfrm>
                <a:off x="4885" y="3868"/>
                <a:ext cx="90" cy="183"/>
              </a:xfrm>
              <a:custGeom>
                <a:avLst/>
                <a:gdLst>
                  <a:gd name="T0" fmla="*/ 0 w 90"/>
                  <a:gd name="T1" fmla="*/ 0 h 183"/>
                  <a:gd name="T2" fmla="*/ 90 w 90"/>
                  <a:gd name="T3" fmla="*/ 3 h 183"/>
                  <a:gd name="T4" fmla="*/ 90 w 90"/>
                  <a:gd name="T5" fmla="*/ 183 h 183"/>
                  <a:gd name="T6" fmla="*/ 0 w 90"/>
                  <a:gd name="T7" fmla="*/ 183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3"/>
                  <a:gd name="T14" fmla="*/ 90 w 90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3">
                    <a:moveTo>
                      <a:pt x="0" y="0"/>
                    </a:moveTo>
                    <a:lnTo>
                      <a:pt x="90" y="3"/>
                    </a:lnTo>
                    <a:lnTo>
                      <a:pt x="90" y="183"/>
                    </a:lnTo>
                    <a:lnTo>
                      <a:pt x="0" y="1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2" name="Line 17"/>
              <p:cNvSpPr>
                <a:spLocks noChangeShapeType="1"/>
              </p:cNvSpPr>
              <p:nvPr/>
            </p:nvSpPr>
            <p:spPr bwMode="auto">
              <a:xfrm>
                <a:off x="4125" y="3914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3" name="Line 18"/>
              <p:cNvSpPr>
                <a:spLocks noChangeShapeType="1"/>
              </p:cNvSpPr>
              <p:nvPr/>
            </p:nvSpPr>
            <p:spPr bwMode="auto">
              <a:xfrm>
                <a:off x="3701" y="3509"/>
                <a:ext cx="90" cy="2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4" name="Line 19"/>
              <p:cNvSpPr>
                <a:spLocks noChangeShapeType="1"/>
              </p:cNvSpPr>
              <p:nvPr/>
            </p:nvSpPr>
            <p:spPr bwMode="auto">
              <a:xfrm>
                <a:off x="3701" y="3600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5" name="Freeform 20"/>
              <p:cNvSpPr>
                <a:spLocks/>
              </p:cNvSpPr>
              <p:nvPr/>
            </p:nvSpPr>
            <p:spPr bwMode="auto">
              <a:xfrm>
                <a:off x="4461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0 w 90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79"/>
                  <a:gd name="T14" fmla="*/ 90 w 90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6" name="Freeform 21"/>
              <p:cNvSpPr>
                <a:spLocks/>
              </p:cNvSpPr>
              <p:nvPr/>
            </p:nvSpPr>
            <p:spPr bwMode="auto">
              <a:xfrm>
                <a:off x="4372" y="3463"/>
                <a:ext cx="89" cy="182"/>
              </a:xfrm>
              <a:custGeom>
                <a:avLst/>
                <a:gdLst>
                  <a:gd name="T0" fmla="*/ 89 w 89"/>
                  <a:gd name="T1" fmla="*/ 0 h 182"/>
                  <a:gd name="T2" fmla="*/ 0 w 89"/>
                  <a:gd name="T3" fmla="*/ 3 h 182"/>
                  <a:gd name="T4" fmla="*/ 0 w 89"/>
                  <a:gd name="T5" fmla="*/ 182 h 182"/>
                  <a:gd name="T6" fmla="*/ 89 w 89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2"/>
                  <a:gd name="T14" fmla="*/ 89 w 89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2">
                    <a:moveTo>
                      <a:pt x="89" y="0"/>
                    </a:moveTo>
                    <a:lnTo>
                      <a:pt x="0" y="3"/>
                    </a:lnTo>
                    <a:lnTo>
                      <a:pt x="0" y="182"/>
                    </a:lnTo>
                    <a:lnTo>
                      <a:pt x="89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7" name="Line 22"/>
              <p:cNvSpPr>
                <a:spLocks noChangeShapeType="1"/>
              </p:cNvSpPr>
              <p:nvPr/>
            </p:nvSpPr>
            <p:spPr bwMode="auto">
              <a:xfrm>
                <a:off x="3276" y="319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8" name="Line 23"/>
              <p:cNvSpPr>
                <a:spLocks noChangeShapeType="1"/>
              </p:cNvSpPr>
              <p:nvPr/>
            </p:nvSpPr>
            <p:spPr bwMode="auto">
              <a:xfrm>
                <a:off x="3276" y="3104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9" name="Line 24"/>
              <p:cNvSpPr>
                <a:spLocks noChangeShapeType="1"/>
              </p:cNvSpPr>
              <p:nvPr/>
            </p:nvSpPr>
            <p:spPr bwMode="auto">
              <a:xfrm>
                <a:off x="2852" y="2790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0" name="Line 25"/>
              <p:cNvSpPr>
                <a:spLocks noChangeShapeType="1"/>
              </p:cNvSpPr>
              <p:nvPr/>
            </p:nvSpPr>
            <p:spPr bwMode="auto">
              <a:xfrm>
                <a:off x="2852" y="2701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1" name="Line 26"/>
              <p:cNvSpPr>
                <a:spLocks noChangeShapeType="1"/>
              </p:cNvSpPr>
              <p:nvPr/>
            </p:nvSpPr>
            <p:spPr bwMode="auto">
              <a:xfrm>
                <a:off x="3431" y="2341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2" name="Freeform 27"/>
              <p:cNvSpPr>
                <a:spLocks/>
              </p:cNvSpPr>
              <p:nvPr/>
            </p:nvSpPr>
            <p:spPr bwMode="auto">
              <a:xfrm>
                <a:off x="3522" y="2252"/>
                <a:ext cx="90" cy="180"/>
              </a:xfrm>
              <a:custGeom>
                <a:avLst/>
                <a:gdLst>
                  <a:gd name="T0" fmla="*/ 88 w 90"/>
                  <a:gd name="T1" fmla="*/ 178 h 180"/>
                  <a:gd name="T2" fmla="*/ 0 w 90"/>
                  <a:gd name="T3" fmla="*/ 180 h 180"/>
                  <a:gd name="T4" fmla="*/ 0 w 90"/>
                  <a:gd name="T5" fmla="*/ 0 h 180"/>
                  <a:gd name="T6" fmla="*/ 90 w 90"/>
                  <a:gd name="T7" fmla="*/ 0 h 180"/>
                  <a:gd name="T8" fmla="*/ 88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88" y="178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88" y="178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3" name="Freeform 28"/>
              <p:cNvSpPr>
                <a:spLocks/>
              </p:cNvSpPr>
              <p:nvPr/>
            </p:nvSpPr>
            <p:spPr bwMode="auto">
              <a:xfrm>
                <a:off x="3522" y="2252"/>
                <a:ext cx="90" cy="180"/>
              </a:xfrm>
              <a:custGeom>
                <a:avLst/>
                <a:gdLst>
                  <a:gd name="T0" fmla="*/ 88 w 90"/>
                  <a:gd name="T1" fmla="*/ 178 h 180"/>
                  <a:gd name="T2" fmla="*/ 0 w 90"/>
                  <a:gd name="T3" fmla="*/ 180 h 180"/>
                  <a:gd name="T4" fmla="*/ 0 w 90"/>
                  <a:gd name="T5" fmla="*/ 0 h 180"/>
                  <a:gd name="T6" fmla="*/ 9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88" y="178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4" name="Line 29"/>
              <p:cNvSpPr>
                <a:spLocks noChangeShapeType="1"/>
              </p:cNvSpPr>
              <p:nvPr/>
            </p:nvSpPr>
            <p:spPr bwMode="auto">
              <a:xfrm flipV="1">
                <a:off x="3701" y="2248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5" name="Line 30"/>
              <p:cNvSpPr>
                <a:spLocks noChangeShapeType="1"/>
              </p:cNvSpPr>
              <p:nvPr/>
            </p:nvSpPr>
            <p:spPr bwMode="auto">
              <a:xfrm flipH="1">
                <a:off x="3612" y="2250"/>
                <a:ext cx="8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6" name="Line 31"/>
              <p:cNvSpPr>
                <a:spLocks noChangeShapeType="1"/>
              </p:cNvSpPr>
              <p:nvPr/>
            </p:nvSpPr>
            <p:spPr bwMode="auto">
              <a:xfrm flipH="1">
                <a:off x="3612" y="2430"/>
                <a:ext cx="8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7" name="Freeform 32"/>
              <p:cNvSpPr>
                <a:spLocks/>
              </p:cNvSpPr>
              <p:nvPr/>
            </p:nvSpPr>
            <p:spPr bwMode="auto">
              <a:xfrm>
                <a:off x="2338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8" name="Freeform 33"/>
              <p:cNvSpPr>
                <a:spLocks/>
              </p:cNvSpPr>
              <p:nvPr/>
            </p:nvSpPr>
            <p:spPr bwMode="auto">
              <a:xfrm>
                <a:off x="2338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9" name="Line 34"/>
              <p:cNvSpPr>
                <a:spLocks noChangeShapeType="1"/>
              </p:cNvSpPr>
              <p:nvPr/>
            </p:nvSpPr>
            <p:spPr bwMode="auto">
              <a:xfrm flipV="1">
                <a:off x="2250" y="2248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0" name="Line 35"/>
              <p:cNvSpPr>
                <a:spLocks noChangeShapeType="1"/>
              </p:cNvSpPr>
              <p:nvPr/>
            </p:nvSpPr>
            <p:spPr bwMode="auto">
              <a:xfrm>
                <a:off x="2250" y="2250"/>
                <a:ext cx="9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1" name="Line 36"/>
              <p:cNvSpPr>
                <a:spLocks noChangeShapeType="1"/>
              </p:cNvSpPr>
              <p:nvPr/>
            </p:nvSpPr>
            <p:spPr bwMode="auto">
              <a:xfrm>
                <a:off x="2250" y="2430"/>
                <a:ext cx="9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2" name="Freeform 37"/>
              <p:cNvSpPr>
                <a:spLocks/>
              </p:cNvSpPr>
              <p:nvPr/>
            </p:nvSpPr>
            <p:spPr bwMode="auto">
              <a:xfrm>
                <a:off x="1914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3" name="Freeform 38"/>
              <p:cNvSpPr>
                <a:spLocks/>
              </p:cNvSpPr>
              <p:nvPr/>
            </p:nvSpPr>
            <p:spPr bwMode="auto">
              <a:xfrm>
                <a:off x="1914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4" name="Freeform 39"/>
              <p:cNvSpPr>
                <a:spLocks/>
              </p:cNvSpPr>
              <p:nvPr/>
            </p:nvSpPr>
            <p:spPr bwMode="auto">
              <a:xfrm>
                <a:off x="1826" y="2250"/>
                <a:ext cx="88" cy="182"/>
              </a:xfrm>
              <a:custGeom>
                <a:avLst/>
                <a:gdLst>
                  <a:gd name="T0" fmla="*/ 88 w 88"/>
                  <a:gd name="T1" fmla="*/ 0 h 182"/>
                  <a:gd name="T2" fmla="*/ 0 w 88"/>
                  <a:gd name="T3" fmla="*/ 2 h 182"/>
                  <a:gd name="T4" fmla="*/ 0 w 88"/>
                  <a:gd name="T5" fmla="*/ 182 h 182"/>
                  <a:gd name="T6" fmla="*/ 88 w 88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82"/>
                  <a:gd name="T14" fmla="*/ 88 w 8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82">
                    <a:moveTo>
                      <a:pt x="88" y="0"/>
                    </a:moveTo>
                    <a:lnTo>
                      <a:pt x="0" y="2"/>
                    </a:lnTo>
                    <a:lnTo>
                      <a:pt x="0" y="182"/>
                    </a:lnTo>
                    <a:lnTo>
                      <a:pt x="88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5" name="Rectangle 40"/>
              <p:cNvSpPr>
                <a:spLocks noChangeArrowheads="1"/>
              </p:cNvSpPr>
              <p:nvPr/>
            </p:nvSpPr>
            <p:spPr bwMode="auto">
              <a:xfrm>
                <a:off x="1871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6" name="Rectangle 41"/>
              <p:cNvSpPr>
                <a:spLocks noChangeArrowheads="1"/>
              </p:cNvSpPr>
              <p:nvPr/>
            </p:nvSpPr>
            <p:spPr bwMode="auto">
              <a:xfrm>
                <a:off x="1893" y="228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7" name="Rectangle 42"/>
              <p:cNvSpPr>
                <a:spLocks noChangeArrowheads="1"/>
              </p:cNvSpPr>
              <p:nvPr/>
            </p:nvSpPr>
            <p:spPr bwMode="auto">
              <a:xfrm>
                <a:off x="2271" y="228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8" name="Rectangle 43"/>
              <p:cNvSpPr>
                <a:spLocks noChangeArrowheads="1"/>
              </p:cNvSpPr>
              <p:nvPr/>
            </p:nvSpPr>
            <p:spPr bwMode="auto">
              <a:xfrm>
                <a:off x="2329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9" name="Rectangle 44"/>
              <p:cNvSpPr>
                <a:spLocks noChangeArrowheads="1"/>
              </p:cNvSpPr>
              <p:nvPr/>
            </p:nvSpPr>
            <p:spPr bwMode="auto">
              <a:xfrm>
                <a:off x="2375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20" name="Freeform 45"/>
              <p:cNvSpPr>
                <a:spLocks/>
              </p:cNvSpPr>
              <p:nvPr/>
            </p:nvSpPr>
            <p:spPr bwMode="auto">
              <a:xfrm>
                <a:off x="2695" y="2161"/>
                <a:ext cx="136" cy="358"/>
              </a:xfrm>
              <a:custGeom>
                <a:avLst/>
                <a:gdLst>
                  <a:gd name="T0" fmla="*/ 0 w 136"/>
                  <a:gd name="T1" fmla="*/ 0 h 358"/>
                  <a:gd name="T2" fmla="*/ 0 w 136"/>
                  <a:gd name="T3" fmla="*/ 147 h 358"/>
                  <a:gd name="T4" fmla="*/ 43 w 136"/>
                  <a:gd name="T5" fmla="*/ 180 h 358"/>
                  <a:gd name="T6" fmla="*/ 0 w 136"/>
                  <a:gd name="T7" fmla="*/ 214 h 358"/>
                  <a:gd name="T8" fmla="*/ 0 w 136"/>
                  <a:gd name="T9" fmla="*/ 358 h 358"/>
                  <a:gd name="T10" fmla="*/ 136 w 136"/>
                  <a:gd name="T11" fmla="*/ 250 h 358"/>
                  <a:gd name="T12" fmla="*/ 136 w 136"/>
                  <a:gd name="T13" fmla="*/ 111 h 358"/>
                  <a:gd name="T14" fmla="*/ 0 w 136"/>
                  <a:gd name="T15" fmla="*/ 3 h 358"/>
                  <a:gd name="T16" fmla="*/ 0 w 136"/>
                  <a:gd name="T17" fmla="*/ 3 h 358"/>
                  <a:gd name="T18" fmla="*/ 0 w 136"/>
                  <a:gd name="T19" fmla="*/ 0 h 3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8"/>
                  <a:gd name="T32" fmla="*/ 136 w 136"/>
                  <a:gd name="T33" fmla="*/ 358 h 3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8">
                    <a:moveTo>
                      <a:pt x="0" y="0"/>
                    </a:moveTo>
                    <a:lnTo>
                      <a:pt x="0" y="147"/>
                    </a:lnTo>
                    <a:lnTo>
                      <a:pt x="43" y="180"/>
                    </a:lnTo>
                    <a:lnTo>
                      <a:pt x="0" y="214"/>
                    </a:lnTo>
                    <a:lnTo>
                      <a:pt x="0" y="358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1" name="Freeform 46"/>
              <p:cNvSpPr>
                <a:spLocks/>
              </p:cNvSpPr>
              <p:nvPr/>
            </p:nvSpPr>
            <p:spPr bwMode="auto">
              <a:xfrm>
                <a:off x="2695" y="2161"/>
                <a:ext cx="136" cy="358"/>
              </a:xfrm>
              <a:custGeom>
                <a:avLst/>
                <a:gdLst>
                  <a:gd name="T0" fmla="*/ 0 w 136"/>
                  <a:gd name="T1" fmla="*/ 0 h 358"/>
                  <a:gd name="T2" fmla="*/ 0 w 136"/>
                  <a:gd name="T3" fmla="*/ 147 h 358"/>
                  <a:gd name="T4" fmla="*/ 43 w 136"/>
                  <a:gd name="T5" fmla="*/ 180 h 358"/>
                  <a:gd name="T6" fmla="*/ 0 w 136"/>
                  <a:gd name="T7" fmla="*/ 214 h 358"/>
                  <a:gd name="T8" fmla="*/ 0 w 136"/>
                  <a:gd name="T9" fmla="*/ 358 h 358"/>
                  <a:gd name="T10" fmla="*/ 136 w 136"/>
                  <a:gd name="T11" fmla="*/ 250 h 358"/>
                  <a:gd name="T12" fmla="*/ 136 w 136"/>
                  <a:gd name="T13" fmla="*/ 111 h 358"/>
                  <a:gd name="T14" fmla="*/ 0 w 136"/>
                  <a:gd name="T15" fmla="*/ 3 h 358"/>
                  <a:gd name="T16" fmla="*/ 0 w 136"/>
                  <a:gd name="T17" fmla="*/ 3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8"/>
                  <a:gd name="T29" fmla="*/ 136 w 136"/>
                  <a:gd name="T30" fmla="*/ 358 h 3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8">
                    <a:moveTo>
                      <a:pt x="0" y="0"/>
                    </a:moveTo>
                    <a:lnTo>
                      <a:pt x="0" y="147"/>
                    </a:lnTo>
                    <a:lnTo>
                      <a:pt x="43" y="180"/>
                    </a:lnTo>
                    <a:lnTo>
                      <a:pt x="0" y="214"/>
                    </a:lnTo>
                    <a:lnTo>
                      <a:pt x="0" y="358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2" name="Line 47"/>
              <p:cNvSpPr>
                <a:spLocks noChangeShapeType="1"/>
              </p:cNvSpPr>
              <p:nvPr/>
            </p:nvSpPr>
            <p:spPr bwMode="auto">
              <a:xfrm>
                <a:off x="2002" y="2341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3" name="Line 48"/>
              <p:cNvSpPr>
                <a:spLocks noChangeShapeType="1"/>
              </p:cNvSpPr>
              <p:nvPr/>
            </p:nvSpPr>
            <p:spPr bwMode="auto">
              <a:xfrm>
                <a:off x="2428" y="2296"/>
                <a:ext cx="26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4" name="Line 49"/>
              <p:cNvSpPr>
                <a:spLocks noChangeShapeType="1"/>
              </p:cNvSpPr>
              <p:nvPr/>
            </p:nvSpPr>
            <p:spPr bwMode="auto">
              <a:xfrm>
                <a:off x="2829" y="2341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5" name="Line 50"/>
              <p:cNvSpPr>
                <a:spLocks noChangeShapeType="1"/>
              </p:cNvSpPr>
              <p:nvPr/>
            </p:nvSpPr>
            <p:spPr bwMode="auto">
              <a:xfrm>
                <a:off x="2428" y="2384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6" name="Freeform 51"/>
              <p:cNvSpPr>
                <a:spLocks/>
              </p:cNvSpPr>
              <p:nvPr/>
            </p:nvSpPr>
            <p:spPr bwMode="auto">
              <a:xfrm>
                <a:off x="2204" y="2296"/>
                <a:ext cx="46" cy="45"/>
              </a:xfrm>
              <a:custGeom>
                <a:avLst/>
                <a:gdLst>
                  <a:gd name="T0" fmla="*/ 0 w 46"/>
                  <a:gd name="T1" fmla="*/ 45 h 45"/>
                  <a:gd name="T2" fmla="*/ 0 w 46"/>
                  <a:gd name="T3" fmla="*/ 0 h 45"/>
                  <a:gd name="T4" fmla="*/ 46 w 46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45"/>
                  <a:gd name="T11" fmla="*/ 46 w 4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45">
                    <a:moveTo>
                      <a:pt x="0" y="45"/>
                    </a:move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7" name="Freeform 52"/>
              <p:cNvSpPr>
                <a:spLocks/>
              </p:cNvSpPr>
              <p:nvPr/>
            </p:nvSpPr>
            <p:spPr bwMode="auto">
              <a:xfrm>
                <a:off x="3053" y="2341"/>
                <a:ext cx="314" cy="134"/>
              </a:xfrm>
              <a:custGeom>
                <a:avLst/>
                <a:gdLst>
                  <a:gd name="T0" fmla="*/ 0 w 314"/>
                  <a:gd name="T1" fmla="*/ 0 h 134"/>
                  <a:gd name="T2" fmla="*/ 0 w 314"/>
                  <a:gd name="T3" fmla="*/ 134 h 134"/>
                  <a:gd name="T4" fmla="*/ 269 w 314"/>
                  <a:gd name="T5" fmla="*/ 134 h 134"/>
                  <a:gd name="T6" fmla="*/ 269 w 314"/>
                  <a:gd name="T7" fmla="*/ 46 h 134"/>
                  <a:gd name="T8" fmla="*/ 314 w 314"/>
                  <a:gd name="T9" fmla="*/ 46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4"/>
                  <a:gd name="T17" fmla="*/ 314 w 314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4">
                    <a:moveTo>
                      <a:pt x="0" y="0"/>
                    </a:moveTo>
                    <a:lnTo>
                      <a:pt x="0" y="134"/>
                    </a:lnTo>
                    <a:lnTo>
                      <a:pt x="269" y="134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8" name="Rectangle 53"/>
              <p:cNvSpPr>
                <a:spLocks noChangeArrowheads="1"/>
              </p:cNvSpPr>
              <p:nvPr/>
            </p:nvSpPr>
            <p:spPr bwMode="auto">
              <a:xfrm>
                <a:off x="3946" y="2655"/>
                <a:ext cx="90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9" name="Rectangle 54"/>
              <p:cNvSpPr>
                <a:spLocks noChangeArrowheads="1"/>
              </p:cNvSpPr>
              <p:nvPr/>
            </p:nvSpPr>
            <p:spPr bwMode="auto">
              <a:xfrm>
                <a:off x="3946" y="2655"/>
                <a:ext cx="90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0" name="Line 55"/>
              <p:cNvSpPr>
                <a:spLocks noChangeShapeType="1"/>
              </p:cNvSpPr>
              <p:nvPr/>
            </p:nvSpPr>
            <p:spPr bwMode="auto">
              <a:xfrm flipV="1">
                <a:off x="4125" y="2653"/>
                <a:ext cx="1" cy="1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1" name="Line 56"/>
              <p:cNvSpPr>
                <a:spLocks noChangeShapeType="1"/>
              </p:cNvSpPr>
              <p:nvPr/>
            </p:nvSpPr>
            <p:spPr bwMode="auto">
              <a:xfrm flipH="1">
                <a:off x="4032" y="2655"/>
                <a:ext cx="9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2" name="Line 57"/>
              <p:cNvSpPr>
                <a:spLocks noChangeShapeType="1"/>
              </p:cNvSpPr>
              <p:nvPr/>
            </p:nvSpPr>
            <p:spPr bwMode="auto">
              <a:xfrm flipH="1">
                <a:off x="4032" y="2835"/>
                <a:ext cx="9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3" name="Rectangle 58"/>
              <p:cNvSpPr>
                <a:spLocks noChangeArrowheads="1"/>
              </p:cNvSpPr>
              <p:nvPr/>
            </p:nvSpPr>
            <p:spPr bwMode="auto">
              <a:xfrm>
                <a:off x="2338" y="2655"/>
                <a:ext cx="90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4" name="Rectangle 59"/>
              <p:cNvSpPr>
                <a:spLocks noChangeArrowheads="1"/>
              </p:cNvSpPr>
              <p:nvPr/>
            </p:nvSpPr>
            <p:spPr bwMode="auto">
              <a:xfrm>
                <a:off x="2338" y="2655"/>
                <a:ext cx="90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5" name="Rectangle 60"/>
              <p:cNvSpPr>
                <a:spLocks noChangeArrowheads="1"/>
              </p:cNvSpPr>
              <p:nvPr/>
            </p:nvSpPr>
            <p:spPr bwMode="auto">
              <a:xfrm>
                <a:off x="2250" y="2655"/>
                <a:ext cx="88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6" name="Rectangle 61"/>
              <p:cNvSpPr>
                <a:spLocks noChangeArrowheads="1"/>
              </p:cNvSpPr>
              <p:nvPr/>
            </p:nvSpPr>
            <p:spPr bwMode="auto">
              <a:xfrm>
                <a:off x="2295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37" name="Rectangle 62"/>
              <p:cNvSpPr>
                <a:spLocks noChangeArrowheads="1"/>
              </p:cNvSpPr>
              <p:nvPr/>
            </p:nvSpPr>
            <p:spPr bwMode="auto">
              <a:xfrm>
                <a:off x="2316" y="2692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38" name="Freeform 63"/>
              <p:cNvSpPr>
                <a:spLocks/>
              </p:cNvSpPr>
              <p:nvPr/>
            </p:nvSpPr>
            <p:spPr bwMode="auto">
              <a:xfrm>
                <a:off x="2762" y="2655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9" name="Freeform 64"/>
              <p:cNvSpPr>
                <a:spLocks/>
              </p:cNvSpPr>
              <p:nvPr/>
            </p:nvSpPr>
            <p:spPr bwMode="auto">
              <a:xfrm>
                <a:off x="2762" y="2655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0" name="Line 65"/>
              <p:cNvSpPr>
                <a:spLocks noChangeShapeType="1"/>
              </p:cNvSpPr>
              <p:nvPr/>
            </p:nvSpPr>
            <p:spPr bwMode="auto">
              <a:xfrm flipV="1">
                <a:off x="2674" y="2653"/>
                <a:ext cx="1" cy="1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1" name="Line 66"/>
              <p:cNvSpPr>
                <a:spLocks noChangeShapeType="1"/>
              </p:cNvSpPr>
              <p:nvPr/>
            </p:nvSpPr>
            <p:spPr bwMode="auto">
              <a:xfrm>
                <a:off x="2674" y="2655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2" name="Line 67"/>
              <p:cNvSpPr>
                <a:spLocks noChangeShapeType="1"/>
              </p:cNvSpPr>
              <p:nvPr/>
            </p:nvSpPr>
            <p:spPr bwMode="auto">
              <a:xfrm>
                <a:off x="2674" y="2835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3" name="Freeform 68"/>
              <p:cNvSpPr>
                <a:spLocks/>
              </p:cNvSpPr>
              <p:nvPr/>
            </p:nvSpPr>
            <p:spPr bwMode="auto">
              <a:xfrm>
                <a:off x="3119" y="2567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0 w 136"/>
                  <a:gd name="T3" fmla="*/ 143 h 357"/>
                  <a:gd name="T4" fmla="*/ 43 w 136"/>
                  <a:gd name="T5" fmla="*/ 179 h 357"/>
                  <a:gd name="T6" fmla="*/ 0 w 136"/>
                  <a:gd name="T7" fmla="*/ 213 h 357"/>
                  <a:gd name="T8" fmla="*/ 0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0 w 136"/>
                  <a:gd name="T15" fmla="*/ 0 h 357"/>
                  <a:gd name="T16" fmla="*/ 0 w 136"/>
                  <a:gd name="T17" fmla="*/ 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0" y="143"/>
                    </a:lnTo>
                    <a:lnTo>
                      <a:pt x="43" y="179"/>
                    </a:lnTo>
                    <a:lnTo>
                      <a:pt x="0" y="213"/>
                    </a:lnTo>
                    <a:lnTo>
                      <a:pt x="0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4" name="Freeform 69"/>
              <p:cNvSpPr>
                <a:spLocks/>
              </p:cNvSpPr>
              <p:nvPr/>
            </p:nvSpPr>
            <p:spPr bwMode="auto">
              <a:xfrm>
                <a:off x="3119" y="2567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0 w 136"/>
                  <a:gd name="T3" fmla="*/ 143 h 357"/>
                  <a:gd name="T4" fmla="*/ 43 w 136"/>
                  <a:gd name="T5" fmla="*/ 179 h 357"/>
                  <a:gd name="T6" fmla="*/ 0 w 136"/>
                  <a:gd name="T7" fmla="*/ 213 h 357"/>
                  <a:gd name="T8" fmla="*/ 0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0 w 136"/>
                  <a:gd name="T15" fmla="*/ 0 h 357"/>
                  <a:gd name="T16" fmla="*/ 0 w 136"/>
                  <a:gd name="T17" fmla="*/ 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0" y="143"/>
                    </a:lnTo>
                    <a:lnTo>
                      <a:pt x="43" y="179"/>
                    </a:lnTo>
                    <a:lnTo>
                      <a:pt x="0" y="213"/>
                    </a:lnTo>
                    <a:lnTo>
                      <a:pt x="0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5" name="Rectangle 70"/>
              <p:cNvSpPr>
                <a:spLocks noChangeArrowheads="1"/>
              </p:cNvSpPr>
              <p:nvPr/>
            </p:nvSpPr>
            <p:spPr bwMode="auto">
              <a:xfrm>
                <a:off x="3969" y="2692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6" name="Rectangle 71"/>
              <p:cNvSpPr>
                <a:spLocks noChangeArrowheads="1"/>
              </p:cNvSpPr>
              <p:nvPr/>
            </p:nvSpPr>
            <p:spPr bwMode="auto">
              <a:xfrm>
                <a:off x="4026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7" name="Rectangle 72"/>
              <p:cNvSpPr>
                <a:spLocks noChangeArrowheads="1"/>
              </p:cNvSpPr>
              <p:nvPr/>
            </p:nvSpPr>
            <p:spPr bwMode="auto">
              <a:xfrm>
                <a:off x="4069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8" name="Line 73"/>
              <p:cNvSpPr>
                <a:spLocks noChangeShapeType="1"/>
              </p:cNvSpPr>
              <p:nvPr/>
            </p:nvSpPr>
            <p:spPr bwMode="auto">
              <a:xfrm>
                <a:off x="2428" y="2744"/>
                <a:ext cx="24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9" name="Line 74"/>
              <p:cNvSpPr>
                <a:spLocks noChangeShapeType="1"/>
              </p:cNvSpPr>
              <p:nvPr/>
            </p:nvSpPr>
            <p:spPr bwMode="auto">
              <a:xfrm>
                <a:off x="3255" y="2744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0" name="Line 75"/>
              <p:cNvSpPr>
                <a:spLocks noChangeShapeType="1"/>
              </p:cNvSpPr>
              <p:nvPr/>
            </p:nvSpPr>
            <p:spPr bwMode="auto">
              <a:xfrm>
                <a:off x="3701" y="2744"/>
                <a:ext cx="24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1" name="Freeform 76"/>
              <p:cNvSpPr>
                <a:spLocks/>
              </p:cNvSpPr>
              <p:nvPr/>
            </p:nvSpPr>
            <p:spPr bwMode="auto">
              <a:xfrm>
                <a:off x="2628" y="2701"/>
                <a:ext cx="46" cy="43"/>
              </a:xfrm>
              <a:custGeom>
                <a:avLst/>
                <a:gdLst>
                  <a:gd name="T0" fmla="*/ 0 w 46"/>
                  <a:gd name="T1" fmla="*/ 43 h 43"/>
                  <a:gd name="T2" fmla="*/ 0 w 46"/>
                  <a:gd name="T3" fmla="*/ 0 h 43"/>
                  <a:gd name="T4" fmla="*/ 46 w 46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43"/>
                  <a:gd name="T11" fmla="*/ 46 w 4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43">
                    <a:moveTo>
                      <a:pt x="0" y="43"/>
                    </a:move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2" name="Freeform 77"/>
              <p:cNvSpPr>
                <a:spLocks/>
              </p:cNvSpPr>
              <p:nvPr/>
            </p:nvSpPr>
            <p:spPr bwMode="auto">
              <a:xfrm>
                <a:off x="3477" y="2744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8 h 137"/>
                  <a:gd name="T8" fmla="*/ 314 w 314"/>
                  <a:gd name="T9" fmla="*/ 48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8"/>
                    </a:lnTo>
                    <a:lnTo>
                      <a:pt x="314" y="4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3" name="Rectangle 78"/>
              <p:cNvSpPr>
                <a:spLocks noChangeArrowheads="1"/>
              </p:cNvSpPr>
              <p:nvPr/>
            </p:nvSpPr>
            <p:spPr bwMode="auto">
              <a:xfrm>
                <a:off x="1829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4" name="Rectangle 79"/>
              <p:cNvSpPr>
                <a:spLocks noChangeArrowheads="1"/>
              </p:cNvSpPr>
              <p:nvPr/>
            </p:nvSpPr>
            <p:spPr bwMode="auto">
              <a:xfrm>
                <a:off x="188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5" name="Rectangle 80"/>
              <p:cNvSpPr>
                <a:spLocks noChangeArrowheads="1"/>
              </p:cNvSpPr>
              <p:nvPr/>
            </p:nvSpPr>
            <p:spPr bwMode="auto">
              <a:xfrm>
                <a:off x="1942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6" name="Rectangle 81"/>
              <p:cNvSpPr>
                <a:spLocks noChangeArrowheads="1"/>
              </p:cNvSpPr>
              <p:nvPr/>
            </p:nvSpPr>
            <p:spPr bwMode="auto">
              <a:xfrm>
                <a:off x="1966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7" name="Rectangle 82"/>
              <p:cNvSpPr>
                <a:spLocks noChangeArrowheads="1"/>
              </p:cNvSpPr>
              <p:nvPr/>
            </p:nvSpPr>
            <p:spPr bwMode="auto">
              <a:xfrm>
                <a:off x="2252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8" name="Rectangle 83"/>
              <p:cNvSpPr>
                <a:spLocks noChangeArrowheads="1"/>
              </p:cNvSpPr>
              <p:nvPr/>
            </p:nvSpPr>
            <p:spPr bwMode="auto">
              <a:xfrm>
                <a:off x="2309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9" name="Rectangle 84"/>
              <p:cNvSpPr>
                <a:spLocks noChangeArrowheads="1"/>
              </p:cNvSpPr>
              <p:nvPr/>
            </p:nvSpPr>
            <p:spPr bwMode="auto">
              <a:xfrm>
                <a:off x="2370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0" name="Rectangle 85"/>
              <p:cNvSpPr>
                <a:spLocks noChangeArrowheads="1"/>
              </p:cNvSpPr>
              <p:nvPr/>
            </p:nvSpPr>
            <p:spPr bwMode="auto">
              <a:xfrm>
                <a:off x="2390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1" name="Rectangle 86"/>
              <p:cNvSpPr>
                <a:spLocks noChangeArrowheads="1"/>
              </p:cNvSpPr>
              <p:nvPr/>
            </p:nvSpPr>
            <p:spPr bwMode="auto">
              <a:xfrm>
                <a:off x="267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2" name="Rectangle 87"/>
              <p:cNvSpPr>
                <a:spLocks noChangeArrowheads="1"/>
              </p:cNvSpPr>
              <p:nvPr/>
            </p:nvSpPr>
            <p:spPr bwMode="auto">
              <a:xfrm>
                <a:off x="273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3" name="Rectangle 88"/>
              <p:cNvSpPr>
                <a:spLocks noChangeArrowheads="1"/>
              </p:cNvSpPr>
              <p:nvPr/>
            </p:nvSpPr>
            <p:spPr bwMode="auto">
              <a:xfrm>
                <a:off x="2793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4" name="Rectangle 89"/>
              <p:cNvSpPr>
                <a:spLocks noChangeArrowheads="1"/>
              </p:cNvSpPr>
              <p:nvPr/>
            </p:nvSpPr>
            <p:spPr bwMode="auto">
              <a:xfrm>
                <a:off x="2814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5" name="Rectangle 90"/>
              <p:cNvSpPr>
                <a:spLocks noChangeArrowheads="1"/>
              </p:cNvSpPr>
              <p:nvPr/>
            </p:nvSpPr>
            <p:spPr bwMode="auto">
              <a:xfrm>
                <a:off x="3104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6" name="Rectangle 91"/>
              <p:cNvSpPr>
                <a:spLocks noChangeArrowheads="1"/>
              </p:cNvSpPr>
              <p:nvPr/>
            </p:nvSpPr>
            <p:spPr bwMode="auto">
              <a:xfrm>
                <a:off x="316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7" name="Rectangle 92"/>
              <p:cNvSpPr>
                <a:spLocks noChangeArrowheads="1"/>
              </p:cNvSpPr>
              <p:nvPr/>
            </p:nvSpPr>
            <p:spPr bwMode="auto">
              <a:xfrm>
                <a:off x="3217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8" name="Rectangle 93"/>
              <p:cNvSpPr>
                <a:spLocks noChangeArrowheads="1"/>
              </p:cNvSpPr>
              <p:nvPr/>
            </p:nvSpPr>
            <p:spPr bwMode="auto">
              <a:xfrm>
                <a:off x="3238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9" name="Rectangle 94"/>
              <p:cNvSpPr>
                <a:spLocks noChangeArrowheads="1"/>
              </p:cNvSpPr>
              <p:nvPr/>
            </p:nvSpPr>
            <p:spPr bwMode="auto">
              <a:xfrm>
                <a:off x="3526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0" name="Rectangle 95"/>
              <p:cNvSpPr>
                <a:spLocks noChangeArrowheads="1"/>
              </p:cNvSpPr>
              <p:nvPr/>
            </p:nvSpPr>
            <p:spPr bwMode="auto">
              <a:xfrm>
                <a:off x="3584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1" name="Rectangle 96"/>
              <p:cNvSpPr>
                <a:spLocks noChangeArrowheads="1"/>
              </p:cNvSpPr>
              <p:nvPr/>
            </p:nvSpPr>
            <p:spPr bwMode="auto">
              <a:xfrm>
                <a:off x="3640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2" name="Rectangle 97"/>
              <p:cNvSpPr>
                <a:spLocks noChangeArrowheads="1"/>
              </p:cNvSpPr>
              <p:nvPr/>
            </p:nvSpPr>
            <p:spPr bwMode="auto">
              <a:xfrm>
                <a:off x="3662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3" name="Rectangle 98"/>
              <p:cNvSpPr>
                <a:spLocks noChangeArrowheads="1"/>
              </p:cNvSpPr>
              <p:nvPr/>
            </p:nvSpPr>
            <p:spPr bwMode="auto">
              <a:xfrm>
                <a:off x="395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4" name="Rectangle 99"/>
              <p:cNvSpPr>
                <a:spLocks noChangeArrowheads="1"/>
              </p:cNvSpPr>
              <p:nvPr/>
            </p:nvSpPr>
            <p:spPr bwMode="auto">
              <a:xfrm>
                <a:off x="400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5" name="Rectangle 100"/>
              <p:cNvSpPr>
                <a:spLocks noChangeArrowheads="1"/>
              </p:cNvSpPr>
              <p:nvPr/>
            </p:nvSpPr>
            <p:spPr bwMode="auto">
              <a:xfrm>
                <a:off x="4064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6" name="Rectangle 101"/>
              <p:cNvSpPr>
                <a:spLocks noChangeArrowheads="1"/>
              </p:cNvSpPr>
              <p:nvPr/>
            </p:nvSpPr>
            <p:spPr bwMode="auto">
              <a:xfrm>
                <a:off x="4085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6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7" name="Rectangle 102"/>
              <p:cNvSpPr>
                <a:spLocks noChangeArrowheads="1"/>
              </p:cNvSpPr>
              <p:nvPr/>
            </p:nvSpPr>
            <p:spPr bwMode="auto">
              <a:xfrm>
                <a:off x="1632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8" name="Rectangle 103"/>
              <p:cNvSpPr>
                <a:spLocks noChangeArrowheads="1"/>
              </p:cNvSpPr>
              <p:nvPr/>
            </p:nvSpPr>
            <p:spPr bwMode="auto">
              <a:xfrm>
                <a:off x="1681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9" name="Rectangle 104"/>
              <p:cNvSpPr>
                <a:spLocks noChangeArrowheads="1"/>
              </p:cNvSpPr>
              <p:nvPr/>
            </p:nvSpPr>
            <p:spPr bwMode="auto">
              <a:xfrm>
                <a:off x="1700" y="1253"/>
                <a:ext cx="7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0" name="Rectangle 105"/>
              <p:cNvSpPr>
                <a:spLocks noChangeArrowheads="1"/>
              </p:cNvSpPr>
              <p:nvPr/>
            </p:nvSpPr>
            <p:spPr bwMode="auto">
              <a:xfrm>
                <a:off x="1764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1" name="Rectangle 106"/>
              <p:cNvSpPr>
                <a:spLocks noChangeArrowheads="1"/>
              </p:cNvSpPr>
              <p:nvPr/>
            </p:nvSpPr>
            <p:spPr bwMode="auto">
              <a:xfrm>
                <a:off x="1808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2" name="Rectangle 107"/>
              <p:cNvSpPr>
                <a:spLocks noChangeArrowheads="1"/>
              </p:cNvSpPr>
              <p:nvPr/>
            </p:nvSpPr>
            <p:spPr bwMode="auto">
              <a:xfrm>
                <a:off x="1831" y="1253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3" name="Rectangle 108"/>
              <p:cNvSpPr>
                <a:spLocks noChangeArrowheads="1"/>
              </p:cNvSpPr>
              <p:nvPr/>
            </p:nvSpPr>
            <p:spPr bwMode="auto">
              <a:xfrm>
                <a:off x="1856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4" name="Rectangle 109"/>
              <p:cNvSpPr>
                <a:spLocks noChangeArrowheads="1"/>
              </p:cNvSpPr>
              <p:nvPr/>
            </p:nvSpPr>
            <p:spPr bwMode="auto">
              <a:xfrm>
                <a:off x="1878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5" name="Rectangle 110"/>
              <p:cNvSpPr>
                <a:spLocks noChangeArrowheads="1"/>
              </p:cNvSpPr>
              <p:nvPr/>
            </p:nvSpPr>
            <p:spPr bwMode="auto">
              <a:xfrm>
                <a:off x="1917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6" name="Rectangle 111"/>
              <p:cNvSpPr>
                <a:spLocks noChangeArrowheads="1"/>
              </p:cNvSpPr>
              <p:nvPr/>
            </p:nvSpPr>
            <p:spPr bwMode="auto">
              <a:xfrm>
                <a:off x="194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7" name="Rectangle 112"/>
              <p:cNvSpPr>
                <a:spLocks noChangeArrowheads="1"/>
              </p:cNvSpPr>
              <p:nvPr/>
            </p:nvSpPr>
            <p:spPr bwMode="auto">
              <a:xfrm>
                <a:off x="1982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8" name="Rectangle 113"/>
              <p:cNvSpPr>
                <a:spLocks noChangeArrowheads="1"/>
              </p:cNvSpPr>
              <p:nvPr/>
            </p:nvSpPr>
            <p:spPr bwMode="auto">
              <a:xfrm>
                <a:off x="1999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9" name="Rectangle 114"/>
              <p:cNvSpPr>
                <a:spLocks noChangeArrowheads="1"/>
              </p:cNvSpPr>
              <p:nvPr/>
            </p:nvSpPr>
            <p:spPr bwMode="auto">
              <a:xfrm>
                <a:off x="2044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0" name="Rectangle 115"/>
              <p:cNvSpPr>
                <a:spLocks noChangeArrowheads="1"/>
              </p:cNvSpPr>
              <p:nvPr/>
            </p:nvSpPr>
            <p:spPr bwMode="auto">
              <a:xfrm>
                <a:off x="208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k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1" name="Rectangle 116"/>
              <p:cNvSpPr>
                <a:spLocks noChangeArrowheads="1"/>
              </p:cNvSpPr>
              <p:nvPr/>
            </p:nvSpPr>
            <p:spPr bwMode="auto">
              <a:xfrm>
                <a:off x="2121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2" name="Rectangle 117"/>
              <p:cNvSpPr>
                <a:spLocks noChangeArrowheads="1"/>
              </p:cNvSpPr>
              <p:nvPr/>
            </p:nvSpPr>
            <p:spPr bwMode="auto">
              <a:xfrm>
                <a:off x="2146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3" name="Rectangle 118"/>
              <p:cNvSpPr>
                <a:spLocks noChangeArrowheads="1"/>
              </p:cNvSpPr>
              <p:nvPr/>
            </p:nvSpPr>
            <p:spPr bwMode="auto">
              <a:xfrm>
                <a:off x="218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 dirty="0">
                    <a:solidFill>
                      <a:srgbClr val="000000"/>
                    </a:solidFill>
                  </a:rPr>
                  <a:t>y</a:t>
                </a:r>
                <a:endParaRPr kumimoji="0"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4" name="Rectangle 119"/>
              <p:cNvSpPr>
                <a:spLocks noChangeArrowheads="1"/>
              </p:cNvSpPr>
              <p:nvPr/>
            </p:nvSpPr>
            <p:spPr bwMode="auto">
              <a:xfrm>
                <a:off x="2225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5" name="Rectangle 120"/>
              <p:cNvSpPr>
                <a:spLocks noChangeArrowheads="1"/>
              </p:cNvSpPr>
              <p:nvPr/>
            </p:nvSpPr>
            <p:spPr bwMode="auto">
              <a:xfrm>
                <a:off x="2266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6" name="Rectangle 121"/>
              <p:cNvSpPr>
                <a:spLocks noChangeArrowheads="1"/>
              </p:cNvSpPr>
              <p:nvPr/>
            </p:nvSpPr>
            <p:spPr bwMode="auto">
              <a:xfrm>
                <a:off x="2281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7" name="Rectangle 122"/>
              <p:cNvSpPr>
                <a:spLocks noChangeArrowheads="1"/>
              </p:cNvSpPr>
              <p:nvPr/>
            </p:nvSpPr>
            <p:spPr bwMode="auto">
              <a:xfrm>
                <a:off x="2325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8" name="Rectangle 123"/>
              <p:cNvSpPr>
                <a:spLocks noChangeArrowheads="1"/>
              </p:cNvSpPr>
              <p:nvPr/>
            </p:nvSpPr>
            <p:spPr bwMode="auto">
              <a:xfrm>
                <a:off x="2363" y="1253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9" name="Rectangle 124"/>
              <p:cNvSpPr>
                <a:spLocks noChangeArrowheads="1"/>
              </p:cNvSpPr>
              <p:nvPr/>
            </p:nvSpPr>
            <p:spPr bwMode="auto">
              <a:xfrm>
                <a:off x="1228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0" name="Rectangle 125"/>
              <p:cNvSpPr>
                <a:spLocks noChangeArrowheads="1"/>
              </p:cNvSpPr>
              <p:nvPr/>
            </p:nvSpPr>
            <p:spPr bwMode="auto">
              <a:xfrm>
                <a:off x="1269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1" name="Rectangle 126"/>
              <p:cNvSpPr>
                <a:spLocks noChangeArrowheads="1"/>
              </p:cNvSpPr>
              <p:nvPr/>
            </p:nvSpPr>
            <p:spPr bwMode="auto">
              <a:xfrm>
                <a:off x="1313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b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2" name="Rectangle 127"/>
              <p:cNvSpPr>
                <a:spLocks noChangeArrowheads="1"/>
              </p:cNvSpPr>
              <p:nvPr/>
            </p:nvSpPr>
            <p:spPr bwMode="auto">
              <a:xfrm>
                <a:off x="1356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3" name="Rectangle 128"/>
              <p:cNvSpPr>
                <a:spLocks noChangeArrowheads="1"/>
              </p:cNvSpPr>
              <p:nvPr/>
            </p:nvSpPr>
            <p:spPr bwMode="auto">
              <a:xfrm>
                <a:off x="1378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4" name="Rectangle 129"/>
              <p:cNvSpPr>
                <a:spLocks noChangeArrowheads="1"/>
              </p:cNvSpPr>
              <p:nvPr/>
            </p:nvSpPr>
            <p:spPr bwMode="auto">
              <a:xfrm>
                <a:off x="1423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5" name="Rectangle 130"/>
              <p:cNvSpPr>
                <a:spLocks noChangeArrowheads="1"/>
              </p:cNvSpPr>
              <p:nvPr/>
            </p:nvSpPr>
            <p:spPr bwMode="auto">
              <a:xfrm>
                <a:off x="1465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6" name="Rectangle 131"/>
              <p:cNvSpPr>
                <a:spLocks noChangeArrowheads="1"/>
              </p:cNvSpPr>
              <p:nvPr/>
            </p:nvSpPr>
            <p:spPr bwMode="auto">
              <a:xfrm>
                <a:off x="1488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7" name="Rectangle 132"/>
              <p:cNvSpPr>
                <a:spLocks noChangeArrowheads="1"/>
              </p:cNvSpPr>
              <p:nvPr/>
            </p:nvSpPr>
            <p:spPr bwMode="auto">
              <a:xfrm>
                <a:off x="1510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8" name="Rectangle 133"/>
              <p:cNvSpPr>
                <a:spLocks noChangeArrowheads="1"/>
              </p:cNvSpPr>
              <p:nvPr/>
            </p:nvSpPr>
            <p:spPr bwMode="auto">
              <a:xfrm>
                <a:off x="1554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9" name="Rectangle 134"/>
              <p:cNvSpPr>
                <a:spLocks noChangeArrowheads="1"/>
              </p:cNvSpPr>
              <p:nvPr/>
            </p:nvSpPr>
            <p:spPr bwMode="auto">
              <a:xfrm>
                <a:off x="1599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0" name="Rectangle 135"/>
              <p:cNvSpPr>
                <a:spLocks noChangeArrowheads="1"/>
              </p:cNvSpPr>
              <p:nvPr/>
            </p:nvSpPr>
            <p:spPr bwMode="auto">
              <a:xfrm>
                <a:off x="1621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1" name="Rectangle 136"/>
              <p:cNvSpPr>
                <a:spLocks noChangeArrowheads="1"/>
              </p:cNvSpPr>
              <p:nvPr/>
            </p:nvSpPr>
            <p:spPr bwMode="auto">
              <a:xfrm>
                <a:off x="1642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2" name="Rectangle 137"/>
              <p:cNvSpPr>
                <a:spLocks noChangeArrowheads="1"/>
              </p:cNvSpPr>
              <p:nvPr/>
            </p:nvSpPr>
            <p:spPr bwMode="auto">
              <a:xfrm>
                <a:off x="1687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3" name="Line 138"/>
              <p:cNvSpPr>
                <a:spLocks noChangeShapeType="1"/>
              </p:cNvSpPr>
              <p:nvPr/>
            </p:nvSpPr>
            <p:spPr bwMode="auto">
              <a:xfrm>
                <a:off x="1139" y="2281"/>
                <a:ext cx="1" cy="17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14" name="Freeform 139"/>
              <p:cNvSpPr>
                <a:spLocks/>
              </p:cNvSpPr>
              <p:nvPr/>
            </p:nvSpPr>
            <p:spPr bwMode="auto">
              <a:xfrm>
                <a:off x="1125" y="4019"/>
                <a:ext cx="29" cy="32"/>
              </a:xfrm>
              <a:custGeom>
                <a:avLst/>
                <a:gdLst>
                  <a:gd name="T0" fmla="*/ 29 w 29"/>
                  <a:gd name="T1" fmla="*/ 0 h 32"/>
                  <a:gd name="T2" fmla="*/ 0 w 29"/>
                  <a:gd name="T3" fmla="*/ 0 h 32"/>
                  <a:gd name="T4" fmla="*/ 14 w 29"/>
                  <a:gd name="T5" fmla="*/ 32 h 32"/>
                  <a:gd name="T6" fmla="*/ 29 w 29"/>
                  <a:gd name="T7" fmla="*/ 0 h 32"/>
                  <a:gd name="T8" fmla="*/ 29 w 2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2"/>
                  <a:gd name="T17" fmla="*/ 29 w 2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2">
                    <a:moveTo>
                      <a:pt x="29" y="0"/>
                    </a:moveTo>
                    <a:lnTo>
                      <a:pt x="0" y="0"/>
                    </a:lnTo>
                    <a:lnTo>
                      <a:pt x="14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15" name="Rectangle 140"/>
              <p:cNvSpPr>
                <a:spLocks noChangeArrowheads="1"/>
              </p:cNvSpPr>
              <p:nvPr/>
            </p:nvSpPr>
            <p:spPr bwMode="auto">
              <a:xfrm>
                <a:off x="1117" y="1956"/>
                <a:ext cx="5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P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6" name="Rectangle 141"/>
              <p:cNvSpPr>
                <a:spLocks noChangeArrowheads="1"/>
              </p:cNvSpPr>
              <p:nvPr/>
            </p:nvSpPr>
            <p:spPr bwMode="auto">
              <a:xfrm>
                <a:off x="1168" y="1956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7" name="Rectangle 142"/>
              <p:cNvSpPr>
                <a:spLocks noChangeArrowheads="1"/>
              </p:cNvSpPr>
              <p:nvPr/>
            </p:nvSpPr>
            <p:spPr bwMode="auto">
              <a:xfrm>
                <a:off x="1196" y="1956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8" name="Rectangle 143"/>
              <p:cNvSpPr>
                <a:spLocks noChangeArrowheads="1"/>
              </p:cNvSpPr>
              <p:nvPr/>
            </p:nvSpPr>
            <p:spPr bwMode="auto">
              <a:xfrm>
                <a:off x="1239" y="1956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9" name="Rectangle 144"/>
              <p:cNvSpPr>
                <a:spLocks noChangeArrowheads="1"/>
              </p:cNvSpPr>
              <p:nvPr/>
            </p:nvSpPr>
            <p:spPr bwMode="auto">
              <a:xfrm>
                <a:off x="1285" y="1956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0" name="Rectangle 145"/>
              <p:cNvSpPr>
                <a:spLocks noChangeArrowheads="1"/>
              </p:cNvSpPr>
              <p:nvPr/>
            </p:nvSpPr>
            <p:spPr bwMode="auto">
              <a:xfrm>
                <a:off x="1312" y="1956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1" name="Rectangle 146"/>
              <p:cNvSpPr>
                <a:spLocks noChangeArrowheads="1"/>
              </p:cNvSpPr>
              <p:nvPr/>
            </p:nvSpPr>
            <p:spPr bwMode="auto">
              <a:xfrm>
                <a:off x="1355" y="1956"/>
                <a:ext cx="7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2" name="Rectangle 147"/>
              <p:cNvSpPr>
                <a:spLocks noChangeArrowheads="1"/>
              </p:cNvSpPr>
              <p:nvPr/>
            </p:nvSpPr>
            <p:spPr bwMode="auto">
              <a:xfrm>
                <a:off x="1420" y="1956"/>
                <a:ext cx="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3" name="Rectangle 148"/>
              <p:cNvSpPr>
                <a:spLocks noChangeArrowheads="1"/>
              </p:cNvSpPr>
              <p:nvPr/>
            </p:nvSpPr>
            <p:spPr bwMode="auto">
              <a:xfrm>
                <a:off x="1117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4" name="Rectangle 149"/>
              <p:cNvSpPr>
                <a:spLocks noChangeArrowheads="1"/>
              </p:cNvSpPr>
              <p:nvPr/>
            </p:nvSpPr>
            <p:spPr bwMode="auto">
              <a:xfrm>
                <a:off x="116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x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5" name="Rectangle 150"/>
              <p:cNvSpPr>
                <a:spLocks noChangeArrowheads="1"/>
              </p:cNvSpPr>
              <p:nvPr/>
            </p:nvSpPr>
            <p:spPr bwMode="auto">
              <a:xfrm>
                <a:off x="1198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6" name="Rectangle 151"/>
              <p:cNvSpPr>
                <a:spLocks noChangeArrowheads="1"/>
              </p:cNvSpPr>
              <p:nvPr/>
            </p:nvSpPr>
            <p:spPr bwMode="auto">
              <a:xfrm>
                <a:off x="124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7" name="Rectangle 152"/>
              <p:cNvSpPr>
                <a:spLocks noChangeArrowheads="1"/>
              </p:cNvSpPr>
              <p:nvPr/>
            </p:nvSpPr>
            <p:spPr bwMode="auto">
              <a:xfrm>
                <a:off x="1285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8" name="Rectangle 153"/>
              <p:cNvSpPr>
                <a:spLocks noChangeArrowheads="1"/>
              </p:cNvSpPr>
              <p:nvPr/>
            </p:nvSpPr>
            <p:spPr bwMode="auto">
              <a:xfrm>
                <a:off x="1329" y="2051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9" name="Rectangle 154"/>
              <p:cNvSpPr>
                <a:spLocks noChangeArrowheads="1"/>
              </p:cNvSpPr>
              <p:nvPr/>
            </p:nvSpPr>
            <p:spPr bwMode="auto">
              <a:xfrm>
                <a:off x="1348" y="205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0" name="Rectangle 155"/>
              <p:cNvSpPr>
                <a:spLocks noChangeArrowheads="1"/>
              </p:cNvSpPr>
              <p:nvPr/>
            </p:nvSpPr>
            <p:spPr bwMode="auto">
              <a:xfrm>
                <a:off x="1370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1" name="Rectangle 156"/>
              <p:cNvSpPr>
                <a:spLocks noChangeArrowheads="1"/>
              </p:cNvSpPr>
              <p:nvPr/>
            </p:nvSpPr>
            <p:spPr bwMode="auto">
              <a:xfrm>
                <a:off x="1412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2" name="Rectangle 157"/>
              <p:cNvSpPr>
                <a:spLocks noChangeArrowheads="1"/>
              </p:cNvSpPr>
              <p:nvPr/>
            </p:nvSpPr>
            <p:spPr bwMode="auto">
              <a:xfrm>
                <a:off x="1456" y="205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3" name="Rectangle 158"/>
              <p:cNvSpPr>
                <a:spLocks noChangeArrowheads="1"/>
              </p:cNvSpPr>
              <p:nvPr/>
            </p:nvSpPr>
            <p:spPr bwMode="auto">
              <a:xfrm>
                <a:off x="1479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4" name="Rectangle 159"/>
              <p:cNvSpPr>
                <a:spLocks noChangeArrowheads="1"/>
              </p:cNvSpPr>
              <p:nvPr/>
            </p:nvSpPr>
            <p:spPr bwMode="auto">
              <a:xfrm>
                <a:off x="1523" y="2051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5" name="Rectangle 160"/>
              <p:cNvSpPr>
                <a:spLocks noChangeArrowheads="1"/>
              </p:cNvSpPr>
              <p:nvPr/>
            </p:nvSpPr>
            <p:spPr bwMode="auto">
              <a:xfrm>
                <a:off x="1551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6" name="Rectangle 161"/>
              <p:cNvSpPr>
                <a:spLocks noChangeArrowheads="1"/>
              </p:cNvSpPr>
              <p:nvPr/>
            </p:nvSpPr>
            <p:spPr bwMode="auto">
              <a:xfrm>
                <a:off x="159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7" name="Rectangle 162"/>
              <p:cNvSpPr>
                <a:spLocks noChangeArrowheads="1"/>
              </p:cNvSpPr>
              <p:nvPr/>
            </p:nvSpPr>
            <p:spPr bwMode="auto">
              <a:xfrm>
                <a:off x="1638" y="2051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8" name="Rectangle 163"/>
              <p:cNvSpPr>
                <a:spLocks noChangeArrowheads="1"/>
              </p:cNvSpPr>
              <p:nvPr/>
            </p:nvSpPr>
            <p:spPr bwMode="auto">
              <a:xfrm>
                <a:off x="1665" y="2051"/>
                <a:ext cx="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9" name="Rectangle 164"/>
              <p:cNvSpPr>
                <a:spLocks noChangeArrowheads="1"/>
              </p:cNvSpPr>
              <p:nvPr/>
            </p:nvSpPr>
            <p:spPr bwMode="auto">
              <a:xfrm>
                <a:off x="1117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0" name="Rectangle 165"/>
              <p:cNvSpPr>
                <a:spLocks noChangeArrowheads="1"/>
              </p:cNvSpPr>
              <p:nvPr/>
            </p:nvSpPr>
            <p:spPr bwMode="auto">
              <a:xfrm>
                <a:off x="1143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1" name="Rectangle 166"/>
              <p:cNvSpPr>
                <a:spLocks noChangeArrowheads="1"/>
              </p:cNvSpPr>
              <p:nvPr/>
            </p:nvSpPr>
            <p:spPr bwMode="auto">
              <a:xfrm>
                <a:off x="1163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2" name="Rectangle 167"/>
              <p:cNvSpPr>
                <a:spLocks noChangeArrowheads="1"/>
              </p:cNvSpPr>
              <p:nvPr/>
            </p:nvSpPr>
            <p:spPr bwMode="auto">
              <a:xfrm>
                <a:off x="1205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3" name="Rectangle 168"/>
              <p:cNvSpPr>
                <a:spLocks noChangeArrowheads="1"/>
              </p:cNvSpPr>
              <p:nvPr/>
            </p:nvSpPr>
            <p:spPr bwMode="auto">
              <a:xfrm>
                <a:off x="1228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4" name="Rectangle 169"/>
              <p:cNvSpPr>
                <a:spLocks noChangeArrowheads="1"/>
              </p:cNvSpPr>
              <p:nvPr/>
            </p:nvSpPr>
            <p:spPr bwMode="auto">
              <a:xfrm>
                <a:off x="1243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5" name="Rectangle 170"/>
              <p:cNvSpPr>
                <a:spLocks noChangeArrowheads="1"/>
              </p:cNvSpPr>
              <p:nvPr/>
            </p:nvSpPr>
            <p:spPr bwMode="auto">
              <a:xfrm>
                <a:off x="1286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6" name="Rectangle 171"/>
              <p:cNvSpPr>
                <a:spLocks noChangeArrowheads="1"/>
              </p:cNvSpPr>
              <p:nvPr/>
            </p:nvSpPr>
            <p:spPr bwMode="auto">
              <a:xfrm>
                <a:off x="1329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7" name="Rectangle 172"/>
              <p:cNvSpPr>
                <a:spLocks noChangeArrowheads="1"/>
              </p:cNvSpPr>
              <p:nvPr/>
            </p:nvSpPr>
            <p:spPr bwMode="auto">
              <a:xfrm>
                <a:off x="1348" y="2147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8" name="Rectangle 173"/>
              <p:cNvSpPr>
                <a:spLocks noChangeArrowheads="1"/>
              </p:cNvSpPr>
              <p:nvPr/>
            </p:nvSpPr>
            <p:spPr bwMode="auto">
              <a:xfrm>
                <a:off x="1375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9" name="Rectangle 174"/>
              <p:cNvSpPr>
                <a:spLocks noChangeArrowheads="1"/>
              </p:cNvSpPr>
              <p:nvPr/>
            </p:nvSpPr>
            <p:spPr bwMode="auto">
              <a:xfrm>
                <a:off x="1420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0" name="Rectangle 175"/>
              <p:cNvSpPr>
                <a:spLocks noChangeArrowheads="1"/>
              </p:cNvSpPr>
              <p:nvPr/>
            </p:nvSpPr>
            <p:spPr bwMode="auto">
              <a:xfrm>
                <a:off x="1462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1" name="Rectangle 176"/>
              <p:cNvSpPr>
                <a:spLocks noChangeArrowheads="1"/>
              </p:cNvSpPr>
              <p:nvPr/>
            </p:nvSpPr>
            <p:spPr bwMode="auto">
              <a:xfrm>
                <a:off x="1482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2" name="Rectangle 177"/>
              <p:cNvSpPr>
                <a:spLocks noChangeArrowheads="1"/>
              </p:cNvSpPr>
              <p:nvPr/>
            </p:nvSpPr>
            <p:spPr bwMode="auto">
              <a:xfrm>
                <a:off x="1501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3" name="Rectangle 178"/>
              <p:cNvSpPr>
                <a:spLocks noChangeArrowheads="1"/>
              </p:cNvSpPr>
              <p:nvPr/>
            </p:nvSpPr>
            <p:spPr bwMode="auto">
              <a:xfrm>
                <a:off x="1546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4" name="Rectangle 179"/>
              <p:cNvSpPr>
                <a:spLocks noChangeArrowheads="1"/>
              </p:cNvSpPr>
              <p:nvPr/>
            </p:nvSpPr>
            <p:spPr bwMode="auto">
              <a:xfrm>
                <a:off x="1586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5" name="Rectangle 180"/>
              <p:cNvSpPr>
                <a:spLocks noChangeArrowheads="1"/>
              </p:cNvSpPr>
              <p:nvPr/>
            </p:nvSpPr>
            <p:spPr bwMode="auto">
              <a:xfrm>
                <a:off x="1628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6" name="Line 181"/>
              <p:cNvSpPr>
                <a:spLocks noChangeShapeType="1"/>
              </p:cNvSpPr>
              <p:nvPr/>
            </p:nvSpPr>
            <p:spPr bwMode="auto">
              <a:xfrm>
                <a:off x="2404" y="1306"/>
                <a:ext cx="297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57" name="Freeform 182"/>
              <p:cNvSpPr>
                <a:spLocks/>
              </p:cNvSpPr>
              <p:nvPr/>
            </p:nvSpPr>
            <p:spPr bwMode="auto">
              <a:xfrm>
                <a:off x="5371" y="1291"/>
                <a:ext cx="31" cy="31"/>
              </a:xfrm>
              <a:custGeom>
                <a:avLst/>
                <a:gdLst>
                  <a:gd name="T0" fmla="*/ 0 w 31"/>
                  <a:gd name="T1" fmla="*/ 0 h 31"/>
                  <a:gd name="T2" fmla="*/ 2 w 31"/>
                  <a:gd name="T3" fmla="*/ 31 h 31"/>
                  <a:gd name="T4" fmla="*/ 31 w 31"/>
                  <a:gd name="T5" fmla="*/ 17 h 31"/>
                  <a:gd name="T6" fmla="*/ 2 w 31"/>
                  <a:gd name="T7" fmla="*/ 0 h 31"/>
                  <a:gd name="T8" fmla="*/ 2 w 31"/>
                  <a:gd name="T9" fmla="*/ 0 h 31"/>
                  <a:gd name="T10" fmla="*/ 0 w 3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1"/>
                  <a:gd name="T20" fmla="*/ 31 w 3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1">
                    <a:moveTo>
                      <a:pt x="0" y="0"/>
                    </a:moveTo>
                    <a:lnTo>
                      <a:pt x="2" y="31"/>
                    </a:lnTo>
                    <a:lnTo>
                      <a:pt x="31" y="1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58" name="Rectangle 183"/>
              <p:cNvSpPr>
                <a:spLocks noChangeArrowheads="1"/>
              </p:cNvSpPr>
              <p:nvPr/>
            </p:nvSpPr>
            <p:spPr bwMode="auto">
              <a:xfrm>
                <a:off x="1228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9" name="Rectangle 184"/>
              <p:cNvSpPr>
                <a:spLocks noChangeArrowheads="1"/>
              </p:cNvSpPr>
              <p:nvPr/>
            </p:nvSpPr>
            <p:spPr bwMode="auto">
              <a:xfrm>
                <a:off x="1273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0" name="Rectangle 185"/>
              <p:cNvSpPr>
                <a:spLocks noChangeArrowheads="1"/>
              </p:cNvSpPr>
              <p:nvPr/>
            </p:nvSpPr>
            <p:spPr bwMode="auto">
              <a:xfrm>
                <a:off x="1316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1" name="Rectangle 186"/>
              <p:cNvSpPr>
                <a:spLocks noChangeArrowheads="1"/>
              </p:cNvSpPr>
              <p:nvPr/>
            </p:nvSpPr>
            <p:spPr bwMode="auto">
              <a:xfrm>
                <a:off x="1360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2" name="Rectangle 187"/>
              <p:cNvSpPr>
                <a:spLocks noChangeArrowheads="1"/>
              </p:cNvSpPr>
              <p:nvPr/>
            </p:nvSpPr>
            <p:spPr bwMode="auto">
              <a:xfrm>
                <a:off x="1383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3" name="Rectangle 188"/>
              <p:cNvSpPr>
                <a:spLocks noChangeArrowheads="1"/>
              </p:cNvSpPr>
              <p:nvPr/>
            </p:nvSpPr>
            <p:spPr bwMode="auto">
              <a:xfrm>
                <a:off x="1429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4" name="Rectangle 189"/>
              <p:cNvSpPr>
                <a:spLocks noChangeArrowheads="1"/>
              </p:cNvSpPr>
              <p:nvPr/>
            </p:nvSpPr>
            <p:spPr bwMode="auto">
              <a:xfrm>
                <a:off x="1471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5" name="Rectangle 190"/>
              <p:cNvSpPr>
                <a:spLocks noChangeArrowheads="1"/>
              </p:cNvSpPr>
              <p:nvPr/>
            </p:nvSpPr>
            <p:spPr bwMode="auto">
              <a:xfrm>
                <a:off x="1516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6" name="Rectangle 191"/>
              <p:cNvSpPr>
                <a:spLocks noChangeArrowheads="1"/>
              </p:cNvSpPr>
              <p:nvPr/>
            </p:nvSpPr>
            <p:spPr bwMode="auto">
              <a:xfrm>
                <a:off x="1538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7" name="Rectangle 192"/>
              <p:cNvSpPr>
                <a:spLocks noChangeArrowheads="1"/>
              </p:cNvSpPr>
              <p:nvPr/>
            </p:nvSpPr>
            <p:spPr bwMode="auto">
              <a:xfrm>
                <a:off x="1560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8" name="Rectangle 193"/>
              <p:cNvSpPr>
                <a:spLocks noChangeArrowheads="1"/>
              </p:cNvSpPr>
              <p:nvPr/>
            </p:nvSpPr>
            <p:spPr bwMode="auto">
              <a:xfrm>
                <a:off x="1605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9" name="Rectangle 194"/>
              <p:cNvSpPr>
                <a:spLocks noChangeArrowheads="1"/>
              </p:cNvSpPr>
              <p:nvPr/>
            </p:nvSpPr>
            <p:spPr bwMode="auto">
              <a:xfrm>
                <a:off x="1647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0" name="Rectangle 195"/>
              <p:cNvSpPr>
                <a:spLocks noChangeArrowheads="1"/>
              </p:cNvSpPr>
              <p:nvPr/>
            </p:nvSpPr>
            <p:spPr bwMode="auto">
              <a:xfrm>
                <a:off x="1669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1" name="Rectangle 196"/>
              <p:cNvSpPr>
                <a:spLocks noChangeArrowheads="1"/>
              </p:cNvSpPr>
              <p:nvPr/>
            </p:nvSpPr>
            <p:spPr bwMode="auto">
              <a:xfrm>
                <a:off x="1691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2" name="Rectangle 197"/>
              <p:cNvSpPr>
                <a:spLocks noChangeArrowheads="1"/>
              </p:cNvSpPr>
              <p:nvPr/>
            </p:nvSpPr>
            <p:spPr bwMode="auto">
              <a:xfrm>
                <a:off x="1734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3" name="Freeform 198"/>
              <p:cNvSpPr>
                <a:spLocks/>
              </p:cNvSpPr>
              <p:nvPr/>
            </p:nvSpPr>
            <p:spPr bwMode="auto">
              <a:xfrm>
                <a:off x="2092" y="2161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4" name="Freeform 199"/>
              <p:cNvSpPr>
                <a:spLocks/>
              </p:cNvSpPr>
              <p:nvPr/>
            </p:nvSpPr>
            <p:spPr bwMode="auto">
              <a:xfrm>
                <a:off x="2092" y="2161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5" name="Freeform 200"/>
              <p:cNvSpPr>
                <a:spLocks/>
              </p:cNvSpPr>
              <p:nvPr/>
            </p:nvSpPr>
            <p:spPr bwMode="auto">
              <a:xfrm>
                <a:off x="2516" y="2161"/>
                <a:ext cx="70" cy="360"/>
              </a:xfrm>
              <a:custGeom>
                <a:avLst/>
                <a:gdLst>
                  <a:gd name="T0" fmla="*/ 67 w 70"/>
                  <a:gd name="T1" fmla="*/ 360 h 360"/>
                  <a:gd name="T2" fmla="*/ 70 w 70"/>
                  <a:gd name="T3" fmla="*/ 0 h 360"/>
                  <a:gd name="T4" fmla="*/ 0 w 70"/>
                  <a:gd name="T5" fmla="*/ 0 h 360"/>
                  <a:gd name="T6" fmla="*/ 0 w 70"/>
                  <a:gd name="T7" fmla="*/ 360 h 360"/>
                  <a:gd name="T8" fmla="*/ 70 w 70"/>
                  <a:gd name="T9" fmla="*/ 360 h 360"/>
                  <a:gd name="T10" fmla="*/ 70 w 70"/>
                  <a:gd name="T11" fmla="*/ 360 h 360"/>
                  <a:gd name="T12" fmla="*/ 67 w 70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60"/>
                  <a:gd name="T23" fmla="*/ 70 w 7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60">
                    <a:moveTo>
                      <a:pt x="67" y="360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7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6" name="Freeform 201"/>
              <p:cNvSpPr>
                <a:spLocks/>
              </p:cNvSpPr>
              <p:nvPr/>
            </p:nvSpPr>
            <p:spPr bwMode="auto">
              <a:xfrm>
                <a:off x="2516" y="2161"/>
                <a:ext cx="70" cy="360"/>
              </a:xfrm>
              <a:custGeom>
                <a:avLst/>
                <a:gdLst>
                  <a:gd name="T0" fmla="*/ 67 w 70"/>
                  <a:gd name="T1" fmla="*/ 360 h 360"/>
                  <a:gd name="T2" fmla="*/ 70 w 70"/>
                  <a:gd name="T3" fmla="*/ 0 h 360"/>
                  <a:gd name="T4" fmla="*/ 0 w 70"/>
                  <a:gd name="T5" fmla="*/ 0 h 360"/>
                  <a:gd name="T6" fmla="*/ 0 w 70"/>
                  <a:gd name="T7" fmla="*/ 360 h 360"/>
                  <a:gd name="T8" fmla="*/ 70 w 70"/>
                  <a:gd name="T9" fmla="*/ 360 h 360"/>
                  <a:gd name="T10" fmla="*/ 70 w 70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60"/>
                  <a:gd name="T20" fmla="*/ 70 w 7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60">
                    <a:moveTo>
                      <a:pt x="67" y="360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70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7" name="Freeform 202"/>
              <p:cNvSpPr>
                <a:spLocks/>
              </p:cNvSpPr>
              <p:nvPr/>
            </p:nvSpPr>
            <p:spPr bwMode="auto">
              <a:xfrm>
                <a:off x="2943" y="2161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8" name="Freeform 203"/>
              <p:cNvSpPr>
                <a:spLocks/>
              </p:cNvSpPr>
              <p:nvPr/>
            </p:nvSpPr>
            <p:spPr bwMode="auto">
              <a:xfrm>
                <a:off x="3367" y="2161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9" name="Freeform 204"/>
              <p:cNvSpPr>
                <a:spLocks/>
              </p:cNvSpPr>
              <p:nvPr/>
            </p:nvSpPr>
            <p:spPr bwMode="auto">
              <a:xfrm>
                <a:off x="2516" y="2567"/>
                <a:ext cx="70" cy="359"/>
              </a:xfrm>
              <a:custGeom>
                <a:avLst/>
                <a:gdLst>
                  <a:gd name="T0" fmla="*/ 67 w 70"/>
                  <a:gd name="T1" fmla="*/ 357 h 359"/>
                  <a:gd name="T2" fmla="*/ 70 w 70"/>
                  <a:gd name="T3" fmla="*/ 0 h 359"/>
                  <a:gd name="T4" fmla="*/ 0 w 70"/>
                  <a:gd name="T5" fmla="*/ 0 h 359"/>
                  <a:gd name="T6" fmla="*/ 0 w 70"/>
                  <a:gd name="T7" fmla="*/ 359 h 359"/>
                  <a:gd name="T8" fmla="*/ 70 w 70"/>
                  <a:gd name="T9" fmla="*/ 359 h 359"/>
                  <a:gd name="T10" fmla="*/ 70 w 70"/>
                  <a:gd name="T11" fmla="*/ 359 h 359"/>
                  <a:gd name="T12" fmla="*/ 67 w 70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59"/>
                  <a:gd name="T23" fmla="*/ 70 w 70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59">
                    <a:moveTo>
                      <a:pt x="67" y="35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70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0" name="Freeform 205"/>
              <p:cNvSpPr>
                <a:spLocks/>
              </p:cNvSpPr>
              <p:nvPr/>
            </p:nvSpPr>
            <p:spPr bwMode="auto">
              <a:xfrm>
                <a:off x="2516" y="2567"/>
                <a:ext cx="70" cy="359"/>
              </a:xfrm>
              <a:custGeom>
                <a:avLst/>
                <a:gdLst>
                  <a:gd name="T0" fmla="*/ 67 w 70"/>
                  <a:gd name="T1" fmla="*/ 357 h 359"/>
                  <a:gd name="T2" fmla="*/ 70 w 70"/>
                  <a:gd name="T3" fmla="*/ 0 h 359"/>
                  <a:gd name="T4" fmla="*/ 0 w 70"/>
                  <a:gd name="T5" fmla="*/ 0 h 359"/>
                  <a:gd name="T6" fmla="*/ 0 w 70"/>
                  <a:gd name="T7" fmla="*/ 359 h 359"/>
                  <a:gd name="T8" fmla="*/ 70 w 70"/>
                  <a:gd name="T9" fmla="*/ 359 h 359"/>
                  <a:gd name="T10" fmla="*/ 70 w 70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9"/>
                  <a:gd name="T20" fmla="*/ 70 w 70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9">
                    <a:moveTo>
                      <a:pt x="67" y="35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70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1" name="Freeform 206"/>
              <p:cNvSpPr>
                <a:spLocks/>
              </p:cNvSpPr>
              <p:nvPr/>
            </p:nvSpPr>
            <p:spPr bwMode="auto">
              <a:xfrm>
                <a:off x="2943" y="2567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2" name="Freeform 207"/>
              <p:cNvSpPr>
                <a:spLocks/>
              </p:cNvSpPr>
              <p:nvPr/>
            </p:nvSpPr>
            <p:spPr bwMode="auto">
              <a:xfrm>
                <a:off x="2943" y="2567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3" name="Freeform 208"/>
              <p:cNvSpPr>
                <a:spLocks/>
              </p:cNvSpPr>
              <p:nvPr/>
            </p:nvSpPr>
            <p:spPr bwMode="auto">
              <a:xfrm>
                <a:off x="3369" y="2567"/>
                <a:ext cx="67" cy="359"/>
              </a:xfrm>
              <a:custGeom>
                <a:avLst/>
                <a:gdLst>
                  <a:gd name="T0" fmla="*/ 65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5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5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5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4" name="Freeform 209"/>
              <p:cNvSpPr>
                <a:spLocks/>
              </p:cNvSpPr>
              <p:nvPr/>
            </p:nvSpPr>
            <p:spPr bwMode="auto">
              <a:xfrm>
                <a:off x="3791" y="2567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</p:grpSp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1063" y="1387"/>
              <a:ext cx="4346" cy="2752"/>
              <a:chOff x="1063" y="1387"/>
              <a:chExt cx="4346" cy="2752"/>
            </a:xfrm>
          </p:grpSpPr>
          <p:sp>
            <p:nvSpPr>
              <p:cNvPr id="105585" name="Freeform 211"/>
              <p:cNvSpPr>
                <a:spLocks/>
              </p:cNvSpPr>
              <p:nvPr/>
            </p:nvSpPr>
            <p:spPr bwMode="auto">
              <a:xfrm>
                <a:off x="3791" y="2567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6" name="Rectangle 212"/>
              <p:cNvSpPr>
                <a:spLocks noChangeArrowheads="1"/>
              </p:cNvSpPr>
              <p:nvPr/>
            </p:nvSpPr>
            <p:spPr bwMode="auto">
              <a:xfrm>
                <a:off x="4372" y="3060"/>
                <a:ext cx="89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7" name="Rectangle 213"/>
              <p:cNvSpPr>
                <a:spLocks noChangeArrowheads="1"/>
              </p:cNvSpPr>
              <p:nvPr/>
            </p:nvSpPr>
            <p:spPr bwMode="auto">
              <a:xfrm>
                <a:off x="4372" y="3060"/>
                <a:ext cx="89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8" name="Line 214"/>
              <p:cNvSpPr>
                <a:spLocks noChangeShapeType="1"/>
              </p:cNvSpPr>
              <p:nvPr/>
            </p:nvSpPr>
            <p:spPr bwMode="auto">
              <a:xfrm flipV="1">
                <a:off x="4549" y="3058"/>
                <a:ext cx="2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9" name="Line 215"/>
              <p:cNvSpPr>
                <a:spLocks noChangeShapeType="1"/>
              </p:cNvSpPr>
              <p:nvPr/>
            </p:nvSpPr>
            <p:spPr bwMode="auto">
              <a:xfrm flipH="1">
                <a:off x="4458" y="3060"/>
                <a:ext cx="9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0" name="Line 216"/>
              <p:cNvSpPr>
                <a:spLocks noChangeShapeType="1"/>
              </p:cNvSpPr>
              <p:nvPr/>
            </p:nvSpPr>
            <p:spPr bwMode="auto">
              <a:xfrm flipH="1">
                <a:off x="4458" y="3240"/>
                <a:ext cx="9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1" name="Freeform 217"/>
              <p:cNvSpPr>
                <a:spLocks/>
              </p:cNvSpPr>
              <p:nvPr/>
            </p:nvSpPr>
            <p:spPr bwMode="auto">
              <a:xfrm>
                <a:off x="2762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2" name="Freeform 218"/>
              <p:cNvSpPr>
                <a:spLocks/>
              </p:cNvSpPr>
              <p:nvPr/>
            </p:nvSpPr>
            <p:spPr bwMode="auto">
              <a:xfrm>
                <a:off x="2762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3" name="Freeform 219"/>
              <p:cNvSpPr>
                <a:spLocks/>
              </p:cNvSpPr>
              <p:nvPr/>
            </p:nvSpPr>
            <p:spPr bwMode="auto">
              <a:xfrm>
                <a:off x="2674" y="3060"/>
                <a:ext cx="90" cy="180"/>
              </a:xfrm>
              <a:custGeom>
                <a:avLst/>
                <a:gdLst>
                  <a:gd name="T0" fmla="*/ 88 w 90"/>
                  <a:gd name="T1" fmla="*/ 0 h 180"/>
                  <a:gd name="T2" fmla="*/ 0 w 90"/>
                  <a:gd name="T3" fmla="*/ 0 h 180"/>
                  <a:gd name="T4" fmla="*/ 0 w 90"/>
                  <a:gd name="T5" fmla="*/ 180 h 180"/>
                  <a:gd name="T6" fmla="*/ 90 w 90"/>
                  <a:gd name="T7" fmla="*/ 18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88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90" y="1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4" name="Rectangle 220"/>
              <p:cNvSpPr>
                <a:spLocks noChangeArrowheads="1"/>
              </p:cNvSpPr>
              <p:nvPr/>
            </p:nvSpPr>
            <p:spPr bwMode="auto">
              <a:xfrm>
                <a:off x="2719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595" name="Rectangle 221"/>
              <p:cNvSpPr>
                <a:spLocks noChangeArrowheads="1"/>
              </p:cNvSpPr>
              <p:nvPr/>
            </p:nvSpPr>
            <p:spPr bwMode="auto">
              <a:xfrm>
                <a:off x="2739" y="3097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596" name="Freeform 222"/>
              <p:cNvSpPr>
                <a:spLocks/>
              </p:cNvSpPr>
              <p:nvPr/>
            </p:nvSpPr>
            <p:spPr bwMode="auto">
              <a:xfrm>
                <a:off x="3186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7" name="Freeform 223"/>
              <p:cNvSpPr>
                <a:spLocks/>
              </p:cNvSpPr>
              <p:nvPr/>
            </p:nvSpPr>
            <p:spPr bwMode="auto">
              <a:xfrm>
                <a:off x="3186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8" name="Line 224"/>
              <p:cNvSpPr>
                <a:spLocks noChangeShapeType="1"/>
              </p:cNvSpPr>
              <p:nvPr/>
            </p:nvSpPr>
            <p:spPr bwMode="auto">
              <a:xfrm flipV="1">
                <a:off x="3098" y="3058"/>
                <a:ext cx="1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9" name="Line 225"/>
              <p:cNvSpPr>
                <a:spLocks noChangeShapeType="1"/>
              </p:cNvSpPr>
              <p:nvPr/>
            </p:nvSpPr>
            <p:spPr bwMode="auto">
              <a:xfrm>
                <a:off x="3098" y="3060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0" name="Line 226"/>
              <p:cNvSpPr>
                <a:spLocks noChangeShapeType="1"/>
              </p:cNvSpPr>
              <p:nvPr/>
            </p:nvSpPr>
            <p:spPr bwMode="auto">
              <a:xfrm>
                <a:off x="3098" y="3240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1" name="Rectangle 227"/>
              <p:cNvSpPr>
                <a:spLocks noChangeArrowheads="1"/>
              </p:cNvSpPr>
              <p:nvPr/>
            </p:nvSpPr>
            <p:spPr bwMode="auto">
              <a:xfrm>
                <a:off x="3121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2" name="Rectangle 228"/>
              <p:cNvSpPr>
                <a:spLocks noChangeArrowheads="1"/>
              </p:cNvSpPr>
              <p:nvPr/>
            </p:nvSpPr>
            <p:spPr bwMode="auto">
              <a:xfrm>
                <a:off x="3178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3" name="Rectangle 229"/>
              <p:cNvSpPr>
                <a:spLocks noChangeArrowheads="1"/>
              </p:cNvSpPr>
              <p:nvPr/>
            </p:nvSpPr>
            <p:spPr bwMode="auto">
              <a:xfrm>
                <a:off x="3221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4" name="Freeform 230"/>
              <p:cNvSpPr>
                <a:spLocks/>
              </p:cNvSpPr>
              <p:nvPr/>
            </p:nvSpPr>
            <p:spPr bwMode="auto">
              <a:xfrm>
                <a:off x="3543" y="2972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4 h 357"/>
                  <a:gd name="T4" fmla="*/ 43 w 136"/>
                  <a:gd name="T5" fmla="*/ 177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7 h 357"/>
                  <a:gd name="T12" fmla="*/ 136 w 136"/>
                  <a:gd name="T13" fmla="*/ 110 h 357"/>
                  <a:gd name="T14" fmla="*/ 3 w 136"/>
                  <a:gd name="T15" fmla="*/ 0 h 357"/>
                  <a:gd name="T16" fmla="*/ 3 w 136"/>
                  <a:gd name="T17" fmla="*/ 0 h 357"/>
                  <a:gd name="T18" fmla="*/ 0 w 136"/>
                  <a:gd name="T19" fmla="*/ 0 h 3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7"/>
                  <a:gd name="T32" fmla="*/ 136 w 136"/>
                  <a:gd name="T33" fmla="*/ 357 h 3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7">
                    <a:moveTo>
                      <a:pt x="0" y="0"/>
                    </a:moveTo>
                    <a:lnTo>
                      <a:pt x="3" y="144"/>
                    </a:lnTo>
                    <a:lnTo>
                      <a:pt x="43" y="177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7"/>
                    </a:lnTo>
                    <a:lnTo>
                      <a:pt x="136" y="1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5" name="Freeform 231"/>
              <p:cNvSpPr>
                <a:spLocks/>
              </p:cNvSpPr>
              <p:nvPr/>
            </p:nvSpPr>
            <p:spPr bwMode="auto">
              <a:xfrm>
                <a:off x="3946" y="3060"/>
                <a:ext cx="179" cy="180"/>
              </a:xfrm>
              <a:custGeom>
                <a:avLst/>
                <a:gdLst>
                  <a:gd name="T0" fmla="*/ 179 w 179"/>
                  <a:gd name="T1" fmla="*/ 180 h 180"/>
                  <a:gd name="T2" fmla="*/ 179 w 179"/>
                  <a:gd name="T3" fmla="*/ 0 h 180"/>
                  <a:gd name="T4" fmla="*/ 0 w 179"/>
                  <a:gd name="T5" fmla="*/ 0 h 180"/>
                  <a:gd name="T6" fmla="*/ 0 w 179"/>
                  <a:gd name="T7" fmla="*/ 180 h 180"/>
                  <a:gd name="T8" fmla="*/ 179 w 179"/>
                  <a:gd name="T9" fmla="*/ 180 h 180"/>
                  <a:gd name="T10" fmla="*/ 179 w 179"/>
                  <a:gd name="T11" fmla="*/ 18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80"/>
                  <a:gd name="T20" fmla="*/ 179 w 17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80">
                    <a:moveTo>
                      <a:pt x="179" y="180"/>
                    </a:moveTo>
                    <a:lnTo>
                      <a:pt x="179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179" y="1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6" name="Rectangle 232"/>
              <p:cNvSpPr>
                <a:spLocks noChangeArrowheads="1"/>
              </p:cNvSpPr>
              <p:nvPr/>
            </p:nvSpPr>
            <p:spPr bwMode="auto">
              <a:xfrm>
                <a:off x="3977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7" name="Rectangle 233"/>
              <p:cNvSpPr>
                <a:spLocks noChangeArrowheads="1"/>
              </p:cNvSpPr>
              <p:nvPr/>
            </p:nvSpPr>
            <p:spPr bwMode="auto">
              <a:xfrm>
                <a:off x="4034" y="3097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8" name="Rectangle 234"/>
              <p:cNvSpPr>
                <a:spLocks noChangeArrowheads="1"/>
              </p:cNvSpPr>
              <p:nvPr/>
            </p:nvSpPr>
            <p:spPr bwMode="auto">
              <a:xfrm>
                <a:off x="4393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9" name="Rectangle 235"/>
              <p:cNvSpPr>
                <a:spLocks noChangeArrowheads="1"/>
              </p:cNvSpPr>
              <p:nvPr/>
            </p:nvSpPr>
            <p:spPr bwMode="auto">
              <a:xfrm>
                <a:off x="4450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10" name="Rectangle 236"/>
              <p:cNvSpPr>
                <a:spLocks noChangeArrowheads="1"/>
              </p:cNvSpPr>
              <p:nvPr/>
            </p:nvSpPr>
            <p:spPr bwMode="auto">
              <a:xfrm>
                <a:off x="4495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11" name="Line 237"/>
              <p:cNvSpPr>
                <a:spLocks noChangeShapeType="1"/>
              </p:cNvSpPr>
              <p:nvPr/>
            </p:nvSpPr>
            <p:spPr bwMode="auto">
              <a:xfrm>
                <a:off x="2852" y="3149"/>
                <a:ext cx="246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2" name="Line 238"/>
              <p:cNvSpPr>
                <a:spLocks noChangeShapeType="1"/>
              </p:cNvSpPr>
              <p:nvPr/>
            </p:nvSpPr>
            <p:spPr bwMode="auto">
              <a:xfrm>
                <a:off x="3679" y="3149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3" name="Line 239"/>
              <p:cNvSpPr>
                <a:spLocks noChangeShapeType="1"/>
              </p:cNvSpPr>
              <p:nvPr/>
            </p:nvSpPr>
            <p:spPr bwMode="auto">
              <a:xfrm>
                <a:off x="4125" y="3149"/>
                <a:ext cx="24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4" name="Freeform 240"/>
              <p:cNvSpPr>
                <a:spLocks/>
              </p:cNvSpPr>
              <p:nvPr/>
            </p:nvSpPr>
            <p:spPr bwMode="auto">
              <a:xfrm>
                <a:off x="3053" y="3106"/>
                <a:ext cx="45" cy="43"/>
              </a:xfrm>
              <a:custGeom>
                <a:avLst/>
                <a:gdLst>
                  <a:gd name="T0" fmla="*/ 0 w 45"/>
                  <a:gd name="T1" fmla="*/ 43 h 43"/>
                  <a:gd name="T2" fmla="*/ 0 w 45"/>
                  <a:gd name="T3" fmla="*/ 0 h 43"/>
                  <a:gd name="T4" fmla="*/ 45 w 45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0" y="43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5" name="Freeform 241"/>
              <p:cNvSpPr>
                <a:spLocks/>
              </p:cNvSpPr>
              <p:nvPr/>
            </p:nvSpPr>
            <p:spPr bwMode="auto">
              <a:xfrm>
                <a:off x="3901" y="3149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6 h 137"/>
                  <a:gd name="T8" fmla="*/ 314 w 314"/>
                  <a:gd name="T9" fmla="*/ 46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6" name="Freeform 242"/>
              <p:cNvSpPr>
                <a:spLocks/>
              </p:cNvSpPr>
              <p:nvPr/>
            </p:nvSpPr>
            <p:spPr bwMode="auto">
              <a:xfrm>
                <a:off x="2943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7" name="Freeform 243"/>
              <p:cNvSpPr>
                <a:spLocks/>
              </p:cNvSpPr>
              <p:nvPr/>
            </p:nvSpPr>
            <p:spPr bwMode="auto">
              <a:xfrm>
                <a:off x="2943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8" name="Freeform 244"/>
              <p:cNvSpPr>
                <a:spLocks/>
              </p:cNvSpPr>
              <p:nvPr/>
            </p:nvSpPr>
            <p:spPr bwMode="auto">
              <a:xfrm>
                <a:off x="3367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9" name="Freeform 245"/>
              <p:cNvSpPr>
                <a:spLocks/>
              </p:cNvSpPr>
              <p:nvPr/>
            </p:nvSpPr>
            <p:spPr bwMode="auto">
              <a:xfrm>
                <a:off x="3367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0" name="Freeform 246"/>
              <p:cNvSpPr>
                <a:spLocks/>
              </p:cNvSpPr>
              <p:nvPr/>
            </p:nvSpPr>
            <p:spPr bwMode="auto">
              <a:xfrm>
                <a:off x="3791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1" name="Freeform 247"/>
              <p:cNvSpPr>
                <a:spLocks/>
              </p:cNvSpPr>
              <p:nvPr/>
            </p:nvSpPr>
            <p:spPr bwMode="auto">
              <a:xfrm>
                <a:off x="3791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2" name="Freeform 248"/>
              <p:cNvSpPr>
                <a:spLocks/>
              </p:cNvSpPr>
              <p:nvPr/>
            </p:nvSpPr>
            <p:spPr bwMode="auto">
              <a:xfrm>
                <a:off x="4215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3" name="Freeform 249"/>
              <p:cNvSpPr>
                <a:spLocks/>
              </p:cNvSpPr>
              <p:nvPr/>
            </p:nvSpPr>
            <p:spPr bwMode="auto">
              <a:xfrm>
                <a:off x="4215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4" name="Freeform 250"/>
              <p:cNvSpPr>
                <a:spLocks/>
              </p:cNvSpPr>
              <p:nvPr/>
            </p:nvSpPr>
            <p:spPr bwMode="auto">
              <a:xfrm>
                <a:off x="4796" y="3466"/>
                <a:ext cx="89" cy="179"/>
              </a:xfrm>
              <a:custGeom>
                <a:avLst/>
                <a:gdLst>
                  <a:gd name="T0" fmla="*/ 89 w 89"/>
                  <a:gd name="T1" fmla="*/ 177 h 179"/>
                  <a:gd name="T2" fmla="*/ 0 w 89"/>
                  <a:gd name="T3" fmla="*/ 179 h 179"/>
                  <a:gd name="T4" fmla="*/ 0 w 89"/>
                  <a:gd name="T5" fmla="*/ 0 h 179"/>
                  <a:gd name="T6" fmla="*/ 89 w 89"/>
                  <a:gd name="T7" fmla="*/ 0 h 179"/>
                  <a:gd name="T8" fmla="*/ 89 w 89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79"/>
                  <a:gd name="T17" fmla="*/ 89 w 8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79">
                    <a:moveTo>
                      <a:pt x="89" y="17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5" name="Freeform 251"/>
              <p:cNvSpPr>
                <a:spLocks/>
              </p:cNvSpPr>
              <p:nvPr/>
            </p:nvSpPr>
            <p:spPr bwMode="auto">
              <a:xfrm>
                <a:off x="4796" y="3466"/>
                <a:ext cx="89" cy="179"/>
              </a:xfrm>
              <a:custGeom>
                <a:avLst/>
                <a:gdLst>
                  <a:gd name="T0" fmla="*/ 89 w 89"/>
                  <a:gd name="T1" fmla="*/ 177 h 179"/>
                  <a:gd name="T2" fmla="*/ 0 w 89"/>
                  <a:gd name="T3" fmla="*/ 179 h 179"/>
                  <a:gd name="T4" fmla="*/ 0 w 89"/>
                  <a:gd name="T5" fmla="*/ 0 h 179"/>
                  <a:gd name="T6" fmla="*/ 89 w 89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79"/>
                  <a:gd name="T14" fmla="*/ 89 w 89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79">
                    <a:moveTo>
                      <a:pt x="89" y="17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6" name="Line 252"/>
              <p:cNvSpPr>
                <a:spLocks noChangeShapeType="1"/>
              </p:cNvSpPr>
              <p:nvPr/>
            </p:nvSpPr>
            <p:spPr bwMode="auto">
              <a:xfrm flipV="1">
                <a:off x="4973" y="3461"/>
                <a:ext cx="2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7" name="Line 253"/>
              <p:cNvSpPr>
                <a:spLocks noChangeShapeType="1"/>
              </p:cNvSpPr>
              <p:nvPr/>
            </p:nvSpPr>
            <p:spPr bwMode="auto">
              <a:xfrm flipH="1">
                <a:off x="4882" y="3463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8" name="Line 254"/>
              <p:cNvSpPr>
                <a:spLocks noChangeShapeType="1"/>
              </p:cNvSpPr>
              <p:nvPr/>
            </p:nvSpPr>
            <p:spPr bwMode="auto">
              <a:xfrm flipH="1">
                <a:off x="4882" y="3643"/>
                <a:ext cx="9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9" name="Freeform 255"/>
              <p:cNvSpPr>
                <a:spLocks/>
              </p:cNvSpPr>
              <p:nvPr/>
            </p:nvSpPr>
            <p:spPr bwMode="auto">
              <a:xfrm>
                <a:off x="3186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2 w 90"/>
                  <a:gd name="T7" fmla="*/ 0 h 179"/>
                  <a:gd name="T8" fmla="*/ 0 w 90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79"/>
                  <a:gd name="T17" fmla="*/ 90 w 90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0" name="Freeform 256"/>
              <p:cNvSpPr>
                <a:spLocks/>
              </p:cNvSpPr>
              <p:nvPr/>
            </p:nvSpPr>
            <p:spPr bwMode="auto">
              <a:xfrm>
                <a:off x="3186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2 w 90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79"/>
                  <a:gd name="T14" fmla="*/ 90 w 90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1" name="Freeform 257"/>
              <p:cNvSpPr>
                <a:spLocks/>
              </p:cNvSpPr>
              <p:nvPr/>
            </p:nvSpPr>
            <p:spPr bwMode="auto">
              <a:xfrm>
                <a:off x="3098" y="3463"/>
                <a:ext cx="90" cy="182"/>
              </a:xfrm>
              <a:custGeom>
                <a:avLst/>
                <a:gdLst>
                  <a:gd name="T0" fmla="*/ 88 w 90"/>
                  <a:gd name="T1" fmla="*/ 0 h 182"/>
                  <a:gd name="T2" fmla="*/ 0 w 90"/>
                  <a:gd name="T3" fmla="*/ 3 h 182"/>
                  <a:gd name="T4" fmla="*/ 0 w 90"/>
                  <a:gd name="T5" fmla="*/ 182 h 182"/>
                  <a:gd name="T6" fmla="*/ 90 w 90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2"/>
                  <a:gd name="T14" fmla="*/ 90 w 9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2">
                    <a:moveTo>
                      <a:pt x="88" y="0"/>
                    </a:moveTo>
                    <a:lnTo>
                      <a:pt x="0" y="3"/>
                    </a:lnTo>
                    <a:lnTo>
                      <a:pt x="0" y="182"/>
                    </a:lnTo>
                    <a:lnTo>
                      <a:pt x="90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2" name="Rectangle 258"/>
              <p:cNvSpPr>
                <a:spLocks noChangeArrowheads="1"/>
              </p:cNvSpPr>
              <p:nvPr/>
            </p:nvSpPr>
            <p:spPr bwMode="auto">
              <a:xfrm>
                <a:off x="3143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33" name="Rectangle 259"/>
              <p:cNvSpPr>
                <a:spLocks noChangeArrowheads="1"/>
              </p:cNvSpPr>
              <p:nvPr/>
            </p:nvSpPr>
            <p:spPr bwMode="auto">
              <a:xfrm>
                <a:off x="3166" y="3501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34" name="Freeform 260"/>
              <p:cNvSpPr>
                <a:spLocks/>
              </p:cNvSpPr>
              <p:nvPr/>
            </p:nvSpPr>
            <p:spPr bwMode="auto">
              <a:xfrm>
                <a:off x="3610" y="3466"/>
                <a:ext cx="91" cy="179"/>
              </a:xfrm>
              <a:custGeom>
                <a:avLst/>
                <a:gdLst>
                  <a:gd name="T0" fmla="*/ 0 w 91"/>
                  <a:gd name="T1" fmla="*/ 177 h 179"/>
                  <a:gd name="T2" fmla="*/ 91 w 91"/>
                  <a:gd name="T3" fmla="*/ 179 h 179"/>
                  <a:gd name="T4" fmla="*/ 91 w 91"/>
                  <a:gd name="T5" fmla="*/ 0 h 179"/>
                  <a:gd name="T6" fmla="*/ 2 w 91"/>
                  <a:gd name="T7" fmla="*/ 0 h 179"/>
                  <a:gd name="T8" fmla="*/ 0 w 91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79"/>
                  <a:gd name="T17" fmla="*/ 91 w 91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79">
                    <a:moveTo>
                      <a:pt x="0" y="177"/>
                    </a:moveTo>
                    <a:lnTo>
                      <a:pt x="91" y="179"/>
                    </a:lnTo>
                    <a:lnTo>
                      <a:pt x="91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5" name="Freeform 261"/>
              <p:cNvSpPr>
                <a:spLocks/>
              </p:cNvSpPr>
              <p:nvPr/>
            </p:nvSpPr>
            <p:spPr bwMode="auto">
              <a:xfrm>
                <a:off x="3610" y="3466"/>
                <a:ext cx="91" cy="179"/>
              </a:xfrm>
              <a:custGeom>
                <a:avLst/>
                <a:gdLst>
                  <a:gd name="T0" fmla="*/ 0 w 91"/>
                  <a:gd name="T1" fmla="*/ 177 h 179"/>
                  <a:gd name="T2" fmla="*/ 91 w 91"/>
                  <a:gd name="T3" fmla="*/ 179 h 179"/>
                  <a:gd name="T4" fmla="*/ 91 w 91"/>
                  <a:gd name="T5" fmla="*/ 0 h 179"/>
                  <a:gd name="T6" fmla="*/ 2 w 91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79"/>
                  <a:gd name="T14" fmla="*/ 91 w 91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79">
                    <a:moveTo>
                      <a:pt x="0" y="177"/>
                    </a:moveTo>
                    <a:lnTo>
                      <a:pt x="91" y="179"/>
                    </a:lnTo>
                    <a:lnTo>
                      <a:pt x="91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6" name="Line 262"/>
              <p:cNvSpPr>
                <a:spLocks noChangeShapeType="1"/>
              </p:cNvSpPr>
              <p:nvPr/>
            </p:nvSpPr>
            <p:spPr bwMode="auto">
              <a:xfrm flipV="1">
                <a:off x="3522" y="3461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7" name="Line 263"/>
              <p:cNvSpPr>
                <a:spLocks noChangeShapeType="1"/>
              </p:cNvSpPr>
              <p:nvPr/>
            </p:nvSpPr>
            <p:spPr bwMode="auto">
              <a:xfrm>
                <a:off x="3522" y="3463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8" name="Line 264"/>
              <p:cNvSpPr>
                <a:spLocks noChangeShapeType="1"/>
              </p:cNvSpPr>
              <p:nvPr/>
            </p:nvSpPr>
            <p:spPr bwMode="auto">
              <a:xfrm>
                <a:off x="3522" y="3643"/>
                <a:ext cx="9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9" name="Freeform 265"/>
              <p:cNvSpPr>
                <a:spLocks/>
              </p:cNvSpPr>
              <p:nvPr/>
            </p:nvSpPr>
            <p:spPr bwMode="auto">
              <a:xfrm>
                <a:off x="3967" y="3374"/>
                <a:ext cx="136" cy="360"/>
              </a:xfrm>
              <a:custGeom>
                <a:avLst/>
                <a:gdLst>
                  <a:gd name="T0" fmla="*/ 0 w 136"/>
                  <a:gd name="T1" fmla="*/ 0 h 360"/>
                  <a:gd name="T2" fmla="*/ 3 w 136"/>
                  <a:gd name="T3" fmla="*/ 147 h 360"/>
                  <a:gd name="T4" fmla="*/ 46 w 136"/>
                  <a:gd name="T5" fmla="*/ 180 h 360"/>
                  <a:gd name="T6" fmla="*/ 3 w 136"/>
                  <a:gd name="T7" fmla="*/ 216 h 360"/>
                  <a:gd name="T8" fmla="*/ 3 w 136"/>
                  <a:gd name="T9" fmla="*/ 360 h 360"/>
                  <a:gd name="T10" fmla="*/ 136 w 136"/>
                  <a:gd name="T11" fmla="*/ 250 h 360"/>
                  <a:gd name="T12" fmla="*/ 136 w 136"/>
                  <a:gd name="T13" fmla="*/ 111 h 360"/>
                  <a:gd name="T14" fmla="*/ 3 w 136"/>
                  <a:gd name="T15" fmla="*/ 3 h 360"/>
                  <a:gd name="T16" fmla="*/ 3 w 136"/>
                  <a:gd name="T17" fmla="*/ 3 h 360"/>
                  <a:gd name="T18" fmla="*/ 0 w 136"/>
                  <a:gd name="T19" fmla="*/ 0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60"/>
                  <a:gd name="T32" fmla="*/ 136 w 136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60">
                    <a:moveTo>
                      <a:pt x="0" y="0"/>
                    </a:moveTo>
                    <a:lnTo>
                      <a:pt x="3" y="147"/>
                    </a:lnTo>
                    <a:lnTo>
                      <a:pt x="46" y="180"/>
                    </a:lnTo>
                    <a:lnTo>
                      <a:pt x="3" y="216"/>
                    </a:lnTo>
                    <a:lnTo>
                      <a:pt x="3" y="360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0" name="Freeform 266"/>
              <p:cNvSpPr>
                <a:spLocks/>
              </p:cNvSpPr>
              <p:nvPr/>
            </p:nvSpPr>
            <p:spPr bwMode="auto">
              <a:xfrm>
                <a:off x="3967" y="3374"/>
                <a:ext cx="136" cy="360"/>
              </a:xfrm>
              <a:custGeom>
                <a:avLst/>
                <a:gdLst>
                  <a:gd name="T0" fmla="*/ 0 w 136"/>
                  <a:gd name="T1" fmla="*/ 0 h 360"/>
                  <a:gd name="T2" fmla="*/ 3 w 136"/>
                  <a:gd name="T3" fmla="*/ 147 h 360"/>
                  <a:gd name="T4" fmla="*/ 46 w 136"/>
                  <a:gd name="T5" fmla="*/ 180 h 360"/>
                  <a:gd name="T6" fmla="*/ 3 w 136"/>
                  <a:gd name="T7" fmla="*/ 216 h 360"/>
                  <a:gd name="T8" fmla="*/ 3 w 136"/>
                  <a:gd name="T9" fmla="*/ 360 h 360"/>
                  <a:gd name="T10" fmla="*/ 136 w 136"/>
                  <a:gd name="T11" fmla="*/ 250 h 360"/>
                  <a:gd name="T12" fmla="*/ 136 w 136"/>
                  <a:gd name="T13" fmla="*/ 111 h 360"/>
                  <a:gd name="T14" fmla="*/ 3 w 136"/>
                  <a:gd name="T15" fmla="*/ 3 h 360"/>
                  <a:gd name="T16" fmla="*/ 3 w 136"/>
                  <a:gd name="T17" fmla="*/ 3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60"/>
                  <a:gd name="T29" fmla="*/ 136 w 136"/>
                  <a:gd name="T30" fmla="*/ 360 h 3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60">
                    <a:moveTo>
                      <a:pt x="0" y="0"/>
                    </a:moveTo>
                    <a:lnTo>
                      <a:pt x="3" y="147"/>
                    </a:lnTo>
                    <a:lnTo>
                      <a:pt x="46" y="180"/>
                    </a:lnTo>
                    <a:lnTo>
                      <a:pt x="3" y="216"/>
                    </a:lnTo>
                    <a:lnTo>
                      <a:pt x="3" y="360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3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1" name="Rectangle 267"/>
              <p:cNvSpPr>
                <a:spLocks noChangeArrowheads="1"/>
              </p:cNvSpPr>
              <p:nvPr/>
            </p:nvSpPr>
            <p:spPr bwMode="auto">
              <a:xfrm>
                <a:off x="4400" y="3501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2" name="Rectangle 268"/>
              <p:cNvSpPr>
                <a:spLocks noChangeArrowheads="1"/>
              </p:cNvSpPr>
              <p:nvPr/>
            </p:nvSpPr>
            <p:spPr bwMode="auto">
              <a:xfrm>
                <a:off x="4457" y="3501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3" name="Rectangle 269"/>
              <p:cNvSpPr>
                <a:spLocks noChangeArrowheads="1"/>
              </p:cNvSpPr>
              <p:nvPr/>
            </p:nvSpPr>
            <p:spPr bwMode="auto">
              <a:xfrm>
                <a:off x="4818" y="3501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4" name="Rectangle 270"/>
              <p:cNvSpPr>
                <a:spLocks noChangeArrowheads="1"/>
              </p:cNvSpPr>
              <p:nvPr/>
            </p:nvSpPr>
            <p:spPr bwMode="auto">
              <a:xfrm>
                <a:off x="4875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5" name="Rectangle 271"/>
              <p:cNvSpPr>
                <a:spLocks noChangeArrowheads="1"/>
              </p:cNvSpPr>
              <p:nvPr/>
            </p:nvSpPr>
            <p:spPr bwMode="auto">
              <a:xfrm>
                <a:off x="4920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6" name="Line 272"/>
              <p:cNvSpPr>
                <a:spLocks noChangeShapeType="1"/>
              </p:cNvSpPr>
              <p:nvPr/>
            </p:nvSpPr>
            <p:spPr bwMode="auto">
              <a:xfrm>
                <a:off x="3276" y="3554"/>
                <a:ext cx="2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7" name="Line 273"/>
              <p:cNvSpPr>
                <a:spLocks noChangeShapeType="1"/>
              </p:cNvSpPr>
              <p:nvPr/>
            </p:nvSpPr>
            <p:spPr bwMode="auto">
              <a:xfrm>
                <a:off x="4103" y="3554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8" name="Line 274"/>
              <p:cNvSpPr>
                <a:spLocks noChangeShapeType="1"/>
              </p:cNvSpPr>
              <p:nvPr/>
            </p:nvSpPr>
            <p:spPr bwMode="auto">
              <a:xfrm>
                <a:off x="4549" y="3554"/>
                <a:ext cx="2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9" name="Freeform 275"/>
              <p:cNvSpPr>
                <a:spLocks/>
              </p:cNvSpPr>
              <p:nvPr/>
            </p:nvSpPr>
            <p:spPr bwMode="auto">
              <a:xfrm>
                <a:off x="3477" y="3511"/>
                <a:ext cx="45" cy="43"/>
              </a:xfrm>
              <a:custGeom>
                <a:avLst/>
                <a:gdLst>
                  <a:gd name="T0" fmla="*/ 0 w 45"/>
                  <a:gd name="T1" fmla="*/ 43 h 43"/>
                  <a:gd name="T2" fmla="*/ 2 w 45"/>
                  <a:gd name="T3" fmla="*/ 0 h 43"/>
                  <a:gd name="T4" fmla="*/ 45 w 45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0" y="43"/>
                    </a:moveTo>
                    <a:lnTo>
                      <a:pt x="2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0" name="Freeform 276"/>
              <p:cNvSpPr>
                <a:spLocks/>
              </p:cNvSpPr>
              <p:nvPr/>
            </p:nvSpPr>
            <p:spPr bwMode="auto">
              <a:xfrm>
                <a:off x="4325" y="3554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6 h 137"/>
                  <a:gd name="T8" fmla="*/ 314 w 314"/>
                  <a:gd name="T9" fmla="*/ 46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1" name="Freeform 277"/>
              <p:cNvSpPr>
                <a:spLocks/>
              </p:cNvSpPr>
              <p:nvPr/>
            </p:nvSpPr>
            <p:spPr bwMode="auto">
              <a:xfrm>
                <a:off x="3367" y="3374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2" name="Freeform 278"/>
              <p:cNvSpPr>
                <a:spLocks/>
              </p:cNvSpPr>
              <p:nvPr/>
            </p:nvSpPr>
            <p:spPr bwMode="auto">
              <a:xfrm>
                <a:off x="3367" y="3374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3" name="Freeform 279"/>
              <p:cNvSpPr>
                <a:spLocks/>
              </p:cNvSpPr>
              <p:nvPr/>
            </p:nvSpPr>
            <p:spPr bwMode="auto">
              <a:xfrm>
                <a:off x="3791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4" name="Freeform 280"/>
              <p:cNvSpPr>
                <a:spLocks/>
              </p:cNvSpPr>
              <p:nvPr/>
            </p:nvSpPr>
            <p:spPr bwMode="auto">
              <a:xfrm>
                <a:off x="3791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5" name="Freeform 281"/>
              <p:cNvSpPr>
                <a:spLocks/>
              </p:cNvSpPr>
              <p:nvPr/>
            </p:nvSpPr>
            <p:spPr bwMode="auto">
              <a:xfrm>
                <a:off x="4215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6" name="Freeform 282"/>
              <p:cNvSpPr>
                <a:spLocks/>
              </p:cNvSpPr>
              <p:nvPr/>
            </p:nvSpPr>
            <p:spPr bwMode="auto">
              <a:xfrm>
                <a:off x="4215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7" name="Freeform 283"/>
              <p:cNvSpPr>
                <a:spLocks/>
              </p:cNvSpPr>
              <p:nvPr/>
            </p:nvSpPr>
            <p:spPr bwMode="auto">
              <a:xfrm>
                <a:off x="4639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8" name="Freeform 284"/>
              <p:cNvSpPr>
                <a:spLocks/>
              </p:cNvSpPr>
              <p:nvPr/>
            </p:nvSpPr>
            <p:spPr bwMode="auto">
              <a:xfrm>
                <a:off x="4639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9" name="Freeform 285"/>
              <p:cNvSpPr>
                <a:spLocks/>
              </p:cNvSpPr>
              <p:nvPr/>
            </p:nvSpPr>
            <p:spPr bwMode="auto">
              <a:xfrm>
                <a:off x="5221" y="3871"/>
                <a:ext cx="88" cy="180"/>
              </a:xfrm>
              <a:custGeom>
                <a:avLst/>
                <a:gdLst>
                  <a:gd name="T0" fmla="*/ 88 w 88"/>
                  <a:gd name="T1" fmla="*/ 177 h 180"/>
                  <a:gd name="T2" fmla="*/ 0 w 88"/>
                  <a:gd name="T3" fmla="*/ 180 h 180"/>
                  <a:gd name="T4" fmla="*/ 0 w 88"/>
                  <a:gd name="T5" fmla="*/ 0 h 180"/>
                  <a:gd name="T6" fmla="*/ 88 w 88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80"/>
                  <a:gd name="T14" fmla="*/ 88 w 88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80">
                    <a:moveTo>
                      <a:pt x="88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0" name="Line 286"/>
              <p:cNvSpPr>
                <a:spLocks noChangeShapeType="1"/>
              </p:cNvSpPr>
              <p:nvPr/>
            </p:nvSpPr>
            <p:spPr bwMode="auto">
              <a:xfrm flipV="1">
                <a:off x="5397" y="3866"/>
                <a:ext cx="2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1" name="Line 287"/>
              <p:cNvSpPr>
                <a:spLocks noChangeShapeType="1"/>
              </p:cNvSpPr>
              <p:nvPr/>
            </p:nvSpPr>
            <p:spPr bwMode="auto">
              <a:xfrm flipH="1">
                <a:off x="5306" y="3868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2" name="Line 288"/>
              <p:cNvSpPr>
                <a:spLocks noChangeShapeType="1"/>
              </p:cNvSpPr>
              <p:nvPr/>
            </p:nvSpPr>
            <p:spPr bwMode="auto">
              <a:xfrm flipH="1">
                <a:off x="5306" y="4048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3" name="Freeform 289"/>
              <p:cNvSpPr>
                <a:spLocks/>
              </p:cNvSpPr>
              <p:nvPr/>
            </p:nvSpPr>
            <p:spPr bwMode="auto">
              <a:xfrm>
                <a:off x="3610" y="3871"/>
                <a:ext cx="91" cy="180"/>
              </a:xfrm>
              <a:custGeom>
                <a:avLst/>
                <a:gdLst>
                  <a:gd name="T0" fmla="*/ 0 w 91"/>
                  <a:gd name="T1" fmla="*/ 177 h 180"/>
                  <a:gd name="T2" fmla="*/ 91 w 91"/>
                  <a:gd name="T3" fmla="*/ 180 h 180"/>
                  <a:gd name="T4" fmla="*/ 91 w 91"/>
                  <a:gd name="T5" fmla="*/ 0 h 180"/>
                  <a:gd name="T6" fmla="*/ 2 w 91"/>
                  <a:gd name="T7" fmla="*/ 0 h 180"/>
                  <a:gd name="T8" fmla="*/ 0 w 91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80"/>
                  <a:gd name="T17" fmla="*/ 91 w 91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80">
                    <a:moveTo>
                      <a:pt x="0" y="177"/>
                    </a:moveTo>
                    <a:lnTo>
                      <a:pt x="91" y="180"/>
                    </a:lnTo>
                    <a:lnTo>
                      <a:pt x="91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4" name="Freeform 290"/>
              <p:cNvSpPr>
                <a:spLocks/>
              </p:cNvSpPr>
              <p:nvPr/>
            </p:nvSpPr>
            <p:spPr bwMode="auto">
              <a:xfrm>
                <a:off x="3610" y="3871"/>
                <a:ext cx="91" cy="180"/>
              </a:xfrm>
              <a:custGeom>
                <a:avLst/>
                <a:gdLst>
                  <a:gd name="T0" fmla="*/ 0 w 91"/>
                  <a:gd name="T1" fmla="*/ 177 h 180"/>
                  <a:gd name="T2" fmla="*/ 91 w 91"/>
                  <a:gd name="T3" fmla="*/ 180 h 180"/>
                  <a:gd name="T4" fmla="*/ 91 w 91"/>
                  <a:gd name="T5" fmla="*/ 0 h 180"/>
                  <a:gd name="T6" fmla="*/ 2 w 91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0"/>
                  <a:gd name="T14" fmla="*/ 91 w 91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0">
                    <a:moveTo>
                      <a:pt x="0" y="177"/>
                    </a:moveTo>
                    <a:lnTo>
                      <a:pt x="91" y="180"/>
                    </a:lnTo>
                    <a:lnTo>
                      <a:pt x="91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5" name="Freeform 291"/>
              <p:cNvSpPr>
                <a:spLocks/>
              </p:cNvSpPr>
              <p:nvPr/>
            </p:nvSpPr>
            <p:spPr bwMode="auto">
              <a:xfrm>
                <a:off x="3522" y="3868"/>
                <a:ext cx="90" cy="183"/>
              </a:xfrm>
              <a:custGeom>
                <a:avLst/>
                <a:gdLst>
                  <a:gd name="T0" fmla="*/ 88 w 90"/>
                  <a:gd name="T1" fmla="*/ 0 h 183"/>
                  <a:gd name="T2" fmla="*/ 0 w 90"/>
                  <a:gd name="T3" fmla="*/ 3 h 183"/>
                  <a:gd name="T4" fmla="*/ 0 w 90"/>
                  <a:gd name="T5" fmla="*/ 183 h 183"/>
                  <a:gd name="T6" fmla="*/ 90 w 90"/>
                  <a:gd name="T7" fmla="*/ 183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3"/>
                  <a:gd name="T14" fmla="*/ 90 w 90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3">
                    <a:moveTo>
                      <a:pt x="88" y="0"/>
                    </a:moveTo>
                    <a:lnTo>
                      <a:pt x="0" y="3"/>
                    </a:lnTo>
                    <a:lnTo>
                      <a:pt x="0" y="183"/>
                    </a:lnTo>
                    <a:lnTo>
                      <a:pt x="90" y="1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6" name="Rectangle 292"/>
              <p:cNvSpPr>
                <a:spLocks noChangeArrowheads="1"/>
              </p:cNvSpPr>
              <p:nvPr/>
            </p:nvSpPr>
            <p:spPr bwMode="auto">
              <a:xfrm>
                <a:off x="3566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67" name="Rectangle 293"/>
              <p:cNvSpPr>
                <a:spLocks noChangeArrowheads="1"/>
              </p:cNvSpPr>
              <p:nvPr/>
            </p:nvSpPr>
            <p:spPr bwMode="auto">
              <a:xfrm>
                <a:off x="3591" y="390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68" name="Freeform 294"/>
              <p:cNvSpPr>
                <a:spLocks/>
              </p:cNvSpPr>
              <p:nvPr/>
            </p:nvSpPr>
            <p:spPr bwMode="auto">
              <a:xfrm>
                <a:off x="4036" y="3871"/>
                <a:ext cx="89" cy="180"/>
              </a:xfrm>
              <a:custGeom>
                <a:avLst/>
                <a:gdLst>
                  <a:gd name="T0" fmla="*/ 0 w 89"/>
                  <a:gd name="T1" fmla="*/ 177 h 180"/>
                  <a:gd name="T2" fmla="*/ 89 w 89"/>
                  <a:gd name="T3" fmla="*/ 180 h 180"/>
                  <a:gd name="T4" fmla="*/ 89 w 89"/>
                  <a:gd name="T5" fmla="*/ 0 h 180"/>
                  <a:gd name="T6" fmla="*/ 0 w 89"/>
                  <a:gd name="T7" fmla="*/ 0 h 180"/>
                  <a:gd name="T8" fmla="*/ 0 w 89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80"/>
                  <a:gd name="T17" fmla="*/ 89 w 89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80">
                    <a:moveTo>
                      <a:pt x="0" y="177"/>
                    </a:moveTo>
                    <a:lnTo>
                      <a:pt x="89" y="180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9" name="Freeform 295"/>
              <p:cNvSpPr>
                <a:spLocks/>
              </p:cNvSpPr>
              <p:nvPr/>
            </p:nvSpPr>
            <p:spPr bwMode="auto">
              <a:xfrm>
                <a:off x="4036" y="3871"/>
                <a:ext cx="89" cy="180"/>
              </a:xfrm>
              <a:custGeom>
                <a:avLst/>
                <a:gdLst>
                  <a:gd name="T0" fmla="*/ 0 w 89"/>
                  <a:gd name="T1" fmla="*/ 177 h 180"/>
                  <a:gd name="T2" fmla="*/ 89 w 89"/>
                  <a:gd name="T3" fmla="*/ 180 h 180"/>
                  <a:gd name="T4" fmla="*/ 89 w 89"/>
                  <a:gd name="T5" fmla="*/ 0 h 180"/>
                  <a:gd name="T6" fmla="*/ 0 w 89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0"/>
                  <a:gd name="T14" fmla="*/ 89 w 89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0">
                    <a:moveTo>
                      <a:pt x="0" y="177"/>
                    </a:moveTo>
                    <a:lnTo>
                      <a:pt x="89" y="180"/>
                    </a:lnTo>
                    <a:lnTo>
                      <a:pt x="89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0" name="Line 296"/>
              <p:cNvSpPr>
                <a:spLocks noChangeShapeType="1"/>
              </p:cNvSpPr>
              <p:nvPr/>
            </p:nvSpPr>
            <p:spPr bwMode="auto">
              <a:xfrm flipV="1">
                <a:off x="3946" y="3866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1" name="Line 297"/>
              <p:cNvSpPr>
                <a:spLocks noChangeShapeType="1"/>
              </p:cNvSpPr>
              <p:nvPr/>
            </p:nvSpPr>
            <p:spPr bwMode="auto">
              <a:xfrm>
                <a:off x="3946" y="3868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2" name="Line 298"/>
              <p:cNvSpPr>
                <a:spLocks noChangeShapeType="1"/>
              </p:cNvSpPr>
              <p:nvPr/>
            </p:nvSpPr>
            <p:spPr bwMode="auto">
              <a:xfrm>
                <a:off x="3946" y="4048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3" name="Freeform 299"/>
              <p:cNvSpPr>
                <a:spLocks/>
              </p:cNvSpPr>
              <p:nvPr/>
            </p:nvSpPr>
            <p:spPr bwMode="auto">
              <a:xfrm>
                <a:off x="4391" y="3780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6 h 357"/>
                  <a:gd name="T4" fmla="*/ 46 w 136"/>
                  <a:gd name="T5" fmla="*/ 179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3 w 136"/>
                  <a:gd name="T15" fmla="*/ 2 h 357"/>
                  <a:gd name="T16" fmla="*/ 3 w 136"/>
                  <a:gd name="T17" fmla="*/ 2 h 357"/>
                  <a:gd name="T18" fmla="*/ 0 w 136"/>
                  <a:gd name="T19" fmla="*/ 0 h 3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7"/>
                  <a:gd name="T32" fmla="*/ 136 w 136"/>
                  <a:gd name="T33" fmla="*/ 357 h 3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7">
                    <a:moveTo>
                      <a:pt x="0" y="0"/>
                    </a:moveTo>
                    <a:lnTo>
                      <a:pt x="3" y="146"/>
                    </a:lnTo>
                    <a:lnTo>
                      <a:pt x="46" y="179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4" name="Freeform 300"/>
              <p:cNvSpPr>
                <a:spLocks/>
              </p:cNvSpPr>
              <p:nvPr/>
            </p:nvSpPr>
            <p:spPr bwMode="auto">
              <a:xfrm>
                <a:off x="4391" y="3780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6 h 357"/>
                  <a:gd name="T4" fmla="*/ 46 w 136"/>
                  <a:gd name="T5" fmla="*/ 179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3 w 136"/>
                  <a:gd name="T15" fmla="*/ 2 h 357"/>
                  <a:gd name="T16" fmla="*/ 3 w 136"/>
                  <a:gd name="T17" fmla="*/ 2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3" y="146"/>
                    </a:lnTo>
                    <a:lnTo>
                      <a:pt x="46" y="179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3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5" name="Rectangle 301"/>
              <p:cNvSpPr>
                <a:spLocks noChangeArrowheads="1"/>
              </p:cNvSpPr>
              <p:nvPr/>
            </p:nvSpPr>
            <p:spPr bwMode="auto">
              <a:xfrm>
                <a:off x="4824" y="390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6" name="Rectangle 302"/>
              <p:cNvSpPr>
                <a:spLocks noChangeArrowheads="1"/>
              </p:cNvSpPr>
              <p:nvPr/>
            </p:nvSpPr>
            <p:spPr bwMode="auto">
              <a:xfrm>
                <a:off x="4881" y="390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7" name="Rectangle 303"/>
              <p:cNvSpPr>
                <a:spLocks noChangeArrowheads="1"/>
              </p:cNvSpPr>
              <p:nvPr/>
            </p:nvSpPr>
            <p:spPr bwMode="auto">
              <a:xfrm>
                <a:off x="5241" y="390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8" name="Rectangle 304"/>
              <p:cNvSpPr>
                <a:spLocks noChangeArrowheads="1"/>
              </p:cNvSpPr>
              <p:nvPr/>
            </p:nvSpPr>
            <p:spPr bwMode="auto">
              <a:xfrm>
                <a:off x="5298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9" name="Rectangle 305"/>
              <p:cNvSpPr>
                <a:spLocks noChangeArrowheads="1"/>
              </p:cNvSpPr>
              <p:nvPr/>
            </p:nvSpPr>
            <p:spPr bwMode="auto">
              <a:xfrm>
                <a:off x="5343" y="390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80" name="Line 306"/>
              <p:cNvSpPr>
                <a:spLocks noChangeShapeType="1"/>
              </p:cNvSpPr>
              <p:nvPr/>
            </p:nvSpPr>
            <p:spPr bwMode="auto">
              <a:xfrm>
                <a:off x="3701" y="3959"/>
                <a:ext cx="2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1" name="Line 307"/>
              <p:cNvSpPr>
                <a:spLocks noChangeShapeType="1"/>
              </p:cNvSpPr>
              <p:nvPr/>
            </p:nvSpPr>
            <p:spPr bwMode="auto">
              <a:xfrm>
                <a:off x="4527" y="3959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2" name="Line 308"/>
              <p:cNvSpPr>
                <a:spLocks noChangeShapeType="1"/>
              </p:cNvSpPr>
              <p:nvPr/>
            </p:nvSpPr>
            <p:spPr bwMode="auto">
              <a:xfrm>
                <a:off x="4973" y="3959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3" name="Line 309"/>
              <p:cNvSpPr>
                <a:spLocks noChangeShapeType="1"/>
              </p:cNvSpPr>
              <p:nvPr/>
            </p:nvSpPr>
            <p:spPr bwMode="auto">
              <a:xfrm>
                <a:off x="4125" y="4003"/>
                <a:ext cx="26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4" name="Freeform 310"/>
              <p:cNvSpPr>
                <a:spLocks/>
              </p:cNvSpPr>
              <p:nvPr/>
            </p:nvSpPr>
            <p:spPr bwMode="auto">
              <a:xfrm>
                <a:off x="3901" y="3914"/>
                <a:ext cx="45" cy="45"/>
              </a:xfrm>
              <a:custGeom>
                <a:avLst/>
                <a:gdLst>
                  <a:gd name="T0" fmla="*/ 0 w 45"/>
                  <a:gd name="T1" fmla="*/ 45 h 45"/>
                  <a:gd name="T2" fmla="*/ 2 w 45"/>
                  <a:gd name="T3" fmla="*/ 0 h 45"/>
                  <a:gd name="T4" fmla="*/ 45 w 45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5"/>
                  <a:gd name="T11" fmla="*/ 45 w 4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5">
                    <a:moveTo>
                      <a:pt x="0" y="45"/>
                    </a:moveTo>
                    <a:lnTo>
                      <a:pt x="2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5" name="Freeform 311"/>
              <p:cNvSpPr>
                <a:spLocks/>
              </p:cNvSpPr>
              <p:nvPr/>
            </p:nvSpPr>
            <p:spPr bwMode="auto">
              <a:xfrm>
                <a:off x="4751" y="3959"/>
                <a:ext cx="312" cy="135"/>
              </a:xfrm>
              <a:custGeom>
                <a:avLst/>
                <a:gdLst>
                  <a:gd name="T0" fmla="*/ 0 w 312"/>
                  <a:gd name="T1" fmla="*/ 0 h 135"/>
                  <a:gd name="T2" fmla="*/ 0 w 312"/>
                  <a:gd name="T3" fmla="*/ 135 h 135"/>
                  <a:gd name="T4" fmla="*/ 267 w 312"/>
                  <a:gd name="T5" fmla="*/ 135 h 135"/>
                  <a:gd name="T6" fmla="*/ 267 w 312"/>
                  <a:gd name="T7" fmla="*/ 46 h 135"/>
                  <a:gd name="T8" fmla="*/ 312 w 312"/>
                  <a:gd name="T9" fmla="*/ 4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5"/>
                  <a:gd name="T17" fmla="*/ 312 w 31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5">
                    <a:moveTo>
                      <a:pt x="0" y="0"/>
                    </a:moveTo>
                    <a:lnTo>
                      <a:pt x="0" y="135"/>
                    </a:lnTo>
                    <a:lnTo>
                      <a:pt x="267" y="135"/>
                    </a:lnTo>
                    <a:lnTo>
                      <a:pt x="267" y="46"/>
                    </a:lnTo>
                    <a:lnTo>
                      <a:pt x="312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6" name="Freeform 312"/>
              <p:cNvSpPr>
                <a:spLocks/>
              </p:cNvSpPr>
              <p:nvPr/>
            </p:nvSpPr>
            <p:spPr bwMode="auto">
              <a:xfrm>
                <a:off x="3791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7" name="Freeform 313"/>
              <p:cNvSpPr>
                <a:spLocks/>
              </p:cNvSpPr>
              <p:nvPr/>
            </p:nvSpPr>
            <p:spPr bwMode="auto">
              <a:xfrm>
                <a:off x="3791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8" name="Freeform 314"/>
              <p:cNvSpPr>
                <a:spLocks/>
              </p:cNvSpPr>
              <p:nvPr/>
            </p:nvSpPr>
            <p:spPr bwMode="auto">
              <a:xfrm>
                <a:off x="4215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9" name="Freeform 315"/>
              <p:cNvSpPr>
                <a:spLocks/>
              </p:cNvSpPr>
              <p:nvPr/>
            </p:nvSpPr>
            <p:spPr bwMode="auto">
              <a:xfrm>
                <a:off x="4215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0" name="Freeform 316"/>
              <p:cNvSpPr>
                <a:spLocks/>
              </p:cNvSpPr>
              <p:nvPr/>
            </p:nvSpPr>
            <p:spPr bwMode="auto">
              <a:xfrm>
                <a:off x="4639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1" name="Freeform 317"/>
              <p:cNvSpPr>
                <a:spLocks/>
              </p:cNvSpPr>
              <p:nvPr/>
            </p:nvSpPr>
            <p:spPr bwMode="auto">
              <a:xfrm>
                <a:off x="4639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2" name="Freeform 318"/>
              <p:cNvSpPr>
                <a:spLocks/>
              </p:cNvSpPr>
              <p:nvPr/>
            </p:nvSpPr>
            <p:spPr bwMode="auto">
              <a:xfrm>
                <a:off x="5063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3" name="Freeform 319"/>
              <p:cNvSpPr>
                <a:spLocks/>
              </p:cNvSpPr>
              <p:nvPr/>
            </p:nvSpPr>
            <p:spPr bwMode="auto">
              <a:xfrm>
                <a:off x="5063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4" name="Rectangle 320"/>
              <p:cNvSpPr>
                <a:spLocks noChangeArrowheads="1"/>
              </p:cNvSpPr>
              <p:nvPr/>
            </p:nvSpPr>
            <p:spPr bwMode="auto">
              <a:xfrm>
                <a:off x="437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5" name="Rectangle 321"/>
              <p:cNvSpPr>
                <a:spLocks noChangeArrowheads="1"/>
              </p:cNvSpPr>
              <p:nvPr/>
            </p:nvSpPr>
            <p:spPr bwMode="auto">
              <a:xfrm>
                <a:off x="4432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6" name="Rectangle 322"/>
              <p:cNvSpPr>
                <a:spLocks noChangeArrowheads="1"/>
              </p:cNvSpPr>
              <p:nvPr/>
            </p:nvSpPr>
            <p:spPr bwMode="auto">
              <a:xfrm>
                <a:off x="4489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7" name="Rectangle 323"/>
              <p:cNvSpPr>
                <a:spLocks noChangeArrowheads="1"/>
              </p:cNvSpPr>
              <p:nvPr/>
            </p:nvSpPr>
            <p:spPr bwMode="auto">
              <a:xfrm>
                <a:off x="4510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7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8" name="Rectangle 324"/>
              <p:cNvSpPr>
                <a:spLocks noChangeArrowheads="1"/>
              </p:cNvSpPr>
              <p:nvPr/>
            </p:nvSpPr>
            <p:spPr bwMode="auto">
              <a:xfrm>
                <a:off x="479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9" name="Rectangle 325"/>
              <p:cNvSpPr>
                <a:spLocks noChangeArrowheads="1"/>
              </p:cNvSpPr>
              <p:nvPr/>
            </p:nvSpPr>
            <p:spPr bwMode="auto">
              <a:xfrm>
                <a:off x="485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0" name="Rectangle 326"/>
              <p:cNvSpPr>
                <a:spLocks noChangeArrowheads="1"/>
              </p:cNvSpPr>
              <p:nvPr/>
            </p:nvSpPr>
            <p:spPr bwMode="auto">
              <a:xfrm>
                <a:off x="4912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1" name="Rectangle 327"/>
              <p:cNvSpPr>
                <a:spLocks noChangeArrowheads="1"/>
              </p:cNvSpPr>
              <p:nvPr/>
            </p:nvSpPr>
            <p:spPr bwMode="auto">
              <a:xfrm>
                <a:off x="4937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8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2" name="Rectangle 328"/>
              <p:cNvSpPr>
                <a:spLocks noChangeArrowheads="1"/>
              </p:cNvSpPr>
              <p:nvPr/>
            </p:nvSpPr>
            <p:spPr bwMode="auto">
              <a:xfrm>
                <a:off x="5223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3" name="Rectangle 329"/>
              <p:cNvSpPr>
                <a:spLocks noChangeArrowheads="1"/>
              </p:cNvSpPr>
              <p:nvPr/>
            </p:nvSpPr>
            <p:spPr bwMode="auto">
              <a:xfrm>
                <a:off x="528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4" name="Rectangle 330"/>
              <p:cNvSpPr>
                <a:spLocks noChangeArrowheads="1"/>
              </p:cNvSpPr>
              <p:nvPr/>
            </p:nvSpPr>
            <p:spPr bwMode="auto">
              <a:xfrm>
                <a:off x="5336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5" name="Rectangle 331"/>
              <p:cNvSpPr>
                <a:spLocks noChangeArrowheads="1"/>
              </p:cNvSpPr>
              <p:nvPr/>
            </p:nvSpPr>
            <p:spPr bwMode="auto">
              <a:xfrm>
                <a:off x="5361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9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6" name="Rectangle 332"/>
              <p:cNvSpPr>
                <a:spLocks noChangeArrowheads="1"/>
              </p:cNvSpPr>
              <p:nvPr/>
            </p:nvSpPr>
            <p:spPr bwMode="auto">
              <a:xfrm>
                <a:off x="186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7" name="Rectangle 333"/>
              <p:cNvSpPr>
                <a:spLocks noChangeArrowheads="1"/>
              </p:cNvSpPr>
              <p:nvPr/>
            </p:nvSpPr>
            <p:spPr bwMode="auto">
              <a:xfrm>
                <a:off x="190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8" name="Rectangle 334"/>
              <p:cNvSpPr>
                <a:spLocks noChangeArrowheads="1"/>
              </p:cNvSpPr>
              <p:nvPr/>
            </p:nvSpPr>
            <p:spPr bwMode="auto">
              <a:xfrm>
                <a:off x="229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9" name="Rectangle 335"/>
              <p:cNvSpPr>
                <a:spLocks noChangeArrowheads="1"/>
              </p:cNvSpPr>
              <p:nvPr/>
            </p:nvSpPr>
            <p:spPr bwMode="auto">
              <a:xfrm>
                <a:off x="2335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0" name="Rectangle 336"/>
              <p:cNvSpPr>
                <a:spLocks noChangeArrowheads="1"/>
              </p:cNvSpPr>
              <p:nvPr/>
            </p:nvSpPr>
            <p:spPr bwMode="auto">
              <a:xfrm>
                <a:off x="271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1" name="Rectangle 337"/>
              <p:cNvSpPr>
                <a:spLocks noChangeArrowheads="1"/>
              </p:cNvSpPr>
              <p:nvPr/>
            </p:nvSpPr>
            <p:spPr bwMode="auto">
              <a:xfrm>
                <a:off x="2759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2" name="Rectangle 338"/>
              <p:cNvSpPr>
                <a:spLocks noChangeArrowheads="1"/>
              </p:cNvSpPr>
              <p:nvPr/>
            </p:nvSpPr>
            <p:spPr bwMode="auto">
              <a:xfrm>
                <a:off x="313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3" name="Rectangle 339"/>
              <p:cNvSpPr>
                <a:spLocks noChangeArrowheads="1"/>
              </p:cNvSpPr>
              <p:nvPr/>
            </p:nvSpPr>
            <p:spPr bwMode="auto">
              <a:xfrm>
                <a:off x="318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4" name="Rectangle 340"/>
              <p:cNvSpPr>
                <a:spLocks noChangeArrowheads="1"/>
              </p:cNvSpPr>
              <p:nvPr/>
            </p:nvSpPr>
            <p:spPr bwMode="auto">
              <a:xfrm>
                <a:off x="347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5" name="Rectangle 341"/>
              <p:cNvSpPr>
                <a:spLocks noChangeArrowheads="1"/>
              </p:cNvSpPr>
              <p:nvPr/>
            </p:nvSpPr>
            <p:spPr bwMode="auto">
              <a:xfrm>
                <a:off x="3519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6" name="Rectangle 342"/>
              <p:cNvSpPr>
                <a:spLocks noChangeArrowheads="1"/>
              </p:cNvSpPr>
              <p:nvPr/>
            </p:nvSpPr>
            <p:spPr bwMode="auto">
              <a:xfrm>
                <a:off x="3562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/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7" name="Rectangle 343"/>
              <p:cNvSpPr>
                <a:spLocks noChangeArrowheads="1"/>
              </p:cNvSpPr>
              <p:nvPr/>
            </p:nvSpPr>
            <p:spPr bwMode="auto">
              <a:xfrm>
                <a:off x="358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8" name="Rectangle 344"/>
              <p:cNvSpPr>
                <a:spLocks noChangeArrowheads="1"/>
              </p:cNvSpPr>
              <p:nvPr/>
            </p:nvSpPr>
            <p:spPr bwMode="auto">
              <a:xfrm>
                <a:off x="364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9" name="Rectangle 345"/>
              <p:cNvSpPr>
                <a:spLocks noChangeArrowheads="1"/>
              </p:cNvSpPr>
              <p:nvPr/>
            </p:nvSpPr>
            <p:spPr bwMode="auto">
              <a:xfrm>
                <a:off x="368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0" name="Rectangle 346"/>
              <p:cNvSpPr>
                <a:spLocks noChangeArrowheads="1"/>
              </p:cNvSpPr>
              <p:nvPr/>
            </p:nvSpPr>
            <p:spPr bwMode="auto">
              <a:xfrm>
                <a:off x="396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1" name="Rectangle 347"/>
              <p:cNvSpPr>
                <a:spLocks noChangeArrowheads="1"/>
              </p:cNvSpPr>
              <p:nvPr/>
            </p:nvSpPr>
            <p:spPr bwMode="auto">
              <a:xfrm>
                <a:off x="402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2" name="Rectangle 348"/>
              <p:cNvSpPr>
                <a:spLocks noChangeArrowheads="1"/>
              </p:cNvSpPr>
              <p:nvPr/>
            </p:nvSpPr>
            <p:spPr bwMode="auto">
              <a:xfrm>
                <a:off x="407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3" name="Rectangle 349"/>
              <p:cNvSpPr>
                <a:spLocks noChangeArrowheads="1"/>
              </p:cNvSpPr>
              <p:nvPr/>
            </p:nvSpPr>
            <p:spPr bwMode="auto">
              <a:xfrm>
                <a:off x="4391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4" name="Rectangle 350"/>
              <p:cNvSpPr>
                <a:spLocks noChangeArrowheads="1"/>
              </p:cNvSpPr>
              <p:nvPr/>
            </p:nvSpPr>
            <p:spPr bwMode="auto">
              <a:xfrm>
                <a:off x="4451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5" name="Rectangle 351"/>
              <p:cNvSpPr>
                <a:spLocks noChangeArrowheads="1"/>
              </p:cNvSpPr>
              <p:nvPr/>
            </p:nvSpPr>
            <p:spPr bwMode="auto">
              <a:xfrm>
                <a:off x="449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6" name="Rectangle 352"/>
              <p:cNvSpPr>
                <a:spLocks noChangeArrowheads="1"/>
              </p:cNvSpPr>
              <p:nvPr/>
            </p:nvSpPr>
            <p:spPr bwMode="auto">
              <a:xfrm>
                <a:off x="481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7" name="Rectangle 353"/>
              <p:cNvSpPr>
                <a:spLocks noChangeArrowheads="1"/>
              </p:cNvSpPr>
              <p:nvPr/>
            </p:nvSpPr>
            <p:spPr bwMode="auto">
              <a:xfrm>
                <a:off x="4875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8" name="Rectangle 354"/>
              <p:cNvSpPr>
                <a:spLocks noChangeArrowheads="1"/>
              </p:cNvSpPr>
              <p:nvPr/>
            </p:nvSpPr>
            <p:spPr bwMode="auto">
              <a:xfrm>
                <a:off x="492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9" name="Rectangle 355"/>
              <p:cNvSpPr>
                <a:spLocks noChangeArrowheads="1"/>
              </p:cNvSpPr>
              <p:nvPr/>
            </p:nvSpPr>
            <p:spPr bwMode="auto">
              <a:xfrm>
                <a:off x="524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0" name="Rectangle 356"/>
              <p:cNvSpPr>
                <a:spLocks noChangeArrowheads="1"/>
              </p:cNvSpPr>
              <p:nvPr/>
            </p:nvSpPr>
            <p:spPr bwMode="auto">
              <a:xfrm>
                <a:off x="530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1" name="Rectangle 357"/>
              <p:cNvSpPr>
                <a:spLocks noChangeArrowheads="1"/>
              </p:cNvSpPr>
              <p:nvPr/>
            </p:nvSpPr>
            <p:spPr bwMode="auto">
              <a:xfrm>
                <a:off x="534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2" name="Rectangle 358"/>
              <p:cNvSpPr>
                <a:spLocks noChangeArrowheads="1"/>
              </p:cNvSpPr>
              <p:nvPr/>
            </p:nvSpPr>
            <p:spPr bwMode="auto">
              <a:xfrm>
                <a:off x="1228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 dirty="0">
                    <a:solidFill>
                      <a:srgbClr val="000000"/>
                    </a:solidFill>
                  </a:rPr>
                  <a:t>o</a:t>
                </a:r>
                <a:endParaRPr kumimoji="0"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3" name="Rectangle 359"/>
              <p:cNvSpPr>
                <a:spLocks noChangeArrowheads="1"/>
              </p:cNvSpPr>
              <p:nvPr/>
            </p:nvSpPr>
            <p:spPr bwMode="auto">
              <a:xfrm>
                <a:off x="1273" y="3097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4" name="Rectangle 360"/>
              <p:cNvSpPr>
                <a:spLocks noChangeArrowheads="1"/>
              </p:cNvSpPr>
              <p:nvPr/>
            </p:nvSpPr>
            <p:spPr bwMode="auto">
              <a:xfrm>
                <a:off x="1299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5" name="Rectangle 361"/>
              <p:cNvSpPr>
                <a:spLocks noChangeArrowheads="1"/>
              </p:cNvSpPr>
              <p:nvPr/>
            </p:nvSpPr>
            <p:spPr bwMode="auto">
              <a:xfrm>
                <a:off x="1320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6" name="Rectangle 362"/>
              <p:cNvSpPr>
                <a:spLocks noChangeArrowheads="1"/>
              </p:cNvSpPr>
              <p:nvPr/>
            </p:nvSpPr>
            <p:spPr bwMode="auto">
              <a:xfrm>
                <a:off x="1365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7" name="Rectangle 363"/>
              <p:cNvSpPr>
                <a:spLocks noChangeArrowheads="1"/>
              </p:cNvSpPr>
              <p:nvPr/>
            </p:nvSpPr>
            <p:spPr bwMode="auto">
              <a:xfrm>
                <a:off x="1408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8" name="Rectangle 364"/>
              <p:cNvSpPr>
                <a:spLocks noChangeArrowheads="1"/>
              </p:cNvSpPr>
              <p:nvPr/>
            </p:nvSpPr>
            <p:spPr bwMode="auto">
              <a:xfrm>
                <a:off x="145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9" name="Rectangle 365"/>
              <p:cNvSpPr>
                <a:spLocks noChangeArrowheads="1"/>
              </p:cNvSpPr>
              <p:nvPr/>
            </p:nvSpPr>
            <p:spPr bwMode="auto">
              <a:xfrm>
                <a:off x="147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0" name="Rectangle 366"/>
              <p:cNvSpPr>
                <a:spLocks noChangeArrowheads="1"/>
              </p:cNvSpPr>
              <p:nvPr/>
            </p:nvSpPr>
            <p:spPr bwMode="auto">
              <a:xfrm>
                <a:off x="1497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1" name="Rectangle 367"/>
              <p:cNvSpPr>
                <a:spLocks noChangeArrowheads="1"/>
              </p:cNvSpPr>
              <p:nvPr/>
            </p:nvSpPr>
            <p:spPr bwMode="auto">
              <a:xfrm>
                <a:off x="1542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6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2" name="Rectangle 368"/>
              <p:cNvSpPr>
                <a:spLocks noChangeArrowheads="1"/>
              </p:cNvSpPr>
              <p:nvPr/>
            </p:nvSpPr>
            <p:spPr bwMode="auto">
              <a:xfrm>
                <a:off x="158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3" name="Rectangle 369"/>
              <p:cNvSpPr>
                <a:spLocks noChangeArrowheads="1"/>
              </p:cNvSpPr>
              <p:nvPr/>
            </p:nvSpPr>
            <p:spPr bwMode="auto">
              <a:xfrm>
                <a:off x="1606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4" name="Rectangle 370"/>
              <p:cNvSpPr>
                <a:spLocks noChangeArrowheads="1"/>
              </p:cNvSpPr>
              <p:nvPr/>
            </p:nvSpPr>
            <p:spPr bwMode="auto">
              <a:xfrm>
                <a:off x="1629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5" name="Rectangle 371"/>
              <p:cNvSpPr>
                <a:spLocks noChangeArrowheads="1"/>
              </p:cNvSpPr>
              <p:nvPr/>
            </p:nvSpPr>
            <p:spPr bwMode="auto">
              <a:xfrm>
                <a:off x="1674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6" name="Rectangle 372"/>
              <p:cNvSpPr>
                <a:spLocks noChangeArrowheads="1"/>
              </p:cNvSpPr>
              <p:nvPr/>
            </p:nvSpPr>
            <p:spPr bwMode="auto">
              <a:xfrm>
                <a:off x="1228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7" name="Rectangle 373"/>
              <p:cNvSpPr>
                <a:spLocks noChangeArrowheads="1"/>
              </p:cNvSpPr>
              <p:nvPr/>
            </p:nvSpPr>
            <p:spPr bwMode="auto">
              <a:xfrm>
                <a:off x="1273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8" name="Rectangle 374"/>
              <p:cNvSpPr>
                <a:spLocks noChangeArrowheads="1"/>
              </p:cNvSpPr>
              <p:nvPr/>
            </p:nvSpPr>
            <p:spPr bwMode="auto">
              <a:xfrm>
                <a:off x="1316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9" name="Rectangle 375"/>
              <p:cNvSpPr>
                <a:spLocks noChangeArrowheads="1"/>
              </p:cNvSpPr>
              <p:nvPr/>
            </p:nvSpPr>
            <p:spPr bwMode="auto">
              <a:xfrm>
                <a:off x="1360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0" name="Rectangle 376"/>
              <p:cNvSpPr>
                <a:spLocks noChangeArrowheads="1"/>
              </p:cNvSpPr>
              <p:nvPr/>
            </p:nvSpPr>
            <p:spPr bwMode="auto">
              <a:xfrm>
                <a:off x="1382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1" name="Rectangle 377"/>
              <p:cNvSpPr>
                <a:spLocks noChangeArrowheads="1"/>
              </p:cNvSpPr>
              <p:nvPr/>
            </p:nvSpPr>
            <p:spPr bwMode="auto">
              <a:xfrm>
                <a:off x="1428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2" name="Rectangle 378"/>
              <p:cNvSpPr>
                <a:spLocks noChangeArrowheads="1"/>
              </p:cNvSpPr>
              <p:nvPr/>
            </p:nvSpPr>
            <p:spPr bwMode="auto">
              <a:xfrm>
                <a:off x="1470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3" name="Rectangle 379"/>
              <p:cNvSpPr>
                <a:spLocks noChangeArrowheads="1"/>
              </p:cNvSpPr>
              <p:nvPr/>
            </p:nvSpPr>
            <p:spPr bwMode="auto">
              <a:xfrm>
                <a:off x="1516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4" name="Rectangle 380"/>
              <p:cNvSpPr>
                <a:spLocks noChangeArrowheads="1"/>
              </p:cNvSpPr>
              <p:nvPr/>
            </p:nvSpPr>
            <p:spPr bwMode="auto">
              <a:xfrm>
                <a:off x="1538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5" name="Rectangle 381"/>
              <p:cNvSpPr>
                <a:spLocks noChangeArrowheads="1"/>
              </p:cNvSpPr>
              <p:nvPr/>
            </p:nvSpPr>
            <p:spPr bwMode="auto">
              <a:xfrm>
                <a:off x="1559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6" name="Rectangle 382"/>
              <p:cNvSpPr>
                <a:spLocks noChangeArrowheads="1"/>
              </p:cNvSpPr>
              <p:nvPr/>
            </p:nvSpPr>
            <p:spPr bwMode="auto">
              <a:xfrm>
                <a:off x="1604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7" name="Rectangle 383"/>
              <p:cNvSpPr>
                <a:spLocks noChangeArrowheads="1"/>
              </p:cNvSpPr>
              <p:nvPr/>
            </p:nvSpPr>
            <p:spPr bwMode="auto">
              <a:xfrm>
                <a:off x="1647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8" name="Rectangle 384"/>
              <p:cNvSpPr>
                <a:spLocks noChangeArrowheads="1"/>
              </p:cNvSpPr>
              <p:nvPr/>
            </p:nvSpPr>
            <p:spPr bwMode="auto">
              <a:xfrm>
                <a:off x="1668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9" name="Rectangle 385"/>
              <p:cNvSpPr>
                <a:spLocks noChangeArrowheads="1"/>
              </p:cNvSpPr>
              <p:nvPr/>
            </p:nvSpPr>
            <p:spPr bwMode="auto">
              <a:xfrm>
                <a:off x="1691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0" name="Rectangle 386"/>
              <p:cNvSpPr>
                <a:spLocks noChangeArrowheads="1"/>
              </p:cNvSpPr>
              <p:nvPr/>
            </p:nvSpPr>
            <p:spPr bwMode="auto">
              <a:xfrm>
                <a:off x="1735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1" name="Rectangle 387"/>
              <p:cNvSpPr>
                <a:spLocks noChangeArrowheads="1"/>
              </p:cNvSpPr>
              <p:nvPr/>
            </p:nvSpPr>
            <p:spPr bwMode="auto">
              <a:xfrm>
                <a:off x="1228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2" name="Rectangle 388"/>
              <p:cNvSpPr>
                <a:spLocks noChangeArrowheads="1"/>
              </p:cNvSpPr>
              <p:nvPr/>
            </p:nvSpPr>
            <p:spPr bwMode="auto">
              <a:xfrm>
                <a:off x="1269" y="3905"/>
                <a:ext cx="6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w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3" name="Rectangle 389"/>
              <p:cNvSpPr>
                <a:spLocks noChangeArrowheads="1"/>
              </p:cNvSpPr>
              <p:nvPr/>
            </p:nvSpPr>
            <p:spPr bwMode="auto">
              <a:xfrm>
                <a:off x="1325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4" name="Rectangle 390"/>
              <p:cNvSpPr>
                <a:spLocks noChangeArrowheads="1"/>
              </p:cNvSpPr>
              <p:nvPr/>
            </p:nvSpPr>
            <p:spPr bwMode="auto">
              <a:xfrm>
                <a:off x="1347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5" name="Rectangle 391"/>
              <p:cNvSpPr>
                <a:spLocks noChangeArrowheads="1"/>
              </p:cNvSpPr>
              <p:nvPr/>
            </p:nvSpPr>
            <p:spPr bwMode="auto">
              <a:xfrm>
                <a:off x="1392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6" name="Rectangle 392"/>
              <p:cNvSpPr>
                <a:spLocks noChangeArrowheads="1"/>
              </p:cNvSpPr>
              <p:nvPr/>
            </p:nvSpPr>
            <p:spPr bwMode="auto">
              <a:xfrm>
                <a:off x="1435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7" name="Rectangle 393"/>
              <p:cNvSpPr>
                <a:spLocks noChangeArrowheads="1"/>
              </p:cNvSpPr>
              <p:nvPr/>
            </p:nvSpPr>
            <p:spPr bwMode="auto">
              <a:xfrm>
                <a:off x="1480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8" name="Rectangle 394"/>
              <p:cNvSpPr>
                <a:spLocks noChangeArrowheads="1"/>
              </p:cNvSpPr>
              <p:nvPr/>
            </p:nvSpPr>
            <p:spPr bwMode="auto">
              <a:xfrm>
                <a:off x="1502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9" name="Rectangle 395"/>
              <p:cNvSpPr>
                <a:spLocks noChangeArrowheads="1"/>
              </p:cNvSpPr>
              <p:nvPr/>
            </p:nvSpPr>
            <p:spPr bwMode="auto">
              <a:xfrm>
                <a:off x="1523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0" name="Rectangle 396"/>
              <p:cNvSpPr>
                <a:spLocks noChangeArrowheads="1"/>
              </p:cNvSpPr>
              <p:nvPr/>
            </p:nvSpPr>
            <p:spPr bwMode="auto">
              <a:xfrm>
                <a:off x="1569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1" name="Rectangle 397"/>
              <p:cNvSpPr>
                <a:spLocks noChangeArrowheads="1"/>
              </p:cNvSpPr>
              <p:nvPr/>
            </p:nvSpPr>
            <p:spPr bwMode="auto">
              <a:xfrm>
                <a:off x="1612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2" name="Rectangle 398"/>
              <p:cNvSpPr>
                <a:spLocks noChangeArrowheads="1"/>
              </p:cNvSpPr>
              <p:nvPr/>
            </p:nvSpPr>
            <p:spPr bwMode="auto">
              <a:xfrm>
                <a:off x="1657" y="3905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3" name="Rectangle 399"/>
              <p:cNvSpPr>
                <a:spLocks noChangeArrowheads="1"/>
              </p:cNvSpPr>
              <p:nvPr/>
            </p:nvSpPr>
            <p:spPr bwMode="auto">
              <a:xfrm>
                <a:off x="1683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4" name="Rectangle 400"/>
              <p:cNvSpPr>
                <a:spLocks noChangeArrowheads="1"/>
              </p:cNvSpPr>
              <p:nvPr/>
            </p:nvSpPr>
            <p:spPr bwMode="auto">
              <a:xfrm>
                <a:off x="1725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5" name="Rectangle 401"/>
              <p:cNvSpPr>
                <a:spLocks noChangeArrowheads="1"/>
              </p:cNvSpPr>
              <p:nvPr/>
            </p:nvSpPr>
            <p:spPr bwMode="auto">
              <a:xfrm>
                <a:off x="1771" y="3905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6" name="Rectangle 402"/>
              <p:cNvSpPr>
                <a:spLocks noChangeArrowheads="1"/>
              </p:cNvSpPr>
              <p:nvPr/>
            </p:nvSpPr>
            <p:spPr bwMode="auto">
              <a:xfrm>
                <a:off x="1063" y="1521"/>
                <a:ext cx="5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V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7" name="Rectangle 403"/>
              <p:cNvSpPr>
                <a:spLocks noChangeArrowheads="1"/>
              </p:cNvSpPr>
              <p:nvPr/>
            </p:nvSpPr>
            <p:spPr bwMode="auto">
              <a:xfrm>
                <a:off x="111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8" name="Rectangle 404"/>
              <p:cNvSpPr>
                <a:spLocks noChangeArrowheads="1"/>
              </p:cNvSpPr>
              <p:nvPr/>
            </p:nvSpPr>
            <p:spPr bwMode="auto">
              <a:xfrm>
                <a:off x="1158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9" name="Rectangle 405"/>
              <p:cNvSpPr>
                <a:spLocks noChangeArrowheads="1"/>
              </p:cNvSpPr>
              <p:nvPr/>
            </p:nvSpPr>
            <p:spPr bwMode="auto">
              <a:xfrm>
                <a:off x="1180" y="152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0" name="Rectangle 406"/>
              <p:cNvSpPr>
                <a:spLocks noChangeArrowheads="1"/>
              </p:cNvSpPr>
              <p:nvPr/>
            </p:nvSpPr>
            <p:spPr bwMode="auto">
              <a:xfrm>
                <a:off x="122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1" name="Rectangle 407"/>
              <p:cNvSpPr>
                <a:spLocks noChangeArrowheads="1"/>
              </p:cNvSpPr>
              <p:nvPr/>
            </p:nvSpPr>
            <p:spPr bwMode="auto">
              <a:xfrm>
                <a:off x="1267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2" name="Rectangle 408"/>
              <p:cNvSpPr>
                <a:spLocks noChangeArrowheads="1"/>
              </p:cNvSpPr>
              <p:nvPr/>
            </p:nvSpPr>
            <p:spPr bwMode="auto">
              <a:xfrm>
                <a:off x="1287" y="152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3" name="Rectangle 409"/>
              <p:cNvSpPr>
                <a:spLocks noChangeArrowheads="1"/>
              </p:cNvSpPr>
              <p:nvPr/>
            </p:nvSpPr>
            <p:spPr bwMode="auto">
              <a:xfrm>
                <a:off x="1332" y="1521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f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4" name="Rectangle 410"/>
              <p:cNvSpPr>
                <a:spLocks noChangeArrowheads="1"/>
              </p:cNvSpPr>
              <p:nvPr/>
            </p:nvSpPr>
            <p:spPr bwMode="auto">
              <a:xfrm>
                <a:off x="1353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483" name="Rectangle 411"/>
            <p:cNvSpPr>
              <a:spLocks noChangeArrowheads="1"/>
            </p:cNvSpPr>
            <p:nvPr/>
          </p:nvSpPr>
          <p:spPr bwMode="auto">
            <a:xfrm>
              <a:off x="1375" y="1522"/>
              <a:ext cx="3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4" name="Rectangle 412"/>
            <p:cNvSpPr>
              <a:spLocks noChangeArrowheads="1"/>
            </p:cNvSpPr>
            <p:nvPr/>
          </p:nvSpPr>
          <p:spPr bwMode="auto">
            <a:xfrm>
              <a:off x="1402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5" name="Rectangle 413"/>
            <p:cNvSpPr>
              <a:spLocks noChangeArrowheads="1"/>
            </p:cNvSpPr>
            <p:nvPr/>
          </p:nvSpPr>
          <p:spPr bwMode="auto">
            <a:xfrm>
              <a:off x="1449" y="15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6" name="Rectangle 414"/>
            <p:cNvSpPr>
              <a:spLocks noChangeArrowheads="1"/>
            </p:cNvSpPr>
            <p:nvPr/>
          </p:nvSpPr>
          <p:spPr bwMode="auto">
            <a:xfrm>
              <a:off x="1492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i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7" name="Rectangle 415"/>
            <p:cNvSpPr>
              <a:spLocks noChangeArrowheads="1"/>
            </p:cNvSpPr>
            <p:nvPr/>
          </p:nvSpPr>
          <p:spPr bwMode="auto">
            <a:xfrm>
              <a:off x="1509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s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8" name="Rectangle 416"/>
            <p:cNvSpPr>
              <a:spLocks noChangeArrowheads="1"/>
            </p:cNvSpPr>
            <p:nvPr/>
          </p:nvSpPr>
          <p:spPr bwMode="auto">
            <a:xfrm>
              <a:off x="1547" y="15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t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9" name="Rectangle 417"/>
            <p:cNvSpPr>
              <a:spLocks noChangeArrowheads="1"/>
            </p:cNvSpPr>
            <p:nvPr/>
          </p:nvSpPr>
          <p:spPr bwMode="auto">
            <a:xfrm>
              <a:off x="1571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0" name="Rectangle 418"/>
            <p:cNvSpPr>
              <a:spLocks noChangeArrowheads="1"/>
            </p:cNvSpPr>
            <p:nvPr/>
          </p:nvSpPr>
          <p:spPr bwMode="auto">
            <a:xfrm>
              <a:off x="1614" y="1522"/>
              <a:ext cx="3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1" name="Rectangle 419"/>
            <p:cNvSpPr>
              <a:spLocks noChangeArrowheads="1"/>
            </p:cNvSpPr>
            <p:nvPr/>
          </p:nvSpPr>
          <p:spPr bwMode="auto">
            <a:xfrm>
              <a:off x="1639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2" name="Rectangle 420"/>
            <p:cNvSpPr>
              <a:spLocks noChangeArrowheads="1"/>
            </p:cNvSpPr>
            <p:nvPr/>
          </p:nvSpPr>
          <p:spPr bwMode="auto">
            <a:xfrm>
              <a:off x="1661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$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3" name="Rectangle 421"/>
            <p:cNvSpPr>
              <a:spLocks noChangeArrowheads="1"/>
            </p:cNvSpPr>
            <p:nvPr/>
          </p:nvSpPr>
          <p:spPr bwMode="auto">
            <a:xfrm>
              <a:off x="1706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4" name="Rectangle 422"/>
            <p:cNvSpPr>
              <a:spLocks noChangeArrowheads="1"/>
            </p:cNvSpPr>
            <p:nvPr/>
          </p:nvSpPr>
          <p:spPr bwMode="auto">
            <a:xfrm>
              <a:off x="1749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5" name="Rectangle 423"/>
            <p:cNvSpPr>
              <a:spLocks noChangeArrowheads="1"/>
            </p:cNvSpPr>
            <p:nvPr/>
          </p:nvSpPr>
          <p:spPr bwMode="auto">
            <a:xfrm>
              <a:off x="1773" y="15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6" name="Freeform 424"/>
            <p:cNvSpPr>
              <a:spLocks/>
            </p:cNvSpPr>
            <p:nvPr/>
          </p:nvSpPr>
          <p:spPr bwMode="auto">
            <a:xfrm>
              <a:off x="3098" y="2252"/>
              <a:ext cx="178" cy="180"/>
            </a:xfrm>
            <a:custGeom>
              <a:avLst/>
              <a:gdLst>
                <a:gd name="T0" fmla="*/ 178 w 178"/>
                <a:gd name="T1" fmla="*/ 178 h 180"/>
                <a:gd name="T2" fmla="*/ 178 w 178"/>
                <a:gd name="T3" fmla="*/ 0 h 180"/>
                <a:gd name="T4" fmla="*/ 0 w 178"/>
                <a:gd name="T5" fmla="*/ 0 h 180"/>
                <a:gd name="T6" fmla="*/ 0 w 178"/>
                <a:gd name="T7" fmla="*/ 180 h 180"/>
                <a:gd name="T8" fmla="*/ 178 w 178"/>
                <a:gd name="T9" fmla="*/ 180 h 180"/>
                <a:gd name="T10" fmla="*/ 178 w 178"/>
                <a:gd name="T11" fmla="*/ 18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180"/>
                <a:gd name="T20" fmla="*/ 178 w 178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180">
                  <a:moveTo>
                    <a:pt x="178" y="178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178" y="1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497" name="Rectangle 425"/>
            <p:cNvSpPr>
              <a:spLocks noChangeArrowheads="1"/>
            </p:cNvSpPr>
            <p:nvPr/>
          </p:nvSpPr>
          <p:spPr bwMode="auto">
            <a:xfrm>
              <a:off x="3129" y="2286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D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8" name="Rectangle 426"/>
            <p:cNvSpPr>
              <a:spLocks noChangeArrowheads="1"/>
            </p:cNvSpPr>
            <p:nvPr/>
          </p:nvSpPr>
          <p:spPr bwMode="auto">
            <a:xfrm>
              <a:off x="3186" y="2286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9" name="Line 427"/>
            <p:cNvSpPr>
              <a:spLocks noChangeShapeType="1"/>
            </p:cNvSpPr>
            <p:nvPr/>
          </p:nvSpPr>
          <p:spPr bwMode="auto">
            <a:xfrm>
              <a:off x="3276" y="2341"/>
              <a:ext cx="9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00" name="Rectangle 428"/>
            <p:cNvSpPr>
              <a:spLocks noChangeArrowheads="1"/>
            </p:cNvSpPr>
            <p:nvPr/>
          </p:nvSpPr>
          <p:spPr bwMode="auto">
            <a:xfrm>
              <a:off x="3546" y="2286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1" name="Rectangle 429"/>
            <p:cNvSpPr>
              <a:spLocks noChangeArrowheads="1"/>
            </p:cNvSpPr>
            <p:nvPr/>
          </p:nvSpPr>
          <p:spPr bwMode="auto">
            <a:xfrm>
              <a:off x="3603" y="2286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2" name="Rectangle 430"/>
            <p:cNvSpPr>
              <a:spLocks noChangeArrowheads="1"/>
            </p:cNvSpPr>
            <p:nvPr/>
          </p:nvSpPr>
          <p:spPr bwMode="auto">
            <a:xfrm>
              <a:off x="3647" y="2286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3" name="Rectangle 431"/>
            <p:cNvSpPr>
              <a:spLocks noChangeArrowheads="1"/>
            </p:cNvSpPr>
            <p:nvPr/>
          </p:nvSpPr>
          <p:spPr bwMode="auto">
            <a:xfrm>
              <a:off x="2698" y="269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4" name="Rectangle 432"/>
            <p:cNvSpPr>
              <a:spLocks noChangeArrowheads="1"/>
            </p:cNvSpPr>
            <p:nvPr/>
          </p:nvSpPr>
          <p:spPr bwMode="auto">
            <a:xfrm>
              <a:off x="2755" y="269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5" name="Rectangle 433"/>
            <p:cNvSpPr>
              <a:spLocks noChangeArrowheads="1"/>
            </p:cNvSpPr>
            <p:nvPr/>
          </p:nvSpPr>
          <p:spPr bwMode="auto">
            <a:xfrm>
              <a:off x="2797" y="269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6" name="Rectangle 434"/>
            <p:cNvSpPr>
              <a:spLocks noChangeArrowheads="1"/>
            </p:cNvSpPr>
            <p:nvPr/>
          </p:nvSpPr>
          <p:spPr bwMode="auto">
            <a:xfrm>
              <a:off x="3969" y="3905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7" name="Rectangle 435"/>
            <p:cNvSpPr>
              <a:spLocks noChangeArrowheads="1"/>
            </p:cNvSpPr>
            <p:nvPr/>
          </p:nvSpPr>
          <p:spPr bwMode="auto">
            <a:xfrm>
              <a:off x="4026" y="390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8" name="Rectangle 436"/>
            <p:cNvSpPr>
              <a:spLocks noChangeArrowheads="1"/>
            </p:cNvSpPr>
            <p:nvPr/>
          </p:nvSpPr>
          <p:spPr bwMode="auto">
            <a:xfrm>
              <a:off x="4070" y="3905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9" name="Rectangle 437"/>
            <p:cNvSpPr>
              <a:spLocks noChangeArrowheads="1"/>
            </p:cNvSpPr>
            <p:nvPr/>
          </p:nvSpPr>
          <p:spPr bwMode="auto">
            <a:xfrm>
              <a:off x="3546" y="350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0" name="Rectangle 438"/>
            <p:cNvSpPr>
              <a:spLocks noChangeArrowheads="1"/>
            </p:cNvSpPr>
            <p:nvPr/>
          </p:nvSpPr>
          <p:spPr bwMode="auto">
            <a:xfrm>
              <a:off x="3603" y="350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1" name="Rectangle 439"/>
            <p:cNvSpPr>
              <a:spLocks noChangeArrowheads="1"/>
            </p:cNvSpPr>
            <p:nvPr/>
          </p:nvSpPr>
          <p:spPr bwMode="auto">
            <a:xfrm>
              <a:off x="3647" y="350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2" name="Line 440"/>
            <p:cNvSpPr>
              <a:spLocks noChangeShapeType="1"/>
            </p:cNvSpPr>
            <p:nvPr/>
          </p:nvSpPr>
          <p:spPr bwMode="auto">
            <a:xfrm>
              <a:off x="4282" y="3914"/>
              <a:ext cx="1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13" name="Rectangle 441"/>
            <p:cNvSpPr>
              <a:spLocks noChangeArrowheads="1"/>
            </p:cNvSpPr>
            <p:nvPr/>
          </p:nvSpPr>
          <p:spPr bwMode="auto">
            <a:xfrm>
              <a:off x="1892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4" name="Rectangle 442"/>
            <p:cNvSpPr>
              <a:spLocks noChangeArrowheads="1"/>
            </p:cNvSpPr>
            <p:nvPr/>
          </p:nvSpPr>
          <p:spPr bwMode="auto">
            <a:xfrm>
              <a:off x="231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5" name="Rectangle 443"/>
            <p:cNvSpPr>
              <a:spLocks noChangeArrowheads="1"/>
            </p:cNvSpPr>
            <p:nvPr/>
          </p:nvSpPr>
          <p:spPr bwMode="auto">
            <a:xfrm>
              <a:off x="2740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6" name="Rectangle 444"/>
            <p:cNvSpPr>
              <a:spLocks noChangeArrowheads="1"/>
            </p:cNvSpPr>
            <p:nvPr/>
          </p:nvSpPr>
          <p:spPr bwMode="auto">
            <a:xfrm>
              <a:off x="311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–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7" name="Rectangle 445"/>
            <p:cNvSpPr>
              <a:spLocks noChangeArrowheads="1"/>
            </p:cNvSpPr>
            <p:nvPr/>
          </p:nvSpPr>
          <p:spPr bwMode="auto">
            <a:xfrm>
              <a:off x="317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8" name="Rectangle 446"/>
            <p:cNvSpPr>
              <a:spLocks noChangeArrowheads="1"/>
            </p:cNvSpPr>
            <p:nvPr/>
          </p:nvSpPr>
          <p:spPr bwMode="auto">
            <a:xfrm>
              <a:off x="3222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9" name="Rectangle 447"/>
            <p:cNvSpPr>
              <a:spLocks noChangeArrowheads="1"/>
            </p:cNvSpPr>
            <p:nvPr/>
          </p:nvSpPr>
          <p:spPr bwMode="auto">
            <a:xfrm>
              <a:off x="3589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0" name="Rectangle 448"/>
            <p:cNvSpPr>
              <a:spLocks noChangeArrowheads="1"/>
            </p:cNvSpPr>
            <p:nvPr/>
          </p:nvSpPr>
          <p:spPr bwMode="auto">
            <a:xfrm>
              <a:off x="4015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1" name="Rectangle 449"/>
            <p:cNvSpPr>
              <a:spLocks noChangeArrowheads="1"/>
            </p:cNvSpPr>
            <p:nvPr/>
          </p:nvSpPr>
          <p:spPr bwMode="auto">
            <a:xfrm>
              <a:off x="4439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2" name="Rectangle 450"/>
            <p:cNvSpPr>
              <a:spLocks noChangeArrowheads="1"/>
            </p:cNvSpPr>
            <p:nvPr/>
          </p:nvSpPr>
          <p:spPr bwMode="auto">
            <a:xfrm>
              <a:off x="4863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3" name="Rectangle 451"/>
            <p:cNvSpPr>
              <a:spLocks noChangeArrowheads="1"/>
            </p:cNvSpPr>
            <p:nvPr/>
          </p:nvSpPr>
          <p:spPr bwMode="auto">
            <a:xfrm>
              <a:off x="528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4" name="Rectangle 452"/>
            <p:cNvSpPr>
              <a:spLocks noChangeArrowheads="1"/>
            </p:cNvSpPr>
            <p:nvPr/>
          </p:nvSpPr>
          <p:spPr bwMode="auto">
            <a:xfrm>
              <a:off x="1138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V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5" name="Rectangle 453"/>
            <p:cNvSpPr>
              <a:spLocks noChangeArrowheads="1"/>
            </p:cNvSpPr>
            <p:nvPr/>
          </p:nvSpPr>
          <p:spPr bwMode="auto">
            <a:xfrm>
              <a:off x="1192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6" name="Rectangle 454"/>
            <p:cNvSpPr>
              <a:spLocks noChangeArrowheads="1"/>
            </p:cNvSpPr>
            <p:nvPr/>
          </p:nvSpPr>
          <p:spPr bwMode="auto">
            <a:xfrm>
              <a:off x="1239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l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7" name="Rectangle 455"/>
            <p:cNvSpPr>
              <a:spLocks noChangeArrowheads="1"/>
            </p:cNvSpPr>
            <p:nvPr/>
          </p:nvSpPr>
          <p:spPr bwMode="auto">
            <a:xfrm>
              <a:off x="1254" y="16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u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8" name="Rectangle 456"/>
            <p:cNvSpPr>
              <a:spLocks noChangeArrowheads="1"/>
            </p:cNvSpPr>
            <p:nvPr/>
          </p:nvSpPr>
          <p:spPr bwMode="auto">
            <a:xfrm>
              <a:off x="129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9" name="Rectangle 457"/>
            <p:cNvSpPr>
              <a:spLocks noChangeArrowheads="1"/>
            </p:cNvSpPr>
            <p:nvPr/>
          </p:nvSpPr>
          <p:spPr bwMode="auto">
            <a:xfrm>
              <a:off x="1343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0" name="Rectangle 458"/>
            <p:cNvSpPr>
              <a:spLocks noChangeArrowheads="1"/>
            </p:cNvSpPr>
            <p:nvPr/>
          </p:nvSpPr>
          <p:spPr bwMode="auto">
            <a:xfrm>
              <a:off x="1365" y="16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o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1" name="Rectangle 459"/>
            <p:cNvSpPr>
              <a:spLocks noChangeArrowheads="1"/>
            </p:cNvSpPr>
            <p:nvPr/>
          </p:nvSpPr>
          <p:spPr bwMode="auto">
            <a:xfrm>
              <a:off x="1408" y="16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f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2" name="Rectangle 460"/>
            <p:cNvSpPr>
              <a:spLocks noChangeArrowheads="1"/>
            </p:cNvSpPr>
            <p:nvPr/>
          </p:nvSpPr>
          <p:spPr bwMode="auto">
            <a:xfrm>
              <a:off x="1431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3" name="Rectangle 461"/>
            <p:cNvSpPr>
              <a:spLocks noChangeArrowheads="1"/>
            </p:cNvSpPr>
            <p:nvPr/>
          </p:nvSpPr>
          <p:spPr bwMode="auto">
            <a:xfrm>
              <a:off x="1454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4" name="Rectangle 462"/>
            <p:cNvSpPr>
              <a:spLocks noChangeArrowheads="1"/>
            </p:cNvSpPr>
            <p:nvPr/>
          </p:nvSpPr>
          <p:spPr bwMode="auto">
            <a:xfrm>
              <a:off x="150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5" name="Rectangle 463"/>
            <p:cNvSpPr>
              <a:spLocks noChangeArrowheads="1"/>
            </p:cNvSpPr>
            <p:nvPr/>
          </p:nvSpPr>
          <p:spPr bwMode="auto">
            <a:xfrm>
              <a:off x="1559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/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6" name="Rectangle 464"/>
            <p:cNvSpPr>
              <a:spLocks noChangeArrowheads="1"/>
            </p:cNvSpPr>
            <p:nvPr/>
          </p:nvSpPr>
          <p:spPr bwMode="auto">
            <a:xfrm>
              <a:off x="1579" y="162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7" name="Rectangle 465"/>
            <p:cNvSpPr>
              <a:spLocks noChangeArrowheads="1"/>
            </p:cNvSpPr>
            <p:nvPr/>
          </p:nvSpPr>
          <p:spPr bwMode="auto">
            <a:xfrm>
              <a:off x="164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8" name="Rectangle 466"/>
            <p:cNvSpPr>
              <a:spLocks noChangeArrowheads="1"/>
            </p:cNvSpPr>
            <p:nvPr/>
          </p:nvSpPr>
          <p:spPr bwMode="auto">
            <a:xfrm>
              <a:off x="1698" y="162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9" name="Rectangle 467"/>
            <p:cNvSpPr>
              <a:spLocks noChangeArrowheads="1"/>
            </p:cNvSpPr>
            <p:nvPr/>
          </p:nvSpPr>
          <p:spPr bwMode="auto">
            <a:xfrm>
              <a:off x="1766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0" name="Rectangle 468"/>
            <p:cNvSpPr>
              <a:spLocks noChangeArrowheads="1"/>
            </p:cNvSpPr>
            <p:nvPr/>
          </p:nvSpPr>
          <p:spPr bwMode="auto">
            <a:xfrm>
              <a:off x="1787" y="16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1" name="Rectangle 469"/>
            <p:cNvSpPr>
              <a:spLocks noChangeArrowheads="1"/>
            </p:cNvSpPr>
            <p:nvPr/>
          </p:nvSpPr>
          <p:spPr bwMode="auto">
            <a:xfrm>
              <a:off x="1892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2" name="Rectangle 470"/>
            <p:cNvSpPr>
              <a:spLocks noChangeArrowheads="1"/>
            </p:cNvSpPr>
            <p:nvPr/>
          </p:nvSpPr>
          <p:spPr bwMode="auto">
            <a:xfrm>
              <a:off x="2317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3" name="Rectangle 471"/>
            <p:cNvSpPr>
              <a:spLocks noChangeArrowheads="1"/>
            </p:cNvSpPr>
            <p:nvPr/>
          </p:nvSpPr>
          <p:spPr bwMode="auto">
            <a:xfrm>
              <a:off x="2740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4" name="Rectangle 472"/>
            <p:cNvSpPr>
              <a:spLocks noChangeArrowheads="1"/>
            </p:cNvSpPr>
            <p:nvPr/>
          </p:nvSpPr>
          <p:spPr bwMode="auto">
            <a:xfrm>
              <a:off x="3164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5" name="Rectangle 473"/>
            <p:cNvSpPr>
              <a:spLocks noChangeArrowheads="1"/>
            </p:cNvSpPr>
            <p:nvPr/>
          </p:nvSpPr>
          <p:spPr bwMode="auto">
            <a:xfrm>
              <a:off x="354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–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6" name="Rectangle 474"/>
            <p:cNvSpPr>
              <a:spLocks noChangeArrowheads="1"/>
            </p:cNvSpPr>
            <p:nvPr/>
          </p:nvSpPr>
          <p:spPr bwMode="auto">
            <a:xfrm>
              <a:off x="360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7" name="Rectangle 475"/>
            <p:cNvSpPr>
              <a:spLocks noChangeArrowheads="1"/>
            </p:cNvSpPr>
            <p:nvPr/>
          </p:nvSpPr>
          <p:spPr bwMode="auto">
            <a:xfrm>
              <a:off x="3648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8" name="Rectangle 476"/>
            <p:cNvSpPr>
              <a:spLocks noChangeArrowheads="1"/>
            </p:cNvSpPr>
            <p:nvPr/>
          </p:nvSpPr>
          <p:spPr bwMode="auto">
            <a:xfrm>
              <a:off x="4015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9" name="Rectangle 477"/>
            <p:cNvSpPr>
              <a:spLocks noChangeArrowheads="1"/>
            </p:cNvSpPr>
            <p:nvPr/>
          </p:nvSpPr>
          <p:spPr bwMode="auto">
            <a:xfrm>
              <a:off x="4439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0" name="Rectangle 478"/>
            <p:cNvSpPr>
              <a:spLocks noChangeArrowheads="1"/>
            </p:cNvSpPr>
            <p:nvPr/>
          </p:nvSpPr>
          <p:spPr bwMode="auto">
            <a:xfrm>
              <a:off x="486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1" name="Rectangle 479"/>
            <p:cNvSpPr>
              <a:spLocks noChangeArrowheads="1"/>
            </p:cNvSpPr>
            <p:nvPr/>
          </p:nvSpPr>
          <p:spPr bwMode="auto">
            <a:xfrm>
              <a:off x="5287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2" name="Rectangle 480"/>
            <p:cNvSpPr>
              <a:spLocks noChangeArrowheads="1"/>
            </p:cNvSpPr>
            <p:nvPr/>
          </p:nvSpPr>
          <p:spPr bwMode="auto">
            <a:xfrm>
              <a:off x="111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V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3" name="Rectangle 481"/>
            <p:cNvSpPr>
              <a:spLocks noChangeArrowheads="1"/>
            </p:cNvSpPr>
            <p:nvPr/>
          </p:nvSpPr>
          <p:spPr bwMode="auto">
            <a:xfrm>
              <a:off x="1166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4" name="Rectangle 482"/>
            <p:cNvSpPr>
              <a:spLocks noChangeArrowheads="1"/>
            </p:cNvSpPr>
            <p:nvPr/>
          </p:nvSpPr>
          <p:spPr bwMode="auto">
            <a:xfrm>
              <a:off x="1211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l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5" name="Rectangle 483"/>
            <p:cNvSpPr>
              <a:spLocks noChangeArrowheads="1"/>
            </p:cNvSpPr>
            <p:nvPr/>
          </p:nvSpPr>
          <p:spPr bwMode="auto">
            <a:xfrm>
              <a:off x="1228" y="1723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u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6" name="Rectangle 484"/>
            <p:cNvSpPr>
              <a:spLocks noChangeArrowheads="1"/>
            </p:cNvSpPr>
            <p:nvPr/>
          </p:nvSpPr>
          <p:spPr bwMode="auto">
            <a:xfrm>
              <a:off x="127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7" name="Rectangle 485"/>
            <p:cNvSpPr>
              <a:spLocks noChangeArrowheads="1"/>
            </p:cNvSpPr>
            <p:nvPr/>
          </p:nvSpPr>
          <p:spPr bwMode="auto">
            <a:xfrm>
              <a:off x="1316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8" name="Rectangle 486"/>
            <p:cNvSpPr>
              <a:spLocks noChangeArrowheads="1"/>
            </p:cNvSpPr>
            <p:nvPr/>
          </p:nvSpPr>
          <p:spPr bwMode="auto">
            <a:xfrm>
              <a:off x="1337" y="1723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o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9" name="Rectangle 487"/>
            <p:cNvSpPr>
              <a:spLocks noChangeArrowheads="1"/>
            </p:cNvSpPr>
            <p:nvPr/>
          </p:nvSpPr>
          <p:spPr bwMode="auto">
            <a:xfrm>
              <a:off x="1382" y="1723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f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0" name="Rectangle 488"/>
            <p:cNvSpPr>
              <a:spLocks noChangeArrowheads="1"/>
            </p:cNvSpPr>
            <p:nvPr/>
          </p:nvSpPr>
          <p:spPr bwMode="auto">
            <a:xfrm>
              <a:off x="1405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1" name="Rectangle 489"/>
            <p:cNvSpPr>
              <a:spLocks noChangeArrowheads="1"/>
            </p:cNvSpPr>
            <p:nvPr/>
          </p:nvSpPr>
          <p:spPr bwMode="auto">
            <a:xfrm>
              <a:off x="1425" y="1723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2" name="Rectangle 490"/>
            <p:cNvSpPr>
              <a:spLocks noChangeArrowheads="1"/>
            </p:cNvSpPr>
            <p:nvPr/>
          </p:nvSpPr>
          <p:spPr bwMode="auto">
            <a:xfrm>
              <a:off x="149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3" name="Rectangle 491"/>
            <p:cNvSpPr>
              <a:spLocks noChangeArrowheads="1"/>
            </p:cNvSpPr>
            <p:nvPr/>
          </p:nvSpPr>
          <p:spPr bwMode="auto">
            <a:xfrm>
              <a:off x="1544" y="1723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4" name="Rectangle 492"/>
            <p:cNvSpPr>
              <a:spLocks noChangeArrowheads="1"/>
            </p:cNvSpPr>
            <p:nvPr/>
          </p:nvSpPr>
          <p:spPr bwMode="auto">
            <a:xfrm>
              <a:off x="1612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/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5" name="Rectangle 493"/>
            <p:cNvSpPr>
              <a:spLocks noChangeArrowheads="1"/>
            </p:cNvSpPr>
            <p:nvPr/>
          </p:nvSpPr>
          <p:spPr bwMode="auto">
            <a:xfrm>
              <a:off x="1632" y="1723"/>
              <a:ext cx="8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W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6" name="Rectangle 494"/>
            <p:cNvSpPr>
              <a:spLocks noChangeArrowheads="1"/>
            </p:cNvSpPr>
            <p:nvPr/>
          </p:nvSpPr>
          <p:spPr bwMode="auto">
            <a:xfrm>
              <a:off x="1709" y="1723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B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7" name="Rectangle 495"/>
            <p:cNvSpPr>
              <a:spLocks noChangeArrowheads="1"/>
            </p:cNvSpPr>
            <p:nvPr/>
          </p:nvSpPr>
          <p:spPr bwMode="auto">
            <a:xfrm>
              <a:off x="1762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8" name="Rectangle 496"/>
            <p:cNvSpPr>
              <a:spLocks noChangeArrowheads="1"/>
            </p:cNvSpPr>
            <p:nvPr/>
          </p:nvSpPr>
          <p:spPr bwMode="auto">
            <a:xfrm>
              <a:off x="1783" y="1723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9" name="Freeform 497"/>
            <p:cNvSpPr>
              <a:spLocks/>
            </p:cNvSpPr>
            <p:nvPr/>
          </p:nvSpPr>
          <p:spPr bwMode="auto">
            <a:xfrm>
              <a:off x="2960" y="232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3 w 33"/>
                <a:gd name="T7" fmla="*/ 32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7 h 34"/>
                <a:gd name="T14" fmla="*/ 31 w 33"/>
                <a:gd name="T15" fmla="*/ 24 h 34"/>
                <a:gd name="T16" fmla="*/ 31 w 33"/>
                <a:gd name="T17" fmla="*/ 22 h 34"/>
                <a:gd name="T18" fmla="*/ 33 w 33"/>
                <a:gd name="T19" fmla="*/ 20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3 h 34"/>
                <a:gd name="T34" fmla="*/ 23 w 33"/>
                <a:gd name="T35" fmla="*/ 3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2 w 33"/>
                <a:gd name="T43" fmla="*/ 0 h 34"/>
                <a:gd name="T44" fmla="*/ 9 w 33"/>
                <a:gd name="T45" fmla="*/ 0 h 34"/>
                <a:gd name="T46" fmla="*/ 7 w 33"/>
                <a:gd name="T47" fmla="*/ 3 h 34"/>
                <a:gd name="T48" fmla="*/ 4 w 33"/>
                <a:gd name="T49" fmla="*/ 3 h 34"/>
                <a:gd name="T50" fmla="*/ 4 w 33"/>
                <a:gd name="T51" fmla="*/ 5 h 34"/>
                <a:gd name="T52" fmla="*/ 2 w 33"/>
                <a:gd name="T53" fmla="*/ 8 h 34"/>
                <a:gd name="T54" fmla="*/ 0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0 h 34"/>
                <a:gd name="T64" fmla="*/ 0 w 33"/>
                <a:gd name="T65" fmla="*/ 22 h 34"/>
                <a:gd name="T66" fmla="*/ 0 w 33"/>
                <a:gd name="T67" fmla="*/ 24 h 34"/>
                <a:gd name="T68" fmla="*/ 2 w 33"/>
                <a:gd name="T69" fmla="*/ 27 h 34"/>
                <a:gd name="T70" fmla="*/ 4 w 33"/>
                <a:gd name="T71" fmla="*/ 29 h 34"/>
                <a:gd name="T72" fmla="*/ 4 w 33"/>
                <a:gd name="T73" fmla="*/ 32 h 34"/>
                <a:gd name="T74" fmla="*/ 7 w 33"/>
                <a:gd name="T75" fmla="*/ 32 h 34"/>
                <a:gd name="T76" fmla="*/ 9 w 33"/>
                <a:gd name="T77" fmla="*/ 34 h 34"/>
                <a:gd name="T78" fmla="*/ 12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0" name="Freeform 498"/>
            <p:cNvSpPr>
              <a:spLocks/>
            </p:cNvSpPr>
            <p:nvPr/>
          </p:nvSpPr>
          <p:spPr bwMode="auto">
            <a:xfrm>
              <a:off x="3384" y="232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3 w 33"/>
                <a:gd name="T7" fmla="*/ 32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7 h 34"/>
                <a:gd name="T14" fmla="*/ 31 w 33"/>
                <a:gd name="T15" fmla="*/ 24 h 34"/>
                <a:gd name="T16" fmla="*/ 31 w 33"/>
                <a:gd name="T17" fmla="*/ 22 h 34"/>
                <a:gd name="T18" fmla="*/ 33 w 33"/>
                <a:gd name="T19" fmla="*/ 20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3 h 34"/>
                <a:gd name="T34" fmla="*/ 23 w 33"/>
                <a:gd name="T35" fmla="*/ 3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3 h 34"/>
                <a:gd name="T48" fmla="*/ 7 w 33"/>
                <a:gd name="T49" fmla="*/ 3 h 34"/>
                <a:gd name="T50" fmla="*/ 4 w 33"/>
                <a:gd name="T51" fmla="*/ 5 h 34"/>
                <a:gd name="T52" fmla="*/ 2 w 33"/>
                <a:gd name="T53" fmla="*/ 8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0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7 h 34"/>
                <a:gd name="T70" fmla="*/ 4 w 33"/>
                <a:gd name="T71" fmla="*/ 29 h 34"/>
                <a:gd name="T72" fmla="*/ 7 w 33"/>
                <a:gd name="T73" fmla="*/ 32 h 34"/>
                <a:gd name="T74" fmla="*/ 9 w 33"/>
                <a:gd name="T75" fmla="*/ 32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1" name="Freeform 499"/>
            <p:cNvSpPr>
              <a:spLocks/>
            </p:cNvSpPr>
            <p:nvPr/>
          </p:nvSpPr>
          <p:spPr bwMode="auto">
            <a:xfrm>
              <a:off x="3596" y="238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4 w 33"/>
                <a:gd name="T7" fmla="*/ 34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9 h 34"/>
                <a:gd name="T14" fmla="*/ 31 w 33"/>
                <a:gd name="T15" fmla="*/ 27 h 34"/>
                <a:gd name="T16" fmla="*/ 31 w 33"/>
                <a:gd name="T17" fmla="*/ 24 h 34"/>
                <a:gd name="T18" fmla="*/ 33 w 33"/>
                <a:gd name="T19" fmla="*/ 22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5 h 34"/>
                <a:gd name="T34" fmla="*/ 24 w 33"/>
                <a:gd name="T35" fmla="*/ 3 h 34"/>
                <a:gd name="T36" fmla="*/ 21 w 33"/>
                <a:gd name="T37" fmla="*/ 3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3 h 34"/>
                <a:gd name="T46" fmla="*/ 9 w 33"/>
                <a:gd name="T47" fmla="*/ 3 h 34"/>
                <a:gd name="T48" fmla="*/ 7 w 33"/>
                <a:gd name="T49" fmla="*/ 5 h 34"/>
                <a:gd name="T50" fmla="*/ 4 w 33"/>
                <a:gd name="T51" fmla="*/ 5 h 34"/>
                <a:gd name="T52" fmla="*/ 2 w 33"/>
                <a:gd name="T53" fmla="*/ 8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2 h 34"/>
                <a:gd name="T64" fmla="*/ 0 w 33"/>
                <a:gd name="T65" fmla="*/ 24 h 34"/>
                <a:gd name="T66" fmla="*/ 2 w 33"/>
                <a:gd name="T67" fmla="*/ 27 h 34"/>
                <a:gd name="T68" fmla="*/ 2 w 33"/>
                <a:gd name="T69" fmla="*/ 29 h 34"/>
                <a:gd name="T70" fmla="*/ 4 w 33"/>
                <a:gd name="T71" fmla="*/ 29 h 34"/>
                <a:gd name="T72" fmla="*/ 7 w 33"/>
                <a:gd name="T73" fmla="*/ 32 h 34"/>
                <a:gd name="T74" fmla="*/ 9 w 33"/>
                <a:gd name="T75" fmla="*/ 34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2" name="Freeform 500"/>
            <p:cNvSpPr>
              <a:spLocks/>
            </p:cNvSpPr>
            <p:nvPr/>
          </p:nvSpPr>
          <p:spPr bwMode="auto">
            <a:xfrm>
              <a:off x="3048" y="268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4 w 33"/>
                <a:gd name="T7" fmla="*/ 31 h 34"/>
                <a:gd name="T8" fmla="*/ 26 w 33"/>
                <a:gd name="T9" fmla="*/ 31 h 34"/>
                <a:gd name="T10" fmla="*/ 28 w 33"/>
                <a:gd name="T11" fmla="*/ 29 h 34"/>
                <a:gd name="T12" fmla="*/ 31 w 33"/>
                <a:gd name="T13" fmla="*/ 26 h 34"/>
                <a:gd name="T14" fmla="*/ 31 w 33"/>
                <a:gd name="T15" fmla="*/ 24 h 34"/>
                <a:gd name="T16" fmla="*/ 33 w 33"/>
                <a:gd name="T17" fmla="*/ 22 h 34"/>
                <a:gd name="T18" fmla="*/ 33 w 33"/>
                <a:gd name="T19" fmla="*/ 19 h 34"/>
                <a:gd name="T20" fmla="*/ 33 w 33"/>
                <a:gd name="T21" fmla="*/ 17 h 34"/>
                <a:gd name="T22" fmla="*/ 33 w 33"/>
                <a:gd name="T23" fmla="*/ 14 h 34"/>
                <a:gd name="T24" fmla="*/ 33 w 33"/>
                <a:gd name="T25" fmla="*/ 12 h 34"/>
                <a:gd name="T26" fmla="*/ 31 w 33"/>
                <a:gd name="T27" fmla="*/ 10 h 34"/>
                <a:gd name="T28" fmla="*/ 31 w 33"/>
                <a:gd name="T29" fmla="*/ 7 h 34"/>
                <a:gd name="T30" fmla="*/ 28 w 33"/>
                <a:gd name="T31" fmla="*/ 5 h 34"/>
                <a:gd name="T32" fmla="*/ 26 w 33"/>
                <a:gd name="T33" fmla="*/ 2 h 34"/>
                <a:gd name="T34" fmla="*/ 24 w 33"/>
                <a:gd name="T35" fmla="*/ 2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2 h 34"/>
                <a:gd name="T48" fmla="*/ 7 w 33"/>
                <a:gd name="T49" fmla="*/ 2 h 34"/>
                <a:gd name="T50" fmla="*/ 5 w 33"/>
                <a:gd name="T51" fmla="*/ 5 h 34"/>
                <a:gd name="T52" fmla="*/ 2 w 33"/>
                <a:gd name="T53" fmla="*/ 7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4 h 34"/>
                <a:gd name="T60" fmla="*/ 0 w 33"/>
                <a:gd name="T61" fmla="*/ 17 h 34"/>
                <a:gd name="T62" fmla="*/ 0 w 33"/>
                <a:gd name="T63" fmla="*/ 19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6 h 34"/>
                <a:gd name="T70" fmla="*/ 5 w 33"/>
                <a:gd name="T71" fmla="*/ 29 h 34"/>
                <a:gd name="T72" fmla="*/ 7 w 33"/>
                <a:gd name="T73" fmla="*/ 31 h 34"/>
                <a:gd name="T74" fmla="*/ 9 w 33"/>
                <a:gd name="T75" fmla="*/ 31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3" name="Line 501"/>
            <p:cNvSpPr>
              <a:spLocks noChangeShapeType="1"/>
            </p:cNvSpPr>
            <p:nvPr/>
          </p:nvSpPr>
          <p:spPr bwMode="auto">
            <a:xfrm>
              <a:off x="2974" y="2341"/>
              <a:ext cx="90" cy="360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4" name="Freeform 502"/>
            <p:cNvSpPr>
              <a:spLocks/>
            </p:cNvSpPr>
            <p:nvPr/>
          </p:nvSpPr>
          <p:spPr bwMode="auto">
            <a:xfrm>
              <a:off x="3472" y="3185"/>
              <a:ext cx="33" cy="34"/>
            </a:xfrm>
            <a:custGeom>
              <a:avLst/>
              <a:gdLst>
                <a:gd name="T0" fmla="*/ 16 w 33"/>
                <a:gd name="T1" fmla="*/ 31 h 34"/>
                <a:gd name="T2" fmla="*/ 19 w 33"/>
                <a:gd name="T3" fmla="*/ 34 h 34"/>
                <a:gd name="T4" fmla="*/ 21 w 33"/>
                <a:gd name="T5" fmla="*/ 31 h 34"/>
                <a:gd name="T6" fmla="*/ 24 w 33"/>
                <a:gd name="T7" fmla="*/ 31 h 34"/>
                <a:gd name="T8" fmla="*/ 26 w 33"/>
                <a:gd name="T9" fmla="*/ 29 h 34"/>
                <a:gd name="T10" fmla="*/ 28 w 33"/>
                <a:gd name="T11" fmla="*/ 29 h 34"/>
                <a:gd name="T12" fmla="*/ 31 w 33"/>
                <a:gd name="T13" fmla="*/ 26 h 34"/>
                <a:gd name="T14" fmla="*/ 31 w 33"/>
                <a:gd name="T15" fmla="*/ 24 h 34"/>
                <a:gd name="T16" fmla="*/ 33 w 33"/>
                <a:gd name="T17" fmla="*/ 22 h 34"/>
                <a:gd name="T18" fmla="*/ 33 w 33"/>
                <a:gd name="T19" fmla="*/ 19 h 34"/>
                <a:gd name="T20" fmla="*/ 33 w 33"/>
                <a:gd name="T21" fmla="*/ 17 h 34"/>
                <a:gd name="T22" fmla="*/ 33 w 33"/>
                <a:gd name="T23" fmla="*/ 14 h 34"/>
                <a:gd name="T24" fmla="*/ 33 w 33"/>
                <a:gd name="T25" fmla="*/ 12 h 34"/>
                <a:gd name="T26" fmla="*/ 31 w 33"/>
                <a:gd name="T27" fmla="*/ 10 h 34"/>
                <a:gd name="T28" fmla="*/ 31 w 33"/>
                <a:gd name="T29" fmla="*/ 7 h 34"/>
                <a:gd name="T30" fmla="*/ 28 w 33"/>
                <a:gd name="T31" fmla="*/ 5 h 34"/>
                <a:gd name="T32" fmla="*/ 26 w 33"/>
                <a:gd name="T33" fmla="*/ 2 h 34"/>
                <a:gd name="T34" fmla="*/ 24 w 33"/>
                <a:gd name="T35" fmla="*/ 0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0 h 34"/>
                <a:gd name="T48" fmla="*/ 7 w 33"/>
                <a:gd name="T49" fmla="*/ 2 h 34"/>
                <a:gd name="T50" fmla="*/ 5 w 33"/>
                <a:gd name="T51" fmla="*/ 5 h 34"/>
                <a:gd name="T52" fmla="*/ 2 w 33"/>
                <a:gd name="T53" fmla="*/ 7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4 h 34"/>
                <a:gd name="T60" fmla="*/ 0 w 33"/>
                <a:gd name="T61" fmla="*/ 17 h 34"/>
                <a:gd name="T62" fmla="*/ 0 w 33"/>
                <a:gd name="T63" fmla="*/ 19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6 h 34"/>
                <a:gd name="T70" fmla="*/ 5 w 33"/>
                <a:gd name="T71" fmla="*/ 29 h 34"/>
                <a:gd name="T72" fmla="*/ 7 w 33"/>
                <a:gd name="T73" fmla="*/ 29 h 34"/>
                <a:gd name="T74" fmla="*/ 9 w 33"/>
                <a:gd name="T75" fmla="*/ 31 h 34"/>
                <a:gd name="T76" fmla="*/ 12 w 33"/>
                <a:gd name="T77" fmla="*/ 31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6 w 33"/>
                <a:gd name="T85" fmla="*/ 31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6" y="31"/>
                  </a:moveTo>
                  <a:lnTo>
                    <a:pt x="19" y="34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5" name="Line 503"/>
            <p:cNvSpPr>
              <a:spLocks noChangeShapeType="1"/>
            </p:cNvSpPr>
            <p:nvPr/>
          </p:nvSpPr>
          <p:spPr bwMode="auto">
            <a:xfrm>
              <a:off x="3398" y="2341"/>
              <a:ext cx="90" cy="854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6" name="Freeform 504"/>
            <p:cNvSpPr>
              <a:spLocks/>
            </p:cNvSpPr>
            <p:nvPr/>
          </p:nvSpPr>
          <p:spPr bwMode="auto">
            <a:xfrm>
              <a:off x="3596" y="3482"/>
              <a:ext cx="33" cy="36"/>
            </a:xfrm>
            <a:custGeom>
              <a:avLst/>
              <a:gdLst>
                <a:gd name="T0" fmla="*/ 14 w 33"/>
                <a:gd name="T1" fmla="*/ 34 h 36"/>
                <a:gd name="T2" fmla="*/ 19 w 33"/>
                <a:gd name="T3" fmla="*/ 34 h 36"/>
                <a:gd name="T4" fmla="*/ 21 w 33"/>
                <a:gd name="T5" fmla="*/ 34 h 36"/>
                <a:gd name="T6" fmla="*/ 24 w 33"/>
                <a:gd name="T7" fmla="*/ 34 h 36"/>
                <a:gd name="T8" fmla="*/ 26 w 33"/>
                <a:gd name="T9" fmla="*/ 32 h 36"/>
                <a:gd name="T10" fmla="*/ 28 w 33"/>
                <a:gd name="T11" fmla="*/ 29 h 36"/>
                <a:gd name="T12" fmla="*/ 28 w 33"/>
                <a:gd name="T13" fmla="*/ 29 h 36"/>
                <a:gd name="T14" fmla="*/ 31 w 33"/>
                <a:gd name="T15" fmla="*/ 27 h 36"/>
                <a:gd name="T16" fmla="*/ 31 w 33"/>
                <a:gd name="T17" fmla="*/ 24 h 36"/>
                <a:gd name="T18" fmla="*/ 33 w 33"/>
                <a:gd name="T19" fmla="*/ 22 h 36"/>
                <a:gd name="T20" fmla="*/ 33 w 33"/>
                <a:gd name="T21" fmla="*/ 17 h 36"/>
                <a:gd name="T22" fmla="*/ 33 w 33"/>
                <a:gd name="T23" fmla="*/ 15 h 36"/>
                <a:gd name="T24" fmla="*/ 31 w 33"/>
                <a:gd name="T25" fmla="*/ 12 h 36"/>
                <a:gd name="T26" fmla="*/ 31 w 33"/>
                <a:gd name="T27" fmla="*/ 10 h 36"/>
                <a:gd name="T28" fmla="*/ 28 w 33"/>
                <a:gd name="T29" fmla="*/ 8 h 36"/>
                <a:gd name="T30" fmla="*/ 28 w 33"/>
                <a:gd name="T31" fmla="*/ 8 h 36"/>
                <a:gd name="T32" fmla="*/ 26 w 33"/>
                <a:gd name="T33" fmla="*/ 5 h 36"/>
                <a:gd name="T34" fmla="*/ 24 w 33"/>
                <a:gd name="T35" fmla="*/ 3 h 36"/>
                <a:gd name="T36" fmla="*/ 21 w 33"/>
                <a:gd name="T37" fmla="*/ 3 h 36"/>
                <a:gd name="T38" fmla="*/ 19 w 33"/>
                <a:gd name="T39" fmla="*/ 3 h 36"/>
                <a:gd name="T40" fmla="*/ 16 w 33"/>
                <a:gd name="T41" fmla="*/ 0 h 36"/>
                <a:gd name="T42" fmla="*/ 14 w 33"/>
                <a:gd name="T43" fmla="*/ 3 h 36"/>
                <a:gd name="T44" fmla="*/ 12 w 33"/>
                <a:gd name="T45" fmla="*/ 3 h 36"/>
                <a:gd name="T46" fmla="*/ 9 w 33"/>
                <a:gd name="T47" fmla="*/ 3 h 36"/>
                <a:gd name="T48" fmla="*/ 7 w 33"/>
                <a:gd name="T49" fmla="*/ 5 h 36"/>
                <a:gd name="T50" fmla="*/ 4 w 33"/>
                <a:gd name="T51" fmla="*/ 8 h 36"/>
                <a:gd name="T52" fmla="*/ 2 w 33"/>
                <a:gd name="T53" fmla="*/ 8 h 36"/>
                <a:gd name="T54" fmla="*/ 2 w 33"/>
                <a:gd name="T55" fmla="*/ 10 h 36"/>
                <a:gd name="T56" fmla="*/ 0 w 33"/>
                <a:gd name="T57" fmla="*/ 12 h 36"/>
                <a:gd name="T58" fmla="*/ 0 w 33"/>
                <a:gd name="T59" fmla="*/ 15 h 36"/>
                <a:gd name="T60" fmla="*/ 0 w 33"/>
                <a:gd name="T61" fmla="*/ 17 h 36"/>
                <a:gd name="T62" fmla="*/ 0 w 33"/>
                <a:gd name="T63" fmla="*/ 22 h 36"/>
                <a:gd name="T64" fmla="*/ 0 w 33"/>
                <a:gd name="T65" fmla="*/ 24 h 36"/>
                <a:gd name="T66" fmla="*/ 2 w 33"/>
                <a:gd name="T67" fmla="*/ 27 h 36"/>
                <a:gd name="T68" fmla="*/ 2 w 33"/>
                <a:gd name="T69" fmla="*/ 29 h 36"/>
                <a:gd name="T70" fmla="*/ 4 w 33"/>
                <a:gd name="T71" fmla="*/ 29 h 36"/>
                <a:gd name="T72" fmla="*/ 7 w 33"/>
                <a:gd name="T73" fmla="*/ 32 h 36"/>
                <a:gd name="T74" fmla="*/ 9 w 33"/>
                <a:gd name="T75" fmla="*/ 34 h 36"/>
                <a:gd name="T76" fmla="*/ 12 w 33"/>
                <a:gd name="T77" fmla="*/ 34 h 36"/>
                <a:gd name="T78" fmla="*/ 14 w 33"/>
                <a:gd name="T79" fmla="*/ 34 h 36"/>
                <a:gd name="T80" fmla="*/ 16 w 33"/>
                <a:gd name="T81" fmla="*/ 36 h 36"/>
                <a:gd name="T82" fmla="*/ 16 w 33"/>
                <a:gd name="T83" fmla="*/ 36 h 36"/>
                <a:gd name="T84" fmla="*/ 14 w 33"/>
                <a:gd name="T85" fmla="*/ 34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6"/>
                <a:gd name="T131" fmla="*/ 33 w 33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6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7" name="Line 505"/>
            <p:cNvSpPr>
              <a:spLocks noChangeShapeType="1"/>
            </p:cNvSpPr>
            <p:nvPr/>
          </p:nvSpPr>
          <p:spPr bwMode="auto">
            <a:xfrm>
              <a:off x="3610" y="2396"/>
              <a:ext cx="2" cy="110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8" name="Freeform 506"/>
            <p:cNvSpPr>
              <a:spLocks/>
            </p:cNvSpPr>
            <p:nvPr/>
          </p:nvSpPr>
          <p:spPr bwMode="auto">
            <a:xfrm>
              <a:off x="3522" y="2655"/>
              <a:ext cx="179" cy="180"/>
            </a:xfrm>
            <a:custGeom>
              <a:avLst/>
              <a:gdLst>
                <a:gd name="T0" fmla="*/ 179 w 179"/>
                <a:gd name="T1" fmla="*/ 180 h 180"/>
                <a:gd name="T2" fmla="*/ 179 w 179"/>
                <a:gd name="T3" fmla="*/ 0 h 180"/>
                <a:gd name="T4" fmla="*/ 0 w 179"/>
                <a:gd name="T5" fmla="*/ 0 h 180"/>
                <a:gd name="T6" fmla="*/ 0 w 179"/>
                <a:gd name="T7" fmla="*/ 180 h 180"/>
                <a:gd name="T8" fmla="*/ 179 w 179"/>
                <a:gd name="T9" fmla="*/ 180 h 180"/>
                <a:gd name="T10" fmla="*/ 179 w 179"/>
                <a:gd name="T11" fmla="*/ 18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180"/>
                <a:gd name="T20" fmla="*/ 179 w 179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180">
                  <a:moveTo>
                    <a:pt x="179" y="180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179" y="1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9" name="Freeform 507"/>
            <p:cNvSpPr>
              <a:spLocks/>
            </p:cNvSpPr>
            <p:nvPr/>
          </p:nvSpPr>
          <p:spPr bwMode="auto">
            <a:xfrm>
              <a:off x="3367" y="2567"/>
              <a:ext cx="67" cy="359"/>
            </a:xfrm>
            <a:custGeom>
              <a:avLst/>
              <a:gdLst>
                <a:gd name="T0" fmla="*/ 64 w 67"/>
                <a:gd name="T1" fmla="*/ 357 h 359"/>
                <a:gd name="T2" fmla="*/ 67 w 67"/>
                <a:gd name="T3" fmla="*/ 0 h 359"/>
                <a:gd name="T4" fmla="*/ 0 w 67"/>
                <a:gd name="T5" fmla="*/ 0 h 359"/>
                <a:gd name="T6" fmla="*/ 0 w 67"/>
                <a:gd name="T7" fmla="*/ 359 h 359"/>
                <a:gd name="T8" fmla="*/ 67 w 67"/>
                <a:gd name="T9" fmla="*/ 359 h 359"/>
                <a:gd name="T10" fmla="*/ 67 w 67"/>
                <a:gd name="T11" fmla="*/ 359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59"/>
                <a:gd name="T20" fmla="*/ 67 w 67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59">
                  <a:moveTo>
                    <a:pt x="64" y="357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59"/>
                  </a:lnTo>
                  <a:lnTo>
                    <a:pt x="67" y="3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0" name="Freeform 508"/>
            <p:cNvSpPr>
              <a:spLocks/>
            </p:cNvSpPr>
            <p:nvPr/>
          </p:nvSpPr>
          <p:spPr bwMode="auto">
            <a:xfrm>
              <a:off x="3367" y="2161"/>
              <a:ext cx="67" cy="360"/>
            </a:xfrm>
            <a:custGeom>
              <a:avLst/>
              <a:gdLst>
                <a:gd name="T0" fmla="*/ 64 w 67"/>
                <a:gd name="T1" fmla="*/ 360 h 360"/>
                <a:gd name="T2" fmla="*/ 67 w 67"/>
                <a:gd name="T3" fmla="*/ 0 h 360"/>
                <a:gd name="T4" fmla="*/ 0 w 67"/>
                <a:gd name="T5" fmla="*/ 0 h 360"/>
                <a:gd name="T6" fmla="*/ 0 w 67"/>
                <a:gd name="T7" fmla="*/ 360 h 360"/>
                <a:gd name="T8" fmla="*/ 67 w 67"/>
                <a:gd name="T9" fmla="*/ 360 h 360"/>
                <a:gd name="T10" fmla="*/ 67 w 67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60"/>
                <a:gd name="T20" fmla="*/ 67 w 67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60">
                  <a:moveTo>
                    <a:pt x="64" y="36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67" y="3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1" name="Freeform 509"/>
            <p:cNvSpPr>
              <a:spLocks/>
            </p:cNvSpPr>
            <p:nvPr/>
          </p:nvSpPr>
          <p:spPr bwMode="auto">
            <a:xfrm>
              <a:off x="3543" y="2972"/>
              <a:ext cx="136" cy="357"/>
            </a:xfrm>
            <a:custGeom>
              <a:avLst/>
              <a:gdLst>
                <a:gd name="T0" fmla="*/ 0 w 136"/>
                <a:gd name="T1" fmla="*/ 0 h 357"/>
                <a:gd name="T2" fmla="*/ 3 w 136"/>
                <a:gd name="T3" fmla="*/ 144 h 357"/>
                <a:gd name="T4" fmla="*/ 46 w 136"/>
                <a:gd name="T5" fmla="*/ 177 h 357"/>
                <a:gd name="T6" fmla="*/ 3 w 136"/>
                <a:gd name="T7" fmla="*/ 213 h 357"/>
                <a:gd name="T8" fmla="*/ 3 w 136"/>
                <a:gd name="T9" fmla="*/ 357 h 357"/>
                <a:gd name="T10" fmla="*/ 136 w 136"/>
                <a:gd name="T11" fmla="*/ 247 h 357"/>
                <a:gd name="T12" fmla="*/ 136 w 136"/>
                <a:gd name="T13" fmla="*/ 110 h 357"/>
                <a:gd name="T14" fmla="*/ 3 w 136"/>
                <a:gd name="T15" fmla="*/ 0 h 357"/>
                <a:gd name="T16" fmla="*/ 3 w 136"/>
                <a:gd name="T17" fmla="*/ 0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357"/>
                <a:gd name="T29" fmla="*/ 136 w 136"/>
                <a:gd name="T30" fmla="*/ 357 h 3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357">
                  <a:moveTo>
                    <a:pt x="0" y="0"/>
                  </a:moveTo>
                  <a:lnTo>
                    <a:pt x="3" y="144"/>
                  </a:lnTo>
                  <a:lnTo>
                    <a:pt x="46" y="177"/>
                  </a:lnTo>
                  <a:lnTo>
                    <a:pt x="3" y="213"/>
                  </a:lnTo>
                  <a:lnTo>
                    <a:pt x="3" y="357"/>
                  </a:lnTo>
                  <a:lnTo>
                    <a:pt x="136" y="247"/>
                  </a:lnTo>
                  <a:lnTo>
                    <a:pt x="136" y="11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2" name="Rectangle 510"/>
            <p:cNvSpPr>
              <a:spLocks noChangeArrowheads="1"/>
            </p:cNvSpPr>
            <p:nvPr/>
          </p:nvSpPr>
          <p:spPr bwMode="auto">
            <a:xfrm>
              <a:off x="3553" y="269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D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83" name="Rectangle 511"/>
            <p:cNvSpPr>
              <a:spLocks noChangeArrowheads="1"/>
            </p:cNvSpPr>
            <p:nvPr/>
          </p:nvSpPr>
          <p:spPr bwMode="auto">
            <a:xfrm>
              <a:off x="3610" y="269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84" name="Freeform 512"/>
            <p:cNvSpPr>
              <a:spLocks/>
            </p:cNvSpPr>
            <p:nvPr/>
          </p:nvSpPr>
          <p:spPr bwMode="auto">
            <a:xfrm>
              <a:off x="2943" y="2161"/>
              <a:ext cx="67" cy="360"/>
            </a:xfrm>
            <a:custGeom>
              <a:avLst/>
              <a:gdLst>
                <a:gd name="T0" fmla="*/ 64 w 67"/>
                <a:gd name="T1" fmla="*/ 360 h 360"/>
                <a:gd name="T2" fmla="*/ 67 w 67"/>
                <a:gd name="T3" fmla="*/ 0 h 360"/>
                <a:gd name="T4" fmla="*/ 0 w 67"/>
                <a:gd name="T5" fmla="*/ 0 h 360"/>
                <a:gd name="T6" fmla="*/ 0 w 67"/>
                <a:gd name="T7" fmla="*/ 360 h 360"/>
                <a:gd name="T8" fmla="*/ 67 w 67"/>
                <a:gd name="T9" fmla="*/ 360 h 360"/>
                <a:gd name="T10" fmla="*/ 67 w 67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60"/>
                <a:gd name="T20" fmla="*/ 67 w 67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60">
                  <a:moveTo>
                    <a:pt x="64" y="36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67" y="3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6550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Forwarding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836712"/>
            <a:ext cx="2915154" cy="5164162"/>
          </a:xfrm>
        </p:spPr>
        <p:txBody>
          <a:bodyPr/>
          <a:lstStyle/>
          <a:p>
            <a:r>
              <a:rPr lang="en-US" smtClean="0"/>
              <a:t>When to forward?</a:t>
            </a:r>
          </a:p>
          <a:p>
            <a:r>
              <a:rPr lang="en-US" smtClean="0"/>
              <a:t>Explain forwarding</a:t>
            </a:r>
            <a:br>
              <a:rPr lang="en-US" smtClean="0"/>
            </a:br>
            <a:r>
              <a:rPr lang="en-US" smtClean="0"/>
              <a:t>equations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8436" y="254148"/>
            <a:ext cx="9944148" cy="6444171"/>
            <a:chOff x="154" y="391"/>
            <a:chExt cx="5475" cy="35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4" y="391"/>
              <a:ext cx="5475" cy="3459"/>
              <a:chOff x="154" y="391"/>
              <a:chExt cx="5475" cy="3459"/>
            </a:xfrm>
          </p:grpSpPr>
          <p:sp>
            <p:nvSpPr>
              <p:cNvPr id="107705" name="Line 5"/>
              <p:cNvSpPr>
                <a:spLocks noChangeShapeType="1"/>
              </p:cNvSpPr>
              <p:nvPr/>
            </p:nvSpPr>
            <p:spPr bwMode="auto">
              <a:xfrm>
                <a:off x="2045" y="959"/>
                <a:ext cx="541" cy="1"/>
              </a:xfrm>
              <a:prstGeom prst="line">
                <a:avLst/>
              </a:prstGeom>
              <a:noFill/>
              <a:ln w="20638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6" name="Freeform 6"/>
              <p:cNvSpPr>
                <a:spLocks/>
              </p:cNvSpPr>
              <p:nvPr/>
            </p:nvSpPr>
            <p:spPr bwMode="auto">
              <a:xfrm>
                <a:off x="3263" y="2690"/>
                <a:ext cx="34" cy="40"/>
              </a:xfrm>
              <a:custGeom>
                <a:avLst/>
                <a:gdLst>
                  <a:gd name="T0" fmla="*/ 0 w 34"/>
                  <a:gd name="T1" fmla="*/ 40 h 40"/>
                  <a:gd name="T2" fmla="*/ 34 w 34"/>
                  <a:gd name="T3" fmla="*/ 40 h 40"/>
                  <a:gd name="T4" fmla="*/ 18 w 34"/>
                  <a:gd name="T5" fmla="*/ 0 h 40"/>
                  <a:gd name="T6" fmla="*/ 2 w 34"/>
                  <a:gd name="T7" fmla="*/ 40 h 40"/>
                  <a:gd name="T8" fmla="*/ 2 w 34"/>
                  <a:gd name="T9" fmla="*/ 40 h 40"/>
                  <a:gd name="T10" fmla="*/ 0 w 34"/>
                  <a:gd name="T11" fmla="*/ 4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0"/>
                  <a:gd name="T20" fmla="*/ 34 w 34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0">
                    <a:moveTo>
                      <a:pt x="0" y="40"/>
                    </a:moveTo>
                    <a:lnTo>
                      <a:pt x="34" y="40"/>
                    </a:lnTo>
                    <a:lnTo>
                      <a:pt x="18" y="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7" name="Freeform 7"/>
              <p:cNvSpPr>
                <a:spLocks/>
              </p:cNvSpPr>
              <p:nvPr/>
            </p:nvSpPr>
            <p:spPr bwMode="auto">
              <a:xfrm>
                <a:off x="3263" y="2025"/>
                <a:ext cx="34" cy="44"/>
              </a:xfrm>
              <a:custGeom>
                <a:avLst/>
                <a:gdLst>
                  <a:gd name="T0" fmla="*/ 0 w 34"/>
                  <a:gd name="T1" fmla="*/ 44 h 44"/>
                  <a:gd name="T2" fmla="*/ 34 w 34"/>
                  <a:gd name="T3" fmla="*/ 44 h 44"/>
                  <a:gd name="T4" fmla="*/ 18 w 34"/>
                  <a:gd name="T5" fmla="*/ 0 h 44"/>
                  <a:gd name="T6" fmla="*/ 2 w 34"/>
                  <a:gd name="T7" fmla="*/ 44 h 44"/>
                  <a:gd name="T8" fmla="*/ 2 w 34"/>
                  <a:gd name="T9" fmla="*/ 44 h 44"/>
                  <a:gd name="T10" fmla="*/ 0 w 3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44"/>
                    </a:moveTo>
                    <a:lnTo>
                      <a:pt x="34" y="44"/>
                    </a:lnTo>
                    <a:lnTo>
                      <a:pt x="18" y="0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8" name="Freeform 8"/>
              <p:cNvSpPr>
                <a:spLocks/>
              </p:cNvSpPr>
              <p:nvPr/>
            </p:nvSpPr>
            <p:spPr bwMode="auto">
              <a:xfrm>
                <a:off x="3942" y="3574"/>
                <a:ext cx="34" cy="43"/>
              </a:xfrm>
              <a:custGeom>
                <a:avLst/>
                <a:gdLst>
                  <a:gd name="T0" fmla="*/ 34 w 34"/>
                  <a:gd name="T1" fmla="*/ 0 h 43"/>
                  <a:gd name="T2" fmla="*/ 34 w 34"/>
                  <a:gd name="T3" fmla="*/ 43 h 43"/>
                  <a:gd name="T4" fmla="*/ 0 w 34"/>
                  <a:gd name="T5" fmla="*/ 23 h 43"/>
                  <a:gd name="T6" fmla="*/ 34 w 34"/>
                  <a:gd name="T7" fmla="*/ 0 h 43"/>
                  <a:gd name="T8" fmla="*/ 34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34" y="0"/>
                    </a:moveTo>
                    <a:lnTo>
                      <a:pt x="34" y="43"/>
                    </a:lnTo>
                    <a:lnTo>
                      <a:pt x="0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9" name="Freeform 9"/>
              <p:cNvSpPr>
                <a:spLocks/>
              </p:cNvSpPr>
              <p:nvPr/>
            </p:nvSpPr>
            <p:spPr bwMode="auto">
              <a:xfrm>
                <a:off x="3973" y="1241"/>
                <a:ext cx="1290" cy="2356"/>
              </a:xfrm>
              <a:custGeom>
                <a:avLst/>
                <a:gdLst>
                  <a:gd name="T0" fmla="*/ 1290 w 1290"/>
                  <a:gd name="T1" fmla="*/ 0 h 2356"/>
                  <a:gd name="T2" fmla="*/ 1290 w 1290"/>
                  <a:gd name="T3" fmla="*/ 2356 h 2356"/>
                  <a:gd name="T4" fmla="*/ 0 w 1290"/>
                  <a:gd name="T5" fmla="*/ 2356 h 2356"/>
                  <a:gd name="T6" fmla="*/ 0 60000 65536"/>
                  <a:gd name="T7" fmla="*/ 0 60000 65536"/>
                  <a:gd name="T8" fmla="*/ 0 60000 65536"/>
                  <a:gd name="T9" fmla="*/ 0 w 1290"/>
                  <a:gd name="T10" fmla="*/ 0 h 2356"/>
                  <a:gd name="T11" fmla="*/ 1290 w 1290"/>
                  <a:gd name="T12" fmla="*/ 2356 h 2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0" h="2356">
                    <a:moveTo>
                      <a:pt x="1290" y="0"/>
                    </a:moveTo>
                    <a:lnTo>
                      <a:pt x="1290" y="2356"/>
                    </a:lnTo>
                    <a:lnTo>
                      <a:pt x="0" y="235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0" name="Line 10"/>
              <p:cNvSpPr>
                <a:spLocks noChangeShapeType="1"/>
              </p:cNvSpPr>
              <p:nvPr/>
            </p:nvSpPr>
            <p:spPr bwMode="auto">
              <a:xfrm>
                <a:off x="5112" y="1241"/>
                <a:ext cx="149" cy="4"/>
              </a:xfrm>
              <a:prstGeom prst="line">
                <a:avLst/>
              </a:prstGeom>
              <a:noFill/>
              <a:ln w="1270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1" name="Freeform 11"/>
              <p:cNvSpPr>
                <a:spLocks/>
              </p:cNvSpPr>
              <p:nvPr/>
            </p:nvSpPr>
            <p:spPr bwMode="auto">
              <a:xfrm>
                <a:off x="3981" y="959"/>
                <a:ext cx="292" cy="2512"/>
              </a:xfrm>
              <a:custGeom>
                <a:avLst/>
                <a:gdLst>
                  <a:gd name="T0" fmla="*/ 290 w 292"/>
                  <a:gd name="T1" fmla="*/ 0 h 2512"/>
                  <a:gd name="T2" fmla="*/ 292 w 292"/>
                  <a:gd name="T3" fmla="*/ 2512 h 2512"/>
                  <a:gd name="T4" fmla="*/ 0 w 292"/>
                  <a:gd name="T5" fmla="*/ 2512 h 2512"/>
                  <a:gd name="T6" fmla="*/ 0 60000 65536"/>
                  <a:gd name="T7" fmla="*/ 0 60000 65536"/>
                  <a:gd name="T8" fmla="*/ 0 60000 65536"/>
                  <a:gd name="T9" fmla="*/ 0 w 292"/>
                  <a:gd name="T10" fmla="*/ 0 h 2512"/>
                  <a:gd name="T11" fmla="*/ 292 w 292"/>
                  <a:gd name="T12" fmla="*/ 2512 h 25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2" h="2512">
                    <a:moveTo>
                      <a:pt x="290" y="0"/>
                    </a:moveTo>
                    <a:lnTo>
                      <a:pt x="292" y="2512"/>
                    </a:lnTo>
                    <a:lnTo>
                      <a:pt x="0" y="251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2" name="Freeform 12"/>
              <p:cNvSpPr>
                <a:spLocks/>
              </p:cNvSpPr>
              <p:nvPr/>
            </p:nvSpPr>
            <p:spPr bwMode="auto">
              <a:xfrm>
                <a:off x="3278" y="2720"/>
                <a:ext cx="180" cy="655"/>
              </a:xfrm>
              <a:custGeom>
                <a:avLst/>
                <a:gdLst>
                  <a:gd name="T0" fmla="*/ 0 w 180"/>
                  <a:gd name="T1" fmla="*/ 0 h 655"/>
                  <a:gd name="T2" fmla="*/ 3 w 180"/>
                  <a:gd name="T3" fmla="*/ 90 h 655"/>
                  <a:gd name="T4" fmla="*/ 97 w 180"/>
                  <a:gd name="T5" fmla="*/ 90 h 655"/>
                  <a:gd name="T6" fmla="*/ 97 w 180"/>
                  <a:gd name="T7" fmla="*/ 655 h 655"/>
                  <a:gd name="T8" fmla="*/ 180 w 180"/>
                  <a:gd name="T9" fmla="*/ 655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655"/>
                  <a:gd name="T17" fmla="*/ 180 w 180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655">
                    <a:moveTo>
                      <a:pt x="0" y="0"/>
                    </a:moveTo>
                    <a:lnTo>
                      <a:pt x="3" y="90"/>
                    </a:lnTo>
                    <a:lnTo>
                      <a:pt x="97" y="90"/>
                    </a:lnTo>
                    <a:lnTo>
                      <a:pt x="97" y="655"/>
                    </a:lnTo>
                    <a:lnTo>
                      <a:pt x="180" y="655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3" name="Freeform 13"/>
              <p:cNvSpPr>
                <a:spLocks/>
              </p:cNvSpPr>
              <p:nvPr/>
            </p:nvSpPr>
            <p:spPr bwMode="auto">
              <a:xfrm>
                <a:off x="3278" y="2055"/>
                <a:ext cx="212" cy="1256"/>
              </a:xfrm>
              <a:custGeom>
                <a:avLst/>
                <a:gdLst>
                  <a:gd name="T0" fmla="*/ 0 w 212"/>
                  <a:gd name="T1" fmla="*/ 0 h 1256"/>
                  <a:gd name="T2" fmla="*/ 3 w 212"/>
                  <a:gd name="T3" fmla="*/ 90 h 1256"/>
                  <a:gd name="T4" fmla="*/ 139 w 212"/>
                  <a:gd name="T5" fmla="*/ 90 h 1256"/>
                  <a:gd name="T6" fmla="*/ 139 w 212"/>
                  <a:gd name="T7" fmla="*/ 1256 h 1256"/>
                  <a:gd name="T8" fmla="*/ 212 w 212"/>
                  <a:gd name="T9" fmla="*/ 1256 h 1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256"/>
                  <a:gd name="T17" fmla="*/ 212 w 212"/>
                  <a:gd name="T18" fmla="*/ 1256 h 1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256">
                    <a:moveTo>
                      <a:pt x="0" y="0"/>
                    </a:moveTo>
                    <a:lnTo>
                      <a:pt x="3" y="90"/>
                    </a:lnTo>
                    <a:lnTo>
                      <a:pt x="139" y="90"/>
                    </a:lnTo>
                    <a:lnTo>
                      <a:pt x="139" y="1256"/>
                    </a:lnTo>
                    <a:lnTo>
                      <a:pt x="212" y="125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4" name="Freeform 14"/>
              <p:cNvSpPr>
                <a:spLocks/>
              </p:cNvSpPr>
              <p:nvPr/>
            </p:nvSpPr>
            <p:spPr bwMode="auto">
              <a:xfrm>
                <a:off x="2615" y="1102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0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5" name="Freeform 15"/>
              <p:cNvSpPr>
                <a:spLocks/>
              </p:cNvSpPr>
              <p:nvPr/>
            </p:nvSpPr>
            <p:spPr bwMode="auto">
              <a:xfrm>
                <a:off x="2615" y="1102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6" name="Freeform 16"/>
              <p:cNvSpPr>
                <a:spLocks/>
              </p:cNvSpPr>
              <p:nvPr/>
            </p:nvSpPr>
            <p:spPr bwMode="auto">
              <a:xfrm>
                <a:off x="1808" y="2109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7" name="Freeform 17"/>
              <p:cNvSpPr>
                <a:spLocks/>
              </p:cNvSpPr>
              <p:nvPr/>
            </p:nvSpPr>
            <p:spPr bwMode="auto">
              <a:xfrm>
                <a:off x="154" y="1926"/>
                <a:ext cx="126" cy="442"/>
              </a:xfrm>
              <a:custGeom>
                <a:avLst/>
                <a:gdLst>
                  <a:gd name="T0" fmla="*/ 123 w 126"/>
                  <a:gd name="T1" fmla="*/ 442 h 442"/>
                  <a:gd name="T2" fmla="*/ 126 w 126"/>
                  <a:gd name="T3" fmla="*/ 0 h 442"/>
                  <a:gd name="T4" fmla="*/ 0 w 126"/>
                  <a:gd name="T5" fmla="*/ 0 h 442"/>
                  <a:gd name="T6" fmla="*/ 0 w 126"/>
                  <a:gd name="T7" fmla="*/ 442 h 442"/>
                  <a:gd name="T8" fmla="*/ 126 w 126"/>
                  <a:gd name="T9" fmla="*/ 442 h 442"/>
                  <a:gd name="T10" fmla="*/ 126 w 126"/>
                  <a:gd name="T11" fmla="*/ 442 h 442"/>
                  <a:gd name="T12" fmla="*/ 123 w 126"/>
                  <a:gd name="T13" fmla="*/ 442 h 4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442"/>
                  <a:gd name="T23" fmla="*/ 126 w 126"/>
                  <a:gd name="T24" fmla="*/ 442 h 4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442">
                    <a:moveTo>
                      <a:pt x="123" y="442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0" y="442"/>
                    </a:lnTo>
                    <a:lnTo>
                      <a:pt x="126" y="442"/>
                    </a:lnTo>
                    <a:lnTo>
                      <a:pt x="123" y="4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8" name="Freeform 18"/>
              <p:cNvSpPr>
                <a:spLocks/>
              </p:cNvSpPr>
              <p:nvPr/>
            </p:nvSpPr>
            <p:spPr bwMode="auto">
              <a:xfrm>
                <a:off x="154" y="1926"/>
                <a:ext cx="126" cy="442"/>
              </a:xfrm>
              <a:custGeom>
                <a:avLst/>
                <a:gdLst>
                  <a:gd name="T0" fmla="*/ 123 w 126"/>
                  <a:gd name="T1" fmla="*/ 442 h 442"/>
                  <a:gd name="T2" fmla="*/ 126 w 126"/>
                  <a:gd name="T3" fmla="*/ 0 h 442"/>
                  <a:gd name="T4" fmla="*/ 0 w 126"/>
                  <a:gd name="T5" fmla="*/ 0 h 442"/>
                  <a:gd name="T6" fmla="*/ 0 w 126"/>
                  <a:gd name="T7" fmla="*/ 442 h 442"/>
                  <a:gd name="T8" fmla="*/ 126 w 126"/>
                  <a:gd name="T9" fmla="*/ 442 h 442"/>
                  <a:gd name="T10" fmla="*/ 126 w 126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442"/>
                  <a:gd name="T20" fmla="*/ 126 w 126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442">
                    <a:moveTo>
                      <a:pt x="123" y="442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0" y="442"/>
                    </a:lnTo>
                    <a:lnTo>
                      <a:pt x="126" y="4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9" name="Rectangle 19"/>
              <p:cNvSpPr>
                <a:spLocks noChangeArrowheads="1"/>
              </p:cNvSpPr>
              <p:nvPr/>
            </p:nvSpPr>
            <p:spPr bwMode="auto">
              <a:xfrm>
                <a:off x="173" y="209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0" name="Rectangle 20"/>
              <p:cNvSpPr>
                <a:spLocks noChangeArrowheads="1"/>
              </p:cNvSpPr>
              <p:nvPr/>
            </p:nvSpPr>
            <p:spPr bwMode="auto">
              <a:xfrm>
                <a:off x="217" y="2099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1" name="Freeform 21"/>
              <p:cNvSpPr>
                <a:spLocks/>
              </p:cNvSpPr>
              <p:nvPr/>
            </p:nvSpPr>
            <p:spPr bwMode="auto">
              <a:xfrm>
                <a:off x="379" y="1653"/>
                <a:ext cx="421" cy="987"/>
              </a:xfrm>
              <a:custGeom>
                <a:avLst/>
                <a:gdLst>
                  <a:gd name="T0" fmla="*/ 421 w 421"/>
                  <a:gd name="T1" fmla="*/ 987 h 987"/>
                  <a:gd name="T2" fmla="*/ 421 w 421"/>
                  <a:gd name="T3" fmla="*/ 0 h 987"/>
                  <a:gd name="T4" fmla="*/ 0 w 421"/>
                  <a:gd name="T5" fmla="*/ 0 h 987"/>
                  <a:gd name="T6" fmla="*/ 0 w 421"/>
                  <a:gd name="T7" fmla="*/ 987 h 987"/>
                  <a:gd name="T8" fmla="*/ 421 w 421"/>
                  <a:gd name="T9" fmla="*/ 987 h 987"/>
                  <a:gd name="T10" fmla="*/ 421 w 421"/>
                  <a:gd name="T11" fmla="*/ 987 h 9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987"/>
                  <a:gd name="T20" fmla="*/ 421 w 421"/>
                  <a:gd name="T21" fmla="*/ 987 h 9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987">
                    <a:moveTo>
                      <a:pt x="421" y="987"/>
                    </a:moveTo>
                    <a:lnTo>
                      <a:pt x="421" y="0"/>
                    </a:lnTo>
                    <a:lnTo>
                      <a:pt x="0" y="0"/>
                    </a:lnTo>
                    <a:lnTo>
                      <a:pt x="0" y="987"/>
                    </a:lnTo>
                    <a:lnTo>
                      <a:pt x="421" y="9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2" name="Freeform 22"/>
              <p:cNvSpPr>
                <a:spLocks/>
              </p:cNvSpPr>
              <p:nvPr/>
            </p:nvSpPr>
            <p:spPr bwMode="auto">
              <a:xfrm>
                <a:off x="379" y="1653"/>
                <a:ext cx="421" cy="987"/>
              </a:xfrm>
              <a:custGeom>
                <a:avLst/>
                <a:gdLst>
                  <a:gd name="T0" fmla="*/ 421 w 421"/>
                  <a:gd name="T1" fmla="*/ 987 h 987"/>
                  <a:gd name="T2" fmla="*/ 421 w 421"/>
                  <a:gd name="T3" fmla="*/ 0 h 987"/>
                  <a:gd name="T4" fmla="*/ 0 w 421"/>
                  <a:gd name="T5" fmla="*/ 0 h 987"/>
                  <a:gd name="T6" fmla="*/ 0 w 421"/>
                  <a:gd name="T7" fmla="*/ 987 h 987"/>
                  <a:gd name="T8" fmla="*/ 421 w 421"/>
                  <a:gd name="T9" fmla="*/ 987 h 987"/>
                  <a:gd name="T10" fmla="*/ 421 w 421"/>
                  <a:gd name="T11" fmla="*/ 987 h 9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987"/>
                  <a:gd name="T20" fmla="*/ 421 w 421"/>
                  <a:gd name="T21" fmla="*/ 987 h 9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987">
                    <a:moveTo>
                      <a:pt x="421" y="987"/>
                    </a:moveTo>
                    <a:lnTo>
                      <a:pt x="421" y="0"/>
                    </a:lnTo>
                    <a:lnTo>
                      <a:pt x="0" y="0"/>
                    </a:lnTo>
                    <a:lnTo>
                      <a:pt x="0" y="987"/>
                    </a:lnTo>
                    <a:lnTo>
                      <a:pt x="421" y="98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3" name="Rectangle 23"/>
              <p:cNvSpPr>
                <a:spLocks noChangeArrowheads="1"/>
              </p:cNvSpPr>
              <p:nvPr/>
            </p:nvSpPr>
            <p:spPr bwMode="auto">
              <a:xfrm>
                <a:off x="429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4" name="Rectangle 24"/>
              <p:cNvSpPr>
                <a:spLocks noChangeArrowheads="1"/>
              </p:cNvSpPr>
              <p:nvPr/>
            </p:nvSpPr>
            <p:spPr bwMode="auto">
              <a:xfrm>
                <a:off x="447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5" name="Rectangle 25"/>
              <p:cNvSpPr>
                <a:spLocks noChangeArrowheads="1"/>
              </p:cNvSpPr>
              <p:nvPr/>
            </p:nvSpPr>
            <p:spPr bwMode="auto">
              <a:xfrm>
                <a:off x="484" y="2049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6" name="Rectangle 26"/>
              <p:cNvSpPr>
                <a:spLocks noChangeArrowheads="1"/>
              </p:cNvSpPr>
              <p:nvPr/>
            </p:nvSpPr>
            <p:spPr bwMode="auto">
              <a:xfrm>
                <a:off x="515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7" name="Rectangle 27"/>
              <p:cNvSpPr>
                <a:spLocks noChangeArrowheads="1"/>
              </p:cNvSpPr>
              <p:nvPr/>
            </p:nvSpPr>
            <p:spPr bwMode="auto">
              <a:xfrm>
                <a:off x="533" y="2049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8" name="Rectangle 28"/>
              <p:cNvSpPr>
                <a:spLocks noChangeArrowheads="1"/>
              </p:cNvSpPr>
              <p:nvPr/>
            </p:nvSpPr>
            <p:spPr bwMode="auto">
              <a:xfrm>
                <a:off x="557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9" name="Rectangle 29"/>
              <p:cNvSpPr>
                <a:spLocks noChangeArrowheads="1"/>
              </p:cNvSpPr>
              <p:nvPr/>
            </p:nvSpPr>
            <p:spPr bwMode="auto">
              <a:xfrm>
                <a:off x="593" y="2049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0" name="Rectangle 30"/>
              <p:cNvSpPr>
                <a:spLocks noChangeArrowheads="1"/>
              </p:cNvSpPr>
              <p:nvPr/>
            </p:nvSpPr>
            <p:spPr bwMode="auto">
              <a:xfrm>
                <a:off x="627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1" name="Rectangle 31"/>
              <p:cNvSpPr>
                <a:spLocks noChangeArrowheads="1"/>
              </p:cNvSpPr>
              <p:nvPr/>
            </p:nvSpPr>
            <p:spPr bwMode="auto">
              <a:xfrm>
                <a:off x="645" y="2049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2" name="Rectangle 32"/>
              <p:cNvSpPr>
                <a:spLocks noChangeArrowheads="1"/>
              </p:cNvSpPr>
              <p:nvPr/>
            </p:nvSpPr>
            <p:spPr bwMode="auto">
              <a:xfrm>
                <a:off x="659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3" name="Rectangle 33"/>
              <p:cNvSpPr>
                <a:spLocks noChangeArrowheads="1"/>
              </p:cNvSpPr>
              <p:nvPr/>
            </p:nvSpPr>
            <p:spPr bwMode="auto">
              <a:xfrm>
                <a:off x="695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4" name="Rectangle 34"/>
              <p:cNvSpPr>
                <a:spLocks noChangeArrowheads="1"/>
              </p:cNvSpPr>
              <p:nvPr/>
            </p:nvSpPr>
            <p:spPr bwMode="auto">
              <a:xfrm>
                <a:off x="732" y="20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5" name="Rectangle 35"/>
              <p:cNvSpPr>
                <a:spLocks noChangeArrowheads="1"/>
              </p:cNvSpPr>
              <p:nvPr/>
            </p:nvSpPr>
            <p:spPr bwMode="auto">
              <a:xfrm>
                <a:off x="470" y="214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6" name="Rectangle 36"/>
              <p:cNvSpPr>
                <a:spLocks noChangeArrowheads="1"/>
              </p:cNvSpPr>
              <p:nvPr/>
            </p:nvSpPr>
            <p:spPr bwMode="auto">
              <a:xfrm>
                <a:off x="525" y="214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7" name="Rectangle 37"/>
              <p:cNvSpPr>
                <a:spLocks noChangeArrowheads="1"/>
              </p:cNvSpPr>
              <p:nvPr/>
            </p:nvSpPr>
            <p:spPr bwMode="auto">
              <a:xfrm>
                <a:off x="562" y="214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8" name="Rectangle 38"/>
              <p:cNvSpPr>
                <a:spLocks noChangeArrowheads="1"/>
              </p:cNvSpPr>
              <p:nvPr/>
            </p:nvSpPr>
            <p:spPr bwMode="auto">
              <a:xfrm>
                <a:off x="619" y="214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9" name="Rectangle 39"/>
              <p:cNvSpPr>
                <a:spLocks noChangeArrowheads="1"/>
              </p:cNvSpPr>
              <p:nvPr/>
            </p:nvSpPr>
            <p:spPr bwMode="auto">
              <a:xfrm>
                <a:off x="656" y="214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40" name="Rectangle 40"/>
              <p:cNvSpPr>
                <a:spLocks noChangeArrowheads="1"/>
              </p:cNvSpPr>
              <p:nvPr/>
            </p:nvSpPr>
            <p:spPr bwMode="auto">
              <a:xfrm>
                <a:off x="677" y="214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41" name="Freeform 41"/>
              <p:cNvSpPr>
                <a:spLocks/>
              </p:cNvSpPr>
              <p:nvPr/>
            </p:nvSpPr>
            <p:spPr bwMode="auto">
              <a:xfrm>
                <a:off x="4446" y="1620"/>
                <a:ext cx="420" cy="990"/>
              </a:xfrm>
              <a:custGeom>
                <a:avLst/>
                <a:gdLst>
                  <a:gd name="T0" fmla="*/ 420 w 420"/>
                  <a:gd name="T1" fmla="*/ 987 h 990"/>
                  <a:gd name="T2" fmla="*/ 420 w 420"/>
                  <a:gd name="T3" fmla="*/ 0 h 990"/>
                  <a:gd name="T4" fmla="*/ 0 w 420"/>
                  <a:gd name="T5" fmla="*/ 0 h 990"/>
                  <a:gd name="T6" fmla="*/ 0 w 420"/>
                  <a:gd name="T7" fmla="*/ 990 h 990"/>
                  <a:gd name="T8" fmla="*/ 420 w 420"/>
                  <a:gd name="T9" fmla="*/ 990 h 990"/>
                  <a:gd name="T10" fmla="*/ 420 w 420"/>
                  <a:gd name="T11" fmla="*/ 990 h 990"/>
                  <a:gd name="T12" fmla="*/ 420 w 420"/>
                  <a:gd name="T13" fmla="*/ 987 h 9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0"/>
                  <a:gd name="T22" fmla="*/ 0 h 990"/>
                  <a:gd name="T23" fmla="*/ 420 w 420"/>
                  <a:gd name="T24" fmla="*/ 990 h 9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0" h="990">
                    <a:moveTo>
                      <a:pt x="420" y="987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990"/>
                    </a:lnTo>
                    <a:lnTo>
                      <a:pt x="420" y="990"/>
                    </a:lnTo>
                    <a:lnTo>
                      <a:pt x="420" y="9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2" name="Freeform 42"/>
              <p:cNvSpPr>
                <a:spLocks/>
              </p:cNvSpPr>
              <p:nvPr/>
            </p:nvSpPr>
            <p:spPr bwMode="auto">
              <a:xfrm>
                <a:off x="4446" y="1620"/>
                <a:ext cx="420" cy="990"/>
              </a:xfrm>
              <a:custGeom>
                <a:avLst/>
                <a:gdLst>
                  <a:gd name="T0" fmla="*/ 420 w 420"/>
                  <a:gd name="T1" fmla="*/ 987 h 990"/>
                  <a:gd name="T2" fmla="*/ 420 w 420"/>
                  <a:gd name="T3" fmla="*/ 0 h 990"/>
                  <a:gd name="T4" fmla="*/ 0 w 420"/>
                  <a:gd name="T5" fmla="*/ 0 h 990"/>
                  <a:gd name="T6" fmla="*/ 0 w 420"/>
                  <a:gd name="T7" fmla="*/ 990 h 990"/>
                  <a:gd name="T8" fmla="*/ 420 w 420"/>
                  <a:gd name="T9" fmla="*/ 990 h 990"/>
                  <a:gd name="T10" fmla="*/ 420 w 420"/>
                  <a:gd name="T11" fmla="*/ 990 h 9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0"/>
                  <a:gd name="T19" fmla="*/ 0 h 990"/>
                  <a:gd name="T20" fmla="*/ 420 w 420"/>
                  <a:gd name="T21" fmla="*/ 990 h 9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0" h="990">
                    <a:moveTo>
                      <a:pt x="420" y="987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990"/>
                    </a:lnTo>
                    <a:lnTo>
                      <a:pt x="420" y="99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3" name="Freeform 43"/>
              <p:cNvSpPr>
                <a:spLocks/>
              </p:cNvSpPr>
              <p:nvPr/>
            </p:nvSpPr>
            <p:spPr bwMode="auto">
              <a:xfrm>
                <a:off x="1808" y="1603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0 w 34"/>
                  <a:gd name="T3" fmla="*/ 44 h 44"/>
                  <a:gd name="T4" fmla="*/ 34 w 34"/>
                  <a:gd name="T5" fmla="*/ 24 h 44"/>
                  <a:gd name="T6" fmla="*/ 0 w 34"/>
                  <a:gd name="T7" fmla="*/ 4 h 44"/>
                  <a:gd name="T8" fmla="*/ 0 w 34"/>
                  <a:gd name="T9" fmla="*/ 4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0" y="44"/>
                    </a:lnTo>
                    <a:lnTo>
                      <a:pt x="34" y="2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4" name="Freeform 44"/>
              <p:cNvSpPr>
                <a:spLocks/>
              </p:cNvSpPr>
              <p:nvPr/>
            </p:nvSpPr>
            <p:spPr bwMode="auto">
              <a:xfrm>
                <a:off x="1808" y="2361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5" name="Freeform 45"/>
              <p:cNvSpPr>
                <a:spLocks/>
              </p:cNvSpPr>
              <p:nvPr/>
            </p:nvSpPr>
            <p:spPr bwMode="auto">
              <a:xfrm>
                <a:off x="3179" y="226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0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6" name="Freeform 46"/>
              <p:cNvSpPr>
                <a:spLocks/>
              </p:cNvSpPr>
              <p:nvPr/>
            </p:nvSpPr>
            <p:spPr bwMode="auto">
              <a:xfrm>
                <a:off x="3179" y="2424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7" name="Freeform 47"/>
              <p:cNvSpPr>
                <a:spLocks/>
              </p:cNvSpPr>
              <p:nvPr/>
            </p:nvSpPr>
            <p:spPr bwMode="auto">
              <a:xfrm>
                <a:off x="3526" y="2424"/>
                <a:ext cx="37" cy="43"/>
              </a:xfrm>
              <a:custGeom>
                <a:avLst/>
                <a:gdLst>
                  <a:gd name="T0" fmla="*/ 0 w 37"/>
                  <a:gd name="T1" fmla="*/ 0 h 43"/>
                  <a:gd name="T2" fmla="*/ 3 w 37"/>
                  <a:gd name="T3" fmla="*/ 43 h 43"/>
                  <a:gd name="T4" fmla="*/ 37 w 37"/>
                  <a:gd name="T5" fmla="*/ 23 h 43"/>
                  <a:gd name="T6" fmla="*/ 3 w 37"/>
                  <a:gd name="T7" fmla="*/ 0 h 43"/>
                  <a:gd name="T8" fmla="*/ 3 w 37"/>
                  <a:gd name="T9" fmla="*/ 0 h 43"/>
                  <a:gd name="T10" fmla="*/ 0 w 3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3"/>
                  <a:gd name="T20" fmla="*/ 37 w 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3">
                    <a:moveTo>
                      <a:pt x="0" y="0"/>
                    </a:moveTo>
                    <a:lnTo>
                      <a:pt x="3" y="43"/>
                    </a:lnTo>
                    <a:lnTo>
                      <a:pt x="37" y="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8" name="Line 48"/>
              <p:cNvSpPr>
                <a:spLocks noChangeShapeType="1"/>
              </p:cNvSpPr>
              <p:nvPr/>
            </p:nvSpPr>
            <p:spPr bwMode="auto">
              <a:xfrm flipH="1">
                <a:off x="3344" y="2444"/>
                <a:ext cx="195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9" name="Freeform 49"/>
              <p:cNvSpPr>
                <a:spLocks/>
              </p:cNvSpPr>
              <p:nvPr/>
            </p:nvSpPr>
            <p:spPr bwMode="auto">
              <a:xfrm>
                <a:off x="5394" y="2092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0" name="Freeform 50"/>
              <p:cNvSpPr>
                <a:spLocks/>
              </p:cNvSpPr>
              <p:nvPr/>
            </p:nvSpPr>
            <p:spPr bwMode="auto">
              <a:xfrm>
                <a:off x="5394" y="240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0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1" name="Line 51"/>
              <p:cNvSpPr>
                <a:spLocks noChangeShapeType="1"/>
              </p:cNvSpPr>
              <p:nvPr/>
            </p:nvSpPr>
            <p:spPr bwMode="auto">
              <a:xfrm>
                <a:off x="277" y="2145"/>
                <a:ext cx="76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2" name="Freeform 52"/>
              <p:cNvSpPr>
                <a:spLocks/>
              </p:cNvSpPr>
              <p:nvPr/>
            </p:nvSpPr>
            <p:spPr bwMode="auto">
              <a:xfrm>
                <a:off x="340" y="2125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0 h 43"/>
                  <a:gd name="T8" fmla="*/ 3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3" name="Freeform 53"/>
              <p:cNvSpPr>
                <a:spLocks/>
              </p:cNvSpPr>
              <p:nvPr/>
            </p:nvSpPr>
            <p:spPr bwMode="auto">
              <a:xfrm>
                <a:off x="5430" y="2035"/>
                <a:ext cx="126" cy="472"/>
              </a:xfrm>
              <a:custGeom>
                <a:avLst/>
                <a:gdLst>
                  <a:gd name="T0" fmla="*/ 0 w 126"/>
                  <a:gd name="T1" fmla="*/ 77 h 472"/>
                  <a:gd name="T2" fmla="*/ 3 w 126"/>
                  <a:gd name="T3" fmla="*/ 67 h 472"/>
                  <a:gd name="T4" fmla="*/ 6 w 126"/>
                  <a:gd name="T5" fmla="*/ 54 h 472"/>
                  <a:gd name="T6" fmla="*/ 8 w 126"/>
                  <a:gd name="T7" fmla="*/ 44 h 472"/>
                  <a:gd name="T8" fmla="*/ 13 w 126"/>
                  <a:gd name="T9" fmla="*/ 34 h 472"/>
                  <a:gd name="T10" fmla="*/ 21 w 126"/>
                  <a:gd name="T11" fmla="*/ 24 h 472"/>
                  <a:gd name="T12" fmla="*/ 27 w 126"/>
                  <a:gd name="T13" fmla="*/ 17 h 472"/>
                  <a:gd name="T14" fmla="*/ 34 w 126"/>
                  <a:gd name="T15" fmla="*/ 10 h 472"/>
                  <a:gd name="T16" fmla="*/ 45 w 126"/>
                  <a:gd name="T17" fmla="*/ 4 h 472"/>
                  <a:gd name="T18" fmla="*/ 55 w 126"/>
                  <a:gd name="T19" fmla="*/ 0 h 472"/>
                  <a:gd name="T20" fmla="*/ 63 w 126"/>
                  <a:gd name="T21" fmla="*/ 0 h 472"/>
                  <a:gd name="T22" fmla="*/ 74 w 126"/>
                  <a:gd name="T23" fmla="*/ 0 h 472"/>
                  <a:gd name="T24" fmla="*/ 84 w 126"/>
                  <a:gd name="T25" fmla="*/ 4 h 472"/>
                  <a:gd name="T26" fmla="*/ 92 w 126"/>
                  <a:gd name="T27" fmla="*/ 10 h 472"/>
                  <a:gd name="T28" fmla="*/ 100 w 126"/>
                  <a:gd name="T29" fmla="*/ 17 h 472"/>
                  <a:gd name="T30" fmla="*/ 108 w 126"/>
                  <a:gd name="T31" fmla="*/ 24 h 472"/>
                  <a:gd name="T32" fmla="*/ 113 w 126"/>
                  <a:gd name="T33" fmla="*/ 34 h 472"/>
                  <a:gd name="T34" fmla="*/ 118 w 126"/>
                  <a:gd name="T35" fmla="*/ 44 h 472"/>
                  <a:gd name="T36" fmla="*/ 123 w 126"/>
                  <a:gd name="T37" fmla="*/ 54 h 472"/>
                  <a:gd name="T38" fmla="*/ 126 w 126"/>
                  <a:gd name="T39" fmla="*/ 67 h 472"/>
                  <a:gd name="T40" fmla="*/ 126 w 126"/>
                  <a:gd name="T41" fmla="*/ 80 h 472"/>
                  <a:gd name="T42" fmla="*/ 126 w 126"/>
                  <a:gd name="T43" fmla="*/ 396 h 472"/>
                  <a:gd name="T44" fmla="*/ 126 w 126"/>
                  <a:gd name="T45" fmla="*/ 406 h 472"/>
                  <a:gd name="T46" fmla="*/ 123 w 126"/>
                  <a:gd name="T47" fmla="*/ 419 h 472"/>
                  <a:gd name="T48" fmla="*/ 118 w 126"/>
                  <a:gd name="T49" fmla="*/ 429 h 472"/>
                  <a:gd name="T50" fmla="*/ 113 w 126"/>
                  <a:gd name="T51" fmla="*/ 442 h 472"/>
                  <a:gd name="T52" fmla="*/ 108 w 126"/>
                  <a:gd name="T53" fmla="*/ 449 h 472"/>
                  <a:gd name="T54" fmla="*/ 100 w 126"/>
                  <a:gd name="T55" fmla="*/ 459 h 472"/>
                  <a:gd name="T56" fmla="*/ 92 w 126"/>
                  <a:gd name="T57" fmla="*/ 466 h 472"/>
                  <a:gd name="T58" fmla="*/ 84 w 126"/>
                  <a:gd name="T59" fmla="*/ 469 h 472"/>
                  <a:gd name="T60" fmla="*/ 74 w 126"/>
                  <a:gd name="T61" fmla="*/ 472 h 472"/>
                  <a:gd name="T62" fmla="*/ 63 w 126"/>
                  <a:gd name="T63" fmla="*/ 472 h 472"/>
                  <a:gd name="T64" fmla="*/ 55 w 126"/>
                  <a:gd name="T65" fmla="*/ 472 h 472"/>
                  <a:gd name="T66" fmla="*/ 45 w 126"/>
                  <a:gd name="T67" fmla="*/ 469 h 472"/>
                  <a:gd name="T68" fmla="*/ 34 w 126"/>
                  <a:gd name="T69" fmla="*/ 466 h 472"/>
                  <a:gd name="T70" fmla="*/ 27 w 126"/>
                  <a:gd name="T71" fmla="*/ 459 h 472"/>
                  <a:gd name="T72" fmla="*/ 21 w 126"/>
                  <a:gd name="T73" fmla="*/ 449 h 472"/>
                  <a:gd name="T74" fmla="*/ 13 w 126"/>
                  <a:gd name="T75" fmla="*/ 442 h 472"/>
                  <a:gd name="T76" fmla="*/ 8 w 126"/>
                  <a:gd name="T77" fmla="*/ 429 h 472"/>
                  <a:gd name="T78" fmla="*/ 6 w 126"/>
                  <a:gd name="T79" fmla="*/ 419 h 472"/>
                  <a:gd name="T80" fmla="*/ 3 w 126"/>
                  <a:gd name="T81" fmla="*/ 406 h 472"/>
                  <a:gd name="T82" fmla="*/ 3 w 126"/>
                  <a:gd name="T83" fmla="*/ 396 h 472"/>
                  <a:gd name="T84" fmla="*/ 3 w 126"/>
                  <a:gd name="T85" fmla="*/ 80 h 472"/>
                  <a:gd name="T86" fmla="*/ 3 w 126"/>
                  <a:gd name="T87" fmla="*/ 80 h 472"/>
                  <a:gd name="T88" fmla="*/ 0 w 126"/>
                  <a:gd name="T89" fmla="*/ 77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472"/>
                  <a:gd name="T137" fmla="*/ 126 w 126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472">
                    <a:moveTo>
                      <a:pt x="0" y="77"/>
                    </a:moveTo>
                    <a:lnTo>
                      <a:pt x="3" y="67"/>
                    </a:lnTo>
                    <a:lnTo>
                      <a:pt x="6" y="54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1" y="24"/>
                    </a:lnTo>
                    <a:lnTo>
                      <a:pt x="27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7"/>
                    </a:lnTo>
                    <a:lnTo>
                      <a:pt x="108" y="24"/>
                    </a:lnTo>
                    <a:lnTo>
                      <a:pt x="113" y="34"/>
                    </a:lnTo>
                    <a:lnTo>
                      <a:pt x="118" y="44"/>
                    </a:lnTo>
                    <a:lnTo>
                      <a:pt x="123" y="54"/>
                    </a:lnTo>
                    <a:lnTo>
                      <a:pt x="126" y="67"/>
                    </a:lnTo>
                    <a:lnTo>
                      <a:pt x="126" y="80"/>
                    </a:lnTo>
                    <a:lnTo>
                      <a:pt x="126" y="396"/>
                    </a:lnTo>
                    <a:lnTo>
                      <a:pt x="126" y="406"/>
                    </a:lnTo>
                    <a:lnTo>
                      <a:pt x="123" y="419"/>
                    </a:lnTo>
                    <a:lnTo>
                      <a:pt x="118" y="429"/>
                    </a:lnTo>
                    <a:lnTo>
                      <a:pt x="113" y="442"/>
                    </a:lnTo>
                    <a:lnTo>
                      <a:pt x="108" y="449"/>
                    </a:lnTo>
                    <a:lnTo>
                      <a:pt x="100" y="459"/>
                    </a:lnTo>
                    <a:lnTo>
                      <a:pt x="92" y="466"/>
                    </a:lnTo>
                    <a:lnTo>
                      <a:pt x="84" y="469"/>
                    </a:lnTo>
                    <a:lnTo>
                      <a:pt x="74" y="472"/>
                    </a:lnTo>
                    <a:lnTo>
                      <a:pt x="63" y="472"/>
                    </a:lnTo>
                    <a:lnTo>
                      <a:pt x="55" y="472"/>
                    </a:lnTo>
                    <a:lnTo>
                      <a:pt x="45" y="469"/>
                    </a:lnTo>
                    <a:lnTo>
                      <a:pt x="34" y="466"/>
                    </a:lnTo>
                    <a:lnTo>
                      <a:pt x="27" y="459"/>
                    </a:lnTo>
                    <a:lnTo>
                      <a:pt x="21" y="449"/>
                    </a:lnTo>
                    <a:lnTo>
                      <a:pt x="13" y="442"/>
                    </a:lnTo>
                    <a:lnTo>
                      <a:pt x="8" y="429"/>
                    </a:lnTo>
                    <a:lnTo>
                      <a:pt x="6" y="419"/>
                    </a:lnTo>
                    <a:lnTo>
                      <a:pt x="3" y="406"/>
                    </a:lnTo>
                    <a:lnTo>
                      <a:pt x="3" y="396"/>
                    </a:lnTo>
                    <a:lnTo>
                      <a:pt x="3" y="8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4" name="Freeform 54"/>
              <p:cNvSpPr>
                <a:spLocks/>
              </p:cNvSpPr>
              <p:nvPr/>
            </p:nvSpPr>
            <p:spPr bwMode="auto">
              <a:xfrm>
                <a:off x="5430" y="2035"/>
                <a:ext cx="126" cy="472"/>
              </a:xfrm>
              <a:custGeom>
                <a:avLst/>
                <a:gdLst>
                  <a:gd name="T0" fmla="*/ 0 w 126"/>
                  <a:gd name="T1" fmla="*/ 77 h 472"/>
                  <a:gd name="T2" fmla="*/ 3 w 126"/>
                  <a:gd name="T3" fmla="*/ 67 h 472"/>
                  <a:gd name="T4" fmla="*/ 6 w 126"/>
                  <a:gd name="T5" fmla="*/ 54 h 472"/>
                  <a:gd name="T6" fmla="*/ 8 w 126"/>
                  <a:gd name="T7" fmla="*/ 44 h 472"/>
                  <a:gd name="T8" fmla="*/ 13 w 126"/>
                  <a:gd name="T9" fmla="*/ 34 h 472"/>
                  <a:gd name="T10" fmla="*/ 21 w 126"/>
                  <a:gd name="T11" fmla="*/ 24 h 472"/>
                  <a:gd name="T12" fmla="*/ 27 w 126"/>
                  <a:gd name="T13" fmla="*/ 17 h 472"/>
                  <a:gd name="T14" fmla="*/ 34 w 126"/>
                  <a:gd name="T15" fmla="*/ 10 h 472"/>
                  <a:gd name="T16" fmla="*/ 45 w 126"/>
                  <a:gd name="T17" fmla="*/ 4 h 472"/>
                  <a:gd name="T18" fmla="*/ 55 w 126"/>
                  <a:gd name="T19" fmla="*/ 0 h 472"/>
                  <a:gd name="T20" fmla="*/ 63 w 126"/>
                  <a:gd name="T21" fmla="*/ 0 h 472"/>
                  <a:gd name="T22" fmla="*/ 74 w 126"/>
                  <a:gd name="T23" fmla="*/ 0 h 472"/>
                  <a:gd name="T24" fmla="*/ 84 w 126"/>
                  <a:gd name="T25" fmla="*/ 4 h 472"/>
                  <a:gd name="T26" fmla="*/ 92 w 126"/>
                  <a:gd name="T27" fmla="*/ 10 h 472"/>
                  <a:gd name="T28" fmla="*/ 100 w 126"/>
                  <a:gd name="T29" fmla="*/ 17 h 472"/>
                  <a:gd name="T30" fmla="*/ 108 w 126"/>
                  <a:gd name="T31" fmla="*/ 24 h 472"/>
                  <a:gd name="T32" fmla="*/ 113 w 126"/>
                  <a:gd name="T33" fmla="*/ 34 h 472"/>
                  <a:gd name="T34" fmla="*/ 118 w 126"/>
                  <a:gd name="T35" fmla="*/ 44 h 472"/>
                  <a:gd name="T36" fmla="*/ 123 w 126"/>
                  <a:gd name="T37" fmla="*/ 54 h 472"/>
                  <a:gd name="T38" fmla="*/ 126 w 126"/>
                  <a:gd name="T39" fmla="*/ 67 h 472"/>
                  <a:gd name="T40" fmla="*/ 126 w 126"/>
                  <a:gd name="T41" fmla="*/ 80 h 472"/>
                  <a:gd name="T42" fmla="*/ 126 w 126"/>
                  <a:gd name="T43" fmla="*/ 396 h 472"/>
                  <a:gd name="T44" fmla="*/ 126 w 126"/>
                  <a:gd name="T45" fmla="*/ 406 h 472"/>
                  <a:gd name="T46" fmla="*/ 123 w 126"/>
                  <a:gd name="T47" fmla="*/ 419 h 472"/>
                  <a:gd name="T48" fmla="*/ 118 w 126"/>
                  <a:gd name="T49" fmla="*/ 429 h 472"/>
                  <a:gd name="T50" fmla="*/ 113 w 126"/>
                  <a:gd name="T51" fmla="*/ 442 h 472"/>
                  <a:gd name="T52" fmla="*/ 108 w 126"/>
                  <a:gd name="T53" fmla="*/ 449 h 472"/>
                  <a:gd name="T54" fmla="*/ 100 w 126"/>
                  <a:gd name="T55" fmla="*/ 459 h 472"/>
                  <a:gd name="T56" fmla="*/ 92 w 126"/>
                  <a:gd name="T57" fmla="*/ 466 h 472"/>
                  <a:gd name="T58" fmla="*/ 84 w 126"/>
                  <a:gd name="T59" fmla="*/ 469 h 472"/>
                  <a:gd name="T60" fmla="*/ 74 w 126"/>
                  <a:gd name="T61" fmla="*/ 472 h 472"/>
                  <a:gd name="T62" fmla="*/ 63 w 126"/>
                  <a:gd name="T63" fmla="*/ 472 h 472"/>
                  <a:gd name="T64" fmla="*/ 55 w 126"/>
                  <a:gd name="T65" fmla="*/ 472 h 472"/>
                  <a:gd name="T66" fmla="*/ 45 w 126"/>
                  <a:gd name="T67" fmla="*/ 469 h 472"/>
                  <a:gd name="T68" fmla="*/ 34 w 126"/>
                  <a:gd name="T69" fmla="*/ 466 h 472"/>
                  <a:gd name="T70" fmla="*/ 27 w 126"/>
                  <a:gd name="T71" fmla="*/ 459 h 472"/>
                  <a:gd name="T72" fmla="*/ 21 w 126"/>
                  <a:gd name="T73" fmla="*/ 449 h 472"/>
                  <a:gd name="T74" fmla="*/ 13 w 126"/>
                  <a:gd name="T75" fmla="*/ 442 h 472"/>
                  <a:gd name="T76" fmla="*/ 8 w 126"/>
                  <a:gd name="T77" fmla="*/ 429 h 472"/>
                  <a:gd name="T78" fmla="*/ 6 w 126"/>
                  <a:gd name="T79" fmla="*/ 419 h 472"/>
                  <a:gd name="T80" fmla="*/ 3 w 126"/>
                  <a:gd name="T81" fmla="*/ 406 h 472"/>
                  <a:gd name="T82" fmla="*/ 3 w 126"/>
                  <a:gd name="T83" fmla="*/ 396 h 472"/>
                  <a:gd name="T84" fmla="*/ 3 w 126"/>
                  <a:gd name="T85" fmla="*/ 80 h 472"/>
                  <a:gd name="T86" fmla="*/ 3 w 126"/>
                  <a:gd name="T87" fmla="*/ 8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2"/>
                  <a:gd name="T134" fmla="*/ 126 w 126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2">
                    <a:moveTo>
                      <a:pt x="0" y="77"/>
                    </a:moveTo>
                    <a:lnTo>
                      <a:pt x="3" y="67"/>
                    </a:lnTo>
                    <a:lnTo>
                      <a:pt x="6" y="54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1" y="24"/>
                    </a:lnTo>
                    <a:lnTo>
                      <a:pt x="27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7"/>
                    </a:lnTo>
                    <a:lnTo>
                      <a:pt x="108" y="24"/>
                    </a:lnTo>
                    <a:lnTo>
                      <a:pt x="113" y="34"/>
                    </a:lnTo>
                    <a:lnTo>
                      <a:pt x="118" y="44"/>
                    </a:lnTo>
                    <a:lnTo>
                      <a:pt x="123" y="54"/>
                    </a:lnTo>
                    <a:lnTo>
                      <a:pt x="126" y="67"/>
                    </a:lnTo>
                    <a:lnTo>
                      <a:pt x="126" y="80"/>
                    </a:lnTo>
                    <a:lnTo>
                      <a:pt x="126" y="396"/>
                    </a:lnTo>
                    <a:lnTo>
                      <a:pt x="126" y="406"/>
                    </a:lnTo>
                    <a:lnTo>
                      <a:pt x="123" y="419"/>
                    </a:lnTo>
                    <a:lnTo>
                      <a:pt x="118" y="429"/>
                    </a:lnTo>
                    <a:lnTo>
                      <a:pt x="113" y="442"/>
                    </a:lnTo>
                    <a:lnTo>
                      <a:pt x="108" y="449"/>
                    </a:lnTo>
                    <a:lnTo>
                      <a:pt x="100" y="459"/>
                    </a:lnTo>
                    <a:lnTo>
                      <a:pt x="92" y="466"/>
                    </a:lnTo>
                    <a:lnTo>
                      <a:pt x="84" y="469"/>
                    </a:lnTo>
                    <a:lnTo>
                      <a:pt x="74" y="472"/>
                    </a:lnTo>
                    <a:lnTo>
                      <a:pt x="63" y="472"/>
                    </a:lnTo>
                    <a:lnTo>
                      <a:pt x="55" y="472"/>
                    </a:lnTo>
                    <a:lnTo>
                      <a:pt x="45" y="469"/>
                    </a:lnTo>
                    <a:lnTo>
                      <a:pt x="34" y="466"/>
                    </a:lnTo>
                    <a:lnTo>
                      <a:pt x="27" y="459"/>
                    </a:lnTo>
                    <a:lnTo>
                      <a:pt x="21" y="449"/>
                    </a:lnTo>
                    <a:lnTo>
                      <a:pt x="13" y="442"/>
                    </a:lnTo>
                    <a:lnTo>
                      <a:pt x="8" y="429"/>
                    </a:lnTo>
                    <a:lnTo>
                      <a:pt x="6" y="419"/>
                    </a:lnTo>
                    <a:lnTo>
                      <a:pt x="3" y="406"/>
                    </a:lnTo>
                    <a:lnTo>
                      <a:pt x="3" y="396"/>
                    </a:lnTo>
                    <a:lnTo>
                      <a:pt x="3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5" name="Freeform 55"/>
              <p:cNvSpPr>
                <a:spLocks/>
              </p:cNvSpPr>
              <p:nvPr/>
            </p:nvSpPr>
            <p:spPr bwMode="auto">
              <a:xfrm>
                <a:off x="3218" y="2212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3 h 471"/>
                  <a:gd name="T4" fmla="*/ 3 w 126"/>
                  <a:gd name="T5" fmla="*/ 53 h 471"/>
                  <a:gd name="T6" fmla="*/ 8 w 126"/>
                  <a:gd name="T7" fmla="*/ 39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39 h 471"/>
                  <a:gd name="T36" fmla="*/ 120 w 126"/>
                  <a:gd name="T37" fmla="*/ 53 h 471"/>
                  <a:gd name="T38" fmla="*/ 123 w 126"/>
                  <a:gd name="T39" fmla="*/ 63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5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5 h 471"/>
                  <a:gd name="T60" fmla="*/ 73 w 126"/>
                  <a:gd name="T61" fmla="*/ 468 h 471"/>
                  <a:gd name="T62" fmla="*/ 63 w 126"/>
                  <a:gd name="T63" fmla="*/ 471 h 471"/>
                  <a:gd name="T64" fmla="*/ 52 w 126"/>
                  <a:gd name="T65" fmla="*/ 468 h 471"/>
                  <a:gd name="T66" fmla="*/ 42 w 126"/>
                  <a:gd name="T67" fmla="*/ 465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5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3"/>
                    </a:lnTo>
                    <a:lnTo>
                      <a:pt x="3" y="53"/>
                    </a:lnTo>
                    <a:lnTo>
                      <a:pt x="8" y="39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39"/>
                    </a:lnTo>
                    <a:lnTo>
                      <a:pt x="120" y="53"/>
                    </a:lnTo>
                    <a:lnTo>
                      <a:pt x="123" y="63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5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5"/>
                    </a:lnTo>
                    <a:lnTo>
                      <a:pt x="73" y="468"/>
                    </a:lnTo>
                    <a:lnTo>
                      <a:pt x="63" y="471"/>
                    </a:lnTo>
                    <a:lnTo>
                      <a:pt x="52" y="468"/>
                    </a:lnTo>
                    <a:lnTo>
                      <a:pt x="42" y="465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5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6" name="Freeform 56"/>
              <p:cNvSpPr>
                <a:spLocks/>
              </p:cNvSpPr>
              <p:nvPr/>
            </p:nvSpPr>
            <p:spPr bwMode="auto">
              <a:xfrm>
                <a:off x="3218" y="2212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3 h 471"/>
                  <a:gd name="T4" fmla="*/ 3 w 126"/>
                  <a:gd name="T5" fmla="*/ 53 h 471"/>
                  <a:gd name="T6" fmla="*/ 8 w 126"/>
                  <a:gd name="T7" fmla="*/ 39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39 h 471"/>
                  <a:gd name="T36" fmla="*/ 120 w 126"/>
                  <a:gd name="T37" fmla="*/ 53 h 471"/>
                  <a:gd name="T38" fmla="*/ 123 w 126"/>
                  <a:gd name="T39" fmla="*/ 63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5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5 h 471"/>
                  <a:gd name="T60" fmla="*/ 73 w 126"/>
                  <a:gd name="T61" fmla="*/ 468 h 471"/>
                  <a:gd name="T62" fmla="*/ 63 w 126"/>
                  <a:gd name="T63" fmla="*/ 471 h 471"/>
                  <a:gd name="T64" fmla="*/ 52 w 126"/>
                  <a:gd name="T65" fmla="*/ 468 h 471"/>
                  <a:gd name="T66" fmla="*/ 42 w 126"/>
                  <a:gd name="T67" fmla="*/ 465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5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3"/>
                    </a:lnTo>
                    <a:lnTo>
                      <a:pt x="3" y="53"/>
                    </a:lnTo>
                    <a:lnTo>
                      <a:pt x="8" y="39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39"/>
                    </a:lnTo>
                    <a:lnTo>
                      <a:pt x="120" y="53"/>
                    </a:lnTo>
                    <a:lnTo>
                      <a:pt x="123" y="63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5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5"/>
                    </a:lnTo>
                    <a:lnTo>
                      <a:pt x="73" y="468"/>
                    </a:lnTo>
                    <a:lnTo>
                      <a:pt x="63" y="471"/>
                    </a:lnTo>
                    <a:lnTo>
                      <a:pt x="52" y="468"/>
                    </a:lnTo>
                    <a:lnTo>
                      <a:pt x="42" y="465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5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7" name="Freeform 57"/>
              <p:cNvSpPr>
                <a:spLocks/>
              </p:cNvSpPr>
              <p:nvPr/>
            </p:nvSpPr>
            <p:spPr bwMode="auto">
              <a:xfrm>
                <a:off x="3218" y="2933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6 h 471"/>
                  <a:gd name="T4" fmla="*/ 3 w 126"/>
                  <a:gd name="T5" fmla="*/ 53 h 471"/>
                  <a:gd name="T6" fmla="*/ 8 w 126"/>
                  <a:gd name="T7" fmla="*/ 43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43 h 471"/>
                  <a:gd name="T36" fmla="*/ 120 w 126"/>
                  <a:gd name="T37" fmla="*/ 53 h 471"/>
                  <a:gd name="T38" fmla="*/ 123 w 126"/>
                  <a:gd name="T39" fmla="*/ 66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8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8 h 471"/>
                  <a:gd name="T60" fmla="*/ 73 w 126"/>
                  <a:gd name="T61" fmla="*/ 471 h 471"/>
                  <a:gd name="T62" fmla="*/ 63 w 126"/>
                  <a:gd name="T63" fmla="*/ 471 h 471"/>
                  <a:gd name="T64" fmla="*/ 52 w 126"/>
                  <a:gd name="T65" fmla="*/ 471 h 471"/>
                  <a:gd name="T66" fmla="*/ 42 w 126"/>
                  <a:gd name="T67" fmla="*/ 468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8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8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8"/>
                    </a:lnTo>
                    <a:lnTo>
                      <a:pt x="73" y="471"/>
                    </a:lnTo>
                    <a:lnTo>
                      <a:pt x="63" y="471"/>
                    </a:lnTo>
                    <a:lnTo>
                      <a:pt x="52" y="471"/>
                    </a:lnTo>
                    <a:lnTo>
                      <a:pt x="42" y="468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8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8" name="Freeform 58"/>
              <p:cNvSpPr>
                <a:spLocks/>
              </p:cNvSpPr>
              <p:nvPr/>
            </p:nvSpPr>
            <p:spPr bwMode="auto">
              <a:xfrm>
                <a:off x="3218" y="2933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6 h 471"/>
                  <a:gd name="T4" fmla="*/ 3 w 126"/>
                  <a:gd name="T5" fmla="*/ 53 h 471"/>
                  <a:gd name="T6" fmla="*/ 8 w 126"/>
                  <a:gd name="T7" fmla="*/ 43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43 h 471"/>
                  <a:gd name="T36" fmla="*/ 120 w 126"/>
                  <a:gd name="T37" fmla="*/ 53 h 471"/>
                  <a:gd name="T38" fmla="*/ 123 w 126"/>
                  <a:gd name="T39" fmla="*/ 66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8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8 h 471"/>
                  <a:gd name="T60" fmla="*/ 73 w 126"/>
                  <a:gd name="T61" fmla="*/ 471 h 471"/>
                  <a:gd name="T62" fmla="*/ 63 w 126"/>
                  <a:gd name="T63" fmla="*/ 471 h 471"/>
                  <a:gd name="T64" fmla="*/ 52 w 126"/>
                  <a:gd name="T65" fmla="*/ 471 h 471"/>
                  <a:gd name="T66" fmla="*/ 42 w 126"/>
                  <a:gd name="T67" fmla="*/ 468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8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8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8"/>
                    </a:lnTo>
                    <a:lnTo>
                      <a:pt x="73" y="471"/>
                    </a:lnTo>
                    <a:lnTo>
                      <a:pt x="63" y="471"/>
                    </a:lnTo>
                    <a:lnTo>
                      <a:pt x="52" y="471"/>
                    </a:lnTo>
                    <a:lnTo>
                      <a:pt x="42" y="468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8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9" name="Freeform 59"/>
              <p:cNvSpPr>
                <a:spLocks/>
              </p:cNvSpPr>
              <p:nvPr/>
            </p:nvSpPr>
            <p:spPr bwMode="auto">
              <a:xfrm>
                <a:off x="1735" y="93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0" name="Freeform 60"/>
              <p:cNvSpPr>
                <a:spLocks/>
              </p:cNvSpPr>
              <p:nvPr/>
            </p:nvSpPr>
            <p:spPr bwMode="auto">
              <a:xfrm>
                <a:off x="1808" y="185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1" name="Freeform 61"/>
              <p:cNvSpPr>
                <a:spLocks/>
              </p:cNvSpPr>
              <p:nvPr/>
            </p:nvSpPr>
            <p:spPr bwMode="auto">
              <a:xfrm>
                <a:off x="1844" y="1510"/>
                <a:ext cx="497" cy="991"/>
              </a:xfrm>
              <a:custGeom>
                <a:avLst/>
                <a:gdLst>
                  <a:gd name="T0" fmla="*/ 497 w 497"/>
                  <a:gd name="T1" fmla="*/ 991 h 991"/>
                  <a:gd name="T2" fmla="*/ 497 w 497"/>
                  <a:gd name="T3" fmla="*/ 0 h 991"/>
                  <a:gd name="T4" fmla="*/ 0 w 497"/>
                  <a:gd name="T5" fmla="*/ 0 h 991"/>
                  <a:gd name="T6" fmla="*/ 0 w 497"/>
                  <a:gd name="T7" fmla="*/ 991 h 991"/>
                  <a:gd name="T8" fmla="*/ 497 w 497"/>
                  <a:gd name="T9" fmla="*/ 991 h 991"/>
                  <a:gd name="T10" fmla="*/ 497 w 497"/>
                  <a:gd name="T11" fmla="*/ 991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991"/>
                  <a:gd name="T20" fmla="*/ 497 w 497"/>
                  <a:gd name="T21" fmla="*/ 991 h 9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991">
                    <a:moveTo>
                      <a:pt x="497" y="991"/>
                    </a:moveTo>
                    <a:lnTo>
                      <a:pt x="49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497" y="9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2" name="Freeform 62"/>
              <p:cNvSpPr>
                <a:spLocks/>
              </p:cNvSpPr>
              <p:nvPr/>
            </p:nvSpPr>
            <p:spPr bwMode="auto">
              <a:xfrm>
                <a:off x="1844" y="1510"/>
                <a:ext cx="497" cy="991"/>
              </a:xfrm>
              <a:custGeom>
                <a:avLst/>
                <a:gdLst>
                  <a:gd name="T0" fmla="*/ 497 w 497"/>
                  <a:gd name="T1" fmla="*/ 991 h 991"/>
                  <a:gd name="T2" fmla="*/ 497 w 497"/>
                  <a:gd name="T3" fmla="*/ 0 h 991"/>
                  <a:gd name="T4" fmla="*/ 0 w 497"/>
                  <a:gd name="T5" fmla="*/ 0 h 991"/>
                  <a:gd name="T6" fmla="*/ 0 w 497"/>
                  <a:gd name="T7" fmla="*/ 991 h 991"/>
                  <a:gd name="T8" fmla="*/ 497 w 497"/>
                  <a:gd name="T9" fmla="*/ 991 h 991"/>
                  <a:gd name="T10" fmla="*/ 497 w 497"/>
                  <a:gd name="T11" fmla="*/ 991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991"/>
                  <a:gd name="T20" fmla="*/ 497 w 497"/>
                  <a:gd name="T21" fmla="*/ 991 h 9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991">
                    <a:moveTo>
                      <a:pt x="497" y="991"/>
                    </a:moveTo>
                    <a:lnTo>
                      <a:pt x="49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497" y="991"/>
                    </a:lnTo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3" name="Rectangle 63"/>
              <p:cNvSpPr>
                <a:spLocks noChangeArrowheads="1"/>
              </p:cNvSpPr>
              <p:nvPr/>
            </p:nvSpPr>
            <p:spPr bwMode="auto">
              <a:xfrm>
                <a:off x="1951" y="195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4" name="Rectangle 64"/>
              <p:cNvSpPr>
                <a:spLocks noChangeArrowheads="1"/>
              </p:cNvSpPr>
              <p:nvPr/>
            </p:nvSpPr>
            <p:spPr bwMode="auto">
              <a:xfrm>
                <a:off x="1998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5" name="Rectangle 65"/>
              <p:cNvSpPr>
                <a:spLocks noChangeArrowheads="1"/>
              </p:cNvSpPr>
              <p:nvPr/>
            </p:nvSpPr>
            <p:spPr bwMode="auto">
              <a:xfrm>
                <a:off x="2035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6" name="Rectangle 66"/>
              <p:cNvSpPr>
                <a:spLocks noChangeArrowheads="1"/>
              </p:cNvSpPr>
              <p:nvPr/>
            </p:nvSpPr>
            <p:spPr bwMode="auto">
              <a:xfrm>
                <a:off x="2072" y="1956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7" name="Rectangle 67"/>
              <p:cNvSpPr>
                <a:spLocks noChangeArrowheads="1"/>
              </p:cNvSpPr>
              <p:nvPr/>
            </p:nvSpPr>
            <p:spPr bwMode="auto">
              <a:xfrm>
                <a:off x="2087" y="195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8" name="Rectangle 68"/>
              <p:cNvSpPr>
                <a:spLocks noChangeArrowheads="1"/>
              </p:cNvSpPr>
              <p:nvPr/>
            </p:nvSpPr>
            <p:spPr bwMode="auto">
              <a:xfrm>
                <a:off x="2121" y="1956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9" name="Rectangle 69"/>
              <p:cNvSpPr>
                <a:spLocks noChangeArrowheads="1"/>
              </p:cNvSpPr>
              <p:nvPr/>
            </p:nvSpPr>
            <p:spPr bwMode="auto">
              <a:xfrm>
                <a:off x="2139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0" name="Rectangle 70"/>
              <p:cNvSpPr>
                <a:spLocks noChangeArrowheads="1"/>
              </p:cNvSpPr>
              <p:nvPr/>
            </p:nvSpPr>
            <p:spPr bwMode="auto">
              <a:xfrm>
                <a:off x="2176" y="195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1" name="Rectangle 71"/>
              <p:cNvSpPr>
                <a:spLocks noChangeArrowheads="1"/>
              </p:cNvSpPr>
              <p:nvPr/>
            </p:nvSpPr>
            <p:spPr bwMode="auto">
              <a:xfrm>
                <a:off x="2197" y="195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2" name="Freeform 72"/>
              <p:cNvSpPr>
                <a:spLocks/>
              </p:cNvSpPr>
              <p:nvPr/>
            </p:nvSpPr>
            <p:spPr bwMode="auto">
              <a:xfrm>
                <a:off x="1473" y="2271"/>
                <a:ext cx="4156" cy="1579"/>
              </a:xfrm>
              <a:custGeom>
                <a:avLst/>
                <a:gdLst>
                  <a:gd name="T0" fmla="*/ 345 w 4156"/>
                  <a:gd name="T1" fmla="*/ 113 h 1579"/>
                  <a:gd name="T2" fmla="*/ 0 w 4156"/>
                  <a:gd name="T3" fmla="*/ 113 h 1579"/>
                  <a:gd name="T4" fmla="*/ 0 w 4156"/>
                  <a:gd name="T5" fmla="*/ 1579 h 1579"/>
                  <a:gd name="T6" fmla="*/ 4156 w 4156"/>
                  <a:gd name="T7" fmla="*/ 1579 h 1579"/>
                  <a:gd name="T8" fmla="*/ 4156 w 4156"/>
                  <a:gd name="T9" fmla="*/ 0 h 1579"/>
                  <a:gd name="T10" fmla="*/ 4083 w 4156"/>
                  <a:gd name="T11" fmla="*/ 0 h 15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56"/>
                  <a:gd name="T19" fmla="*/ 0 h 1579"/>
                  <a:gd name="T20" fmla="*/ 4156 w 4156"/>
                  <a:gd name="T21" fmla="*/ 1579 h 15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56" h="1579">
                    <a:moveTo>
                      <a:pt x="345" y="113"/>
                    </a:moveTo>
                    <a:lnTo>
                      <a:pt x="0" y="113"/>
                    </a:lnTo>
                    <a:lnTo>
                      <a:pt x="0" y="1579"/>
                    </a:lnTo>
                    <a:lnTo>
                      <a:pt x="4156" y="1579"/>
                    </a:lnTo>
                    <a:lnTo>
                      <a:pt x="4156" y="0"/>
                    </a:lnTo>
                    <a:lnTo>
                      <a:pt x="4083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3" name="Line 73"/>
              <p:cNvSpPr>
                <a:spLocks noChangeShapeType="1"/>
              </p:cNvSpPr>
              <p:nvPr/>
            </p:nvSpPr>
            <p:spPr bwMode="auto">
              <a:xfrm flipH="1">
                <a:off x="1181" y="1627"/>
                <a:ext cx="637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4" name="Line 74"/>
              <p:cNvSpPr>
                <a:spLocks noChangeShapeType="1"/>
              </p:cNvSpPr>
              <p:nvPr/>
            </p:nvSpPr>
            <p:spPr bwMode="auto">
              <a:xfrm flipH="1">
                <a:off x="3119" y="2444"/>
                <a:ext cx="76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5" name="Rectangle 75"/>
              <p:cNvSpPr>
                <a:spLocks noChangeArrowheads="1"/>
              </p:cNvSpPr>
              <p:nvPr/>
            </p:nvSpPr>
            <p:spPr bwMode="auto">
              <a:xfrm>
                <a:off x="3250" y="2315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6" name="Rectangle 76"/>
              <p:cNvSpPr>
                <a:spLocks noChangeArrowheads="1"/>
              </p:cNvSpPr>
              <p:nvPr/>
            </p:nvSpPr>
            <p:spPr bwMode="auto">
              <a:xfrm>
                <a:off x="3304" y="231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7" name="Rectangle 77"/>
              <p:cNvSpPr>
                <a:spLocks noChangeArrowheads="1"/>
              </p:cNvSpPr>
              <p:nvPr/>
            </p:nvSpPr>
            <p:spPr bwMode="auto">
              <a:xfrm>
                <a:off x="3263" y="2398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8" name="Rectangle 78"/>
              <p:cNvSpPr>
                <a:spLocks noChangeArrowheads="1"/>
              </p:cNvSpPr>
              <p:nvPr/>
            </p:nvSpPr>
            <p:spPr bwMode="auto">
              <a:xfrm>
                <a:off x="3299" y="239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9" name="Rectangle 79"/>
              <p:cNvSpPr>
                <a:spLocks noChangeArrowheads="1"/>
              </p:cNvSpPr>
              <p:nvPr/>
            </p:nvSpPr>
            <p:spPr bwMode="auto">
              <a:xfrm>
                <a:off x="3263" y="2481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0" name="Rectangle 80"/>
              <p:cNvSpPr>
                <a:spLocks noChangeArrowheads="1"/>
              </p:cNvSpPr>
              <p:nvPr/>
            </p:nvSpPr>
            <p:spPr bwMode="auto">
              <a:xfrm>
                <a:off x="5464" y="213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1" name="Rectangle 81"/>
              <p:cNvSpPr>
                <a:spLocks noChangeArrowheads="1"/>
              </p:cNvSpPr>
              <p:nvPr/>
            </p:nvSpPr>
            <p:spPr bwMode="auto">
              <a:xfrm>
                <a:off x="5519" y="213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2" name="Rectangle 82"/>
              <p:cNvSpPr>
                <a:spLocks noChangeArrowheads="1"/>
              </p:cNvSpPr>
              <p:nvPr/>
            </p:nvSpPr>
            <p:spPr bwMode="auto">
              <a:xfrm>
                <a:off x="5475" y="222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3" name="Rectangle 83"/>
              <p:cNvSpPr>
                <a:spLocks noChangeArrowheads="1"/>
              </p:cNvSpPr>
              <p:nvPr/>
            </p:nvSpPr>
            <p:spPr bwMode="auto">
              <a:xfrm>
                <a:off x="5511" y="222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4" name="Rectangle 84"/>
              <p:cNvSpPr>
                <a:spLocks noChangeArrowheads="1"/>
              </p:cNvSpPr>
              <p:nvPr/>
            </p:nvSpPr>
            <p:spPr bwMode="auto">
              <a:xfrm>
                <a:off x="5475" y="2308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5" name="Line 85"/>
              <p:cNvSpPr>
                <a:spLocks noChangeShapeType="1"/>
              </p:cNvSpPr>
              <p:nvPr/>
            </p:nvSpPr>
            <p:spPr bwMode="auto">
              <a:xfrm>
                <a:off x="1181" y="1879"/>
                <a:ext cx="64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6" name="Freeform 86"/>
              <p:cNvSpPr>
                <a:spLocks/>
              </p:cNvSpPr>
              <p:nvPr/>
            </p:nvSpPr>
            <p:spPr bwMode="auto">
              <a:xfrm>
                <a:off x="2576" y="226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0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7" name="Line 87"/>
              <p:cNvSpPr>
                <a:spLocks noChangeShapeType="1"/>
              </p:cNvSpPr>
              <p:nvPr/>
            </p:nvSpPr>
            <p:spPr bwMode="auto">
              <a:xfrm flipH="1">
                <a:off x="2748" y="2288"/>
                <a:ext cx="447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8" name="Line 88"/>
              <p:cNvSpPr>
                <a:spLocks noChangeShapeType="1"/>
              </p:cNvSpPr>
              <p:nvPr/>
            </p:nvSpPr>
            <p:spPr bwMode="auto">
              <a:xfrm flipH="1">
                <a:off x="2341" y="2288"/>
                <a:ext cx="242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9" name="Freeform 89"/>
              <p:cNvSpPr>
                <a:spLocks/>
              </p:cNvSpPr>
              <p:nvPr/>
            </p:nvSpPr>
            <p:spPr bwMode="auto">
              <a:xfrm>
                <a:off x="4331" y="2095"/>
                <a:ext cx="31" cy="40"/>
              </a:xfrm>
              <a:custGeom>
                <a:avLst/>
                <a:gdLst>
                  <a:gd name="T0" fmla="*/ 16 w 31"/>
                  <a:gd name="T1" fmla="*/ 40 h 40"/>
                  <a:gd name="T2" fmla="*/ 18 w 31"/>
                  <a:gd name="T3" fmla="*/ 40 h 40"/>
                  <a:gd name="T4" fmla="*/ 21 w 31"/>
                  <a:gd name="T5" fmla="*/ 40 h 40"/>
                  <a:gd name="T6" fmla="*/ 23 w 31"/>
                  <a:gd name="T7" fmla="*/ 37 h 40"/>
                  <a:gd name="T8" fmla="*/ 26 w 31"/>
                  <a:gd name="T9" fmla="*/ 37 h 40"/>
                  <a:gd name="T10" fmla="*/ 26 w 31"/>
                  <a:gd name="T11" fmla="*/ 33 h 40"/>
                  <a:gd name="T12" fmla="*/ 29 w 31"/>
                  <a:gd name="T13" fmla="*/ 33 h 40"/>
                  <a:gd name="T14" fmla="*/ 31 w 31"/>
                  <a:gd name="T15" fmla="*/ 30 h 40"/>
                  <a:gd name="T16" fmla="*/ 31 w 31"/>
                  <a:gd name="T17" fmla="*/ 27 h 40"/>
                  <a:gd name="T18" fmla="*/ 31 w 31"/>
                  <a:gd name="T19" fmla="*/ 23 h 40"/>
                  <a:gd name="T20" fmla="*/ 31 w 31"/>
                  <a:gd name="T21" fmla="*/ 20 h 40"/>
                  <a:gd name="T22" fmla="*/ 31 w 31"/>
                  <a:gd name="T23" fmla="*/ 17 h 40"/>
                  <a:gd name="T24" fmla="*/ 31 w 31"/>
                  <a:gd name="T25" fmla="*/ 14 h 40"/>
                  <a:gd name="T26" fmla="*/ 31 w 31"/>
                  <a:gd name="T27" fmla="*/ 10 h 40"/>
                  <a:gd name="T28" fmla="*/ 29 w 31"/>
                  <a:gd name="T29" fmla="*/ 7 h 40"/>
                  <a:gd name="T30" fmla="*/ 26 w 31"/>
                  <a:gd name="T31" fmla="*/ 4 h 40"/>
                  <a:gd name="T32" fmla="*/ 26 w 31"/>
                  <a:gd name="T33" fmla="*/ 4 h 40"/>
                  <a:gd name="T34" fmla="*/ 23 w 31"/>
                  <a:gd name="T35" fmla="*/ 0 h 40"/>
                  <a:gd name="T36" fmla="*/ 21 w 31"/>
                  <a:gd name="T37" fmla="*/ 0 h 40"/>
                  <a:gd name="T38" fmla="*/ 18 w 31"/>
                  <a:gd name="T39" fmla="*/ 0 h 40"/>
                  <a:gd name="T40" fmla="*/ 16 w 31"/>
                  <a:gd name="T41" fmla="*/ 0 h 40"/>
                  <a:gd name="T42" fmla="*/ 13 w 31"/>
                  <a:gd name="T43" fmla="*/ 0 h 40"/>
                  <a:gd name="T44" fmla="*/ 10 w 31"/>
                  <a:gd name="T45" fmla="*/ 0 h 40"/>
                  <a:gd name="T46" fmla="*/ 8 w 31"/>
                  <a:gd name="T47" fmla="*/ 0 h 40"/>
                  <a:gd name="T48" fmla="*/ 5 w 31"/>
                  <a:gd name="T49" fmla="*/ 4 h 40"/>
                  <a:gd name="T50" fmla="*/ 5 w 31"/>
                  <a:gd name="T51" fmla="*/ 4 h 40"/>
                  <a:gd name="T52" fmla="*/ 2 w 31"/>
                  <a:gd name="T53" fmla="*/ 7 h 40"/>
                  <a:gd name="T54" fmla="*/ 0 w 31"/>
                  <a:gd name="T55" fmla="*/ 10 h 40"/>
                  <a:gd name="T56" fmla="*/ 0 w 31"/>
                  <a:gd name="T57" fmla="*/ 14 h 40"/>
                  <a:gd name="T58" fmla="*/ 0 w 31"/>
                  <a:gd name="T59" fmla="*/ 17 h 40"/>
                  <a:gd name="T60" fmla="*/ 0 w 31"/>
                  <a:gd name="T61" fmla="*/ 20 h 40"/>
                  <a:gd name="T62" fmla="*/ 0 w 31"/>
                  <a:gd name="T63" fmla="*/ 23 h 40"/>
                  <a:gd name="T64" fmla="*/ 0 w 31"/>
                  <a:gd name="T65" fmla="*/ 27 h 40"/>
                  <a:gd name="T66" fmla="*/ 0 w 31"/>
                  <a:gd name="T67" fmla="*/ 30 h 40"/>
                  <a:gd name="T68" fmla="*/ 2 w 31"/>
                  <a:gd name="T69" fmla="*/ 33 h 40"/>
                  <a:gd name="T70" fmla="*/ 5 w 31"/>
                  <a:gd name="T71" fmla="*/ 33 h 40"/>
                  <a:gd name="T72" fmla="*/ 5 w 31"/>
                  <a:gd name="T73" fmla="*/ 37 h 40"/>
                  <a:gd name="T74" fmla="*/ 8 w 31"/>
                  <a:gd name="T75" fmla="*/ 37 h 40"/>
                  <a:gd name="T76" fmla="*/ 10 w 31"/>
                  <a:gd name="T77" fmla="*/ 40 h 40"/>
                  <a:gd name="T78" fmla="*/ 13 w 31"/>
                  <a:gd name="T79" fmla="*/ 40 h 40"/>
                  <a:gd name="T80" fmla="*/ 16 w 31"/>
                  <a:gd name="T81" fmla="*/ 40 h 40"/>
                  <a:gd name="T82" fmla="*/ 16 w 31"/>
                  <a:gd name="T83" fmla="*/ 4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40"/>
                  <a:gd name="T128" fmla="*/ 31 w 31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40">
                    <a:moveTo>
                      <a:pt x="16" y="40"/>
                    </a:moveTo>
                    <a:lnTo>
                      <a:pt x="18" y="40"/>
                    </a:lnTo>
                    <a:lnTo>
                      <a:pt x="21" y="40"/>
                    </a:lnTo>
                    <a:lnTo>
                      <a:pt x="23" y="37"/>
                    </a:lnTo>
                    <a:lnTo>
                      <a:pt x="26" y="37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0" name="Freeform 90"/>
              <p:cNvSpPr>
                <a:spLocks/>
              </p:cNvSpPr>
              <p:nvPr/>
            </p:nvSpPr>
            <p:spPr bwMode="auto">
              <a:xfrm>
                <a:off x="1774" y="590"/>
                <a:ext cx="271" cy="738"/>
              </a:xfrm>
              <a:custGeom>
                <a:avLst/>
                <a:gdLst>
                  <a:gd name="T0" fmla="*/ 136 w 271"/>
                  <a:gd name="T1" fmla="*/ 738 h 738"/>
                  <a:gd name="T2" fmla="*/ 157 w 271"/>
                  <a:gd name="T3" fmla="*/ 734 h 738"/>
                  <a:gd name="T4" fmla="*/ 177 w 271"/>
                  <a:gd name="T5" fmla="*/ 721 h 738"/>
                  <a:gd name="T6" fmla="*/ 198 w 271"/>
                  <a:gd name="T7" fmla="*/ 698 h 738"/>
                  <a:gd name="T8" fmla="*/ 217 w 271"/>
                  <a:gd name="T9" fmla="*/ 668 h 738"/>
                  <a:gd name="T10" fmla="*/ 232 w 271"/>
                  <a:gd name="T11" fmla="*/ 631 h 738"/>
                  <a:gd name="T12" fmla="*/ 245 w 271"/>
                  <a:gd name="T13" fmla="*/ 588 h 738"/>
                  <a:gd name="T14" fmla="*/ 256 w 271"/>
                  <a:gd name="T15" fmla="*/ 538 h 738"/>
                  <a:gd name="T16" fmla="*/ 266 w 271"/>
                  <a:gd name="T17" fmla="*/ 485 h 738"/>
                  <a:gd name="T18" fmla="*/ 271 w 271"/>
                  <a:gd name="T19" fmla="*/ 429 h 738"/>
                  <a:gd name="T20" fmla="*/ 271 w 271"/>
                  <a:gd name="T21" fmla="*/ 369 h 738"/>
                  <a:gd name="T22" fmla="*/ 271 w 271"/>
                  <a:gd name="T23" fmla="*/ 309 h 738"/>
                  <a:gd name="T24" fmla="*/ 266 w 271"/>
                  <a:gd name="T25" fmla="*/ 253 h 738"/>
                  <a:gd name="T26" fmla="*/ 256 w 271"/>
                  <a:gd name="T27" fmla="*/ 199 h 738"/>
                  <a:gd name="T28" fmla="*/ 245 w 271"/>
                  <a:gd name="T29" fmla="*/ 153 h 738"/>
                  <a:gd name="T30" fmla="*/ 232 w 271"/>
                  <a:gd name="T31" fmla="*/ 110 h 738"/>
                  <a:gd name="T32" fmla="*/ 217 w 271"/>
                  <a:gd name="T33" fmla="*/ 73 h 738"/>
                  <a:gd name="T34" fmla="*/ 198 w 271"/>
                  <a:gd name="T35" fmla="*/ 43 h 738"/>
                  <a:gd name="T36" fmla="*/ 177 w 271"/>
                  <a:gd name="T37" fmla="*/ 20 h 738"/>
                  <a:gd name="T38" fmla="*/ 157 w 271"/>
                  <a:gd name="T39" fmla="*/ 7 h 738"/>
                  <a:gd name="T40" fmla="*/ 136 w 271"/>
                  <a:gd name="T41" fmla="*/ 0 h 738"/>
                  <a:gd name="T42" fmla="*/ 112 w 271"/>
                  <a:gd name="T43" fmla="*/ 7 h 738"/>
                  <a:gd name="T44" fmla="*/ 91 w 271"/>
                  <a:gd name="T45" fmla="*/ 20 h 738"/>
                  <a:gd name="T46" fmla="*/ 73 w 271"/>
                  <a:gd name="T47" fmla="*/ 43 h 738"/>
                  <a:gd name="T48" fmla="*/ 55 w 271"/>
                  <a:gd name="T49" fmla="*/ 73 h 738"/>
                  <a:gd name="T50" fmla="*/ 39 w 271"/>
                  <a:gd name="T51" fmla="*/ 110 h 738"/>
                  <a:gd name="T52" fmla="*/ 26 w 271"/>
                  <a:gd name="T53" fmla="*/ 153 h 738"/>
                  <a:gd name="T54" fmla="*/ 15 w 271"/>
                  <a:gd name="T55" fmla="*/ 199 h 738"/>
                  <a:gd name="T56" fmla="*/ 5 w 271"/>
                  <a:gd name="T57" fmla="*/ 253 h 738"/>
                  <a:gd name="T58" fmla="*/ 0 w 271"/>
                  <a:gd name="T59" fmla="*/ 309 h 738"/>
                  <a:gd name="T60" fmla="*/ 0 w 271"/>
                  <a:gd name="T61" fmla="*/ 369 h 738"/>
                  <a:gd name="T62" fmla="*/ 0 w 271"/>
                  <a:gd name="T63" fmla="*/ 429 h 738"/>
                  <a:gd name="T64" fmla="*/ 5 w 271"/>
                  <a:gd name="T65" fmla="*/ 485 h 738"/>
                  <a:gd name="T66" fmla="*/ 15 w 271"/>
                  <a:gd name="T67" fmla="*/ 538 h 738"/>
                  <a:gd name="T68" fmla="*/ 26 w 271"/>
                  <a:gd name="T69" fmla="*/ 588 h 738"/>
                  <a:gd name="T70" fmla="*/ 39 w 271"/>
                  <a:gd name="T71" fmla="*/ 631 h 738"/>
                  <a:gd name="T72" fmla="*/ 55 w 271"/>
                  <a:gd name="T73" fmla="*/ 668 h 738"/>
                  <a:gd name="T74" fmla="*/ 73 w 271"/>
                  <a:gd name="T75" fmla="*/ 698 h 738"/>
                  <a:gd name="T76" fmla="*/ 91 w 271"/>
                  <a:gd name="T77" fmla="*/ 721 h 738"/>
                  <a:gd name="T78" fmla="*/ 112 w 271"/>
                  <a:gd name="T79" fmla="*/ 734 h 738"/>
                  <a:gd name="T80" fmla="*/ 136 w 271"/>
                  <a:gd name="T81" fmla="*/ 738 h 738"/>
                  <a:gd name="T82" fmla="*/ 136 w 271"/>
                  <a:gd name="T83" fmla="*/ 738 h 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738"/>
                  <a:gd name="T128" fmla="*/ 271 w 271"/>
                  <a:gd name="T129" fmla="*/ 738 h 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738">
                    <a:moveTo>
                      <a:pt x="136" y="738"/>
                    </a:moveTo>
                    <a:lnTo>
                      <a:pt x="157" y="734"/>
                    </a:lnTo>
                    <a:lnTo>
                      <a:pt x="177" y="721"/>
                    </a:lnTo>
                    <a:lnTo>
                      <a:pt x="198" y="698"/>
                    </a:lnTo>
                    <a:lnTo>
                      <a:pt x="217" y="668"/>
                    </a:lnTo>
                    <a:lnTo>
                      <a:pt x="232" y="631"/>
                    </a:lnTo>
                    <a:lnTo>
                      <a:pt x="245" y="588"/>
                    </a:lnTo>
                    <a:lnTo>
                      <a:pt x="256" y="538"/>
                    </a:lnTo>
                    <a:lnTo>
                      <a:pt x="266" y="485"/>
                    </a:lnTo>
                    <a:lnTo>
                      <a:pt x="271" y="429"/>
                    </a:lnTo>
                    <a:lnTo>
                      <a:pt x="271" y="369"/>
                    </a:lnTo>
                    <a:lnTo>
                      <a:pt x="271" y="309"/>
                    </a:lnTo>
                    <a:lnTo>
                      <a:pt x="266" y="253"/>
                    </a:lnTo>
                    <a:lnTo>
                      <a:pt x="256" y="199"/>
                    </a:lnTo>
                    <a:lnTo>
                      <a:pt x="245" y="153"/>
                    </a:lnTo>
                    <a:lnTo>
                      <a:pt x="232" y="110"/>
                    </a:lnTo>
                    <a:lnTo>
                      <a:pt x="217" y="73"/>
                    </a:lnTo>
                    <a:lnTo>
                      <a:pt x="198" y="43"/>
                    </a:lnTo>
                    <a:lnTo>
                      <a:pt x="177" y="20"/>
                    </a:lnTo>
                    <a:lnTo>
                      <a:pt x="157" y="7"/>
                    </a:lnTo>
                    <a:lnTo>
                      <a:pt x="136" y="0"/>
                    </a:lnTo>
                    <a:lnTo>
                      <a:pt x="112" y="7"/>
                    </a:lnTo>
                    <a:lnTo>
                      <a:pt x="91" y="20"/>
                    </a:lnTo>
                    <a:lnTo>
                      <a:pt x="73" y="43"/>
                    </a:lnTo>
                    <a:lnTo>
                      <a:pt x="55" y="73"/>
                    </a:lnTo>
                    <a:lnTo>
                      <a:pt x="39" y="110"/>
                    </a:lnTo>
                    <a:lnTo>
                      <a:pt x="26" y="153"/>
                    </a:lnTo>
                    <a:lnTo>
                      <a:pt x="15" y="199"/>
                    </a:lnTo>
                    <a:lnTo>
                      <a:pt x="5" y="253"/>
                    </a:lnTo>
                    <a:lnTo>
                      <a:pt x="0" y="309"/>
                    </a:lnTo>
                    <a:lnTo>
                      <a:pt x="0" y="369"/>
                    </a:lnTo>
                    <a:lnTo>
                      <a:pt x="0" y="429"/>
                    </a:lnTo>
                    <a:lnTo>
                      <a:pt x="5" y="485"/>
                    </a:lnTo>
                    <a:lnTo>
                      <a:pt x="15" y="538"/>
                    </a:lnTo>
                    <a:lnTo>
                      <a:pt x="26" y="588"/>
                    </a:lnTo>
                    <a:lnTo>
                      <a:pt x="39" y="631"/>
                    </a:lnTo>
                    <a:lnTo>
                      <a:pt x="55" y="668"/>
                    </a:lnTo>
                    <a:lnTo>
                      <a:pt x="73" y="698"/>
                    </a:lnTo>
                    <a:lnTo>
                      <a:pt x="91" y="721"/>
                    </a:lnTo>
                    <a:lnTo>
                      <a:pt x="112" y="734"/>
                    </a:lnTo>
                    <a:lnTo>
                      <a:pt x="136" y="7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1" name="Freeform 91"/>
              <p:cNvSpPr>
                <a:spLocks/>
              </p:cNvSpPr>
              <p:nvPr/>
            </p:nvSpPr>
            <p:spPr bwMode="auto">
              <a:xfrm>
                <a:off x="1774" y="590"/>
                <a:ext cx="271" cy="738"/>
              </a:xfrm>
              <a:custGeom>
                <a:avLst/>
                <a:gdLst>
                  <a:gd name="T0" fmla="*/ 136 w 271"/>
                  <a:gd name="T1" fmla="*/ 738 h 738"/>
                  <a:gd name="T2" fmla="*/ 157 w 271"/>
                  <a:gd name="T3" fmla="*/ 734 h 738"/>
                  <a:gd name="T4" fmla="*/ 177 w 271"/>
                  <a:gd name="T5" fmla="*/ 721 h 738"/>
                  <a:gd name="T6" fmla="*/ 198 w 271"/>
                  <a:gd name="T7" fmla="*/ 698 h 738"/>
                  <a:gd name="T8" fmla="*/ 217 w 271"/>
                  <a:gd name="T9" fmla="*/ 668 h 738"/>
                  <a:gd name="T10" fmla="*/ 232 w 271"/>
                  <a:gd name="T11" fmla="*/ 631 h 738"/>
                  <a:gd name="T12" fmla="*/ 245 w 271"/>
                  <a:gd name="T13" fmla="*/ 588 h 738"/>
                  <a:gd name="T14" fmla="*/ 256 w 271"/>
                  <a:gd name="T15" fmla="*/ 538 h 738"/>
                  <a:gd name="T16" fmla="*/ 266 w 271"/>
                  <a:gd name="T17" fmla="*/ 485 h 738"/>
                  <a:gd name="T18" fmla="*/ 271 w 271"/>
                  <a:gd name="T19" fmla="*/ 429 h 738"/>
                  <a:gd name="T20" fmla="*/ 271 w 271"/>
                  <a:gd name="T21" fmla="*/ 369 h 738"/>
                  <a:gd name="T22" fmla="*/ 271 w 271"/>
                  <a:gd name="T23" fmla="*/ 309 h 738"/>
                  <a:gd name="T24" fmla="*/ 266 w 271"/>
                  <a:gd name="T25" fmla="*/ 253 h 738"/>
                  <a:gd name="T26" fmla="*/ 256 w 271"/>
                  <a:gd name="T27" fmla="*/ 199 h 738"/>
                  <a:gd name="T28" fmla="*/ 245 w 271"/>
                  <a:gd name="T29" fmla="*/ 153 h 738"/>
                  <a:gd name="T30" fmla="*/ 232 w 271"/>
                  <a:gd name="T31" fmla="*/ 110 h 738"/>
                  <a:gd name="T32" fmla="*/ 217 w 271"/>
                  <a:gd name="T33" fmla="*/ 73 h 738"/>
                  <a:gd name="T34" fmla="*/ 198 w 271"/>
                  <a:gd name="T35" fmla="*/ 43 h 738"/>
                  <a:gd name="T36" fmla="*/ 177 w 271"/>
                  <a:gd name="T37" fmla="*/ 20 h 738"/>
                  <a:gd name="T38" fmla="*/ 157 w 271"/>
                  <a:gd name="T39" fmla="*/ 7 h 738"/>
                  <a:gd name="T40" fmla="*/ 136 w 271"/>
                  <a:gd name="T41" fmla="*/ 0 h 738"/>
                  <a:gd name="T42" fmla="*/ 112 w 271"/>
                  <a:gd name="T43" fmla="*/ 7 h 738"/>
                  <a:gd name="T44" fmla="*/ 91 w 271"/>
                  <a:gd name="T45" fmla="*/ 20 h 738"/>
                  <a:gd name="T46" fmla="*/ 73 w 271"/>
                  <a:gd name="T47" fmla="*/ 43 h 738"/>
                  <a:gd name="T48" fmla="*/ 55 w 271"/>
                  <a:gd name="T49" fmla="*/ 73 h 738"/>
                  <a:gd name="T50" fmla="*/ 39 w 271"/>
                  <a:gd name="T51" fmla="*/ 110 h 738"/>
                  <a:gd name="T52" fmla="*/ 26 w 271"/>
                  <a:gd name="T53" fmla="*/ 153 h 738"/>
                  <a:gd name="T54" fmla="*/ 15 w 271"/>
                  <a:gd name="T55" fmla="*/ 199 h 738"/>
                  <a:gd name="T56" fmla="*/ 5 w 271"/>
                  <a:gd name="T57" fmla="*/ 253 h 738"/>
                  <a:gd name="T58" fmla="*/ 0 w 271"/>
                  <a:gd name="T59" fmla="*/ 309 h 738"/>
                  <a:gd name="T60" fmla="*/ 0 w 271"/>
                  <a:gd name="T61" fmla="*/ 369 h 738"/>
                  <a:gd name="T62" fmla="*/ 0 w 271"/>
                  <a:gd name="T63" fmla="*/ 429 h 738"/>
                  <a:gd name="T64" fmla="*/ 5 w 271"/>
                  <a:gd name="T65" fmla="*/ 485 h 738"/>
                  <a:gd name="T66" fmla="*/ 15 w 271"/>
                  <a:gd name="T67" fmla="*/ 538 h 738"/>
                  <a:gd name="T68" fmla="*/ 26 w 271"/>
                  <a:gd name="T69" fmla="*/ 588 h 738"/>
                  <a:gd name="T70" fmla="*/ 39 w 271"/>
                  <a:gd name="T71" fmla="*/ 631 h 738"/>
                  <a:gd name="T72" fmla="*/ 55 w 271"/>
                  <a:gd name="T73" fmla="*/ 668 h 738"/>
                  <a:gd name="T74" fmla="*/ 73 w 271"/>
                  <a:gd name="T75" fmla="*/ 698 h 738"/>
                  <a:gd name="T76" fmla="*/ 91 w 271"/>
                  <a:gd name="T77" fmla="*/ 721 h 738"/>
                  <a:gd name="T78" fmla="*/ 112 w 271"/>
                  <a:gd name="T79" fmla="*/ 734 h 738"/>
                  <a:gd name="T80" fmla="*/ 136 w 271"/>
                  <a:gd name="T81" fmla="*/ 738 h 738"/>
                  <a:gd name="T82" fmla="*/ 136 w 271"/>
                  <a:gd name="T83" fmla="*/ 738 h 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738"/>
                  <a:gd name="T128" fmla="*/ 271 w 271"/>
                  <a:gd name="T129" fmla="*/ 738 h 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738">
                    <a:moveTo>
                      <a:pt x="136" y="738"/>
                    </a:moveTo>
                    <a:lnTo>
                      <a:pt x="157" y="734"/>
                    </a:lnTo>
                    <a:lnTo>
                      <a:pt x="177" y="721"/>
                    </a:lnTo>
                    <a:lnTo>
                      <a:pt x="198" y="698"/>
                    </a:lnTo>
                    <a:lnTo>
                      <a:pt x="217" y="668"/>
                    </a:lnTo>
                    <a:lnTo>
                      <a:pt x="232" y="631"/>
                    </a:lnTo>
                    <a:lnTo>
                      <a:pt x="245" y="588"/>
                    </a:lnTo>
                    <a:lnTo>
                      <a:pt x="256" y="538"/>
                    </a:lnTo>
                    <a:lnTo>
                      <a:pt x="266" y="485"/>
                    </a:lnTo>
                    <a:lnTo>
                      <a:pt x="271" y="429"/>
                    </a:lnTo>
                    <a:lnTo>
                      <a:pt x="271" y="369"/>
                    </a:lnTo>
                    <a:lnTo>
                      <a:pt x="271" y="309"/>
                    </a:lnTo>
                    <a:lnTo>
                      <a:pt x="266" y="253"/>
                    </a:lnTo>
                    <a:lnTo>
                      <a:pt x="256" y="199"/>
                    </a:lnTo>
                    <a:lnTo>
                      <a:pt x="245" y="153"/>
                    </a:lnTo>
                    <a:lnTo>
                      <a:pt x="232" y="110"/>
                    </a:lnTo>
                    <a:lnTo>
                      <a:pt x="217" y="73"/>
                    </a:lnTo>
                    <a:lnTo>
                      <a:pt x="198" y="43"/>
                    </a:lnTo>
                    <a:lnTo>
                      <a:pt x="177" y="20"/>
                    </a:lnTo>
                    <a:lnTo>
                      <a:pt x="157" y="7"/>
                    </a:lnTo>
                    <a:lnTo>
                      <a:pt x="136" y="0"/>
                    </a:lnTo>
                    <a:lnTo>
                      <a:pt x="112" y="7"/>
                    </a:lnTo>
                    <a:lnTo>
                      <a:pt x="91" y="20"/>
                    </a:lnTo>
                    <a:lnTo>
                      <a:pt x="73" y="43"/>
                    </a:lnTo>
                    <a:lnTo>
                      <a:pt x="55" y="73"/>
                    </a:lnTo>
                    <a:lnTo>
                      <a:pt x="39" y="110"/>
                    </a:lnTo>
                    <a:lnTo>
                      <a:pt x="26" y="153"/>
                    </a:lnTo>
                    <a:lnTo>
                      <a:pt x="15" y="199"/>
                    </a:lnTo>
                    <a:lnTo>
                      <a:pt x="5" y="253"/>
                    </a:lnTo>
                    <a:lnTo>
                      <a:pt x="0" y="309"/>
                    </a:lnTo>
                    <a:lnTo>
                      <a:pt x="0" y="369"/>
                    </a:lnTo>
                    <a:lnTo>
                      <a:pt x="0" y="429"/>
                    </a:lnTo>
                    <a:lnTo>
                      <a:pt x="5" y="485"/>
                    </a:lnTo>
                    <a:lnTo>
                      <a:pt x="15" y="538"/>
                    </a:lnTo>
                    <a:lnTo>
                      <a:pt x="26" y="588"/>
                    </a:lnTo>
                    <a:lnTo>
                      <a:pt x="39" y="631"/>
                    </a:lnTo>
                    <a:lnTo>
                      <a:pt x="55" y="668"/>
                    </a:lnTo>
                    <a:lnTo>
                      <a:pt x="73" y="698"/>
                    </a:lnTo>
                    <a:lnTo>
                      <a:pt x="91" y="721"/>
                    </a:lnTo>
                    <a:lnTo>
                      <a:pt x="112" y="734"/>
                    </a:lnTo>
                    <a:lnTo>
                      <a:pt x="136" y="738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2" name="Rectangle 92"/>
              <p:cNvSpPr>
                <a:spLocks noChangeArrowheads="1"/>
              </p:cNvSpPr>
              <p:nvPr/>
            </p:nvSpPr>
            <p:spPr bwMode="auto">
              <a:xfrm>
                <a:off x="1800" y="913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3" name="Rectangle 93"/>
              <p:cNvSpPr>
                <a:spLocks noChangeArrowheads="1"/>
              </p:cNvSpPr>
              <p:nvPr/>
            </p:nvSpPr>
            <p:spPr bwMode="auto">
              <a:xfrm>
                <a:off x="1850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4" name="Rectangle 94"/>
              <p:cNvSpPr>
                <a:spLocks noChangeArrowheads="1"/>
              </p:cNvSpPr>
              <p:nvPr/>
            </p:nvSpPr>
            <p:spPr bwMode="auto">
              <a:xfrm>
                <a:off x="1886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5" name="Rectangle 95"/>
              <p:cNvSpPr>
                <a:spLocks noChangeArrowheads="1"/>
              </p:cNvSpPr>
              <p:nvPr/>
            </p:nvSpPr>
            <p:spPr bwMode="auto">
              <a:xfrm>
                <a:off x="1923" y="913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6" name="Rectangle 96"/>
              <p:cNvSpPr>
                <a:spLocks noChangeArrowheads="1"/>
              </p:cNvSpPr>
              <p:nvPr/>
            </p:nvSpPr>
            <p:spPr bwMode="auto">
              <a:xfrm>
                <a:off x="1941" y="913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7" name="Rectangle 97"/>
              <p:cNvSpPr>
                <a:spLocks noChangeArrowheads="1"/>
              </p:cNvSpPr>
              <p:nvPr/>
            </p:nvSpPr>
            <p:spPr bwMode="auto">
              <a:xfrm>
                <a:off x="1962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8" name="Rectangle 98"/>
              <p:cNvSpPr>
                <a:spLocks noChangeArrowheads="1"/>
              </p:cNvSpPr>
              <p:nvPr/>
            </p:nvSpPr>
            <p:spPr bwMode="auto">
              <a:xfrm>
                <a:off x="1998" y="913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9" name="Rectangle 99"/>
              <p:cNvSpPr>
                <a:spLocks noChangeArrowheads="1"/>
              </p:cNvSpPr>
              <p:nvPr/>
            </p:nvSpPr>
            <p:spPr bwMode="auto">
              <a:xfrm>
                <a:off x="3647" y="2066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0" name="Rectangle 100"/>
              <p:cNvSpPr>
                <a:spLocks noChangeArrowheads="1"/>
              </p:cNvSpPr>
              <p:nvPr/>
            </p:nvSpPr>
            <p:spPr bwMode="auto">
              <a:xfrm>
                <a:off x="3691" y="206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1" name="Rectangle 101"/>
              <p:cNvSpPr>
                <a:spLocks noChangeArrowheads="1"/>
              </p:cNvSpPr>
              <p:nvPr/>
            </p:nvSpPr>
            <p:spPr bwMode="auto">
              <a:xfrm>
                <a:off x="3727" y="206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2" name="Freeform 102"/>
              <p:cNvSpPr>
                <a:spLocks/>
              </p:cNvSpPr>
              <p:nvPr/>
            </p:nvSpPr>
            <p:spPr bwMode="auto">
              <a:xfrm>
                <a:off x="899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0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0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3" name="Freeform 103"/>
              <p:cNvSpPr>
                <a:spLocks/>
              </p:cNvSpPr>
              <p:nvPr/>
            </p:nvSpPr>
            <p:spPr bwMode="auto">
              <a:xfrm>
                <a:off x="899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4" name="Freeform 104"/>
              <p:cNvSpPr>
                <a:spLocks/>
              </p:cNvSpPr>
              <p:nvPr/>
            </p:nvSpPr>
            <p:spPr bwMode="auto">
              <a:xfrm>
                <a:off x="3103" y="2424"/>
                <a:ext cx="34" cy="43"/>
              </a:xfrm>
              <a:custGeom>
                <a:avLst/>
                <a:gdLst>
                  <a:gd name="T0" fmla="*/ 16 w 34"/>
                  <a:gd name="T1" fmla="*/ 43 h 43"/>
                  <a:gd name="T2" fmla="*/ 19 w 34"/>
                  <a:gd name="T3" fmla="*/ 43 h 43"/>
                  <a:gd name="T4" fmla="*/ 21 w 34"/>
                  <a:gd name="T5" fmla="*/ 43 h 43"/>
                  <a:gd name="T6" fmla="*/ 24 w 34"/>
                  <a:gd name="T7" fmla="*/ 40 h 43"/>
                  <a:gd name="T8" fmla="*/ 26 w 34"/>
                  <a:gd name="T9" fmla="*/ 40 h 43"/>
                  <a:gd name="T10" fmla="*/ 29 w 34"/>
                  <a:gd name="T11" fmla="*/ 37 h 43"/>
                  <a:gd name="T12" fmla="*/ 29 w 34"/>
                  <a:gd name="T13" fmla="*/ 33 h 43"/>
                  <a:gd name="T14" fmla="*/ 32 w 34"/>
                  <a:gd name="T15" fmla="*/ 33 h 43"/>
                  <a:gd name="T16" fmla="*/ 32 w 34"/>
                  <a:gd name="T17" fmla="*/ 30 h 43"/>
                  <a:gd name="T18" fmla="*/ 34 w 34"/>
                  <a:gd name="T19" fmla="*/ 27 h 43"/>
                  <a:gd name="T20" fmla="*/ 34 w 34"/>
                  <a:gd name="T21" fmla="*/ 23 h 43"/>
                  <a:gd name="T22" fmla="*/ 34 w 34"/>
                  <a:gd name="T23" fmla="*/ 20 h 43"/>
                  <a:gd name="T24" fmla="*/ 32 w 34"/>
                  <a:gd name="T25" fmla="*/ 17 h 43"/>
                  <a:gd name="T26" fmla="*/ 32 w 34"/>
                  <a:gd name="T27" fmla="*/ 13 h 43"/>
                  <a:gd name="T28" fmla="*/ 29 w 34"/>
                  <a:gd name="T29" fmla="*/ 10 h 43"/>
                  <a:gd name="T30" fmla="*/ 29 w 34"/>
                  <a:gd name="T31" fmla="*/ 7 h 43"/>
                  <a:gd name="T32" fmla="*/ 26 w 34"/>
                  <a:gd name="T33" fmla="*/ 7 h 43"/>
                  <a:gd name="T34" fmla="*/ 24 w 34"/>
                  <a:gd name="T35" fmla="*/ 4 h 43"/>
                  <a:gd name="T36" fmla="*/ 21 w 34"/>
                  <a:gd name="T37" fmla="*/ 4 h 43"/>
                  <a:gd name="T38" fmla="*/ 19 w 34"/>
                  <a:gd name="T39" fmla="*/ 0 h 43"/>
                  <a:gd name="T40" fmla="*/ 16 w 34"/>
                  <a:gd name="T41" fmla="*/ 0 h 43"/>
                  <a:gd name="T42" fmla="*/ 13 w 34"/>
                  <a:gd name="T43" fmla="*/ 0 h 43"/>
                  <a:gd name="T44" fmla="*/ 11 w 34"/>
                  <a:gd name="T45" fmla="*/ 4 h 43"/>
                  <a:gd name="T46" fmla="*/ 8 w 34"/>
                  <a:gd name="T47" fmla="*/ 4 h 43"/>
                  <a:gd name="T48" fmla="*/ 8 w 34"/>
                  <a:gd name="T49" fmla="*/ 7 h 43"/>
                  <a:gd name="T50" fmla="*/ 5 w 34"/>
                  <a:gd name="T51" fmla="*/ 7 h 43"/>
                  <a:gd name="T52" fmla="*/ 3 w 34"/>
                  <a:gd name="T53" fmla="*/ 10 h 43"/>
                  <a:gd name="T54" fmla="*/ 3 w 34"/>
                  <a:gd name="T55" fmla="*/ 13 h 43"/>
                  <a:gd name="T56" fmla="*/ 0 w 34"/>
                  <a:gd name="T57" fmla="*/ 17 h 43"/>
                  <a:gd name="T58" fmla="*/ 0 w 34"/>
                  <a:gd name="T59" fmla="*/ 20 h 43"/>
                  <a:gd name="T60" fmla="*/ 0 w 34"/>
                  <a:gd name="T61" fmla="*/ 23 h 43"/>
                  <a:gd name="T62" fmla="*/ 0 w 34"/>
                  <a:gd name="T63" fmla="*/ 27 h 43"/>
                  <a:gd name="T64" fmla="*/ 0 w 34"/>
                  <a:gd name="T65" fmla="*/ 30 h 43"/>
                  <a:gd name="T66" fmla="*/ 3 w 34"/>
                  <a:gd name="T67" fmla="*/ 33 h 43"/>
                  <a:gd name="T68" fmla="*/ 3 w 34"/>
                  <a:gd name="T69" fmla="*/ 33 h 43"/>
                  <a:gd name="T70" fmla="*/ 5 w 34"/>
                  <a:gd name="T71" fmla="*/ 37 h 43"/>
                  <a:gd name="T72" fmla="*/ 8 w 34"/>
                  <a:gd name="T73" fmla="*/ 40 h 43"/>
                  <a:gd name="T74" fmla="*/ 8 w 34"/>
                  <a:gd name="T75" fmla="*/ 40 h 43"/>
                  <a:gd name="T76" fmla="*/ 11 w 34"/>
                  <a:gd name="T77" fmla="*/ 43 h 43"/>
                  <a:gd name="T78" fmla="*/ 13 w 34"/>
                  <a:gd name="T79" fmla="*/ 43 h 43"/>
                  <a:gd name="T80" fmla="*/ 16 w 34"/>
                  <a:gd name="T81" fmla="*/ 43 h 43"/>
                  <a:gd name="T82" fmla="*/ 16 w 34"/>
                  <a:gd name="T83" fmla="*/ 43 h 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3"/>
                  <a:gd name="T128" fmla="*/ 34 w 34"/>
                  <a:gd name="T129" fmla="*/ 43 h 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3">
                    <a:moveTo>
                      <a:pt x="16" y="43"/>
                    </a:moveTo>
                    <a:lnTo>
                      <a:pt x="19" y="43"/>
                    </a:lnTo>
                    <a:lnTo>
                      <a:pt x="21" y="43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9" y="37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34" y="27"/>
                    </a:lnTo>
                    <a:lnTo>
                      <a:pt x="34" y="23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5" name="Freeform 105"/>
              <p:cNvSpPr>
                <a:spLocks/>
              </p:cNvSpPr>
              <p:nvPr/>
            </p:nvSpPr>
            <p:spPr bwMode="auto">
              <a:xfrm>
                <a:off x="2615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0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0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6" name="Freeform 106"/>
              <p:cNvSpPr>
                <a:spLocks/>
              </p:cNvSpPr>
              <p:nvPr/>
            </p:nvSpPr>
            <p:spPr bwMode="auto">
              <a:xfrm>
                <a:off x="2615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7" name="Freeform 107"/>
              <p:cNvSpPr>
                <a:spLocks/>
              </p:cNvSpPr>
              <p:nvPr/>
            </p:nvSpPr>
            <p:spPr bwMode="auto">
              <a:xfrm>
                <a:off x="860" y="2125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8" name="Line 108"/>
              <p:cNvSpPr>
                <a:spLocks noChangeShapeType="1"/>
              </p:cNvSpPr>
              <p:nvPr/>
            </p:nvSpPr>
            <p:spPr bwMode="auto">
              <a:xfrm>
                <a:off x="800" y="2145"/>
                <a:ext cx="70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9" name="Freeform 109"/>
              <p:cNvSpPr>
                <a:spLocks/>
              </p:cNvSpPr>
              <p:nvPr/>
            </p:nvSpPr>
            <p:spPr bwMode="auto">
              <a:xfrm>
                <a:off x="2576" y="1603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2 w 34"/>
                  <a:gd name="T3" fmla="*/ 44 h 44"/>
                  <a:gd name="T4" fmla="*/ 34 w 34"/>
                  <a:gd name="T5" fmla="*/ 24 h 44"/>
                  <a:gd name="T6" fmla="*/ 2 w 34"/>
                  <a:gd name="T7" fmla="*/ 0 h 44"/>
                  <a:gd name="T8" fmla="*/ 2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2" y="44"/>
                    </a:lnTo>
                    <a:lnTo>
                      <a:pt x="34" y="2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0" name="Line 110"/>
              <p:cNvSpPr>
                <a:spLocks noChangeShapeType="1"/>
              </p:cNvSpPr>
              <p:nvPr/>
            </p:nvSpPr>
            <p:spPr bwMode="auto">
              <a:xfrm flipH="1">
                <a:off x="2343" y="1623"/>
                <a:ext cx="240" cy="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1" name="Freeform 111"/>
              <p:cNvSpPr>
                <a:spLocks/>
              </p:cNvSpPr>
              <p:nvPr/>
            </p:nvSpPr>
            <p:spPr bwMode="auto">
              <a:xfrm>
                <a:off x="2576" y="2773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2" name="Freeform 112"/>
              <p:cNvSpPr>
                <a:spLocks/>
              </p:cNvSpPr>
              <p:nvPr/>
            </p:nvSpPr>
            <p:spPr bwMode="auto">
              <a:xfrm>
                <a:off x="1254" y="1627"/>
                <a:ext cx="1332" cy="1169"/>
              </a:xfrm>
              <a:custGeom>
                <a:avLst/>
                <a:gdLst>
                  <a:gd name="T0" fmla="*/ 1332 w 1332"/>
                  <a:gd name="T1" fmla="*/ 1166 h 1169"/>
                  <a:gd name="T2" fmla="*/ 0 w 1332"/>
                  <a:gd name="T3" fmla="*/ 1169 h 1169"/>
                  <a:gd name="T4" fmla="*/ 0 w 1332"/>
                  <a:gd name="T5" fmla="*/ 0 h 1169"/>
                  <a:gd name="T6" fmla="*/ 0 60000 65536"/>
                  <a:gd name="T7" fmla="*/ 0 60000 65536"/>
                  <a:gd name="T8" fmla="*/ 0 60000 65536"/>
                  <a:gd name="T9" fmla="*/ 0 w 1332"/>
                  <a:gd name="T10" fmla="*/ 0 h 1169"/>
                  <a:gd name="T11" fmla="*/ 1332 w 1332"/>
                  <a:gd name="T12" fmla="*/ 1169 h 11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2" h="1169">
                    <a:moveTo>
                      <a:pt x="1332" y="1166"/>
                    </a:moveTo>
                    <a:lnTo>
                      <a:pt x="0" y="1169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3" name="Rectangle 113"/>
              <p:cNvSpPr>
                <a:spLocks noChangeArrowheads="1"/>
              </p:cNvSpPr>
              <p:nvPr/>
            </p:nvSpPr>
            <p:spPr bwMode="auto">
              <a:xfrm>
                <a:off x="2644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4" name="Rectangle 114"/>
              <p:cNvSpPr>
                <a:spLocks noChangeArrowheads="1"/>
              </p:cNvSpPr>
              <p:nvPr/>
            </p:nvSpPr>
            <p:spPr bwMode="auto">
              <a:xfrm>
                <a:off x="2688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5" name="Freeform 115"/>
              <p:cNvSpPr>
                <a:spLocks/>
              </p:cNvSpPr>
              <p:nvPr/>
            </p:nvSpPr>
            <p:spPr bwMode="auto">
              <a:xfrm>
                <a:off x="2615" y="816"/>
                <a:ext cx="133" cy="286"/>
              </a:xfrm>
              <a:custGeom>
                <a:avLst/>
                <a:gdLst>
                  <a:gd name="T0" fmla="*/ 130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130 w 133"/>
                  <a:gd name="T13" fmla="*/ 282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6"/>
                  <a:gd name="T23" fmla="*/ 133 w 133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6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6" name="Freeform 116"/>
              <p:cNvSpPr>
                <a:spLocks/>
              </p:cNvSpPr>
              <p:nvPr/>
            </p:nvSpPr>
            <p:spPr bwMode="auto">
              <a:xfrm>
                <a:off x="2615" y="816"/>
                <a:ext cx="133" cy="286"/>
              </a:xfrm>
              <a:custGeom>
                <a:avLst/>
                <a:gdLst>
                  <a:gd name="T0" fmla="*/ 130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6"/>
                  <a:gd name="T20" fmla="*/ 133 w 133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6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7" name="Rectangle 117"/>
              <p:cNvSpPr>
                <a:spLocks noChangeArrowheads="1"/>
              </p:cNvSpPr>
              <p:nvPr/>
            </p:nvSpPr>
            <p:spPr bwMode="auto">
              <a:xfrm>
                <a:off x="2654" y="90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8" name="Freeform 118"/>
              <p:cNvSpPr>
                <a:spLocks/>
              </p:cNvSpPr>
              <p:nvPr/>
            </p:nvSpPr>
            <p:spPr bwMode="auto">
              <a:xfrm>
                <a:off x="2615" y="534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0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9" name="Freeform 119"/>
              <p:cNvSpPr>
                <a:spLocks/>
              </p:cNvSpPr>
              <p:nvPr/>
            </p:nvSpPr>
            <p:spPr bwMode="auto">
              <a:xfrm>
                <a:off x="2615" y="534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0" name="Rectangle 120"/>
              <p:cNvSpPr>
                <a:spLocks noChangeArrowheads="1"/>
              </p:cNvSpPr>
              <p:nvPr/>
            </p:nvSpPr>
            <p:spPr bwMode="auto">
              <a:xfrm>
                <a:off x="2633" y="627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21" name="Rectangle 121"/>
              <p:cNvSpPr>
                <a:spLocks noChangeArrowheads="1"/>
              </p:cNvSpPr>
              <p:nvPr/>
            </p:nvSpPr>
            <p:spPr bwMode="auto">
              <a:xfrm>
                <a:off x="2696" y="62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22" name="Freeform 122"/>
              <p:cNvSpPr>
                <a:spLocks/>
              </p:cNvSpPr>
              <p:nvPr/>
            </p:nvSpPr>
            <p:spPr bwMode="auto">
              <a:xfrm>
                <a:off x="2576" y="122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2 w 34"/>
                  <a:gd name="T3" fmla="*/ 44 h 44"/>
                  <a:gd name="T4" fmla="*/ 34 w 34"/>
                  <a:gd name="T5" fmla="*/ 24 h 44"/>
                  <a:gd name="T6" fmla="*/ 2 w 34"/>
                  <a:gd name="T7" fmla="*/ 0 h 44"/>
                  <a:gd name="T8" fmla="*/ 2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2" y="44"/>
                    </a:lnTo>
                    <a:lnTo>
                      <a:pt x="34" y="2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3" name="Freeform 123"/>
              <p:cNvSpPr>
                <a:spLocks/>
              </p:cNvSpPr>
              <p:nvPr/>
            </p:nvSpPr>
            <p:spPr bwMode="auto">
              <a:xfrm>
                <a:off x="2576" y="653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4" name="Freeform 124"/>
              <p:cNvSpPr>
                <a:spLocks/>
              </p:cNvSpPr>
              <p:nvPr/>
            </p:nvSpPr>
            <p:spPr bwMode="auto">
              <a:xfrm>
                <a:off x="2516" y="673"/>
                <a:ext cx="70" cy="572"/>
              </a:xfrm>
              <a:custGeom>
                <a:avLst/>
                <a:gdLst>
                  <a:gd name="T0" fmla="*/ 70 w 70"/>
                  <a:gd name="T1" fmla="*/ 0 h 572"/>
                  <a:gd name="T2" fmla="*/ 0 w 70"/>
                  <a:gd name="T3" fmla="*/ 3 h 572"/>
                  <a:gd name="T4" fmla="*/ 0 w 70"/>
                  <a:gd name="T5" fmla="*/ 572 h 572"/>
                  <a:gd name="T6" fmla="*/ 70 w 70"/>
                  <a:gd name="T7" fmla="*/ 572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572"/>
                  <a:gd name="T14" fmla="*/ 70 w 70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572">
                    <a:moveTo>
                      <a:pt x="70" y="0"/>
                    </a:moveTo>
                    <a:lnTo>
                      <a:pt x="0" y="3"/>
                    </a:lnTo>
                    <a:lnTo>
                      <a:pt x="0" y="572"/>
                    </a:lnTo>
                    <a:lnTo>
                      <a:pt x="70" y="572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5" name="Freeform 125"/>
              <p:cNvSpPr>
                <a:spLocks/>
              </p:cNvSpPr>
              <p:nvPr/>
            </p:nvSpPr>
            <p:spPr bwMode="auto">
              <a:xfrm>
                <a:off x="3991" y="1102"/>
                <a:ext cx="133" cy="282"/>
              </a:xfrm>
              <a:custGeom>
                <a:avLst/>
                <a:gdLst>
                  <a:gd name="T0" fmla="*/ 131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1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1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6" name="Freeform 126"/>
              <p:cNvSpPr>
                <a:spLocks/>
              </p:cNvSpPr>
              <p:nvPr/>
            </p:nvSpPr>
            <p:spPr bwMode="auto">
              <a:xfrm>
                <a:off x="3991" y="1102"/>
                <a:ext cx="133" cy="282"/>
              </a:xfrm>
              <a:custGeom>
                <a:avLst/>
                <a:gdLst>
                  <a:gd name="T0" fmla="*/ 131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7" name="Freeform 127"/>
              <p:cNvSpPr>
                <a:spLocks/>
              </p:cNvSpPr>
              <p:nvPr/>
            </p:nvSpPr>
            <p:spPr bwMode="auto">
              <a:xfrm>
                <a:off x="3991" y="1384"/>
                <a:ext cx="133" cy="1961"/>
              </a:xfrm>
              <a:custGeom>
                <a:avLst/>
                <a:gdLst>
                  <a:gd name="T0" fmla="*/ 131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1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1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1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8" name="Freeform 128"/>
              <p:cNvSpPr>
                <a:spLocks/>
              </p:cNvSpPr>
              <p:nvPr/>
            </p:nvSpPr>
            <p:spPr bwMode="auto">
              <a:xfrm>
                <a:off x="3991" y="1384"/>
                <a:ext cx="133" cy="1961"/>
              </a:xfrm>
              <a:custGeom>
                <a:avLst/>
                <a:gdLst>
                  <a:gd name="T0" fmla="*/ 131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1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9" name="Rectangle 129"/>
              <p:cNvSpPr>
                <a:spLocks noChangeArrowheads="1"/>
              </p:cNvSpPr>
              <p:nvPr/>
            </p:nvSpPr>
            <p:spPr bwMode="auto">
              <a:xfrm>
                <a:off x="4028" y="1195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0" name="Freeform 130"/>
              <p:cNvSpPr>
                <a:spLocks/>
              </p:cNvSpPr>
              <p:nvPr/>
            </p:nvSpPr>
            <p:spPr bwMode="auto">
              <a:xfrm>
                <a:off x="3991" y="816"/>
                <a:ext cx="133" cy="286"/>
              </a:xfrm>
              <a:custGeom>
                <a:avLst/>
                <a:gdLst>
                  <a:gd name="T0" fmla="*/ 131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131 w 133"/>
                  <a:gd name="T13" fmla="*/ 282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6"/>
                  <a:gd name="T23" fmla="*/ 133 w 133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6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  <a:lnTo>
                      <a:pt x="131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1" name="Freeform 131"/>
              <p:cNvSpPr>
                <a:spLocks/>
              </p:cNvSpPr>
              <p:nvPr/>
            </p:nvSpPr>
            <p:spPr bwMode="auto">
              <a:xfrm>
                <a:off x="3991" y="816"/>
                <a:ext cx="133" cy="286"/>
              </a:xfrm>
              <a:custGeom>
                <a:avLst/>
                <a:gdLst>
                  <a:gd name="T0" fmla="*/ 131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6"/>
                  <a:gd name="T20" fmla="*/ 133 w 133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6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2" name="Rectangle 132"/>
              <p:cNvSpPr>
                <a:spLocks noChangeArrowheads="1"/>
              </p:cNvSpPr>
              <p:nvPr/>
            </p:nvSpPr>
            <p:spPr bwMode="auto">
              <a:xfrm>
                <a:off x="4010" y="909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3" name="Rectangle 133"/>
              <p:cNvSpPr>
                <a:spLocks noChangeArrowheads="1"/>
              </p:cNvSpPr>
              <p:nvPr/>
            </p:nvSpPr>
            <p:spPr bwMode="auto">
              <a:xfrm>
                <a:off x="4070" y="90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4" name="Freeform 134"/>
              <p:cNvSpPr>
                <a:spLocks/>
              </p:cNvSpPr>
              <p:nvPr/>
            </p:nvSpPr>
            <p:spPr bwMode="auto">
              <a:xfrm>
                <a:off x="3952" y="120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3 w 34"/>
                  <a:gd name="T3" fmla="*/ 44 h 44"/>
                  <a:gd name="T4" fmla="*/ 34 w 34"/>
                  <a:gd name="T5" fmla="*/ 24 h 44"/>
                  <a:gd name="T6" fmla="*/ 3 w 34"/>
                  <a:gd name="T7" fmla="*/ 0 h 44"/>
                  <a:gd name="T8" fmla="*/ 3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3" y="44"/>
                    </a:lnTo>
                    <a:lnTo>
                      <a:pt x="34" y="2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5" name="Freeform 135"/>
              <p:cNvSpPr>
                <a:spLocks/>
              </p:cNvSpPr>
              <p:nvPr/>
            </p:nvSpPr>
            <p:spPr bwMode="auto">
              <a:xfrm>
                <a:off x="2748" y="959"/>
                <a:ext cx="1215" cy="266"/>
              </a:xfrm>
              <a:custGeom>
                <a:avLst/>
                <a:gdLst>
                  <a:gd name="T0" fmla="*/ 1215 w 1215"/>
                  <a:gd name="T1" fmla="*/ 262 h 266"/>
                  <a:gd name="T2" fmla="*/ 1094 w 1215"/>
                  <a:gd name="T3" fmla="*/ 266 h 266"/>
                  <a:gd name="T4" fmla="*/ 1094 w 1215"/>
                  <a:gd name="T5" fmla="*/ 0 h 266"/>
                  <a:gd name="T6" fmla="*/ 0 w 1215"/>
                  <a:gd name="T7" fmla="*/ 0 h 2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5"/>
                  <a:gd name="T13" fmla="*/ 0 h 266"/>
                  <a:gd name="T14" fmla="*/ 1215 w 1215"/>
                  <a:gd name="T15" fmla="*/ 266 h 2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5" h="266">
                    <a:moveTo>
                      <a:pt x="1215" y="262"/>
                    </a:moveTo>
                    <a:lnTo>
                      <a:pt x="1094" y="266"/>
                    </a:lnTo>
                    <a:lnTo>
                      <a:pt x="1094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6" name="Freeform 136"/>
              <p:cNvSpPr>
                <a:spLocks/>
              </p:cNvSpPr>
              <p:nvPr/>
            </p:nvSpPr>
            <p:spPr bwMode="auto">
              <a:xfrm>
                <a:off x="3952" y="93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3 h 43"/>
                  <a:gd name="T8" fmla="*/ 3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7" name="Freeform 137"/>
              <p:cNvSpPr>
                <a:spLocks/>
              </p:cNvSpPr>
              <p:nvPr/>
            </p:nvSpPr>
            <p:spPr bwMode="auto">
              <a:xfrm>
                <a:off x="2745" y="673"/>
                <a:ext cx="1218" cy="286"/>
              </a:xfrm>
              <a:custGeom>
                <a:avLst/>
                <a:gdLst>
                  <a:gd name="T0" fmla="*/ 0 w 1218"/>
                  <a:gd name="T1" fmla="*/ 0 h 286"/>
                  <a:gd name="T2" fmla="*/ 1147 w 1218"/>
                  <a:gd name="T3" fmla="*/ 3 h 286"/>
                  <a:gd name="T4" fmla="*/ 1147 w 1218"/>
                  <a:gd name="T5" fmla="*/ 286 h 286"/>
                  <a:gd name="T6" fmla="*/ 1218 w 1218"/>
                  <a:gd name="T7" fmla="*/ 286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8"/>
                  <a:gd name="T13" fmla="*/ 0 h 286"/>
                  <a:gd name="T14" fmla="*/ 1218 w 1218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8" h="286">
                    <a:moveTo>
                      <a:pt x="0" y="0"/>
                    </a:moveTo>
                    <a:lnTo>
                      <a:pt x="1147" y="3"/>
                    </a:lnTo>
                    <a:lnTo>
                      <a:pt x="1147" y="286"/>
                    </a:lnTo>
                    <a:lnTo>
                      <a:pt x="1218" y="286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8" name="Freeform 138"/>
              <p:cNvSpPr>
                <a:spLocks/>
              </p:cNvSpPr>
              <p:nvPr/>
            </p:nvSpPr>
            <p:spPr bwMode="auto">
              <a:xfrm>
                <a:off x="4979" y="1102"/>
                <a:ext cx="133" cy="282"/>
              </a:xfrm>
              <a:custGeom>
                <a:avLst/>
                <a:gdLst>
                  <a:gd name="T0" fmla="*/ 133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3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9" name="Freeform 139"/>
              <p:cNvSpPr>
                <a:spLocks/>
              </p:cNvSpPr>
              <p:nvPr/>
            </p:nvSpPr>
            <p:spPr bwMode="auto">
              <a:xfrm>
                <a:off x="4979" y="1102"/>
                <a:ext cx="133" cy="282"/>
              </a:xfrm>
              <a:custGeom>
                <a:avLst/>
                <a:gdLst>
                  <a:gd name="T0" fmla="*/ 133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3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0" name="Freeform 140"/>
              <p:cNvSpPr>
                <a:spLocks/>
              </p:cNvSpPr>
              <p:nvPr/>
            </p:nvSpPr>
            <p:spPr bwMode="auto">
              <a:xfrm>
                <a:off x="4979" y="1384"/>
                <a:ext cx="133" cy="1961"/>
              </a:xfrm>
              <a:custGeom>
                <a:avLst/>
                <a:gdLst>
                  <a:gd name="T0" fmla="*/ 133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3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3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3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1" name="Freeform 141"/>
              <p:cNvSpPr>
                <a:spLocks/>
              </p:cNvSpPr>
              <p:nvPr/>
            </p:nvSpPr>
            <p:spPr bwMode="auto">
              <a:xfrm>
                <a:off x="4979" y="1384"/>
                <a:ext cx="133" cy="1961"/>
              </a:xfrm>
              <a:custGeom>
                <a:avLst/>
                <a:gdLst>
                  <a:gd name="T0" fmla="*/ 133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3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2" name="Rectangle 142"/>
              <p:cNvSpPr>
                <a:spLocks noChangeArrowheads="1"/>
              </p:cNvSpPr>
              <p:nvPr/>
            </p:nvSpPr>
            <p:spPr bwMode="auto">
              <a:xfrm>
                <a:off x="4997" y="1195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43" name="Rectangle 143"/>
              <p:cNvSpPr>
                <a:spLocks noChangeArrowheads="1"/>
              </p:cNvSpPr>
              <p:nvPr/>
            </p:nvSpPr>
            <p:spPr bwMode="auto">
              <a:xfrm>
                <a:off x="5060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44" name="Freeform 144"/>
              <p:cNvSpPr>
                <a:spLocks/>
              </p:cNvSpPr>
              <p:nvPr/>
            </p:nvSpPr>
            <p:spPr bwMode="auto">
              <a:xfrm>
                <a:off x="3952" y="2092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3 h 43"/>
                  <a:gd name="T8" fmla="*/ 3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5" name="Line 145"/>
              <p:cNvSpPr>
                <a:spLocks noChangeShapeType="1"/>
              </p:cNvSpPr>
              <p:nvPr/>
            </p:nvSpPr>
            <p:spPr bwMode="auto">
              <a:xfrm flipH="1">
                <a:off x="3780" y="2112"/>
                <a:ext cx="180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6" name="Freeform 146"/>
              <p:cNvSpPr>
                <a:spLocks/>
              </p:cNvSpPr>
              <p:nvPr/>
            </p:nvSpPr>
            <p:spPr bwMode="auto">
              <a:xfrm>
                <a:off x="4942" y="122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0 w 34"/>
                  <a:gd name="T3" fmla="*/ 44 h 44"/>
                  <a:gd name="T4" fmla="*/ 34 w 34"/>
                  <a:gd name="T5" fmla="*/ 24 h 44"/>
                  <a:gd name="T6" fmla="*/ 0 w 34"/>
                  <a:gd name="T7" fmla="*/ 0 h 44"/>
                  <a:gd name="T8" fmla="*/ 0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0" y="0"/>
                    </a:moveTo>
                    <a:lnTo>
                      <a:pt x="0" y="44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7" name="Freeform 147"/>
              <p:cNvSpPr>
                <a:spLocks/>
              </p:cNvSpPr>
              <p:nvPr/>
            </p:nvSpPr>
            <p:spPr bwMode="auto">
              <a:xfrm>
                <a:off x="4124" y="959"/>
                <a:ext cx="826" cy="286"/>
              </a:xfrm>
              <a:custGeom>
                <a:avLst/>
                <a:gdLst>
                  <a:gd name="T0" fmla="*/ 826 w 826"/>
                  <a:gd name="T1" fmla="*/ 282 h 286"/>
                  <a:gd name="T2" fmla="*/ 755 w 826"/>
                  <a:gd name="T3" fmla="*/ 286 h 286"/>
                  <a:gd name="T4" fmla="*/ 755 w 826"/>
                  <a:gd name="T5" fmla="*/ 0 h 286"/>
                  <a:gd name="T6" fmla="*/ 0 w 826"/>
                  <a:gd name="T7" fmla="*/ 0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6"/>
                  <a:gd name="T13" fmla="*/ 0 h 286"/>
                  <a:gd name="T14" fmla="*/ 826 w 826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6" h="286">
                    <a:moveTo>
                      <a:pt x="826" y="282"/>
                    </a:moveTo>
                    <a:lnTo>
                      <a:pt x="755" y="286"/>
                    </a:lnTo>
                    <a:lnTo>
                      <a:pt x="755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8" name="Freeform 148"/>
              <p:cNvSpPr>
                <a:spLocks/>
              </p:cNvSpPr>
              <p:nvPr/>
            </p:nvSpPr>
            <p:spPr bwMode="auto">
              <a:xfrm>
                <a:off x="4939" y="2092"/>
                <a:ext cx="37" cy="43"/>
              </a:xfrm>
              <a:custGeom>
                <a:avLst/>
                <a:gdLst>
                  <a:gd name="T0" fmla="*/ 0 w 37"/>
                  <a:gd name="T1" fmla="*/ 0 h 43"/>
                  <a:gd name="T2" fmla="*/ 3 w 37"/>
                  <a:gd name="T3" fmla="*/ 43 h 43"/>
                  <a:gd name="T4" fmla="*/ 37 w 37"/>
                  <a:gd name="T5" fmla="*/ 23 h 43"/>
                  <a:gd name="T6" fmla="*/ 3 w 37"/>
                  <a:gd name="T7" fmla="*/ 3 h 43"/>
                  <a:gd name="T8" fmla="*/ 3 w 37"/>
                  <a:gd name="T9" fmla="*/ 3 h 43"/>
                  <a:gd name="T10" fmla="*/ 0 w 3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3"/>
                  <a:gd name="T20" fmla="*/ 37 w 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3">
                    <a:moveTo>
                      <a:pt x="0" y="0"/>
                    </a:moveTo>
                    <a:lnTo>
                      <a:pt x="3" y="43"/>
                    </a:lnTo>
                    <a:lnTo>
                      <a:pt x="37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9" name="Line 149"/>
              <p:cNvSpPr>
                <a:spLocks noChangeShapeType="1"/>
              </p:cNvSpPr>
              <p:nvPr/>
            </p:nvSpPr>
            <p:spPr bwMode="auto">
              <a:xfrm flipH="1">
                <a:off x="5112" y="2112"/>
                <a:ext cx="298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0" name="Line 150"/>
              <p:cNvSpPr>
                <a:spLocks noChangeShapeType="1"/>
              </p:cNvSpPr>
              <p:nvPr/>
            </p:nvSpPr>
            <p:spPr bwMode="auto">
              <a:xfrm flipH="1">
                <a:off x="4869" y="2112"/>
                <a:ext cx="78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1" name="Freeform 151"/>
              <p:cNvSpPr>
                <a:spLocks/>
              </p:cNvSpPr>
              <p:nvPr/>
            </p:nvSpPr>
            <p:spPr bwMode="auto">
              <a:xfrm>
                <a:off x="4939" y="2683"/>
                <a:ext cx="37" cy="44"/>
              </a:xfrm>
              <a:custGeom>
                <a:avLst/>
                <a:gdLst>
                  <a:gd name="T0" fmla="*/ 0 w 37"/>
                  <a:gd name="T1" fmla="*/ 0 h 44"/>
                  <a:gd name="T2" fmla="*/ 3 w 37"/>
                  <a:gd name="T3" fmla="*/ 44 h 44"/>
                  <a:gd name="T4" fmla="*/ 37 w 37"/>
                  <a:gd name="T5" fmla="*/ 20 h 44"/>
                  <a:gd name="T6" fmla="*/ 3 w 37"/>
                  <a:gd name="T7" fmla="*/ 0 h 44"/>
                  <a:gd name="T8" fmla="*/ 3 w 37"/>
                  <a:gd name="T9" fmla="*/ 0 h 44"/>
                  <a:gd name="T10" fmla="*/ 0 w 37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4"/>
                  <a:gd name="T20" fmla="*/ 37 w 37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4">
                    <a:moveTo>
                      <a:pt x="0" y="0"/>
                    </a:moveTo>
                    <a:lnTo>
                      <a:pt x="3" y="44"/>
                    </a:lnTo>
                    <a:lnTo>
                      <a:pt x="37" y="2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2" name="Freeform 152"/>
              <p:cNvSpPr>
                <a:spLocks/>
              </p:cNvSpPr>
              <p:nvPr/>
            </p:nvSpPr>
            <p:spPr bwMode="auto">
              <a:xfrm>
                <a:off x="5112" y="2428"/>
                <a:ext cx="298" cy="275"/>
              </a:xfrm>
              <a:custGeom>
                <a:avLst/>
                <a:gdLst>
                  <a:gd name="T0" fmla="*/ 298 w 298"/>
                  <a:gd name="T1" fmla="*/ 0 h 275"/>
                  <a:gd name="T2" fmla="*/ 222 w 298"/>
                  <a:gd name="T3" fmla="*/ 0 h 275"/>
                  <a:gd name="T4" fmla="*/ 222 w 298"/>
                  <a:gd name="T5" fmla="*/ 275 h 275"/>
                  <a:gd name="T6" fmla="*/ 0 w 298"/>
                  <a:gd name="T7" fmla="*/ 275 h 2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275"/>
                  <a:gd name="T14" fmla="*/ 298 w 298"/>
                  <a:gd name="T15" fmla="*/ 275 h 2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275">
                    <a:moveTo>
                      <a:pt x="298" y="0"/>
                    </a:moveTo>
                    <a:lnTo>
                      <a:pt x="222" y="0"/>
                    </a:lnTo>
                    <a:lnTo>
                      <a:pt x="222" y="275"/>
                    </a:lnTo>
                    <a:lnTo>
                      <a:pt x="0" y="275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3" name="Line 153"/>
              <p:cNvSpPr>
                <a:spLocks noChangeShapeType="1"/>
              </p:cNvSpPr>
              <p:nvPr/>
            </p:nvSpPr>
            <p:spPr bwMode="auto">
              <a:xfrm flipH="1">
                <a:off x="4347" y="2703"/>
                <a:ext cx="60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4" name="Rectangle 154"/>
              <p:cNvSpPr>
                <a:spLocks noChangeArrowheads="1"/>
              </p:cNvSpPr>
              <p:nvPr/>
            </p:nvSpPr>
            <p:spPr bwMode="auto">
              <a:xfrm>
                <a:off x="2597" y="391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5" name="Rectangle 155"/>
              <p:cNvSpPr>
                <a:spLocks noChangeArrowheads="1"/>
              </p:cNvSpPr>
              <p:nvPr/>
            </p:nvSpPr>
            <p:spPr bwMode="auto">
              <a:xfrm>
                <a:off x="2615" y="391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6" name="Rectangle 156"/>
              <p:cNvSpPr>
                <a:spLocks noChangeArrowheads="1"/>
              </p:cNvSpPr>
              <p:nvPr/>
            </p:nvSpPr>
            <p:spPr bwMode="auto">
              <a:xfrm>
                <a:off x="2662" y="391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7" name="Rectangle 157"/>
              <p:cNvSpPr>
                <a:spLocks noChangeArrowheads="1"/>
              </p:cNvSpPr>
              <p:nvPr/>
            </p:nvSpPr>
            <p:spPr bwMode="auto">
              <a:xfrm>
                <a:off x="2680" y="391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8" name="Rectangle 158"/>
              <p:cNvSpPr>
                <a:spLocks noChangeArrowheads="1"/>
              </p:cNvSpPr>
              <p:nvPr/>
            </p:nvSpPr>
            <p:spPr bwMode="auto">
              <a:xfrm>
                <a:off x="2725" y="391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9" name="Rectangle 159"/>
              <p:cNvSpPr>
                <a:spLocks noChangeArrowheads="1"/>
              </p:cNvSpPr>
              <p:nvPr/>
            </p:nvSpPr>
            <p:spPr bwMode="auto">
              <a:xfrm>
                <a:off x="3929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0" name="Rectangle 160"/>
              <p:cNvSpPr>
                <a:spLocks noChangeArrowheads="1"/>
              </p:cNvSpPr>
              <p:nvPr/>
            </p:nvSpPr>
            <p:spPr bwMode="auto">
              <a:xfrm>
                <a:off x="3973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1" name="Rectangle 161"/>
              <p:cNvSpPr>
                <a:spLocks noChangeArrowheads="1"/>
              </p:cNvSpPr>
              <p:nvPr/>
            </p:nvSpPr>
            <p:spPr bwMode="auto">
              <a:xfrm>
                <a:off x="4017" y="677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2" name="Rectangle 162"/>
              <p:cNvSpPr>
                <a:spLocks noChangeArrowheads="1"/>
              </p:cNvSpPr>
              <p:nvPr/>
            </p:nvSpPr>
            <p:spPr bwMode="auto">
              <a:xfrm>
                <a:off x="4036" y="677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3" name="Rectangle 163"/>
              <p:cNvSpPr>
                <a:spLocks noChangeArrowheads="1"/>
              </p:cNvSpPr>
              <p:nvPr/>
            </p:nvSpPr>
            <p:spPr bwMode="auto">
              <a:xfrm>
                <a:off x="4091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4" name="Rectangle 164"/>
              <p:cNvSpPr>
                <a:spLocks noChangeArrowheads="1"/>
              </p:cNvSpPr>
              <p:nvPr/>
            </p:nvSpPr>
            <p:spPr bwMode="auto">
              <a:xfrm>
                <a:off x="4135" y="677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5" name="Rectangle 165"/>
              <p:cNvSpPr>
                <a:spLocks noChangeArrowheads="1"/>
              </p:cNvSpPr>
              <p:nvPr/>
            </p:nvSpPr>
            <p:spPr bwMode="auto">
              <a:xfrm>
                <a:off x="4908" y="95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6" name="Rectangle 166"/>
              <p:cNvSpPr>
                <a:spLocks noChangeArrowheads="1"/>
              </p:cNvSpPr>
              <p:nvPr/>
            </p:nvSpPr>
            <p:spPr bwMode="auto">
              <a:xfrm>
                <a:off x="4963" y="95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7" name="Rectangle 167"/>
              <p:cNvSpPr>
                <a:spLocks noChangeArrowheads="1"/>
              </p:cNvSpPr>
              <p:nvPr/>
            </p:nvSpPr>
            <p:spPr bwMode="auto">
              <a:xfrm>
                <a:off x="5005" y="95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8" name="Rectangle 168"/>
              <p:cNvSpPr>
                <a:spLocks noChangeArrowheads="1"/>
              </p:cNvSpPr>
              <p:nvPr/>
            </p:nvSpPr>
            <p:spPr bwMode="auto">
              <a:xfrm>
                <a:off x="5062" y="95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9" name="Rectangle 169"/>
              <p:cNvSpPr>
                <a:spLocks noChangeArrowheads="1"/>
              </p:cNvSpPr>
              <p:nvPr/>
            </p:nvSpPr>
            <p:spPr bwMode="auto">
              <a:xfrm>
                <a:off x="5080" y="959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0" name="Rectangle 170"/>
              <p:cNvSpPr>
                <a:spLocks noChangeArrowheads="1"/>
              </p:cNvSpPr>
              <p:nvPr/>
            </p:nvSpPr>
            <p:spPr bwMode="auto">
              <a:xfrm>
                <a:off x="5143" y="95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1" name="Rectangle 171"/>
              <p:cNvSpPr>
                <a:spLocks noChangeArrowheads="1"/>
              </p:cNvSpPr>
              <p:nvPr/>
            </p:nvSpPr>
            <p:spPr bwMode="auto">
              <a:xfrm>
                <a:off x="4587" y="201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2" name="Rectangle 172"/>
              <p:cNvSpPr>
                <a:spLocks noChangeArrowheads="1"/>
              </p:cNvSpPr>
              <p:nvPr/>
            </p:nvSpPr>
            <p:spPr bwMode="auto">
              <a:xfrm>
                <a:off x="4634" y="20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3" name="Rectangle 173"/>
              <p:cNvSpPr>
                <a:spLocks noChangeArrowheads="1"/>
              </p:cNvSpPr>
              <p:nvPr/>
            </p:nvSpPr>
            <p:spPr bwMode="auto">
              <a:xfrm>
                <a:off x="4670" y="2016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4" name="Rectangle 174"/>
              <p:cNvSpPr>
                <a:spLocks noChangeArrowheads="1"/>
              </p:cNvSpPr>
              <p:nvPr/>
            </p:nvSpPr>
            <p:spPr bwMode="auto">
              <a:xfrm>
                <a:off x="4689" y="20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5" name="Rectangle 175"/>
              <p:cNvSpPr>
                <a:spLocks noChangeArrowheads="1"/>
              </p:cNvSpPr>
              <p:nvPr/>
            </p:nvSpPr>
            <p:spPr bwMode="auto">
              <a:xfrm>
                <a:off x="4725" y="201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6" name="Rectangle 176"/>
              <p:cNvSpPr>
                <a:spLocks noChangeArrowheads="1"/>
              </p:cNvSpPr>
              <p:nvPr/>
            </p:nvSpPr>
            <p:spPr bwMode="auto">
              <a:xfrm>
                <a:off x="4540" y="211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7" name="Rectangle 177"/>
              <p:cNvSpPr>
                <a:spLocks noChangeArrowheads="1"/>
              </p:cNvSpPr>
              <p:nvPr/>
            </p:nvSpPr>
            <p:spPr bwMode="auto">
              <a:xfrm>
                <a:off x="4595" y="21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8" name="Rectangle 178"/>
              <p:cNvSpPr>
                <a:spLocks noChangeArrowheads="1"/>
              </p:cNvSpPr>
              <p:nvPr/>
            </p:nvSpPr>
            <p:spPr bwMode="auto">
              <a:xfrm>
                <a:off x="4631" y="211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9" name="Rectangle 179"/>
              <p:cNvSpPr>
                <a:spLocks noChangeArrowheads="1"/>
              </p:cNvSpPr>
              <p:nvPr/>
            </p:nvSpPr>
            <p:spPr bwMode="auto">
              <a:xfrm>
                <a:off x="4686" y="21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0" name="Rectangle 180"/>
              <p:cNvSpPr>
                <a:spLocks noChangeArrowheads="1"/>
              </p:cNvSpPr>
              <p:nvPr/>
            </p:nvSpPr>
            <p:spPr bwMode="auto">
              <a:xfrm>
                <a:off x="4723" y="211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1" name="Rectangle 181"/>
              <p:cNvSpPr>
                <a:spLocks noChangeArrowheads="1"/>
              </p:cNvSpPr>
              <p:nvPr/>
            </p:nvSpPr>
            <p:spPr bwMode="auto">
              <a:xfrm>
                <a:off x="4746" y="211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2" name="Freeform 182"/>
              <p:cNvSpPr>
                <a:spLocks/>
              </p:cNvSpPr>
              <p:nvPr/>
            </p:nvSpPr>
            <p:spPr bwMode="auto">
              <a:xfrm>
                <a:off x="3566" y="1690"/>
                <a:ext cx="214" cy="847"/>
              </a:xfrm>
              <a:custGeom>
                <a:avLst/>
                <a:gdLst>
                  <a:gd name="T0" fmla="*/ 0 w 214"/>
                  <a:gd name="T1" fmla="*/ 0 h 847"/>
                  <a:gd name="T2" fmla="*/ 0 w 214"/>
                  <a:gd name="T3" fmla="*/ 342 h 847"/>
                  <a:gd name="T4" fmla="*/ 67 w 214"/>
                  <a:gd name="T5" fmla="*/ 425 h 847"/>
                  <a:gd name="T6" fmla="*/ 0 w 214"/>
                  <a:gd name="T7" fmla="*/ 505 h 847"/>
                  <a:gd name="T8" fmla="*/ 0 w 214"/>
                  <a:gd name="T9" fmla="*/ 847 h 847"/>
                  <a:gd name="T10" fmla="*/ 214 w 214"/>
                  <a:gd name="T11" fmla="*/ 588 h 847"/>
                  <a:gd name="T12" fmla="*/ 214 w 214"/>
                  <a:gd name="T13" fmla="*/ 259 h 847"/>
                  <a:gd name="T14" fmla="*/ 0 w 214"/>
                  <a:gd name="T15" fmla="*/ 0 h 847"/>
                  <a:gd name="T16" fmla="*/ 0 w 214"/>
                  <a:gd name="T17" fmla="*/ 0 h 8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4"/>
                  <a:gd name="T28" fmla="*/ 0 h 847"/>
                  <a:gd name="T29" fmla="*/ 214 w 214"/>
                  <a:gd name="T30" fmla="*/ 847 h 8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4" h="847">
                    <a:moveTo>
                      <a:pt x="0" y="0"/>
                    </a:moveTo>
                    <a:lnTo>
                      <a:pt x="0" y="342"/>
                    </a:lnTo>
                    <a:lnTo>
                      <a:pt x="67" y="425"/>
                    </a:lnTo>
                    <a:lnTo>
                      <a:pt x="0" y="505"/>
                    </a:lnTo>
                    <a:lnTo>
                      <a:pt x="0" y="847"/>
                    </a:lnTo>
                    <a:lnTo>
                      <a:pt x="214" y="588"/>
                    </a:lnTo>
                    <a:lnTo>
                      <a:pt x="214" y="25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3" name="Freeform 183"/>
              <p:cNvSpPr>
                <a:spLocks/>
              </p:cNvSpPr>
              <p:nvPr/>
            </p:nvSpPr>
            <p:spPr bwMode="auto">
              <a:xfrm>
                <a:off x="3218" y="1547"/>
                <a:ext cx="126" cy="472"/>
              </a:xfrm>
              <a:custGeom>
                <a:avLst/>
                <a:gdLst>
                  <a:gd name="T0" fmla="*/ 0 w 126"/>
                  <a:gd name="T1" fmla="*/ 76 h 472"/>
                  <a:gd name="T2" fmla="*/ 3 w 126"/>
                  <a:gd name="T3" fmla="*/ 66 h 472"/>
                  <a:gd name="T4" fmla="*/ 3 w 126"/>
                  <a:gd name="T5" fmla="*/ 53 h 472"/>
                  <a:gd name="T6" fmla="*/ 8 w 126"/>
                  <a:gd name="T7" fmla="*/ 43 h 472"/>
                  <a:gd name="T8" fmla="*/ 13 w 126"/>
                  <a:gd name="T9" fmla="*/ 33 h 472"/>
                  <a:gd name="T10" fmla="*/ 18 w 126"/>
                  <a:gd name="T11" fmla="*/ 23 h 472"/>
                  <a:gd name="T12" fmla="*/ 26 w 126"/>
                  <a:gd name="T13" fmla="*/ 17 h 472"/>
                  <a:gd name="T14" fmla="*/ 34 w 126"/>
                  <a:gd name="T15" fmla="*/ 10 h 472"/>
                  <a:gd name="T16" fmla="*/ 42 w 126"/>
                  <a:gd name="T17" fmla="*/ 3 h 472"/>
                  <a:gd name="T18" fmla="*/ 52 w 126"/>
                  <a:gd name="T19" fmla="*/ 0 h 472"/>
                  <a:gd name="T20" fmla="*/ 63 w 126"/>
                  <a:gd name="T21" fmla="*/ 0 h 472"/>
                  <a:gd name="T22" fmla="*/ 73 w 126"/>
                  <a:gd name="T23" fmla="*/ 0 h 472"/>
                  <a:gd name="T24" fmla="*/ 81 w 126"/>
                  <a:gd name="T25" fmla="*/ 3 h 472"/>
                  <a:gd name="T26" fmla="*/ 92 w 126"/>
                  <a:gd name="T27" fmla="*/ 10 h 472"/>
                  <a:gd name="T28" fmla="*/ 99 w 126"/>
                  <a:gd name="T29" fmla="*/ 17 h 472"/>
                  <a:gd name="T30" fmla="*/ 107 w 126"/>
                  <a:gd name="T31" fmla="*/ 23 h 472"/>
                  <a:gd name="T32" fmla="*/ 112 w 126"/>
                  <a:gd name="T33" fmla="*/ 33 h 472"/>
                  <a:gd name="T34" fmla="*/ 118 w 126"/>
                  <a:gd name="T35" fmla="*/ 43 h 472"/>
                  <a:gd name="T36" fmla="*/ 120 w 126"/>
                  <a:gd name="T37" fmla="*/ 53 h 472"/>
                  <a:gd name="T38" fmla="*/ 123 w 126"/>
                  <a:gd name="T39" fmla="*/ 66 h 472"/>
                  <a:gd name="T40" fmla="*/ 126 w 126"/>
                  <a:gd name="T41" fmla="*/ 80 h 472"/>
                  <a:gd name="T42" fmla="*/ 126 w 126"/>
                  <a:gd name="T43" fmla="*/ 392 h 472"/>
                  <a:gd name="T44" fmla="*/ 123 w 126"/>
                  <a:gd name="T45" fmla="*/ 405 h 472"/>
                  <a:gd name="T46" fmla="*/ 120 w 126"/>
                  <a:gd name="T47" fmla="*/ 419 h 472"/>
                  <a:gd name="T48" fmla="*/ 118 w 126"/>
                  <a:gd name="T49" fmla="*/ 429 h 472"/>
                  <a:gd name="T50" fmla="*/ 112 w 126"/>
                  <a:gd name="T51" fmla="*/ 439 h 472"/>
                  <a:gd name="T52" fmla="*/ 107 w 126"/>
                  <a:gd name="T53" fmla="*/ 449 h 472"/>
                  <a:gd name="T54" fmla="*/ 99 w 126"/>
                  <a:gd name="T55" fmla="*/ 459 h 472"/>
                  <a:gd name="T56" fmla="*/ 92 w 126"/>
                  <a:gd name="T57" fmla="*/ 465 h 472"/>
                  <a:gd name="T58" fmla="*/ 81 w 126"/>
                  <a:gd name="T59" fmla="*/ 468 h 472"/>
                  <a:gd name="T60" fmla="*/ 73 w 126"/>
                  <a:gd name="T61" fmla="*/ 472 h 472"/>
                  <a:gd name="T62" fmla="*/ 63 w 126"/>
                  <a:gd name="T63" fmla="*/ 472 h 472"/>
                  <a:gd name="T64" fmla="*/ 52 w 126"/>
                  <a:gd name="T65" fmla="*/ 472 h 472"/>
                  <a:gd name="T66" fmla="*/ 42 w 126"/>
                  <a:gd name="T67" fmla="*/ 468 h 472"/>
                  <a:gd name="T68" fmla="*/ 34 w 126"/>
                  <a:gd name="T69" fmla="*/ 465 h 472"/>
                  <a:gd name="T70" fmla="*/ 26 w 126"/>
                  <a:gd name="T71" fmla="*/ 459 h 472"/>
                  <a:gd name="T72" fmla="*/ 18 w 126"/>
                  <a:gd name="T73" fmla="*/ 449 h 472"/>
                  <a:gd name="T74" fmla="*/ 13 w 126"/>
                  <a:gd name="T75" fmla="*/ 439 h 472"/>
                  <a:gd name="T76" fmla="*/ 8 w 126"/>
                  <a:gd name="T77" fmla="*/ 429 h 472"/>
                  <a:gd name="T78" fmla="*/ 3 w 126"/>
                  <a:gd name="T79" fmla="*/ 419 h 472"/>
                  <a:gd name="T80" fmla="*/ 3 w 126"/>
                  <a:gd name="T81" fmla="*/ 405 h 472"/>
                  <a:gd name="T82" fmla="*/ 0 w 126"/>
                  <a:gd name="T83" fmla="*/ 392 h 472"/>
                  <a:gd name="T84" fmla="*/ 0 w 126"/>
                  <a:gd name="T85" fmla="*/ 80 h 472"/>
                  <a:gd name="T86" fmla="*/ 0 w 126"/>
                  <a:gd name="T87" fmla="*/ 80 h 472"/>
                  <a:gd name="T88" fmla="*/ 0 w 126"/>
                  <a:gd name="T89" fmla="*/ 76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472"/>
                  <a:gd name="T137" fmla="*/ 126 w 126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472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33"/>
                    </a:lnTo>
                    <a:lnTo>
                      <a:pt x="18" y="23"/>
                    </a:lnTo>
                    <a:lnTo>
                      <a:pt x="26" y="17"/>
                    </a:lnTo>
                    <a:lnTo>
                      <a:pt x="34" y="10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3"/>
                    </a:lnTo>
                    <a:lnTo>
                      <a:pt x="112" y="33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80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9"/>
                    </a:lnTo>
                    <a:lnTo>
                      <a:pt x="118" y="429"/>
                    </a:lnTo>
                    <a:lnTo>
                      <a:pt x="112" y="439"/>
                    </a:lnTo>
                    <a:lnTo>
                      <a:pt x="107" y="449"/>
                    </a:lnTo>
                    <a:lnTo>
                      <a:pt x="99" y="459"/>
                    </a:lnTo>
                    <a:lnTo>
                      <a:pt x="92" y="465"/>
                    </a:lnTo>
                    <a:lnTo>
                      <a:pt x="81" y="468"/>
                    </a:lnTo>
                    <a:lnTo>
                      <a:pt x="73" y="472"/>
                    </a:lnTo>
                    <a:lnTo>
                      <a:pt x="63" y="472"/>
                    </a:lnTo>
                    <a:lnTo>
                      <a:pt x="52" y="472"/>
                    </a:lnTo>
                    <a:lnTo>
                      <a:pt x="42" y="468"/>
                    </a:lnTo>
                    <a:lnTo>
                      <a:pt x="34" y="465"/>
                    </a:lnTo>
                    <a:lnTo>
                      <a:pt x="26" y="459"/>
                    </a:lnTo>
                    <a:lnTo>
                      <a:pt x="18" y="449"/>
                    </a:lnTo>
                    <a:lnTo>
                      <a:pt x="13" y="439"/>
                    </a:lnTo>
                    <a:lnTo>
                      <a:pt x="8" y="429"/>
                    </a:lnTo>
                    <a:lnTo>
                      <a:pt x="3" y="419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8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4" name="Freeform 184"/>
              <p:cNvSpPr>
                <a:spLocks/>
              </p:cNvSpPr>
              <p:nvPr/>
            </p:nvSpPr>
            <p:spPr bwMode="auto">
              <a:xfrm>
                <a:off x="3218" y="1547"/>
                <a:ext cx="126" cy="472"/>
              </a:xfrm>
              <a:custGeom>
                <a:avLst/>
                <a:gdLst>
                  <a:gd name="T0" fmla="*/ 0 w 126"/>
                  <a:gd name="T1" fmla="*/ 76 h 472"/>
                  <a:gd name="T2" fmla="*/ 3 w 126"/>
                  <a:gd name="T3" fmla="*/ 66 h 472"/>
                  <a:gd name="T4" fmla="*/ 3 w 126"/>
                  <a:gd name="T5" fmla="*/ 53 h 472"/>
                  <a:gd name="T6" fmla="*/ 8 w 126"/>
                  <a:gd name="T7" fmla="*/ 43 h 472"/>
                  <a:gd name="T8" fmla="*/ 13 w 126"/>
                  <a:gd name="T9" fmla="*/ 33 h 472"/>
                  <a:gd name="T10" fmla="*/ 18 w 126"/>
                  <a:gd name="T11" fmla="*/ 23 h 472"/>
                  <a:gd name="T12" fmla="*/ 26 w 126"/>
                  <a:gd name="T13" fmla="*/ 17 h 472"/>
                  <a:gd name="T14" fmla="*/ 34 w 126"/>
                  <a:gd name="T15" fmla="*/ 10 h 472"/>
                  <a:gd name="T16" fmla="*/ 42 w 126"/>
                  <a:gd name="T17" fmla="*/ 3 h 472"/>
                  <a:gd name="T18" fmla="*/ 52 w 126"/>
                  <a:gd name="T19" fmla="*/ 0 h 472"/>
                  <a:gd name="T20" fmla="*/ 63 w 126"/>
                  <a:gd name="T21" fmla="*/ 0 h 472"/>
                  <a:gd name="T22" fmla="*/ 73 w 126"/>
                  <a:gd name="T23" fmla="*/ 0 h 472"/>
                  <a:gd name="T24" fmla="*/ 81 w 126"/>
                  <a:gd name="T25" fmla="*/ 3 h 472"/>
                  <a:gd name="T26" fmla="*/ 92 w 126"/>
                  <a:gd name="T27" fmla="*/ 10 h 472"/>
                  <a:gd name="T28" fmla="*/ 99 w 126"/>
                  <a:gd name="T29" fmla="*/ 17 h 472"/>
                  <a:gd name="T30" fmla="*/ 107 w 126"/>
                  <a:gd name="T31" fmla="*/ 23 h 472"/>
                  <a:gd name="T32" fmla="*/ 112 w 126"/>
                  <a:gd name="T33" fmla="*/ 33 h 472"/>
                  <a:gd name="T34" fmla="*/ 118 w 126"/>
                  <a:gd name="T35" fmla="*/ 43 h 472"/>
                  <a:gd name="T36" fmla="*/ 120 w 126"/>
                  <a:gd name="T37" fmla="*/ 53 h 472"/>
                  <a:gd name="T38" fmla="*/ 123 w 126"/>
                  <a:gd name="T39" fmla="*/ 66 h 472"/>
                  <a:gd name="T40" fmla="*/ 126 w 126"/>
                  <a:gd name="T41" fmla="*/ 80 h 472"/>
                  <a:gd name="T42" fmla="*/ 126 w 126"/>
                  <a:gd name="T43" fmla="*/ 392 h 472"/>
                  <a:gd name="T44" fmla="*/ 123 w 126"/>
                  <a:gd name="T45" fmla="*/ 405 h 472"/>
                  <a:gd name="T46" fmla="*/ 120 w 126"/>
                  <a:gd name="T47" fmla="*/ 419 h 472"/>
                  <a:gd name="T48" fmla="*/ 118 w 126"/>
                  <a:gd name="T49" fmla="*/ 429 h 472"/>
                  <a:gd name="T50" fmla="*/ 112 w 126"/>
                  <a:gd name="T51" fmla="*/ 439 h 472"/>
                  <a:gd name="T52" fmla="*/ 107 w 126"/>
                  <a:gd name="T53" fmla="*/ 449 h 472"/>
                  <a:gd name="T54" fmla="*/ 99 w 126"/>
                  <a:gd name="T55" fmla="*/ 459 h 472"/>
                  <a:gd name="T56" fmla="*/ 92 w 126"/>
                  <a:gd name="T57" fmla="*/ 465 h 472"/>
                  <a:gd name="T58" fmla="*/ 81 w 126"/>
                  <a:gd name="T59" fmla="*/ 468 h 472"/>
                  <a:gd name="T60" fmla="*/ 73 w 126"/>
                  <a:gd name="T61" fmla="*/ 472 h 472"/>
                  <a:gd name="T62" fmla="*/ 63 w 126"/>
                  <a:gd name="T63" fmla="*/ 472 h 472"/>
                  <a:gd name="T64" fmla="*/ 52 w 126"/>
                  <a:gd name="T65" fmla="*/ 472 h 472"/>
                  <a:gd name="T66" fmla="*/ 42 w 126"/>
                  <a:gd name="T67" fmla="*/ 468 h 472"/>
                  <a:gd name="T68" fmla="*/ 34 w 126"/>
                  <a:gd name="T69" fmla="*/ 465 h 472"/>
                  <a:gd name="T70" fmla="*/ 26 w 126"/>
                  <a:gd name="T71" fmla="*/ 459 h 472"/>
                  <a:gd name="T72" fmla="*/ 18 w 126"/>
                  <a:gd name="T73" fmla="*/ 449 h 472"/>
                  <a:gd name="T74" fmla="*/ 13 w 126"/>
                  <a:gd name="T75" fmla="*/ 439 h 472"/>
                  <a:gd name="T76" fmla="*/ 8 w 126"/>
                  <a:gd name="T77" fmla="*/ 429 h 472"/>
                  <a:gd name="T78" fmla="*/ 3 w 126"/>
                  <a:gd name="T79" fmla="*/ 419 h 472"/>
                  <a:gd name="T80" fmla="*/ 3 w 126"/>
                  <a:gd name="T81" fmla="*/ 405 h 472"/>
                  <a:gd name="T82" fmla="*/ 0 w 126"/>
                  <a:gd name="T83" fmla="*/ 392 h 472"/>
                  <a:gd name="T84" fmla="*/ 0 w 126"/>
                  <a:gd name="T85" fmla="*/ 80 h 472"/>
                  <a:gd name="T86" fmla="*/ 0 w 126"/>
                  <a:gd name="T87" fmla="*/ 8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2"/>
                  <a:gd name="T134" fmla="*/ 126 w 126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2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33"/>
                    </a:lnTo>
                    <a:lnTo>
                      <a:pt x="18" y="23"/>
                    </a:lnTo>
                    <a:lnTo>
                      <a:pt x="26" y="17"/>
                    </a:lnTo>
                    <a:lnTo>
                      <a:pt x="34" y="10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3"/>
                    </a:lnTo>
                    <a:lnTo>
                      <a:pt x="112" y="33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80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9"/>
                    </a:lnTo>
                    <a:lnTo>
                      <a:pt x="118" y="429"/>
                    </a:lnTo>
                    <a:lnTo>
                      <a:pt x="112" y="439"/>
                    </a:lnTo>
                    <a:lnTo>
                      <a:pt x="107" y="449"/>
                    </a:lnTo>
                    <a:lnTo>
                      <a:pt x="99" y="459"/>
                    </a:lnTo>
                    <a:lnTo>
                      <a:pt x="92" y="465"/>
                    </a:lnTo>
                    <a:lnTo>
                      <a:pt x="81" y="468"/>
                    </a:lnTo>
                    <a:lnTo>
                      <a:pt x="73" y="472"/>
                    </a:lnTo>
                    <a:lnTo>
                      <a:pt x="63" y="472"/>
                    </a:lnTo>
                    <a:lnTo>
                      <a:pt x="52" y="472"/>
                    </a:lnTo>
                    <a:lnTo>
                      <a:pt x="42" y="468"/>
                    </a:lnTo>
                    <a:lnTo>
                      <a:pt x="34" y="465"/>
                    </a:lnTo>
                    <a:lnTo>
                      <a:pt x="26" y="459"/>
                    </a:lnTo>
                    <a:lnTo>
                      <a:pt x="18" y="449"/>
                    </a:lnTo>
                    <a:lnTo>
                      <a:pt x="13" y="439"/>
                    </a:lnTo>
                    <a:lnTo>
                      <a:pt x="8" y="429"/>
                    </a:lnTo>
                    <a:lnTo>
                      <a:pt x="3" y="419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5" name="Rectangle 185"/>
              <p:cNvSpPr>
                <a:spLocks noChangeArrowheads="1"/>
              </p:cNvSpPr>
              <p:nvPr/>
            </p:nvSpPr>
            <p:spPr bwMode="auto">
              <a:xfrm>
                <a:off x="3250" y="1650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6" name="Rectangle 186"/>
              <p:cNvSpPr>
                <a:spLocks noChangeArrowheads="1"/>
              </p:cNvSpPr>
              <p:nvPr/>
            </p:nvSpPr>
            <p:spPr bwMode="auto">
              <a:xfrm>
                <a:off x="3304" y="165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7" name="Rectangle 187"/>
              <p:cNvSpPr>
                <a:spLocks noChangeArrowheads="1"/>
              </p:cNvSpPr>
              <p:nvPr/>
            </p:nvSpPr>
            <p:spPr bwMode="auto">
              <a:xfrm>
                <a:off x="3263" y="173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8" name="Rectangle 188"/>
              <p:cNvSpPr>
                <a:spLocks noChangeArrowheads="1"/>
              </p:cNvSpPr>
              <p:nvPr/>
            </p:nvSpPr>
            <p:spPr bwMode="auto">
              <a:xfrm>
                <a:off x="3299" y="173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9" name="Rectangle 189"/>
              <p:cNvSpPr>
                <a:spLocks noChangeArrowheads="1"/>
              </p:cNvSpPr>
              <p:nvPr/>
            </p:nvSpPr>
            <p:spPr bwMode="auto">
              <a:xfrm>
                <a:off x="3263" y="1820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0" name="Freeform 190"/>
              <p:cNvSpPr>
                <a:spLocks/>
              </p:cNvSpPr>
              <p:nvPr/>
            </p:nvSpPr>
            <p:spPr bwMode="auto">
              <a:xfrm>
                <a:off x="3456" y="3281"/>
                <a:ext cx="496" cy="379"/>
              </a:xfrm>
              <a:custGeom>
                <a:avLst/>
                <a:gdLst>
                  <a:gd name="T0" fmla="*/ 394 w 496"/>
                  <a:gd name="T1" fmla="*/ 376 h 379"/>
                  <a:gd name="T2" fmla="*/ 413 w 496"/>
                  <a:gd name="T3" fmla="*/ 376 h 379"/>
                  <a:gd name="T4" fmla="*/ 428 w 496"/>
                  <a:gd name="T5" fmla="*/ 373 h 379"/>
                  <a:gd name="T6" fmla="*/ 441 w 496"/>
                  <a:gd name="T7" fmla="*/ 366 h 379"/>
                  <a:gd name="T8" fmla="*/ 454 w 496"/>
                  <a:gd name="T9" fmla="*/ 353 h 379"/>
                  <a:gd name="T10" fmla="*/ 467 w 496"/>
                  <a:gd name="T11" fmla="*/ 343 h 379"/>
                  <a:gd name="T12" fmla="*/ 475 w 496"/>
                  <a:gd name="T13" fmla="*/ 326 h 379"/>
                  <a:gd name="T14" fmla="*/ 486 w 496"/>
                  <a:gd name="T15" fmla="*/ 309 h 379"/>
                  <a:gd name="T16" fmla="*/ 491 w 496"/>
                  <a:gd name="T17" fmla="*/ 293 h 379"/>
                  <a:gd name="T18" fmla="*/ 494 w 496"/>
                  <a:gd name="T19" fmla="*/ 273 h 379"/>
                  <a:gd name="T20" fmla="*/ 496 w 496"/>
                  <a:gd name="T21" fmla="*/ 253 h 379"/>
                  <a:gd name="T22" fmla="*/ 496 w 496"/>
                  <a:gd name="T23" fmla="*/ 127 h 379"/>
                  <a:gd name="T24" fmla="*/ 494 w 496"/>
                  <a:gd name="T25" fmla="*/ 107 h 379"/>
                  <a:gd name="T26" fmla="*/ 491 w 496"/>
                  <a:gd name="T27" fmla="*/ 87 h 379"/>
                  <a:gd name="T28" fmla="*/ 486 w 496"/>
                  <a:gd name="T29" fmla="*/ 67 h 379"/>
                  <a:gd name="T30" fmla="*/ 475 w 496"/>
                  <a:gd name="T31" fmla="*/ 50 h 379"/>
                  <a:gd name="T32" fmla="*/ 467 w 496"/>
                  <a:gd name="T33" fmla="*/ 37 h 379"/>
                  <a:gd name="T34" fmla="*/ 454 w 496"/>
                  <a:gd name="T35" fmla="*/ 24 h 379"/>
                  <a:gd name="T36" fmla="*/ 441 w 496"/>
                  <a:gd name="T37" fmla="*/ 14 h 379"/>
                  <a:gd name="T38" fmla="*/ 428 w 496"/>
                  <a:gd name="T39" fmla="*/ 7 h 379"/>
                  <a:gd name="T40" fmla="*/ 413 w 496"/>
                  <a:gd name="T41" fmla="*/ 0 h 379"/>
                  <a:gd name="T42" fmla="*/ 397 w 496"/>
                  <a:gd name="T43" fmla="*/ 0 h 379"/>
                  <a:gd name="T44" fmla="*/ 99 w 496"/>
                  <a:gd name="T45" fmla="*/ 0 h 379"/>
                  <a:gd name="T46" fmla="*/ 83 w 496"/>
                  <a:gd name="T47" fmla="*/ 0 h 379"/>
                  <a:gd name="T48" fmla="*/ 68 w 496"/>
                  <a:gd name="T49" fmla="*/ 7 h 379"/>
                  <a:gd name="T50" fmla="*/ 52 w 496"/>
                  <a:gd name="T51" fmla="*/ 14 h 379"/>
                  <a:gd name="T52" fmla="*/ 39 w 496"/>
                  <a:gd name="T53" fmla="*/ 24 h 379"/>
                  <a:gd name="T54" fmla="*/ 29 w 496"/>
                  <a:gd name="T55" fmla="*/ 37 h 379"/>
                  <a:gd name="T56" fmla="*/ 18 w 496"/>
                  <a:gd name="T57" fmla="*/ 50 h 379"/>
                  <a:gd name="T58" fmla="*/ 10 w 496"/>
                  <a:gd name="T59" fmla="*/ 67 h 379"/>
                  <a:gd name="T60" fmla="*/ 5 w 496"/>
                  <a:gd name="T61" fmla="*/ 87 h 379"/>
                  <a:gd name="T62" fmla="*/ 0 w 496"/>
                  <a:gd name="T63" fmla="*/ 107 h 379"/>
                  <a:gd name="T64" fmla="*/ 0 w 496"/>
                  <a:gd name="T65" fmla="*/ 127 h 379"/>
                  <a:gd name="T66" fmla="*/ 0 w 496"/>
                  <a:gd name="T67" fmla="*/ 253 h 379"/>
                  <a:gd name="T68" fmla="*/ 0 w 496"/>
                  <a:gd name="T69" fmla="*/ 273 h 379"/>
                  <a:gd name="T70" fmla="*/ 5 w 496"/>
                  <a:gd name="T71" fmla="*/ 293 h 379"/>
                  <a:gd name="T72" fmla="*/ 10 w 496"/>
                  <a:gd name="T73" fmla="*/ 309 h 379"/>
                  <a:gd name="T74" fmla="*/ 18 w 496"/>
                  <a:gd name="T75" fmla="*/ 326 h 379"/>
                  <a:gd name="T76" fmla="*/ 29 w 496"/>
                  <a:gd name="T77" fmla="*/ 343 h 379"/>
                  <a:gd name="T78" fmla="*/ 39 w 496"/>
                  <a:gd name="T79" fmla="*/ 353 h 379"/>
                  <a:gd name="T80" fmla="*/ 52 w 496"/>
                  <a:gd name="T81" fmla="*/ 366 h 379"/>
                  <a:gd name="T82" fmla="*/ 68 w 496"/>
                  <a:gd name="T83" fmla="*/ 373 h 379"/>
                  <a:gd name="T84" fmla="*/ 83 w 496"/>
                  <a:gd name="T85" fmla="*/ 376 h 379"/>
                  <a:gd name="T86" fmla="*/ 99 w 496"/>
                  <a:gd name="T87" fmla="*/ 379 h 379"/>
                  <a:gd name="T88" fmla="*/ 397 w 496"/>
                  <a:gd name="T89" fmla="*/ 379 h 379"/>
                  <a:gd name="T90" fmla="*/ 397 w 496"/>
                  <a:gd name="T91" fmla="*/ 379 h 379"/>
                  <a:gd name="T92" fmla="*/ 394 w 496"/>
                  <a:gd name="T93" fmla="*/ 376 h 3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96"/>
                  <a:gd name="T142" fmla="*/ 0 h 379"/>
                  <a:gd name="T143" fmla="*/ 496 w 496"/>
                  <a:gd name="T144" fmla="*/ 379 h 3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96" h="379">
                    <a:moveTo>
                      <a:pt x="394" y="376"/>
                    </a:moveTo>
                    <a:lnTo>
                      <a:pt x="413" y="376"/>
                    </a:lnTo>
                    <a:lnTo>
                      <a:pt x="428" y="373"/>
                    </a:lnTo>
                    <a:lnTo>
                      <a:pt x="441" y="366"/>
                    </a:lnTo>
                    <a:lnTo>
                      <a:pt x="454" y="353"/>
                    </a:lnTo>
                    <a:lnTo>
                      <a:pt x="467" y="343"/>
                    </a:lnTo>
                    <a:lnTo>
                      <a:pt x="475" y="326"/>
                    </a:lnTo>
                    <a:lnTo>
                      <a:pt x="486" y="309"/>
                    </a:lnTo>
                    <a:lnTo>
                      <a:pt x="491" y="293"/>
                    </a:lnTo>
                    <a:lnTo>
                      <a:pt x="494" y="273"/>
                    </a:lnTo>
                    <a:lnTo>
                      <a:pt x="496" y="253"/>
                    </a:lnTo>
                    <a:lnTo>
                      <a:pt x="496" y="127"/>
                    </a:lnTo>
                    <a:lnTo>
                      <a:pt x="494" y="107"/>
                    </a:lnTo>
                    <a:lnTo>
                      <a:pt x="491" y="87"/>
                    </a:lnTo>
                    <a:lnTo>
                      <a:pt x="486" y="67"/>
                    </a:lnTo>
                    <a:lnTo>
                      <a:pt x="475" y="50"/>
                    </a:lnTo>
                    <a:lnTo>
                      <a:pt x="467" y="37"/>
                    </a:lnTo>
                    <a:lnTo>
                      <a:pt x="454" y="24"/>
                    </a:lnTo>
                    <a:lnTo>
                      <a:pt x="441" y="14"/>
                    </a:lnTo>
                    <a:lnTo>
                      <a:pt x="428" y="7"/>
                    </a:lnTo>
                    <a:lnTo>
                      <a:pt x="413" y="0"/>
                    </a:lnTo>
                    <a:lnTo>
                      <a:pt x="397" y="0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8" y="7"/>
                    </a:lnTo>
                    <a:lnTo>
                      <a:pt x="52" y="14"/>
                    </a:lnTo>
                    <a:lnTo>
                      <a:pt x="39" y="24"/>
                    </a:lnTo>
                    <a:lnTo>
                      <a:pt x="29" y="37"/>
                    </a:lnTo>
                    <a:lnTo>
                      <a:pt x="18" y="50"/>
                    </a:lnTo>
                    <a:lnTo>
                      <a:pt x="10" y="67"/>
                    </a:lnTo>
                    <a:lnTo>
                      <a:pt x="5" y="87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0" y="253"/>
                    </a:lnTo>
                    <a:lnTo>
                      <a:pt x="0" y="273"/>
                    </a:lnTo>
                    <a:lnTo>
                      <a:pt x="5" y="293"/>
                    </a:lnTo>
                    <a:lnTo>
                      <a:pt x="10" y="309"/>
                    </a:lnTo>
                    <a:lnTo>
                      <a:pt x="18" y="326"/>
                    </a:lnTo>
                    <a:lnTo>
                      <a:pt x="29" y="343"/>
                    </a:lnTo>
                    <a:lnTo>
                      <a:pt x="39" y="353"/>
                    </a:lnTo>
                    <a:lnTo>
                      <a:pt x="52" y="366"/>
                    </a:lnTo>
                    <a:lnTo>
                      <a:pt x="68" y="373"/>
                    </a:lnTo>
                    <a:lnTo>
                      <a:pt x="83" y="376"/>
                    </a:lnTo>
                    <a:lnTo>
                      <a:pt x="99" y="379"/>
                    </a:lnTo>
                    <a:lnTo>
                      <a:pt x="397" y="379"/>
                    </a:lnTo>
                    <a:lnTo>
                      <a:pt x="394" y="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1" name="Freeform 191"/>
              <p:cNvSpPr>
                <a:spLocks/>
              </p:cNvSpPr>
              <p:nvPr/>
            </p:nvSpPr>
            <p:spPr bwMode="auto">
              <a:xfrm>
                <a:off x="3456" y="3281"/>
                <a:ext cx="496" cy="379"/>
              </a:xfrm>
              <a:custGeom>
                <a:avLst/>
                <a:gdLst>
                  <a:gd name="T0" fmla="*/ 394 w 496"/>
                  <a:gd name="T1" fmla="*/ 376 h 379"/>
                  <a:gd name="T2" fmla="*/ 413 w 496"/>
                  <a:gd name="T3" fmla="*/ 376 h 379"/>
                  <a:gd name="T4" fmla="*/ 428 w 496"/>
                  <a:gd name="T5" fmla="*/ 373 h 379"/>
                  <a:gd name="T6" fmla="*/ 441 w 496"/>
                  <a:gd name="T7" fmla="*/ 366 h 379"/>
                  <a:gd name="T8" fmla="*/ 454 w 496"/>
                  <a:gd name="T9" fmla="*/ 353 h 379"/>
                  <a:gd name="T10" fmla="*/ 467 w 496"/>
                  <a:gd name="T11" fmla="*/ 343 h 379"/>
                  <a:gd name="T12" fmla="*/ 475 w 496"/>
                  <a:gd name="T13" fmla="*/ 326 h 379"/>
                  <a:gd name="T14" fmla="*/ 486 w 496"/>
                  <a:gd name="T15" fmla="*/ 309 h 379"/>
                  <a:gd name="T16" fmla="*/ 491 w 496"/>
                  <a:gd name="T17" fmla="*/ 293 h 379"/>
                  <a:gd name="T18" fmla="*/ 494 w 496"/>
                  <a:gd name="T19" fmla="*/ 273 h 379"/>
                  <a:gd name="T20" fmla="*/ 496 w 496"/>
                  <a:gd name="T21" fmla="*/ 253 h 379"/>
                  <a:gd name="T22" fmla="*/ 496 w 496"/>
                  <a:gd name="T23" fmla="*/ 127 h 379"/>
                  <a:gd name="T24" fmla="*/ 494 w 496"/>
                  <a:gd name="T25" fmla="*/ 107 h 379"/>
                  <a:gd name="T26" fmla="*/ 491 w 496"/>
                  <a:gd name="T27" fmla="*/ 87 h 379"/>
                  <a:gd name="T28" fmla="*/ 486 w 496"/>
                  <a:gd name="T29" fmla="*/ 67 h 379"/>
                  <a:gd name="T30" fmla="*/ 475 w 496"/>
                  <a:gd name="T31" fmla="*/ 50 h 379"/>
                  <a:gd name="T32" fmla="*/ 467 w 496"/>
                  <a:gd name="T33" fmla="*/ 37 h 379"/>
                  <a:gd name="T34" fmla="*/ 454 w 496"/>
                  <a:gd name="T35" fmla="*/ 24 h 379"/>
                  <a:gd name="T36" fmla="*/ 441 w 496"/>
                  <a:gd name="T37" fmla="*/ 14 h 379"/>
                  <a:gd name="T38" fmla="*/ 428 w 496"/>
                  <a:gd name="T39" fmla="*/ 7 h 379"/>
                  <a:gd name="T40" fmla="*/ 413 w 496"/>
                  <a:gd name="T41" fmla="*/ 0 h 379"/>
                  <a:gd name="T42" fmla="*/ 397 w 496"/>
                  <a:gd name="T43" fmla="*/ 0 h 379"/>
                  <a:gd name="T44" fmla="*/ 99 w 496"/>
                  <a:gd name="T45" fmla="*/ 0 h 379"/>
                  <a:gd name="T46" fmla="*/ 83 w 496"/>
                  <a:gd name="T47" fmla="*/ 0 h 379"/>
                  <a:gd name="T48" fmla="*/ 68 w 496"/>
                  <a:gd name="T49" fmla="*/ 7 h 379"/>
                  <a:gd name="T50" fmla="*/ 52 w 496"/>
                  <a:gd name="T51" fmla="*/ 14 h 379"/>
                  <a:gd name="T52" fmla="*/ 39 w 496"/>
                  <a:gd name="T53" fmla="*/ 24 h 379"/>
                  <a:gd name="T54" fmla="*/ 29 w 496"/>
                  <a:gd name="T55" fmla="*/ 37 h 379"/>
                  <a:gd name="T56" fmla="*/ 18 w 496"/>
                  <a:gd name="T57" fmla="*/ 50 h 379"/>
                  <a:gd name="T58" fmla="*/ 10 w 496"/>
                  <a:gd name="T59" fmla="*/ 67 h 379"/>
                  <a:gd name="T60" fmla="*/ 5 w 496"/>
                  <a:gd name="T61" fmla="*/ 87 h 379"/>
                  <a:gd name="T62" fmla="*/ 0 w 496"/>
                  <a:gd name="T63" fmla="*/ 107 h 379"/>
                  <a:gd name="T64" fmla="*/ 0 w 496"/>
                  <a:gd name="T65" fmla="*/ 127 h 379"/>
                  <a:gd name="T66" fmla="*/ 0 w 496"/>
                  <a:gd name="T67" fmla="*/ 253 h 379"/>
                  <a:gd name="T68" fmla="*/ 0 w 496"/>
                  <a:gd name="T69" fmla="*/ 273 h 379"/>
                  <a:gd name="T70" fmla="*/ 5 w 496"/>
                  <a:gd name="T71" fmla="*/ 293 h 379"/>
                  <a:gd name="T72" fmla="*/ 10 w 496"/>
                  <a:gd name="T73" fmla="*/ 309 h 379"/>
                  <a:gd name="T74" fmla="*/ 18 w 496"/>
                  <a:gd name="T75" fmla="*/ 326 h 379"/>
                  <a:gd name="T76" fmla="*/ 29 w 496"/>
                  <a:gd name="T77" fmla="*/ 343 h 379"/>
                  <a:gd name="T78" fmla="*/ 39 w 496"/>
                  <a:gd name="T79" fmla="*/ 353 h 379"/>
                  <a:gd name="T80" fmla="*/ 52 w 496"/>
                  <a:gd name="T81" fmla="*/ 366 h 379"/>
                  <a:gd name="T82" fmla="*/ 68 w 496"/>
                  <a:gd name="T83" fmla="*/ 373 h 379"/>
                  <a:gd name="T84" fmla="*/ 83 w 496"/>
                  <a:gd name="T85" fmla="*/ 376 h 379"/>
                  <a:gd name="T86" fmla="*/ 99 w 496"/>
                  <a:gd name="T87" fmla="*/ 379 h 379"/>
                  <a:gd name="T88" fmla="*/ 397 w 496"/>
                  <a:gd name="T89" fmla="*/ 379 h 379"/>
                  <a:gd name="T90" fmla="*/ 397 w 496"/>
                  <a:gd name="T91" fmla="*/ 379 h 3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96"/>
                  <a:gd name="T139" fmla="*/ 0 h 379"/>
                  <a:gd name="T140" fmla="*/ 496 w 496"/>
                  <a:gd name="T141" fmla="*/ 379 h 3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96" h="379">
                    <a:moveTo>
                      <a:pt x="394" y="376"/>
                    </a:moveTo>
                    <a:lnTo>
                      <a:pt x="413" y="376"/>
                    </a:lnTo>
                    <a:lnTo>
                      <a:pt x="428" y="373"/>
                    </a:lnTo>
                    <a:lnTo>
                      <a:pt x="441" y="366"/>
                    </a:lnTo>
                    <a:lnTo>
                      <a:pt x="454" y="353"/>
                    </a:lnTo>
                    <a:lnTo>
                      <a:pt x="467" y="343"/>
                    </a:lnTo>
                    <a:lnTo>
                      <a:pt x="475" y="326"/>
                    </a:lnTo>
                    <a:lnTo>
                      <a:pt x="486" y="309"/>
                    </a:lnTo>
                    <a:lnTo>
                      <a:pt x="491" y="293"/>
                    </a:lnTo>
                    <a:lnTo>
                      <a:pt x="494" y="273"/>
                    </a:lnTo>
                    <a:lnTo>
                      <a:pt x="496" y="253"/>
                    </a:lnTo>
                    <a:lnTo>
                      <a:pt x="496" y="127"/>
                    </a:lnTo>
                    <a:lnTo>
                      <a:pt x="494" y="107"/>
                    </a:lnTo>
                    <a:lnTo>
                      <a:pt x="491" y="87"/>
                    </a:lnTo>
                    <a:lnTo>
                      <a:pt x="486" y="67"/>
                    </a:lnTo>
                    <a:lnTo>
                      <a:pt x="475" y="50"/>
                    </a:lnTo>
                    <a:lnTo>
                      <a:pt x="467" y="37"/>
                    </a:lnTo>
                    <a:lnTo>
                      <a:pt x="454" y="24"/>
                    </a:lnTo>
                    <a:lnTo>
                      <a:pt x="441" y="14"/>
                    </a:lnTo>
                    <a:lnTo>
                      <a:pt x="428" y="7"/>
                    </a:lnTo>
                    <a:lnTo>
                      <a:pt x="413" y="0"/>
                    </a:lnTo>
                    <a:lnTo>
                      <a:pt x="397" y="0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8" y="7"/>
                    </a:lnTo>
                    <a:lnTo>
                      <a:pt x="52" y="14"/>
                    </a:lnTo>
                    <a:lnTo>
                      <a:pt x="39" y="24"/>
                    </a:lnTo>
                    <a:lnTo>
                      <a:pt x="29" y="37"/>
                    </a:lnTo>
                    <a:lnTo>
                      <a:pt x="18" y="50"/>
                    </a:lnTo>
                    <a:lnTo>
                      <a:pt x="10" y="67"/>
                    </a:lnTo>
                    <a:lnTo>
                      <a:pt x="5" y="87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0" y="253"/>
                    </a:lnTo>
                    <a:lnTo>
                      <a:pt x="0" y="273"/>
                    </a:lnTo>
                    <a:lnTo>
                      <a:pt x="5" y="293"/>
                    </a:lnTo>
                    <a:lnTo>
                      <a:pt x="10" y="309"/>
                    </a:lnTo>
                    <a:lnTo>
                      <a:pt x="18" y="326"/>
                    </a:lnTo>
                    <a:lnTo>
                      <a:pt x="29" y="343"/>
                    </a:lnTo>
                    <a:lnTo>
                      <a:pt x="39" y="353"/>
                    </a:lnTo>
                    <a:lnTo>
                      <a:pt x="52" y="366"/>
                    </a:lnTo>
                    <a:lnTo>
                      <a:pt x="68" y="373"/>
                    </a:lnTo>
                    <a:lnTo>
                      <a:pt x="83" y="376"/>
                    </a:lnTo>
                    <a:lnTo>
                      <a:pt x="99" y="379"/>
                    </a:lnTo>
                    <a:lnTo>
                      <a:pt x="397" y="379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2" name="Rectangle 192"/>
              <p:cNvSpPr>
                <a:spLocks noChangeArrowheads="1"/>
              </p:cNvSpPr>
              <p:nvPr/>
            </p:nvSpPr>
            <p:spPr bwMode="auto">
              <a:xfrm>
                <a:off x="3539" y="3372"/>
                <a:ext cx="4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3" name="Rectangle 193"/>
              <p:cNvSpPr>
                <a:spLocks noChangeArrowheads="1"/>
              </p:cNvSpPr>
              <p:nvPr/>
            </p:nvSpPr>
            <p:spPr bwMode="auto">
              <a:xfrm>
                <a:off x="3579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4" name="Rectangle 194"/>
              <p:cNvSpPr>
                <a:spLocks noChangeArrowheads="1"/>
              </p:cNvSpPr>
              <p:nvPr/>
            </p:nvSpPr>
            <p:spPr bwMode="auto">
              <a:xfrm>
                <a:off x="3615" y="3372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5" name="Rectangle 195"/>
              <p:cNvSpPr>
                <a:spLocks noChangeArrowheads="1"/>
              </p:cNvSpPr>
              <p:nvPr/>
            </p:nvSpPr>
            <p:spPr bwMode="auto">
              <a:xfrm>
                <a:off x="3639" y="3372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6" name="Rectangle 196"/>
              <p:cNvSpPr>
                <a:spLocks noChangeArrowheads="1"/>
              </p:cNvSpPr>
              <p:nvPr/>
            </p:nvSpPr>
            <p:spPr bwMode="auto">
              <a:xfrm>
                <a:off x="3686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7" name="Rectangle 197"/>
              <p:cNvSpPr>
                <a:spLocks noChangeArrowheads="1"/>
              </p:cNvSpPr>
              <p:nvPr/>
            </p:nvSpPr>
            <p:spPr bwMode="auto">
              <a:xfrm>
                <a:off x="3722" y="3372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8" name="Rectangle 198"/>
              <p:cNvSpPr>
                <a:spLocks noChangeArrowheads="1"/>
              </p:cNvSpPr>
              <p:nvPr/>
            </p:nvSpPr>
            <p:spPr bwMode="auto">
              <a:xfrm>
                <a:off x="3746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9" name="Rectangle 199"/>
              <p:cNvSpPr>
                <a:spLocks noChangeArrowheads="1"/>
              </p:cNvSpPr>
              <p:nvPr/>
            </p:nvSpPr>
            <p:spPr bwMode="auto">
              <a:xfrm>
                <a:off x="3782" y="3372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0" name="Rectangle 200"/>
              <p:cNvSpPr>
                <a:spLocks noChangeArrowheads="1"/>
              </p:cNvSpPr>
              <p:nvPr/>
            </p:nvSpPr>
            <p:spPr bwMode="auto">
              <a:xfrm>
                <a:off x="3795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1" name="Rectangle 201"/>
              <p:cNvSpPr>
                <a:spLocks noChangeArrowheads="1"/>
              </p:cNvSpPr>
              <p:nvPr/>
            </p:nvSpPr>
            <p:spPr bwMode="auto">
              <a:xfrm>
                <a:off x="3832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2" name="Rectangle 202"/>
              <p:cNvSpPr>
                <a:spLocks noChangeArrowheads="1"/>
              </p:cNvSpPr>
              <p:nvPr/>
            </p:nvSpPr>
            <p:spPr bwMode="auto">
              <a:xfrm>
                <a:off x="3871" y="337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3" name="Rectangle 203"/>
              <p:cNvSpPr>
                <a:spLocks noChangeArrowheads="1"/>
              </p:cNvSpPr>
              <p:nvPr/>
            </p:nvSpPr>
            <p:spPr bwMode="auto">
              <a:xfrm>
                <a:off x="3647" y="3471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4" name="Rectangle 204"/>
              <p:cNvSpPr>
                <a:spLocks noChangeArrowheads="1"/>
              </p:cNvSpPr>
              <p:nvPr/>
            </p:nvSpPr>
            <p:spPr bwMode="auto">
              <a:xfrm>
                <a:off x="3683" y="3471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7530" name="Rectangle 205"/>
            <p:cNvSpPr>
              <a:spLocks noChangeArrowheads="1"/>
            </p:cNvSpPr>
            <p:nvPr/>
          </p:nvSpPr>
          <p:spPr bwMode="auto">
            <a:xfrm>
              <a:off x="3720" y="3471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31" name="Rectangle 206"/>
            <p:cNvSpPr>
              <a:spLocks noChangeArrowheads="1"/>
            </p:cNvSpPr>
            <p:nvPr/>
          </p:nvSpPr>
          <p:spPr bwMode="auto">
            <a:xfrm>
              <a:off x="3733" y="347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32" name="Freeform 207"/>
            <p:cNvSpPr>
              <a:spLocks/>
            </p:cNvSpPr>
            <p:nvPr/>
          </p:nvSpPr>
          <p:spPr bwMode="auto">
            <a:xfrm>
              <a:off x="3179" y="2580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0 w 34"/>
                <a:gd name="T3" fmla="*/ 44 h 44"/>
                <a:gd name="T4" fmla="*/ 34 w 34"/>
                <a:gd name="T5" fmla="*/ 24 h 44"/>
                <a:gd name="T6" fmla="*/ 0 w 34"/>
                <a:gd name="T7" fmla="*/ 0 h 44"/>
                <a:gd name="T8" fmla="*/ 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0"/>
                  </a:moveTo>
                  <a:lnTo>
                    <a:pt x="0" y="44"/>
                  </a:lnTo>
                  <a:lnTo>
                    <a:pt x="3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3" name="Freeform 208"/>
            <p:cNvSpPr>
              <a:spLocks/>
            </p:cNvSpPr>
            <p:nvPr/>
          </p:nvSpPr>
          <p:spPr bwMode="auto">
            <a:xfrm>
              <a:off x="3179" y="307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0 h 43"/>
                <a:gd name="T8" fmla="*/ 0 w 3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3"/>
                <a:gd name="T17" fmla="*/ 34 w 3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4" name="Freeform 209"/>
            <p:cNvSpPr>
              <a:spLocks/>
            </p:cNvSpPr>
            <p:nvPr/>
          </p:nvSpPr>
          <p:spPr bwMode="auto">
            <a:xfrm>
              <a:off x="3179" y="323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5" name="Line 210"/>
            <p:cNvSpPr>
              <a:spLocks noChangeShapeType="1"/>
            </p:cNvSpPr>
            <p:nvPr/>
          </p:nvSpPr>
          <p:spPr bwMode="auto">
            <a:xfrm flipH="1">
              <a:off x="3046" y="2600"/>
              <a:ext cx="149" cy="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6" name="Freeform 211"/>
            <p:cNvSpPr>
              <a:spLocks/>
            </p:cNvSpPr>
            <p:nvPr/>
          </p:nvSpPr>
          <p:spPr bwMode="auto">
            <a:xfrm>
              <a:off x="3179" y="191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0 h 43"/>
                <a:gd name="T6" fmla="*/ 0 w 34"/>
                <a:gd name="T7" fmla="*/ 0 h 43"/>
                <a:gd name="T8" fmla="*/ 0 w 3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3"/>
                <a:gd name="T17" fmla="*/ 34 w 3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7" name="Freeform 212"/>
            <p:cNvSpPr>
              <a:spLocks/>
            </p:cNvSpPr>
            <p:nvPr/>
          </p:nvSpPr>
          <p:spPr bwMode="auto">
            <a:xfrm>
              <a:off x="3526" y="1760"/>
              <a:ext cx="37" cy="43"/>
            </a:xfrm>
            <a:custGeom>
              <a:avLst/>
              <a:gdLst>
                <a:gd name="T0" fmla="*/ 0 w 37"/>
                <a:gd name="T1" fmla="*/ 0 h 43"/>
                <a:gd name="T2" fmla="*/ 3 w 37"/>
                <a:gd name="T3" fmla="*/ 43 h 43"/>
                <a:gd name="T4" fmla="*/ 37 w 37"/>
                <a:gd name="T5" fmla="*/ 23 h 43"/>
                <a:gd name="T6" fmla="*/ 3 w 37"/>
                <a:gd name="T7" fmla="*/ 3 h 43"/>
                <a:gd name="T8" fmla="*/ 3 w 37"/>
                <a:gd name="T9" fmla="*/ 3 h 43"/>
                <a:gd name="T10" fmla="*/ 0 w 3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3"/>
                <a:gd name="T20" fmla="*/ 37 w 3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3">
                  <a:moveTo>
                    <a:pt x="0" y="0"/>
                  </a:moveTo>
                  <a:lnTo>
                    <a:pt x="3" y="43"/>
                  </a:lnTo>
                  <a:lnTo>
                    <a:pt x="37" y="2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213"/>
            <p:cNvSpPr>
              <a:spLocks noChangeShapeType="1"/>
            </p:cNvSpPr>
            <p:nvPr/>
          </p:nvSpPr>
          <p:spPr bwMode="auto">
            <a:xfrm flipH="1">
              <a:off x="3344" y="1783"/>
              <a:ext cx="19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Freeform 214"/>
            <p:cNvSpPr>
              <a:spLocks/>
            </p:cNvSpPr>
            <p:nvPr/>
          </p:nvSpPr>
          <p:spPr bwMode="auto">
            <a:xfrm>
              <a:off x="3179" y="1760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15"/>
            <p:cNvSpPr>
              <a:spLocks/>
            </p:cNvSpPr>
            <p:nvPr/>
          </p:nvSpPr>
          <p:spPr bwMode="auto">
            <a:xfrm>
              <a:off x="3046" y="1783"/>
              <a:ext cx="149" cy="2067"/>
            </a:xfrm>
            <a:custGeom>
              <a:avLst/>
              <a:gdLst>
                <a:gd name="T0" fmla="*/ 149 w 149"/>
                <a:gd name="T1" fmla="*/ 0 h 2067"/>
                <a:gd name="T2" fmla="*/ 0 w 149"/>
                <a:gd name="T3" fmla="*/ 0 h 2067"/>
                <a:gd name="T4" fmla="*/ 0 w 149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49"/>
                <a:gd name="T10" fmla="*/ 0 h 2067"/>
                <a:gd name="T11" fmla="*/ 149 w 149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2067">
                  <a:moveTo>
                    <a:pt x="149" y="0"/>
                  </a:moveTo>
                  <a:lnTo>
                    <a:pt x="0" y="0"/>
                  </a:lnTo>
                  <a:lnTo>
                    <a:pt x="0" y="206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16"/>
            <p:cNvSpPr>
              <a:spLocks/>
            </p:cNvSpPr>
            <p:nvPr/>
          </p:nvSpPr>
          <p:spPr bwMode="auto">
            <a:xfrm>
              <a:off x="3179" y="1603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0 w 34"/>
                <a:gd name="T3" fmla="*/ 44 h 44"/>
                <a:gd name="T4" fmla="*/ 34 w 34"/>
                <a:gd name="T5" fmla="*/ 24 h 44"/>
                <a:gd name="T6" fmla="*/ 0 w 34"/>
                <a:gd name="T7" fmla="*/ 0 h 44"/>
                <a:gd name="T8" fmla="*/ 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0"/>
                  </a:moveTo>
                  <a:lnTo>
                    <a:pt x="0" y="44"/>
                  </a:lnTo>
                  <a:lnTo>
                    <a:pt x="3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217"/>
            <p:cNvSpPr>
              <a:spLocks noChangeShapeType="1"/>
            </p:cNvSpPr>
            <p:nvPr/>
          </p:nvSpPr>
          <p:spPr bwMode="auto">
            <a:xfrm flipH="1">
              <a:off x="2748" y="1623"/>
              <a:ext cx="447" cy="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Freeform 218"/>
            <p:cNvSpPr>
              <a:spLocks/>
            </p:cNvSpPr>
            <p:nvPr/>
          </p:nvSpPr>
          <p:spPr bwMode="auto">
            <a:xfrm>
              <a:off x="3030" y="2580"/>
              <a:ext cx="31" cy="44"/>
            </a:xfrm>
            <a:custGeom>
              <a:avLst/>
              <a:gdLst>
                <a:gd name="T0" fmla="*/ 13 w 31"/>
                <a:gd name="T1" fmla="*/ 44 h 44"/>
                <a:gd name="T2" fmla="*/ 18 w 31"/>
                <a:gd name="T3" fmla="*/ 44 h 44"/>
                <a:gd name="T4" fmla="*/ 21 w 31"/>
                <a:gd name="T5" fmla="*/ 44 h 44"/>
                <a:gd name="T6" fmla="*/ 24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7 h 44"/>
                <a:gd name="T14" fmla="*/ 29 w 31"/>
                <a:gd name="T15" fmla="*/ 34 h 44"/>
                <a:gd name="T16" fmla="*/ 31 w 31"/>
                <a:gd name="T17" fmla="*/ 30 h 44"/>
                <a:gd name="T18" fmla="*/ 31 w 31"/>
                <a:gd name="T19" fmla="*/ 27 h 44"/>
                <a:gd name="T20" fmla="*/ 31 w 31"/>
                <a:gd name="T21" fmla="*/ 24 h 44"/>
                <a:gd name="T22" fmla="*/ 31 w 31"/>
                <a:gd name="T23" fmla="*/ 20 h 44"/>
                <a:gd name="T24" fmla="*/ 31 w 31"/>
                <a:gd name="T25" fmla="*/ 17 h 44"/>
                <a:gd name="T26" fmla="*/ 29 w 31"/>
                <a:gd name="T27" fmla="*/ 14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7 h 44"/>
                <a:gd name="T34" fmla="*/ 24 w 31"/>
                <a:gd name="T35" fmla="*/ 4 h 44"/>
                <a:gd name="T36" fmla="*/ 21 w 31"/>
                <a:gd name="T37" fmla="*/ 4 h 44"/>
                <a:gd name="T38" fmla="*/ 18 w 31"/>
                <a:gd name="T39" fmla="*/ 4 h 44"/>
                <a:gd name="T40" fmla="*/ 16 w 31"/>
                <a:gd name="T41" fmla="*/ 0 h 44"/>
                <a:gd name="T42" fmla="*/ 13 w 31"/>
                <a:gd name="T43" fmla="*/ 4 h 44"/>
                <a:gd name="T44" fmla="*/ 11 w 31"/>
                <a:gd name="T45" fmla="*/ 4 h 44"/>
                <a:gd name="T46" fmla="*/ 8 w 31"/>
                <a:gd name="T47" fmla="*/ 4 h 44"/>
                <a:gd name="T48" fmla="*/ 5 w 31"/>
                <a:gd name="T49" fmla="*/ 7 h 44"/>
                <a:gd name="T50" fmla="*/ 3 w 31"/>
                <a:gd name="T51" fmla="*/ 7 h 44"/>
                <a:gd name="T52" fmla="*/ 3 w 31"/>
                <a:gd name="T53" fmla="*/ 10 h 44"/>
                <a:gd name="T54" fmla="*/ 0 w 31"/>
                <a:gd name="T55" fmla="*/ 14 h 44"/>
                <a:gd name="T56" fmla="*/ 0 w 31"/>
                <a:gd name="T57" fmla="*/ 17 h 44"/>
                <a:gd name="T58" fmla="*/ 0 w 31"/>
                <a:gd name="T59" fmla="*/ 20 h 44"/>
                <a:gd name="T60" fmla="*/ 0 w 31"/>
                <a:gd name="T61" fmla="*/ 24 h 44"/>
                <a:gd name="T62" fmla="*/ 0 w 31"/>
                <a:gd name="T63" fmla="*/ 27 h 44"/>
                <a:gd name="T64" fmla="*/ 0 w 31"/>
                <a:gd name="T65" fmla="*/ 30 h 44"/>
                <a:gd name="T66" fmla="*/ 0 w 31"/>
                <a:gd name="T67" fmla="*/ 34 h 44"/>
                <a:gd name="T68" fmla="*/ 3 w 31"/>
                <a:gd name="T69" fmla="*/ 37 h 44"/>
                <a:gd name="T70" fmla="*/ 3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1 w 31"/>
                <a:gd name="T77" fmla="*/ 44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3 w 31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3" y="44"/>
                  </a:moveTo>
                  <a:lnTo>
                    <a:pt x="18" y="44"/>
                  </a:lnTo>
                  <a:lnTo>
                    <a:pt x="21" y="44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219"/>
            <p:cNvSpPr>
              <a:spLocks noChangeShapeType="1"/>
            </p:cNvSpPr>
            <p:nvPr/>
          </p:nvSpPr>
          <p:spPr bwMode="auto">
            <a:xfrm>
              <a:off x="1029" y="2145"/>
              <a:ext cx="152" cy="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Freeform 220"/>
            <p:cNvSpPr>
              <a:spLocks/>
            </p:cNvSpPr>
            <p:nvPr/>
          </p:nvSpPr>
          <p:spPr bwMode="auto">
            <a:xfrm>
              <a:off x="1181" y="959"/>
              <a:ext cx="1405" cy="2299"/>
            </a:xfrm>
            <a:custGeom>
              <a:avLst/>
              <a:gdLst>
                <a:gd name="T0" fmla="*/ 1405 w 1405"/>
                <a:gd name="T1" fmla="*/ 2296 h 2299"/>
                <a:gd name="T2" fmla="*/ 0 w 1405"/>
                <a:gd name="T3" fmla="*/ 2299 h 2299"/>
                <a:gd name="T4" fmla="*/ 0 w 1405"/>
                <a:gd name="T5" fmla="*/ 0 h 2299"/>
                <a:gd name="T6" fmla="*/ 561 w 1405"/>
                <a:gd name="T7" fmla="*/ 0 h 2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5"/>
                <a:gd name="T13" fmla="*/ 0 h 2299"/>
                <a:gd name="T14" fmla="*/ 1405 w 1405"/>
                <a:gd name="T15" fmla="*/ 2299 h 2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5" h="2299">
                  <a:moveTo>
                    <a:pt x="1405" y="2296"/>
                  </a:moveTo>
                  <a:lnTo>
                    <a:pt x="0" y="2299"/>
                  </a:lnTo>
                  <a:lnTo>
                    <a:pt x="0" y="0"/>
                  </a:lnTo>
                  <a:lnTo>
                    <a:pt x="56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Freeform 221"/>
            <p:cNvSpPr>
              <a:spLocks/>
            </p:cNvSpPr>
            <p:nvPr/>
          </p:nvSpPr>
          <p:spPr bwMode="auto">
            <a:xfrm>
              <a:off x="2576" y="292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Freeform 222"/>
            <p:cNvSpPr>
              <a:spLocks/>
            </p:cNvSpPr>
            <p:nvPr/>
          </p:nvSpPr>
          <p:spPr bwMode="auto">
            <a:xfrm>
              <a:off x="1330" y="1879"/>
              <a:ext cx="1256" cy="1070"/>
            </a:xfrm>
            <a:custGeom>
              <a:avLst/>
              <a:gdLst>
                <a:gd name="T0" fmla="*/ 1256 w 1256"/>
                <a:gd name="T1" fmla="*/ 1070 h 1070"/>
                <a:gd name="T2" fmla="*/ 0 w 1256"/>
                <a:gd name="T3" fmla="*/ 1070 h 1070"/>
                <a:gd name="T4" fmla="*/ 0 w 1256"/>
                <a:gd name="T5" fmla="*/ 0 h 1070"/>
                <a:gd name="T6" fmla="*/ 0 60000 65536"/>
                <a:gd name="T7" fmla="*/ 0 60000 65536"/>
                <a:gd name="T8" fmla="*/ 0 60000 65536"/>
                <a:gd name="T9" fmla="*/ 0 w 1256"/>
                <a:gd name="T10" fmla="*/ 0 h 1070"/>
                <a:gd name="T11" fmla="*/ 1256 w 1256"/>
                <a:gd name="T12" fmla="*/ 1070 h 10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6" h="1070">
                  <a:moveTo>
                    <a:pt x="1256" y="1070"/>
                  </a:moveTo>
                  <a:lnTo>
                    <a:pt x="0" y="107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Freeform 223"/>
            <p:cNvSpPr>
              <a:spLocks/>
            </p:cNvSpPr>
            <p:nvPr/>
          </p:nvSpPr>
          <p:spPr bwMode="auto">
            <a:xfrm>
              <a:off x="2576" y="307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9" name="Line 224"/>
            <p:cNvSpPr>
              <a:spLocks noChangeShapeType="1"/>
            </p:cNvSpPr>
            <p:nvPr/>
          </p:nvSpPr>
          <p:spPr bwMode="auto">
            <a:xfrm>
              <a:off x="1181" y="3099"/>
              <a:ext cx="140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0" name="Freeform 225"/>
            <p:cNvSpPr>
              <a:spLocks/>
            </p:cNvSpPr>
            <p:nvPr/>
          </p:nvSpPr>
          <p:spPr bwMode="auto">
            <a:xfrm>
              <a:off x="2576" y="3235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Freeform 226"/>
            <p:cNvSpPr>
              <a:spLocks/>
            </p:cNvSpPr>
            <p:nvPr/>
          </p:nvSpPr>
          <p:spPr bwMode="auto">
            <a:xfrm>
              <a:off x="1165" y="3079"/>
              <a:ext cx="34" cy="43"/>
            </a:xfrm>
            <a:custGeom>
              <a:avLst/>
              <a:gdLst>
                <a:gd name="T0" fmla="*/ 16 w 34"/>
                <a:gd name="T1" fmla="*/ 40 h 43"/>
                <a:gd name="T2" fmla="*/ 19 w 34"/>
                <a:gd name="T3" fmla="*/ 43 h 43"/>
                <a:gd name="T4" fmla="*/ 21 w 34"/>
                <a:gd name="T5" fmla="*/ 40 h 43"/>
                <a:gd name="T6" fmla="*/ 24 w 34"/>
                <a:gd name="T7" fmla="*/ 40 h 43"/>
                <a:gd name="T8" fmla="*/ 26 w 34"/>
                <a:gd name="T9" fmla="*/ 36 h 43"/>
                <a:gd name="T10" fmla="*/ 29 w 34"/>
                <a:gd name="T11" fmla="*/ 36 h 43"/>
                <a:gd name="T12" fmla="*/ 29 w 34"/>
                <a:gd name="T13" fmla="*/ 33 h 43"/>
                <a:gd name="T14" fmla="*/ 32 w 34"/>
                <a:gd name="T15" fmla="*/ 30 h 43"/>
                <a:gd name="T16" fmla="*/ 32 w 34"/>
                <a:gd name="T17" fmla="*/ 26 h 43"/>
                <a:gd name="T18" fmla="*/ 32 w 34"/>
                <a:gd name="T19" fmla="*/ 23 h 43"/>
                <a:gd name="T20" fmla="*/ 34 w 34"/>
                <a:gd name="T21" fmla="*/ 20 h 43"/>
                <a:gd name="T22" fmla="*/ 32 w 34"/>
                <a:gd name="T23" fmla="*/ 16 h 43"/>
                <a:gd name="T24" fmla="*/ 32 w 34"/>
                <a:gd name="T25" fmla="*/ 13 h 43"/>
                <a:gd name="T26" fmla="*/ 32 w 34"/>
                <a:gd name="T27" fmla="*/ 10 h 43"/>
                <a:gd name="T28" fmla="*/ 29 w 34"/>
                <a:gd name="T29" fmla="*/ 10 h 43"/>
                <a:gd name="T30" fmla="*/ 29 w 34"/>
                <a:gd name="T31" fmla="*/ 6 h 43"/>
                <a:gd name="T32" fmla="*/ 26 w 34"/>
                <a:gd name="T33" fmla="*/ 3 h 43"/>
                <a:gd name="T34" fmla="*/ 24 w 34"/>
                <a:gd name="T35" fmla="*/ 3 h 43"/>
                <a:gd name="T36" fmla="*/ 21 w 34"/>
                <a:gd name="T37" fmla="*/ 0 h 43"/>
                <a:gd name="T38" fmla="*/ 19 w 34"/>
                <a:gd name="T39" fmla="*/ 0 h 43"/>
                <a:gd name="T40" fmla="*/ 16 w 34"/>
                <a:gd name="T41" fmla="*/ 0 h 43"/>
                <a:gd name="T42" fmla="*/ 13 w 34"/>
                <a:gd name="T43" fmla="*/ 0 h 43"/>
                <a:gd name="T44" fmla="*/ 11 w 34"/>
                <a:gd name="T45" fmla="*/ 0 h 43"/>
                <a:gd name="T46" fmla="*/ 8 w 34"/>
                <a:gd name="T47" fmla="*/ 3 h 43"/>
                <a:gd name="T48" fmla="*/ 5 w 34"/>
                <a:gd name="T49" fmla="*/ 3 h 43"/>
                <a:gd name="T50" fmla="*/ 5 w 34"/>
                <a:gd name="T51" fmla="*/ 6 h 43"/>
                <a:gd name="T52" fmla="*/ 3 w 34"/>
                <a:gd name="T53" fmla="*/ 10 h 43"/>
                <a:gd name="T54" fmla="*/ 3 w 34"/>
                <a:gd name="T55" fmla="*/ 10 h 43"/>
                <a:gd name="T56" fmla="*/ 0 w 34"/>
                <a:gd name="T57" fmla="*/ 13 h 43"/>
                <a:gd name="T58" fmla="*/ 0 w 34"/>
                <a:gd name="T59" fmla="*/ 16 h 43"/>
                <a:gd name="T60" fmla="*/ 0 w 34"/>
                <a:gd name="T61" fmla="*/ 20 h 43"/>
                <a:gd name="T62" fmla="*/ 0 w 34"/>
                <a:gd name="T63" fmla="*/ 23 h 43"/>
                <a:gd name="T64" fmla="*/ 0 w 34"/>
                <a:gd name="T65" fmla="*/ 26 h 43"/>
                <a:gd name="T66" fmla="*/ 3 w 34"/>
                <a:gd name="T67" fmla="*/ 30 h 43"/>
                <a:gd name="T68" fmla="*/ 3 w 34"/>
                <a:gd name="T69" fmla="*/ 33 h 43"/>
                <a:gd name="T70" fmla="*/ 5 w 34"/>
                <a:gd name="T71" fmla="*/ 36 h 43"/>
                <a:gd name="T72" fmla="*/ 5 w 34"/>
                <a:gd name="T73" fmla="*/ 36 h 43"/>
                <a:gd name="T74" fmla="*/ 8 w 34"/>
                <a:gd name="T75" fmla="*/ 40 h 43"/>
                <a:gd name="T76" fmla="*/ 11 w 34"/>
                <a:gd name="T77" fmla="*/ 40 h 43"/>
                <a:gd name="T78" fmla="*/ 13 w 34"/>
                <a:gd name="T79" fmla="*/ 43 h 43"/>
                <a:gd name="T80" fmla="*/ 16 w 34"/>
                <a:gd name="T81" fmla="*/ 43 h 43"/>
                <a:gd name="T82" fmla="*/ 16 w 34"/>
                <a:gd name="T83" fmla="*/ 43 h 43"/>
                <a:gd name="T84" fmla="*/ 16 w 34"/>
                <a:gd name="T85" fmla="*/ 4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0"/>
                  </a:moveTo>
                  <a:lnTo>
                    <a:pt x="19" y="43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Freeform 227"/>
            <p:cNvSpPr>
              <a:spLocks/>
            </p:cNvSpPr>
            <p:nvPr/>
          </p:nvSpPr>
          <p:spPr bwMode="auto">
            <a:xfrm>
              <a:off x="1238" y="1607"/>
              <a:ext cx="34" cy="43"/>
            </a:xfrm>
            <a:custGeom>
              <a:avLst/>
              <a:gdLst>
                <a:gd name="T0" fmla="*/ 16 w 34"/>
                <a:gd name="T1" fmla="*/ 40 h 43"/>
                <a:gd name="T2" fmla="*/ 19 w 34"/>
                <a:gd name="T3" fmla="*/ 40 h 43"/>
                <a:gd name="T4" fmla="*/ 21 w 34"/>
                <a:gd name="T5" fmla="*/ 40 h 43"/>
                <a:gd name="T6" fmla="*/ 24 w 34"/>
                <a:gd name="T7" fmla="*/ 40 h 43"/>
                <a:gd name="T8" fmla="*/ 26 w 34"/>
                <a:gd name="T9" fmla="*/ 36 h 43"/>
                <a:gd name="T10" fmla="*/ 29 w 34"/>
                <a:gd name="T11" fmla="*/ 36 h 43"/>
                <a:gd name="T12" fmla="*/ 29 w 34"/>
                <a:gd name="T13" fmla="*/ 33 h 43"/>
                <a:gd name="T14" fmla="*/ 32 w 34"/>
                <a:gd name="T15" fmla="*/ 30 h 43"/>
                <a:gd name="T16" fmla="*/ 32 w 34"/>
                <a:gd name="T17" fmla="*/ 26 h 43"/>
                <a:gd name="T18" fmla="*/ 34 w 34"/>
                <a:gd name="T19" fmla="*/ 23 h 43"/>
                <a:gd name="T20" fmla="*/ 34 w 34"/>
                <a:gd name="T21" fmla="*/ 20 h 43"/>
                <a:gd name="T22" fmla="*/ 34 w 34"/>
                <a:gd name="T23" fmla="*/ 16 h 43"/>
                <a:gd name="T24" fmla="*/ 32 w 34"/>
                <a:gd name="T25" fmla="*/ 13 h 43"/>
                <a:gd name="T26" fmla="*/ 32 w 34"/>
                <a:gd name="T27" fmla="*/ 10 h 43"/>
                <a:gd name="T28" fmla="*/ 29 w 34"/>
                <a:gd name="T29" fmla="*/ 6 h 43"/>
                <a:gd name="T30" fmla="*/ 29 w 34"/>
                <a:gd name="T31" fmla="*/ 6 h 43"/>
                <a:gd name="T32" fmla="*/ 26 w 34"/>
                <a:gd name="T33" fmla="*/ 3 h 43"/>
                <a:gd name="T34" fmla="*/ 24 w 34"/>
                <a:gd name="T35" fmla="*/ 3 h 43"/>
                <a:gd name="T36" fmla="*/ 21 w 34"/>
                <a:gd name="T37" fmla="*/ 0 h 43"/>
                <a:gd name="T38" fmla="*/ 19 w 34"/>
                <a:gd name="T39" fmla="*/ 0 h 43"/>
                <a:gd name="T40" fmla="*/ 16 w 34"/>
                <a:gd name="T41" fmla="*/ 0 h 43"/>
                <a:gd name="T42" fmla="*/ 13 w 34"/>
                <a:gd name="T43" fmla="*/ 0 h 43"/>
                <a:gd name="T44" fmla="*/ 11 w 34"/>
                <a:gd name="T45" fmla="*/ 0 h 43"/>
                <a:gd name="T46" fmla="*/ 8 w 34"/>
                <a:gd name="T47" fmla="*/ 3 h 43"/>
                <a:gd name="T48" fmla="*/ 8 w 34"/>
                <a:gd name="T49" fmla="*/ 3 h 43"/>
                <a:gd name="T50" fmla="*/ 6 w 34"/>
                <a:gd name="T51" fmla="*/ 6 h 43"/>
                <a:gd name="T52" fmla="*/ 3 w 34"/>
                <a:gd name="T53" fmla="*/ 6 h 43"/>
                <a:gd name="T54" fmla="*/ 3 w 34"/>
                <a:gd name="T55" fmla="*/ 10 h 43"/>
                <a:gd name="T56" fmla="*/ 0 w 34"/>
                <a:gd name="T57" fmla="*/ 13 h 43"/>
                <a:gd name="T58" fmla="*/ 0 w 34"/>
                <a:gd name="T59" fmla="*/ 16 h 43"/>
                <a:gd name="T60" fmla="*/ 0 w 34"/>
                <a:gd name="T61" fmla="*/ 20 h 43"/>
                <a:gd name="T62" fmla="*/ 0 w 34"/>
                <a:gd name="T63" fmla="*/ 23 h 43"/>
                <a:gd name="T64" fmla="*/ 0 w 34"/>
                <a:gd name="T65" fmla="*/ 26 h 43"/>
                <a:gd name="T66" fmla="*/ 3 w 34"/>
                <a:gd name="T67" fmla="*/ 30 h 43"/>
                <a:gd name="T68" fmla="*/ 3 w 34"/>
                <a:gd name="T69" fmla="*/ 33 h 43"/>
                <a:gd name="T70" fmla="*/ 6 w 34"/>
                <a:gd name="T71" fmla="*/ 36 h 43"/>
                <a:gd name="T72" fmla="*/ 8 w 34"/>
                <a:gd name="T73" fmla="*/ 36 h 43"/>
                <a:gd name="T74" fmla="*/ 8 w 34"/>
                <a:gd name="T75" fmla="*/ 40 h 43"/>
                <a:gd name="T76" fmla="*/ 11 w 34"/>
                <a:gd name="T77" fmla="*/ 40 h 43"/>
                <a:gd name="T78" fmla="*/ 13 w 34"/>
                <a:gd name="T79" fmla="*/ 40 h 43"/>
                <a:gd name="T80" fmla="*/ 16 w 34"/>
                <a:gd name="T81" fmla="*/ 43 h 43"/>
                <a:gd name="T82" fmla="*/ 16 w 34"/>
                <a:gd name="T83" fmla="*/ 43 h 43"/>
                <a:gd name="T84" fmla="*/ 16 w 34"/>
                <a:gd name="T85" fmla="*/ 4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0"/>
                  </a:moveTo>
                  <a:lnTo>
                    <a:pt x="19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6" y="4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3" name="Freeform 228"/>
            <p:cNvSpPr>
              <a:spLocks/>
            </p:cNvSpPr>
            <p:nvPr/>
          </p:nvSpPr>
          <p:spPr bwMode="auto">
            <a:xfrm>
              <a:off x="1312" y="1859"/>
              <a:ext cx="33" cy="44"/>
            </a:xfrm>
            <a:custGeom>
              <a:avLst/>
              <a:gdLst>
                <a:gd name="T0" fmla="*/ 15 w 33"/>
                <a:gd name="T1" fmla="*/ 40 h 44"/>
                <a:gd name="T2" fmla="*/ 20 w 33"/>
                <a:gd name="T3" fmla="*/ 40 h 44"/>
                <a:gd name="T4" fmla="*/ 23 w 33"/>
                <a:gd name="T5" fmla="*/ 40 h 44"/>
                <a:gd name="T6" fmla="*/ 26 w 33"/>
                <a:gd name="T7" fmla="*/ 40 h 44"/>
                <a:gd name="T8" fmla="*/ 28 w 33"/>
                <a:gd name="T9" fmla="*/ 37 h 44"/>
                <a:gd name="T10" fmla="*/ 28 w 33"/>
                <a:gd name="T11" fmla="*/ 37 h 44"/>
                <a:gd name="T12" fmla="*/ 31 w 33"/>
                <a:gd name="T13" fmla="*/ 34 h 44"/>
                <a:gd name="T14" fmla="*/ 31 w 33"/>
                <a:gd name="T15" fmla="*/ 30 h 44"/>
                <a:gd name="T16" fmla="*/ 33 w 33"/>
                <a:gd name="T17" fmla="*/ 27 h 44"/>
                <a:gd name="T18" fmla="*/ 33 w 33"/>
                <a:gd name="T19" fmla="*/ 24 h 44"/>
                <a:gd name="T20" fmla="*/ 33 w 33"/>
                <a:gd name="T21" fmla="*/ 20 h 44"/>
                <a:gd name="T22" fmla="*/ 33 w 33"/>
                <a:gd name="T23" fmla="*/ 17 h 44"/>
                <a:gd name="T24" fmla="*/ 33 w 33"/>
                <a:gd name="T25" fmla="*/ 14 h 44"/>
                <a:gd name="T26" fmla="*/ 31 w 33"/>
                <a:gd name="T27" fmla="*/ 10 h 44"/>
                <a:gd name="T28" fmla="*/ 31 w 33"/>
                <a:gd name="T29" fmla="*/ 7 h 44"/>
                <a:gd name="T30" fmla="*/ 28 w 33"/>
                <a:gd name="T31" fmla="*/ 7 h 44"/>
                <a:gd name="T32" fmla="*/ 28 w 33"/>
                <a:gd name="T33" fmla="*/ 4 h 44"/>
                <a:gd name="T34" fmla="*/ 26 w 33"/>
                <a:gd name="T35" fmla="*/ 4 h 44"/>
                <a:gd name="T36" fmla="*/ 23 w 33"/>
                <a:gd name="T37" fmla="*/ 0 h 44"/>
                <a:gd name="T38" fmla="*/ 20 w 33"/>
                <a:gd name="T39" fmla="*/ 0 h 44"/>
                <a:gd name="T40" fmla="*/ 18 w 33"/>
                <a:gd name="T41" fmla="*/ 0 h 44"/>
                <a:gd name="T42" fmla="*/ 15 w 33"/>
                <a:gd name="T43" fmla="*/ 0 h 44"/>
                <a:gd name="T44" fmla="*/ 13 w 33"/>
                <a:gd name="T45" fmla="*/ 0 h 44"/>
                <a:gd name="T46" fmla="*/ 10 w 33"/>
                <a:gd name="T47" fmla="*/ 4 h 44"/>
                <a:gd name="T48" fmla="*/ 7 w 33"/>
                <a:gd name="T49" fmla="*/ 4 h 44"/>
                <a:gd name="T50" fmla="*/ 5 w 33"/>
                <a:gd name="T51" fmla="*/ 7 h 44"/>
                <a:gd name="T52" fmla="*/ 5 w 33"/>
                <a:gd name="T53" fmla="*/ 7 h 44"/>
                <a:gd name="T54" fmla="*/ 2 w 33"/>
                <a:gd name="T55" fmla="*/ 10 h 44"/>
                <a:gd name="T56" fmla="*/ 2 w 33"/>
                <a:gd name="T57" fmla="*/ 14 h 44"/>
                <a:gd name="T58" fmla="*/ 2 w 33"/>
                <a:gd name="T59" fmla="*/ 17 h 44"/>
                <a:gd name="T60" fmla="*/ 0 w 33"/>
                <a:gd name="T61" fmla="*/ 20 h 44"/>
                <a:gd name="T62" fmla="*/ 2 w 33"/>
                <a:gd name="T63" fmla="*/ 24 h 44"/>
                <a:gd name="T64" fmla="*/ 2 w 33"/>
                <a:gd name="T65" fmla="*/ 27 h 44"/>
                <a:gd name="T66" fmla="*/ 2 w 33"/>
                <a:gd name="T67" fmla="*/ 30 h 44"/>
                <a:gd name="T68" fmla="*/ 5 w 33"/>
                <a:gd name="T69" fmla="*/ 34 h 44"/>
                <a:gd name="T70" fmla="*/ 5 w 33"/>
                <a:gd name="T71" fmla="*/ 37 h 44"/>
                <a:gd name="T72" fmla="*/ 7 w 33"/>
                <a:gd name="T73" fmla="*/ 37 h 44"/>
                <a:gd name="T74" fmla="*/ 10 w 33"/>
                <a:gd name="T75" fmla="*/ 40 h 44"/>
                <a:gd name="T76" fmla="*/ 13 w 33"/>
                <a:gd name="T77" fmla="*/ 40 h 44"/>
                <a:gd name="T78" fmla="*/ 15 w 33"/>
                <a:gd name="T79" fmla="*/ 40 h 44"/>
                <a:gd name="T80" fmla="*/ 18 w 33"/>
                <a:gd name="T81" fmla="*/ 44 h 44"/>
                <a:gd name="T82" fmla="*/ 18 w 33"/>
                <a:gd name="T83" fmla="*/ 44 h 44"/>
                <a:gd name="T84" fmla="*/ 15 w 33"/>
                <a:gd name="T85" fmla="*/ 40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44"/>
                <a:gd name="T131" fmla="*/ 33 w 3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44">
                  <a:moveTo>
                    <a:pt x="15" y="40"/>
                  </a:moveTo>
                  <a:lnTo>
                    <a:pt x="20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4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Freeform 229"/>
            <p:cNvSpPr>
              <a:spLocks/>
            </p:cNvSpPr>
            <p:nvPr/>
          </p:nvSpPr>
          <p:spPr bwMode="auto">
            <a:xfrm>
              <a:off x="4939" y="3145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3 w 34"/>
                <a:gd name="T3" fmla="*/ 43 h 43"/>
                <a:gd name="T4" fmla="*/ 34 w 34"/>
                <a:gd name="T5" fmla="*/ 23 h 43"/>
                <a:gd name="T6" fmla="*/ 3 w 34"/>
                <a:gd name="T7" fmla="*/ 4 h 43"/>
                <a:gd name="T8" fmla="*/ 3 w 34"/>
                <a:gd name="T9" fmla="*/ 4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3" y="43"/>
                  </a:lnTo>
                  <a:lnTo>
                    <a:pt x="34" y="23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Line 230"/>
            <p:cNvSpPr>
              <a:spLocks noChangeShapeType="1"/>
            </p:cNvSpPr>
            <p:nvPr/>
          </p:nvSpPr>
          <p:spPr bwMode="auto">
            <a:xfrm flipH="1">
              <a:off x="4124" y="3168"/>
              <a:ext cx="82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231"/>
            <p:cNvSpPr>
              <a:spLocks/>
            </p:cNvSpPr>
            <p:nvPr/>
          </p:nvSpPr>
          <p:spPr bwMode="auto">
            <a:xfrm>
              <a:off x="3981" y="3168"/>
              <a:ext cx="217" cy="240"/>
            </a:xfrm>
            <a:custGeom>
              <a:avLst/>
              <a:gdLst>
                <a:gd name="T0" fmla="*/ 217 w 217"/>
                <a:gd name="T1" fmla="*/ 0 h 240"/>
                <a:gd name="T2" fmla="*/ 217 w 217"/>
                <a:gd name="T3" fmla="*/ 240 h 240"/>
                <a:gd name="T4" fmla="*/ 0 w 217"/>
                <a:gd name="T5" fmla="*/ 240 h 240"/>
                <a:gd name="T6" fmla="*/ 0 60000 65536"/>
                <a:gd name="T7" fmla="*/ 0 60000 65536"/>
                <a:gd name="T8" fmla="*/ 0 60000 65536"/>
                <a:gd name="T9" fmla="*/ 0 w 217"/>
                <a:gd name="T10" fmla="*/ 0 h 240"/>
                <a:gd name="T11" fmla="*/ 217 w 217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" h="240">
                  <a:moveTo>
                    <a:pt x="217" y="0"/>
                  </a:moveTo>
                  <a:lnTo>
                    <a:pt x="217" y="240"/>
                  </a:lnTo>
                  <a:lnTo>
                    <a:pt x="0" y="24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232"/>
            <p:cNvSpPr>
              <a:spLocks/>
            </p:cNvSpPr>
            <p:nvPr/>
          </p:nvSpPr>
          <p:spPr bwMode="auto">
            <a:xfrm>
              <a:off x="4182" y="3149"/>
              <a:ext cx="31" cy="39"/>
            </a:xfrm>
            <a:custGeom>
              <a:avLst/>
              <a:gdLst>
                <a:gd name="T0" fmla="*/ 16 w 31"/>
                <a:gd name="T1" fmla="*/ 39 h 39"/>
                <a:gd name="T2" fmla="*/ 18 w 31"/>
                <a:gd name="T3" fmla="*/ 39 h 39"/>
                <a:gd name="T4" fmla="*/ 21 w 31"/>
                <a:gd name="T5" fmla="*/ 39 h 39"/>
                <a:gd name="T6" fmla="*/ 23 w 31"/>
                <a:gd name="T7" fmla="*/ 39 h 39"/>
                <a:gd name="T8" fmla="*/ 26 w 31"/>
                <a:gd name="T9" fmla="*/ 36 h 39"/>
                <a:gd name="T10" fmla="*/ 26 w 31"/>
                <a:gd name="T11" fmla="*/ 36 h 39"/>
                <a:gd name="T12" fmla="*/ 29 w 31"/>
                <a:gd name="T13" fmla="*/ 33 h 39"/>
                <a:gd name="T14" fmla="*/ 31 w 31"/>
                <a:gd name="T15" fmla="*/ 29 h 39"/>
                <a:gd name="T16" fmla="*/ 31 w 31"/>
                <a:gd name="T17" fmla="*/ 26 h 39"/>
                <a:gd name="T18" fmla="*/ 31 w 31"/>
                <a:gd name="T19" fmla="*/ 23 h 39"/>
                <a:gd name="T20" fmla="*/ 31 w 31"/>
                <a:gd name="T21" fmla="*/ 19 h 39"/>
                <a:gd name="T22" fmla="*/ 31 w 31"/>
                <a:gd name="T23" fmla="*/ 16 h 39"/>
                <a:gd name="T24" fmla="*/ 31 w 31"/>
                <a:gd name="T25" fmla="*/ 13 h 39"/>
                <a:gd name="T26" fmla="*/ 31 w 31"/>
                <a:gd name="T27" fmla="*/ 10 h 39"/>
                <a:gd name="T28" fmla="*/ 29 w 31"/>
                <a:gd name="T29" fmla="*/ 6 h 39"/>
                <a:gd name="T30" fmla="*/ 26 w 31"/>
                <a:gd name="T31" fmla="*/ 6 h 39"/>
                <a:gd name="T32" fmla="*/ 26 w 31"/>
                <a:gd name="T33" fmla="*/ 3 h 39"/>
                <a:gd name="T34" fmla="*/ 23 w 31"/>
                <a:gd name="T35" fmla="*/ 0 h 39"/>
                <a:gd name="T36" fmla="*/ 21 w 31"/>
                <a:gd name="T37" fmla="*/ 0 h 39"/>
                <a:gd name="T38" fmla="*/ 18 w 31"/>
                <a:gd name="T39" fmla="*/ 0 h 39"/>
                <a:gd name="T40" fmla="*/ 16 w 31"/>
                <a:gd name="T41" fmla="*/ 0 h 39"/>
                <a:gd name="T42" fmla="*/ 13 w 31"/>
                <a:gd name="T43" fmla="*/ 0 h 39"/>
                <a:gd name="T44" fmla="*/ 10 w 31"/>
                <a:gd name="T45" fmla="*/ 0 h 39"/>
                <a:gd name="T46" fmla="*/ 8 w 31"/>
                <a:gd name="T47" fmla="*/ 0 h 39"/>
                <a:gd name="T48" fmla="*/ 5 w 31"/>
                <a:gd name="T49" fmla="*/ 3 h 39"/>
                <a:gd name="T50" fmla="*/ 5 w 31"/>
                <a:gd name="T51" fmla="*/ 6 h 39"/>
                <a:gd name="T52" fmla="*/ 3 w 31"/>
                <a:gd name="T53" fmla="*/ 6 h 39"/>
                <a:gd name="T54" fmla="*/ 0 w 31"/>
                <a:gd name="T55" fmla="*/ 10 h 39"/>
                <a:gd name="T56" fmla="*/ 0 w 31"/>
                <a:gd name="T57" fmla="*/ 13 h 39"/>
                <a:gd name="T58" fmla="*/ 0 w 31"/>
                <a:gd name="T59" fmla="*/ 16 h 39"/>
                <a:gd name="T60" fmla="*/ 0 w 31"/>
                <a:gd name="T61" fmla="*/ 19 h 39"/>
                <a:gd name="T62" fmla="*/ 0 w 31"/>
                <a:gd name="T63" fmla="*/ 23 h 39"/>
                <a:gd name="T64" fmla="*/ 0 w 31"/>
                <a:gd name="T65" fmla="*/ 26 h 39"/>
                <a:gd name="T66" fmla="*/ 0 w 31"/>
                <a:gd name="T67" fmla="*/ 29 h 39"/>
                <a:gd name="T68" fmla="*/ 3 w 31"/>
                <a:gd name="T69" fmla="*/ 33 h 39"/>
                <a:gd name="T70" fmla="*/ 5 w 31"/>
                <a:gd name="T71" fmla="*/ 36 h 39"/>
                <a:gd name="T72" fmla="*/ 5 w 31"/>
                <a:gd name="T73" fmla="*/ 36 h 39"/>
                <a:gd name="T74" fmla="*/ 8 w 31"/>
                <a:gd name="T75" fmla="*/ 39 h 39"/>
                <a:gd name="T76" fmla="*/ 10 w 31"/>
                <a:gd name="T77" fmla="*/ 39 h 39"/>
                <a:gd name="T78" fmla="*/ 13 w 31"/>
                <a:gd name="T79" fmla="*/ 39 h 39"/>
                <a:gd name="T80" fmla="*/ 16 w 31"/>
                <a:gd name="T81" fmla="*/ 39 h 39"/>
                <a:gd name="T82" fmla="*/ 16 w 31"/>
                <a:gd name="T83" fmla="*/ 39 h 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9"/>
                <a:gd name="T128" fmla="*/ 31 w 31"/>
                <a:gd name="T129" fmla="*/ 39 h 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9">
                  <a:moveTo>
                    <a:pt x="16" y="39"/>
                  </a:moveTo>
                  <a:lnTo>
                    <a:pt x="18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8" name="Freeform 233"/>
            <p:cNvSpPr>
              <a:spLocks/>
            </p:cNvSpPr>
            <p:nvPr/>
          </p:nvSpPr>
          <p:spPr bwMode="auto">
            <a:xfrm>
              <a:off x="3978" y="3168"/>
              <a:ext cx="1207" cy="366"/>
            </a:xfrm>
            <a:custGeom>
              <a:avLst/>
              <a:gdLst>
                <a:gd name="T0" fmla="*/ 0 w 1207"/>
                <a:gd name="T1" fmla="*/ 363 h 366"/>
                <a:gd name="T2" fmla="*/ 1207 w 1207"/>
                <a:gd name="T3" fmla="*/ 366 h 366"/>
                <a:gd name="T4" fmla="*/ 1207 w 1207"/>
                <a:gd name="T5" fmla="*/ 0 h 366"/>
                <a:gd name="T6" fmla="*/ 1134 w 1207"/>
                <a:gd name="T7" fmla="*/ 0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7"/>
                <a:gd name="T13" fmla="*/ 0 h 366"/>
                <a:gd name="T14" fmla="*/ 1207 w 1207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7" h="366">
                  <a:moveTo>
                    <a:pt x="0" y="363"/>
                  </a:moveTo>
                  <a:lnTo>
                    <a:pt x="1207" y="366"/>
                  </a:lnTo>
                  <a:lnTo>
                    <a:pt x="1207" y="0"/>
                  </a:lnTo>
                  <a:lnTo>
                    <a:pt x="113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9" name="Freeform 234"/>
            <p:cNvSpPr>
              <a:spLocks/>
            </p:cNvSpPr>
            <p:nvPr/>
          </p:nvSpPr>
          <p:spPr bwMode="auto">
            <a:xfrm>
              <a:off x="3957" y="3511"/>
              <a:ext cx="32" cy="43"/>
            </a:xfrm>
            <a:custGeom>
              <a:avLst/>
              <a:gdLst>
                <a:gd name="T0" fmla="*/ 32 w 32"/>
                <a:gd name="T1" fmla="*/ 0 h 43"/>
                <a:gd name="T2" fmla="*/ 32 w 32"/>
                <a:gd name="T3" fmla="*/ 43 h 43"/>
                <a:gd name="T4" fmla="*/ 0 w 32"/>
                <a:gd name="T5" fmla="*/ 23 h 43"/>
                <a:gd name="T6" fmla="*/ 32 w 32"/>
                <a:gd name="T7" fmla="*/ 0 h 43"/>
                <a:gd name="T8" fmla="*/ 32 w 3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32" y="0"/>
                  </a:moveTo>
                  <a:lnTo>
                    <a:pt x="32" y="43"/>
                  </a:lnTo>
                  <a:lnTo>
                    <a:pt x="0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0" name="Freeform 235"/>
            <p:cNvSpPr>
              <a:spLocks/>
            </p:cNvSpPr>
            <p:nvPr/>
          </p:nvSpPr>
          <p:spPr bwMode="auto">
            <a:xfrm>
              <a:off x="3957" y="3384"/>
              <a:ext cx="32" cy="44"/>
            </a:xfrm>
            <a:custGeom>
              <a:avLst/>
              <a:gdLst>
                <a:gd name="T0" fmla="*/ 32 w 32"/>
                <a:gd name="T1" fmla="*/ 0 h 44"/>
                <a:gd name="T2" fmla="*/ 32 w 32"/>
                <a:gd name="T3" fmla="*/ 44 h 44"/>
                <a:gd name="T4" fmla="*/ 0 w 32"/>
                <a:gd name="T5" fmla="*/ 24 h 44"/>
                <a:gd name="T6" fmla="*/ 32 w 32"/>
                <a:gd name="T7" fmla="*/ 0 h 44"/>
                <a:gd name="T8" fmla="*/ 3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32" y="0"/>
                  </a:moveTo>
                  <a:lnTo>
                    <a:pt x="32" y="44"/>
                  </a:lnTo>
                  <a:lnTo>
                    <a:pt x="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1" name="Freeform 236"/>
            <p:cNvSpPr>
              <a:spLocks/>
            </p:cNvSpPr>
            <p:nvPr/>
          </p:nvSpPr>
          <p:spPr bwMode="auto">
            <a:xfrm>
              <a:off x="3957" y="3448"/>
              <a:ext cx="32" cy="43"/>
            </a:xfrm>
            <a:custGeom>
              <a:avLst/>
              <a:gdLst>
                <a:gd name="T0" fmla="*/ 32 w 32"/>
                <a:gd name="T1" fmla="*/ 0 h 43"/>
                <a:gd name="T2" fmla="*/ 32 w 32"/>
                <a:gd name="T3" fmla="*/ 43 h 43"/>
                <a:gd name="T4" fmla="*/ 0 w 32"/>
                <a:gd name="T5" fmla="*/ 23 h 43"/>
                <a:gd name="T6" fmla="*/ 32 w 32"/>
                <a:gd name="T7" fmla="*/ 0 h 43"/>
                <a:gd name="T8" fmla="*/ 32 w 3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32" y="0"/>
                  </a:moveTo>
                  <a:lnTo>
                    <a:pt x="32" y="43"/>
                  </a:lnTo>
                  <a:lnTo>
                    <a:pt x="0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2" name="Freeform 237"/>
            <p:cNvSpPr>
              <a:spLocks/>
            </p:cNvSpPr>
            <p:nvPr/>
          </p:nvSpPr>
          <p:spPr bwMode="auto">
            <a:xfrm>
              <a:off x="4407" y="209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3" name="Line 238"/>
            <p:cNvSpPr>
              <a:spLocks noChangeShapeType="1"/>
            </p:cNvSpPr>
            <p:nvPr/>
          </p:nvSpPr>
          <p:spPr bwMode="auto">
            <a:xfrm flipH="1">
              <a:off x="4124" y="2112"/>
              <a:ext cx="290" cy="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4" name="Freeform 239"/>
            <p:cNvSpPr>
              <a:spLocks/>
            </p:cNvSpPr>
            <p:nvPr/>
          </p:nvSpPr>
          <p:spPr bwMode="auto">
            <a:xfrm>
              <a:off x="4331" y="2683"/>
              <a:ext cx="31" cy="44"/>
            </a:xfrm>
            <a:custGeom>
              <a:avLst/>
              <a:gdLst>
                <a:gd name="T0" fmla="*/ 16 w 31"/>
                <a:gd name="T1" fmla="*/ 40 h 44"/>
                <a:gd name="T2" fmla="*/ 18 w 31"/>
                <a:gd name="T3" fmla="*/ 44 h 44"/>
                <a:gd name="T4" fmla="*/ 21 w 31"/>
                <a:gd name="T5" fmla="*/ 40 h 44"/>
                <a:gd name="T6" fmla="*/ 23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4 h 44"/>
                <a:gd name="T14" fmla="*/ 31 w 31"/>
                <a:gd name="T15" fmla="*/ 30 h 44"/>
                <a:gd name="T16" fmla="*/ 31 w 31"/>
                <a:gd name="T17" fmla="*/ 27 h 44"/>
                <a:gd name="T18" fmla="*/ 31 w 31"/>
                <a:gd name="T19" fmla="*/ 24 h 44"/>
                <a:gd name="T20" fmla="*/ 31 w 31"/>
                <a:gd name="T21" fmla="*/ 20 h 44"/>
                <a:gd name="T22" fmla="*/ 31 w 31"/>
                <a:gd name="T23" fmla="*/ 17 h 44"/>
                <a:gd name="T24" fmla="*/ 31 w 31"/>
                <a:gd name="T25" fmla="*/ 14 h 44"/>
                <a:gd name="T26" fmla="*/ 31 w 31"/>
                <a:gd name="T27" fmla="*/ 10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4 h 44"/>
                <a:gd name="T34" fmla="*/ 23 w 31"/>
                <a:gd name="T35" fmla="*/ 4 h 44"/>
                <a:gd name="T36" fmla="*/ 21 w 31"/>
                <a:gd name="T37" fmla="*/ 0 h 44"/>
                <a:gd name="T38" fmla="*/ 18 w 31"/>
                <a:gd name="T39" fmla="*/ 0 h 44"/>
                <a:gd name="T40" fmla="*/ 16 w 31"/>
                <a:gd name="T41" fmla="*/ 0 h 44"/>
                <a:gd name="T42" fmla="*/ 13 w 31"/>
                <a:gd name="T43" fmla="*/ 0 h 44"/>
                <a:gd name="T44" fmla="*/ 10 w 31"/>
                <a:gd name="T45" fmla="*/ 0 h 44"/>
                <a:gd name="T46" fmla="*/ 8 w 31"/>
                <a:gd name="T47" fmla="*/ 4 h 44"/>
                <a:gd name="T48" fmla="*/ 5 w 31"/>
                <a:gd name="T49" fmla="*/ 4 h 44"/>
                <a:gd name="T50" fmla="*/ 5 w 31"/>
                <a:gd name="T51" fmla="*/ 7 h 44"/>
                <a:gd name="T52" fmla="*/ 2 w 31"/>
                <a:gd name="T53" fmla="*/ 10 h 44"/>
                <a:gd name="T54" fmla="*/ 0 w 31"/>
                <a:gd name="T55" fmla="*/ 10 h 44"/>
                <a:gd name="T56" fmla="*/ 0 w 31"/>
                <a:gd name="T57" fmla="*/ 14 h 44"/>
                <a:gd name="T58" fmla="*/ 0 w 31"/>
                <a:gd name="T59" fmla="*/ 17 h 44"/>
                <a:gd name="T60" fmla="*/ 0 w 31"/>
                <a:gd name="T61" fmla="*/ 20 h 44"/>
                <a:gd name="T62" fmla="*/ 0 w 31"/>
                <a:gd name="T63" fmla="*/ 24 h 44"/>
                <a:gd name="T64" fmla="*/ 0 w 31"/>
                <a:gd name="T65" fmla="*/ 27 h 44"/>
                <a:gd name="T66" fmla="*/ 0 w 31"/>
                <a:gd name="T67" fmla="*/ 30 h 44"/>
                <a:gd name="T68" fmla="*/ 2 w 31"/>
                <a:gd name="T69" fmla="*/ 34 h 44"/>
                <a:gd name="T70" fmla="*/ 5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0 w 31"/>
                <a:gd name="T77" fmla="*/ 40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6 w 31"/>
                <a:gd name="T85" fmla="*/ 40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6" y="40"/>
                  </a:moveTo>
                  <a:lnTo>
                    <a:pt x="18" y="44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5" name="Freeform 240"/>
            <p:cNvSpPr>
              <a:spLocks/>
            </p:cNvSpPr>
            <p:nvPr/>
          </p:nvSpPr>
          <p:spPr bwMode="auto">
            <a:xfrm>
              <a:off x="3119" y="1939"/>
              <a:ext cx="1228" cy="1814"/>
            </a:xfrm>
            <a:custGeom>
              <a:avLst/>
              <a:gdLst>
                <a:gd name="T0" fmla="*/ 1228 w 1228"/>
                <a:gd name="T1" fmla="*/ 173 h 1814"/>
                <a:gd name="T2" fmla="*/ 1228 w 1228"/>
                <a:gd name="T3" fmla="*/ 1814 h 1814"/>
                <a:gd name="T4" fmla="*/ 0 w 1228"/>
                <a:gd name="T5" fmla="*/ 1814 h 1814"/>
                <a:gd name="T6" fmla="*/ 0 w 1228"/>
                <a:gd name="T7" fmla="*/ 0 h 1814"/>
                <a:gd name="T8" fmla="*/ 78 w 1228"/>
                <a:gd name="T9" fmla="*/ 0 h 1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1814"/>
                <a:gd name="T17" fmla="*/ 1228 w 1228"/>
                <a:gd name="T18" fmla="*/ 1814 h 18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1814">
                  <a:moveTo>
                    <a:pt x="1228" y="173"/>
                  </a:moveTo>
                  <a:lnTo>
                    <a:pt x="1228" y="1814"/>
                  </a:lnTo>
                  <a:lnTo>
                    <a:pt x="0" y="1814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6" name="Freeform 241"/>
            <p:cNvSpPr>
              <a:spLocks/>
            </p:cNvSpPr>
            <p:nvPr/>
          </p:nvSpPr>
          <p:spPr bwMode="auto">
            <a:xfrm>
              <a:off x="3030" y="3826"/>
              <a:ext cx="31" cy="44"/>
            </a:xfrm>
            <a:custGeom>
              <a:avLst/>
              <a:gdLst>
                <a:gd name="T0" fmla="*/ 13 w 31"/>
                <a:gd name="T1" fmla="*/ 44 h 44"/>
                <a:gd name="T2" fmla="*/ 18 w 31"/>
                <a:gd name="T3" fmla="*/ 44 h 44"/>
                <a:gd name="T4" fmla="*/ 21 w 31"/>
                <a:gd name="T5" fmla="*/ 44 h 44"/>
                <a:gd name="T6" fmla="*/ 24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7 h 44"/>
                <a:gd name="T14" fmla="*/ 29 w 31"/>
                <a:gd name="T15" fmla="*/ 34 h 44"/>
                <a:gd name="T16" fmla="*/ 31 w 31"/>
                <a:gd name="T17" fmla="*/ 30 h 44"/>
                <a:gd name="T18" fmla="*/ 31 w 31"/>
                <a:gd name="T19" fmla="*/ 27 h 44"/>
                <a:gd name="T20" fmla="*/ 31 w 31"/>
                <a:gd name="T21" fmla="*/ 24 h 44"/>
                <a:gd name="T22" fmla="*/ 31 w 31"/>
                <a:gd name="T23" fmla="*/ 20 h 44"/>
                <a:gd name="T24" fmla="*/ 31 w 31"/>
                <a:gd name="T25" fmla="*/ 17 h 44"/>
                <a:gd name="T26" fmla="*/ 29 w 31"/>
                <a:gd name="T27" fmla="*/ 14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7 h 44"/>
                <a:gd name="T34" fmla="*/ 24 w 31"/>
                <a:gd name="T35" fmla="*/ 4 h 44"/>
                <a:gd name="T36" fmla="*/ 21 w 31"/>
                <a:gd name="T37" fmla="*/ 4 h 44"/>
                <a:gd name="T38" fmla="*/ 18 w 31"/>
                <a:gd name="T39" fmla="*/ 4 h 44"/>
                <a:gd name="T40" fmla="*/ 16 w 31"/>
                <a:gd name="T41" fmla="*/ 0 h 44"/>
                <a:gd name="T42" fmla="*/ 13 w 31"/>
                <a:gd name="T43" fmla="*/ 4 h 44"/>
                <a:gd name="T44" fmla="*/ 11 w 31"/>
                <a:gd name="T45" fmla="*/ 4 h 44"/>
                <a:gd name="T46" fmla="*/ 8 w 31"/>
                <a:gd name="T47" fmla="*/ 4 h 44"/>
                <a:gd name="T48" fmla="*/ 5 w 31"/>
                <a:gd name="T49" fmla="*/ 7 h 44"/>
                <a:gd name="T50" fmla="*/ 3 w 31"/>
                <a:gd name="T51" fmla="*/ 7 h 44"/>
                <a:gd name="T52" fmla="*/ 3 w 31"/>
                <a:gd name="T53" fmla="*/ 10 h 44"/>
                <a:gd name="T54" fmla="*/ 0 w 31"/>
                <a:gd name="T55" fmla="*/ 14 h 44"/>
                <a:gd name="T56" fmla="*/ 0 w 31"/>
                <a:gd name="T57" fmla="*/ 17 h 44"/>
                <a:gd name="T58" fmla="*/ 0 w 31"/>
                <a:gd name="T59" fmla="*/ 20 h 44"/>
                <a:gd name="T60" fmla="*/ 0 w 31"/>
                <a:gd name="T61" fmla="*/ 24 h 44"/>
                <a:gd name="T62" fmla="*/ 0 w 31"/>
                <a:gd name="T63" fmla="*/ 27 h 44"/>
                <a:gd name="T64" fmla="*/ 0 w 31"/>
                <a:gd name="T65" fmla="*/ 30 h 44"/>
                <a:gd name="T66" fmla="*/ 0 w 31"/>
                <a:gd name="T67" fmla="*/ 34 h 44"/>
                <a:gd name="T68" fmla="*/ 3 w 31"/>
                <a:gd name="T69" fmla="*/ 37 h 44"/>
                <a:gd name="T70" fmla="*/ 3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1 w 31"/>
                <a:gd name="T77" fmla="*/ 44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3 w 31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3" y="44"/>
                  </a:moveTo>
                  <a:lnTo>
                    <a:pt x="18" y="44"/>
                  </a:lnTo>
                  <a:lnTo>
                    <a:pt x="21" y="44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7" name="Freeform 242"/>
            <p:cNvSpPr>
              <a:spLocks/>
            </p:cNvSpPr>
            <p:nvPr/>
          </p:nvSpPr>
          <p:spPr bwMode="auto">
            <a:xfrm>
              <a:off x="1398" y="2132"/>
              <a:ext cx="3259" cy="1807"/>
            </a:xfrm>
            <a:custGeom>
              <a:avLst/>
              <a:gdLst>
                <a:gd name="T0" fmla="*/ 3257 w 3259"/>
                <a:gd name="T1" fmla="*/ 1399 h 1807"/>
                <a:gd name="T2" fmla="*/ 3259 w 3259"/>
                <a:gd name="T3" fmla="*/ 1807 h 1807"/>
                <a:gd name="T4" fmla="*/ 0 w 3259"/>
                <a:gd name="T5" fmla="*/ 1807 h 1807"/>
                <a:gd name="T6" fmla="*/ 0 w 3259"/>
                <a:gd name="T7" fmla="*/ 0 h 1807"/>
                <a:gd name="T8" fmla="*/ 423 w 3259"/>
                <a:gd name="T9" fmla="*/ 0 h 1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9"/>
                <a:gd name="T16" fmla="*/ 0 h 1807"/>
                <a:gd name="T17" fmla="*/ 3259 w 3259"/>
                <a:gd name="T18" fmla="*/ 1807 h 1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9" h="1807">
                  <a:moveTo>
                    <a:pt x="3257" y="1399"/>
                  </a:moveTo>
                  <a:lnTo>
                    <a:pt x="3259" y="1807"/>
                  </a:lnTo>
                  <a:lnTo>
                    <a:pt x="0" y="1807"/>
                  </a:lnTo>
                  <a:lnTo>
                    <a:pt x="0" y="0"/>
                  </a:lnTo>
                  <a:lnTo>
                    <a:pt x="423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8" name="Freeform 243"/>
            <p:cNvSpPr>
              <a:spLocks/>
            </p:cNvSpPr>
            <p:nvPr/>
          </p:nvSpPr>
          <p:spPr bwMode="auto">
            <a:xfrm>
              <a:off x="4639" y="3511"/>
              <a:ext cx="34" cy="43"/>
            </a:xfrm>
            <a:custGeom>
              <a:avLst/>
              <a:gdLst>
                <a:gd name="T0" fmla="*/ 16 w 34"/>
                <a:gd name="T1" fmla="*/ 43 h 43"/>
                <a:gd name="T2" fmla="*/ 21 w 34"/>
                <a:gd name="T3" fmla="*/ 43 h 43"/>
                <a:gd name="T4" fmla="*/ 24 w 34"/>
                <a:gd name="T5" fmla="*/ 43 h 43"/>
                <a:gd name="T6" fmla="*/ 26 w 34"/>
                <a:gd name="T7" fmla="*/ 40 h 43"/>
                <a:gd name="T8" fmla="*/ 29 w 34"/>
                <a:gd name="T9" fmla="*/ 40 h 43"/>
                <a:gd name="T10" fmla="*/ 29 w 34"/>
                <a:gd name="T11" fmla="*/ 36 h 43"/>
                <a:gd name="T12" fmla="*/ 31 w 34"/>
                <a:gd name="T13" fmla="*/ 36 h 43"/>
                <a:gd name="T14" fmla="*/ 31 w 34"/>
                <a:gd name="T15" fmla="*/ 33 h 43"/>
                <a:gd name="T16" fmla="*/ 34 w 34"/>
                <a:gd name="T17" fmla="*/ 30 h 43"/>
                <a:gd name="T18" fmla="*/ 34 w 34"/>
                <a:gd name="T19" fmla="*/ 26 h 43"/>
                <a:gd name="T20" fmla="*/ 34 w 34"/>
                <a:gd name="T21" fmla="*/ 23 h 43"/>
                <a:gd name="T22" fmla="*/ 34 w 34"/>
                <a:gd name="T23" fmla="*/ 20 h 43"/>
                <a:gd name="T24" fmla="*/ 34 w 34"/>
                <a:gd name="T25" fmla="*/ 16 h 43"/>
                <a:gd name="T26" fmla="*/ 31 w 34"/>
                <a:gd name="T27" fmla="*/ 13 h 43"/>
                <a:gd name="T28" fmla="*/ 31 w 34"/>
                <a:gd name="T29" fmla="*/ 10 h 43"/>
                <a:gd name="T30" fmla="*/ 29 w 34"/>
                <a:gd name="T31" fmla="*/ 6 h 43"/>
                <a:gd name="T32" fmla="*/ 29 w 34"/>
                <a:gd name="T33" fmla="*/ 6 h 43"/>
                <a:gd name="T34" fmla="*/ 26 w 34"/>
                <a:gd name="T35" fmla="*/ 3 h 43"/>
                <a:gd name="T36" fmla="*/ 24 w 34"/>
                <a:gd name="T37" fmla="*/ 3 h 43"/>
                <a:gd name="T38" fmla="*/ 21 w 34"/>
                <a:gd name="T39" fmla="*/ 3 h 43"/>
                <a:gd name="T40" fmla="*/ 18 w 34"/>
                <a:gd name="T41" fmla="*/ 0 h 43"/>
                <a:gd name="T42" fmla="*/ 16 w 34"/>
                <a:gd name="T43" fmla="*/ 3 h 43"/>
                <a:gd name="T44" fmla="*/ 13 w 34"/>
                <a:gd name="T45" fmla="*/ 3 h 43"/>
                <a:gd name="T46" fmla="*/ 10 w 34"/>
                <a:gd name="T47" fmla="*/ 3 h 43"/>
                <a:gd name="T48" fmla="*/ 8 w 34"/>
                <a:gd name="T49" fmla="*/ 6 h 43"/>
                <a:gd name="T50" fmla="*/ 5 w 34"/>
                <a:gd name="T51" fmla="*/ 6 h 43"/>
                <a:gd name="T52" fmla="*/ 5 w 34"/>
                <a:gd name="T53" fmla="*/ 10 h 43"/>
                <a:gd name="T54" fmla="*/ 3 w 34"/>
                <a:gd name="T55" fmla="*/ 13 h 43"/>
                <a:gd name="T56" fmla="*/ 3 w 34"/>
                <a:gd name="T57" fmla="*/ 16 h 43"/>
                <a:gd name="T58" fmla="*/ 3 w 34"/>
                <a:gd name="T59" fmla="*/ 20 h 43"/>
                <a:gd name="T60" fmla="*/ 0 w 34"/>
                <a:gd name="T61" fmla="*/ 23 h 43"/>
                <a:gd name="T62" fmla="*/ 3 w 34"/>
                <a:gd name="T63" fmla="*/ 26 h 43"/>
                <a:gd name="T64" fmla="*/ 3 w 34"/>
                <a:gd name="T65" fmla="*/ 30 h 43"/>
                <a:gd name="T66" fmla="*/ 3 w 34"/>
                <a:gd name="T67" fmla="*/ 33 h 43"/>
                <a:gd name="T68" fmla="*/ 5 w 34"/>
                <a:gd name="T69" fmla="*/ 36 h 43"/>
                <a:gd name="T70" fmla="*/ 5 w 34"/>
                <a:gd name="T71" fmla="*/ 36 h 43"/>
                <a:gd name="T72" fmla="*/ 8 w 34"/>
                <a:gd name="T73" fmla="*/ 40 h 43"/>
                <a:gd name="T74" fmla="*/ 10 w 34"/>
                <a:gd name="T75" fmla="*/ 40 h 43"/>
                <a:gd name="T76" fmla="*/ 13 w 34"/>
                <a:gd name="T77" fmla="*/ 43 h 43"/>
                <a:gd name="T78" fmla="*/ 16 w 34"/>
                <a:gd name="T79" fmla="*/ 43 h 43"/>
                <a:gd name="T80" fmla="*/ 18 w 34"/>
                <a:gd name="T81" fmla="*/ 43 h 43"/>
                <a:gd name="T82" fmla="*/ 18 w 34"/>
                <a:gd name="T83" fmla="*/ 43 h 43"/>
                <a:gd name="T84" fmla="*/ 16 w 34"/>
                <a:gd name="T85" fmla="*/ 43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3"/>
                  </a:moveTo>
                  <a:lnTo>
                    <a:pt x="21" y="43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9" name="Freeform 244"/>
            <p:cNvSpPr>
              <a:spLocks/>
            </p:cNvSpPr>
            <p:nvPr/>
          </p:nvSpPr>
          <p:spPr bwMode="auto">
            <a:xfrm>
              <a:off x="2576" y="936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3 h 43"/>
                <a:gd name="T6" fmla="*/ 2 w 34"/>
                <a:gd name="T7" fmla="*/ 3 h 43"/>
                <a:gd name="T8" fmla="*/ 2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0" name="Rectangle 245"/>
            <p:cNvSpPr>
              <a:spLocks noChangeArrowheads="1"/>
            </p:cNvSpPr>
            <p:nvPr/>
          </p:nvSpPr>
          <p:spPr bwMode="auto">
            <a:xfrm>
              <a:off x="891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1" name="Rectangle 246"/>
            <p:cNvSpPr>
              <a:spLocks noChangeArrowheads="1"/>
            </p:cNvSpPr>
            <p:nvPr/>
          </p:nvSpPr>
          <p:spPr bwMode="auto">
            <a:xfrm>
              <a:off x="909" y="1212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2" name="Rectangle 247"/>
            <p:cNvSpPr>
              <a:spLocks noChangeArrowheads="1"/>
            </p:cNvSpPr>
            <p:nvPr/>
          </p:nvSpPr>
          <p:spPr bwMode="auto">
            <a:xfrm>
              <a:off x="951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3" name="Rectangle 248"/>
            <p:cNvSpPr>
              <a:spLocks noChangeArrowheads="1"/>
            </p:cNvSpPr>
            <p:nvPr/>
          </p:nvSpPr>
          <p:spPr bwMode="auto">
            <a:xfrm>
              <a:off x="969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4" name="Rectangle 249"/>
            <p:cNvSpPr>
              <a:spLocks noChangeArrowheads="1"/>
            </p:cNvSpPr>
            <p:nvPr/>
          </p:nvSpPr>
          <p:spPr bwMode="auto">
            <a:xfrm>
              <a:off x="988" y="1212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5" name="Rectangle 250"/>
            <p:cNvSpPr>
              <a:spLocks noChangeArrowheads="1"/>
            </p:cNvSpPr>
            <p:nvPr/>
          </p:nvSpPr>
          <p:spPr bwMode="auto">
            <a:xfrm rot="16200000">
              <a:off x="1100" y="203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6" name="Rectangle 251"/>
            <p:cNvSpPr>
              <a:spLocks noChangeArrowheads="1"/>
            </p:cNvSpPr>
            <p:nvPr/>
          </p:nvSpPr>
          <p:spPr bwMode="auto">
            <a:xfrm rot="16200000">
              <a:off x="1088" y="199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7" name="Rectangle 252"/>
            <p:cNvSpPr>
              <a:spLocks noChangeArrowheads="1"/>
            </p:cNvSpPr>
            <p:nvPr/>
          </p:nvSpPr>
          <p:spPr bwMode="auto">
            <a:xfrm rot="16200000">
              <a:off x="1090" y="195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8" name="Rectangle 253"/>
            <p:cNvSpPr>
              <a:spLocks noChangeArrowheads="1"/>
            </p:cNvSpPr>
            <p:nvPr/>
          </p:nvSpPr>
          <p:spPr bwMode="auto">
            <a:xfrm rot="16200000">
              <a:off x="1099" y="191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9" name="Rectangle 254"/>
            <p:cNvSpPr>
              <a:spLocks noChangeArrowheads="1"/>
            </p:cNvSpPr>
            <p:nvPr/>
          </p:nvSpPr>
          <p:spPr bwMode="auto">
            <a:xfrm rot="16200000">
              <a:off x="1097" y="189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0" name="Rectangle 255"/>
            <p:cNvSpPr>
              <a:spLocks noChangeArrowheads="1"/>
            </p:cNvSpPr>
            <p:nvPr/>
          </p:nvSpPr>
          <p:spPr bwMode="auto">
            <a:xfrm rot="16200000">
              <a:off x="1088" y="185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1" name="Rectangle 256"/>
            <p:cNvSpPr>
              <a:spLocks noChangeArrowheads="1"/>
            </p:cNvSpPr>
            <p:nvPr/>
          </p:nvSpPr>
          <p:spPr bwMode="auto">
            <a:xfrm rot="16200000">
              <a:off x="1090" y="1811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2" name="Rectangle 257"/>
            <p:cNvSpPr>
              <a:spLocks noChangeArrowheads="1"/>
            </p:cNvSpPr>
            <p:nvPr/>
          </p:nvSpPr>
          <p:spPr bwMode="auto">
            <a:xfrm rot="16200000">
              <a:off x="1099" y="1775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3" name="Rectangle 258"/>
            <p:cNvSpPr>
              <a:spLocks noChangeArrowheads="1"/>
            </p:cNvSpPr>
            <p:nvPr/>
          </p:nvSpPr>
          <p:spPr bwMode="auto">
            <a:xfrm rot="16200000">
              <a:off x="1102" y="1754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4" name="Rectangle 259"/>
            <p:cNvSpPr>
              <a:spLocks noChangeArrowheads="1"/>
            </p:cNvSpPr>
            <p:nvPr/>
          </p:nvSpPr>
          <p:spPr bwMode="auto">
            <a:xfrm rot="16200000">
              <a:off x="1088" y="172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5" name="Rectangle 260"/>
            <p:cNvSpPr>
              <a:spLocks noChangeArrowheads="1"/>
            </p:cNvSpPr>
            <p:nvPr/>
          </p:nvSpPr>
          <p:spPr bwMode="auto">
            <a:xfrm rot="16200000">
              <a:off x="1088" y="1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6" name="Freeform 261"/>
            <p:cNvSpPr>
              <a:spLocks/>
            </p:cNvSpPr>
            <p:nvPr/>
          </p:nvSpPr>
          <p:spPr bwMode="auto">
            <a:xfrm>
              <a:off x="3417" y="3481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7" name="Freeform 262"/>
            <p:cNvSpPr>
              <a:spLocks/>
            </p:cNvSpPr>
            <p:nvPr/>
          </p:nvSpPr>
          <p:spPr bwMode="auto">
            <a:xfrm>
              <a:off x="3440" y="3590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3 w 34"/>
                <a:gd name="T3" fmla="*/ 44 h 44"/>
                <a:gd name="T4" fmla="*/ 34 w 34"/>
                <a:gd name="T5" fmla="*/ 24 h 44"/>
                <a:gd name="T6" fmla="*/ 3 w 34"/>
                <a:gd name="T7" fmla="*/ 4 h 44"/>
                <a:gd name="T8" fmla="*/ 3 w 34"/>
                <a:gd name="T9" fmla="*/ 4 h 44"/>
                <a:gd name="T10" fmla="*/ 0 w 34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4"/>
                <a:gd name="T20" fmla="*/ 34 w 3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4">
                  <a:moveTo>
                    <a:pt x="0" y="0"/>
                  </a:moveTo>
                  <a:lnTo>
                    <a:pt x="3" y="44"/>
                  </a:lnTo>
                  <a:lnTo>
                    <a:pt x="34" y="24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Freeform 263"/>
            <p:cNvSpPr>
              <a:spLocks/>
            </p:cNvSpPr>
            <p:nvPr/>
          </p:nvSpPr>
          <p:spPr bwMode="auto">
            <a:xfrm>
              <a:off x="3955" y="315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Rectangle 264"/>
            <p:cNvSpPr>
              <a:spLocks noChangeArrowheads="1"/>
            </p:cNvSpPr>
            <p:nvPr/>
          </p:nvSpPr>
          <p:spPr bwMode="auto">
            <a:xfrm>
              <a:off x="3252" y="3046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0" name="Rectangle 265"/>
            <p:cNvSpPr>
              <a:spLocks noChangeArrowheads="1"/>
            </p:cNvSpPr>
            <p:nvPr/>
          </p:nvSpPr>
          <p:spPr bwMode="auto">
            <a:xfrm>
              <a:off x="3307" y="304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07591" name="Rectangle 266"/>
            <p:cNvSpPr>
              <a:spLocks noChangeArrowheads="1"/>
            </p:cNvSpPr>
            <p:nvPr/>
          </p:nvSpPr>
          <p:spPr bwMode="auto">
            <a:xfrm>
              <a:off x="3263" y="3132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2" name="Rectangle 267"/>
            <p:cNvSpPr>
              <a:spLocks noChangeArrowheads="1"/>
            </p:cNvSpPr>
            <p:nvPr/>
          </p:nvSpPr>
          <p:spPr bwMode="auto">
            <a:xfrm>
              <a:off x="3299" y="31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07593" name="Rectangle 268"/>
            <p:cNvSpPr>
              <a:spLocks noChangeArrowheads="1"/>
            </p:cNvSpPr>
            <p:nvPr/>
          </p:nvSpPr>
          <p:spPr bwMode="auto">
            <a:xfrm>
              <a:off x="3263" y="3215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4" name="Line 269"/>
            <p:cNvSpPr>
              <a:spLocks noChangeShapeType="1"/>
            </p:cNvSpPr>
            <p:nvPr/>
          </p:nvSpPr>
          <p:spPr bwMode="auto">
            <a:xfrm>
              <a:off x="3338" y="3168"/>
              <a:ext cx="6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Rectangle 270"/>
            <p:cNvSpPr>
              <a:spLocks noChangeArrowheads="1"/>
            </p:cNvSpPr>
            <p:nvPr/>
          </p:nvSpPr>
          <p:spPr bwMode="auto">
            <a:xfrm>
              <a:off x="2769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6" name="Rectangle 271"/>
            <p:cNvSpPr>
              <a:spLocks noChangeArrowheads="1"/>
            </p:cNvSpPr>
            <p:nvPr/>
          </p:nvSpPr>
          <p:spPr bwMode="auto">
            <a:xfrm>
              <a:off x="2819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7" name="Rectangle 272"/>
            <p:cNvSpPr>
              <a:spLocks noChangeArrowheads="1"/>
            </p:cNvSpPr>
            <p:nvPr/>
          </p:nvSpPr>
          <p:spPr bwMode="auto">
            <a:xfrm>
              <a:off x="4365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8" name="Rectangle 273"/>
            <p:cNvSpPr>
              <a:spLocks noChangeArrowheads="1"/>
            </p:cNvSpPr>
            <p:nvPr/>
          </p:nvSpPr>
          <p:spPr bwMode="auto">
            <a:xfrm>
              <a:off x="4407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9" name="Rectangle 274"/>
            <p:cNvSpPr>
              <a:spLocks noChangeArrowheads="1"/>
            </p:cNvSpPr>
            <p:nvPr/>
          </p:nvSpPr>
          <p:spPr bwMode="auto">
            <a:xfrm>
              <a:off x="4451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0" name="Rectangle 275"/>
            <p:cNvSpPr>
              <a:spLocks noChangeArrowheads="1"/>
            </p:cNvSpPr>
            <p:nvPr/>
          </p:nvSpPr>
          <p:spPr bwMode="auto">
            <a:xfrm>
              <a:off x="4467" y="3053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1" name="Rectangle 276"/>
            <p:cNvSpPr>
              <a:spLocks noChangeArrowheads="1"/>
            </p:cNvSpPr>
            <p:nvPr/>
          </p:nvSpPr>
          <p:spPr bwMode="auto">
            <a:xfrm>
              <a:off x="4522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2" name="Rectangle 277"/>
            <p:cNvSpPr>
              <a:spLocks noChangeArrowheads="1"/>
            </p:cNvSpPr>
            <p:nvPr/>
          </p:nvSpPr>
          <p:spPr bwMode="auto">
            <a:xfrm>
              <a:off x="4563" y="3053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3" name="Rectangle 278"/>
            <p:cNvSpPr>
              <a:spLocks noChangeArrowheads="1"/>
            </p:cNvSpPr>
            <p:nvPr/>
          </p:nvSpPr>
          <p:spPr bwMode="auto">
            <a:xfrm>
              <a:off x="4618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4" name="Rectangle 279"/>
            <p:cNvSpPr>
              <a:spLocks noChangeArrowheads="1"/>
            </p:cNvSpPr>
            <p:nvPr/>
          </p:nvSpPr>
          <p:spPr bwMode="auto">
            <a:xfrm>
              <a:off x="4634" y="305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5" name="Rectangle 280"/>
            <p:cNvSpPr>
              <a:spLocks noChangeArrowheads="1"/>
            </p:cNvSpPr>
            <p:nvPr/>
          </p:nvSpPr>
          <p:spPr bwMode="auto">
            <a:xfrm>
              <a:off x="4681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6" name="Rectangle 281"/>
            <p:cNvSpPr>
              <a:spLocks noChangeArrowheads="1"/>
            </p:cNvSpPr>
            <p:nvPr/>
          </p:nvSpPr>
          <p:spPr bwMode="auto">
            <a:xfrm>
              <a:off x="4717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7" name="Rectangle 282"/>
            <p:cNvSpPr>
              <a:spLocks noChangeArrowheads="1"/>
            </p:cNvSpPr>
            <p:nvPr/>
          </p:nvSpPr>
          <p:spPr bwMode="auto">
            <a:xfrm>
              <a:off x="4751" y="305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8" name="Rectangle 283"/>
            <p:cNvSpPr>
              <a:spLocks noChangeArrowheads="1"/>
            </p:cNvSpPr>
            <p:nvPr/>
          </p:nvSpPr>
          <p:spPr bwMode="auto">
            <a:xfrm>
              <a:off x="4764" y="305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9" name="Rectangle 284"/>
            <p:cNvSpPr>
              <a:spLocks noChangeArrowheads="1"/>
            </p:cNvSpPr>
            <p:nvPr/>
          </p:nvSpPr>
          <p:spPr bwMode="auto">
            <a:xfrm>
              <a:off x="4798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0" name="Rectangle 285"/>
            <p:cNvSpPr>
              <a:spLocks noChangeArrowheads="1"/>
            </p:cNvSpPr>
            <p:nvPr/>
          </p:nvSpPr>
          <p:spPr bwMode="auto">
            <a:xfrm>
              <a:off x="4814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1" name="Rectangle 286"/>
            <p:cNvSpPr>
              <a:spLocks noChangeArrowheads="1"/>
            </p:cNvSpPr>
            <p:nvPr/>
          </p:nvSpPr>
          <p:spPr bwMode="auto">
            <a:xfrm>
              <a:off x="4851" y="305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2" name="Rectangle 287"/>
            <p:cNvSpPr>
              <a:spLocks noChangeArrowheads="1"/>
            </p:cNvSpPr>
            <p:nvPr/>
          </p:nvSpPr>
          <p:spPr bwMode="auto">
            <a:xfrm>
              <a:off x="4871" y="305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3" name="Rectangle 288"/>
            <p:cNvSpPr>
              <a:spLocks noChangeArrowheads="1"/>
            </p:cNvSpPr>
            <p:nvPr/>
          </p:nvSpPr>
          <p:spPr bwMode="auto">
            <a:xfrm>
              <a:off x="4916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4" name="Rectangle 289"/>
            <p:cNvSpPr>
              <a:spLocks noChangeArrowheads="1"/>
            </p:cNvSpPr>
            <p:nvPr/>
          </p:nvSpPr>
          <p:spPr bwMode="auto">
            <a:xfrm>
              <a:off x="4365" y="341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5" name="Rectangle 290"/>
            <p:cNvSpPr>
              <a:spLocks noChangeArrowheads="1"/>
            </p:cNvSpPr>
            <p:nvPr/>
          </p:nvSpPr>
          <p:spPr bwMode="auto">
            <a:xfrm>
              <a:off x="4420" y="3411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6" name="Rectangle 291"/>
            <p:cNvSpPr>
              <a:spLocks noChangeArrowheads="1"/>
            </p:cNvSpPr>
            <p:nvPr/>
          </p:nvSpPr>
          <p:spPr bwMode="auto">
            <a:xfrm>
              <a:off x="4461" y="341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7" name="Rectangle 292"/>
            <p:cNvSpPr>
              <a:spLocks noChangeArrowheads="1"/>
            </p:cNvSpPr>
            <p:nvPr/>
          </p:nvSpPr>
          <p:spPr bwMode="auto">
            <a:xfrm>
              <a:off x="4516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8" name="Rectangle 293"/>
            <p:cNvSpPr>
              <a:spLocks noChangeArrowheads="1"/>
            </p:cNvSpPr>
            <p:nvPr/>
          </p:nvSpPr>
          <p:spPr bwMode="auto">
            <a:xfrm>
              <a:off x="4532" y="3411"/>
              <a:ext cx="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9" name="Rectangle 294"/>
            <p:cNvSpPr>
              <a:spLocks noChangeArrowheads="1"/>
            </p:cNvSpPr>
            <p:nvPr/>
          </p:nvSpPr>
          <p:spPr bwMode="auto">
            <a:xfrm>
              <a:off x="4592" y="3411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0" name="Rectangle 295"/>
            <p:cNvSpPr>
              <a:spLocks noChangeArrowheads="1"/>
            </p:cNvSpPr>
            <p:nvPr/>
          </p:nvSpPr>
          <p:spPr bwMode="auto">
            <a:xfrm>
              <a:off x="4636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1" name="Rectangle 296"/>
            <p:cNvSpPr>
              <a:spLocks noChangeArrowheads="1"/>
            </p:cNvSpPr>
            <p:nvPr/>
          </p:nvSpPr>
          <p:spPr bwMode="auto">
            <a:xfrm>
              <a:off x="4652" y="3411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2" name="Rectangle 297"/>
            <p:cNvSpPr>
              <a:spLocks noChangeArrowheads="1"/>
            </p:cNvSpPr>
            <p:nvPr/>
          </p:nvSpPr>
          <p:spPr bwMode="auto">
            <a:xfrm>
              <a:off x="4699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3" name="Rectangle 298"/>
            <p:cNvSpPr>
              <a:spLocks noChangeArrowheads="1"/>
            </p:cNvSpPr>
            <p:nvPr/>
          </p:nvSpPr>
          <p:spPr bwMode="auto">
            <a:xfrm>
              <a:off x="4736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4" name="Rectangle 299"/>
            <p:cNvSpPr>
              <a:spLocks noChangeArrowheads="1"/>
            </p:cNvSpPr>
            <p:nvPr/>
          </p:nvSpPr>
          <p:spPr bwMode="auto">
            <a:xfrm>
              <a:off x="4770" y="3411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5" name="Rectangle 300"/>
            <p:cNvSpPr>
              <a:spLocks noChangeArrowheads="1"/>
            </p:cNvSpPr>
            <p:nvPr/>
          </p:nvSpPr>
          <p:spPr bwMode="auto">
            <a:xfrm>
              <a:off x="4783" y="3411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6" name="Rectangle 301"/>
            <p:cNvSpPr>
              <a:spLocks noChangeArrowheads="1"/>
            </p:cNvSpPr>
            <p:nvPr/>
          </p:nvSpPr>
          <p:spPr bwMode="auto">
            <a:xfrm>
              <a:off x="4817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7" name="Rectangle 302"/>
            <p:cNvSpPr>
              <a:spLocks noChangeArrowheads="1"/>
            </p:cNvSpPr>
            <p:nvPr/>
          </p:nvSpPr>
          <p:spPr bwMode="auto">
            <a:xfrm>
              <a:off x="4832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8" name="Rectangle 303"/>
            <p:cNvSpPr>
              <a:spLocks noChangeArrowheads="1"/>
            </p:cNvSpPr>
            <p:nvPr/>
          </p:nvSpPr>
          <p:spPr bwMode="auto">
            <a:xfrm>
              <a:off x="4869" y="3411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9" name="Rectangle 304"/>
            <p:cNvSpPr>
              <a:spLocks noChangeArrowheads="1"/>
            </p:cNvSpPr>
            <p:nvPr/>
          </p:nvSpPr>
          <p:spPr bwMode="auto">
            <a:xfrm>
              <a:off x="4890" y="3411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0" name="Rectangle 305"/>
            <p:cNvSpPr>
              <a:spLocks noChangeArrowheads="1"/>
            </p:cNvSpPr>
            <p:nvPr/>
          </p:nvSpPr>
          <p:spPr bwMode="auto">
            <a:xfrm>
              <a:off x="4934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1" name="Rectangle 306"/>
            <p:cNvSpPr>
              <a:spLocks noChangeArrowheads="1"/>
            </p:cNvSpPr>
            <p:nvPr/>
          </p:nvSpPr>
          <p:spPr bwMode="auto">
            <a:xfrm>
              <a:off x="2769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2" name="Rectangle 307"/>
            <p:cNvSpPr>
              <a:spLocks noChangeArrowheads="1"/>
            </p:cNvSpPr>
            <p:nvPr/>
          </p:nvSpPr>
          <p:spPr bwMode="auto">
            <a:xfrm>
              <a:off x="281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3" name="Rectangle 308"/>
            <p:cNvSpPr>
              <a:spLocks noChangeArrowheads="1"/>
            </p:cNvSpPr>
            <p:nvPr/>
          </p:nvSpPr>
          <p:spPr bwMode="auto">
            <a:xfrm>
              <a:off x="2769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4" name="Rectangle 309"/>
            <p:cNvSpPr>
              <a:spLocks noChangeArrowheads="1"/>
            </p:cNvSpPr>
            <p:nvPr/>
          </p:nvSpPr>
          <p:spPr bwMode="auto">
            <a:xfrm>
              <a:off x="281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5" name="Rectangle 310"/>
            <p:cNvSpPr>
              <a:spLocks noChangeArrowheads="1"/>
            </p:cNvSpPr>
            <p:nvPr/>
          </p:nvSpPr>
          <p:spPr bwMode="auto">
            <a:xfrm>
              <a:off x="2769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6" name="Rectangle 311"/>
            <p:cNvSpPr>
              <a:spLocks noChangeArrowheads="1"/>
            </p:cNvSpPr>
            <p:nvPr/>
          </p:nvSpPr>
          <p:spPr bwMode="auto">
            <a:xfrm>
              <a:off x="2819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7" name="Rectangle 312"/>
            <p:cNvSpPr>
              <a:spLocks noChangeArrowheads="1"/>
            </p:cNvSpPr>
            <p:nvPr/>
          </p:nvSpPr>
          <p:spPr bwMode="auto">
            <a:xfrm>
              <a:off x="1729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8" name="Rectangle 313"/>
            <p:cNvSpPr>
              <a:spLocks noChangeArrowheads="1"/>
            </p:cNvSpPr>
            <p:nvPr/>
          </p:nvSpPr>
          <p:spPr bwMode="auto">
            <a:xfrm>
              <a:off x="1748" y="3139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9" name="Rectangle 314"/>
            <p:cNvSpPr>
              <a:spLocks noChangeArrowheads="1"/>
            </p:cNvSpPr>
            <p:nvPr/>
          </p:nvSpPr>
          <p:spPr bwMode="auto">
            <a:xfrm>
              <a:off x="1789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0" name="Rectangle 315"/>
            <p:cNvSpPr>
              <a:spLocks noChangeArrowheads="1"/>
            </p:cNvSpPr>
            <p:nvPr/>
          </p:nvSpPr>
          <p:spPr bwMode="auto">
            <a:xfrm>
              <a:off x="1808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1" name="Rectangle 316"/>
            <p:cNvSpPr>
              <a:spLocks noChangeArrowheads="1"/>
            </p:cNvSpPr>
            <p:nvPr/>
          </p:nvSpPr>
          <p:spPr bwMode="auto">
            <a:xfrm>
              <a:off x="1826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2" name="Rectangle 317"/>
            <p:cNvSpPr>
              <a:spLocks noChangeArrowheads="1"/>
            </p:cNvSpPr>
            <p:nvPr/>
          </p:nvSpPr>
          <p:spPr bwMode="auto">
            <a:xfrm>
              <a:off x="1873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3" name="Rectangle 318"/>
            <p:cNvSpPr>
              <a:spLocks noChangeArrowheads="1"/>
            </p:cNvSpPr>
            <p:nvPr/>
          </p:nvSpPr>
          <p:spPr bwMode="auto">
            <a:xfrm>
              <a:off x="1891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4" name="Rectangle 319"/>
            <p:cNvSpPr>
              <a:spLocks noChangeArrowheads="1"/>
            </p:cNvSpPr>
            <p:nvPr/>
          </p:nvSpPr>
          <p:spPr bwMode="auto">
            <a:xfrm>
              <a:off x="1941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5" name="Rectangle 320"/>
            <p:cNvSpPr>
              <a:spLocks noChangeArrowheads="1"/>
            </p:cNvSpPr>
            <p:nvPr/>
          </p:nvSpPr>
          <p:spPr bwMode="auto">
            <a:xfrm>
              <a:off x="1978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6" name="Rectangle 321"/>
            <p:cNvSpPr>
              <a:spLocks noChangeArrowheads="1"/>
            </p:cNvSpPr>
            <p:nvPr/>
          </p:nvSpPr>
          <p:spPr bwMode="auto">
            <a:xfrm>
              <a:off x="2014" y="3139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7" name="Rectangle 322"/>
            <p:cNvSpPr>
              <a:spLocks noChangeArrowheads="1"/>
            </p:cNvSpPr>
            <p:nvPr/>
          </p:nvSpPr>
          <p:spPr bwMode="auto">
            <a:xfrm>
              <a:off x="2027" y="3139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8" name="Rectangle 323"/>
            <p:cNvSpPr>
              <a:spLocks noChangeArrowheads="1"/>
            </p:cNvSpPr>
            <p:nvPr/>
          </p:nvSpPr>
          <p:spPr bwMode="auto">
            <a:xfrm>
              <a:off x="2061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9" name="Rectangle 324"/>
            <p:cNvSpPr>
              <a:spLocks noChangeArrowheads="1"/>
            </p:cNvSpPr>
            <p:nvPr/>
          </p:nvSpPr>
          <p:spPr bwMode="auto">
            <a:xfrm>
              <a:off x="2079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0" name="Rectangle 325"/>
            <p:cNvSpPr>
              <a:spLocks noChangeArrowheads="1"/>
            </p:cNvSpPr>
            <p:nvPr/>
          </p:nvSpPr>
          <p:spPr bwMode="auto">
            <a:xfrm>
              <a:off x="2116" y="3139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1" name="Rectangle 326"/>
            <p:cNvSpPr>
              <a:spLocks noChangeArrowheads="1"/>
            </p:cNvSpPr>
            <p:nvPr/>
          </p:nvSpPr>
          <p:spPr bwMode="auto">
            <a:xfrm>
              <a:off x="2139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2" name="Rectangle 327"/>
            <p:cNvSpPr>
              <a:spLocks noChangeArrowheads="1"/>
            </p:cNvSpPr>
            <p:nvPr/>
          </p:nvSpPr>
          <p:spPr bwMode="auto">
            <a:xfrm>
              <a:off x="2186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3" name="Rectangle 328"/>
            <p:cNvSpPr>
              <a:spLocks noChangeArrowheads="1"/>
            </p:cNvSpPr>
            <p:nvPr/>
          </p:nvSpPr>
          <p:spPr bwMode="auto">
            <a:xfrm>
              <a:off x="172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4" name="Rectangle 329"/>
            <p:cNvSpPr>
              <a:spLocks noChangeArrowheads="1"/>
            </p:cNvSpPr>
            <p:nvPr/>
          </p:nvSpPr>
          <p:spPr bwMode="auto">
            <a:xfrm>
              <a:off x="1748" y="2983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5" name="Rectangle 330"/>
            <p:cNvSpPr>
              <a:spLocks noChangeArrowheads="1"/>
            </p:cNvSpPr>
            <p:nvPr/>
          </p:nvSpPr>
          <p:spPr bwMode="auto">
            <a:xfrm>
              <a:off x="178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6" name="Rectangle 331"/>
            <p:cNvSpPr>
              <a:spLocks noChangeArrowheads="1"/>
            </p:cNvSpPr>
            <p:nvPr/>
          </p:nvSpPr>
          <p:spPr bwMode="auto">
            <a:xfrm>
              <a:off x="1808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7" name="Rectangle 332"/>
            <p:cNvSpPr>
              <a:spLocks noChangeArrowheads="1"/>
            </p:cNvSpPr>
            <p:nvPr/>
          </p:nvSpPr>
          <p:spPr bwMode="auto">
            <a:xfrm>
              <a:off x="1826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8" name="Rectangle 333"/>
            <p:cNvSpPr>
              <a:spLocks noChangeArrowheads="1"/>
            </p:cNvSpPr>
            <p:nvPr/>
          </p:nvSpPr>
          <p:spPr bwMode="auto">
            <a:xfrm>
              <a:off x="1873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9" name="Rectangle 334"/>
            <p:cNvSpPr>
              <a:spLocks noChangeArrowheads="1"/>
            </p:cNvSpPr>
            <p:nvPr/>
          </p:nvSpPr>
          <p:spPr bwMode="auto">
            <a:xfrm>
              <a:off x="1891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0" name="Rectangle 335"/>
            <p:cNvSpPr>
              <a:spLocks noChangeArrowheads="1"/>
            </p:cNvSpPr>
            <p:nvPr/>
          </p:nvSpPr>
          <p:spPr bwMode="auto">
            <a:xfrm>
              <a:off x="1941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1" name="Rectangle 336"/>
            <p:cNvSpPr>
              <a:spLocks noChangeArrowheads="1"/>
            </p:cNvSpPr>
            <p:nvPr/>
          </p:nvSpPr>
          <p:spPr bwMode="auto">
            <a:xfrm>
              <a:off x="1978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2" name="Rectangle 337"/>
            <p:cNvSpPr>
              <a:spLocks noChangeArrowheads="1"/>
            </p:cNvSpPr>
            <p:nvPr/>
          </p:nvSpPr>
          <p:spPr bwMode="auto">
            <a:xfrm>
              <a:off x="2014" y="298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3" name="Rectangle 338"/>
            <p:cNvSpPr>
              <a:spLocks noChangeArrowheads="1"/>
            </p:cNvSpPr>
            <p:nvPr/>
          </p:nvSpPr>
          <p:spPr bwMode="auto">
            <a:xfrm>
              <a:off x="2027" y="298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4" name="Rectangle 339"/>
            <p:cNvSpPr>
              <a:spLocks noChangeArrowheads="1"/>
            </p:cNvSpPr>
            <p:nvPr/>
          </p:nvSpPr>
          <p:spPr bwMode="auto">
            <a:xfrm>
              <a:off x="2061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5" name="Rectangle 340"/>
            <p:cNvSpPr>
              <a:spLocks noChangeArrowheads="1"/>
            </p:cNvSpPr>
            <p:nvPr/>
          </p:nvSpPr>
          <p:spPr bwMode="auto">
            <a:xfrm>
              <a:off x="2079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6" name="Rectangle 341"/>
            <p:cNvSpPr>
              <a:spLocks noChangeArrowheads="1"/>
            </p:cNvSpPr>
            <p:nvPr/>
          </p:nvSpPr>
          <p:spPr bwMode="auto">
            <a:xfrm>
              <a:off x="2116" y="298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7" name="Rectangle 342"/>
            <p:cNvSpPr>
              <a:spLocks noChangeArrowheads="1"/>
            </p:cNvSpPr>
            <p:nvPr/>
          </p:nvSpPr>
          <p:spPr bwMode="auto">
            <a:xfrm>
              <a:off x="2139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8" name="Rectangle 343"/>
            <p:cNvSpPr>
              <a:spLocks noChangeArrowheads="1"/>
            </p:cNvSpPr>
            <p:nvPr/>
          </p:nvSpPr>
          <p:spPr bwMode="auto">
            <a:xfrm>
              <a:off x="2186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9" name="Rectangle 344"/>
            <p:cNvSpPr>
              <a:spLocks noChangeArrowheads="1"/>
            </p:cNvSpPr>
            <p:nvPr/>
          </p:nvSpPr>
          <p:spPr bwMode="auto">
            <a:xfrm>
              <a:off x="172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0" name="Rectangle 345"/>
            <p:cNvSpPr>
              <a:spLocks noChangeArrowheads="1"/>
            </p:cNvSpPr>
            <p:nvPr/>
          </p:nvSpPr>
          <p:spPr bwMode="auto">
            <a:xfrm>
              <a:off x="1748" y="2833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1" name="Rectangle 346"/>
            <p:cNvSpPr>
              <a:spLocks noChangeArrowheads="1"/>
            </p:cNvSpPr>
            <p:nvPr/>
          </p:nvSpPr>
          <p:spPr bwMode="auto">
            <a:xfrm>
              <a:off x="178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2" name="Rectangle 347"/>
            <p:cNvSpPr>
              <a:spLocks noChangeArrowheads="1"/>
            </p:cNvSpPr>
            <p:nvPr/>
          </p:nvSpPr>
          <p:spPr bwMode="auto">
            <a:xfrm>
              <a:off x="1808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3" name="Rectangle 348"/>
            <p:cNvSpPr>
              <a:spLocks noChangeArrowheads="1"/>
            </p:cNvSpPr>
            <p:nvPr/>
          </p:nvSpPr>
          <p:spPr bwMode="auto">
            <a:xfrm>
              <a:off x="1826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4" name="Rectangle 349"/>
            <p:cNvSpPr>
              <a:spLocks noChangeArrowheads="1"/>
            </p:cNvSpPr>
            <p:nvPr/>
          </p:nvSpPr>
          <p:spPr bwMode="auto">
            <a:xfrm>
              <a:off x="1873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5" name="Rectangle 350"/>
            <p:cNvSpPr>
              <a:spLocks noChangeArrowheads="1"/>
            </p:cNvSpPr>
            <p:nvPr/>
          </p:nvSpPr>
          <p:spPr bwMode="auto">
            <a:xfrm>
              <a:off x="1891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6" name="Rectangle 351"/>
            <p:cNvSpPr>
              <a:spLocks noChangeArrowheads="1"/>
            </p:cNvSpPr>
            <p:nvPr/>
          </p:nvSpPr>
          <p:spPr bwMode="auto">
            <a:xfrm>
              <a:off x="1941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7" name="Rectangle 352"/>
            <p:cNvSpPr>
              <a:spLocks noChangeArrowheads="1"/>
            </p:cNvSpPr>
            <p:nvPr/>
          </p:nvSpPr>
          <p:spPr bwMode="auto">
            <a:xfrm>
              <a:off x="1978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8" name="Rectangle 353"/>
            <p:cNvSpPr>
              <a:spLocks noChangeArrowheads="1"/>
            </p:cNvSpPr>
            <p:nvPr/>
          </p:nvSpPr>
          <p:spPr bwMode="auto">
            <a:xfrm>
              <a:off x="2014" y="283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9" name="Rectangle 354"/>
            <p:cNvSpPr>
              <a:spLocks noChangeArrowheads="1"/>
            </p:cNvSpPr>
            <p:nvPr/>
          </p:nvSpPr>
          <p:spPr bwMode="auto">
            <a:xfrm>
              <a:off x="2027" y="283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0" name="Rectangle 355"/>
            <p:cNvSpPr>
              <a:spLocks noChangeArrowheads="1"/>
            </p:cNvSpPr>
            <p:nvPr/>
          </p:nvSpPr>
          <p:spPr bwMode="auto">
            <a:xfrm>
              <a:off x="2061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1" name="Rectangle 356"/>
            <p:cNvSpPr>
              <a:spLocks noChangeArrowheads="1"/>
            </p:cNvSpPr>
            <p:nvPr/>
          </p:nvSpPr>
          <p:spPr bwMode="auto">
            <a:xfrm>
              <a:off x="2079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2" name="Rectangle 357"/>
            <p:cNvSpPr>
              <a:spLocks noChangeArrowheads="1"/>
            </p:cNvSpPr>
            <p:nvPr/>
          </p:nvSpPr>
          <p:spPr bwMode="auto">
            <a:xfrm>
              <a:off x="2116" y="283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3" name="Rectangle 358"/>
            <p:cNvSpPr>
              <a:spLocks noChangeArrowheads="1"/>
            </p:cNvSpPr>
            <p:nvPr/>
          </p:nvSpPr>
          <p:spPr bwMode="auto">
            <a:xfrm>
              <a:off x="2139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4" name="Rectangle 359"/>
            <p:cNvSpPr>
              <a:spLocks noChangeArrowheads="1"/>
            </p:cNvSpPr>
            <p:nvPr/>
          </p:nvSpPr>
          <p:spPr bwMode="auto">
            <a:xfrm>
              <a:off x="2186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5" name="Rectangle 360"/>
            <p:cNvSpPr>
              <a:spLocks noChangeArrowheads="1"/>
            </p:cNvSpPr>
            <p:nvPr/>
          </p:nvSpPr>
          <p:spPr bwMode="auto">
            <a:xfrm>
              <a:off x="1729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6" name="Rectangle 361"/>
            <p:cNvSpPr>
              <a:spLocks noChangeArrowheads="1"/>
            </p:cNvSpPr>
            <p:nvPr/>
          </p:nvSpPr>
          <p:spPr bwMode="auto">
            <a:xfrm>
              <a:off x="1748" y="2680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7" name="Rectangle 362"/>
            <p:cNvSpPr>
              <a:spLocks noChangeArrowheads="1"/>
            </p:cNvSpPr>
            <p:nvPr/>
          </p:nvSpPr>
          <p:spPr bwMode="auto">
            <a:xfrm>
              <a:off x="1789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8" name="Rectangle 363"/>
            <p:cNvSpPr>
              <a:spLocks noChangeArrowheads="1"/>
            </p:cNvSpPr>
            <p:nvPr/>
          </p:nvSpPr>
          <p:spPr bwMode="auto">
            <a:xfrm>
              <a:off x="1808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9" name="Rectangle 364"/>
            <p:cNvSpPr>
              <a:spLocks noChangeArrowheads="1"/>
            </p:cNvSpPr>
            <p:nvPr/>
          </p:nvSpPr>
          <p:spPr bwMode="auto">
            <a:xfrm>
              <a:off x="1826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0" name="Rectangle 365"/>
            <p:cNvSpPr>
              <a:spLocks noChangeArrowheads="1"/>
            </p:cNvSpPr>
            <p:nvPr/>
          </p:nvSpPr>
          <p:spPr bwMode="auto">
            <a:xfrm>
              <a:off x="1873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1" name="Rectangle 366"/>
            <p:cNvSpPr>
              <a:spLocks noChangeArrowheads="1"/>
            </p:cNvSpPr>
            <p:nvPr/>
          </p:nvSpPr>
          <p:spPr bwMode="auto">
            <a:xfrm>
              <a:off x="1891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2" name="Rectangle 367"/>
            <p:cNvSpPr>
              <a:spLocks noChangeArrowheads="1"/>
            </p:cNvSpPr>
            <p:nvPr/>
          </p:nvSpPr>
          <p:spPr bwMode="auto">
            <a:xfrm>
              <a:off x="1941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3" name="Rectangle 368"/>
            <p:cNvSpPr>
              <a:spLocks noChangeArrowheads="1"/>
            </p:cNvSpPr>
            <p:nvPr/>
          </p:nvSpPr>
          <p:spPr bwMode="auto">
            <a:xfrm>
              <a:off x="1978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4" name="Rectangle 369"/>
            <p:cNvSpPr>
              <a:spLocks noChangeArrowheads="1"/>
            </p:cNvSpPr>
            <p:nvPr/>
          </p:nvSpPr>
          <p:spPr bwMode="auto">
            <a:xfrm>
              <a:off x="2014" y="2680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5" name="Rectangle 370"/>
            <p:cNvSpPr>
              <a:spLocks noChangeArrowheads="1"/>
            </p:cNvSpPr>
            <p:nvPr/>
          </p:nvSpPr>
          <p:spPr bwMode="auto">
            <a:xfrm>
              <a:off x="2027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6" name="Rectangle 371"/>
            <p:cNvSpPr>
              <a:spLocks noChangeArrowheads="1"/>
            </p:cNvSpPr>
            <p:nvPr/>
          </p:nvSpPr>
          <p:spPr bwMode="auto">
            <a:xfrm>
              <a:off x="2061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7" name="Rectangle 372"/>
            <p:cNvSpPr>
              <a:spLocks noChangeArrowheads="1"/>
            </p:cNvSpPr>
            <p:nvPr/>
          </p:nvSpPr>
          <p:spPr bwMode="auto">
            <a:xfrm>
              <a:off x="2079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8" name="Rectangle 373"/>
            <p:cNvSpPr>
              <a:spLocks noChangeArrowheads="1"/>
            </p:cNvSpPr>
            <p:nvPr/>
          </p:nvSpPr>
          <p:spPr bwMode="auto">
            <a:xfrm>
              <a:off x="2116" y="2680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9" name="Rectangle 374"/>
            <p:cNvSpPr>
              <a:spLocks noChangeArrowheads="1"/>
            </p:cNvSpPr>
            <p:nvPr/>
          </p:nvSpPr>
          <p:spPr bwMode="auto">
            <a:xfrm>
              <a:off x="2139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700" name="Rectangle 375"/>
            <p:cNvSpPr>
              <a:spLocks noChangeArrowheads="1"/>
            </p:cNvSpPr>
            <p:nvPr/>
          </p:nvSpPr>
          <p:spPr bwMode="auto">
            <a:xfrm>
              <a:off x="2186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701" name="Line 376"/>
            <p:cNvSpPr>
              <a:spLocks noChangeShapeType="1"/>
            </p:cNvSpPr>
            <p:nvPr/>
          </p:nvSpPr>
          <p:spPr bwMode="auto">
            <a:xfrm>
              <a:off x="2751" y="3252"/>
              <a:ext cx="43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2" name="Line 377"/>
            <p:cNvSpPr>
              <a:spLocks noChangeShapeType="1"/>
            </p:cNvSpPr>
            <p:nvPr/>
          </p:nvSpPr>
          <p:spPr bwMode="auto">
            <a:xfrm>
              <a:off x="2748" y="3102"/>
              <a:ext cx="44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3" name="Freeform 378"/>
            <p:cNvSpPr>
              <a:spLocks/>
            </p:cNvSpPr>
            <p:nvPr/>
          </p:nvSpPr>
          <p:spPr bwMode="auto">
            <a:xfrm>
              <a:off x="2751" y="2796"/>
              <a:ext cx="676" cy="705"/>
            </a:xfrm>
            <a:custGeom>
              <a:avLst/>
              <a:gdLst>
                <a:gd name="T0" fmla="*/ 0 w 676"/>
                <a:gd name="T1" fmla="*/ 0 h 705"/>
                <a:gd name="T2" fmla="*/ 211 w 676"/>
                <a:gd name="T3" fmla="*/ 0 h 705"/>
                <a:gd name="T4" fmla="*/ 211 w 676"/>
                <a:gd name="T5" fmla="*/ 705 h 705"/>
                <a:gd name="T6" fmla="*/ 676 w 676"/>
                <a:gd name="T7" fmla="*/ 705 h 7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705"/>
                <a:gd name="T14" fmla="*/ 676 w 676"/>
                <a:gd name="T15" fmla="*/ 705 h 7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705">
                  <a:moveTo>
                    <a:pt x="0" y="0"/>
                  </a:moveTo>
                  <a:lnTo>
                    <a:pt x="211" y="0"/>
                  </a:lnTo>
                  <a:lnTo>
                    <a:pt x="211" y="705"/>
                  </a:lnTo>
                  <a:lnTo>
                    <a:pt x="676" y="70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4" name="Freeform 379"/>
            <p:cNvSpPr>
              <a:spLocks/>
            </p:cNvSpPr>
            <p:nvPr/>
          </p:nvSpPr>
          <p:spPr bwMode="auto">
            <a:xfrm>
              <a:off x="2748" y="2949"/>
              <a:ext cx="703" cy="665"/>
            </a:xfrm>
            <a:custGeom>
              <a:avLst/>
              <a:gdLst>
                <a:gd name="T0" fmla="*/ 703 w 703"/>
                <a:gd name="T1" fmla="*/ 661 h 665"/>
                <a:gd name="T2" fmla="*/ 152 w 703"/>
                <a:gd name="T3" fmla="*/ 665 h 665"/>
                <a:gd name="T4" fmla="*/ 149 w 703"/>
                <a:gd name="T5" fmla="*/ 0 h 665"/>
                <a:gd name="T6" fmla="*/ 0 w 703"/>
                <a:gd name="T7" fmla="*/ 0 h 6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665"/>
                <a:gd name="T14" fmla="*/ 703 w 703"/>
                <a:gd name="T15" fmla="*/ 665 h 6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665">
                  <a:moveTo>
                    <a:pt x="703" y="661"/>
                  </a:moveTo>
                  <a:lnTo>
                    <a:pt x="152" y="665"/>
                  </a:lnTo>
                  <a:lnTo>
                    <a:pt x="14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0"/>
          <p:cNvGrpSpPr>
            <a:grpSpLocks/>
          </p:cNvGrpSpPr>
          <p:nvPr/>
        </p:nvGrpSpPr>
        <p:grpSpPr bwMode="auto">
          <a:xfrm>
            <a:off x="6705600" y="3124201"/>
            <a:ext cx="1073150" cy="1404938"/>
            <a:chOff x="3264" y="1968"/>
            <a:chExt cx="676" cy="885"/>
          </a:xfrm>
        </p:grpSpPr>
        <p:sp>
          <p:nvSpPr>
            <p:cNvPr id="107527" name="Text Box 381"/>
            <p:cNvSpPr txBox="1">
              <a:spLocks noChangeArrowheads="1"/>
            </p:cNvSpPr>
            <p:nvPr/>
          </p:nvSpPr>
          <p:spPr bwMode="auto">
            <a:xfrm>
              <a:off x="3264" y="1968"/>
              <a:ext cx="676" cy="2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/>
                <a:t>ForwardA</a:t>
              </a:r>
            </a:p>
          </p:txBody>
        </p:sp>
        <p:sp>
          <p:nvSpPr>
            <p:cNvPr id="107528" name="Text Box 382"/>
            <p:cNvSpPr txBox="1">
              <a:spLocks noChangeArrowheads="1"/>
            </p:cNvSpPr>
            <p:nvPr/>
          </p:nvSpPr>
          <p:spPr bwMode="auto">
            <a:xfrm>
              <a:off x="3264" y="2640"/>
              <a:ext cx="676" cy="2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/>
                <a:t>ForwardB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88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Can't always forward: Load !!</a:t>
            </a:r>
            <a:endParaRPr lang="en-US" dirty="0" smtClean="0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140"/>
            <a:ext cx="3254152" cy="5573021"/>
          </a:xfrm>
        </p:spPr>
        <p:txBody>
          <a:bodyPr/>
          <a:lstStyle/>
          <a:p>
            <a:r>
              <a:rPr lang="en-US" dirty="0" smtClean="0"/>
              <a:t>Load word can still cause a hazard:</a:t>
            </a:r>
          </a:p>
          <a:p>
            <a:pPr lvl="1"/>
            <a:r>
              <a:rPr lang="en-US" dirty="0" smtClean="0"/>
              <a:t>an instruction tries to read register r following a load to the same r</a:t>
            </a:r>
          </a:p>
          <a:p>
            <a:endParaRPr lang="en-US" smtClean="0"/>
          </a:p>
          <a:p>
            <a:r>
              <a:rPr lang="en-US" smtClean="0"/>
              <a:t>Need </a:t>
            </a:r>
            <a:r>
              <a:rPr lang="en-US" dirty="0" smtClean="0"/>
              <a:t>a hazard detection unit </a:t>
            </a:r>
            <a:br>
              <a:rPr lang="en-US" dirty="0" smtClean="0"/>
            </a:br>
            <a:r>
              <a:rPr lang="en-US" dirty="0" smtClean="0"/>
              <a:t>to “stall” the load instruction</a:t>
            </a:r>
            <a:endParaRPr lang="en-US" dirty="0"/>
          </a:p>
        </p:txBody>
      </p:sp>
      <p:sp>
        <p:nvSpPr>
          <p:cNvPr id="4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4F36D343-B976-4A04-8DF4-7D41C5C2C7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1749425" y="312739"/>
            <a:ext cx="31194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98925" y="1819729"/>
            <a:ext cx="7945323" cy="4981026"/>
            <a:chOff x="873" y="1200"/>
            <a:chExt cx="4002" cy="251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73" y="1200"/>
              <a:ext cx="3975" cy="2429"/>
              <a:chOff x="873" y="1200"/>
              <a:chExt cx="3975" cy="2429"/>
            </a:xfrm>
          </p:grpSpPr>
          <p:sp>
            <p:nvSpPr>
              <p:cNvPr id="109775" name="Line 7"/>
              <p:cNvSpPr>
                <a:spLocks noChangeShapeType="1"/>
              </p:cNvSpPr>
              <p:nvPr/>
            </p:nvSpPr>
            <p:spPr bwMode="auto">
              <a:xfrm>
                <a:off x="3399" y="2258"/>
                <a:ext cx="84" cy="3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6" name="Rectangle 8"/>
              <p:cNvSpPr>
                <a:spLocks noChangeArrowheads="1"/>
              </p:cNvSpPr>
              <p:nvPr/>
            </p:nvSpPr>
            <p:spPr bwMode="auto">
              <a:xfrm>
                <a:off x="3485" y="2166"/>
                <a:ext cx="85" cy="18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7" name="Rectangle 9"/>
              <p:cNvSpPr>
                <a:spLocks noChangeArrowheads="1"/>
              </p:cNvSpPr>
              <p:nvPr/>
            </p:nvSpPr>
            <p:spPr bwMode="auto">
              <a:xfrm>
                <a:off x="3485" y="2166"/>
                <a:ext cx="85" cy="18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8" name="Line 10"/>
              <p:cNvSpPr>
                <a:spLocks noChangeShapeType="1"/>
              </p:cNvSpPr>
              <p:nvPr/>
            </p:nvSpPr>
            <p:spPr bwMode="auto">
              <a:xfrm flipV="1">
                <a:off x="3654" y="2163"/>
                <a:ext cx="2" cy="1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9" name="Line 11"/>
              <p:cNvSpPr>
                <a:spLocks noChangeShapeType="1"/>
              </p:cNvSpPr>
              <p:nvPr/>
            </p:nvSpPr>
            <p:spPr bwMode="auto">
              <a:xfrm flipH="1">
                <a:off x="3570" y="2166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0" name="Line 12"/>
              <p:cNvSpPr>
                <a:spLocks noChangeShapeType="1"/>
              </p:cNvSpPr>
              <p:nvPr/>
            </p:nvSpPr>
            <p:spPr bwMode="auto">
              <a:xfrm flipH="1">
                <a:off x="3570" y="2353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1" name="Rectangle 13"/>
              <p:cNvSpPr>
                <a:spLocks noChangeArrowheads="1"/>
              </p:cNvSpPr>
              <p:nvPr/>
            </p:nvSpPr>
            <p:spPr bwMode="auto">
              <a:xfrm>
                <a:off x="3506" y="2203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2" name="Rectangle 14"/>
              <p:cNvSpPr>
                <a:spLocks noChangeArrowheads="1"/>
              </p:cNvSpPr>
              <p:nvPr/>
            </p:nvSpPr>
            <p:spPr bwMode="auto">
              <a:xfrm>
                <a:off x="3560" y="2203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3" name="Rectangle 15"/>
              <p:cNvSpPr>
                <a:spLocks noChangeArrowheads="1"/>
              </p:cNvSpPr>
              <p:nvPr/>
            </p:nvSpPr>
            <p:spPr bwMode="auto">
              <a:xfrm>
                <a:off x="3604" y="2203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4" name="Line 16"/>
              <p:cNvSpPr>
                <a:spLocks noChangeShapeType="1"/>
              </p:cNvSpPr>
              <p:nvPr/>
            </p:nvSpPr>
            <p:spPr bwMode="auto">
              <a:xfrm>
                <a:off x="3397" y="3054"/>
                <a:ext cx="107" cy="2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5" name="Line 17"/>
              <p:cNvSpPr>
                <a:spLocks noChangeShapeType="1"/>
              </p:cNvSpPr>
              <p:nvPr/>
            </p:nvSpPr>
            <p:spPr bwMode="auto">
              <a:xfrm>
                <a:off x="2990" y="2643"/>
                <a:ext cx="109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6" name="Line 18"/>
              <p:cNvSpPr>
                <a:spLocks noChangeShapeType="1"/>
              </p:cNvSpPr>
              <p:nvPr/>
            </p:nvSpPr>
            <p:spPr bwMode="auto">
              <a:xfrm>
                <a:off x="2586" y="2211"/>
                <a:ext cx="107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7" name="Freeform 19"/>
              <p:cNvSpPr>
                <a:spLocks/>
              </p:cNvSpPr>
              <p:nvPr/>
            </p:nvSpPr>
            <p:spPr bwMode="auto">
              <a:xfrm>
                <a:off x="4292" y="3431"/>
                <a:ext cx="84" cy="188"/>
              </a:xfrm>
              <a:custGeom>
                <a:avLst/>
                <a:gdLst>
                  <a:gd name="T0" fmla="*/ 84 w 84"/>
                  <a:gd name="T1" fmla="*/ 185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84 w 84"/>
                  <a:gd name="T9" fmla="*/ 18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88"/>
                  <a:gd name="T17" fmla="*/ 84 w 84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88">
                    <a:moveTo>
                      <a:pt x="84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8" name="Freeform 20"/>
              <p:cNvSpPr>
                <a:spLocks/>
              </p:cNvSpPr>
              <p:nvPr/>
            </p:nvSpPr>
            <p:spPr bwMode="auto">
              <a:xfrm>
                <a:off x="4292" y="3431"/>
                <a:ext cx="84" cy="188"/>
              </a:xfrm>
              <a:custGeom>
                <a:avLst/>
                <a:gdLst>
                  <a:gd name="T0" fmla="*/ 84 w 84"/>
                  <a:gd name="T1" fmla="*/ 185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88"/>
                  <a:gd name="T14" fmla="*/ 84 w 84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88">
                    <a:moveTo>
                      <a:pt x="84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9" name="Freeform 21"/>
              <p:cNvSpPr>
                <a:spLocks/>
              </p:cNvSpPr>
              <p:nvPr/>
            </p:nvSpPr>
            <p:spPr bwMode="auto">
              <a:xfrm>
                <a:off x="4376" y="3429"/>
                <a:ext cx="86" cy="190"/>
              </a:xfrm>
              <a:custGeom>
                <a:avLst/>
                <a:gdLst>
                  <a:gd name="T0" fmla="*/ 0 w 86"/>
                  <a:gd name="T1" fmla="*/ 0 h 190"/>
                  <a:gd name="T2" fmla="*/ 86 w 86"/>
                  <a:gd name="T3" fmla="*/ 2 h 190"/>
                  <a:gd name="T4" fmla="*/ 86 w 86"/>
                  <a:gd name="T5" fmla="*/ 190 h 190"/>
                  <a:gd name="T6" fmla="*/ 0 w 86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90"/>
                  <a:gd name="T14" fmla="*/ 86 w 8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90">
                    <a:moveTo>
                      <a:pt x="0" y="0"/>
                    </a:moveTo>
                    <a:lnTo>
                      <a:pt x="86" y="2"/>
                    </a:lnTo>
                    <a:lnTo>
                      <a:pt x="86" y="190"/>
                    </a:lnTo>
                    <a:lnTo>
                      <a:pt x="0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0" name="Line 22"/>
              <p:cNvSpPr>
                <a:spLocks noChangeShapeType="1"/>
              </p:cNvSpPr>
              <p:nvPr/>
            </p:nvSpPr>
            <p:spPr bwMode="auto">
              <a:xfrm>
                <a:off x="3247" y="3054"/>
                <a:ext cx="86" cy="2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1" name="Freeform 23"/>
              <p:cNvSpPr>
                <a:spLocks/>
              </p:cNvSpPr>
              <p:nvPr/>
            </p:nvSpPr>
            <p:spPr bwMode="auto">
              <a:xfrm>
                <a:off x="3972" y="300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2" name="Freeform 24"/>
              <p:cNvSpPr>
                <a:spLocks/>
              </p:cNvSpPr>
              <p:nvPr/>
            </p:nvSpPr>
            <p:spPr bwMode="auto">
              <a:xfrm>
                <a:off x="3888" y="3006"/>
                <a:ext cx="84" cy="190"/>
              </a:xfrm>
              <a:custGeom>
                <a:avLst/>
                <a:gdLst>
                  <a:gd name="T0" fmla="*/ 84 w 84"/>
                  <a:gd name="T1" fmla="*/ 0 h 190"/>
                  <a:gd name="T2" fmla="*/ 0 w 84"/>
                  <a:gd name="T3" fmla="*/ 3 h 190"/>
                  <a:gd name="T4" fmla="*/ 0 w 84"/>
                  <a:gd name="T5" fmla="*/ 190 h 190"/>
                  <a:gd name="T6" fmla="*/ 84 w 84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84" y="0"/>
                    </a:moveTo>
                    <a:lnTo>
                      <a:pt x="0" y="3"/>
                    </a:lnTo>
                    <a:lnTo>
                      <a:pt x="0" y="190"/>
                    </a:lnTo>
                    <a:lnTo>
                      <a:pt x="84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3" name="Line 25"/>
              <p:cNvSpPr>
                <a:spLocks noChangeShapeType="1"/>
              </p:cNvSpPr>
              <p:nvPr/>
            </p:nvSpPr>
            <p:spPr bwMode="auto">
              <a:xfrm>
                <a:off x="2843" y="2633"/>
                <a:ext cx="86" cy="3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4" name="Line 26"/>
              <p:cNvSpPr>
                <a:spLocks noChangeShapeType="1"/>
              </p:cNvSpPr>
              <p:nvPr/>
            </p:nvSpPr>
            <p:spPr bwMode="auto">
              <a:xfrm>
                <a:off x="2843" y="2738"/>
                <a:ext cx="256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5" name="Line 27"/>
              <p:cNvSpPr>
                <a:spLocks noChangeShapeType="1"/>
              </p:cNvSpPr>
              <p:nvPr/>
            </p:nvSpPr>
            <p:spPr bwMode="auto">
              <a:xfrm>
                <a:off x="3249" y="3151"/>
                <a:ext cx="25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6" name="Line 28"/>
              <p:cNvSpPr>
                <a:spLocks noChangeShapeType="1"/>
              </p:cNvSpPr>
              <p:nvPr/>
            </p:nvSpPr>
            <p:spPr bwMode="auto">
              <a:xfrm>
                <a:off x="2438" y="2303"/>
                <a:ext cx="25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7" name="Line 29"/>
              <p:cNvSpPr>
                <a:spLocks noChangeShapeType="1"/>
              </p:cNvSpPr>
              <p:nvPr/>
            </p:nvSpPr>
            <p:spPr bwMode="auto">
              <a:xfrm>
                <a:off x="2438" y="2211"/>
                <a:ext cx="87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8" name="Freeform 30"/>
              <p:cNvSpPr>
                <a:spLocks/>
              </p:cNvSpPr>
              <p:nvPr/>
            </p:nvSpPr>
            <p:spPr bwMode="auto">
              <a:xfrm>
                <a:off x="1543" y="1743"/>
                <a:ext cx="87" cy="187"/>
              </a:xfrm>
              <a:custGeom>
                <a:avLst/>
                <a:gdLst>
                  <a:gd name="T0" fmla="*/ 0 w 87"/>
                  <a:gd name="T1" fmla="*/ 185 h 187"/>
                  <a:gd name="T2" fmla="*/ 87 w 87"/>
                  <a:gd name="T3" fmla="*/ 187 h 187"/>
                  <a:gd name="T4" fmla="*/ 87 w 87"/>
                  <a:gd name="T5" fmla="*/ 0 h 187"/>
                  <a:gd name="T6" fmla="*/ 0 w 87"/>
                  <a:gd name="T7" fmla="*/ 0 h 187"/>
                  <a:gd name="T8" fmla="*/ 0 w 87"/>
                  <a:gd name="T9" fmla="*/ 185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87"/>
                  <a:gd name="T17" fmla="*/ 87 w 87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87">
                    <a:moveTo>
                      <a:pt x="0" y="185"/>
                    </a:moveTo>
                    <a:lnTo>
                      <a:pt x="87" y="187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9" name="Freeform 31"/>
              <p:cNvSpPr>
                <a:spLocks/>
              </p:cNvSpPr>
              <p:nvPr/>
            </p:nvSpPr>
            <p:spPr bwMode="auto">
              <a:xfrm>
                <a:off x="1543" y="1743"/>
                <a:ext cx="87" cy="187"/>
              </a:xfrm>
              <a:custGeom>
                <a:avLst/>
                <a:gdLst>
                  <a:gd name="T0" fmla="*/ 0 w 87"/>
                  <a:gd name="T1" fmla="*/ 185 h 187"/>
                  <a:gd name="T2" fmla="*/ 87 w 87"/>
                  <a:gd name="T3" fmla="*/ 187 h 187"/>
                  <a:gd name="T4" fmla="*/ 87 w 87"/>
                  <a:gd name="T5" fmla="*/ 0 h 187"/>
                  <a:gd name="T6" fmla="*/ 0 w 87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87"/>
                  <a:gd name="T14" fmla="*/ 87 w 87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87">
                    <a:moveTo>
                      <a:pt x="0" y="185"/>
                    </a:moveTo>
                    <a:lnTo>
                      <a:pt x="87" y="187"/>
                    </a:lnTo>
                    <a:lnTo>
                      <a:pt x="87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0" name="Freeform 32"/>
              <p:cNvSpPr>
                <a:spLocks/>
              </p:cNvSpPr>
              <p:nvPr/>
            </p:nvSpPr>
            <p:spPr bwMode="auto">
              <a:xfrm>
                <a:off x="1459" y="1740"/>
                <a:ext cx="84" cy="190"/>
              </a:xfrm>
              <a:custGeom>
                <a:avLst/>
                <a:gdLst>
                  <a:gd name="T0" fmla="*/ 84 w 84"/>
                  <a:gd name="T1" fmla="*/ 0 h 190"/>
                  <a:gd name="T2" fmla="*/ 0 w 84"/>
                  <a:gd name="T3" fmla="*/ 3 h 190"/>
                  <a:gd name="T4" fmla="*/ 0 w 84"/>
                  <a:gd name="T5" fmla="*/ 190 h 190"/>
                  <a:gd name="T6" fmla="*/ 84 w 84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84" y="0"/>
                    </a:moveTo>
                    <a:lnTo>
                      <a:pt x="0" y="3"/>
                    </a:lnTo>
                    <a:lnTo>
                      <a:pt x="0" y="190"/>
                    </a:lnTo>
                    <a:lnTo>
                      <a:pt x="84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1" name="Rectangle 33"/>
              <p:cNvSpPr>
                <a:spLocks noChangeArrowheads="1"/>
              </p:cNvSpPr>
              <p:nvPr/>
            </p:nvSpPr>
            <p:spPr bwMode="auto">
              <a:xfrm>
                <a:off x="1502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02" name="Rectangle 34"/>
              <p:cNvSpPr>
                <a:spLocks noChangeArrowheads="1"/>
              </p:cNvSpPr>
              <p:nvPr/>
            </p:nvSpPr>
            <p:spPr bwMode="auto">
              <a:xfrm>
                <a:off x="1523" y="1776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03" name="Freeform 35"/>
              <p:cNvSpPr>
                <a:spLocks/>
              </p:cNvSpPr>
              <p:nvPr/>
            </p:nvSpPr>
            <p:spPr bwMode="auto">
              <a:xfrm>
                <a:off x="2288" y="1648"/>
                <a:ext cx="130" cy="372"/>
              </a:xfrm>
              <a:custGeom>
                <a:avLst/>
                <a:gdLst>
                  <a:gd name="T0" fmla="*/ 0 w 130"/>
                  <a:gd name="T1" fmla="*/ 0 h 372"/>
                  <a:gd name="T2" fmla="*/ 0 w 130"/>
                  <a:gd name="T3" fmla="*/ 152 h 372"/>
                  <a:gd name="T4" fmla="*/ 41 w 130"/>
                  <a:gd name="T5" fmla="*/ 187 h 372"/>
                  <a:gd name="T6" fmla="*/ 0 w 130"/>
                  <a:gd name="T7" fmla="*/ 222 h 372"/>
                  <a:gd name="T8" fmla="*/ 0 w 130"/>
                  <a:gd name="T9" fmla="*/ 372 h 372"/>
                  <a:gd name="T10" fmla="*/ 130 w 130"/>
                  <a:gd name="T11" fmla="*/ 260 h 372"/>
                  <a:gd name="T12" fmla="*/ 130 w 130"/>
                  <a:gd name="T13" fmla="*/ 115 h 372"/>
                  <a:gd name="T14" fmla="*/ 0 w 130"/>
                  <a:gd name="T15" fmla="*/ 0 h 372"/>
                  <a:gd name="T16" fmla="*/ 0 w 130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72"/>
                  <a:gd name="T29" fmla="*/ 130 w 130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72">
                    <a:moveTo>
                      <a:pt x="0" y="0"/>
                    </a:moveTo>
                    <a:lnTo>
                      <a:pt x="0" y="152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30" y="260"/>
                    </a:lnTo>
                    <a:lnTo>
                      <a:pt x="130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4" name="Freeform 36"/>
              <p:cNvSpPr>
                <a:spLocks/>
              </p:cNvSpPr>
              <p:nvPr/>
            </p:nvSpPr>
            <p:spPr bwMode="auto">
              <a:xfrm>
                <a:off x="2288" y="1648"/>
                <a:ext cx="130" cy="372"/>
              </a:xfrm>
              <a:custGeom>
                <a:avLst/>
                <a:gdLst>
                  <a:gd name="T0" fmla="*/ 0 w 130"/>
                  <a:gd name="T1" fmla="*/ 0 h 372"/>
                  <a:gd name="T2" fmla="*/ 0 w 130"/>
                  <a:gd name="T3" fmla="*/ 152 h 372"/>
                  <a:gd name="T4" fmla="*/ 41 w 130"/>
                  <a:gd name="T5" fmla="*/ 187 h 372"/>
                  <a:gd name="T6" fmla="*/ 0 w 130"/>
                  <a:gd name="T7" fmla="*/ 222 h 372"/>
                  <a:gd name="T8" fmla="*/ 0 w 130"/>
                  <a:gd name="T9" fmla="*/ 372 h 372"/>
                  <a:gd name="T10" fmla="*/ 130 w 130"/>
                  <a:gd name="T11" fmla="*/ 260 h 372"/>
                  <a:gd name="T12" fmla="*/ 130 w 130"/>
                  <a:gd name="T13" fmla="*/ 115 h 372"/>
                  <a:gd name="T14" fmla="*/ 0 w 130"/>
                  <a:gd name="T15" fmla="*/ 0 h 372"/>
                  <a:gd name="T16" fmla="*/ 0 w 130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72"/>
                  <a:gd name="T29" fmla="*/ 130 w 130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72">
                    <a:moveTo>
                      <a:pt x="0" y="0"/>
                    </a:moveTo>
                    <a:lnTo>
                      <a:pt x="0" y="152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30" y="260"/>
                    </a:lnTo>
                    <a:lnTo>
                      <a:pt x="130" y="115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5" name="Line 37"/>
              <p:cNvSpPr>
                <a:spLocks noChangeShapeType="1"/>
              </p:cNvSpPr>
              <p:nvPr/>
            </p:nvSpPr>
            <p:spPr bwMode="auto">
              <a:xfrm>
                <a:off x="1627" y="1835"/>
                <a:ext cx="2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6" name="Freeform 38"/>
              <p:cNvSpPr>
                <a:spLocks/>
              </p:cNvSpPr>
              <p:nvPr/>
            </p:nvSpPr>
            <p:spPr bwMode="auto">
              <a:xfrm>
                <a:off x="3558" y="343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w 86"/>
                  <a:gd name="T9" fmla="*/ 185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7"/>
                  <a:gd name="T17" fmla="*/ 86 w 86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7" name="Freeform 39"/>
              <p:cNvSpPr>
                <a:spLocks/>
              </p:cNvSpPr>
              <p:nvPr/>
            </p:nvSpPr>
            <p:spPr bwMode="auto">
              <a:xfrm>
                <a:off x="3558" y="343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8" name="Line 40"/>
              <p:cNvSpPr>
                <a:spLocks noChangeShapeType="1"/>
              </p:cNvSpPr>
              <p:nvPr/>
            </p:nvSpPr>
            <p:spPr bwMode="auto">
              <a:xfrm flipV="1">
                <a:off x="3472" y="3434"/>
                <a:ext cx="2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9" name="Line 41"/>
              <p:cNvSpPr>
                <a:spLocks noChangeShapeType="1"/>
              </p:cNvSpPr>
              <p:nvPr/>
            </p:nvSpPr>
            <p:spPr bwMode="auto">
              <a:xfrm>
                <a:off x="3472" y="3436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0" name="Line 42"/>
              <p:cNvSpPr>
                <a:spLocks noChangeShapeType="1"/>
              </p:cNvSpPr>
              <p:nvPr/>
            </p:nvSpPr>
            <p:spPr bwMode="auto">
              <a:xfrm>
                <a:off x="3472" y="3624"/>
                <a:ext cx="9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1" name="Rectangle 43"/>
              <p:cNvSpPr>
                <a:spLocks noChangeArrowheads="1"/>
              </p:cNvSpPr>
              <p:nvPr/>
            </p:nvSpPr>
            <p:spPr bwMode="auto">
              <a:xfrm>
                <a:off x="3495" y="3472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2" name="Rectangle 44"/>
              <p:cNvSpPr>
                <a:spLocks noChangeArrowheads="1"/>
              </p:cNvSpPr>
              <p:nvPr/>
            </p:nvSpPr>
            <p:spPr bwMode="auto">
              <a:xfrm>
                <a:off x="3549" y="347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3" name="Rectangle 45"/>
              <p:cNvSpPr>
                <a:spLocks noChangeArrowheads="1"/>
              </p:cNvSpPr>
              <p:nvPr/>
            </p:nvSpPr>
            <p:spPr bwMode="auto">
              <a:xfrm>
                <a:off x="3592" y="347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4" name="Line 46"/>
              <p:cNvSpPr>
                <a:spLocks noChangeShapeType="1"/>
              </p:cNvSpPr>
              <p:nvPr/>
            </p:nvSpPr>
            <p:spPr bwMode="auto">
              <a:xfrm>
                <a:off x="3642" y="3484"/>
                <a:ext cx="26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5" name="Freeform 47"/>
              <p:cNvSpPr>
                <a:spLocks/>
              </p:cNvSpPr>
              <p:nvPr/>
            </p:nvSpPr>
            <p:spPr bwMode="auto">
              <a:xfrm>
                <a:off x="1943" y="1733"/>
                <a:ext cx="86" cy="187"/>
              </a:xfrm>
              <a:custGeom>
                <a:avLst/>
                <a:gdLst>
                  <a:gd name="T0" fmla="*/ 0 w 86"/>
                  <a:gd name="T1" fmla="*/ 187 h 187"/>
                  <a:gd name="T2" fmla="*/ 86 w 86"/>
                  <a:gd name="T3" fmla="*/ 187 h 187"/>
                  <a:gd name="T4" fmla="*/ 86 w 86"/>
                  <a:gd name="T5" fmla="*/ 0 h 187"/>
                  <a:gd name="T6" fmla="*/ 2 w 86"/>
                  <a:gd name="T7" fmla="*/ 0 h 187"/>
                  <a:gd name="T8" fmla="*/ 0 w 86"/>
                  <a:gd name="T9" fmla="*/ 187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7"/>
                  <a:gd name="T17" fmla="*/ 86 w 86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7">
                    <a:moveTo>
                      <a:pt x="0" y="187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2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6" name="Freeform 48"/>
              <p:cNvSpPr>
                <a:spLocks/>
              </p:cNvSpPr>
              <p:nvPr/>
            </p:nvSpPr>
            <p:spPr bwMode="auto">
              <a:xfrm>
                <a:off x="1943" y="1733"/>
                <a:ext cx="86" cy="187"/>
              </a:xfrm>
              <a:custGeom>
                <a:avLst/>
                <a:gdLst>
                  <a:gd name="T0" fmla="*/ 0 w 86"/>
                  <a:gd name="T1" fmla="*/ 187 h 187"/>
                  <a:gd name="T2" fmla="*/ 86 w 86"/>
                  <a:gd name="T3" fmla="*/ 187 h 187"/>
                  <a:gd name="T4" fmla="*/ 86 w 86"/>
                  <a:gd name="T5" fmla="*/ 0 h 187"/>
                  <a:gd name="T6" fmla="*/ 2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7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7" name="Line 49"/>
              <p:cNvSpPr>
                <a:spLocks noChangeShapeType="1"/>
              </p:cNvSpPr>
              <p:nvPr/>
            </p:nvSpPr>
            <p:spPr bwMode="auto">
              <a:xfrm flipV="1">
                <a:off x="1859" y="1730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8" name="Line 50"/>
              <p:cNvSpPr>
                <a:spLocks noChangeShapeType="1"/>
              </p:cNvSpPr>
              <p:nvPr/>
            </p:nvSpPr>
            <p:spPr bwMode="auto">
              <a:xfrm>
                <a:off x="1859" y="1733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9" name="Line 51"/>
              <p:cNvSpPr>
                <a:spLocks noChangeShapeType="1"/>
              </p:cNvSpPr>
              <p:nvPr/>
            </p:nvSpPr>
            <p:spPr bwMode="auto">
              <a:xfrm>
                <a:off x="1859" y="1920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0" name="Rectangle 52"/>
              <p:cNvSpPr>
                <a:spLocks noChangeArrowheads="1"/>
              </p:cNvSpPr>
              <p:nvPr/>
            </p:nvSpPr>
            <p:spPr bwMode="auto">
              <a:xfrm>
                <a:off x="1882" y="177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1" name="Rectangle 53"/>
              <p:cNvSpPr>
                <a:spLocks noChangeArrowheads="1"/>
              </p:cNvSpPr>
              <p:nvPr/>
            </p:nvSpPr>
            <p:spPr bwMode="auto">
              <a:xfrm>
                <a:off x="1936" y="177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2" name="Rectangle 54"/>
              <p:cNvSpPr>
                <a:spLocks noChangeArrowheads="1"/>
              </p:cNvSpPr>
              <p:nvPr/>
            </p:nvSpPr>
            <p:spPr bwMode="auto">
              <a:xfrm>
                <a:off x="1977" y="177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3" name="Line 55"/>
              <p:cNvSpPr>
                <a:spLocks noChangeShapeType="1"/>
              </p:cNvSpPr>
              <p:nvPr/>
            </p:nvSpPr>
            <p:spPr bwMode="auto">
              <a:xfrm>
                <a:off x="2029" y="1780"/>
                <a:ext cx="25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4" name="Line 56"/>
              <p:cNvSpPr>
                <a:spLocks noChangeShapeType="1"/>
              </p:cNvSpPr>
              <p:nvPr/>
            </p:nvSpPr>
            <p:spPr bwMode="auto">
              <a:xfrm>
                <a:off x="2418" y="1835"/>
                <a:ext cx="25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5" name="Line 57"/>
              <p:cNvSpPr>
                <a:spLocks noChangeShapeType="1"/>
              </p:cNvSpPr>
              <p:nvPr/>
            </p:nvSpPr>
            <p:spPr bwMode="auto">
              <a:xfrm>
                <a:off x="2034" y="1880"/>
                <a:ext cx="25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6" name="Freeform 58"/>
              <p:cNvSpPr>
                <a:spLocks/>
              </p:cNvSpPr>
              <p:nvPr/>
            </p:nvSpPr>
            <p:spPr bwMode="auto">
              <a:xfrm>
                <a:off x="1820" y="1788"/>
                <a:ext cx="44" cy="47"/>
              </a:xfrm>
              <a:custGeom>
                <a:avLst/>
                <a:gdLst>
                  <a:gd name="T0" fmla="*/ 0 w 44"/>
                  <a:gd name="T1" fmla="*/ 47 h 47"/>
                  <a:gd name="T2" fmla="*/ 0 w 44"/>
                  <a:gd name="T3" fmla="*/ 0 h 47"/>
                  <a:gd name="T4" fmla="*/ 44 w 44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47"/>
                  <a:gd name="T11" fmla="*/ 44 w 44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47">
                    <a:moveTo>
                      <a:pt x="0" y="47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7" name="Freeform 59"/>
              <p:cNvSpPr>
                <a:spLocks/>
              </p:cNvSpPr>
              <p:nvPr/>
            </p:nvSpPr>
            <p:spPr bwMode="auto">
              <a:xfrm>
                <a:off x="1948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w 86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8"/>
                  <a:gd name="T17" fmla="*/ 86 w 86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8" name="Freeform 60"/>
              <p:cNvSpPr>
                <a:spLocks/>
              </p:cNvSpPr>
              <p:nvPr/>
            </p:nvSpPr>
            <p:spPr bwMode="auto">
              <a:xfrm>
                <a:off x="1948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9" name="Freeform 61"/>
              <p:cNvSpPr>
                <a:spLocks/>
              </p:cNvSpPr>
              <p:nvPr/>
            </p:nvSpPr>
            <p:spPr bwMode="auto">
              <a:xfrm>
                <a:off x="1864" y="2163"/>
                <a:ext cx="86" cy="188"/>
              </a:xfrm>
              <a:custGeom>
                <a:avLst/>
                <a:gdLst>
                  <a:gd name="T0" fmla="*/ 84 w 86"/>
                  <a:gd name="T1" fmla="*/ 0 h 188"/>
                  <a:gd name="T2" fmla="*/ 0 w 86"/>
                  <a:gd name="T3" fmla="*/ 0 h 188"/>
                  <a:gd name="T4" fmla="*/ 0 w 86"/>
                  <a:gd name="T5" fmla="*/ 188 h 188"/>
                  <a:gd name="T6" fmla="*/ 86 w 86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84" y="0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86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0" name="Rectangle 62"/>
              <p:cNvSpPr>
                <a:spLocks noChangeArrowheads="1"/>
              </p:cNvSpPr>
              <p:nvPr/>
            </p:nvSpPr>
            <p:spPr bwMode="auto">
              <a:xfrm>
                <a:off x="190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31" name="Rectangle 63"/>
              <p:cNvSpPr>
                <a:spLocks noChangeArrowheads="1"/>
              </p:cNvSpPr>
              <p:nvPr/>
            </p:nvSpPr>
            <p:spPr bwMode="auto">
              <a:xfrm>
                <a:off x="1927" y="2200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32" name="Freeform 64"/>
              <p:cNvSpPr>
                <a:spLocks/>
              </p:cNvSpPr>
              <p:nvPr/>
            </p:nvSpPr>
            <p:spPr bwMode="auto">
              <a:xfrm>
                <a:off x="2352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3" name="Line 65"/>
              <p:cNvSpPr>
                <a:spLocks noChangeShapeType="1"/>
              </p:cNvSpPr>
              <p:nvPr/>
            </p:nvSpPr>
            <p:spPr bwMode="auto">
              <a:xfrm flipV="1">
                <a:off x="2268" y="2161"/>
                <a:ext cx="1" cy="19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4" name="Line 66"/>
              <p:cNvSpPr>
                <a:spLocks noChangeShapeType="1"/>
              </p:cNvSpPr>
              <p:nvPr/>
            </p:nvSpPr>
            <p:spPr bwMode="auto">
              <a:xfrm>
                <a:off x="2268" y="2163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5" name="Line 67"/>
              <p:cNvSpPr>
                <a:spLocks noChangeShapeType="1"/>
              </p:cNvSpPr>
              <p:nvPr/>
            </p:nvSpPr>
            <p:spPr bwMode="auto">
              <a:xfrm>
                <a:off x="2268" y="2351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6" name="Freeform 68"/>
              <p:cNvSpPr>
                <a:spLocks/>
              </p:cNvSpPr>
              <p:nvPr/>
            </p:nvSpPr>
            <p:spPr bwMode="auto">
              <a:xfrm>
                <a:off x="2693" y="2071"/>
                <a:ext cx="129" cy="372"/>
              </a:xfrm>
              <a:custGeom>
                <a:avLst/>
                <a:gdLst>
                  <a:gd name="T0" fmla="*/ 0 w 129"/>
                  <a:gd name="T1" fmla="*/ 0 h 372"/>
                  <a:gd name="T2" fmla="*/ 0 w 129"/>
                  <a:gd name="T3" fmla="*/ 150 h 372"/>
                  <a:gd name="T4" fmla="*/ 41 w 129"/>
                  <a:gd name="T5" fmla="*/ 187 h 372"/>
                  <a:gd name="T6" fmla="*/ 0 w 129"/>
                  <a:gd name="T7" fmla="*/ 222 h 372"/>
                  <a:gd name="T8" fmla="*/ 0 w 129"/>
                  <a:gd name="T9" fmla="*/ 372 h 372"/>
                  <a:gd name="T10" fmla="*/ 129 w 129"/>
                  <a:gd name="T11" fmla="*/ 260 h 372"/>
                  <a:gd name="T12" fmla="*/ 129 w 129"/>
                  <a:gd name="T13" fmla="*/ 115 h 372"/>
                  <a:gd name="T14" fmla="*/ 0 w 129"/>
                  <a:gd name="T15" fmla="*/ 0 h 372"/>
                  <a:gd name="T16" fmla="*/ 0 w 129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372"/>
                  <a:gd name="T29" fmla="*/ 129 w 129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372">
                    <a:moveTo>
                      <a:pt x="0" y="0"/>
                    </a:moveTo>
                    <a:lnTo>
                      <a:pt x="0" y="150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29" y="260"/>
                    </a:lnTo>
                    <a:lnTo>
                      <a:pt x="129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7" name="Line 69"/>
              <p:cNvSpPr>
                <a:spLocks noChangeShapeType="1"/>
              </p:cNvSpPr>
              <p:nvPr/>
            </p:nvSpPr>
            <p:spPr bwMode="auto">
              <a:xfrm>
                <a:off x="2034" y="2256"/>
                <a:ext cx="23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8" name="Line 70"/>
              <p:cNvSpPr>
                <a:spLocks noChangeShapeType="1"/>
              </p:cNvSpPr>
              <p:nvPr/>
            </p:nvSpPr>
            <p:spPr bwMode="auto">
              <a:xfrm>
                <a:off x="3247" y="2256"/>
                <a:ext cx="8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9" name="Freeform 71"/>
              <p:cNvSpPr>
                <a:spLocks/>
              </p:cNvSpPr>
              <p:nvPr/>
            </p:nvSpPr>
            <p:spPr bwMode="auto">
              <a:xfrm>
                <a:off x="2225" y="2211"/>
                <a:ext cx="43" cy="45"/>
              </a:xfrm>
              <a:custGeom>
                <a:avLst/>
                <a:gdLst>
                  <a:gd name="T0" fmla="*/ 0 w 43"/>
                  <a:gd name="T1" fmla="*/ 45 h 45"/>
                  <a:gd name="T2" fmla="*/ 0 w 43"/>
                  <a:gd name="T3" fmla="*/ 0 h 45"/>
                  <a:gd name="T4" fmla="*/ 43 w 43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45"/>
                  <a:gd name="T11" fmla="*/ 43 w 4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45">
                    <a:moveTo>
                      <a:pt x="0" y="45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40" name="Rectangle 72"/>
              <p:cNvSpPr>
                <a:spLocks noChangeArrowheads="1"/>
              </p:cNvSpPr>
              <p:nvPr/>
            </p:nvSpPr>
            <p:spPr bwMode="auto">
              <a:xfrm>
                <a:off x="146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1" name="Rectangle 73"/>
              <p:cNvSpPr>
                <a:spLocks noChangeArrowheads="1"/>
              </p:cNvSpPr>
              <p:nvPr/>
            </p:nvSpPr>
            <p:spPr bwMode="auto">
              <a:xfrm>
                <a:off x="151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2" name="Rectangle 74"/>
              <p:cNvSpPr>
                <a:spLocks noChangeArrowheads="1"/>
              </p:cNvSpPr>
              <p:nvPr/>
            </p:nvSpPr>
            <p:spPr bwMode="auto">
              <a:xfrm>
                <a:off x="1570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3" name="Rectangle 75"/>
              <p:cNvSpPr>
                <a:spLocks noChangeArrowheads="1"/>
              </p:cNvSpPr>
              <p:nvPr/>
            </p:nvSpPr>
            <p:spPr bwMode="auto">
              <a:xfrm>
                <a:off x="1593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1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4" name="Rectangle 76"/>
              <p:cNvSpPr>
                <a:spLocks noChangeArrowheads="1"/>
              </p:cNvSpPr>
              <p:nvPr/>
            </p:nvSpPr>
            <p:spPr bwMode="auto">
              <a:xfrm>
                <a:off x="186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5" name="Rectangle 77"/>
              <p:cNvSpPr>
                <a:spLocks noChangeArrowheads="1"/>
              </p:cNvSpPr>
              <p:nvPr/>
            </p:nvSpPr>
            <p:spPr bwMode="auto">
              <a:xfrm>
                <a:off x="1923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6" name="Rectangle 78"/>
              <p:cNvSpPr>
                <a:spLocks noChangeArrowheads="1"/>
              </p:cNvSpPr>
              <p:nvPr/>
            </p:nvSpPr>
            <p:spPr bwMode="auto">
              <a:xfrm>
                <a:off x="1977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7" name="Rectangle 79"/>
              <p:cNvSpPr>
                <a:spLocks noChangeArrowheads="1"/>
              </p:cNvSpPr>
              <p:nvPr/>
            </p:nvSpPr>
            <p:spPr bwMode="auto">
              <a:xfrm>
                <a:off x="1998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8" name="Rectangle 80"/>
              <p:cNvSpPr>
                <a:spLocks noChangeArrowheads="1"/>
              </p:cNvSpPr>
              <p:nvPr/>
            </p:nvSpPr>
            <p:spPr bwMode="auto">
              <a:xfrm>
                <a:off x="2272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9" name="Rectangle 81"/>
              <p:cNvSpPr>
                <a:spLocks noChangeArrowheads="1"/>
              </p:cNvSpPr>
              <p:nvPr/>
            </p:nvSpPr>
            <p:spPr bwMode="auto">
              <a:xfrm>
                <a:off x="2327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0" name="Rectangle 82"/>
              <p:cNvSpPr>
                <a:spLocks noChangeArrowheads="1"/>
              </p:cNvSpPr>
              <p:nvPr/>
            </p:nvSpPr>
            <p:spPr bwMode="auto">
              <a:xfrm>
                <a:off x="2381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1" name="Rectangle 83"/>
              <p:cNvSpPr>
                <a:spLocks noChangeArrowheads="1"/>
              </p:cNvSpPr>
              <p:nvPr/>
            </p:nvSpPr>
            <p:spPr bwMode="auto">
              <a:xfrm>
                <a:off x="2402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3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2" name="Rectangle 84"/>
              <p:cNvSpPr>
                <a:spLocks noChangeArrowheads="1"/>
              </p:cNvSpPr>
              <p:nvPr/>
            </p:nvSpPr>
            <p:spPr bwMode="auto">
              <a:xfrm>
                <a:off x="2677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3" name="Rectangle 85"/>
              <p:cNvSpPr>
                <a:spLocks noChangeArrowheads="1"/>
              </p:cNvSpPr>
              <p:nvPr/>
            </p:nvSpPr>
            <p:spPr bwMode="auto">
              <a:xfrm>
                <a:off x="273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4" name="Rectangle 86"/>
              <p:cNvSpPr>
                <a:spLocks noChangeArrowheads="1"/>
              </p:cNvSpPr>
              <p:nvPr/>
            </p:nvSpPr>
            <p:spPr bwMode="auto">
              <a:xfrm>
                <a:off x="2786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5" name="Rectangle 87"/>
              <p:cNvSpPr>
                <a:spLocks noChangeArrowheads="1"/>
              </p:cNvSpPr>
              <p:nvPr/>
            </p:nvSpPr>
            <p:spPr bwMode="auto">
              <a:xfrm>
                <a:off x="2807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4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6" name="Rectangle 88"/>
              <p:cNvSpPr>
                <a:spLocks noChangeArrowheads="1"/>
              </p:cNvSpPr>
              <p:nvPr/>
            </p:nvSpPr>
            <p:spPr bwMode="auto">
              <a:xfrm>
                <a:off x="308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7" name="Rectangle 89"/>
              <p:cNvSpPr>
                <a:spLocks noChangeArrowheads="1"/>
              </p:cNvSpPr>
              <p:nvPr/>
            </p:nvSpPr>
            <p:spPr bwMode="auto">
              <a:xfrm>
                <a:off x="313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8" name="Rectangle 90"/>
              <p:cNvSpPr>
                <a:spLocks noChangeArrowheads="1"/>
              </p:cNvSpPr>
              <p:nvPr/>
            </p:nvSpPr>
            <p:spPr bwMode="auto">
              <a:xfrm>
                <a:off x="3190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9" name="Rectangle 91"/>
              <p:cNvSpPr>
                <a:spLocks noChangeArrowheads="1"/>
              </p:cNvSpPr>
              <p:nvPr/>
            </p:nvSpPr>
            <p:spPr bwMode="auto">
              <a:xfrm>
                <a:off x="3211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5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0" name="Rectangle 92"/>
              <p:cNvSpPr>
                <a:spLocks noChangeArrowheads="1"/>
              </p:cNvSpPr>
              <p:nvPr/>
            </p:nvSpPr>
            <p:spPr bwMode="auto">
              <a:xfrm>
                <a:off x="3485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1" name="Rectangle 93"/>
              <p:cNvSpPr>
                <a:spLocks noChangeArrowheads="1"/>
              </p:cNvSpPr>
              <p:nvPr/>
            </p:nvSpPr>
            <p:spPr bwMode="auto">
              <a:xfrm>
                <a:off x="3540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2" name="Rectangle 94"/>
              <p:cNvSpPr>
                <a:spLocks noChangeArrowheads="1"/>
              </p:cNvSpPr>
              <p:nvPr/>
            </p:nvSpPr>
            <p:spPr bwMode="auto">
              <a:xfrm>
                <a:off x="3596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3" name="Rectangle 95"/>
              <p:cNvSpPr>
                <a:spLocks noChangeArrowheads="1"/>
              </p:cNvSpPr>
              <p:nvPr/>
            </p:nvSpPr>
            <p:spPr bwMode="auto">
              <a:xfrm>
                <a:off x="3615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6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4" name="Rectangle 96"/>
              <p:cNvSpPr>
                <a:spLocks noChangeArrowheads="1"/>
              </p:cNvSpPr>
              <p:nvPr/>
            </p:nvSpPr>
            <p:spPr bwMode="auto">
              <a:xfrm>
                <a:off x="1193" y="1200"/>
                <a:ext cx="5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5" name="Rectangle 97"/>
              <p:cNvSpPr>
                <a:spLocks noChangeArrowheads="1"/>
              </p:cNvSpPr>
              <p:nvPr/>
            </p:nvSpPr>
            <p:spPr bwMode="auto">
              <a:xfrm>
                <a:off x="1241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6" name="Rectangle 98"/>
              <p:cNvSpPr>
                <a:spLocks noChangeArrowheads="1"/>
              </p:cNvSpPr>
              <p:nvPr/>
            </p:nvSpPr>
            <p:spPr bwMode="auto">
              <a:xfrm>
                <a:off x="1257" y="1200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7" name="Rectangle 99"/>
              <p:cNvSpPr>
                <a:spLocks noChangeArrowheads="1"/>
              </p:cNvSpPr>
              <p:nvPr/>
            </p:nvSpPr>
            <p:spPr bwMode="auto">
              <a:xfrm>
                <a:off x="1321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8" name="Rectangle 100"/>
              <p:cNvSpPr>
                <a:spLocks noChangeArrowheads="1"/>
              </p:cNvSpPr>
              <p:nvPr/>
            </p:nvSpPr>
            <p:spPr bwMode="auto">
              <a:xfrm>
                <a:off x="1361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9" name="Rectangle 101"/>
              <p:cNvSpPr>
                <a:spLocks noChangeArrowheads="1"/>
              </p:cNvSpPr>
              <p:nvPr/>
            </p:nvSpPr>
            <p:spPr bwMode="auto">
              <a:xfrm>
                <a:off x="1384" y="120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0" name="Rectangle 102"/>
              <p:cNvSpPr>
                <a:spLocks noChangeArrowheads="1"/>
              </p:cNvSpPr>
              <p:nvPr/>
            </p:nvSpPr>
            <p:spPr bwMode="auto">
              <a:xfrm>
                <a:off x="1409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1" name="Rectangle 103"/>
              <p:cNvSpPr>
                <a:spLocks noChangeArrowheads="1"/>
              </p:cNvSpPr>
              <p:nvPr/>
            </p:nvSpPr>
            <p:spPr bwMode="auto">
              <a:xfrm>
                <a:off x="1425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2" name="Rectangle 104"/>
              <p:cNvSpPr>
                <a:spLocks noChangeArrowheads="1"/>
              </p:cNvSpPr>
              <p:nvPr/>
            </p:nvSpPr>
            <p:spPr bwMode="auto">
              <a:xfrm>
                <a:off x="1468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3" name="Rectangle 105"/>
              <p:cNvSpPr>
                <a:spLocks noChangeArrowheads="1"/>
              </p:cNvSpPr>
              <p:nvPr/>
            </p:nvSpPr>
            <p:spPr bwMode="auto">
              <a:xfrm>
                <a:off x="1489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4" name="Rectangle 106"/>
              <p:cNvSpPr>
                <a:spLocks noChangeArrowheads="1"/>
              </p:cNvSpPr>
              <p:nvPr/>
            </p:nvSpPr>
            <p:spPr bwMode="auto">
              <a:xfrm>
                <a:off x="1527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5" name="Rectangle 107"/>
              <p:cNvSpPr>
                <a:spLocks noChangeArrowheads="1"/>
              </p:cNvSpPr>
              <p:nvPr/>
            </p:nvSpPr>
            <p:spPr bwMode="auto">
              <a:xfrm>
                <a:off x="1543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6" name="Rectangle 10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7" name="Rectangle 109"/>
              <p:cNvSpPr>
                <a:spLocks noChangeArrowheads="1"/>
              </p:cNvSpPr>
              <p:nvPr/>
            </p:nvSpPr>
            <p:spPr bwMode="auto">
              <a:xfrm>
                <a:off x="1623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k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8" name="Rectangle 110"/>
              <p:cNvSpPr>
                <a:spLocks noChangeArrowheads="1"/>
              </p:cNvSpPr>
              <p:nvPr/>
            </p:nvSpPr>
            <p:spPr bwMode="auto">
              <a:xfrm>
                <a:off x="1661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9" name="Rectangle 111"/>
              <p:cNvSpPr>
                <a:spLocks noChangeArrowheads="1"/>
              </p:cNvSpPr>
              <p:nvPr/>
            </p:nvSpPr>
            <p:spPr bwMode="auto">
              <a:xfrm>
                <a:off x="1682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0" name="Rectangle 112"/>
              <p:cNvSpPr>
                <a:spLocks noChangeArrowheads="1"/>
              </p:cNvSpPr>
              <p:nvPr/>
            </p:nvSpPr>
            <p:spPr bwMode="auto">
              <a:xfrm>
                <a:off x="1720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y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1" name="Rectangle 113"/>
              <p:cNvSpPr>
                <a:spLocks noChangeArrowheads="1"/>
              </p:cNvSpPr>
              <p:nvPr/>
            </p:nvSpPr>
            <p:spPr bwMode="auto">
              <a:xfrm>
                <a:off x="1757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2" name="Rectangle 114"/>
              <p:cNvSpPr>
                <a:spLocks noChangeArrowheads="1"/>
              </p:cNvSpPr>
              <p:nvPr/>
            </p:nvSpPr>
            <p:spPr bwMode="auto">
              <a:xfrm>
                <a:off x="1795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3" name="Rectangle 115"/>
              <p:cNvSpPr>
                <a:spLocks noChangeArrowheads="1"/>
              </p:cNvSpPr>
              <p:nvPr/>
            </p:nvSpPr>
            <p:spPr bwMode="auto">
              <a:xfrm>
                <a:off x="1811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4" name="Rectangle 116"/>
              <p:cNvSpPr>
                <a:spLocks noChangeArrowheads="1"/>
              </p:cNvSpPr>
              <p:nvPr/>
            </p:nvSpPr>
            <p:spPr bwMode="auto">
              <a:xfrm>
                <a:off x="1854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5" name="Rectangle 117"/>
              <p:cNvSpPr>
                <a:spLocks noChangeArrowheads="1"/>
              </p:cNvSpPr>
              <p:nvPr/>
            </p:nvSpPr>
            <p:spPr bwMode="auto">
              <a:xfrm>
                <a:off x="1893" y="120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6" name="Rectangle 118"/>
              <p:cNvSpPr>
                <a:spLocks noChangeArrowheads="1"/>
              </p:cNvSpPr>
              <p:nvPr/>
            </p:nvSpPr>
            <p:spPr bwMode="auto">
              <a:xfrm>
                <a:off x="950" y="1777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7" name="Rectangle 119"/>
              <p:cNvSpPr>
                <a:spLocks noChangeArrowheads="1"/>
              </p:cNvSpPr>
              <p:nvPr/>
            </p:nvSpPr>
            <p:spPr bwMode="auto">
              <a:xfrm>
                <a:off x="966" y="1777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w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8" name="Rectangle 120"/>
              <p:cNvSpPr>
                <a:spLocks noChangeArrowheads="1"/>
              </p:cNvSpPr>
              <p:nvPr/>
            </p:nvSpPr>
            <p:spPr bwMode="auto">
              <a:xfrm>
                <a:off x="1021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9" name="Rectangle 121"/>
              <p:cNvSpPr>
                <a:spLocks noChangeArrowheads="1"/>
              </p:cNvSpPr>
              <p:nvPr/>
            </p:nvSpPr>
            <p:spPr bwMode="auto">
              <a:xfrm>
                <a:off x="1041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0" name="Rectangle 122"/>
              <p:cNvSpPr>
                <a:spLocks noChangeArrowheads="1"/>
              </p:cNvSpPr>
              <p:nvPr/>
            </p:nvSpPr>
            <p:spPr bwMode="auto">
              <a:xfrm>
                <a:off x="1084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1" name="Rectangle 123"/>
              <p:cNvSpPr>
                <a:spLocks noChangeArrowheads="1"/>
              </p:cNvSpPr>
              <p:nvPr/>
            </p:nvSpPr>
            <p:spPr bwMode="auto">
              <a:xfrm>
                <a:off x="1125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2" name="Rectangle 124"/>
              <p:cNvSpPr>
                <a:spLocks noChangeArrowheads="1"/>
              </p:cNvSpPr>
              <p:nvPr/>
            </p:nvSpPr>
            <p:spPr bwMode="auto">
              <a:xfrm>
                <a:off x="1148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3" name="Rectangle 125"/>
              <p:cNvSpPr>
                <a:spLocks noChangeArrowheads="1"/>
              </p:cNvSpPr>
              <p:nvPr/>
            </p:nvSpPr>
            <p:spPr bwMode="auto">
              <a:xfrm>
                <a:off x="1168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4" name="Rectangle 126"/>
              <p:cNvSpPr>
                <a:spLocks noChangeArrowheads="1"/>
              </p:cNvSpPr>
              <p:nvPr/>
            </p:nvSpPr>
            <p:spPr bwMode="auto">
              <a:xfrm>
                <a:off x="1209" y="1776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5" name="Rectangle 127"/>
              <p:cNvSpPr>
                <a:spLocks noChangeArrowheads="1"/>
              </p:cNvSpPr>
              <p:nvPr/>
            </p:nvSpPr>
            <p:spPr bwMode="auto">
              <a:xfrm>
                <a:off x="1252" y="1777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6" name="Rectangle 128"/>
              <p:cNvSpPr>
                <a:spLocks noChangeArrowheads="1"/>
              </p:cNvSpPr>
              <p:nvPr/>
            </p:nvSpPr>
            <p:spPr bwMode="auto">
              <a:xfrm>
                <a:off x="1277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7" name="Rectangle 129"/>
              <p:cNvSpPr>
                <a:spLocks noChangeArrowheads="1"/>
              </p:cNvSpPr>
              <p:nvPr/>
            </p:nvSpPr>
            <p:spPr bwMode="auto">
              <a:xfrm>
                <a:off x="1321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1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8" name="Rectangle 130"/>
              <p:cNvSpPr>
                <a:spLocks noChangeArrowheads="1"/>
              </p:cNvSpPr>
              <p:nvPr/>
            </p:nvSpPr>
            <p:spPr bwMode="auto">
              <a:xfrm>
                <a:off x="1361" y="1777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9" name="Line 131"/>
              <p:cNvSpPr>
                <a:spLocks noChangeShapeType="1"/>
              </p:cNvSpPr>
              <p:nvPr/>
            </p:nvSpPr>
            <p:spPr bwMode="auto">
              <a:xfrm>
                <a:off x="887" y="1773"/>
                <a:ext cx="1" cy="18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00" name="Freeform 132"/>
              <p:cNvSpPr>
                <a:spLocks/>
              </p:cNvSpPr>
              <p:nvPr/>
            </p:nvSpPr>
            <p:spPr bwMode="auto">
              <a:xfrm>
                <a:off x="873" y="3586"/>
                <a:ext cx="30" cy="33"/>
              </a:xfrm>
              <a:custGeom>
                <a:avLst/>
                <a:gdLst>
                  <a:gd name="T0" fmla="*/ 27 w 30"/>
                  <a:gd name="T1" fmla="*/ 0 h 33"/>
                  <a:gd name="T2" fmla="*/ 0 w 30"/>
                  <a:gd name="T3" fmla="*/ 0 h 33"/>
                  <a:gd name="T4" fmla="*/ 14 w 30"/>
                  <a:gd name="T5" fmla="*/ 33 h 33"/>
                  <a:gd name="T6" fmla="*/ 30 w 30"/>
                  <a:gd name="T7" fmla="*/ 0 h 33"/>
                  <a:gd name="T8" fmla="*/ 30 w 30"/>
                  <a:gd name="T9" fmla="*/ 0 h 33"/>
                  <a:gd name="T10" fmla="*/ 27 w 30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3"/>
                  <a:gd name="T20" fmla="*/ 30 w 30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3">
                    <a:moveTo>
                      <a:pt x="27" y="0"/>
                    </a:moveTo>
                    <a:lnTo>
                      <a:pt x="0" y="0"/>
                    </a:lnTo>
                    <a:lnTo>
                      <a:pt x="14" y="33"/>
                    </a:lnTo>
                    <a:lnTo>
                      <a:pt x="3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01" name="Rectangle 133"/>
              <p:cNvSpPr>
                <a:spLocks noChangeArrowheads="1"/>
              </p:cNvSpPr>
              <p:nvPr/>
            </p:nvSpPr>
            <p:spPr bwMode="auto">
              <a:xfrm>
                <a:off x="884" y="1332"/>
                <a:ext cx="5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P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2" name="Rectangle 134"/>
              <p:cNvSpPr>
                <a:spLocks noChangeArrowheads="1"/>
              </p:cNvSpPr>
              <p:nvPr/>
            </p:nvSpPr>
            <p:spPr bwMode="auto">
              <a:xfrm>
                <a:off x="934" y="1332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3" name="Rectangle 135"/>
              <p:cNvSpPr>
                <a:spLocks noChangeArrowheads="1"/>
              </p:cNvSpPr>
              <p:nvPr/>
            </p:nvSpPr>
            <p:spPr bwMode="auto">
              <a:xfrm>
                <a:off x="959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4" name="Rectangle 136"/>
              <p:cNvSpPr>
                <a:spLocks noChangeArrowheads="1"/>
              </p:cNvSpPr>
              <p:nvPr/>
            </p:nvSpPr>
            <p:spPr bwMode="auto">
              <a:xfrm>
                <a:off x="1003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5" name="Rectangle 137"/>
              <p:cNvSpPr>
                <a:spLocks noChangeArrowheads="1"/>
              </p:cNvSpPr>
              <p:nvPr/>
            </p:nvSpPr>
            <p:spPr bwMode="auto">
              <a:xfrm>
                <a:off x="1043" y="1332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6" name="Rectangle 138"/>
              <p:cNvSpPr>
                <a:spLocks noChangeArrowheads="1"/>
              </p:cNvSpPr>
              <p:nvPr/>
            </p:nvSpPr>
            <p:spPr bwMode="auto">
              <a:xfrm>
                <a:off x="1068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a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7" name="Rectangle 139"/>
              <p:cNvSpPr>
                <a:spLocks noChangeArrowheads="1"/>
              </p:cNvSpPr>
              <p:nvPr/>
            </p:nvSpPr>
            <p:spPr bwMode="auto">
              <a:xfrm>
                <a:off x="1112" y="1332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8" name="Rectangle 140"/>
              <p:cNvSpPr>
                <a:spLocks noChangeArrowheads="1"/>
              </p:cNvSpPr>
              <p:nvPr/>
            </p:nvSpPr>
            <p:spPr bwMode="auto">
              <a:xfrm>
                <a:off x="1175" y="1332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9" name="Rectangle 141"/>
              <p:cNvSpPr>
                <a:spLocks noChangeArrowheads="1"/>
              </p:cNvSpPr>
              <p:nvPr/>
            </p:nvSpPr>
            <p:spPr bwMode="auto">
              <a:xfrm>
                <a:off x="884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0" name="Rectangle 142"/>
              <p:cNvSpPr>
                <a:spLocks noChangeArrowheads="1"/>
              </p:cNvSpPr>
              <p:nvPr/>
            </p:nvSpPr>
            <p:spPr bwMode="auto">
              <a:xfrm>
                <a:off x="925" y="1432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x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1" name="Rectangle 143"/>
              <p:cNvSpPr>
                <a:spLocks noChangeArrowheads="1"/>
              </p:cNvSpPr>
              <p:nvPr/>
            </p:nvSpPr>
            <p:spPr bwMode="auto">
              <a:xfrm>
                <a:off x="964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2" name="Rectangle 144"/>
              <p:cNvSpPr>
                <a:spLocks noChangeArrowheads="1"/>
              </p:cNvSpPr>
              <p:nvPr/>
            </p:nvSpPr>
            <p:spPr bwMode="auto">
              <a:xfrm>
                <a:off x="1007" y="1432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3" name="Rectangle 145"/>
              <p:cNvSpPr>
                <a:spLocks noChangeArrowheads="1"/>
              </p:cNvSpPr>
              <p:nvPr/>
            </p:nvSpPr>
            <p:spPr bwMode="auto">
              <a:xfrm>
                <a:off x="1043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u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4" name="Rectangle 146"/>
              <p:cNvSpPr>
                <a:spLocks noChangeArrowheads="1"/>
              </p:cNvSpPr>
              <p:nvPr/>
            </p:nvSpPr>
            <p:spPr bwMode="auto">
              <a:xfrm>
                <a:off x="1087" y="1432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5" name="Rectangle 147"/>
              <p:cNvSpPr>
                <a:spLocks noChangeArrowheads="1"/>
              </p:cNvSpPr>
              <p:nvPr/>
            </p:nvSpPr>
            <p:spPr bwMode="auto">
              <a:xfrm>
                <a:off x="1107" y="1432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6" name="Rectangle 148"/>
              <p:cNvSpPr>
                <a:spLocks noChangeArrowheads="1"/>
              </p:cNvSpPr>
              <p:nvPr/>
            </p:nvSpPr>
            <p:spPr bwMode="auto">
              <a:xfrm>
                <a:off x="1123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7" name="Rectangle 149"/>
              <p:cNvSpPr>
                <a:spLocks noChangeArrowheads="1"/>
              </p:cNvSpPr>
              <p:nvPr/>
            </p:nvSpPr>
            <p:spPr bwMode="auto">
              <a:xfrm>
                <a:off x="1166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8" name="Rectangle 150"/>
              <p:cNvSpPr>
                <a:spLocks noChangeArrowheads="1"/>
              </p:cNvSpPr>
              <p:nvPr/>
            </p:nvSpPr>
            <p:spPr bwMode="auto">
              <a:xfrm>
                <a:off x="1207" y="1432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9" name="Rectangle 151"/>
              <p:cNvSpPr>
                <a:spLocks noChangeArrowheads="1"/>
              </p:cNvSpPr>
              <p:nvPr/>
            </p:nvSpPr>
            <p:spPr bwMode="auto">
              <a:xfrm>
                <a:off x="884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0" name="Rectangle 152"/>
              <p:cNvSpPr>
                <a:spLocks noChangeArrowheads="1"/>
              </p:cNvSpPr>
              <p:nvPr/>
            </p:nvSpPr>
            <p:spPr bwMode="auto">
              <a:xfrm>
                <a:off x="925" y="1529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1" name="Rectangle 153"/>
              <p:cNvSpPr>
                <a:spLocks noChangeArrowheads="1"/>
              </p:cNvSpPr>
              <p:nvPr/>
            </p:nvSpPr>
            <p:spPr bwMode="auto">
              <a:xfrm>
                <a:off x="950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d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2" name="Rectangle 154"/>
              <p:cNvSpPr>
                <a:spLocks noChangeArrowheads="1"/>
              </p:cNvSpPr>
              <p:nvPr/>
            </p:nvSpPr>
            <p:spPr bwMode="auto">
              <a:xfrm>
                <a:off x="993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3" name="Rectangle 155"/>
              <p:cNvSpPr>
                <a:spLocks noChangeArrowheads="1"/>
              </p:cNvSpPr>
              <p:nvPr/>
            </p:nvSpPr>
            <p:spPr bwMode="auto">
              <a:xfrm>
                <a:off x="1034" y="1529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4" name="Rectangle 156"/>
              <p:cNvSpPr>
                <a:spLocks noChangeArrowheads="1"/>
              </p:cNvSpPr>
              <p:nvPr/>
            </p:nvSpPr>
            <p:spPr bwMode="auto">
              <a:xfrm>
                <a:off x="1062" y="1529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5" name="Rectangle 157"/>
              <p:cNvSpPr>
                <a:spLocks noChangeArrowheads="1"/>
              </p:cNvSpPr>
              <p:nvPr/>
            </p:nvSpPr>
            <p:spPr bwMode="auto">
              <a:xfrm>
                <a:off x="884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6" name="Rectangle 158"/>
              <p:cNvSpPr>
                <a:spLocks noChangeArrowheads="1"/>
              </p:cNvSpPr>
              <p:nvPr/>
            </p:nvSpPr>
            <p:spPr bwMode="auto">
              <a:xfrm>
                <a:off x="909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7" name="Rectangle 159"/>
              <p:cNvSpPr>
                <a:spLocks noChangeArrowheads="1"/>
              </p:cNvSpPr>
              <p:nvPr/>
            </p:nvSpPr>
            <p:spPr bwMode="auto">
              <a:xfrm>
                <a:off x="925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8" name="Rectangle 160"/>
              <p:cNvSpPr>
                <a:spLocks noChangeArrowheads="1"/>
              </p:cNvSpPr>
              <p:nvPr/>
            </p:nvSpPr>
            <p:spPr bwMode="auto">
              <a:xfrm>
                <a:off x="968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9" name="Rectangle 161"/>
              <p:cNvSpPr>
                <a:spLocks noChangeArrowheads="1"/>
              </p:cNvSpPr>
              <p:nvPr/>
            </p:nvSpPr>
            <p:spPr bwMode="auto">
              <a:xfrm>
                <a:off x="989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0" name="Rectangle 162"/>
              <p:cNvSpPr>
                <a:spLocks noChangeArrowheads="1"/>
              </p:cNvSpPr>
              <p:nvPr/>
            </p:nvSpPr>
            <p:spPr bwMode="auto">
              <a:xfrm>
                <a:off x="1005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1" name="Rectangle 163"/>
              <p:cNvSpPr>
                <a:spLocks noChangeArrowheads="1"/>
              </p:cNvSpPr>
              <p:nvPr/>
            </p:nvSpPr>
            <p:spPr bwMode="auto">
              <a:xfrm>
                <a:off x="1048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2" name="Rectangle 164"/>
              <p:cNvSpPr>
                <a:spLocks noChangeArrowheads="1"/>
              </p:cNvSpPr>
              <p:nvPr/>
            </p:nvSpPr>
            <p:spPr bwMode="auto">
              <a:xfrm>
                <a:off x="1087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3" name="Rectangle 165"/>
              <p:cNvSpPr>
                <a:spLocks noChangeArrowheads="1"/>
              </p:cNvSpPr>
              <p:nvPr/>
            </p:nvSpPr>
            <p:spPr bwMode="auto">
              <a:xfrm>
                <a:off x="1107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4" name="Rectangle 166"/>
              <p:cNvSpPr>
                <a:spLocks noChangeArrowheads="1"/>
              </p:cNvSpPr>
              <p:nvPr/>
            </p:nvSpPr>
            <p:spPr bwMode="auto">
              <a:xfrm>
                <a:off x="1132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u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5" name="Rectangle 167"/>
              <p:cNvSpPr>
                <a:spLocks noChangeArrowheads="1"/>
              </p:cNvSpPr>
              <p:nvPr/>
            </p:nvSpPr>
            <p:spPr bwMode="auto">
              <a:xfrm>
                <a:off x="1175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6" name="Rectangle 168"/>
              <p:cNvSpPr>
                <a:spLocks noChangeArrowheads="1"/>
              </p:cNvSpPr>
              <p:nvPr/>
            </p:nvSpPr>
            <p:spPr bwMode="auto">
              <a:xfrm>
                <a:off x="1212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7" name="Rectangle 169"/>
              <p:cNvSpPr>
                <a:spLocks noChangeArrowheads="1"/>
              </p:cNvSpPr>
              <p:nvPr/>
            </p:nvSpPr>
            <p:spPr bwMode="auto">
              <a:xfrm>
                <a:off x="1232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8" name="Rectangle 170"/>
              <p:cNvSpPr>
                <a:spLocks noChangeArrowheads="1"/>
              </p:cNvSpPr>
              <p:nvPr/>
            </p:nvSpPr>
            <p:spPr bwMode="auto">
              <a:xfrm>
                <a:off x="1250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9" name="Rectangle 171"/>
              <p:cNvSpPr>
                <a:spLocks noChangeArrowheads="1"/>
              </p:cNvSpPr>
              <p:nvPr/>
            </p:nvSpPr>
            <p:spPr bwMode="auto">
              <a:xfrm>
                <a:off x="1291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0" name="Rectangle 172"/>
              <p:cNvSpPr>
                <a:spLocks noChangeArrowheads="1"/>
              </p:cNvSpPr>
              <p:nvPr/>
            </p:nvSpPr>
            <p:spPr bwMode="auto">
              <a:xfrm>
                <a:off x="1334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1" name="Rectangle 173"/>
              <p:cNvSpPr>
                <a:spLocks noChangeArrowheads="1"/>
              </p:cNvSpPr>
              <p:nvPr/>
            </p:nvSpPr>
            <p:spPr bwMode="auto">
              <a:xfrm>
                <a:off x="1373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2" name="Line 174"/>
              <p:cNvSpPr>
                <a:spLocks noChangeShapeType="1"/>
              </p:cNvSpPr>
              <p:nvPr/>
            </p:nvSpPr>
            <p:spPr bwMode="auto">
              <a:xfrm>
                <a:off x="1961" y="1255"/>
                <a:ext cx="286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43" name="Freeform 175"/>
              <p:cNvSpPr>
                <a:spLocks/>
              </p:cNvSpPr>
              <p:nvPr/>
            </p:nvSpPr>
            <p:spPr bwMode="auto">
              <a:xfrm>
                <a:off x="4819" y="1240"/>
                <a:ext cx="29" cy="33"/>
              </a:xfrm>
              <a:custGeom>
                <a:avLst/>
                <a:gdLst>
                  <a:gd name="T0" fmla="*/ 0 w 29"/>
                  <a:gd name="T1" fmla="*/ 0 h 33"/>
                  <a:gd name="T2" fmla="*/ 0 w 29"/>
                  <a:gd name="T3" fmla="*/ 33 h 33"/>
                  <a:gd name="T4" fmla="*/ 29 w 29"/>
                  <a:gd name="T5" fmla="*/ 18 h 33"/>
                  <a:gd name="T6" fmla="*/ 0 w 29"/>
                  <a:gd name="T7" fmla="*/ 0 h 33"/>
                  <a:gd name="T8" fmla="*/ 0 w 2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3"/>
                  <a:gd name="T17" fmla="*/ 29 w 2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3">
                    <a:moveTo>
                      <a:pt x="0" y="0"/>
                    </a:moveTo>
                    <a:lnTo>
                      <a:pt x="0" y="33"/>
                    </a:lnTo>
                    <a:lnTo>
                      <a:pt x="2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44" name="Rectangle 176"/>
              <p:cNvSpPr>
                <a:spLocks noChangeArrowheads="1"/>
              </p:cNvSpPr>
              <p:nvPr/>
            </p:nvSpPr>
            <p:spPr bwMode="auto">
              <a:xfrm>
                <a:off x="950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a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5" name="Rectangle 177"/>
              <p:cNvSpPr>
                <a:spLocks noChangeArrowheads="1"/>
              </p:cNvSpPr>
              <p:nvPr/>
            </p:nvSpPr>
            <p:spPr bwMode="auto">
              <a:xfrm>
                <a:off x="991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6" name="Rectangle 178"/>
              <p:cNvSpPr>
                <a:spLocks noChangeArrowheads="1"/>
              </p:cNvSpPr>
              <p:nvPr/>
            </p:nvSpPr>
            <p:spPr bwMode="auto">
              <a:xfrm>
                <a:off x="1034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d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7" name="Rectangle 179"/>
              <p:cNvSpPr>
                <a:spLocks noChangeArrowheads="1"/>
              </p:cNvSpPr>
              <p:nvPr/>
            </p:nvSpPr>
            <p:spPr bwMode="auto">
              <a:xfrm>
                <a:off x="1075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8" name="Rectangle 180"/>
              <p:cNvSpPr>
                <a:spLocks noChangeArrowheads="1"/>
              </p:cNvSpPr>
              <p:nvPr/>
            </p:nvSpPr>
            <p:spPr bwMode="auto">
              <a:xfrm>
                <a:off x="1098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9" name="Rectangle 181"/>
              <p:cNvSpPr>
                <a:spLocks noChangeArrowheads="1"/>
              </p:cNvSpPr>
              <p:nvPr/>
            </p:nvSpPr>
            <p:spPr bwMode="auto">
              <a:xfrm>
                <a:off x="1139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4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0" name="Rectangle 182"/>
              <p:cNvSpPr>
                <a:spLocks noChangeArrowheads="1"/>
              </p:cNvSpPr>
              <p:nvPr/>
            </p:nvSpPr>
            <p:spPr bwMode="auto">
              <a:xfrm>
                <a:off x="1182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1" name="Rectangle 183"/>
              <p:cNvSpPr>
                <a:spLocks noChangeArrowheads="1"/>
              </p:cNvSpPr>
              <p:nvPr/>
            </p:nvSpPr>
            <p:spPr bwMode="auto">
              <a:xfrm>
                <a:off x="1202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2" name="Rectangle 184"/>
              <p:cNvSpPr>
                <a:spLocks noChangeArrowheads="1"/>
              </p:cNvSpPr>
              <p:nvPr/>
            </p:nvSpPr>
            <p:spPr bwMode="auto">
              <a:xfrm>
                <a:off x="1223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3" name="Rectangle 185"/>
              <p:cNvSpPr>
                <a:spLocks noChangeArrowheads="1"/>
              </p:cNvSpPr>
              <p:nvPr/>
            </p:nvSpPr>
            <p:spPr bwMode="auto">
              <a:xfrm>
                <a:off x="1266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4" name="Rectangle 186"/>
              <p:cNvSpPr>
                <a:spLocks noChangeArrowheads="1"/>
              </p:cNvSpPr>
              <p:nvPr/>
            </p:nvSpPr>
            <p:spPr bwMode="auto">
              <a:xfrm>
                <a:off x="130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5" name="Rectangle 187"/>
              <p:cNvSpPr>
                <a:spLocks noChangeArrowheads="1"/>
              </p:cNvSpPr>
              <p:nvPr/>
            </p:nvSpPr>
            <p:spPr bwMode="auto">
              <a:xfrm>
                <a:off x="132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6" name="Rectangle 188"/>
              <p:cNvSpPr>
                <a:spLocks noChangeArrowheads="1"/>
              </p:cNvSpPr>
              <p:nvPr/>
            </p:nvSpPr>
            <p:spPr bwMode="auto">
              <a:xfrm>
                <a:off x="1350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7" name="Rectangle 189"/>
              <p:cNvSpPr>
                <a:spLocks noChangeArrowheads="1"/>
              </p:cNvSpPr>
              <p:nvPr/>
            </p:nvSpPr>
            <p:spPr bwMode="auto">
              <a:xfrm>
                <a:off x="1391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5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8" name="Freeform 190"/>
              <p:cNvSpPr>
                <a:spLocks/>
              </p:cNvSpPr>
              <p:nvPr/>
            </p:nvSpPr>
            <p:spPr bwMode="auto">
              <a:xfrm>
                <a:off x="1714" y="1648"/>
                <a:ext cx="65" cy="375"/>
              </a:xfrm>
              <a:custGeom>
                <a:avLst/>
                <a:gdLst>
                  <a:gd name="T0" fmla="*/ 63 w 65"/>
                  <a:gd name="T1" fmla="*/ 375 h 375"/>
                  <a:gd name="T2" fmla="*/ 65 w 65"/>
                  <a:gd name="T3" fmla="*/ 0 h 375"/>
                  <a:gd name="T4" fmla="*/ 0 w 65"/>
                  <a:gd name="T5" fmla="*/ 0 h 375"/>
                  <a:gd name="T6" fmla="*/ 0 w 65"/>
                  <a:gd name="T7" fmla="*/ 375 h 375"/>
                  <a:gd name="T8" fmla="*/ 65 w 65"/>
                  <a:gd name="T9" fmla="*/ 375 h 375"/>
                  <a:gd name="T10" fmla="*/ 65 w 65"/>
                  <a:gd name="T11" fmla="*/ 375 h 375"/>
                  <a:gd name="T12" fmla="*/ 63 w 65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375"/>
                  <a:gd name="T23" fmla="*/ 65 w 65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375">
                    <a:moveTo>
                      <a:pt x="63" y="375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5" y="375"/>
                    </a:lnTo>
                    <a:lnTo>
                      <a:pt x="63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59" name="Freeform 191"/>
              <p:cNvSpPr>
                <a:spLocks/>
              </p:cNvSpPr>
              <p:nvPr/>
            </p:nvSpPr>
            <p:spPr bwMode="auto">
              <a:xfrm>
                <a:off x="1714" y="1648"/>
                <a:ext cx="65" cy="375"/>
              </a:xfrm>
              <a:custGeom>
                <a:avLst/>
                <a:gdLst>
                  <a:gd name="T0" fmla="*/ 63 w 65"/>
                  <a:gd name="T1" fmla="*/ 375 h 375"/>
                  <a:gd name="T2" fmla="*/ 65 w 65"/>
                  <a:gd name="T3" fmla="*/ 0 h 375"/>
                  <a:gd name="T4" fmla="*/ 0 w 65"/>
                  <a:gd name="T5" fmla="*/ 0 h 375"/>
                  <a:gd name="T6" fmla="*/ 0 w 65"/>
                  <a:gd name="T7" fmla="*/ 375 h 375"/>
                  <a:gd name="T8" fmla="*/ 65 w 65"/>
                  <a:gd name="T9" fmla="*/ 375 h 375"/>
                  <a:gd name="T10" fmla="*/ 65 w 65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75"/>
                  <a:gd name="T20" fmla="*/ 65 w 65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75">
                    <a:moveTo>
                      <a:pt x="63" y="375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5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0" name="Freeform 192"/>
              <p:cNvSpPr>
                <a:spLocks/>
              </p:cNvSpPr>
              <p:nvPr/>
            </p:nvSpPr>
            <p:spPr bwMode="auto">
              <a:xfrm>
                <a:off x="2120" y="1648"/>
                <a:ext cx="64" cy="375"/>
              </a:xfrm>
              <a:custGeom>
                <a:avLst/>
                <a:gdLst>
                  <a:gd name="T0" fmla="*/ 62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2 w 64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2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2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1" name="Freeform 193"/>
              <p:cNvSpPr>
                <a:spLocks/>
              </p:cNvSpPr>
              <p:nvPr/>
            </p:nvSpPr>
            <p:spPr bwMode="auto">
              <a:xfrm>
                <a:off x="2120" y="1648"/>
                <a:ext cx="64" cy="375"/>
              </a:xfrm>
              <a:custGeom>
                <a:avLst/>
                <a:gdLst>
                  <a:gd name="T0" fmla="*/ 62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5"/>
                  <a:gd name="T20" fmla="*/ 64 w 64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5">
                    <a:moveTo>
                      <a:pt x="62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2" name="Freeform 194"/>
              <p:cNvSpPr>
                <a:spLocks/>
              </p:cNvSpPr>
              <p:nvPr/>
            </p:nvSpPr>
            <p:spPr bwMode="auto">
              <a:xfrm>
                <a:off x="2525" y="1648"/>
                <a:ext cx="63" cy="375"/>
              </a:xfrm>
              <a:custGeom>
                <a:avLst/>
                <a:gdLst>
                  <a:gd name="T0" fmla="*/ 61 w 63"/>
                  <a:gd name="T1" fmla="*/ 375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61 w 63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75"/>
                  <a:gd name="T23" fmla="*/ 63 w 63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75">
                    <a:moveTo>
                      <a:pt x="61" y="375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  <a:lnTo>
                      <a:pt x="61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3" name="Freeform 195"/>
              <p:cNvSpPr>
                <a:spLocks/>
              </p:cNvSpPr>
              <p:nvPr/>
            </p:nvSpPr>
            <p:spPr bwMode="auto">
              <a:xfrm>
                <a:off x="2525" y="1648"/>
                <a:ext cx="63" cy="375"/>
              </a:xfrm>
              <a:custGeom>
                <a:avLst/>
                <a:gdLst>
                  <a:gd name="T0" fmla="*/ 61 w 63"/>
                  <a:gd name="T1" fmla="*/ 375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375"/>
                  <a:gd name="T20" fmla="*/ 63 w 63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375">
                    <a:moveTo>
                      <a:pt x="61" y="375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4" name="Freeform 196"/>
              <p:cNvSpPr>
                <a:spLocks/>
              </p:cNvSpPr>
              <p:nvPr/>
            </p:nvSpPr>
            <p:spPr bwMode="auto">
              <a:xfrm>
                <a:off x="2929" y="1648"/>
                <a:ext cx="64" cy="375"/>
              </a:xfrm>
              <a:custGeom>
                <a:avLst/>
                <a:gdLst>
                  <a:gd name="T0" fmla="*/ 61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1 w 64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1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1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5" name="Freeform 197"/>
              <p:cNvSpPr>
                <a:spLocks/>
              </p:cNvSpPr>
              <p:nvPr/>
            </p:nvSpPr>
            <p:spPr bwMode="auto">
              <a:xfrm>
                <a:off x="2120" y="2071"/>
                <a:ext cx="64" cy="375"/>
              </a:xfrm>
              <a:custGeom>
                <a:avLst/>
                <a:gdLst>
                  <a:gd name="T0" fmla="*/ 62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2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2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2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6" name="Freeform 198"/>
              <p:cNvSpPr>
                <a:spLocks/>
              </p:cNvSpPr>
              <p:nvPr/>
            </p:nvSpPr>
            <p:spPr bwMode="auto">
              <a:xfrm>
                <a:off x="2120" y="2071"/>
                <a:ext cx="64" cy="375"/>
              </a:xfrm>
              <a:custGeom>
                <a:avLst/>
                <a:gdLst>
                  <a:gd name="T0" fmla="*/ 62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5"/>
                  <a:gd name="T20" fmla="*/ 64 w 64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5">
                    <a:moveTo>
                      <a:pt x="62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7" name="Freeform 199"/>
              <p:cNvSpPr>
                <a:spLocks/>
              </p:cNvSpPr>
              <p:nvPr/>
            </p:nvSpPr>
            <p:spPr bwMode="auto">
              <a:xfrm>
                <a:off x="2525" y="2071"/>
                <a:ext cx="63" cy="375"/>
              </a:xfrm>
              <a:custGeom>
                <a:avLst/>
                <a:gdLst>
                  <a:gd name="T0" fmla="*/ 61 w 63"/>
                  <a:gd name="T1" fmla="*/ 372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61 w 63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75"/>
                  <a:gd name="T23" fmla="*/ 63 w 63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75">
                    <a:moveTo>
                      <a:pt x="61" y="37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  <a:lnTo>
                      <a:pt x="61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8" name="Freeform 200"/>
              <p:cNvSpPr>
                <a:spLocks/>
              </p:cNvSpPr>
              <p:nvPr/>
            </p:nvSpPr>
            <p:spPr bwMode="auto">
              <a:xfrm>
                <a:off x="2525" y="2071"/>
                <a:ext cx="63" cy="375"/>
              </a:xfrm>
              <a:custGeom>
                <a:avLst/>
                <a:gdLst>
                  <a:gd name="T0" fmla="*/ 61 w 63"/>
                  <a:gd name="T1" fmla="*/ 372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375"/>
                  <a:gd name="T20" fmla="*/ 63 w 63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375">
                    <a:moveTo>
                      <a:pt x="61" y="37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9" name="Freeform 201"/>
              <p:cNvSpPr>
                <a:spLocks/>
              </p:cNvSpPr>
              <p:nvPr/>
            </p:nvSpPr>
            <p:spPr bwMode="auto">
              <a:xfrm>
                <a:off x="2929" y="2071"/>
                <a:ext cx="64" cy="375"/>
              </a:xfrm>
              <a:custGeom>
                <a:avLst/>
                <a:gdLst>
                  <a:gd name="T0" fmla="*/ 61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1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1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1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0" name="Freeform 202"/>
              <p:cNvSpPr>
                <a:spLocks/>
              </p:cNvSpPr>
              <p:nvPr/>
            </p:nvSpPr>
            <p:spPr bwMode="auto">
              <a:xfrm>
                <a:off x="3333" y="2071"/>
                <a:ext cx="64" cy="375"/>
              </a:xfrm>
              <a:custGeom>
                <a:avLst/>
                <a:gdLst>
                  <a:gd name="T0" fmla="*/ 64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4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4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4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1" name="Rectangle 203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84" cy="18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2" name="Rectangle 204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84" cy="18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3" name="Line 205"/>
              <p:cNvSpPr>
                <a:spLocks noChangeShapeType="1"/>
              </p:cNvSpPr>
              <p:nvPr/>
            </p:nvSpPr>
            <p:spPr bwMode="auto">
              <a:xfrm flipV="1">
                <a:off x="4056" y="2583"/>
                <a:ext cx="2" cy="1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4" name="Line 206"/>
              <p:cNvSpPr>
                <a:spLocks noChangeShapeType="1"/>
              </p:cNvSpPr>
              <p:nvPr/>
            </p:nvSpPr>
            <p:spPr bwMode="auto">
              <a:xfrm flipH="1">
                <a:off x="3969" y="2586"/>
                <a:ext cx="8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109577" name="Line 207"/>
            <p:cNvSpPr>
              <a:spLocks noChangeShapeType="1"/>
            </p:cNvSpPr>
            <p:nvPr/>
          </p:nvSpPr>
          <p:spPr bwMode="auto">
            <a:xfrm flipH="1">
              <a:off x="3969" y="2773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78" name="Freeform 208"/>
            <p:cNvSpPr>
              <a:spLocks/>
            </p:cNvSpPr>
            <p:nvPr/>
          </p:nvSpPr>
          <p:spPr bwMode="auto">
            <a:xfrm>
              <a:off x="2352" y="2586"/>
              <a:ext cx="86" cy="187"/>
            </a:xfrm>
            <a:custGeom>
              <a:avLst/>
              <a:gdLst>
                <a:gd name="T0" fmla="*/ 0 w 86"/>
                <a:gd name="T1" fmla="*/ 187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w 86"/>
                <a:gd name="T9" fmla="*/ 18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79" name="Freeform 209"/>
            <p:cNvSpPr>
              <a:spLocks/>
            </p:cNvSpPr>
            <p:nvPr/>
          </p:nvSpPr>
          <p:spPr bwMode="auto">
            <a:xfrm>
              <a:off x="2352" y="2586"/>
              <a:ext cx="86" cy="187"/>
            </a:xfrm>
            <a:custGeom>
              <a:avLst/>
              <a:gdLst>
                <a:gd name="T0" fmla="*/ 0 w 86"/>
                <a:gd name="T1" fmla="*/ 187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0" name="Freeform 210"/>
            <p:cNvSpPr>
              <a:spLocks/>
            </p:cNvSpPr>
            <p:nvPr/>
          </p:nvSpPr>
          <p:spPr bwMode="auto">
            <a:xfrm>
              <a:off x="2268" y="2586"/>
              <a:ext cx="86" cy="187"/>
            </a:xfrm>
            <a:custGeom>
              <a:avLst/>
              <a:gdLst>
                <a:gd name="T0" fmla="*/ 84 w 86"/>
                <a:gd name="T1" fmla="*/ 0 h 187"/>
                <a:gd name="T2" fmla="*/ 0 w 86"/>
                <a:gd name="T3" fmla="*/ 0 h 187"/>
                <a:gd name="T4" fmla="*/ 0 w 86"/>
                <a:gd name="T5" fmla="*/ 187 h 187"/>
                <a:gd name="T6" fmla="*/ 86 w 86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86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1" name="Rectangle 211"/>
            <p:cNvSpPr>
              <a:spLocks noChangeArrowheads="1"/>
            </p:cNvSpPr>
            <p:nvPr/>
          </p:nvSpPr>
          <p:spPr bwMode="auto">
            <a:xfrm>
              <a:off x="2311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2" name="Rectangle 212"/>
            <p:cNvSpPr>
              <a:spLocks noChangeArrowheads="1"/>
            </p:cNvSpPr>
            <p:nvPr/>
          </p:nvSpPr>
          <p:spPr bwMode="auto">
            <a:xfrm>
              <a:off x="2331" y="2623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3" name="Freeform 213"/>
            <p:cNvSpPr>
              <a:spLocks/>
            </p:cNvSpPr>
            <p:nvPr/>
          </p:nvSpPr>
          <p:spPr bwMode="auto">
            <a:xfrm>
              <a:off x="2756" y="2586"/>
              <a:ext cx="87" cy="187"/>
            </a:xfrm>
            <a:custGeom>
              <a:avLst/>
              <a:gdLst>
                <a:gd name="T0" fmla="*/ 0 w 87"/>
                <a:gd name="T1" fmla="*/ 187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4" name="Freeform 214"/>
            <p:cNvSpPr>
              <a:spLocks/>
            </p:cNvSpPr>
            <p:nvPr/>
          </p:nvSpPr>
          <p:spPr bwMode="auto">
            <a:xfrm>
              <a:off x="2756" y="2586"/>
              <a:ext cx="87" cy="187"/>
            </a:xfrm>
            <a:custGeom>
              <a:avLst/>
              <a:gdLst>
                <a:gd name="T0" fmla="*/ 0 w 87"/>
                <a:gd name="T1" fmla="*/ 187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5" name="Line 215"/>
            <p:cNvSpPr>
              <a:spLocks noChangeShapeType="1"/>
            </p:cNvSpPr>
            <p:nvPr/>
          </p:nvSpPr>
          <p:spPr bwMode="auto">
            <a:xfrm flipV="1">
              <a:off x="2672" y="2583"/>
              <a:ext cx="1" cy="1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6" name="Line 216"/>
            <p:cNvSpPr>
              <a:spLocks noChangeShapeType="1"/>
            </p:cNvSpPr>
            <p:nvPr/>
          </p:nvSpPr>
          <p:spPr bwMode="auto">
            <a:xfrm>
              <a:off x="2672" y="2586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7" name="Line 217"/>
            <p:cNvSpPr>
              <a:spLocks noChangeShapeType="1"/>
            </p:cNvSpPr>
            <p:nvPr/>
          </p:nvSpPr>
          <p:spPr bwMode="auto">
            <a:xfrm>
              <a:off x="2672" y="2773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8" name="Rectangle 218"/>
            <p:cNvSpPr>
              <a:spLocks noChangeArrowheads="1"/>
            </p:cNvSpPr>
            <p:nvPr/>
          </p:nvSpPr>
          <p:spPr bwMode="auto">
            <a:xfrm>
              <a:off x="2695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9" name="Rectangle 219"/>
            <p:cNvSpPr>
              <a:spLocks noChangeArrowheads="1"/>
            </p:cNvSpPr>
            <p:nvPr/>
          </p:nvSpPr>
          <p:spPr bwMode="auto">
            <a:xfrm>
              <a:off x="2749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0" name="Rectangle 220"/>
            <p:cNvSpPr>
              <a:spLocks noChangeArrowheads="1"/>
            </p:cNvSpPr>
            <p:nvPr/>
          </p:nvSpPr>
          <p:spPr bwMode="auto">
            <a:xfrm>
              <a:off x="279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1" name="Freeform 221"/>
            <p:cNvSpPr>
              <a:spLocks/>
            </p:cNvSpPr>
            <p:nvPr/>
          </p:nvSpPr>
          <p:spPr bwMode="auto">
            <a:xfrm>
              <a:off x="3097" y="2493"/>
              <a:ext cx="130" cy="373"/>
            </a:xfrm>
            <a:custGeom>
              <a:avLst/>
              <a:gdLst>
                <a:gd name="T0" fmla="*/ 0 w 130"/>
                <a:gd name="T1" fmla="*/ 0 h 373"/>
                <a:gd name="T2" fmla="*/ 2 w 130"/>
                <a:gd name="T3" fmla="*/ 150 h 373"/>
                <a:gd name="T4" fmla="*/ 43 w 130"/>
                <a:gd name="T5" fmla="*/ 185 h 373"/>
                <a:gd name="T6" fmla="*/ 2 w 130"/>
                <a:gd name="T7" fmla="*/ 223 h 373"/>
                <a:gd name="T8" fmla="*/ 2 w 130"/>
                <a:gd name="T9" fmla="*/ 373 h 373"/>
                <a:gd name="T10" fmla="*/ 130 w 130"/>
                <a:gd name="T11" fmla="*/ 258 h 373"/>
                <a:gd name="T12" fmla="*/ 130 w 130"/>
                <a:gd name="T13" fmla="*/ 115 h 373"/>
                <a:gd name="T14" fmla="*/ 2 w 130"/>
                <a:gd name="T15" fmla="*/ 0 h 373"/>
                <a:gd name="T16" fmla="*/ 2 w 130"/>
                <a:gd name="T17" fmla="*/ 0 h 373"/>
                <a:gd name="T18" fmla="*/ 0 w 130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3"/>
                <a:gd name="T32" fmla="*/ 130 w 130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30" y="258"/>
                  </a:lnTo>
                  <a:lnTo>
                    <a:pt x="130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2" name="Freeform 222"/>
            <p:cNvSpPr>
              <a:spLocks/>
            </p:cNvSpPr>
            <p:nvPr/>
          </p:nvSpPr>
          <p:spPr bwMode="auto">
            <a:xfrm>
              <a:off x="3483" y="2586"/>
              <a:ext cx="171" cy="187"/>
            </a:xfrm>
            <a:custGeom>
              <a:avLst/>
              <a:gdLst>
                <a:gd name="T0" fmla="*/ 168 w 171"/>
                <a:gd name="T1" fmla="*/ 187 h 187"/>
                <a:gd name="T2" fmla="*/ 171 w 171"/>
                <a:gd name="T3" fmla="*/ 0 h 187"/>
                <a:gd name="T4" fmla="*/ 0 w 171"/>
                <a:gd name="T5" fmla="*/ 0 h 187"/>
                <a:gd name="T6" fmla="*/ 0 w 171"/>
                <a:gd name="T7" fmla="*/ 187 h 187"/>
                <a:gd name="T8" fmla="*/ 171 w 171"/>
                <a:gd name="T9" fmla="*/ 187 h 187"/>
                <a:gd name="T10" fmla="*/ 171 w 171"/>
                <a:gd name="T11" fmla="*/ 187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87"/>
                <a:gd name="T20" fmla="*/ 171 w 17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87">
                  <a:moveTo>
                    <a:pt x="168" y="187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71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3" name="Rectangle 223"/>
            <p:cNvSpPr>
              <a:spLocks noChangeArrowheads="1"/>
            </p:cNvSpPr>
            <p:nvPr/>
          </p:nvSpPr>
          <p:spPr bwMode="auto">
            <a:xfrm>
              <a:off x="3510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4" name="Rectangle 224"/>
            <p:cNvSpPr>
              <a:spLocks noChangeArrowheads="1"/>
            </p:cNvSpPr>
            <p:nvPr/>
          </p:nvSpPr>
          <p:spPr bwMode="auto">
            <a:xfrm>
              <a:off x="3565" y="2623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5" name="Rectangle 225"/>
            <p:cNvSpPr>
              <a:spLocks noChangeArrowheads="1"/>
            </p:cNvSpPr>
            <p:nvPr/>
          </p:nvSpPr>
          <p:spPr bwMode="auto">
            <a:xfrm>
              <a:off x="3909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6" name="Rectangle 226"/>
            <p:cNvSpPr>
              <a:spLocks noChangeArrowheads="1"/>
            </p:cNvSpPr>
            <p:nvPr/>
          </p:nvSpPr>
          <p:spPr bwMode="auto">
            <a:xfrm>
              <a:off x="3963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7" name="Rectangle 227"/>
            <p:cNvSpPr>
              <a:spLocks noChangeArrowheads="1"/>
            </p:cNvSpPr>
            <p:nvPr/>
          </p:nvSpPr>
          <p:spPr bwMode="auto">
            <a:xfrm>
              <a:off x="4006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8" name="Line 228"/>
            <p:cNvSpPr>
              <a:spLocks noChangeShapeType="1"/>
            </p:cNvSpPr>
            <p:nvPr/>
          </p:nvSpPr>
          <p:spPr bwMode="auto">
            <a:xfrm>
              <a:off x="2438" y="2678"/>
              <a:ext cx="2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9" name="Line 229"/>
            <p:cNvSpPr>
              <a:spLocks noChangeShapeType="1"/>
            </p:cNvSpPr>
            <p:nvPr/>
          </p:nvSpPr>
          <p:spPr bwMode="auto">
            <a:xfrm>
              <a:off x="3651" y="2678"/>
              <a:ext cx="2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0" name="Freeform 230"/>
            <p:cNvSpPr>
              <a:spLocks/>
            </p:cNvSpPr>
            <p:nvPr/>
          </p:nvSpPr>
          <p:spPr bwMode="auto">
            <a:xfrm>
              <a:off x="2629" y="263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2 w 43"/>
                <a:gd name="T3" fmla="*/ 0 h 45"/>
                <a:gd name="T4" fmla="*/ 4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2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1" name="Freeform 231"/>
            <p:cNvSpPr>
              <a:spLocks/>
            </p:cNvSpPr>
            <p:nvPr/>
          </p:nvSpPr>
          <p:spPr bwMode="auto">
            <a:xfrm>
              <a:off x="3438" y="2678"/>
              <a:ext cx="300" cy="14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143 h 143"/>
                <a:gd name="T4" fmla="*/ 256 w 300"/>
                <a:gd name="T5" fmla="*/ 143 h 143"/>
                <a:gd name="T6" fmla="*/ 256 w 300"/>
                <a:gd name="T7" fmla="*/ 48 h 143"/>
                <a:gd name="T8" fmla="*/ 300 w 300"/>
                <a:gd name="T9" fmla="*/ 4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6" y="143"/>
                  </a:lnTo>
                  <a:lnTo>
                    <a:pt x="256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2" name="Freeform 232"/>
            <p:cNvSpPr>
              <a:spLocks/>
            </p:cNvSpPr>
            <p:nvPr/>
          </p:nvSpPr>
          <p:spPr bwMode="auto">
            <a:xfrm>
              <a:off x="2525" y="2493"/>
              <a:ext cx="63" cy="375"/>
            </a:xfrm>
            <a:custGeom>
              <a:avLst/>
              <a:gdLst>
                <a:gd name="T0" fmla="*/ 61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61 w 63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3" name="Freeform 233"/>
            <p:cNvSpPr>
              <a:spLocks/>
            </p:cNvSpPr>
            <p:nvPr/>
          </p:nvSpPr>
          <p:spPr bwMode="auto">
            <a:xfrm>
              <a:off x="2525" y="2493"/>
              <a:ext cx="63" cy="375"/>
            </a:xfrm>
            <a:custGeom>
              <a:avLst/>
              <a:gdLst>
                <a:gd name="T0" fmla="*/ 61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4" name="Freeform 234"/>
            <p:cNvSpPr>
              <a:spLocks/>
            </p:cNvSpPr>
            <p:nvPr/>
          </p:nvSpPr>
          <p:spPr bwMode="auto">
            <a:xfrm>
              <a:off x="2929" y="2493"/>
              <a:ext cx="64" cy="375"/>
            </a:xfrm>
            <a:custGeom>
              <a:avLst/>
              <a:gdLst>
                <a:gd name="T0" fmla="*/ 61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1 w 64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5" name="Freeform 235"/>
            <p:cNvSpPr>
              <a:spLocks/>
            </p:cNvSpPr>
            <p:nvPr/>
          </p:nvSpPr>
          <p:spPr bwMode="auto">
            <a:xfrm>
              <a:off x="2929" y="2493"/>
              <a:ext cx="64" cy="375"/>
            </a:xfrm>
            <a:custGeom>
              <a:avLst/>
              <a:gdLst>
                <a:gd name="T0" fmla="*/ 61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6" name="Freeform 236"/>
            <p:cNvSpPr>
              <a:spLocks/>
            </p:cNvSpPr>
            <p:nvPr/>
          </p:nvSpPr>
          <p:spPr bwMode="auto">
            <a:xfrm>
              <a:off x="3333" y="2493"/>
              <a:ext cx="64" cy="375"/>
            </a:xfrm>
            <a:custGeom>
              <a:avLst/>
              <a:gdLst>
                <a:gd name="T0" fmla="*/ 64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4 w 64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7" name="Freeform 237"/>
            <p:cNvSpPr>
              <a:spLocks/>
            </p:cNvSpPr>
            <p:nvPr/>
          </p:nvSpPr>
          <p:spPr bwMode="auto">
            <a:xfrm>
              <a:off x="3738" y="2493"/>
              <a:ext cx="63" cy="375"/>
            </a:xfrm>
            <a:custGeom>
              <a:avLst/>
              <a:gdLst>
                <a:gd name="T0" fmla="*/ 63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63 w 63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3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8" name="Freeform 238"/>
            <p:cNvSpPr>
              <a:spLocks/>
            </p:cNvSpPr>
            <p:nvPr/>
          </p:nvSpPr>
          <p:spPr bwMode="auto">
            <a:xfrm>
              <a:off x="3738" y="2493"/>
              <a:ext cx="63" cy="375"/>
            </a:xfrm>
            <a:custGeom>
              <a:avLst/>
              <a:gdLst>
                <a:gd name="T0" fmla="*/ 63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9" name="Freeform 239"/>
            <p:cNvSpPr>
              <a:spLocks/>
            </p:cNvSpPr>
            <p:nvPr/>
          </p:nvSpPr>
          <p:spPr bwMode="auto">
            <a:xfrm>
              <a:off x="4292" y="3009"/>
              <a:ext cx="84" cy="187"/>
            </a:xfrm>
            <a:custGeom>
              <a:avLst/>
              <a:gdLst>
                <a:gd name="T0" fmla="*/ 84 w 84"/>
                <a:gd name="T1" fmla="*/ 185 h 187"/>
                <a:gd name="T2" fmla="*/ 0 w 84"/>
                <a:gd name="T3" fmla="*/ 187 h 187"/>
                <a:gd name="T4" fmla="*/ 0 w 84"/>
                <a:gd name="T5" fmla="*/ 0 h 187"/>
                <a:gd name="T6" fmla="*/ 84 w 84"/>
                <a:gd name="T7" fmla="*/ 0 h 187"/>
                <a:gd name="T8" fmla="*/ 84 w 84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87"/>
                <a:gd name="T17" fmla="*/ 84 w 84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0" name="Freeform 240"/>
            <p:cNvSpPr>
              <a:spLocks/>
            </p:cNvSpPr>
            <p:nvPr/>
          </p:nvSpPr>
          <p:spPr bwMode="auto">
            <a:xfrm>
              <a:off x="4292" y="3009"/>
              <a:ext cx="84" cy="187"/>
            </a:xfrm>
            <a:custGeom>
              <a:avLst/>
              <a:gdLst>
                <a:gd name="T0" fmla="*/ 84 w 84"/>
                <a:gd name="T1" fmla="*/ 185 h 187"/>
                <a:gd name="T2" fmla="*/ 0 w 84"/>
                <a:gd name="T3" fmla="*/ 187 h 187"/>
                <a:gd name="T4" fmla="*/ 0 w 84"/>
                <a:gd name="T5" fmla="*/ 0 h 187"/>
                <a:gd name="T6" fmla="*/ 84 w 8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87"/>
                <a:gd name="T14" fmla="*/ 84 w 8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1" name="Line 241"/>
            <p:cNvSpPr>
              <a:spLocks noChangeShapeType="1"/>
            </p:cNvSpPr>
            <p:nvPr/>
          </p:nvSpPr>
          <p:spPr bwMode="auto">
            <a:xfrm flipV="1">
              <a:off x="4460" y="3004"/>
              <a:ext cx="2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2" name="Line 242"/>
            <p:cNvSpPr>
              <a:spLocks noChangeShapeType="1"/>
            </p:cNvSpPr>
            <p:nvPr/>
          </p:nvSpPr>
          <p:spPr bwMode="auto">
            <a:xfrm flipH="1">
              <a:off x="4374" y="300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3" name="Line 243"/>
            <p:cNvSpPr>
              <a:spLocks noChangeShapeType="1"/>
            </p:cNvSpPr>
            <p:nvPr/>
          </p:nvSpPr>
          <p:spPr bwMode="auto">
            <a:xfrm flipH="1">
              <a:off x="4374" y="3194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4" name="Freeform 244"/>
            <p:cNvSpPr>
              <a:spLocks/>
            </p:cNvSpPr>
            <p:nvPr/>
          </p:nvSpPr>
          <p:spPr bwMode="auto">
            <a:xfrm>
              <a:off x="2756" y="3009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5" name="Freeform 245"/>
            <p:cNvSpPr>
              <a:spLocks/>
            </p:cNvSpPr>
            <p:nvPr/>
          </p:nvSpPr>
          <p:spPr bwMode="auto">
            <a:xfrm>
              <a:off x="2756" y="3009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6" name="Freeform 246"/>
            <p:cNvSpPr>
              <a:spLocks/>
            </p:cNvSpPr>
            <p:nvPr/>
          </p:nvSpPr>
          <p:spPr bwMode="auto">
            <a:xfrm>
              <a:off x="2672" y="3006"/>
              <a:ext cx="87" cy="190"/>
            </a:xfrm>
            <a:custGeom>
              <a:avLst/>
              <a:gdLst>
                <a:gd name="T0" fmla="*/ 84 w 87"/>
                <a:gd name="T1" fmla="*/ 0 h 190"/>
                <a:gd name="T2" fmla="*/ 0 w 87"/>
                <a:gd name="T3" fmla="*/ 3 h 190"/>
                <a:gd name="T4" fmla="*/ 0 w 87"/>
                <a:gd name="T5" fmla="*/ 190 h 190"/>
                <a:gd name="T6" fmla="*/ 87 w 87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7" name="Rectangle 247"/>
            <p:cNvSpPr>
              <a:spLocks noChangeArrowheads="1"/>
            </p:cNvSpPr>
            <p:nvPr/>
          </p:nvSpPr>
          <p:spPr bwMode="auto">
            <a:xfrm>
              <a:off x="2715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18" name="Rectangle 248"/>
            <p:cNvSpPr>
              <a:spLocks noChangeArrowheads="1"/>
            </p:cNvSpPr>
            <p:nvPr/>
          </p:nvSpPr>
          <p:spPr bwMode="auto">
            <a:xfrm>
              <a:off x="2738" y="304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19" name="Freeform 249"/>
            <p:cNvSpPr>
              <a:spLocks/>
            </p:cNvSpPr>
            <p:nvPr/>
          </p:nvSpPr>
          <p:spPr bwMode="auto">
            <a:xfrm>
              <a:off x="3161" y="3009"/>
              <a:ext cx="86" cy="187"/>
            </a:xfrm>
            <a:custGeom>
              <a:avLst/>
              <a:gdLst>
                <a:gd name="T0" fmla="*/ 0 w 86"/>
                <a:gd name="T1" fmla="*/ 185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w 86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5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0" name="Freeform 250"/>
            <p:cNvSpPr>
              <a:spLocks/>
            </p:cNvSpPr>
            <p:nvPr/>
          </p:nvSpPr>
          <p:spPr bwMode="auto">
            <a:xfrm>
              <a:off x="3161" y="3009"/>
              <a:ext cx="86" cy="187"/>
            </a:xfrm>
            <a:custGeom>
              <a:avLst/>
              <a:gdLst>
                <a:gd name="T0" fmla="*/ 0 w 86"/>
                <a:gd name="T1" fmla="*/ 185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5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1" name="Line 251"/>
            <p:cNvSpPr>
              <a:spLocks noChangeShapeType="1"/>
            </p:cNvSpPr>
            <p:nvPr/>
          </p:nvSpPr>
          <p:spPr bwMode="auto">
            <a:xfrm flipV="1">
              <a:off x="3077" y="3004"/>
              <a:ext cx="1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2" name="Line 252"/>
            <p:cNvSpPr>
              <a:spLocks noChangeShapeType="1"/>
            </p:cNvSpPr>
            <p:nvPr/>
          </p:nvSpPr>
          <p:spPr bwMode="auto">
            <a:xfrm>
              <a:off x="3077" y="300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3" name="Line 253"/>
            <p:cNvSpPr>
              <a:spLocks noChangeShapeType="1"/>
            </p:cNvSpPr>
            <p:nvPr/>
          </p:nvSpPr>
          <p:spPr bwMode="auto">
            <a:xfrm>
              <a:off x="3077" y="3194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4" name="Freeform 254"/>
            <p:cNvSpPr>
              <a:spLocks/>
            </p:cNvSpPr>
            <p:nvPr/>
          </p:nvSpPr>
          <p:spPr bwMode="auto">
            <a:xfrm>
              <a:off x="3501" y="2914"/>
              <a:ext cx="130" cy="375"/>
            </a:xfrm>
            <a:custGeom>
              <a:avLst/>
              <a:gdLst>
                <a:gd name="T0" fmla="*/ 0 w 130"/>
                <a:gd name="T1" fmla="*/ 0 h 375"/>
                <a:gd name="T2" fmla="*/ 3 w 130"/>
                <a:gd name="T3" fmla="*/ 152 h 375"/>
                <a:gd name="T4" fmla="*/ 44 w 130"/>
                <a:gd name="T5" fmla="*/ 187 h 375"/>
                <a:gd name="T6" fmla="*/ 3 w 130"/>
                <a:gd name="T7" fmla="*/ 222 h 375"/>
                <a:gd name="T8" fmla="*/ 3 w 130"/>
                <a:gd name="T9" fmla="*/ 375 h 375"/>
                <a:gd name="T10" fmla="*/ 130 w 130"/>
                <a:gd name="T11" fmla="*/ 260 h 375"/>
                <a:gd name="T12" fmla="*/ 130 w 130"/>
                <a:gd name="T13" fmla="*/ 115 h 375"/>
                <a:gd name="T14" fmla="*/ 3 w 130"/>
                <a:gd name="T15" fmla="*/ 2 h 375"/>
                <a:gd name="T16" fmla="*/ 3 w 130"/>
                <a:gd name="T17" fmla="*/ 2 h 375"/>
                <a:gd name="T18" fmla="*/ 0 w 130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5"/>
                <a:gd name="T32" fmla="*/ 130 w 130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5">
                  <a:moveTo>
                    <a:pt x="0" y="0"/>
                  </a:moveTo>
                  <a:lnTo>
                    <a:pt x="3" y="152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5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5" name="Freeform 255"/>
            <p:cNvSpPr>
              <a:spLocks/>
            </p:cNvSpPr>
            <p:nvPr/>
          </p:nvSpPr>
          <p:spPr bwMode="auto">
            <a:xfrm>
              <a:off x="3501" y="2914"/>
              <a:ext cx="130" cy="375"/>
            </a:xfrm>
            <a:custGeom>
              <a:avLst/>
              <a:gdLst>
                <a:gd name="T0" fmla="*/ 0 w 130"/>
                <a:gd name="T1" fmla="*/ 0 h 375"/>
                <a:gd name="T2" fmla="*/ 3 w 130"/>
                <a:gd name="T3" fmla="*/ 152 h 375"/>
                <a:gd name="T4" fmla="*/ 44 w 130"/>
                <a:gd name="T5" fmla="*/ 187 h 375"/>
                <a:gd name="T6" fmla="*/ 3 w 130"/>
                <a:gd name="T7" fmla="*/ 222 h 375"/>
                <a:gd name="T8" fmla="*/ 3 w 130"/>
                <a:gd name="T9" fmla="*/ 375 h 375"/>
                <a:gd name="T10" fmla="*/ 130 w 130"/>
                <a:gd name="T11" fmla="*/ 260 h 375"/>
                <a:gd name="T12" fmla="*/ 130 w 130"/>
                <a:gd name="T13" fmla="*/ 115 h 375"/>
                <a:gd name="T14" fmla="*/ 3 w 130"/>
                <a:gd name="T15" fmla="*/ 2 h 375"/>
                <a:gd name="T16" fmla="*/ 3 w 130"/>
                <a:gd name="T17" fmla="*/ 2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5"/>
                <a:gd name="T29" fmla="*/ 130 w 130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5">
                  <a:moveTo>
                    <a:pt x="0" y="0"/>
                  </a:moveTo>
                  <a:lnTo>
                    <a:pt x="3" y="152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5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6" name="Rectangle 256"/>
            <p:cNvSpPr>
              <a:spLocks noChangeArrowheads="1"/>
            </p:cNvSpPr>
            <p:nvPr/>
          </p:nvSpPr>
          <p:spPr bwMode="auto">
            <a:xfrm>
              <a:off x="3915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7" name="Rectangle 257"/>
            <p:cNvSpPr>
              <a:spLocks noChangeArrowheads="1"/>
            </p:cNvSpPr>
            <p:nvPr/>
          </p:nvSpPr>
          <p:spPr bwMode="auto">
            <a:xfrm>
              <a:off x="3969" y="304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8" name="Rectangle 258"/>
            <p:cNvSpPr>
              <a:spLocks noChangeArrowheads="1"/>
            </p:cNvSpPr>
            <p:nvPr/>
          </p:nvSpPr>
          <p:spPr bwMode="auto">
            <a:xfrm>
              <a:off x="4312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9" name="Rectangle 259"/>
            <p:cNvSpPr>
              <a:spLocks noChangeArrowheads="1"/>
            </p:cNvSpPr>
            <p:nvPr/>
          </p:nvSpPr>
          <p:spPr bwMode="auto">
            <a:xfrm>
              <a:off x="4367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30" name="Rectangle 260"/>
            <p:cNvSpPr>
              <a:spLocks noChangeArrowheads="1"/>
            </p:cNvSpPr>
            <p:nvPr/>
          </p:nvSpPr>
          <p:spPr bwMode="auto">
            <a:xfrm>
              <a:off x="441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31" name="Line 261"/>
            <p:cNvSpPr>
              <a:spLocks noChangeShapeType="1"/>
            </p:cNvSpPr>
            <p:nvPr/>
          </p:nvSpPr>
          <p:spPr bwMode="auto">
            <a:xfrm>
              <a:off x="2843" y="3101"/>
              <a:ext cx="2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2" name="Line 262"/>
            <p:cNvSpPr>
              <a:spLocks noChangeShapeType="1"/>
            </p:cNvSpPr>
            <p:nvPr/>
          </p:nvSpPr>
          <p:spPr bwMode="auto">
            <a:xfrm>
              <a:off x="3631" y="3101"/>
              <a:ext cx="2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3" name="Line 263"/>
            <p:cNvSpPr>
              <a:spLocks noChangeShapeType="1"/>
            </p:cNvSpPr>
            <p:nvPr/>
          </p:nvSpPr>
          <p:spPr bwMode="auto">
            <a:xfrm>
              <a:off x="4056" y="3101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4" name="Freeform 264"/>
            <p:cNvSpPr>
              <a:spLocks/>
            </p:cNvSpPr>
            <p:nvPr/>
          </p:nvSpPr>
          <p:spPr bwMode="auto">
            <a:xfrm>
              <a:off x="3033" y="3056"/>
              <a:ext cx="44" cy="45"/>
            </a:xfrm>
            <a:custGeom>
              <a:avLst/>
              <a:gdLst>
                <a:gd name="T0" fmla="*/ 0 w 44"/>
                <a:gd name="T1" fmla="*/ 45 h 45"/>
                <a:gd name="T2" fmla="*/ 3 w 44"/>
                <a:gd name="T3" fmla="*/ 0 h 45"/>
                <a:gd name="T4" fmla="*/ 44 w 44"/>
                <a:gd name="T5" fmla="*/ 0 h 45"/>
                <a:gd name="T6" fmla="*/ 0 60000 65536"/>
                <a:gd name="T7" fmla="*/ 0 60000 65536"/>
                <a:gd name="T8" fmla="*/ 0 60000 65536"/>
                <a:gd name="T9" fmla="*/ 0 w 44"/>
                <a:gd name="T10" fmla="*/ 0 h 45"/>
                <a:gd name="T11" fmla="*/ 44 w 44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5">
                  <a:moveTo>
                    <a:pt x="0" y="45"/>
                  </a:moveTo>
                  <a:lnTo>
                    <a:pt x="3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5" name="Freeform 265"/>
            <p:cNvSpPr>
              <a:spLocks/>
            </p:cNvSpPr>
            <p:nvPr/>
          </p:nvSpPr>
          <p:spPr bwMode="auto">
            <a:xfrm>
              <a:off x="3842" y="3101"/>
              <a:ext cx="300" cy="14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143 h 143"/>
                <a:gd name="T4" fmla="*/ 257 w 300"/>
                <a:gd name="T5" fmla="*/ 143 h 143"/>
                <a:gd name="T6" fmla="*/ 257 w 300"/>
                <a:gd name="T7" fmla="*/ 48 h 143"/>
                <a:gd name="T8" fmla="*/ 300 w 300"/>
                <a:gd name="T9" fmla="*/ 4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7" y="143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6" name="Freeform 266"/>
            <p:cNvSpPr>
              <a:spLocks/>
            </p:cNvSpPr>
            <p:nvPr/>
          </p:nvSpPr>
          <p:spPr bwMode="auto">
            <a:xfrm>
              <a:off x="2929" y="2914"/>
              <a:ext cx="64" cy="375"/>
            </a:xfrm>
            <a:custGeom>
              <a:avLst/>
              <a:gdLst>
                <a:gd name="T0" fmla="*/ 61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1 w 64"/>
                <a:gd name="T13" fmla="*/ 375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7" name="Freeform 267"/>
            <p:cNvSpPr>
              <a:spLocks/>
            </p:cNvSpPr>
            <p:nvPr/>
          </p:nvSpPr>
          <p:spPr bwMode="auto">
            <a:xfrm>
              <a:off x="2929" y="2914"/>
              <a:ext cx="64" cy="375"/>
            </a:xfrm>
            <a:custGeom>
              <a:avLst/>
              <a:gdLst>
                <a:gd name="T0" fmla="*/ 61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8" name="Freeform 268"/>
            <p:cNvSpPr>
              <a:spLocks/>
            </p:cNvSpPr>
            <p:nvPr/>
          </p:nvSpPr>
          <p:spPr bwMode="auto">
            <a:xfrm>
              <a:off x="3333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9" name="Freeform 269"/>
            <p:cNvSpPr>
              <a:spLocks/>
            </p:cNvSpPr>
            <p:nvPr/>
          </p:nvSpPr>
          <p:spPr bwMode="auto">
            <a:xfrm>
              <a:off x="3333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0" name="Freeform 270"/>
            <p:cNvSpPr>
              <a:spLocks/>
            </p:cNvSpPr>
            <p:nvPr/>
          </p:nvSpPr>
          <p:spPr bwMode="auto">
            <a:xfrm>
              <a:off x="3738" y="2914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1" name="Freeform 271"/>
            <p:cNvSpPr>
              <a:spLocks/>
            </p:cNvSpPr>
            <p:nvPr/>
          </p:nvSpPr>
          <p:spPr bwMode="auto">
            <a:xfrm>
              <a:off x="3738" y="2914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2" name="Freeform 272"/>
            <p:cNvSpPr>
              <a:spLocks/>
            </p:cNvSpPr>
            <p:nvPr/>
          </p:nvSpPr>
          <p:spPr bwMode="auto">
            <a:xfrm>
              <a:off x="4142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3" name="Freeform 273"/>
            <p:cNvSpPr>
              <a:spLocks/>
            </p:cNvSpPr>
            <p:nvPr/>
          </p:nvSpPr>
          <p:spPr bwMode="auto">
            <a:xfrm>
              <a:off x="4142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4" name="Freeform 274"/>
            <p:cNvSpPr>
              <a:spLocks/>
            </p:cNvSpPr>
            <p:nvPr/>
          </p:nvSpPr>
          <p:spPr bwMode="auto">
            <a:xfrm>
              <a:off x="4696" y="3431"/>
              <a:ext cx="84" cy="188"/>
            </a:xfrm>
            <a:custGeom>
              <a:avLst/>
              <a:gdLst>
                <a:gd name="T0" fmla="*/ 84 w 84"/>
                <a:gd name="T1" fmla="*/ 185 h 188"/>
                <a:gd name="T2" fmla="*/ 0 w 84"/>
                <a:gd name="T3" fmla="*/ 188 h 188"/>
                <a:gd name="T4" fmla="*/ 0 w 84"/>
                <a:gd name="T5" fmla="*/ 0 h 188"/>
                <a:gd name="T6" fmla="*/ 84 w 84"/>
                <a:gd name="T7" fmla="*/ 0 h 188"/>
                <a:gd name="T8" fmla="*/ 84 w 84"/>
                <a:gd name="T9" fmla="*/ 18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88"/>
                <a:gd name="T17" fmla="*/ 84 w 84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88">
                  <a:moveTo>
                    <a:pt x="84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5" name="Freeform 275"/>
            <p:cNvSpPr>
              <a:spLocks/>
            </p:cNvSpPr>
            <p:nvPr/>
          </p:nvSpPr>
          <p:spPr bwMode="auto">
            <a:xfrm>
              <a:off x="4696" y="3431"/>
              <a:ext cx="84" cy="188"/>
            </a:xfrm>
            <a:custGeom>
              <a:avLst/>
              <a:gdLst>
                <a:gd name="T0" fmla="*/ 84 w 84"/>
                <a:gd name="T1" fmla="*/ 185 h 188"/>
                <a:gd name="T2" fmla="*/ 0 w 84"/>
                <a:gd name="T3" fmla="*/ 188 h 188"/>
                <a:gd name="T4" fmla="*/ 0 w 84"/>
                <a:gd name="T5" fmla="*/ 0 h 188"/>
                <a:gd name="T6" fmla="*/ 84 w 84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88"/>
                <a:gd name="T14" fmla="*/ 84 w 84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88">
                  <a:moveTo>
                    <a:pt x="84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6" name="Line 276"/>
            <p:cNvSpPr>
              <a:spLocks noChangeShapeType="1"/>
            </p:cNvSpPr>
            <p:nvPr/>
          </p:nvSpPr>
          <p:spPr bwMode="auto">
            <a:xfrm flipV="1">
              <a:off x="4864" y="3426"/>
              <a:ext cx="3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7" name="Line 277"/>
            <p:cNvSpPr>
              <a:spLocks noChangeShapeType="1"/>
            </p:cNvSpPr>
            <p:nvPr/>
          </p:nvSpPr>
          <p:spPr bwMode="auto">
            <a:xfrm flipH="1">
              <a:off x="4778" y="3429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8" name="Line 278"/>
            <p:cNvSpPr>
              <a:spLocks noChangeShapeType="1"/>
            </p:cNvSpPr>
            <p:nvPr/>
          </p:nvSpPr>
          <p:spPr bwMode="auto">
            <a:xfrm flipH="1">
              <a:off x="4778" y="361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9" name="Freeform 279"/>
            <p:cNvSpPr>
              <a:spLocks/>
            </p:cNvSpPr>
            <p:nvPr/>
          </p:nvSpPr>
          <p:spPr bwMode="auto">
            <a:xfrm>
              <a:off x="3161" y="3431"/>
              <a:ext cx="86" cy="188"/>
            </a:xfrm>
            <a:custGeom>
              <a:avLst/>
              <a:gdLst>
                <a:gd name="T0" fmla="*/ 0 w 86"/>
                <a:gd name="T1" fmla="*/ 185 h 188"/>
                <a:gd name="T2" fmla="*/ 86 w 86"/>
                <a:gd name="T3" fmla="*/ 188 h 188"/>
                <a:gd name="T4" fmla="*/ 86 w 86"/>
                <a:gd name="T5" fmla="*/ 0 h 188"/>
                <a:gd name="T6" fmla="*/ 2 w 86"/>
                <a:gd name="T7" fmla="*/ 0 h 188"/>
                <a:gd name="T8" fmla="*/ 0 w 86"/>
                <a:gd name="T9" fmla="*/ 18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8"/>
                <a:gd name="T17" fmla="*/ 86 w 8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8">
                  <a:moveTo>
                    <a:pt x="0" y="185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0" name="Freeform 280"/>
            <p:cNvSpPr>
              <a:spLocks/>
            </p:cNvSpPr>
            <p:nvPr/>
          </p:nvSpPr>
          <p:spPr bwMode="auto">
            <a:xfrm>
              <a:off x="3161" y="3431"/>
              <a:ext cx="86" cy="188"/>
            </a:xfrm>
            <a:custGeom>
              <a:avLst/>
              <a:gdLst>
                <a:gd name="T0" fmla="*/ 0 w 86"/>
                <a:gd name="T1" fmla="*/ 185 h 188"/>
                <a:gd name="T2" fmla="*/ 86 w 86"/>
                <a:gd name="T3" fmla="*/ 188 h 188"/>
                <a:gd name="T4" fmla="*/ 86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5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1" name="Freeform 281"/>
            <p:cNvSpPr>
              <a:spLocks/>
            </p:cNvSpPr>
            <p:nvPr/>
          </p:nvSpPr>
          <p:spPr bwMode="auto">
            <a:xfrm>
              <a:off x="3077" y="3429"/>
              <a:ext cx="86" cy="190"/>
            </a:xfrm>
            <a:custGeom>
              <a:avLst/>
              <a:gdLst>
                <a:gd name="T0" fmla="*/ 84 w 86"/>
                <a:gd name="T1" fmla="*/ 0 h 190"/>
                <a:gd name="T2" fmla="*/ 0 w 86"/>
                <a:gd name="T3" fmla="*/ 2 h 190"/>
                <a:gd name="T4" fmla="*/ 0 w 86"/>
                <a:gd name="T5" fmla="*/ 190 h 190"/>
                <a:gd name="T6" fmla="*/ 86 w 86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90"/>
                <a:gd name="T14" fmla="*/ 86 w 86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90">
                  <a:moveTo>
                    <a:pt x="84" y="0"/>
                  </a:moveTo>
                  <a:lnTo>
                    <a:pt x="0" y="2"/>
                  </a:lnTo>
                  <a:lnTo>
                    <a:pt x="0" y="190"/>
                  </a:lnTo>
                  <a:lnTo>
                    <a:pt x="86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2" name="Rectangle 282"/>
            <p:cNvSpPr>
              <a:spLocks noChangeArrowheads="1"/>
            </p:cNvSpPr>
            <p:nvPr/>
          </p:nvSpPr>
          <p:spPr bwMode="auto">
            <a:xfrm>
              <a:off x="3120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3" name="Rectangle 283"/>
            <p:cNvSpPr>
              <a:spLocks noChangeArrowheads="1"/>
            </p:cNvSpPr>
            <p:nvPr/>
          </p:nvSpPr>
          <p:spPr bwMode="auto">
            <a:xfrm>
              <a:off x="3142" y="346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4" name="Freeform 284"/>
            <p:cNvSpPr>
              <a:spLocks/>
            </p:cNvSpPr>
            <p:nvPr/>
          </p:nvSpPr>
          <p:spPr bwMode="auto">
            <a:xfrm>
              <a:off x="3906" y="3336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3 h 373"/>
                <a:gd name="T4" fmla="*/ 43 w 129"/>
                <a:gd name="T5" fmla="*/ 188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60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w 129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373"/>
                <a:gd name="T32" fmla="*/ 129 w 129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373">
                  <a:moveTo>
                    <a:pt x="0" y="0"/>
                  </a:moveTo>
                  <a:lnTo>
                    <a:pt x="2" y="153"/>
                  </a:lnTo>
                  <a:lnTo>
                    <a:pt x="43" y="188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5" name="Freeform 285"/>
            <p:cNvSpPr>
              <a:spLocks/>
            </p:cNvSpPr>
            <p:nvPr/>
          </p:nvSpPr>
          <p:spPr bwMode="auto">
            <a:xfrm>
              <a:off x="3906" y="3336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3 h 373"/>
                <a:gd name="T4" fmla="*/ 43 w 129"/>
                <a:gd name="T5" fmla="*/ 188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60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3"/>
                  </a:lnTo>
                  <a:lnTo>
                    <a:pt x="43" y="188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6" name="Rectangle 286"/>
            <p:cNvSpPr>
              <a:spLocks noChangeArrowheads="1"/>
            </p:cNvSpPr>
            <p:nvPr/>
          </p:nvSpPr>
          <p:spPr bwMode="auto">
            <a:xfrm>
              <a:off x="4319" y="346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7" name="Rectangle 287"/>
            <p:cNvSpPr>
              <a:spLocks noChangeArrowheads="1"/>
            </p:cNvSpPr>
            <p:nvPr/>
          </p:nvSpPr>
          <p:spPr bwMode="auto">
            <a:xfrm>
              <a:off x="4374" y="346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8" name="Rectangle 288"/>
            <p:cNvSpPr>
              <a:spLocks noChangeArrowheads="1"/>
            </p:cNvSpPr>
            <p:nvPr/>
          </p:nvSpPr>
          <p:spPr bwMode="auto">
            <a:xfrm>
              <a:off x="4717" y="346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9" name="Rectangle 289"/>
            <p:cNvSpPr>
              <a:spLocks noChangeArrowheads="1"/>
            </p:cNvSpPr>
            <p:nvPr/>
          </p:nvSpPr>
          <p:spPr bwMode="auto">
            <a:xfrm>
              <a:off x="4771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60" name="Rectangle 290"/>
            <p:cNvSpPr>
              <a:spLocks noChangeArrowheads="1"/>
            </p:cNvSpPr>
            <p:nvPr/>
          </p:nvSpPr>
          <p:spPr bwMode="auto">
            <a:xfrm>
              <a:off x="4814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61" name="Line 291"/>
            <p:cNvSpPr>
              <a:spLocks noChangeShapeType="1"/>
            </p:cNvSpPr>
            <p:nvPr/>
          </p:nvSpPr>
          <p:spPr bwMode="auto">
            <a:xfrm>
              <a:off x="3247" y="3524"/>
              <a:ext cx="22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2" name="Line 292"/>
            <p:cNvSpPr>
              <a:spLocks noChangeShapeType="1"/>
            </p:cNvSpPr>
            <p:nvPr/>
          </p:nvSpPr>
          <p:spPr bwMode="auto">
            <a:xfrm>
              <a:off x="4035" y="3524"/>
              <a:ext cx="2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3" name="Line 293"/>
            <p:cNvSpPr>
              <a:spLocks noChangeShapeType="1"/>
            </p:cNvSpPr>
            <p:nvPr/>
          </p:nvSpPr>
          <p:spPr bwMode="auto">
            <a:xfrm>
              <a:off x="4460" y="3524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4" name="Line 294"/>
            <p:cNvSpPr>
              <a:spLocks noChangeShapeType="1"/>
            </p:cNvSpPr>
            <p:nvPr/>
          </p:nvSpPr>
          <p:spPr bwMode="auto">
            <a:xfrm>
              <a:off x="3647" y="3569"/>
              <a:ext cx="26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5" name="Freeform 295"/>
            <p:cNvSpPr>
              <a:spLocks/>
            </p:cNvSpPr>
            <p:nvPr/>
          </p:nvSpPr>
          <p:spPr bwMode="auto">
            <a:xfrm>
              <a:off x="3438" y="3476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2 w 36"/>
                <a:gd name="T3" fmla="*/ 0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  <a:gd name="T9" fmla="*/ 0 w 36"/>
                <a:gd name="T10" fmla="*/ 0 h 48"/>
                <a:gd name="T11" fmla="*/ 36 w 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8">
                  <a:moveTo>
                    <a:pt x="0" y="48"/>
                  </a:moveTo>
                  <a:lnTo>
                    <a:pt x="2" y="0"/>
                  </a:lnTo>
                  <a:lnTo>
                    <a:pt x="3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6" name="Freeform 296"/>
            <p:cNvSpPr>
              <a:spLocks/>
            </p:cNvSpPr>
            <p:nvPr/>
          </p:nvSpPr>
          <p:spPr bwMode="auto">
            <a:xfrm>
              <a:off x="4249" y="3524"/>
              <a:ext cx="297" cy="140"/>
            </a:xfrm>
            <a:custGeom>
              <a:avLst/>
              <a:gdLst>
                <a:gd name="T0" fmla="*/ 0 w 297"/>
                <a:gd name="T1" fmla="*/ 0 h 140"/>
                <a:gd name="T2" fmla="*/ 0 w 297"/>
                <a:gd name="T3" fmla="*/ 140 h 140"/>
                <a:gd name="T4" fmla="*/ 256 w 297"/>
                <a:gd name="T5" fmla="*/ 140 h 140"/>
                <a:gd name="T6" fmla="*/ 256 w 297"/>
                <a:gd name="T7" fmla="*/ 47 h 140"/>
                <a:gd name="T8" fmla="*/ 297 w 297"/>
                <a:gd name="T9" fmla="*/ 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140"/>
                <a:gd name="T17" fmla="*/ 297 w 29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140">
                  <a:moveTo>
                    <a:pt x="0" y="0"/>
                  </a:moveTo>
                  <a:lnTo>
                    <a:pt x="0" y="140"/>
                  </a:lnTo>
                  <a:lnTo>
                    <a:pt x="256" y="140"/>
                  </a:lnTo>
                  <a:lnTo>
                    <a:pt x="256" y="47"/>
                  </a:lnTo>
                  <a:lnTo>
                    <a:pt x="297" y="4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7" name="Freeform 297"/>
            <p:cNvSpPr>
              <a:spLocks/>
            </p:cNvSpPr>
            <p:nvPr/>
          </p:nvSpPr>
          <p:spPr bwMode="auto">
            <a:xfrm>
              <a:off x="3333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8" name="Freeform 298"/>
            <p:cNvSpPr>
              <a:spLocks/>
            </p:cNvSpPr>
            <p:nvPr/>
          </p:nvSpPr>
          <p:spPr bwMode="auto">
            <a:xfrm>
              <a:off x="3333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3738" y="3336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0" name="Freeform 300"/>
            <p:cNvSpPr>
              <a:spLocks/>
            </p:cNvSpPr>
            <p:nvPr/>
          </p:nvSpPr>
          <p:spPr bwMode="auto">
            <a:xfrm>
              <a:off x="3738" y="3336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1" name="Freeform 301"/>
            <p:cNvSpPr>
              <a:spLocks/>
            </p:cNvSpPr>
            <p:nvPr/>
          </p:nvSpPr>
          <p:spPr bwMode="auto">
            <a:xfrm>
              <a:off x="4142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2" name="Freeform 302"/>
            <p:cNvSpPr>
              <a:spLocks/>
            </p:cNvSpPr>
            <p:nvPr/>
          </p:nvSpPr>
          <p:spPr bwMode="auto">
            <a:xfrm>
              <a:off x="4142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3" name="Freeform 303"/>
            <p:cNvSpPr>
              <a:spLocks/>
            </p:cNvSpPr>
            <p:nvPr/>
          </p:nvSpPr>
          <p:spPr bwMode="auto">
            <a:xfrm>
              <a:off x="4546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4" name="Freeform 304"/>
            <p:cNvSpPr>
              <a:spLocks/>
            </p:cNvSpPr>
            <p:nvPr/>
          </p:nvSpPr>
          <p:spPr bwMode="auto">
            <a:xfrm>
              <a:off x="4546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5" name="Rectangle 305"/>
            <p:cNvSpPr>
              <a:spLocks noChangeArrowheads="1"/>
            </p:cNvSpPr>
            <p:nvPr/>
          </p:nvSpPr>
          <p:spPr bwMode="auto">
            <a:xfrm>
              <a:off x="3890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6" name="Rectangle 306"/>
            <p:cNvSpPr>
              <a:spLocks noChangeArrowheads="1"/>
            </p:cNvSpPr>
            <p:nvPr/>
          </p:nvSpPr>
          <p:spPr bwMode="auto">
            <a:xfrm>
              <a:off x="3943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7" name="Rectangle 307"/>
            <p:cNvSpPr>
              <a:spLocks noChangeArrowheads="1"/>
            </p:cNvSpPr>
            <p:nvPr/>
          </p:nvSpPr>
          <p:spPr bwMode="auto">
            <a:xfrm>
              <a:off x="3999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8" name="Rectangle 308"/>
            <p:cNvSpPr>
              <a:spLocks noChangeArrowheads="1"/>
            </p:cNvSpPr>
            <p:nvPr/>
          </p:nvSpPr>
          <p:spPr bwMode="auto">
            <a:xfrm>
              <a:off x="4018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9" name="Rectangle 309"/>
            <p:cNvSpPr>
              <a:spLocks noChangeArrowheads="1"/>
            </p:cNvSpPr>
            <p:nvPr/>
          </p:nvSpPr>
          <p:spPr bwMode="auto">
            <a:xfrm>
              <a:off x="4294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0" name="Rectangle 310"/>
            <p:cNvSpPr>
              <a:spLocks noChangeArrowheads="1"/>
            </p:cNvSpPr>
            <p:nvPr/>
          </p:nvSpPr>
          <p:spPr bwMode="auto">
            <a:xfrm>
              <a:off x="4349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1" name="Rectangle 311"/>
            <p:cNvSpPr>
              <a:spLocks noChangeArrowheads="1"/>
            </p:cNvSpPr>
            <p:nvPr/>
          </p:nvSpPr>
          <p:spPr bwMode="auto">
            <a:xfrm>
              <a:off x="4402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2" name="Rectangle 312"/>
            <p:cNvSpPr>
              <a:spLocks noChangeArrowheads="1"/>
            </p:cNvSpPr>
            <p:nvPr/>
          </p:nvSpPr>
          <p:spPr bwMode="auto">
            <a:xfrm>
              <a:off x="4426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3" name="Rectangle 313"/>
            <p:cNvSpPr>
              <a:spLocks noChangeArrowheads="1"/>
            </p:cNvSpPr>
            <p:nvPr/>
          </p:nvSpPr>
          <p:spPr bwMode="auto">
            <a:xfrm>
              <a:off x="4699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4" name="Rectangle 314"/>
            <p:cNvSpPr>
              <a:spLocks noChangeArrowheads="1"/>
            </p:cNvSpPr>
            <p:nvPr/>
          </p:nvSpPr>
          <p:spPr bwMode="auto">
            <a:xfrm>
              <a:off x="4753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5" name="Rectangle 315"/>
            <p:cNvSpPr>
              <a:spLocks noChangeArrowheads="1"/>
            </p:cNvSpPr>
            <p:nvPr/>
          </p:nvSpPr>
          <p:spPr bwMode="auto">
            <a:xfrm>
              <a:off x="4808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6" name="Rectangle 316"/>
            <p:cNvSpPr>
              <a:spLocks noChangeArrowheads="1"/>
            </p:cNvSpPr>
            <p:nvPr/>
          </p:nvSpPr>
          <p:spPr bwMode="auto">
            <a:xfrm>
              <a:off x="4830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7" name="Rectangle 317"/>
            <p:cNvSpPr>
              <a:spLocks noChangeArrowheads="1"/>
            </p:cNvSpPr>
            <p:nvPr/>
          </p:nvSpPr>
          <p:spPr bwMode="auto">
            <a:xfrm>
              <a:off x="95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8" name="Rectangle 318"/>
            <p:cNvSpPr>
              <a:spLocks noChangeArrowheads="1"/>
            </p:cNvSpPr>
            <p:nvPr/>
          </p:nvSpPr>
          <p:spPr bwMode="auto">
            <a:xfrm>
              <a:off x="991" y="2623"/>
              <a:ext cx="2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9" name="Rectangle 319"/>
            <p:cNvSpPr>
              <a:spLocks noChangeArrowheads="1"/>
            </p:cNvSpPr>
            <p:nvPr/>
          </p:nvSpPr>
          <p:spPr bwMode="auto">
            <a:xfrm>
              <a:off x="1016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0" name="Rectangle 320"/>
            <p:cNvSpPr>
              <a:spLocks noChangeArrowheads="1"/>
            </p:cNvSpPr>
            <p:nvPr/>
          </p:nvSpPr>
          <p:spPr bwMode="auto">
            <a:xfrm>
              <a:off x="1039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1" name="Rectangle 321"/>
            <p:cNvSpPr>
              <a:spLocks noChangeArrowheads="1"/>
            </p:cNvSpPr>
            <p:nvPr/>
          </p:nvSpPr>
          <p:spPr bwMode="auto">
            <a:xfrm>
              <a:off x="108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2" name="Rectangle 322"/>
            <p:cNvSpPr>
              <a:spLocks noChangeArrowheads="1"/>
            </p:cNvSpPr>
            <p:nvPr/>
          </p:nvSpPr>
          <p:spPr bwMode="auto">
            <a:xfrm>
              <a:off x="1123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3" name="Rectangle 323"/>
            <p:cNvSpPr>
              <a:spLocks noChangeArrowheads="1"/>
            </p:cNvSpPr>
            <p:nvPr/>
          </p:nvSpPr>
          <p:spPr bwMode="auto">
            <a:xfrm>
              <a:off x="1143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4" name="Rectangle 324"/>
            <p:cNvSpPr>
              <a:spLocks noChangeArrowheads="1"/>
            </p:cNvSpPr>
            <p:nvPr/>
          </p:nvSpPr>
          <p:spPr bwMode="auto">
            <a:xfrm>
              <a:off x="1164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5" name="Rectangle 325"/>
            <p:cNvSpPr>
              <a:spLocks noChangeArrowheads="1"/>
            </p:cNvSpPr>
            <p:nvPr/>
          </p:nvSpPr>
          <p:spPr bwMode="auto">
            <a:xfrm>
              <a:off x="1207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2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6" name="Rectangle 326"/>
            <p:cNvSpPr>
              <a:spLocks noChangeArrowheads="1"/>
            </p:cNvSpPr>
            <p:nvPr/>
          </p:nvSpPr>
          <p:spPr bwMode="auto">
            <a:xfrm>
              <a:off x="1248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7" name="Rectangle 327"/>
            <p:cNvSpPr>
              <a:spLocks noChangeArrowheads="1"/>
            </p:cNvSpPr>
            <p:nvPr/>
          </p:nvSpPr>
          <p:spPr bwMode="auto">
            <a:xfrm>
              <a:off x="1268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8" name="Rectangle 328"/>
            <p:cNvSpPr>
              <a:spLocks noChangeArrowheads="1"/>
            </p:cNvSpPr>
            <p:nvPr/>
          </p:nvSpPr>
          <p:spPr bwMode="auto">
            <a:xfrm>
              <a:off x="1291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9" name="Rectangle 329"/>
            <p:cNvSpPr>
              <a:spLocks noChangeArrowheads="1"/>
            </p:cNvSpPr>
            <p:nvPr/>
          </p:nvSpPr>
          <p:spPr bwMode="auto">
            <a:xfrm>
              <a:off x="1332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0" name="Rectangle 330"/>
            <p:cNvSpPr>
              <a:spLocks noChangeArrowheads="1"/>
            </p:cNvSpPr>
            <p:nvPr/>
          </p:nvSpPr>
          <p:spPr bwMode="auto">
            <a:xfrm>
              <a:off x="95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a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1" name="Rectangle 331"/>
            <p:cNvSpPr>
              <a:spLocks noChangeArrowheads="1"/>
            </p:cNvSpPr>
            <p:nvPr/>
          </p:nvSpPr>
          <p:spPr bwMode="auto">
            <a:xfrm>
              <a:off x="991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2" name="Rectangle 332"/>
            <p:cNvSpPr>
              <a:spLocks noChangeArrowheads="1"/>
            </p:cNvSpPr>
            <p:nvPr/>
          </p:nvSpPr>
          <p:spPr bwMode="auto">
            <a:xfrm>
              <a:off x="1034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3" name="Rectangle 333"/>
            <p:cNvSpPr>
              <a:spLocks noChangeArrowheads="1"/>
            </p:cNvSpPr>
            <p:nvPr/>
          </p:nvSpPr>
          <p:spPr bwMode="auto">
            <a:xfrm>
              <a:off x="1075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4" name="Rectangle 334"/>
            <p:cNvSpPr>
              <a:spLocks noChangeArrowheads="1"/>
            </p:cNvSpPr>
            <p:nvPr/>
          </p:nvSpPr>
          <p:spPr bwMode="auto">
            <a:xfrm>
              <a:off x="1098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5" name="Rectangle 335"/>
            <p:cNvSpPr>
              <a:spLocks noChangeArrowheads="1"/>
            </p:cNvSpPr>
            <p:nvPr/>
          </p:nvSpPr>
          <p:spPr bwMode="auto">
            <a:xfrm>
              <a:off x="1139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6" name="Rectangle 336"/>
            <p:cNvSpPr>
              <a:spLocks noChangeArrowheads="1"/>
            </p:cNvSpPr>
            <p:nvPr/>
          </p:nvSpPr>
          <p:spPr bwMode="auto">
            <a:xfrm>
              <a:off x="1182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7" name="Rectangle 337"/>
            <p:cNvSpPr>
              <a:spLocks noChangeArrowheads="1"/>
            </p:cNvSpPr>
            <p:nvPr/>
          </p:nvSpPr>
          <p:spPr bwMode="auto">
            <a:xfrm>
              <a:off x="1202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8" name="Rectangle 338"/>
            <p:cNvSpPr>
              <a:spLocks noChangeArrowheads="1"/>
            </p:cNvSpPr>
            <p:nvPr/>
          </p:nvSpPr>
          <p:spPr bwMode="auto">
            <a:xfrm>
              <a:off x="1223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9" name="Rectangle 339"/>
            <p:cNvSpPr>
              <a:spLocks noChangeArrowheads="1"/>
            </p:cNvSpPr>
            <p:nvPr/>
          </p:nvSpPr>
          <p:spPr bwMode="auto">
            <a:xfrm>
              <a:off x="1266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4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0" name="Rectangle 340"/>
            <p:cNvSpPr>
              <a:spLocks noChangeArrowheads="1"/>
            </p:cNvSpPr>
            <p:nvPr/>
          </p:nvSpPr>
          <p:spPr bwMode="auto">
            <a:xfrm>
              <a:off x="1307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1" name="Rectangle 341"/>
            <p:cNvSpPr>
              <a:spLocks noChangeArrowheads="1"/>
            </p:cNvSpPr>
            <p:nvPr/>
          </p:nvSpPr>
          <p:spPr bwMode="auto">
            <a:xfrm>
              <a:off x="1327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2" name="Rectangle 342"/>
            <p:cNvSpPr>
              <a:spLocks noChangeArrowheads="1"/>
            </p:cNvSpPr>
            <p:nvPr/>
          </p:nvSpPr>
          <p:spPr bwMode="auto">
            <a:xfrm>
              <a:off x="135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3" name="Rectangle 343"/>
            <p:cNvSpPr>
              <a:spLocks noChangeArrowheads="1"/>
            </p:cNvSpPr>
            <p:nvPr/>
          </p:nvSpPr>
          <p:spPr bwMode="auto">
            <a:xfrm>
              <a:off x="1391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2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4" name="Rectangle 344"/>
            <p:cNvSpPr>
              <a:spLocks noChangeArrowheads="1"/>
            </p:cNvSpPr>
            <p:nvPr/>
          </p:nvSpPr>
          <p:spPr bwMode="auto">
            <a:xfrm>
              <a:off x="950" y="3466"/>
              <a:ext cx="4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s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5" name="Rectangle 345"/>
            <p:cNvSpPr>
              <a:spLocks noChangeArrowheads="1"/>
            </p:cNvSpPr>
            <p:nvPr/>
          </p:nvSpPr>
          <p:spPr bwMode="auto">
            <a:xfrm>
              <a:off x="987" y="3466"/>
              <a:ext cx="1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l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6" name="Rectangle 346"/>
            <p:cNvSpPr>
              <a:spLocks noChangeArrowheads="1"/>
            </p:cNvSpPr>
            <p:nvPr/>
          </p:nvSpPr>
          <p:spPr bwMode="auto">
            <a:xfrm>
              <a:off x="1005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t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7" name="Rectangle 347"/>
            <p:cNvSpPr>
              <a:spLocks noChangeArrowheads="1"/>
            </p:cNvSpPr>
            <p:nvPr/>
          </p:nvSpPr>
          <p:spPr bwMode="auto">
            <a:xfrm>
              <a:off x="1025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8" name="Rectangle 348"/>
            <p:cNvSpPr>
              <a:spLocks noChangeArrowheads="1"/>
            </p:cNvSpPr>
            <p:nvPr/>
          </p:nvSpPr>
          <p:spPr bwMode="auto">
            <a:xfrm>
              <a:off x="1046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9" name="Rectangle 349"/>
            <p:cNvSpPr>
              <a:spLocks noChangeArrowheads="1"/>
            </p:cNvSpPr>
            <p:nvPr/>
          </p:nvSpPr>
          <p:spPr bwMode="auto">
            <a:xfrm>
              <a:off x="1089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0" name="Rectangle 350"/>
            <p:cNvSpPr>
              <a:spLocks noChangeArrowheads="1"/>
            </p:cNvSpPr>
            <p:nvPr/>
          </p:nvSpPr>
          <p:spPr bwMode="auto">
            <a:xfrm>
              <a:off x="1130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1" name="Rectangle 351"/>
            <p:cNvSpPr>
              <a:spLocks noChangeArrowheads="1"/>
            </p:cNvSpPr>
            <p:nvPr/>
          </p:nvSpPr>
          <p:spPr bwMode="auto">
            <a:xfrm>
              <a:off x="1152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2" name="Rectangle 352"/>
            <p:cNvSpPr>
              <a:spLocks noChangeArrowheads="1"/>
            </p:cNvSpPr>
            <p:nvPr/>
          </p:nvSpPr>
          <p:spPr bwMode="auto">
            <a:xfrm>
              <a:off x="1173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3" name="Rectangle 353"/>
            <p:cNvSpPr>
              <a:spLocks noChangeArrowheads="1"/>
            </p:cNvSpPr>
            <p:nvPr/>
          </p:nvSpPr>
          <p:spPr bwMode="auto">
            <a:xfrm>
              <a:off x="1214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4" name="Rectangle 354"/>
            <p:cNvSpPr>
              <a:spLocks noChangeArrowheads="1"/>
            </p:cNvSpPr>
            <p:nvPr/>
          </p:nvSpPr>
          <p:spPr bwMode="auto">
            <a:xfrm>
              <a:off x="1257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5" name="Rectangle 355"/>
            <p:cNvSpPr>
              <a:spLocks noChangeArrowheads="1"/>
            </p:cNvSpPr>
            <p:nvPr/>
          </p:nvSpPr>
          <p:spPr bwMode="auto">
            <a:xfrm>
              <a:off x="1277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6" name="Rectangle 356"/>
            <p:cNvSpPr>
              <a:spLocks noChangeArrowheads="1"/>
            </p:cNvSpPr>
            <p:nvPr/>
          </p:nvSpPr>
          <p:spPr bwMode="auto">
            <a:xfrm>
              <a:off x="1298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7" name="Rectangle 357"/>
            <p:cNvSpPr>
              <a:spLocks noChangeArrowheads="1"/>
            </p:cNvSpPr>
            <p:nvPr/>
          </p:nvSpPr>
          <p:spPr bwMode="auto">
            <a:xfrm>
              <a:off x="1341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8" name="Freeform 358"/>
            <p:cNvSpPr>
              <a:spLocks/>
            </p:cNvSpPr>
            <p:nvPr/>
          </p:nvSpPr>
          <p:spPr bwMode="auto">
            <a:xfrm>
              <a:off x="2756" y="1743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29" name="Freeform 359"/>
            <p:cNvSpPr>
              <a:spLocks/>
            </p:cNvSpPr>
            <p:nvPr/>
          </p:nvSpPr>
          <p:spPr bwMode="auto">
            <a:xfrm>
              <a:off x="2756" y="1743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0" name="Freeform 360"/>
            <p:cNvSpPr>
              <a:spLocks/>
            </p:cNvSpPr>
            <p:nvPr/>
          </p:nvSpPr>
          <p:spPr bwMode="auto">
            <a:xfrm>
              <a:off x="2672" y="1740"/>
              <a:ext cx="87" cy="190"/>
            </a:xfrm>
            <a:custGeom>
              <a:avLst/>
              <a:gdLst>
                <a:gd name="T0" fmla="*/ 84 w 87"/>
                <a:gd name="T1" fmla="*/ 0 h 190"/>
                <a:gd name="T2" fmla="*/ 0 w 87"/>
                <a:gd name="T3" fmla="*/ 3 h 190"/>
                <a:gd name="T4" fmla="*/ 0 w 87"/>
                <a:gd name="T5" fmla="*/ 190 h 190"/>
                <a:gd name="T6" fmla="*/ 87 w 87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1" name="Rectangle 361"/>
            <p:cNvSpPr>
              <a:spLocks noChangeArrowheads="1"/>
            </p:cNvSpPr>
            <p:nvPr/>
          </p:nvSpPr>
          <p:spPr bwMode="auto">
            <a:xfrm>
              <a:off x="2702" y="1777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32" name="Rectangle 362"/>
            <p:cNvSpPr>
              <a:spLocks noChangeArrowheads="1"/>
            </p:cNvSpPr>
            <p:nvPr/>
          </p:nvSpPr>
          <p:spPr bwMode="auto">
            <a:xfrm>
              <a:off x="2756" y="1777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33" name="Line 363"/>
            <p:cNvSpPr>
              <a:spLocks noChangeShapeType="1"/>
            </p:cNvSpPr>
            <p:nvPr/>
          </p:nvSpPr>
          <p:spPr bwMode="auto">
            <a:xfrm>
              <a:off x="2843" y="1835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4" name="Line 364"/>
            <p:cNvSpPr>
              <a:spLocks noChangeShapeType="1"/>
            </p:cNvSpPr>
            <p:nvPr/>
          </p:nvSpPr>
          <p:spPr bwMode="auto">
            <a:xfrm>
              <a:off x="2995" y="1835"/>
              <a:ext cx="82" cy="1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5" name="Freeform 365"/>
            <p:cNvSpPr>
              <a:spLocks/>
            </p:cNvSpPr>
            <p:nvPr/>
          </p:nvSpPr>
          <p:spPr bwMode="auto">
            <a:xfrm>
              <a:off x="3077" y="1743"/>
              <a:ext cx="86" cy="187"/>
            </a:xfrm>
            <a:custGeom>
              <a:avLst/>
              <a:gdLst>
                <a:gd name="T0" fmla="*/ 84 w 86"/>
                <a:gd name="T1" fmla="*/ 185 h 187"/>
                <a:gd name="T2" fmla="*/ 0 w 86"/>
                <a:gd name="T3" fmla="*/ 187 h 187"/>
                <a:gd name="T4" fmla="*/ 0 w 86"/>
                <a:gd name="T5" fmla="*/ 0 h 187"/>
                <a:gd name="T6" fmla="*/ 86 w 86"/>
                <a:gd name="T7" fmla="*/ 0 h 187"/>
                <a:gd name="T8" fmla="*/ 84 w 86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6" name="Freeform 366"/>
            <p:cNvSpPr>
              <a:spLocks/>
            </p:cNvSpPr>
            <p:nvPr/>
          </p:nvSpPr>
          <p:spPr bwMode="auto">
            <a:xfrm>
              <a:off x="3077" y="1743"/>
              <a:ext cx="86" cy="187"/>
            </a:xfrm>
            <a:custGeom>
              <a:avLst/>
              <a:gdLst>
                <a:gd name="T0" fmla="*/ 84 w 86"/>
                <a:gd name="T1" fmla="*/ 185 h 187"/>
                <a:gd name="T2" fmla="*/ 0 w 86"/>
                <a:gd name="T3" fmla="*/ 187 h 187"/>
                <a:gd name="T4" fmla="*/ 0 w 86"/>
                <a:gd name="T5" fmla="*/ 0 h 187"/>
                <a:gd name="T6" fmla="*/ 86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7" name="Line 367"/>
            <p:cNvSpPr>
              <a:spLocks noChangeShapeType="1"/>
            </p:cNvSpPr>
            <p:nvPr/>
          </p:nvSpPr>
          <p:spPr bwMode="auto">
            <a:xfrm flipV="1">
              <a:off x="3247" y="1738"/>
              <a:ext cx="1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8" name="Line 368"/>
            <p:cNvSpPr>
              <a:spLocks noChangeShapeType="1"/>
            </p:cNvSpPr>
            <p:nvPr/>
          </p:nvSpPr>
          <p:spPr bwMode="auto">
            <a:xfrm flipH="1">
              <a:off x="3163" y="1740"/>
              <a:ext cx="8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9" name="Line 369"/>
            <p:cNvSpPr>
              <a:spLocks noChangeShapeType="1"/>
            </p:cNvSpPr>
            <p:nvPr/>
          </p:nvSpPr>
          <p:spPr bwMode="auto">
            <a:xfrm flipH="1">
              <a:off x="3163" y="1928"/>
              <a:ext cx="84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40" name="Rectangle 370"/>
            <p:cNvSpPr>
              <a:spLocks noChangeArrowheads="1"/>
            </p:cNvSpPr>
            <p:nvPr/>
          </p:nvSpPr>
          <p:spPr bwMode="auto">
            <a:xfrm>
              <a:off x="3099" y="1777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1" name="Rectangle 371"/>
            <p:cNvSpPr>
              <a:spLocks noChangeArrowheads="1"/>
            </p:cNvSpPr>
            <p:nvPr/>
          </p:nvSpPr>
          <p:spPr bwMode="auto">
            <a:xfrm>
              <a:off x="3154" y="1777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2" name="Rectangle 372"/>
            <p:cNvSpPr>
              <a:spLocks noChangeArrowheads="1"/>
            </p:cNvSpPr>
            <p:nvPr/>
          </p:nvSpPr>
          <p:spPr bwMode="auto">
            <a:xfrm>
              <a:off x="3195" y="1777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3" name="Rectangle 373"/>
            <p:cNvSpPr>
              <a:spLocks noChangeArrowheads="1"/>
            </p:cNvSpPr>
            <p:nvPr/>
          </p:nvSpPr>
          <p:spPr bwMode="auto">
            <a:xfrm>
              <a:off x="2291" y="220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4" name="Rectangle 374"/>
            <p:cNvSpPr>
              <a:spLocks noChangeArrowheads="1"/>
            </p:cNvSpPr>
            <p:nvPr/>
          </p:nvSpPr>
          <p:spPr bwMode="auto">
            <a:xfrm>
              <a:off x="2345" y="220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5" name="Rectangle 375"/>
            <p:cNvSpPr>
              <a:spLocks noChangeArrowheads="1"/>
            </p:cNvSpPr>
            <p:nvPr/>
          </p:nvSpPr>
          <p:spPr bwMode="auto">
            <a:xfrm>
              <a:off x="2386" y="220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6" name="Rectangle 376"/>
            <p:cNvSpPr>
              <a:spLocks noChangeArrowheads="1"/>
            </p:cNvSpPr>
            <p:nvPr/>
          </p:nvSpPr>
          <p:spPr bwMode="auto">
            <a:xfrm>
              <a:off x="3099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7" name="Rectangle 377"/>
            <p:cNvSpPr>
              <a:spLocks noChangeArrowheads="1"/>
            </p:cNvSpPr>
            <p:nvPr/>
          </p:nvSpPr>
          <p:spPr bwMode="auto">
            <a:xfrm>
              <a:off x="3154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8" name="Rectangle 378"/>
            <p:cNvSpPr>
              <a:spLocks noChangeArrowheads="1"/>
            </p:cNvSpPr>
            <p:nvPr/>
          </p:nvSpPr>
          <p:spPr bwMode="auto">
            <a:xfrm>
              <a:off x="3195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9" name="Freeform 379"/>
            <p:cNvSpPr>
              <a:spLocks/>
            </p:cNvSpPr>
            <p:nvPr/>
          </p:nvSpPr>
          <p:spPr bwMode="auto">
            <a:xfrm>
              <a:off x="2622" y="2193"/>
              <a:ext cx="34" cy="38"/>
            </a:xfrm>
            <a:custGeom>
              <a:avLst/>
              <a:gdLst>
                <a:gd name="T0" fmla="*/ 18 w 34"/>
                <a:gd name="T1" fmla="*/ 35 h 38"/>
                <a:gd name="T2" fmla="*/ 21 w 34"/>
                <a:gd name="T3" fmla="*/ 35 h 38"/>
                <a:gd name="T4" fmla="*/ 23 w 34"/>
                <a:gd name="T5" fmla="*/ 35 h 38"/>
                <a:gd name="T6" fmla="*/ 25 w 34"/>
                <a:gd name="T7" fmla="*/ 35 h 38"/>
                <a:gd name="T8" fmla="*/ 28 w 34"/>
                <a:gd name="T9" fmla="*/ 33 h 38"/>
                <a:gd name="T10" fmla="*/ 30 w 34"/>
                <a:gd name="T11" fmla="*/ 30 h 38"/>
                <a:gd name="T12" fmla="*/ 32 w 34"/>
                <a:gd name="T13" fmla="*/ 28 h 38"/>
                <a:gd name="T14" fmla="*/ 34 w 34"/>
                <a:gd name="T15" fmla="*/ 28 h 38"/>
                <a:gd name="T16" fmla="*/ 34 w 34"/>
                <a:gd name="T17" fmla="*/ 23 h 38"/>
                <a:gd name="T18" fmla="*/ 34 w 34"/>
                <a:gd name="T19" fmla="*/ 20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4 w 34"/>
                <a:gd name="T27" fmla="*/ 10 h 38"/>
                <a:gd name="T28" fmla="*/ 32 w 34"/>
                <a:gd name="T29" fmla="*/ 8 h 38"/>
                <a:gd name="T30" fmla="*/ 30 w 34"/>
                <a:gd name="T31" fmla="*/ 5 h 38"/>
                <a:gd name="T32" fmla="*/ 28 w 34"/>
                <a:gd name="T33" fmla="*/ 3 h 38"/>
                <a:gd name="T34" fmla="*/ 25 w 34"/>
                <a:gd name="T35" fmla="*/ 0 h 38"/>
                <a:gd name="T36" fmla="*/ 23 w 34"/>
                <a:gd name="T37" fmla="*/ 0 h 38"/>
                <a:gd name="T38" fmla="*/ 21 w 34"/>
                <a:gd name="T39" fmla="*/ 0 h 38"/>
                <a:gd name="T40" fmla="*/ 18 w 34"/>
                <a:gd name="T41" fmla="*/ 0 h 38"/>
                <a:gd name="T42" fmla="*/ 16 w 34"/>
                <a:gd name="T43" fmla="*/ 0 h 38"/>
                <a:gd name="T44" fmla="*/ 14 w 34"/>
                <a:gd name="T45" fmla="*/ 0 h 38"/>
                <a:gd name="T46" fmla="*/ 9 w 34"/>
                <a:gd name="T47" fmla="*/ 0 h 38"/>
                <a:gd name="T48" fmla="*/ 9 w 34"/>
                <a:gd name="T49" fmla="*/ 3 h 38"/>
                <a:gd name="T50" fmla="*/ 7 w 34"/>
                <a:gd name="T51" fmla="*/ 5 h 38"/>
                <a:gd name="T52" fmla="*/ 5 w 34"/>
                <a:gd name="T53" fmla="*/ 8 h 38"/>
                <a:gd name="T54" fmla="*/ 3 w 34"/>
                <a:gd name="T55" fmla="*/ 10 h 38"/>
                <a:gd name="T56" fmla="*/ 3 w 34"/>
                <a:gd name="T57" fmla="*/ 13 h 38"/>
                <a:gd name="T58" fmla="*/ 3 w 34"/>
                <a:gd name="T59" fmla="*/ 15 h 38"/>
                <a:gd name="T60" fmla="*/ 0 w 34"/>
                <a:gd name="T61" fmla="*/ 18 h 38"/>
                <a:gd name="T62" fmla="*/ 3 w 34"/>
                <a:gd name="T63" fmla="*/ 20 h 38"/>
                <a:gd name="T64" fmla="*/ 3 w 34"/>
                <a:gd name="T65" fmla="*/ 23 h 38"/>
                <a:gd name="T66" fmla="*/ 3 w 34"/>
                <a:gd name="T67" fmla="*/ 28 h 38"/>
                <a:gd name="T68" fmla="*/ 5 w 34"/>
                <a:gd name="T69" fmla="*/ 28 h 38"/>
                <a:gd name="T70" fmla="*/ 7 w 34"/>
                <a:gd name="T71" fmla="*/ 30 h 38"/>
                <a:gd name="T72" fmla="*/ 9 w 34"/>
                <a:gd name="T73" fmla="*/ 33 h 38"/>
                <a:gd name="T74" fmla="*/ 9 w 34"/>
                <a:gd name="T75" fmla="*/ 35 h 38"/>
                <a:gd name="T76" fmla="*/ 14 w 34"/>
                <a:gd name="T77" fmla="*/ 35 h 38"/>
                <a:gd name="T78" fmla="*/ 16 w 34"/>
                <a:gd name="T79" fmla="*/ 35 h 38"/>
                <a:gd name="T80" fmla="*/ 18 w 34"/>
                <a:gd name="T81" fmla="*/ 38 h 38"/>
                <a:gd name="T82" fmla="*/ 18 w 34"/>
                <a:gd name="T83" fmla="*/ 38 h 38"/>
                <a:gd name="T84" fmla="*/ 18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35"/>
                  </a:moveTo>
                  <a:lnTo>
                    <a:pt x="21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8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0" name="Freeform 380"/>
            <p:cNvSpPr>
              <a:spLocks/>
            </p:cNvSpPr>
            <p:nvPr/>
          </p:nvSpPr>
          <p:spPr bwMode="auto">
            <a:xfrm>
              <a:off x="3029" y="2626"/>
              <a:ext cx="34" cy="37"/>
            </a:xfrm>
            <a:custGeom>
              <a:avLst/>
              <a:gdLst>
                <a:gd name="T0" fmla="*/ 16 w 34"/>
                <a:gd name="T1" fmla="*/ 35 h 37"/>
                <a:gd name="T2" fmla="*/ 18 w 34"/>
                <a:gd name="T3" fmla="*/ 37 h 37"/>
                <a:gd name="T4" fmla="*/ 20 w 34"/>
                <a:gd name="T5" fmla="*/ 35 h 37"/>
                <a:gd name="T6" fmla="*/ 25 w 34"/>
                <a:gd name="T7" fmla="*/ 35 h 37"/>
                <a:gd name="T8" fmla="*/ 25 w 34"/>
                <a:gd name="T9" fmla="*/ 32 h 37"/>
                <a:gd name="T10" fmla="*/ 27 w 34"/>
                <a:gd name="T11" fmla="*/ 30 h 37"/>
                <a:gd name="T12" fmla="*/ 29 w 34"/>
                <a:gd name="T13" fmla="*/ 30 h 37"/>
                <a:gd name="T14" fmla="*/ 32 w 34"/>
                <a:gd name="T15" fmla="*/ 27 h 37"/>
                <a:gd name="T16" fmla="*/ 32 w 34"/>
                <a:gd name="T17" fmla="*/ 22 h 37"/>
                <a:gd name="T18" fmla="*/ 32 w 34"/>
                <a:gd name="T19" fmla="*/ 20 h 37"/>
                <a:gd name="T20" fmla="*/ 34 w 34"/>
                <a:gd name="T21" fmla="*/ 17 h 37"/>
                <a:gd name="T22" fmla="*/ 32 w 34"/>
                <a:gd name="T23" fmla="*/ 15 h 37"/>
                <a:gd name="T24" fmla="*/ 32 w 34"/>
                <a:gd name="T25" fmla="*/ 12 h 37"/>
                <a:gd name="T26" fmla="*/ 32 w 34"/>
                <a:gd name="T27" fmla="*/ 10 h 37"/>
                <a:gd name="T28" fmla="*/ 29 w 34"/>
                <a:gd name="T29" fmla="*/ 7 h 37"/>
                <a:gd name="T30" fmla="*/ 27 w 34"/>
                <a:gd name="T31" fmla="*/ 5 h 37"/>
                <a:gd name="T32" fmla="*/ 25 w 34"/>
                <a:gd name="T33" fmla="*/ 2 h 37"/>
                <a:gd name="T34" fmla="*/ 25 w 34"/>
                <a:gd name="T35" fmla="*/ 0 h 37"/>
                <a:gd name="T36" fmla="*/ 20 w 34"/>
                <a:gd name="T37" fmla="*/ 0 h 37"/>
                <a:gd name="T38" fmla="*/ 18 w 34"/>
                <a:gd name="T39" fmla="*/ 0 h 37"/>
                <a:gd name="T40" fmla="*/ 16 w 34"/>
                <a:gd name="T41" fmla="*/ 0 h 37"/>
                <a:gd name="T42" fmla="*/ 14 w 34"/>
                <a:gd name="T43" fmla="*/ 0 h 37"/>
                <a:gd name="T44" fmla="*/ 11 w 34"/>
                <a:gd name="T45" fmla="*/ 0 h 37"/>
                <a:gd name="T46" fmla="*/ 9 w 34"/>
                <a:gd name="T47" fmla="*/ 0 h 37"/>
                <a:gd name="T48" fmla="*/ 7 w 34"/>
                <a:gd name="T49" fmla="*/ 2 h 37"/>
                <a:gd name="T50" fmla="*/ 4 w 34"/>
                <a:gd name="T51" fmla="*/ 5 h 37"/>
                <a:gd name="T52" fmla="*/ 2 w 34"/>
                <a:gd name="T53" fmla="*/ 7 h 37"/>
                <a:gd name="T54" fmla="*/ 0 w 34"/>
                <a:gd name="T55" fmla="*/ 10 h 37"/>
                <a:gd name="T56" fmla="*/ 0 w 34"/>
                <a:gd name="T57" fmla="*/ 12 h 37"/>
                <a:gd name="T58" fmla="*/ 0 w 34"/>
                <a:gd name="T59" fmla="*/ 15 h 37"/>
                <a:gd name="T60" fmla="*/ 0 w 34"/>
                <a:gd name="T61" fmla="*/ 17 h 37"/>
                <a:gd name="T62" fmla="*/ 0 w 34"/>
                <a:gd name="T63" fmla="*/ 20 h 37"/>
                <a:gd name="T64" fmla="*/ 0 w 34"/>
                <a:gd name="T65" fmla="*/ 22 h 37"/>
                <a:gd name="T66" fmla="*/ 0 w 34"/>
                <a:gd name="T67" fmla="*/ 27 h 37"/>
                <a:gd name="T68" fmla="*/ 2 w 34"/>
                <a:gd name="T69" fmla="*/ 30 h 37"/>
                <a:gd name="T70" fmla="*/ 4 w 34"/>
                <a:gd name="T71" fmla="*/ 30 h 37"/>
                <a:gd name="T72" fmla="*/ 7 w 34"/>
                <a:gd name="T73" fmla="*/ 32 h 37"/>
                <a:gd name="T74" fmla="*/ 9 w 34"/>
                <a:gd name="T75" fmla="*/ 35 h 37"/>
                <a:gd name="T76" fmla="*/ 11 w 34"/>
                <a:gd name="T77" fmla="*/ 35 h 37"/>
                <a:gd name="T78" fmla="*/ 14 w 34"/>
                <a:gd name="T79" fmla="*/ 37 h 37"/>
                <a:gd name="T80" fmla="*/ 16 w 34"/>
                <a:gd name="T81" fmla="*/ 37 h 37"/>
                <a:gd name="T82" fmla="*/ 16 w 34"/>
                <a:gd name="T83" fmla="*/ 37 h 37"/>
                <a:gd name="T84" fmla="*/ 16 w 34"/>
                <a:gd name="T85" fmla="*/ 35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7"/>
                <a:gd name="T131" fmla="*/ 34 w 34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7">
                  <a:moveTo>
                    <a:pt x="16" y="35"/>
                  </a:moveTo>
                  <a:lnTo>
                    <a:pt x="18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27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1" name="Freeform 381"/>
            <p:cNvSpPr>
              <a:spLocks/>
            </p:cNvSpPr>
            <p:nvPr/>
          </p:nvSpPr>
          <p:spPr bwMode="auto">
            <a:xfrm>
              <a:off x="3147" y="1870"/>
              <a:ext cx="34" cy="38"/>
            </a:xfrm>
            <a:custGeom>
              <a:avLst/>
              <a:gdLst>
                <a:gd name="T0" fmla="*/ 16 w 34"/>
                <a:gd name="T1" fmla="*/ 35 h 38"/>
                <a:gd name="T2" fmla="*/ 18 w 34"/>
                <a:gd name="T3" fmla="*/ 38 h 38"/>
                <a:gd name="T4" fmla="*/ 20 w 34"/>
                <a:gd name="T5" fmla="*/ 35 h 38"/>
                <a:gd name="T6" fmla="*/ 25 w 34"/>
                <a:gd name="T7" fmla="*/ 35 h 38"/>
                <a:gd name="T8" fmla="*/ 27 w 34"/>
                <a:gd name="T9" fmla="*/ 33 h 38"/>
                <a:gd name="T10" fmla="*/ 27 w 34"/>
                <a:gd name="T11" fmla="*/ 33 h 38"/>
                <a:gd name="T12" fmla="*/ 30 w 34"/>
                <a:gd name="T13" fmla="*/ 30 h 38"/>
                <a:gd name="T14" fmla="*/ 32 w 34"/>
                <a:gd name="T15" fmla="*/ 28 h 38"/>
                <a:gd name="T16" fmla="*/ 32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2 w 34"/>
                <a:gd name="T25" fmla="*/ 13 h 38"/>
                <a:gd name="T26" fmla="*/ 32 w 34"/>
                <a:gd name="T27" fmla="*/ 10 h 38"/>
                <a:gd name="T28" fmla="*/ 30 w 34"/>
                <a:gd name="T29" fmla="*/ 8 h 38"/>
                <a:gd name="T30" fmla="*/ 27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0 w 34"/>
                <a:gd name="T37" fmla="*/ 0 h 38"/>
                <a:gd name="T38" fmla="*/ 18 w 34"/>
                <a:gd name="T39" fmla="*/ 0 h 38"/>
                <a:gd name="T40" fmla="*/ 16 w 34"/>
                <a:gd name="T41" fmla="*/ 0 h 38"/>
                <a:gd name="T42" fmla="*/ 14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5 w 34"/>
                <a:gd name="T51" fmla="*/ 5 h 38"/>
                <a:gd name="T52" fmla="*/ 2 w 34"/>
                <a:gd name="T53" fmla="*/ 8 h 38"/>
                <a:gd name="T54" fmla="*/ 0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0 w 34"/>
                <a:gd name="T67" fmla="*/ 28 h 38"/>
                <a:gd name="T68" fmla="*/ 2 w 34"/>
                <a:gd name="T69" fmla="*/ 30 h 38"/>
                <a:gd name="T70" fmla="*/ 5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5 h 38"/>
                <a:gd name="T78" fmla="*/ 14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16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5"/>
                  </a:moveTo>
                  <a:lnTo>
                    <a:pt x="18" y="38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2" name="Freeform 382"/>
            <p:cNvSpPr>
              <a:spLocks/>
            </p:cNvSpPr>
            <p:nvPr/>
          </p:nvSpPr>
          <p:spPr bwMode="auto">
            <a:xfrm>
              <a:off x="2943" y="1818"/>
              <a:ext cx="34" cy="37"/>
            </a:xfrm>
            <a:custGeom>
              <a:avLst/>
              <a:gdLst>
                <a:gd name="T0" fmla="*/ 15 w 34"/>
                <a:gd name="T1" fmla="*/ 35 h 37"/>
                <a:gd name="T2" fmla="*/ 20 w 34"/>
                <a:gd name="T3" fmla="*/ 35 h 37"/>
                <a:gd name="T4" fmla="*/ 22 w 34"/>
                <a:gd name="T5" fmla="*/ 35 h 37"/>
                <a:gd name="T6" fmla="*/ 25 w 34"/>
                <a:gd name="T7" fmla="*/ 35 h 37"/>
                <a:gd name="T8" fmla="*/ 27 w 34"/>
                <a:gd name="T9" fmla="*/ 32 h 37"/>
                <a:gd name="T10" fmla="*/ 29 w 34"/>
                <a:gd name="T11" fmla="*/ 30 h 37"/>
                <a:gd name="T12" fmla="*/ 31 w 34"/>
                <a:gd name="T13" fmla="*/ 27 h 37"/>
                <a:gd name="T14" fmla="*/ 31 w 34"/>
                <a:gd name="T15" fmla="*/ 27 h 37"/>
                <a:gd name="T16" fmla="*/ 34 w 34"/>
                <a:gd name="T17" fmla="*/ 22 h 37"/>
                <a:gd name="T18" fmla="*/ 34 w 34"/>
                <a:gd name="T19" fmla="*/ 20 h 37"/>
                <a:gd name="T20" fmla="*/ 34 w 34"/>
                <a:gd name="T21" fmla="*/ 17 h 37"/>
                <a:gd name="T22" fmla="*/ 34 w 34"/>
                <a:gd name="T23" fmla="*/ 15 h 37"/>
                <a:gd name="T24" fmla="*/ 34 w 34"/>
                <a:gd name="T25" fmla="*/ 12 h 37"/>
                <a:gd name="T26" fmla="*/ 31 w 34"/>
                <a:gd name="T27" fmla="*/ 10 h 37"/>
                <a:gd name="T28" fmla="*/ 31 w 34"/>
                <a:gd name="T29" fmla="*/ 7 h 37"/>
                <a:gd name="T30" fmla="*/ 29 w 34"/>
                <a:gd name="T31" fmla="*/ 5 h 37"/>
                <a:gd name="T32" fmla="*/ 27 w 34"/>
                <a:gd name="T33" fmla="*/ 2 h 37"/>
                <a:gd name="T34" fmla="*/ 25 w 34"/>
                <a:gd name="T35" fmla="*/ 0 h 37"/>
                <a:gd name="T36" fmla="*/ 22 w 34"/>
                <a:gd name="T37" fmla="*/ 0 h 37"/>
                <a:gd name="T38" fmla="*/ 20 w 34"/>
                <a:gd name="T39" fmla="*/ 0 h 37"/>
                <a:gd name="T40" fmla="*/ 18 w 34"/>
                <a:gd name="T41" fmla="*/ 0 h 37"/>
                <a:gd name="T42" fmla="*/ 15 w 34"/>
                <a:gd name="T43" fmla="*/ 0 h 37"/>
                <a:gd name="T44" fmla="*/ 11 w 34"/>
                <a:gd name="T45" fmla="*/ 0 h 37"/>
                <a:gd name="T46" fmla="*/ 9 w 34"/>
                <a:gd name="T47" fmla="*/ 0 h 37"/>
                <a:gd name="T48" fmla="*/ 6 w 34"/>
                <a:gd name="T49" fmla="*/ 2 h 37"/>
                <a:gd name="T50" fmla="*/ 6 w 34"/>
                <a:gd name="T51" fmla="*/ 5 h 37"/>
                <a:gd name="T52" fmla="*/ 4 w 34"/>
                <a:gd name="T53" fmla="*/ 7 h 37"/>
                <a:gd name="T54" fmla="*/ 2 w 34"/>
                <a:gd name="T55" fmla="*/ 10 h 37"/>
                <a:gd name="T56" fmla="*/ 2 w 34"/>
                <a:gd name="T57" fmla="*/ 12 h 37"/>
                <a:gd name="T58" fmla="*/ 0 w 34"/>
                <a:gd name="T59" fmla="*/ 15 h 37"/>
                <a:gd name="T60" fmla="*/ 0 w 34"/>
                <a:gd name="T61" fmla="*/ 17 h 37"/>
                <a:gd name="T62" fmla="*/ 0 w 34"/>
                <a:gd name="T63" fmla="*/ 20 h 37"/>
                <a:gd name="T64" fmla="*/ 2 w 34"/>
                <a:gd name="T65" fmla="*/ 22 h 37"/>
                <a:gd name="T66" fmla="*/ 2 w 34"/>
                <a:gd name="T67" fmla="*/ 27 h 37"/>
                <a:gd name="T68" fmla="*/ 4 w 34"/>
                <a:gd name="T69" fmla="*/ 27 h 37"/>
                <a:gd name="T70" fmla="*/ 6 w 34"/>
                <a:gd name="T71" fmla="*/ 30 h 37"/>
                <a:gd name="T72" fmla="*/ 6 w 34"/>
                <a:gd name="T73" fmla="*/ 32 h 37"/>
                <a:gd name="T74" fmla="*/ 9 w 34"/>
                <a:gd name="T75" fmla="*/ 35 h 37"/>
                <a:gd name="T76" fmla="*/ 11 w 34"/>
                <a:gd name="T77" fmla="*/ 35 h 37"/>
                <a:gd name="T78" fmla="*/ 15 w 34"/>
                <a:gd name="T79" fmla="*/ 35 h 37"/>
                <a:gd name="T80" fmla="*/ 18 w 34"/>
                <a:gd name="T81" fmla="*/ 37 h 37"/>
                <a:gd name="T82" fmla="*/ 18 w 34"/>
                <a:gd name="T83" fmla="*/ 37 h 37"/>
                <a:gd name="T84" fmla="*/ 15 w 34"/>
                <a:gd name="T85" fmla="*/ 35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7"/>
                <a:gd name="T131" fmla="*/ 34 w 34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7">
                  <a:moveTo>
                    <a:pt x="15" y="35"/>
                  </a:moveTo>
                  <a:lnTo>
                    <a:pt x="20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18" y="37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3" name="Freeform 383"/>
            <p:cNvSpPr>
              <a:spLocks/>
            </p:cNvSpPr>
            <p:nvPr/>
          </p:nvSpPr>
          <p:spPr bwMode="auto">
            <a:xfrm>
              <a:off x="3347" y="2238"/>
              <a:ext cx="34" cy="38"/>
            </a:xfrm>
            <a:custGeom>
              <a:avLst/>
              <a:gdLst>
                <a:gd name="T0" fmla="*/ 16 w 34"/>
                <a:gd name="T1" fmla="*/ 38 h 38"/>
                <a:gd name="T2" fmla="*/ 20 w 34"/>
                <a:gd name="T3" fmla="*/ 38 h 38"/>
                <a:gd name="T4" fmla="*/ 23 w 34"/>
                <a:gd name="T5" fmla="*/ 38 h 38"/>
                <a:gd name="T6" fmla="*/ 25 w 34"/>
                <a:gd name="T7" fmla="*/ 35 h 38"/>
                <a:gd name="T8" fmla="*/ 27 w 34"/>
                <a:gd name="T9" fmla="*/ 35 h 38"/>
                <a:gd name="T10" fmla="*/ 29 w 34"/>
                <a:gd name="T11" fmla="*/ 33 h 38"/>
                <a:gd name="T12" fmla="*/ 29 w 34"/>
                <a:gd name="T13" fmla="*/ 30 h 38"/>
                <a:gd name="T14" fmla="*/ 32 w 34"/>
                <a:gd name="T15" fmla="*/ 28 h 38"/>
                <a:gd name="T16" fmla="*/ 32 w 34"/>
                <a:gd name="T17" fmla="*/ 25 h 38"/>
                <a:gd name="T18" fmla="*/ 34 w 34"/>
                <a:gd name="T19" fmla="*/ 23 h 38"/>
                <a:gd name="T20" fmla="*/ 34 w 34"/>
                <a:gd name="T21" fmla="*/ 20 h 38"/>
                <a:gd name="T22" fmla="*/ 34 w 34"/>
                <a:gd name="T23" fmla="*/ 18 h 38"/>
                <a:gd name="T24" fmla="*/ 32 w 34"/>
                <a:gd name="T25" fmla="*/ 13 h 38"/>
                <a:gd name="T26" fmla="*/ 32 w 34"/>
                <a:gd name="T27" fmla="*/ 10 h 38"/>
                <a:gd name="T28" fmla="*/ 29 w 34"/>
                <a:gd name="T29" fmla="*/ 8 h 38"/>
                <a:gd name="T30" fmla="*/ 29 w 34"/>
                <a:gd name="T31" fmla="*/ 8 h 38"/>
                <a:gd name="T32" fmla="*/ 27 w 34"/>
                <a:gd name="T33" fmla="*/ 5 h 38"/>
                <a:gd name="T34" fmla="*/ 25 w 34"/>
                <a:gd name="T35" fmla="*/ 3 h 38"/>
                <a:gd name="T36" fmla="*/ 23 w 34"/>
                <a:gd name="T37" fmla="*/ 3 h 38"/>
                <a:gd name="T38" fmla="*/ 20 w 34"/>
                <a:gd name="T39" fmla="*/ 0 h 38"/>
                <a:gd name="T40" fmla="*/ 16 w 34"/>
                <a:gd name="T41" fmla="*/ 0 h 38"/>
                <a:gd name="T42" fmla="*/ 14 w 34"/>
                <a:gd name="T43" fmla="*/ 0 h 38"/>
                <a:gd name="T44" fmla="*/ 11 w 34"/>
                <a:gd name="T45" fmla="*/ 3 h 38"/>
                <a:gd name="T46" fmla="*/ 9 w 34"/>
                <a:gd name="T47" fmla="*/ 3 h 38"/>
                <a:gd name="T48" fmla="*/ 7 w 34"/>
                <a:gd name="T49" fmla="*/ 5 h 38"/>
                <a:gd name="T50" fmla="*/ 4 w 34"/>
                <a:gd name="T51" fmla="*/ 8 h 38"/>
                <a:gd name="T52" fmla="*/ 2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8 h 38"/>
                <a:gd name="T60" fmla="*/ 0 w 34"/>
                <a:gd name="T61" fmla="*/ 20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2 w 34"/>
                <a:gd name="T69" fmla="*/ 30 h 38"/>
                <a:gd name="T70" fmla="*/ 4 w 34"/>
                <a:gd name="T71" fmla="*/ 33 h 38"/>
                <a:gd name="T72" fmla="*/ 7 w 34"/>
                <a:gd name="T73" fmla="*/ 35 h 38"/>
                <a:gd name="T74" fmla="*/ 9 w 34"/>
                <a:gd name="T75" fmla="*/ 35 h 38"/>
                <a:gd name="T76" fmla="*/ 11 w 34"/>
                <a:gd name="T77" fmla="*/ 38 h 38"/>
                <a:gd name="T78" fmla="*/ 14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"/>
                <a:gd name="T127" fmla="*/ 0 h 38"/>
                <a:gd name="T128" fmla="*/ 34 w 34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" h="38">
                  <a:moveTo>
                    <a:pt x="16" y="38"/>
                  </a:moveTo>
                  <a:lnTo>
                    <a:pt x="20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29" y="30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4" name="Line 384"/>
            <p:cNvSpPr>
              <a:spLocks noChangeShapeType="1"/>
            </p:cNvSpPr>
            <p:nvPr/>
          </p:nvSpPr>
          <p:spPr bwMode="auto">
            <a:xfrm>
              <a:off x="3161" y="1875"/>
              <a:ext cx="2" cy="1169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5" name="Line 385"/>
            <p:cNvSpPr>
              <a:spLocks noChangeShapeType="1"/>
            </p:cNvSpPr>
            <p:nvPr/>
          </p:nvSpPr>
          <p:spPr bwMode="auto">
            <a:xfrm flipH="1">
              <a:off x="2640" y="1835"/>
              <a:ext cx="318" cy="376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6" name="Line 386"/>
            <p:cNvSpPr>
              <a:spLocks noChangeShapeType="1"/>
            </p:cNvSpPr>
            <p:nvPr/>
          </p:nvSpPr>
          <p:spPr bwMode="auto">
            <a:xfrm>
              <a:off x="2958" y="1835"/>
              <a:ext cx="87" cy="808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7" name="Freeform 387"/>
            <p:cNvSpPr>
              <a:spLocks/>
            </p:cNvSpPr>
            <p:nvPr/>
          </p:nvSpPr>
          <p:spPr bwMode="auto">
            <a:xfrm>
              <a:off x="3429" y="3036"/>
              <a:ext cx="34" cy="38"/>
            </a:xfrm>
            <a:custGeom>
              <a:avLst/>
              <a:gdLst>
                <a:gd name="T0" fmla="*/ 16 w 34"/>
                <a:gd name="T1" fmla="*/ 35 h 38"/>
                <a:gd name="T2" fmla="*/ 20 w 34"/>
                <a:gd name="T3" fmla="*/ 38 h 38"/>
                <a:gd name="T4" fmla="*/ 22 w 34"/>
                <a:gd name="T5" fmla="*/ 35 h 38"/>
                <a:gd name="T6" fmla="*/ 25 w 34"/>
                <a:gd name="T7" fmla="*/ 35 h 38"/>
                <a:gd name="T8" fmla="*/ 27 w 34"/>
                <a:gd name="T9" fmla="*/ 33 h 38"/>
                <a:gd name="T10" fmla="*/ 29 w 34"/>
                <a:gd name="T11" fmla="*/ 33 h 38"/>
                <a:gd name="T12" fmla="*/ 29 w 34"/>
                <a:gd name="T13" fmla="*/ 30 h 38"/>
                <a:gd name="T14" fmla="*/ 31 w 34"/>
                <a:gd name="T15" fmla="*/ 28 h 38"/>
                <a:gd name="T16" fmla="*/ 34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1 w 34"/>
                <a:gd name="T27" fmla="*/ 10 h 38"/>
                <a:gd name="T28" fmla="*/ 29 w 34"/>
                <a:gd name="T29" fmla="*/ 8 h 38"/>
                <a:gd name="T30" fmla="*/ 29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2 w 34"/>
                <a:gd name="T37" fmla="*/ 0 h 38"/>
                <a:gd name="T38" fmla="*/ 20 w 34"/>
                <a:gd name="T39" fmla="*/ 0 h 38"/>
                <a:gd name="T40" fmla="*/ 16 w 34"/>
                <a:gd name="T41" fmla="*/ 0 h 38"/>
                <a:gd name="T42" fmla="*/ 13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4 w 34"/>
                <a:gd name="T51" fmla="*/ 5 h 38"/>
                <a:gd name="T52" fmla="*/ 2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2 w 34"/>
                <a:gd name="T69" fmla="*/ 30 h 38"/>
                <a:gd name="T70" fmla="*/ 4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5 h 38"/>
                <a:gd name="T78" fmla="*/ 13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16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5"/>
                  </a:moveTo>
                  <a:lnTo>
                    <a:pt x="20" y="38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0"/>
                  </a:lnTo>
                  <a:lnTo>
                    <a:pt x="31" y="28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8" name="Line 388"/>
            <p:cNvSpPr>
              <a:spLocks noChangeShapeType="1"/>
            </p:cNvSpPr>
            <p:nvPr/>
          </p:nvSpPr>
          <p:spPr bwMode="auto">
            <a:xfrm>
              <a:off x="3361" y="2246"/>
              <a:ext cx="86" cy="810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9" name="Freeform 389"/>
            <p:cNvSpPr>
              <a:spLocks/>
            </p:cNvSpPr>
            <p:nvPr/>
          </p:nvSpPr>
          <p:spPr bwMode="auto">
            <a:xfrm>
              <a:off x="3145" y="3026"/>
              <a:ext cx="34" cy="38"/>
            </a:xfrm>
            <a:custGeom>
              <a:avLst/>
              <a:gdLst>
                <a:gd name="T0" fmla="*/ 16 w 34"/>
                <a:gd name="T1" fmla="*/ 38 h 38"/>
                <a:gd name="T2" fmla="*/ 20 w 34"/>
                <a:gd name="T3" fmla="*/ 38 h 38"/>
                <a:gd name="T4" fmla="*/ 22 w 34"/>
                <a:gd name="T5" fmla="*/ 38 h 38"/>
                <a:gd name="T6" fmla="*/ 25 w 34"/>
                <a:gd name="T7" fmla="*/ 35 h 38"/>
                <a:gd name="T8" fmla="*/ 27 w 34"/>
                <a:gd name="T9" fmla="*/ 33 h 38"/>
                <a:gd name="T10" fmla="*/ 29 w 34"/>
                <a:gd name="T11" fmla="*/ 33 h 38"/>
                <a:gd name="T12" fmla="*/ 32 w 34"/>
                <a:gd name="T13" fmla="*/ 30 h 38"/>
                <a:gd name="T14" fmla="*/ 32 w 34"/>
                <a:gd name="T15" fmla="*/ 28 h 38"/>
                <a:gd name="T16" fmla="*/ 34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2 w 34"/>
                <a:gd name="T27" fmla="*/ 10 h 38"/>
                <a:gd name="T28" fmla="*/ 32 w 34"/>
                <a:gd name="T29" fmla="*/ 8 h 38"/>
                <a:gd name="T30" fmla="*/ 29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2 w 34"/>
                <a:gd name="T37" fmla="*/ 0 h 38"/>
                <a:gd name="T38" fmla="*/ 20 w 34"/>
                <a:gd name="T39" fmla="*/ 0 h 38"/>
                <a:gd name="T40" fmla="*/ 18 w 34"/>
                <a:gd name="T41" fmla="*/ 0 h 38"/>
                <a:gd name="T42" fmla="*/ 13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4 w 34"/>
                <a:gd name="T51" fmla="*/ 5 h 38"/>
                <a:gd name="T52" fmla="*/ 4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4 w 34"/>
                <a:gd name="T69" fmla="*/ 30 h 38"/>
                <a:gd name="T70" fmla="*/ 4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8 h 38"/>
                <a:gd name="T78" fmla="*/ 13 w 34"/>
                <a:gd name="T79" fmla="*/ 38 h 38"/>
                <a:gd name="T80" fmla="*/ 18 w 34"/>
                <a:gd name="T81" fmla="*/ 38 h 38"/>
                <a:gd name="T82" fmla="*/ 18 w 34"/>
                <a:gd name="T83" fmla="*/ 38 h 38"/>
                <a:gd name="T84" fmla="*/ 16 w 34"/>
                <a:gd name="T85" fmla="*/ 38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8"/>
                  </a:moveTo>
                  <a:lnTo>
                    <a:pt x="20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0" name="Freeform 390"/>
            <p:cNvSpPr>
              <a:spLocks/>
            </p:cNvSpPr>
            <p:nvPr/>
          </p:nvSpPr>
          <p:spPr bwMode="auto">
            <a:xfrm>
              <a:off x="2690" y="2071"/>
              <a:ext cx="130" cy="372"/>
            </a:xfrm>
            <a:custGeom>
              <a:avLst/>
              <a:gdLst>
                <a:gd name="T0" fmla="*/ 0 w 130"/>
                <a:gd name="T1" fmla="*/ 0 h 372"/>
                <a:gd name="T2" fmla="*/ 3 w 130"/>
                <a:gd name="T3" fmla="*/ 150 h 372"/>
                <a:gd name="T4" fmla="*/ 44 w 130"/>
                <a:gd name="T5" fmla="*/ 187 h 372"/>
                <a:gd name="T6" fmla="*/ 3 w 130"/>
                <a:gd name="T7" fmla="*/ 222 h 372"/>
                <a:gd name="T8" fmla="*/ 3 w 130"/>
                <a:gd name="T9" fmla="*/ 372 h 372"/>
                <a:gd name="T10" fmla="*/ 130 w 130"/>
                <a:gd name="T11" fmla="*/ 260 h 372"/>
                <a:gd name="T12" fmla="*/ 130 w 130"/>
                <a:gd name="T13" fmla="*/ 115 h 372"/>
                <a:gd name="T14" fmla="*/ 3 w 130"/>
                <a:gd name="T15" fmla="*/ 0 h 372"/>
                <a:gd name="T16" fmla="*/ 3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3" y="150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1" name="Freeform 391"/>
            <p:cNvSpPr>
              <a:spLocks/>
            </p:cNvSpPr>
            <p:nvPr/>
          </p:nvSpPr>
          <p:spPr bwMode="auto">
            <a:xfrm>
              <a:off x="2927" y="1648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2" name="Freeform 392"/>
            <p:cNvSpPr>
              <a:spLocks/>
            </p:cNvSpPr>
            <p:nvPr/>
          </p:nvSpPr>
          <p:spPr bwMode="auto">
            <a:xfrm>
              <a:off x="2927" y="2071"/>
              <a:ext cx="63" cy="375"/>
            </a:xfrm>
            <a:custGeom>
              <a:avLst/>
              <a:gdLst>
                <a:gd name="T0" fmla="*/ 63 w 63"/>
                <a:gd name="T1" fmla="*/ 372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3" name="Freeform 393"/>
            <p:cNvSpPr>
              <a:spLocks/>
            </p:cNvSpPr>
            <p:nvPr/>
          </p:nvSpPr>
          <p:spPr bwMode="auto">
            <a:xfrm>
              <a:off x="3095" y="2493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0 h 373"/>
                <a:gd name="T4" fmla="*/ 43 w 129"/>
                <a:gd name="T5" fmla="*/ 185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58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58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4" name="Freeform 394"/>
            <p:cNvSpPr>
              <a:spLocks/>
            </p:cNvSpPr>
            <p:nvPr/>
          </p:nvSpPr>
          <p:spPr bwMode="auto">
            <a:xfrm>
              <a:off x="3331" y="2493"/>
              <a:ext cx="64" cy="375"/>
            </a:xfrm>
            <a:custGeom>
              <a:avLst/>
              <a:gdLst>
                <a:gd name="T0" fmla="*/ 64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5" name="Freeform 395"/>
            <p:cNvSpPr>
              <a:spLocks/>
            </p:cNvSpPr>
            <p:nvPr/>
          </p:nvSpPr>
          <p:spPr bwMode="auto">
            <a:xfrm>
              <a:off x="2629" y="1835"/>
              <a:ext cx="300" cy="140"/>
            </a:xfrm>
            <a:custGeom>
              <a:avLst/>
              <a:gdLst>
                <a:gd name="T0" fmla="*/ 0 w 300"/>
                <a:gd name="T1" fmla="*/ 0 h 140"/>
                <a:gd name="T2" fmla="*/ 2 w 300"/>
                <a:gd name="T3" fmla="*/ 140 h 140"/>
                <a:gd name="T4" fmla="*/ 257 w 300"/>
                <a:gd name="T5" fmla="*/ 140 h 140"/>
                <a:gd name="T6" fmla="*/ 257 w 300"/>
                <a:gd name="T7" fmla="*/ 48 h 140"/>
                <a:gd name="T8" fmla="*/ 300 w 300"/>
                <a:gd name="T9" fmla="*/ 48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0"/>
                <a:gd name="T17" fmla="*/ 300 w 30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0">
                  <a:moveTo>
                    <a:pt x="0" y="0"/>
                  </a:moveTo>
                  <a:lnTo>
                    <a:pt x="2" y="140"/>
                  </a:lnTo>
                  <a:lnTo>
                    <a:pt x="257" y="140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6" name="Line 396"/>
            <p:cNvSpPr>
              <a:spLocks noChangeShapeType="1"/>
            </p:cNvSpPr>
            <p:nvPr/>
          </p:nvSpPr>
          <p:spPr bwMode="auto">
            <a:xfrm>
              <a:off x="2822" y="2256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7" name="Line 397"/>
            <p:cNvSpPr>
              <a:spLocks noChangeShapeType="1"/>
            </p:cNvSpPr>
            <p:nvPr/>
          </p:nvSpPr>
          <p:spPr bwMode="auto">
            <a:xfrm>
              <a:off x="2990" y="2256"/>
              <a:ext cx="8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8" name="Line 398"/>
            <p:cNvSpPr>
              <a:spLocks noChangeShapeType="1"/>
            </p:cNvSpPr>
            <p:nvPr/>
          </p:nvSpPr>
          <p:spPr bwMode="auto">
            <a:xfrm>
              <a:off x="3227" y="2678"/>
              <a:ext cx="10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9" name="Line 399"/>
            <p:cNvSpPr>
              <a:spLocks noChangeShapeType="1"/>
            </p:cNvSpPr>
            <p:nvPr/>
          </p:nvSpPr>
          <p:spPr bwMode="auto">
            <a:xfrm>
              <a:off x="3395" y="2678"/>
              <a:ext cx="8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0" name="Freeform 400"/>
            <p:cNvSpPr>
              <a:spLocks/>
            </p:cNvSpPr>
            <p:nvPr/>
          </p:nvSpPr>
          <p:spPr bwMode="auto">
            <a:xfrm>
              <a:off x="3033" y="2256"/>
              <a:ext cx="300" cy="142"/>
            </a:xfrm>
            <a:custGeom>
              <a:avLst/>
              <a:gdLst>
                <a:gd name="T0" fmla="*/ 0 w 300"/>
                <a:gd name="T1" fmla="*/ 0 h 142"/>
                <a:gd name="T2" fmla="*/ 3 w 300"/>
                <a:gd name="T3" fmla="*/ 142 h 142"/>
                <a:gd name="T4" fmla="*/ 257 w 300"/>
                <a:gd name="T5" fmla="*/ 142 h 142"/>
                <a:gd name="T6" fmla="*/ 257 w 300"/>
                <a:gd name="T7" fmla="*/ 50 h 142"/>
                <a:gd name="T8" fmla="*/ 300 w 300"/>
                <a:gd name="T9" fmla="*/ 5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2"/>
                <a:gd name="T17" fmla="*/ 300 w 3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2">
                  <a:moveTo>
                    <a:pt x="0" y="0"/>
                  </a:moveTo>
                  <a:lnTo>
                    <a:pt x="3" y="142"/>
                  </a:lnTo>
                  <a:lnTo>
                    <a:pt x="257" y="142"/>
                  </a:lnTo>
                  <a:lnTo>
                    <a:pt x="257" y="50"/>
                  </a:lnTo>
                  <a:lnTo>
                    <a:pt x="30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1" name="Rectangle 401"/>
            <p:cNvSpPr>
              <a:spLocks noChangeArrowheads="1"/>
            </p:cNvSpPr>
            <p:nvPr/>
          </p:nvSpPr>
          <p:spPr bwMode="auto">
            <a:xfrm>
              <a:off x="3106" y="220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72" name="Rectangle 402"/>
            <p:cNvSpPr>
              <a:spLocks noChangeArrowheads="1"/>
            </p:cNvSpPr>
            <p:nvPr/>
          </p:nvSpPr>
          <p:spPr bwMode="auto">
            <a:xfrm>
              <a:off x="3161" y="2200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73" name="Freeform 403"/>
            <p:cNvSpPr>
              <a:spLocks/>
            </p:cNvSpPr>
            <p:nvPr/>
          </p:nvSpPr>
          <p:spPr bwMode="auto">
            <a:xfrm>
              <a:off x="3077" y="2163"/>
              <a:ext cx="170" cy="188"/>
            </a:xfrm>
            <a:custGeom>
              <a:avLst/>
              <a:gdLst>
                <a:gd name="T0" fmla="*/ 170 w 170"/>
                <a:gd name="T1" fmla="*/ 188 h 188"/>
                <a:gd name="T2" fmla="*/ 170 w 170"/>
                <a:gd name="T3" fmla="*/ 0 h 188"/>
                <a:gd name="T4" fmla="*/ 0 w 170"/>
                <a:gd name="T5" fmla="*/ 0 h 188"/>
                <a:gd name="T6" fmla="*/ 0 w 170"/>
                <a:gd name="T7" fmla="*/ 188 h 188"/>
                <a:gd name="T8" fmla="*/ 170 w 170"/>
                <a:gd name="T9" fmla="*/ 188 h 188"/>
                <a:gd name="T10" fmla="*/ 170 w 170"/>
                <a:gd name="T11" fmla="*/ 188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88"/>
                <a:gd name="T20" fmla="*/ 170 w 170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88">
                  <a:moveTo>
                    <a:pt x="170" y="188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70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4" name="Freeform 404"/>
            <p:cNvSpPr>
              <a:spLocks/>
            </p:cNvSpPr>
            <p:nvPr/>
          </p:nvSpPr>
          <p:spPr bwMode="auto">
            <a:xfrm>
              <a:off x="3333" y="2071"/>
              <a:ext cx="66" cy="375"/>
            </a:xfrm>
            <a:custGeom>
              <a:avLst/>
              <a:gdLst>
                <a:gd name="T0" fmla="*/ 64 w 66"/>
                <a:gd name="T1" fmla="*/ 372 h 375"/>
                <a:gd name="T2" fmla="*/ 66 w 66"/>
                <a:gd name="T3" fmla="*/ 0 h 375"/>
                <a:gd name="T4" fmla="*/ 0 w 66"/>
                <a:gd name="T5" fmla="*/ 0 h 375"/>
                <a:gd name="T6" fmla="*/ 0 w 66"/>
                <a:gd name="T7" fmla="*/ 375 h 375"/>
                <a:gd name="T8" fmla="*/ 66 w 66"/>
                <a:gd name="T9" fmla="*/ 375 h 375"/>
                <a:gd name="T10" fmla="*/ 66 w 66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5"/>
                <a:gd name="T20" fmla="*/ 66 w 6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5">
                  <a:moveTo>
                    <a:pt x="64" y="372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6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72326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Stalling</a:t>
            </a:r>
            <a:endParaRPr lang="en-US" dirty="0" smtClean="0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3514"/>
            <a:ext cx="10972800" cy="5640647"/>
          </a:xfrm>
        </p:spPr>
        <p:txBody>
          <a:bodyPr/>
          <a:lstStyle/>
          <a:p>
            <a:r>
              <a:rPr lang="en-US" dirty="0" smtClean="0"/>
              <a:t>We can stall the pipeline by keeping an instruction in the same stage</a:t>
            </a:r>
            <a:endParaRPr lang="en-US" dirty="0"/>
          </a:p>
        </p:txBody>
      </p:sp>
      <p:sp>
        <p:nvSpPr>
          <p:cNvPr id="4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37899804-76BE-45F5-9692-A72D6FBD905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02407" y="1535114"/>
            <a:ext cx="10895888" cy="5037137"/>
            <a:chOff x="679" y="967"/>
            <a:chExt cx="4936" cy="3173"/>
          </a:xfrm>
        </p:grpSpPr>
        <p:sp>
          <p:nvSpPr>
            <p:cNvPr id="110602" name="Freeform 5"/>
            <p:cNvSpPr>
              <a:spLocks/>
            </p:cNvSpPr>
            <p:nvPr/>
          </p:nvSpPr>
          <p:spPr bwMode="auto">
            <a:xfrm>
              <a:off x="2489" y="1962"/>
              <a:ext cx="697" cy="1315"/>
            </a:xfrm>
            <a:custGeom>
              <a:avLst/>
              <a:gdLst>
                <a:gd name="T0" fmla="*/ 48 w 697"/>
                <a:gd name="T1" fmla="*/ 819 h 1315"/>
                <a:gd name="T2" fmla="*/ 55 w 697"/>
                <a:gd name="T3" fmla="*/ 873 h 1315"/>
                <a:gd name="T4" fmla="*/ 58 w 697"/>
                <a:gd name="T5" fmla="*/ 932 h 1315"/>
                <a:gd name="T6" fmla="*/ 78 w 697"/>
                <a:gd name="T7" fmla="*/ 962 h 1315"/>
                <a:gd name="T8" fmla="*/ 90 w 697"/>
                <a:gd name="T9" fmla="*/ 972 h 1315"/>
                <a:gd name="T10" fmla="*/ 35 w 697"/>
                <a:gd name="T11" fmla="*/ 1012 h 1315"/>
                <a:gd name="T12" fmla="*/ 15 w 697"/>
                <a:gd name="T13" fmla="*/ 1092 h 1315"/>
                <a:gd name="T14" fmla="*/ 80 w 697"/>
                <a:gd name="T15" fmla="*/ 1199 h 1315"/>
                <a:gd name="T16" fmla="*/ 158 w 697"/>
                <a:gd name="T17" fmla="*/ 1212 h 1315"/>
                <a:gd name="T18" fmla="*/ 170 w 697"/>
                <a:gd name="T19" fmla="*/ 1269 h 1315"/>
                <a:gd name="T20" fmla="*/ 245 w 697"/>
                <a:gd name="T21" fmla="*/ 1315 h 1315"/>
                <a:gd name="T22" fmla="*/ 340 w 697"/>
                <a:gd name="T23" fmla="*/ 1259 h 1315"/>
                <a:gd name="T24" fmla="*/ 447 w 697"/>
                <a:gd name="T25" fmla="*/ 1242 h 1315"/>
                <a:gd name="T26" fmla="*/ 585 w 697"/>
                <a:gd name="T27" fmla="*/ 1195 h 1315"/>
                <a:gd name="T28" fmla="*/ 590 w 697"/>
                <a:gd name="T29" fmla="*/ 1106 h 1315"/>
                <a:gd name="T30" fmla="*/ 582 w 697"/>
                <a:gd name="T31" fmla="*/ 1099 h 1315"/>
                <a:gd name="T32" fmla="*/ 610 w 697"/>
                <a:gd name="T33" fmla="*/ 1092 h 1315"/>
                <a:gd name="T34" fmla="*/ 650 w 697"/>
                <a:gd name="T35" fmla="*/ 1066 h 1315"/>
                <a:gd name="T36" fmla="*/ 662 w 697"/>
                <a:gd name="T37" fmla="*/ 976 h 1315"/>
                <a:gd name="T38" fmla="*/ 615 w 697"/>
                <a:gd name="T39" fmla="*/ 886 h 1315"/>
                <a:gd name="T40" fmla="*/ 562 w 697"/>
                <a:gd name="T41" fmla="*/ 866 h 1315"/>
                <a:gd name="T42" fmla="*/ 532 w 697"/>
                <a:gd name="T43" fmla="*/ 883 h 1315"/>
                <a:gd name="T44" fmla="*/ 522 w 697"/>
                <a:gd name="T45" fmla="*/ 883 h 1315"/>
                <a:gd name="T46" fmla="*/ 507 w 697"/>
                <a:gd name="T47" fmla="*/ 816 h 1315"/>
                <a:gd name="T48" fmla="*/ 495 w 697"/>
                <a:gd name="T49" fmla="*/ 769 h 1315"/>
                <a:gd name="T50" fmla="*/ 495 w 697"/>
                <a:gd name="T51" fmla="*/ 733 h 1315"/>
                <a:gd name="T52" fmla="*/ 490 w 697"/>
                <a:gd name="T53" fmla="*/ 716 h 1315"/>
                <a:gd name="T54" fmla="*/ 482 w 697"/>
                <a:gd name="T55" fmla="*/ 706 h 1315"/>
                <a:gd name="T56" fmla="*/ 507 w 697"/>
                <a:gd name="T57" fmla="*/ 699 h 1315"/>
                <a:gd name="T58" fmla="*/ 550 w 697"/>
                <a:gd name="T59" fmla="*/ 673 h 1315"/>
                <a:gd name="T60" fmla="*/ 565 w 697"/>
                <a:gd name="T61" fmla="*/ 599 h 1315"/>
                <a:gd name="T62" fmla="*/ 542 w 697"/>
                <a:gd name="T63" fmla="*/ 526 h 1315"/>
                <a:gd name="T64" fmla="*/ 577 w 697"/>
                <a:gd name="T65" fmla="*/ 493 h 1315"/>
                <a:gd name="T66" fmla="*/ 625 w 697"/>
                <a:gd name="T67" fmla="*/ 420 h 1315"/>
                <a:gd name="T68" fmla="*/ 622 w 697"/>
                <a:gd name="T69" fmla="*/ 360 h 1315"/>
                <a:gd name="T70" fmla="*/ 615 w 697"/>
                <a:gd name="T71" fmla="*/ 353 h 1315"/>
                <a:gd name="T72" fmla="*/ 640 w 697"/>
                <a:gd name="T73" fmla="*/ 346 h 1315"/>
                <a:gd name="T74" fmla="*/ 682 w 697"/>
                <a:gd name="T75" fmla="*/ 320 h 1315"/>
                <a:gd name="T76" fmla="*/ 694 w 697"/>
                <a:gd name="T77" fmla="*/ 230 h 1315"/>
                <a:gd name="T78" fmla="*/ 645 w 697"/>
                <a:gd name="T79" fmla="*/ 140 h 1315"/>
                <a:gd name="T80" fmla="*/ 595 w 697"/>
                <a:gd name="T81" fmla="*/ 120 h 1315"/>
                <a:gd name="T82" fmla="*/ 565 w 697"/>
                <a:gd name="T83" fmla="*/ 137 h 1315"/>
                <a:gd name="T84" fmla="*/ 552 w 697"/>
                <a:gd name="T85" fmla="*/ 117 h 1315"/>
                <a:gd name="T86" fmla="*/ 492 w 697"/>
                <a:gd name="T87" fmla="*/ 14 h 1315"/>
                <a:gd name="T88" fmla="*/ 402 w 697"/>
                <a:gd name="T89" fmla="*/ 4 h 1315"/>
                <a:gd name="T90" fmla="*/ 315 w 697"/>
                <a:gd name="T91" fmla="*/ 73 h 1315"/>
                <a:gd name="T92" fmla="*/ 280 w 697"/>
                <a:gd name="T93" fmla="*/ 43 h 1315"/>
                <a:gd name="T94" fmla="*/ 205 w 697"/>
                <a:gd name="T95" fmla="*/ 7 h 1315"/>
                <a:gd name="T96" fmla="*/ 130 w 697"/>
                <a:gd name="T97" fmla="*/ 53 h 1315"/>
                <a:gd name="T98" fmla="*/ 105 w 697"/>
                <a:gd name="T99" fmla="*/ 157 h 1315"/>
                <a:gd name="T100" fmla="*/ 135 w 697"/>
                <a:gd name="T101" fmla="*/ 227 h 1315"/>
                <a:gd name="T102" fmla="*/ 88 w 697"/>
                <a:gd name="T103" fmla="*/ 243 h 1315"/>
                <a:gd name="T104" fmla="*/ 50 w 697"/>
                <a:gd name="T105" fmla="*/ 303 h 1315"/>
                <a:gd name="T106" fmla="*/ 48 w 697"/>
                <a:gd name="T107" fmla="*/ 330 h 1315"/>
                <a:gd name="T108" fmla="*/ 48 w 697"/>
                <a:gd name="T109" fmla="*/ 366 h 1315"/>
                <a:gd name="T110" fmla="*/ 25 w 697"/>
                <a:gd name="T111" fmla="*/ 416 h 1315"/>
                <a:gd name="T112" fmla="*/ 18 w 697"/>
                <a:gd name="T113" fmla="*/ 500 h 1315"/>
                <a:gd name="T114" fmla="*/ 0 w 697"/>
                <a:gd name="T115" fmla="*/ 576 h 1315"/>
                <a:gd name="T116" fmla="*/ 28 w 697"/>
                <a:gd name="T117" fmla="*/ 666 h 1315"/>
                <a:gd name="T118" fmla="*/ 23 w 697"/>
                <a:gd name="T119" fmla="*/ 726 h 13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7"/>
                <a:gd name="T181" fmla="*/ 0 h 1315"/>
                <a:gd name="T182" fmla="*/ 697 w 697"/>
                <a:gd name="T183" fmla="*/ 1315 h 13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7" h="1315">
                  <a:moveTo>
                    <a:pt x="58" y="779"/>
                  </a:moveTo>
                  <a:lnTo>
                    <a:pt x="55" y="789"/>
                  </a:lnTo>
                  <a:lnTo>
                    <a:pt x="53" y="799"/>
                  </a:lnTo>
                  <a:lnTo>
                    <a:pt x="50" y="809"/>
                  </a:lnTo>
                  <a:lnTo>
                    <a:pt x="48" y="819"/>
                  </a:lnTo>
                  <a:lnTo>
                    <a:pt x="45" y="829"/>
                  </a:lnTo>
                  <a:lnTo>
                    <a:pt x="45" y="839"/>
                  </a:lnTo>
                  <a:lnTo>
                    <a:pt x="45" y="849"/>
                  </a:lnTo>
                  <a:lnTo>
                    <a:pt x="50" y="859"/>
                  </a:lnTo>
                  <a:lnTo>
                    <a:pt x="55" y="873"/>
                  </a:lnTo>
                  <a:lnTo>
                    <a:pt x="65" y="886"/>
                  </a:lnTo>
                  <a:lnTo>
                    <a:pt x="60" y="899"/>
                  </a:lnTo>
                  <a:lnTo>
                    <a:pt x="58" y="912"/>
                  </a:lnTo>
                  <a:lnTo>
                    <a:pt x="58" y="922"/>
                  </a:lnTo>
                  <a:lnTo>
                    <a:pt x="58" y="932"/>
                  </a:lnTo>
                  <a:lnTo>
                    <a:pt x="58" y="939"/>
                  </a:lnTo>
                  <a:lnTo>
                    <a:pt x="63" y="946"/>
                  </a:lnTo>
                  <a:lnTo>
                    <a:pt x="65" y="952"/>
                  </a:lnTo>
                  <a:lnTo>
                    <a:pt x="73" y="959"/>
                  </a:lnTo>
                  <a:lnTo>
                    <a:pt x="78" y="962"/>
                  </a:lnTo>
                  <a:lnTo>
                    <a:pt x="85" y="966"/>
                  </a:lnTo>
                  <a:lnTo>
                    <a:pt x="105" y="972"/>
                  </a:lnTo>
                  <a:lnTo>
                    <a:pt x="103" y="972"/>
                  </a:lnTo>
                  <a:lnTo>
                    <a:pt x="98" y="972"/>
                  </a:lnTo>
                  <a:lnTo>
                    <a:pt x="90" y="972"/>
                  </a:lnTo>
                  <a:lnTo>
                    <a:pt x="80" y="979"/>
                  </a:lnTo>
                  <a:lnTo>
                    <a:pt x="68" y="982"/>
                  </a:lnTo>
                  <a:lnTo>
                    <a:pt x="58" y="989"/>
                  </a:lnTo>
                  <a:lnTo>
                    <a:pt x="45" y="999"/>
                  </a:lnTo>
                  <a:lnTo>
                    <a:pt x="35" y="1012"/>
                  </a:lnTo>
                  <a:lnTo>
                    <a:pt x="25" y="1029"/>
                  </a:lnTo>
                  <a:lnTo>
                    <a:pt x="18" y="1049"/>
                  </a:lnTo>
                  <a:lnTo>
                    <a:pt x="18" y="1052"/>
                  </a:lnTo>
                  <a:lnTo>
                    <a:pt x="15" y="1069"/>
                  </a:lnTo>
                  <a:lnTo>
                    <a:pt x="15" y="1092"/>
                  </a:lnTo>
                  <a:lnTo>
                    <a:pt x="18" y="1119"/>
                  </a:lnTo>
                  <a:lnTo>
                    <a:pt x="25" y="1149"/>
                  </a:lnTo>
                  <a:lnTo>
                    <a:pt x="35" y="1172"/>
                  </a:lnTo>
                  <a:lnTo>
                    <a:pt x="53" y="1192"/>
                  </a:lnTo>
                  <a:lnTo>
                    <a:pt x="80" y="1199"/>
                  </a:lnTo>
                  <a:lnTo>
                    <a:pt x="115" y="1195"/>
                  </a:lnTo>
                  <a:lnTo>
                    <a:pt x="160" y="1175"/>
                  </a:lnTo>
                  <a:lnTo>
                    <a:pt x="160" y="1189"/>
                  </a:lnTo>
                  <a:lnTo>
                    <a:pt x="158" y="1202"/>
                  </a:lnTo>
                  <a:lnTo>
                    <a:pt x="158" y="1212"/>
                  </a:lnTo>
                  <a:lnTo>
                    <a:pt x="160" y="1225"/>
                  </a:lnTo>
                  <a:lnTo>
                    <a:pt x="160" y="1239"/>
                  </a:lnTo>
                  <a:lnTo>
                    <a:pt x="163" y="1249"/>
                  </a:lnTo>
                  <a:lnTo>
                    <a:pt x="165" y="1259"/>
                  </a:lnTo>
                  <a:lnTo>
                    <a:pt x="170" y="1269"/>
                  </a:lnTo>
                  <a:lnTo>
                    <a:pt x="175" y="1279"/>
                  </a:lnTo>
                  <a:lnTo>
                    <a:pt x="183" y="1289"/>
                  </a:lnTo>
                  <a:lnTo>
                    <a:pt x="203" y="1302"/>
                  </a:lnTo>
                  <a:lnTo>
                    <a:pt x="223" y="1312"/>
                  </a:lnTo>
                  <a:lnTo>
                    <a:pt x="245" y="1315"/>
                  </a:lnTo>
                  <a:lnTo>
                    <a:pt x="265" y="1315"/>
                  </a:lnTo>
                  <a:lnTo>
                    <a:pt x="288" y="1309"/>
                  </a:lnTo>
                  <a:lnTo>
                    <a:pt x="307" y="1299"/>
                  </a:lnTo>
                  <a:lnTo>
                    <a:pt x="325" y="1279"/>
                  </a:lnTo>
                  <a:lnTo>
                    <a:pt x="340" y="1259"/>
                  </a:lnTo>
                  <a:lnTo>
                    <a:pt x="352" y="1229"/>
                  </a:lnTo>
                  <a:lnTo>
                    <a:pt x="360" y="1192"/>
                  </a:lnTo>
                  <a:lnTo>
                    <a:pt x="382" y="1212"/>
                  </a:lnTo>
                  <a:lnTo>
                    <a:pt x="412" y="1229"/>
                  </a:lnTo>
                  <a:lnTo>
                    <a:pt x="447" y="1242"/>
                  </a:lnTo>
                  <a:lnTo>
                    <a:pt x="480" y="1249"/>
                  </a:lnTo>
                  <a:lnTo>
                    <a:pt x="512" y="1249"/>
                  </a:lnTo>
                  <a:lnTo>
                    <a:pt x="542" y="1239"/>
                  </a:lnTo>
                  <a:lnTo>
                    <a:pt x="567" y="1222"/>
                  </a:lnTo>
                  <a:lnTo>
                    <a:pt x="585" y="1195"/>
                  </a:lnTo>
                  <a:lnTo>
                    <a:pt x="595" y="1159"/>
                  </a:lnTo>
                  <a:lnTo>
                    <a:pt x="592" y="1109"/>
                  </a:lnTo>
                  <a:lnTo>
                    <a:pt x="590" y="1106"/>
                  </a:lnTo>
                  <a:lnTo>
                    <a:pt x="590" y="1102"/>
                  </a:lnTo>
                  <a:lnTo>
                    <a:pt x="587" y="1102"/>
                  </a:lnTo>
                  <a:lnTo>
                    <a:pt x="585" y="1099"/>
                  </a:lnTo>
                  <a:lnTo>
                    <a:pt x="582" y="1099"/>
                  </a:lnTo>
                  <a:lnTo>
                    <a:pt x="580" y="1096"/>
                  </a:lnTo>
                  <a:lnTo>
                    <a:pt x="577" y="1096"/>
                  </a:lnTo>
                  <a:lnTo>
                    <a:pt x="587" y="1096"/>
                  </a:lnTo>
                  <a:lnTo>
                    <a:pt x="600" y="1096"/>
                  </a:lnTo>
                  <a:lnTo>
                    <a:pt x="610" y="1092"/>
                  </a:lnTo>
                  <a:lnTo>
                    <a:pt x="620" y="1089"/>
                  </a:lnTo>
                  <a:lnTo>
                    <a:pt x="627" y="1086"/>
                  </a:lnTo>
                  <a:lnTo>
                    <a:pt x="637" y="1079"/>
                  </a:lnTo>
                  <a:lnTo>
                    <a:pt x="645" y="1072"/>
                  </a:lnTo>
                  <a:lnTo>
                    <a:pt x="650" y="1066"/>
                  </a:lnTo>
                  <a:lnTo>
                    <a:pt x="657" y="1056"/>
                  </a:lnTo>
                  <a:lnTo>
                    <a:pt x="660" y="1042"/>
                  </a:lnTo>
                  <a:lnTo>
                    <a:pt x="664" y="1019"/>
                  </a:lnTo>
                  <a:lnTo>
                    <a:pt x="664" y="996"/>
                  </a:lnTo>
                  <a:lnTo>
                    <a:pt x="662" y="976"/>
                  </a:lnTo>
                  <a:lnTo>
                    <a:pt x="657" y="952"/>
                  </a:lnTo>
                  <a:lnTo>
                    <a:pt x="650" y="932"/>
                  </a:lnTo>
                  <a:lnTo>
                    <a:pt x="640" y="916"/>
                  </a:lnTo>
                  <a:lnTo>
                    <a:pt x="627" y="899"/>
                  </a:lnTo>
                  <a:lnTo>
                    <a:pt x="615" y="886"/>
                  </a:lnTo>
                  <a:lnTo>
                    <a:pt x="597" y="876"/>
                  </a:lnTo>
                  <a:lnTo>
                    <a:pt x="582" y="866"/>
                  </a:lnTo>
                  <a:lnTo>
                    <a:pt x="575" y="866"/>
                  </a:lnTo>
                  <a:lnTo>
                    <a:pt x="570" y="866"/>
                  </a:lnTo>
                  <a:lnTo>
                    <a:pt x="562" y="866"/>
                  </a:lnTo>
                  <a:lnTo>
                    <a:pt x="557" y="866"/>
                  </a:lnTo>
                  <a:lnTo>
                    <a:pt x="550" y="869"/>
                  </a:lnTo>
                  <a:lnTo>
                    <a:pt x="545" y="873"/>
                  </a:lnTo>
                  <a:lnTo>
                    <a:pt x="537" y="876"/>
                  </a:lnTo>
                  <a:lnTo>
                    <a:pt x="532" y="883"/>
                  </a:lnTo>
                  <a:lnTo>
                    <a:pt x="527" y="889"/>
                  </a:lnTo>
                  <a:lnTo>
                    <a:pt x="522" y="896"/>
                  </a:lnTo>
                  <a:lnTo>
                    <a:pt x="522" y="889"/>
                  </a:lnTo>
                  <a:lnTo>
                    <a:pt x="522" y="883"/>
                  </a:lnTo>
                  <a:lnTo>
                    <a:pt x="522" y="873"/>
                  </a:lnTo>
                  <a:lnTo>
                    <a:pt x="520" y="859"/>
                  </a:lnTo>
                  <a:lnTo>
                    <a:pt x="517" y="846"/>
                  </a:lnTo>
                  <a:lnTo>
                    <a:pt x="512" y="833"/>
                  </a:lnTo>
                  <a:lnTo>
                    <a:pt x="507" y="816"/>
                  </a:lnTo>
                  <a:lnTo>
                    <a:pt x="500" y="803"/>
                  </a:lnTo>
                  <a:lnTo>
                    <a:pt x="490" y="789"/>
                  </a:lnTo>
                  <a:lnTo>
                    <a:pt x="492" y="783"/>
                  </a:lnTo>
                  <a:lnTo>
                    <a:pt x="492" y="776"/>
                  </a:lnTo>
                  <a:lnTo>
                    <a:pt x="495" y="769"/>
                  </a:lnTo>
                  <a:lnTo>
                    <a:pt x="495" y="763"/>
                  </a:lnTo>
                  <a:lnTo>
                    <a:pt x="495" y="756"/>
                  </a:lnTo>
                  <a:lnTo>
                    <a:pt x="495" y="749"/>
                  </a:lnTo>
                  <a:lnTo>
                    <a:pt x="495" y="743"/>
                  </a:lnTo>
                  <a:lnTo>
                    <a:pt x="495" y="733"/>
                  </a:lnTo>
                  <a:lnTo>
                    <a:pt x="492" y="726"/>
                  </a:lnTo>
                  <a:lnTo>
                    <a:pt x="492" y="719"/>
                  </a:lnTo>
                  <a:lnTo>
                    <a:pt x="492" y="716"/>
                  </a:lnTo>
                  <a:lnTo>
                    <a:pt x="490" y="716"/>
                  </a:lnTo>
                  <a:lnTo>
                    <a:pt x="490" y="713"/>
                  </a:lnTo>
                  <a:lnTo>
                    <a:pt x="487" y="709"/>
                  </a:lnTo>
                  <a:lnTo>
                    <a:pt x="485" y="706"/>
                  </a:lnTo>
                  <a:lnTo>
                    <a:pt x="482" y="706"/>
                  </a:lnTo>
                  <a:lnTo>
                    <a:pt x="480" y="703"/>
                  </a:lnTo>
                  <a:lnTo>
                    <a:pt x="477" y="703"/>
                  </a:lnTo>
                  <a:lnTo>
                    <a:pt x="487" y="703"/>
                  </a:lnTo>
                  <a:lnTo>
                    <a:pt x="497" y="703"/>
                  </a:lnTo>
                  <a:lnTo>
                    <a:pt x="507" y="699"/>
                  </a:lnTo>
                  <a:lnTo>
                    <a:pt x="517" y="699"/>
                  </a:lnTo>
                  <a:lnTo>
                    <a:pt x="527" y="693"/>
                  </a:lnTo>
                  <a:lnTo>
                    <a:pt x="535" y="689"/>
                  </a:lnTo>
                  <a:lnTo>
                    <a:pt x="545" y="683"/>
                  </a:lnTo>
                  <a:lnTo>
                    <a:pt x="550" y="673"/>
                  </a:lnTo>
                  <a:lnTo>
                    <a:pt x="555" y="663"/>
                  </a:lnTo>
                  <a:lnTo>
                    <a:pt x="560" y="649"/>
                  </a:lnTo>
                  <a:lnTo>
                    <a:pt x="562" y="633"/>
                  </a:lnTo>
                  <a:lnTo>
                    <a:pt x="565" y="616"/>
                  </a:lnTo>
                  <a:lnTo>
                    <a:pt x="565" y="599"/>
                  </a:lnTo>
                  <a:lnTo>
                    <a:pt x="562" y="583"/>
                  </a:lnTo>
                  <a:lnTo>
                    <a:pt x="560" y="570"/>
                  </a:lnTo>
                  <a:lnTo>
                    <a:pt x="555" y="553"/>
                  </a:lnTo>
                  <a:lnTo>
                    <a:pt x="547" y="540"/>
                  </a:lnTo>
                  <a:lnTo>
                    <a:pt x="542" y="526"/>
                  </a:lnTo>
                  <a:lnTo>
                    <a:pt x="532" y="513"/>
                  </a:lnTo>
                  <a:lnTo>
                    <a:pt x="522" y="503"/>
                  </a:lnTo>
                  <a:lnTo>
                    <a:pt x="542" y="503"/>
                  </a:lnTo>
                  <a:lnTo>
                    <a:pt x="560" y="500"/>
                  </a:lnTo>
                  <a:lnTo>
                    <a:pt x="577" y="493"/>
                  </a:lnTo>
                  <a:lnTo>
                    <a:pt x="590" y="486"/>
                  </a:lnTo>
                  <a:lnTo>
                    <a:pt x="605" y="473"/>
                  </a:lnTo>
                  <a:lnTo>
                    <a:pt x="615" y="460"/>
                  </a:lnTo>
                  <a:lnTo>
                    <a:pt x="622" y="440"/>
                  </a:lnTo>
                  <a:lnTo>
                    <a:pt x="625" y="420"/>
                  </a:lnTo>
                  <a:lnTo>
                    <a:pt x="627" y="393"/>
                  </a:lnTo>
                  <a:lnTo>
                    <a:pt x="625" y="363"/>
                  </a:lnTo>
                  <a:lnTo>
                    <a:pt x="622" y="363"/>
                  </a:lnTo>
                  <a:lnTo>
                    <a:pt x="622" y="360"/>
                  </a:lnTo>
                  <a:lnTo>
                    <a:pt x="620" y="356"/>
                  </a:lnTo>
                  <a:lnTo>
                    <a:pt x="617" y="353"/>
                  </a:lnTo>
                  <a:lnTo>
                    <a:pt x="615" y="353"/>
                  </a:lnTo>
                  <a:lnTo>
                    <a:pt x="612" y="350"/>
                  </a:lnTo>
                  <a:lnTo>
                    <a:pt x="610" y="350"/>
                  </a:lnTo>
                  <a:lnTo>
                    <a:pt x="620" y="350"/>
                  </a:lnTo>
                  <a:lnTo>
                    <a:pt x="630" y="350"/>
                  </a:lnTo>
                  <a:lnTo>
                    <a:pt x="640" y="346"/>
                  </a:lnTo>
                  <a:lnTo>
                    <a:pt x="650" y="346"/>
                  </a:lnTo>
                  <a:lnTo>
                    <a:pt x="660" y="340"/>
                  </a:lnTo>
                  <a:lnTo>
                    <a:pt x="667" y="336"/>
                  </a:lnTo>
                  <a:lnTo>
                    <a:pt x="674" y="326"/>
                  </a:lnTo>
                  <a:lnTo>
                    <a:pt x="682" y="320"/>
                  </a:lnTo>
                  <a:lnTo>
                    <a:pt x="687" y="310"/>
                  </a:lnTo>
                  <a:lnTo>
                    <a:pt x="692" y="297"/>
                  </a:lnTo>
                  <a:lnTo>
                    <a:pt x="697" y="273"/>
                  </a:lnTo>
                  <a:lnTo>
                    <a:pt x="697" y="250"/>
                  </a:lnTo>
                  <a:lnTo>
                    <a:pt x="694" y="230"/>
                  </a:lnTo>
                  <a:lnTo>
                    <a:pt x="689" y="207"/>
                  </a:lnTo>
                  <a:lnTo>
                    <a:pt x="682" y="187"/>
                  </a:lnTo>
                  <a:lnTo>
                    <a:pt x="672" y="170"/>
                  </a:lnTo>
                  <a:lnTo>
                    <a:pt x="660" y="153"/>
                  </a:lnTo>
                  <a:lnTo>
                    <a:pt x="645" y="140"/>
                  </a:lnTo>
                  <a:lnTo>
                    <a:pt x="630" y="130"/>
                  </a:lnTo>
                  <a:lnTo>
                    <a:pt x="612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5" y="120"/>
                  </a:lnTo>
                  <a:lnTo>
                    <a:pt x="587" y="120"/>
                  </a:lnTo>
                  <a:lnTo>
                    <a:pt x="582" y="123"/>
                  </a:lnTo>
                  <a:lnTo>
                    <a:pt x="577" y="127"/>
                  </a:lnTo>
                  <a:lnTo>
                    <a:pt x="570" y="130"/>
                  </a:lnTo>
                  <a:lnTo>
                    <a:pt x="565" y="137"/>
                  </a:lnTo>
                  <a:lnTo>
                    <a:pt x="560" y="143"/>
                  </a:lnTo>
                  <a:lnTo>
                    <a:pt x="555" y="150"/>
                  </a:lnTo>
                  <a:lnTo>
                    <a:pt x="555" y="147"/>
                  </a:lnTo>
                  <a:lnTo>
                    <a:pt x="555" y="133"/>
                  </a:lnTo>
                  <a:lnTo>
                    <a:pt x="552" y="117"/>
                  </a:lnTo>
                  <a:lnTo>
                    <a:pt x="547" y="97"/>
                  </a:lnTo>
                  <a:lnTo>
                    <a:pt x="540" y="73"/>
                  </a:lnTo>
                  <a:lnTo>
                    <a:pt x="530" y="50"/>
                  </a:lnTo>
                  <a:lnTo>
                    <a:pt x="512" y="30"/>
                  </a:lnTo>
                  <a:lnTo>
                    <a:pt x="492" y="14"/>
                  </a:lnTo>
                  <a:lnTo>
                    <a:pt x="462" y="4"/>
                  </a:lnTo>
                  <a:lnTo>
                    <a:pt x="427" y="4"/>
                  </a:lnTo>
                  <a:lnTo>
                    <a:pt x="425" y="0"/>
                  </a:lnTo>
                  <a:lnTo>
                    <a:pt x="417" y="4"/>
                  </a:lnTo>
                  <a:lnTo>
                    <a:pt x="402" y="4"/>
                  </a:lnTo>
                  <a:lnTo>
                    <a:pt x="387" y="10"/>
                  </a:lnTo>
                  <a:lnTo>
                    <a:pt x="367" y="17"/>
                  </a:lnTo>
                  <a:lnTo>
                    <a:pt x="350" y="30"/>
                  </a:lnTo>
                  <a:lnTo>
                    <a:pt x="332" y="50"/>
                  </a:lnTo>
                  <a:lnTo>
                    <a:pt x="315" y="73"/>
                  </a:lnTo>
                  <a:lnTo>
                    <a:pt x="303" y="107"/>
                  </a:lnTo>
                  <a:lnTo>
                    <a:pt x="295" y="150"/>
                  </a:lnTo>
                  <a:lnTo>
                    <a:pt x="303" y="77"/>
                  </a:lnTo>
                  <a:lnTo>
                    <a:pt x="293" y="60"/>
                  </a:lnTo>
                  <a:lnTo>
                    <a:pt x="280" y="43"/>
                  </a:lnTo>
                  <a:lnTo>
                    <a:pt x="268" y="30"/>
                  </a:lnTo>
                  <a:lnTo>
                    <a:pt x="253" y="20"/>
                  </a:lnTo>
                  <a:lnTo>
                    <a:pt x="238" y="14"/>
                  </a:lnTo>
                  <a:lnTo>
                    <a:pt x="223" y="7"/>
                  </a:lnTo>
                  <a:lnTo>
                    <a:pt x="205" y="7"/>
                  </a:lnTo>
                  <a:lnTo>
                    <a:pt x="190" y="10"/>
                  </a:lnTo>
                  <a:lnTo>
                    <a:pt x="173" y="17"/>
                  </a:lnTo>
                  <a:lnTo>
                    <a:pt x="158" y="27"/>
                  </a:lnTo>
                  <a:lnTo>
                    <a:pt x="143" y="40"/>
                  </a:lnTo>
                  <a:lnTo>
                    <a:pt x="130" y="53"/>
                  </a:lnTo>
                  <a:lnTo>
                    <a:pt x="120" y="73"/>
                  </a:lnTo>
                  <a:lnTo>
                    <a:pt x="113" y="90"/>
                  </a:lnTo>
                  <a:lnTo>
                    <a:pt x="108" y="113"/>
                  </a:lnTo>
                  <a:lnTo>
                    <a:pt x="105" y="133"/>
                  </a:lnTo>
                  <a:lnTo>
                    <a:pt x="105" y="157"/>
                  </a:lnTo>
                  <a:lnTo>
                    <a:pt x="105" y="177"/>
                  </a:lnTo>
                  <a:lnTo>
                    <a:pt x="110" y="200"/>
                  </a:lnTo>
                  <a:lnTo>
                    <a:pt x="118" y="220"/>
                  </a:lnTo>
                  <a:lnTo>
                    <a:pt x="135" y="227"/>
                  </a:lnTo>
                  <a:lnTo>
                    <a:pt x="130" y="227"/>
                  </a:lnTo>
                  <a:lnTo>
                    <a:pt x="120" y="230"/>
                  </a:lnTo>
                  <a:lnTo>
                    <a:pt x="113" y="233"/>
                  </a:lnTo>
                  <a:lnTo>
                    <a:pt x="100" y="237"/>
                  </a:lnTo>
                  <a:lnTo>
                    <a:pt x="88" y="243"/>
                  </a:lnTo>
                  <a:lnTo>
                    <a:pt x="78" y="253"/>
                  </a:lnTo>
                  <a:lnTo>
                    <a:pt x="65" y="267"/>
                  </a:lnTo>
                  <a:lnTo>
                    <a:pt x="58" y="283"/>
                  </a:lnTo>
                  <a:lnTo>
                    <a:pt x="50" y="303"/>
                  </a:lnTo>
                  <a:lnTo>
                    <a:pt x="50" y="306"/>
                  </a:lnTo>
                  <a:lnTo>
                    <a:pt x="50" y="310"/>
                  </a:lnTo>
                  <a:lnTo>
                    <a:pt x="48" y="313"/>
                  </a:lnTo>
                  <a:lnTo>
                    <a:pt x="48" y="320"/>
                  </a:lnTo>
                  <a:lnTo>
                    <a:pt x="48" y="330"/>
                  </a:lnTo>
                  <a:lnTo>
                    <a:pt x="48" y="336"/>
                  </a:lnTo>
                  <a:lnTo>
                    <a:pt x="48" y="346"/>
                  </a:lnTo>
                  <a:lnTo>
                    <a:pt x="48" y="356"/>
                  </a:lnTo>
                  <a:lnTo>
                    <a:pt x="50" y="366"/>
                  </a:lnTo>
                  <a:lnTo>
                    <a:pt x="48" y="366"/>
                  </a:lnTo>
                  <a:lnTo>
                    <a:pt x="45" y="370"/>
                  </a:lnTo>
                  <a:lnTo>
                    <a:pt x="40" y="380"/>
                  </a:lnTo>
                  <a:lnTo>
                    <a:pt x="35" y="390"/>
                  </a:lnTo>
                  <a:lnTo>
                    <a:pt x="30" y="400"/>
                  </a:lnTo>
                  <a:lnTo>
                    <a:pt x="25" y="416"/>
                  </a:lnTo>
                  <a:lnTo>
                    <a:pt x="20" y="433"/>
                  </a:lnTo>
                  <a:lnTo>
                    <a:pt x="18" y="453"/>
                  </a:lnTo>
                  <a:lnTo>
                    <a:pt x="15" y="473"/>
                  </a:lnTo>
                  <a:lnTo>
                    <a:pt x="18" y="500"/>
                  </a:lnTo>
                  <a:lnTo>
                    <a:pt x="13" y="510"/>
                  </a:lnTo>
                  <a:lnTo>
                    <a:pt x="10" y="520"/>
                  </a:lnTo>
                  <a:lnTo>
                    <a:pt x="5" y="536"/>
                  </a:lnTo>
                  <a:lnTo>
                    <a:pt x="3" y="556"/>
                  </a:lnTo>
                  <a:lnTo>
                    <a:pt x="0" y="576"/>
                  </a:lnTo>
                  <a:lnTo>
                    <a:pt x="3" y="596"/>
                  </a:lnTo>
                  <a:lnTo>
                    <a:pt x="8" y="619"/>
                  </a:lnTo>
                  <a:lnTo>
                    <a:pt x="15" y="643"/>
                  </a:lnTo>
                  <a:lnTo>
                    <a:pt x="30" y="663"/>
                  </a:lnTo>
                  <a:lnTo>
                    <a:pt x="28" y="666"/>
                  </a:lnTo>
                  <a:lnTo>
                    <a:pt x="28" y="673"/>
                  </a:lnTo>
                  <a:lnTo>
                    <a:pt x="25" y="683"/>
                  </a:lnTo>
                  <a:lnTo>
                    <a:pt x="23" y="696"/>
                  </a:lnTo>
                  <a:lnTo>
                    <a:pt x="23" y="709"/>
                  </a:lnTo>
                  <a:lnTo>
                    <a:pt x="23" y="726"/>
                  </a:lnTo>
                  <a:lnTo>
                    <a:pt x="25" y="739"/>
                  </a:lnTo>
                  <a:lnTo>
                    <a:pt x="33" y="756"/>
                  </a:lnTo>
                  <a:lnTo>
                    <a:pt x="43" y="769"/>
                  </a:lnTo>
                  <a:lnTo>
                    <a:pt x="60" y="779"/>
                  </a:lnTo>
                </a:path>
              </a:pathLst>
            </a:custGeom>
            <a:solidFill>
              <a:srgbClr val="FFFFCC"/>
            </a:solidFill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79" y="967"/>
              <a:ext cx="4414" cy="3133"/>
              <a:chOff x="679" y="967"/>
              <a:chExt cx="4414" cy="3133"/>
            </a:xfrm>
          </p:grpSpPr>
          <p:sp>
            <p:nvSpPr>
              <p:cNvPr id="110844" name="Line 7"/>
              <p:cNvSpPr>
                <a:spLocks noChangeShapeType="1"/>
              </p:cNvSpPr>
              <p:nvPr/>
            </p:nvSpPr>
            <p:spPr bwMode="auto">
              <a:xfrm>
                <a:off x="3086" y="1696"/>
                <a:ext cx="92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5" name="Rectangle 8"/>
              <p:cNvSpPr>
                <a:spLocks noChangeArrowheads="1"/>
              </p:cNvSpPr>
              <p:nvPr/>
            </p:nvSpPr>
            <p:spPr bwMode="auto">
              <a:xfrm>
                <a:off x="767" y="1616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6" name="Rectangle 9"/>
              <p:cNvSpPr>
                <a:spLocks noChangeArrowheads="1"/>
              </p:cNvSpPr>
              <p:nvPr/>
            </p:nvSpPr>
            <p:spPr bwMode="auto">
              <a:xfrm>
                <a:off x="784" y="1616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7" name="Rectangle 10"/>
              <p:cNvSpPr>
                <a:spLocks noChangeArrowheads="1"/>
              </p:cNvSpPr>
              <p:nvPr/>
            </p:nvSpPr>
            <p:spPr bwMode="auto">
              <a:xfrm>
                <a:off x="844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8" name="Rectangle 11"/>
              <p:cNvSpPr>
                <a:spLocks noChangeArrowheads="1"/>
              </p:cNvSpPr>
              <p:nvPr/>
            </p:nvSpPr>
            <p:spPr bwMode="auto">
              <a:xfrm>
                <a:off x="867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9" name="Rectangle 12"/>
              <p:cNvSpPr>
                <a:spLocks noChangeArrowheads="1"/>
              </p:cNvSpPr>
              <p:nvPr/>
            </p:nvSpPr>
            <p:spPr bwMode="auto">
              <a:xfrm>
                <a:off x="914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0" name="Rectangle 13"/>
              <p:cNvSpPr>
                <a:spLocks noChangeArrowheads="1"/>
              </p:cNvSpPr>
              <p:nvPr/>
            </p:nvSpPr>
            <p:spPr bwMode="auto">
              <a:xfrm>
                <a:off x="959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1" name="Rectangle 14"/>
              <p:cNvSpPr>
                <a:spLocks noChangeArrowheads="1"/>
              </p:cNvSpPr>
              <p:nvPr/>
            </p:nvSpPr>
            <p:spPr bwMode="auto">
              <a:xfrm>
                <a:off x="984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2" name="Rectangle 15"/>
              <p:cNvSpPr>
                <a:spLocks noChangeArrowheads="1"/>
              </p:cNvSpPr>
              <p:nvPr/>
            </p:nvSpPr>
            <p:spPr bwMode="auto">
              <a:xfrm>
                <a:off x="1007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3" name="Rectangle 16"/>
              <p:cNvSpPr>
                <a:spLocks noChangeArrowheads="1"/>
              </p:cNvSpPr>
              <p:nvPr/>
            </p:nvSpPr>
            <p:spPr bwMode="auto">
              <a:xfrm>
                <a:off x="1051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4" name="Rectangle 17"/>
              <p:cNvSpPr>
                <a:spLocks noChangeArrowheads="1"/>
              </p:cNvSpPr>
              <p:nvPr/>
            </p:nvSpPr>
            <p:spPr bwMode="auto">
              <a:xfrm>
                <a:off x="1099" y="1616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5" name="Rectangle 18"/>
              <p:cNvSpPr>
                <a:spLocks noChangeArrowheads="1"/>
              </p:cNvSpPr>
              <p:nvPr/>
            </p:nvSpPr>
            <p:spPr bwMode="auto">
              <a:xfrm>
                <a:off x="1126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6" name="Rectangle 19"/>
              <p:cNvSpPr>
                <a:spLocks noChangeArrowheads="1"/>
              </p:cNvSpPr>
              <p:nvPr/>
            </p:nvSpPr>
            <p:spPr bwMode="auto">
              <a:xfrm>
                <a:off x="1171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7" name="Rectangle 20"/>
              <p:cNvSpPr>
                <a:spLocks noChangeArrowheads="1"/>
              </p:cNvSpPr>
              <p:nvPr/>
            </p:nvSpPr>
            <p:spPr bwMode="auto">
              <a:xfrm>
                <a:off x="1219" y="1616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8" name="Line 21"/>
              <p:cNvSpPr>
                <a:spLocks noChangeShapeType="1"/>
              </p:cNvSpPr>
              <p:nvPr/>
            </p:nvSpPr>
            <p:spPr bwMode="auto">
              <a:xfrm>
                <a:off x="697" y="1579"/>
                <a:ext cx="1" cy="24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59" name="Freeform 22"/>
              <p:cNvSpPr>
                <a:spLocks/>
              </p:cNvSpPr>
              <p:nvPr/>
            </p:nvSpPr>
            <p:spPr bwMode="auto">
              <a:xfrm>
                <a:off x="682" y="4056"/>
                <a:ext cx="30" cy="44"/>
              </a:xfrm>
              <a:custGeom>
                <a:avLst/>
                <a:gdLst>
                  <a:gd name="T0" fmla="*/ 30 w 30"/>
                  <a:gd name="T1" fmla="*/ 0 h 44"/>
                  <a:gd name="T2" fmla="*/ 0 w 30"/>
                  <a:gd name="T3" fmla="*/ 4 h 44"/>
                  <a:gd name="T4" fmla="*/ 15 w 30"/>
                  <a:gd name="T5" fmla="*/ 44 h 44"/>
                  <a:gd name="T6" fmla="*/ 30 w 30"/>
                  <a:gd name="T7" fmla="*/ 4 h 44"/>
                  <a:gd name="T8" fmla="*/ 30 w 30"/>
                  <a:gd name="T9" fmla="*/ 4 h 44"/>
                  <a:gd name="T10" fmla="*/ 30 w 30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4"/>
                  <a:gd name="T20" fmla="*/ 30 w 3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4">
                    <a:moveTo>
                      <a:pt x="30" y="0"/>
                    </a:moveTo>
                    <a:lnTo>
                      <a:pt x="0" y="4"/>
                    </a:lnTo>
                    <a:lnTo>
                      <a:pt x="15" y="44"/>
                    </a:lnTo>
                    <a:lnTo>
                      <a:pt x="30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60" name="Rectangle 23"/>
              <p:cNvSpPr>
                <a:spLocks noChangeArrowheads="1"/>
              </p:cNvSpPr>
              <p:nvPr/>
            </p:nvSpPr>
            <p:spPr bwMode="auto">
              <a:xfrm>
                <a:off x="679" y="967"/>
                <a:ext cx="7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1" name="Rectangle 24"/>
              <p:cNvSpPr>
                <a:spLocks noChangeArrowheads="1"/>
              </p:cNvSpPr>
              <p:nvPr/>
            </p:nvSpPr>
            <p:spPr bwMode="auto">
              <a:xfrm>
                <a:off x="734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2" name="Rectangle 25"/>
              <p:cNvSpPr>
                <a:spLocks noChangeArrowheads="1"/>
              </p:cNvSpPr>
              <p:nvPr/>
            </p:nvSpPr>
            <p:spPr bwMode="auto">
              <a:xfrm>
                <a:off x="762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3" name="Rectangle 26"/>
              <p:cNvSpPr>
                <a:spLocks noChangeArrowheads="1"/>
              </p:cNvSpPr>
              <p:nvPr/>
            </p:nvSpPr>
            <p:spPr bwMode="auto">
              <a:xfrm>
                <a:off x="809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4" name="Rectangle 27"/>
              <p:cNvSpPr>
                <a:spLocks noChangeArrowheads="1"/>
              </p:cNvSpPr>
              <p:nvPr/>
            </p:nvSpPr>
            <p:spPr bwMode="auto">
              <a:xfrm>
                <a:off x="854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5" name="Rectangle 28"/>
              <p:cNvSpPr>
                <a:spLocks noChangeArrowheads="1"/>
              </p:cNvSpPr>
              <p:nvPr/>
            </p:nvSpPr>
            <p:spPr bwMode="auto">
              <a:xfrm>
                <a:off x="884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6" name="Rectangle 29"/>
              <p:cNvSpPr>
                <a:spLocks noChangeArrowheads="1"/>
              </p:cNvSpPr>
              <p:nvPr/>
            </p:nvSpPr>
            <p:spPr bwMode="auto">
              <a:xfrm>
                <a:off x="929" y="96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7" name="Rectangle 30"/>
              <p:cNvSpPr>
                <a:spLocks noChangeArrowheads="1"/>
              </p:cNvSpPr>
              <p:nvPr/>
            </p:nvSpPr>
            <p:spPr bwMode="auto">
              <a:xfrm>
                <a:off x="999" y="96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8" name="Rectangle 31"/>
              <p:cNvSpPr>
                <a:spLocks noChangeArrowheads="1"/>
              </p:cNvSpPr>
              <p:nvPr/>
            </p:nvSpPr>
            <p:spPr bwMode="auto">
              <a:xfrm>
                <a:off x="679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9" name="Rectangle 32"/>
              <p:cNvSpPr>
                <a:spLocks noChangeArrowheads="1"/>
              </p:cNvSpPr>
              <p:nvPr/>
            </p:nvSpPr>
            <p:spPr bwMode="auto">
              <a:xfrm>
                <a:off x="727" y="110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0" name="Rectangle 33"/>
              <p:cNvSpPr>
                <a:spLocks noChangeArrowheads="1"/>
              </p:cNvSpPr>
              <p:nvPr/>
            </p:nvSpPr>
            <p:spPr bwMode="auto">
              <a:xfrm>
                <a:off x="767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1" name="Rectangle 34"/>
              <p:cNvSpPr>
                <a:spLocks noChangeArrowheads="1"/>
              </p:cNvSpPr>
              <p:nvPr/>
            </p:nvSpPr>
            <p:spPr bwMode="auto">
              <a:xfrm>
                <a:off x="814" y="110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2" name="Rectangle 35"/>
              <p:cNvSpPr>
                <a:spLocks noChangeArrowheads="1"/>
              </p:cNvSpPr>
              <p:nvPr/>
            </p:nvSpPr>
            <p:spPr bwMode="auto">
              <a:xfrm>
                <a:off x="854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3" name="Rectangle 36"/>
              <p:cNvSpPr>
                <a:spLocks noChangeArrowheads="1"/>
              </p:cNvSpPr>
              <p:nvPr/>
            </p:nvSpPr>
            <p:spPr bwMode="auto">
              <a:xfrm>
                <a:off x="902" y="110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4" name="Rectangle 37"/>
              <p:cNvSpPr>
                <a:spLocks noChangeArrowheads="1"/>
              </p:cNvSpPr>
              <p:nvPr/>
            </p:nvSpPr>
            <p:spPr bwMode="auto">
              <a:xfrm>
                <a:off x="924" y="1100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5" name="Rectangle 38"/>
              <p:cNvSpPr>
                <a:spLocks noChangeArrowheads="1"/>
              </p:cNvSpPr>
              <p:nvPr/>
            </p:nvSpPr>
            <p:spPr bwMode="auto">
              <a:xfrm>
                <a:off x="944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6" name="Rectangle 39"/>
              <p:cNvSpPr>
                <a:spLocks noChangeArrowheads="1"/>
              </p:cNvSpPr>
              <p:nvPr/>
            </p:nvSpPr>
            <p:spPr bwMode="auto">
              <a:xfrm>
                <a:off x="989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7" name="Rectangle 40"/>
              <p:cNvSpPr>
                <a:spLocks noChangeArrowheads="1"/>
              </p:cNvSpPr>
              <p:nvPr/>
            </p:nvSpPr>
            <p:spPr bwMode="auto">
              <a:xfrm>
                <a:off x="1036" y="110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8" name="Rectangle 41"/>
              <p:cNvSpPr>
                <a:spLocks noChangeArrowheads="1"/>
              </p:cNvSpPr>
              <p:nvPr/>
            </p:nvSpPr>
            <p:spPr bwMode="auto">
              <a:xfrm>
                <a:off x="679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9" name="Rectangle 42"/>
              <p:cNvSpPr>
                <a:spLocks noChangeArrowheads="1"/>
              </p:cNvSpPr>
              <p:nvPr/>
            </p:nvSpPr>
            <p:spPr bwMode="auto">
              <a:xfrm>
                <a:off x="727" y="1230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0" name="Rectangle 43"/>
              <p:cNvSpPr>
                <a:spLocks noChangeArrowheads="1"/>
              </p:cNvSpPr>
              <p:nvPr/>
            </p:nvSpPr>
            <p:spPr bwMode="auto">
              <a:xfrm>
                <a:off x="754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1" name="Rectangle 44"/>
              <p:cNvSpPr>
                <a:spLocks noChangeArrowheads="1"/>
              </p:cNvSpPr>
              <p:nvPr/>
            </p:nvSpPr>
            <p:spPr bwMode="auto">
              <a:xfrm>
                <a:off x="799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2" name="Rectangle 45"/>
              <p:cNvSpPr>
                <a:spLocks noChangeArrowheads="1"/>
              </p:cNvSpPr>
              <p:nvPr/>
            </p:nvSpPr>
            <p:spPr bwMode="auto">
              <a:xfrm>
                <a:off x="847" y="1230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3" name="Rectangle 46"/>
              <p:cNvSpPr>
                <a:spLocks noChangeArrowheads="1"/>
              </p:cNvSpPr>
              <p:nvPr/>
            </p:nvSpPr>
            <p:spPr bwMode="auto">
              <a:xfrm>
                <a:off x="874" y="123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4" name="Rectangle 47"/>
              <p:cNvSpPr>
                <a:spLocks noChangeArrowheads="1"/>
              </p:cNvSpPr>
              <p:nvPr/>
            </p:nvSpPr>
            <p:spPr bwMode="auto">
              <a:xfrm>
                <a:off x="679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5" name="Rectangle 48"/>
              <p:cNvSpPr>
                <a:spLocks noChangeArrowheads="1"/>
              </p:cNvSpPr>
              <p:nvPr/>
            </p:nvSpPr>
            <p:spPr bwMode="auto">
              <a:xfrm>
                <a:off x="707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6" name="Rectangle 49"/>
              <p:cNvSpPr>
                <a:spLocks noChangeArrowheads="1"/>
              </p:cNvSpPr>
              <p:nvPr/>
            </p:nvSpPr>
            <p:spPr bwMode="auto">
              <a:xfrm>
                <a:off x="727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7" name="Rectangle 50"/>
              <p:cNvSpPr>
                <a:spLocks noChangeArrowheads="1"/>
              </p:cNvSpPr>
              <p:nvPr/>
            </p:nvSpPr>
            <p:spPr bwMode="auto">
              <a:xfrm>
                <a:off x="772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8" name="Rectangle 51"/>
              <p:cNvSpPr>
                <a:spLocks noChangeArrowheads="1"/>
              </p:cNvSpPr>
              <p:nvPr/>
            </p:nvSpPr>
            <p:spPr bwMode="auto">
              <a:xfrm>
                <a:off x="794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9" name="Rectangle 52"/>
              <p:cNvSpPr>
                <a:spLocks noChangeArrowheads="1"/>
              </p:cNvSpPr>
              <p:nvPr/>
            </p:nvSpPr>
            <p:spPr bwMode="auto">
              <a:xfrm>
                <a:off x="814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0" name="Rectangle 53"/>
              <p:cNvSpPr>
                <a:spLocks noChangeArrowheads="1"/>
              </p:cNvSpPr>
              <p:nvPr/>
            </p:nvSpPr>
            <p:spPr bwMode="auto">
              <a:xfrm>
                <a:off x="859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1" name="Rectangle 54"/>
              <p:cNvSpPr>
                <a:spLocks noChangeArrowheads="1"/>
              </p:cNvSpPr>
              <p:nvPr/>
            </p:nvSpPr>
            <p:spPr bwMode="auto">
              <a:xfrm>
                <a:off x="902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2" name="Rectangle 55"/>
              <p:cNvSpPr>
                <a:spLocks noChangeArrowheads="1"/>
              </p:cNvSpPr>
              <p:nvPr/>
            </p:nvSpPr>
            <p:spPr bwMode="auto">
              <a:xfrm>
                <a:off x="924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3" name="Rectangle 56"/>
              <p:cNvSpPr>
                <a:spLocks noChangeArrowheads="1"/>
              </p:cNvSpPr>
              <p:nvPr/>
            </p:nvSpPr>
            <p:spPr bwMode="auto">
              <a:xfrm>
                <a:off x="952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4" name="Rectangle 57"/>
              <p:cNvSpPr>
                <a:spLocks noChangeArrowheads="1"/>
              </p:cNvSpPr>
              <p:nvPr/>
            </p:nvSpPr>
            <p:spPr bwMode="auto">
              <a:xfrm>
                <a:off x="999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5" name="Rectangle 58"/>
              <p:cNvSpPr>
                <a:spLocks noChangeArrowheads="1"/>
              </p:cNvSpPr>
              <p:nvPr/>
            </p:nvSpPr>
            <p:spPr bwMode="auto">
              <a:xfrm>
                <a:off x="1039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6" name="Rectangle 59"/>
              <p:cNvSpPr>
                <a:spLocks noChangeArrowheads="1"/>
              </p:cNvSpPr>
              <p:nvPr/>
            </p:nvSpPr>
            <p:spPr bwMode="auto">
              <a:xfrm>
                <a:off x="1064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7" name="Rectangle 60"/>
              <p:cNvSpPr>
                <a:spLocks noChangeArrowheads="1"/>
              </p:cNvSpPr>
              <p:nvPr/>
            </p:nvSpPr>
            <p:spPr bwMode="auto">
              <a:xfrm>
                <a:off x="1081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8" name="Rectangle 61"/>
              <p:cNvSpPr>
                <a:spLocks noChangeArrowheads="1"/>
              </p:cNvSpPr>
              <p:nvPr/>
            </p:nvSpPr>
            <p:spPr bwMode="auto">
              <a:xfrm>
                <a:off x="1129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9" name="Rectangle 62"/>
              <p:cNvSpPr>
                <a:spLocks noChangeArrowheads="1"/>
              </p:cNvSpPr>
              <p:nvPr/>
            </p:nvSpPr>
            <p:spPr bwMode="auto">
              <a:xfrm>
                <a:off x="1174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0" name="Rectangle 63"/>
              <p:cNvSpPr>
                <a:spLocks noChangeArrowheads="1"/>
              </p:cNvSpPr>
              <p:nvPr/>
            </p:nvSpPr>
            <p:spPr bwMode="auto">
              <a:xfrm>
                <a:off x="1216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1" name="Rectangle 64"/>
              <p:cNvSpPr>
                <a:spLocks noChangeArrowheads="1"/>
              </p:cNvSpPr>
              <p:nvPr/>
            </p:nvSpPr>
            <p:spPr bwMode="auto">
              <a:xfrm>
                <a:off x="767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2" name="Rectangle 65"/>
              <p:cNvSpPr>
                <a:spLocks noChangeArrowheads="1"/>
              </p:cNvSpPr>
              <p:nvPr/>
            </p:nvSpPr>
            <p:spPr bwMode="auto">
              <a:xfrm>
                <a:off x="812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3" name="Rectangle 66"/>
              <p:cNvSpPr>
                <a:spLocks noChangeArrowheads="1"/>
              </p:cNvSpPr>
              <p:nvPr/>
            </p:nvSpPr>
            <p:spPr bwMode="auto">
              <a:xfrm>
                <a:off x="859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4" name="Rectangle 67"/>
              <p:cNvSpPr>
                <a:spLocks noChangeArrowheads="1"/>
              </p:cNvSpPr>
              <p:nvPr/>
            </p:nvSpPr>
            <p:spPr bwMode="auto">
              <a:xfrm>
                <a:off x="904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5" name="Rectangle 68"/>
              <p:cNvSpPr>
                <a:spLocks noChangeArrowheads="1"/>
              </p:cNvSpPr>
              <p:nvPr/>
            </p:nvSpPr>
            <p:spPr bwMode="auto">
              <a:xfrm>
                <a:off x="927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6" name="Rectangle 69"/>
              <p:cNvSpPr>
                <a:spLocks noChangeArrowheads="1"/>
              </p:cNvSpPr>
              <p:nvPr/>
            </p:nvSpPr>
            <p:spPr bwMode="auto">
              <a:xfrm>
                <a:off x="974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7" name="Rectangle 70"/>
              <p:cNvSpPr>
                <a:spLocks noChangeArrowheads="1"/>
              </p:cNvSpPr>
              <p:nvPr/>
            </p:nvSpPr>
            <p:spPr bwMode="auto">
              <a:xfrm>
                <a:off x="1019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8" name="Rectangle 71"/>
              <p:cNvSpPr>
                <a:spLocks noChangeArrowheads="1"/>
              </p:cNvSpPr>
              <p:nvPr/>
            </p:nvSpPr>
            <p:spPr bwMode="auto">
              <a:xfrm>
                <a:off x="1044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9" name="Rectangle 72"/>
              <p:cNvSpPr>
                <a:spLocks noChangeArrowheads="1"/>
              </p:cNvSpPr>
              <p:nvPr/>
            </p:nvSpPr>
            <p:spPr bwMode="auto">
              <a:xfrm>
                <a:off x="1066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0" name="Rectangle 73"/>
              <p:cNvSpPr>
                <a:spLocks noChangeArrowheads="1"/>
              </p:cNvSpPr>
              <p:nvPr/>
            </p:nvSpPr>
            <p:spPr bwMode="auto">
              <a:xfrm>
                <a:off x="1111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1" name="Rectangle 74"/>
              <p:cNvSpPr>
                <a:spLocks noChangeArrowheads="1"/>
              </p:cNvSpPr>
              <p:nvPr/>
            </p:nvSpPr>
            <p:spPr bwMode="auto">
              <a:xfrm>
                <a:off x="1159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2" name="Rectangle 75"/>
              <p:cNvSpPr>
                <a:spLocks noChangeArrowheads="1"/>
              </p:cNvSpPr>
              <p:nvPr/>
            </p:nvSpPr>
            <p:spPr bwMode="auto">
              <a:xfrm>
                <a:off x="1181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3" name="Rectangle 76"/>
              <p:cNvSpPr>
                <a:spLocks noChangeArrowheads="1"/>
              </p:cNvSpPr>
              <p:nvPr/>
            </p:nvSpPr>
            <p:spPr bwMode="auto">
              <a:xfrm>
                <a:off x="1204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4" name="Rectangle 77"/>
              <p:cNvSpPr>
                <a:spLocks noChangeArrowheads="1"/>
              </p:cNvSpPr>
              <p:nvPr/>
            </p:nvSpPr>
            <p:spPr bwMode="auto">
              <a:xfrm>
                <a:off x="1251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5" name="Rectangle 78"/>
              <p:cNvSpPr>
                <a:spLocks noChangeArrowheads="1"/>
              </p:cNvSpPr>
              <p:nvPr/>
            </p:nvSpPr>
            <p:spPr bwMode="auto">
              <a:xfrm>
                <a:off x="767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6" name="Rectangle 79"/>
              <p:cNvSpPr>
                <a:spLocks noChangeArrowheads="1"/>
              </p:cNvSpPr>
              <p:nvPr/>
            </p:nvSpPr>
            <p:spPr bwMode="auto">
              <a:xfrm>
                <a:off x="812" y="2718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7" name="Rectangle 80"/>
              <p:cNvSpPr>
                <a:spLocks noChangeArrowheads="1"/>
              </p:cNvSpPr>
              <p:nvPr/>
            </p:nvSpPr>
            <p:spPr bwMode="auto">
              <a:xfrm>
                <a:off x="839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8" name="Rectangle 81"/>
              <p:cNvSpPr>
                <a:spLocks noChangeArrowheads="1"/>
              </p:cNvSpPr>
              <p:nvPr/>
            </p:nvSpPr>
            <p:spPr bwMode="auto">
              <a:xfrm>
                <a:off x="862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9" name="Rectangle 82"/>
              <p:cNvSpPr>
                <a:spLocks noChangeArrowheads="1"/>
              </p:cNvSpPr>
              <p:nvPr/>
            </p:nvSpPr>
            <p:spPr bwMode="auto">
              <a:xfrm>
                <a:off x="909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8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0" name="Rectangle 83"/>
              <p:cNvSpPr>
                <a:spLocks noChangeArrowheads="1"/>
              </p:cNvSpPr>
              <p:nvPr/>
            </p:nvSpPr>
            <p:spPr bwMode="auto">
              <a:xfrm>
                <a:off x="954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1" name="Rectangle 84"/>
              <p:cNvSpPr>
                <a:spLocks noChangeArrowheads="1"/>
              </p:cNvSpPr>
              <p:nvPr/>
            </p:nvSpPr>
            <p:spPr bwMode="auto">
              <a:xfrm>
                <a:off x="979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2" name="Rectangle 85"/>
              <p:cNvSpPr>
                <a:spLocks noChangeArrowheads="1"/>
              </p:cNvSpPr>
              <p:nvPr/>
            </p:nvSpPr>
            <p:spPr bwMode="auto">
              <a:xfrm>
                <a:off x="1002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3" name="Rectangle 86"/>
              <p:cNvSpPr>
                <a:spLocks noChangeArrowheads="1"/>
              </p:cNvSpPr>
              <p:nvPr/>
            </p:nvSpPr>
            <p:spPr bwMode="auto">
              <a:xfrm>
                <a:off x="1046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4" name="Rectangle 87"/>
              <p:cNvSpPr>
                <a:spLocks noChangeArrowheads="1"/>
              </p:cNvSpPr>
              <p:nvPr/>
            </p:nvSpPr>
            <p:spPr bwMode="auto">
              <a:xfrm>
                <a:off x="1094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5" name="Rectangle 88"/>
              <p:cNvSpPr>
                <a:spLocks noChangeArrowheads="1"/>
              </p:cNvSpPr>
              <p:nvPr/>
            </p:nvSpPr>
            <p:spPr bwMode="auto">
              <a:xfrm>
                <a:off x="1116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6" name="Rectangle 89"/>
              <p:cNvSpPr>
                <a:spLocks noChangeArrowheads="1"/>
              </p:cNvSpPr>
              <p:nvPr/>
            </p:nvSpPr>
            <p:spPr bwMode="auto">
              <a:xfrm>
                <a:off x="1139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7" name="Rectangle 90"/>
              <p:cNvSpPr>
                <a:spLocks noChangeArrowheads="1"/>
              </p:cNvSpPr>
              <p:nvPr/>
            </p:nvSpPr>
            <p:spPr bwMode="auto">
              <a:xfrm>
                <a:off x="1186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8" name="Rectangle 91"/>
              <p:cNvSpPr>
                <a:spLocks noChangeArrowheads="1"/>
              </p:cNvSpPr>
              <p:nvPr/>
            </p:nvSpPr>
            <p:spPr bwMode="auto">
              <a:xfrm>
                <a:off x="767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9" name="Rectangle 92"/>
              <p:cNvSpPr>
                <a:spLocks noChangeArrowheads="1"/>
              </p:cNvSpPr>
              <p:nvPr/>
            </p:nvSpPr>
            <p:spPr bwMode="auto">
              <a:xfrm>
                <a:off x="812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0" name="Rectangle 93"/>
              <p:cNvSpPr>
                <a:spLocks noChangeArrowheads="1"/>
              </p:cNvSpPr>
              <p:nvPr/>
            </p:nvSpPr>
            <p:spPr bwMode="auto">
              <a:xfrm>
                <a:off x="859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1" name="Rectangle 94"/>
              <p:cNvSpPr>
                <a:spLocks noChangeArrowheads="1"/>
              </p:cNvSpPr>
              <p:nvPr/>
            </p:nvSpPr>
            <p:spPr bwMode="auto">
              <a:xfrm>
                <a:off x="904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2" name="Rectangle 95"/>
              <p:cNvSpPr>
                <a:spLocks noChangeArrowheads="1"/>
              </p:cNvSpPr>
              <p:nvPr/>
            </p:nvSpPr>
            <p:spPr bwMode="auto">
              <a:xfrm>
                <a:off x="927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3" name="Rectangle 96"/>
              <p:cNvSpPr>
                <a:spLocks noChangeArrowheads="1"/>
              </p:cNvSpPr>
              <p:nvPr/>
            </p:nvSpPr>
            <p:spPr bwMode="auto">
              <a:xfrm>
                <a:off x="974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9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4" name="Rectangle 97"/>
              <p:cNvSpPr>
                <a:spLocks noChangeArrowheads="1"/>
              </p:cNvSpPr>
              <p:nvPr/>
            </p:nvSpPr>
            <p:spPr bwMode="auto">
              <a:xfrm>
                <a:off x="1019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5" name="Rectangle 98"/>
              <p:cNvSpPr>
                <a:spLocks noChangeArrowheads="1"/>
              </p:cNvSpPr>
              <p:nvPr/>
            </p:nvSpPr>
            <p:spPr bwMode="auto">
              <a:xfrm>
                <a:off x="1044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6" name="Rectangle 99"/>
              <p:cNvSpPr>
                <a:spLocks noChangeArrowheads="1"/>
              </p:cNvSpPr>
              <p:nvPr/>
            </p:nvSpPr>
            <p:spPr bwMode="auto">
              <a:xfrm>
                <a:off x="1066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7" name="Rectangle 100"/>
              <p:cNvSpPr>
                <a:spLocks noChangeArrowheads="1"/>
              </p:cNvSpPr>
              <p:nvPr/>
            </p:nvSpPr>
            <p:spPr bwMode="auto">
              <a:xfrm>
                <a:off x="1111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8" name="Rectangle 101"/>
              <p:cNvSpPr>
                <a:spLocks noChangeArrowheads="1"/>
              </p:cNvSpPr>
              <p:nvPr/>
            </p:nvSpPr>
            <p:spPr bwMode="auto">
              <a:xfrm>
                <a:off x="1159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9" name="Rectangle 102"/>
              <p:cNvSpPr>
                <a:spLocks noChangeArrowheads="1"/>
              </p:cNvSpPr>
              <p:nvPr/>
            </p:nvSpPr>
            <p:spPr bwMode="auto">
              <a:xfrm>
                <a:off x="1181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0" name="Rectangle 103"/>
              <p:cNvSpPr>
                <a:spLocks noChangeArrowheads="1"/>
              </p:cNvSpPr>
              <p:nvPr/>
            </p:nvSpPr>
            <p:spPr bwMode="auto">
              <a:xfrm>
                <a:off x="1204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1" name="Rectangle 104"/>
              <p:cNvSpPr>
                <a:spLocks noChangeArrowheads="1"/>
              </p:cNvSpPr>
              <p:nvPr/>
            </p:nvSpPr>
            <p:spPr bwMode="auto">
              <a:xfrm>
                <a:off x="1251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2" name="Rectangle 105"/>
              <p:cNvSpPr>
                <a:spLocks noChangeArrowheads="1"/>
              </p:cNvSpPr>
              <p:nvPr/>
            </p:nvSpPr>
            <p:spPr bwMode="auto">
              <a:xfrm>
                <a:off x="767" y="383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3" name="Rectangle 106"/>
              <p:cNvSpPr>
                <a:spLocks noChangeArrowheads="1"/>
              </p:cNvSpPr>
              <p:nvPr/>
            </p:nvSpPr>
            <p:spPr bwMode="auto">
              <a:xfrm>
                <a:off x="807" y="3830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4" name="Rectangle 107"/>
              <p:cNvSpPr>
                <a:spLocks noChangeArrowheads="1"/>
              </p:cNvSpPr>
              <p:nvPr/>
            </p:nvSpPr>
            <p:spPr bwMode="auto">
              <a:xfrm>
                <a:off x="827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5" name="Rectangle 108"/>
              <p:cNvSpPr>
                <a:spLocks noChangeArrowheads="1"/>
              </p:cNvSpPr>
              <p:nvPr/>
            </p:nvSpPr>
            <p:spPr bwMode="auto">
              <a:xfrm>
                <a:off x="849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6" name="Rectangle 109"/>
              <p:cNvSpPr>
                <a:spLocks noChangeArrowheads="1"/>
              </p:cNvSpPr>
              <p:nvPr/>
            </p:nvSpPr>
            <p:spPr bwMode="auto">
              <a:xfrm>
                <a:off x="872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7" name="Rectangle 110"/>
              <p:cNvSpPr>
                <a:spLocks noChangeArrowheads="1"/>
              </p:cNvSpPr>
              <p:nvPr/>
            </p:nvSpPr>
            <p:spPr bwMode="auto">
              <a:xfrm>
                <a:off x="919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8" name="Rectangle 111"/>
              <p:cNvSpPr>
                <a:spLocks noChangeArrowheads="1"/>
              </p:cNvSpPr>
              <p:nvPr/>
            </p:nvSpPr>
            <p:spPr bwMode="auto">
              <a:xfrm>
                <a:off x="964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9" name="Rectangle 112"/>
              <p:cNvSpPr>
                <a:spLocks noChangeArrowheads="1"/>
              </p:cNvSpPr>
              <p:nvPr/>
            </p:nvSpPr>
            <p:spPr bwMode="auto">
              <a:xfrm>
                <a:off x="987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0" name="Rectangle 113"/>
              <p:cNvSpPr>
                <a:spLocks noChangeArrowheads="1"/>
              </p:cNvSpPr>
              <p:nvPr/>
            </p:nvSpPr>
            <p:spPr bwMode="auto">
              <a:xfrm>
                <a:off x="1012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1" name="Rectangle 114"/>
              <p:cNvSpPr>
                <a:spLocks noChangeArrowheads="1"/>
              </p:cNvSpPr>
              <p:nvPr/>
            </p:nvSpPr>
            <p:spPr bwMode="auto">
              <a:xfrm>
                <a:off x="1056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2" name="Rectangle 115"/>
              <p:cNvSpPr>
                <a:spLocks noChangeArrowheads="1"/>
              </p:cNvSpPr>
              <p:nvPr/>
            </p:nvSpPr>
            <p:spPr bwMode="auto">
              <a:xfrm>
                <a:off x="1104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3" name="Rectangle 116"/>
              <p:cNvSpPr>
                <a:spLocks noChangeArrowheads="1"/>
              </p:cNvSpPr>
              <p:nvPr/>
            </p:nvSpPr>
            <p:spPr bwMode="auto">
              <a:xfrm>
                <a:off x="1126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4" name="Rectangle 117"/>
              <p:cNvSpPr>
                <a:spLocks noChangeArrowheads="1"/>
              </p:cNvSpPr>
              <p:nvPr/>
            </p:nvSpPr>
            <p:spPr bwMode="auto">
              <a:xfrm>
                <a:off x="1149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5" name="Rectangle 118"/>
              <p:cNvSpPr>
                <a:spLocks noChangeArrowheads="1"/>
              </p:cNvSpPr>
              <p:nvPr/>
            </p:nvSpPr>
            <p:spPr bwMode="auto">
              <a:xfrm>
                <a:off x="1196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7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6" name="Line 119"/>
              <p:cNvSpPr>
                <a:spLocks noChangeShapeType="1"/>
              </p:cNvSpPr>
              <p:nvPr/>
            </p:nvSpPr>
            <p:spPr bwMode="auto">
              <a:xfrm>
                <a:off x="3950" y="2252"/>
                <a:ext cx="9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7" name="Rectangle 120"/>
              <p:cNvSpPr>
                <a:spLocks noChangeArrowheads="1"/>
              </p:cNvSpPr>
              <p:nvPr/>
            </p:nvSpPr>
            <p:spPr bwMode="auto">
              <a:xfrm>
                <a:off x="4032" y="2109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8" name="Rectangle 121"/>
              <p:cNvSpPr>
                <a:spLocks noChangeArrowheads="1"/>
              </p:cNvSpPr>
              <p:nvPr/>
            </p:nvSpPr>
            <p:spPr bwMode="auto">
              <a:xfrm>
                <a:off x="4032" y="2109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9" name="Line 122"/>
              <p:cNvSpPr>
                <a:spLocks noChangeShapeType="1"/>
              </p:cNvSpPr>
              <p:nvPr/>
            </p:nvSpPr>
            <p:spPr bwMode="auto">
              <a:xfrm flipV="1">
                <a:off x="4232" y="2102"/>
                <a:ext cx="2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0" name="Line 123"/>
              <p:cNvSpPr>
                <a:spLocks noChangeShapeType="1"/>
              </p:cNvSpPr>
              <p:nvPr/>
            </p:nvSpPr>
            <p:spPr bwMode="auto">
              <a:xfrm flipH="1">
                <a:off x="4132" y="2105"/>
                <a:ext cx="100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1" name="Line 124"/>
              <p:cNvSpPr>
                <a:spLocks noChangeShapeType="1"/>
              </p:cNvSpPr>
              <p:nvPr/>
            </p:nvSpPr>
            <p:spPr bwMode="auto">
              <a:xfrm flipH="1">
                <a:off x="4132" y="2375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2" name="Rectangle 125"/>
              <p:cNvSpPr>
                <a:spLocks noChangeArrowheads="1"/>
              </p:cNvSpPr>
              <p:nvPr/>
            </p:nvSpPr>
            <p:spPr bwMode="auto">
              <a:xfrm>
                <a:off x="4062" y="2179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3" name="Rectangle 126"/>
              <p:cNvSpPr>
                <a:spLocks noChangeArrowheads="1"/>
              </p:cNvSpPr>
              <p:nvPr/>
            </p:nvSpPr>
            <p:spPr bwMode="auto">
              <a:xfrm>
                <a:off x="4122" y="217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4" name="Rectangle 127"/>
              <p:cNvSpPr>
                <a:spLocks noChangeArrowheads="1"/>
              </p:cNvSpPr>
              <p:nvPr/>
            </p:nvSpPr>
            <p:spPr bwMode="auto">
              <a:xfrm>
                <a:off x="4170" y="217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5" name="Line 128"/>
              <p:cNvSpPr>
                <a:spLocks noChangeShapeType="1"/>
              </p:cNvSpPr>
              <p:nvPr/>
            </p:nvSpPr>
            <p:spPr bwMode="auto">
              <a:xfrm>
                <a:off x="3947" y="3281"/>
                <a:ext cx="115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6" name="Line 129"/>
              <p:cNvSpPr>
                <a:spLocks noChangeShapeType="1"/>
              </p:cNvSpPr>
              <p:nvPr/>
            </p:nvSpPr>
            <p:spPr bwMode="auto">
              <a:xfrm>
                <a:off x="3081" y="2185"/>
                <a:ext cx="112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7" name="Freeform 130"/>
              <p:cNvSpPr>
                <a:spLocks/>
              </p:cNvSpPr>
              <p:nvPr/>
            </p:nvSpPr>
            <p:spPr bwMode="auto">
              <a:xfrm>
                <a:off x="4891" y="3767"/>
                <a:ext cx="100" cy="269"/>
              </a:xfrm>
              <a:custGeom>
                <a:avLst/>
                <a:gdLst>
                  <a:gd name="T0" fmla="*/ 100 w 100"/>
                  <a:gd name="T1" fmla="*/ 266 h 269"/>
                  <a:gd name="T2" fmla="*/ 0 w 100"/>
                  <a:gd name="T3" fmla="*/ 269 h 269"/>
                  <a:gd name="T4" fmla="*/ 0 w 100"/>
                  <a:gd name="T5" fmla="*/ 0 h 269"/>
                  <a:gd name="T6" fmla="*/ 100 w 100"/>
                  <a:gd name="T7" fmla="*/ 0 h 269"/>
                  <a:gd name="T8" fmla="*/ 100 w 100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9"/>
                  <a:gd name="T17" fmla="*/ 100 w 100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9">
                    <a:moveTo>
                      <a:pt x="100" y="266"/>
                    </a:moveTo>
                    <a:lnTo>
                      <a:pt x="0" y="26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2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8" name="Freeform 131"/>
              <p:cNvSpPr>
                <a:spLocks/>
              </p:cNvSpPr>
              <p:nvPr/>
            </p:nvSpPr>
            <p:spPr bwMode="auto">
              <a:xfrm>
                <a:off x="4891" y="3767"/>
                <a:ext cx="100" cy="269"/>
              </a:xfrm>
              <a:custGeom>
                <a:avLst/>
                <a:gdLst>
                  <a:gd name="T0" fmla="*/ 100 w 100"/>
                  <a:gd name="T1" fmla="*/ 266 h 269"/>
                  <a:gd name="T2" fmla="*/ 0 w 100"/>
                  <a:gd name="T3" fmla="*/ 269 h 269"/>
                  <a:gd name="T4" fmla="*/ 0 w 100"/>
                  <a:gd name="T5" fmla="*/ 0 h 269"/>
                  <a:gd name="T6" fmla="*/ 10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100" y="266"/>
                    </a:moveTo>
                    <a:lnTo>
                      <a:pt x="0" y="269"/>
                    </a:ln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9" name="Rectangle 132"/>
              <p:cNvSpPr>
                <a:spLocks noChangeArrowheads="1"/>
              </p:cNvSpPr>
              <p:nvPr/>
            </p:nvSpPr>
            <p:spPr bwMode="auto">
              <a:xfrm>
                <a:off x="4991" y="3767"/>
                <a:ext cx="102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0" name="Line 133"/>
              <p:cNvSpPr>
                <a:spLocks noChangeShapeType="1"/>
              </p:cNvSpPr>
              <p:nvPr/>
            </p:nvSpPr>
            <p:spPr bwMode="auto">
              <a:xfrm>
                <a:off x="3788" y="3281"/>
                <a:ext cx="92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1" name="Freeform 134"/>
              <p:cNvSpPr>
                <a:spLocks/>
              </p:cNvSpPr>
              <p:nvPr/>
            </p:nvSpPr>
            <p:spPr bwMode="auto">
              <a:xfrm>
                <a:off x="4566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2" name="Rectangle 135"/>
              <p:cNvSpPr>
                <a:spLocks noChangeArrowheads="1"/>
              </p:cNvSpPr>
              <p:nvPr/>
            </p:nvSpPr>
            <p:spPr bwMode="auto">
              <a:xfrm>
                <a:off x="4467" y="3201"/>
                <a:ext cx="99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3" name="Line 136"/>
              <p:cNvSpPr>
                <a:spLocks noChangeShapeType="1"/>
              </p:cNvSpPr>
              <p:nvPr/>
            </p:nvSpPr>
            <p:spPr bwMode="auto">
              <a:xfrm>
                <a:off x="3353" y="2738"/>
                <a:ext cx="93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4" name="Line 137"/>
              <p:cNvSpPr>
                <a:spLocks noChangeShapeType="1"/>
              </p:cNvSpPr>
              <p:nvPr/>
            </p:nvSpPr>
            <p:spPr bwMode="auto">
              <a:xfrm>
                <a:off x="3353" y="2874"/>
                <a:ext cx="2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5" name="Line 138"/>
              <p:cNvSpPr>
                <a:spLocks noChangeShapeType="1"/>
              </p:cNvSpPr>
              <p:nvPr/>
            </p:nvSpPr>
            <p:spPr bwMode="auto">
              <a:xfrm>
                <a:off x="3520" y="2738"/>
                <a:ext cx="10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6" name="Line 139"/>
              <p:cNvSpPr>
                <a:spLocks noChangeShapeType="1"/>
              </p:cNvSpPr>
              <p:nvPr/>
            </p:nvSpPr>
            <p:spPr bwMode="auto">
              <a:xfrm>
                <a:off x="3790" y="3407"/>
                <a:ext cx="2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7" name="Line 140"/>
              <p:cNvSpPr>
                <a:spLocks noChangeShapeType="1"/>
              </p:cNvSpPr>
              <p:nvPr/>
            </p:nvSpPr>
            <p:spPr bwMode="auto">
              <a:xfrm>
                <a:off x="2921" y="2308"/>
                <a:ext cx="27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8" name="Line 141"/>
              <p:cNvSpPr>
                <a:spLocks noChangeShapeType="1"/>
              </p:cNvSpPr>
              <p:nvPr/>
            </p:nvSpPr>
            <p:spPr bwMode="auto">
              <a:xfrm>
                <a:off x="2921" y="2185"/>
                <a:ext cx="93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9" name="Freeform 142"/>
              <p:cNvSpPr>
                <a:spLocks/>
              </p:cNvSpPr>
              <p:nvPr/>
            </p:nvSpPr>
            <p:spPr bwMode="auto">
              <a:xfrm>
                <a:off x="1518" y="1533"/>
                <a:ext cx="105" cy="269"/>
              </a:xfrm>
              <a:custGeom>
                <a:avLst/>
                <a:gdLst>
                  <a:gd name="T0" fmla="*/ 0 w 105"/>
                  <a:gd name="T1" fmla="*/ 266 h 269"/>
                  <a:gd name="T2" fmla="*/ 105 w 105"/>
                  <a:gd name="T3" fmla="*/ 269 h 269"/>
                  <a:gd name="T4" fmla="*/ 105 w 105"/>
                  <a:gd name="T5" fmla="*/ 0 h 269"/>
                  <a:gd name="T6" fmla="*/ 0 w 105"/>
                  <a:gd name="T7" fmla="*/ 0 h 269"/>
                  <a:gd name="T8" fmla="*/ 0 w 105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9"/>
                  <a:gd name="T17" fmla="*/ 105 w 105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9">
                    <a:moveTo>
                      <a:pt x="0" y="266"/>
                    </a:moveTo>
                    <a:lnTo>
                      <a:pt x="105" y="269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0" name="Freeform 143"/>
              <p:cNvSpPr>
                <a:spLocks/>
              </p:cNvSpPr>
              <p:nvPr/>
            </p:nvSpPr>
            <p:spPr bwMode="auto">
              <a:xfrm>
                <a:off x="1518" y="1533"/>
                <a:ext cx="105" cy="269"/>
              </a:xfrm>
              <a:custGeom>
                <a:avLst/>
                <a:gdLst>
                  <a:gd name="T0" fmla="*/ 0 w 105"/>
                  <a:gd name="T1" fmla="*/ 266 h 269"/>
                  <a:gd name="T2" fmla="*/ 105 w 105"/>
                  <a:gd name="T3" fmla="*/ 269 h 269"/>
                  <a:gd name="T4" fmla="*/ 105 w 105"/>
                  <a:gd name="T5" fmla="*/ 0 h 269"/>
                  <a:gd name="T6" fmla="*/ 0 w 105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269"/>
                  <a:gd name="T14" fmla="*/ 105 w 105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269">
                    <a:moveTo>
                      <a:pt x="0" y="266"/>
                    </a:moveTo>
                    <a:lnTo>
                      <a:pt x="105" y="269"/>
                    </a:lnTo>
                    <a:lnTo>
                      <a:pt x="105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1" name="Rectangle 144"/>
              <p:cNvSpPr>
                <a:spLocks noChangeArrowheads="1"/>
              </p:cNvSpPr>
              <p:nvPr/>
            </p:nvSpPr>
            <p:spPr bwMode="auto">
              <a:xfrm>
                <a:off x="1416" y="1533"/>
                <a:ext cx="102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2" name="Rectangle 145"/>
              <p:cNvSpPr>
                <a:spLocks noChangeArrowheads="1"/>
              </p:cNvSpPr>
              <p:nvPr/>
            </p:nvSpPr>
            <p:spPr bwMode="auto">
              <a:xfrm>
                <a:off x="1473" y="16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83" name="Rectangle 146"/>
              <p:cNvSpPr>
                <a:spLocks noChangeArrowheads="1"/>
              </p:cNvSpPr>
              <p:nvPr/>
            </p:nvSpPr>
            <p:spPr bwMode="auto">
              <a:xfrm>
                <a:off x="1496" y="1613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84" name="Freeform 147"/>
              <p:cNvSpPr>
                <a:spLocks/>
              </p:cNvSpPr>
              <p:nvPr/>
            </p:nvSpPr>
            <p:spPr bwMode="auto">
              <a:xfrm>
                <a:off x="2327" y="1453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3 w 140"/>
                  <a:gd name="T3" fmla="*/ 196 h 486"/>
                  <a:gd name="T4" fmla="*/ 45 w 140"/>
                  <a:gd name="T5" fmla="*/ 243 h 486"/>
                  <a:gd name="T6" fmla="*/ 3 w 140"/>
                  <a:gd name="T7" fmla="*/ 289 h 486"/>
                  <a:gd name="T8" fmla="*/ 3 w 140"/>
                  <a:gd name="T9" fmla="*/ 486 h 486"/>
                  <a:gd name="T10" fmla="*/ 140 w 140"/>
                  <a:gd name="T11" fmla="*/ 339 h 486"/>
                  <a:gd name="T12" fmla="*/ 140 w 140"/>
                  <a:gd name="T13" fmla="*/ 150 h 486"/>
                  <a:gd name="T14" fmla="*/ 3 w 140"/>
                  <a:gd name="T15" fmla="*/ 3 h 486"/>
                  <a:gd name="T16" fmla="*/ 3 w 140"/>
                  <a:gd name="T17" fmla="*/ 3 h 486"/>
                  <a:gd name="T18" fmla="*/ 0 w 140"/>
                  <a:gd name="T19" fmla="*/ 0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6"/>
                  <a:gd name="T32" fmla="*/ 140 w 140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6">
                    <a:moveTo>
                      <a:pt x="0" y="0"/>
                    </a:moveTo>
                    <a:lnTo>
                      <a:pt x="3" y="196"/>
                    </a:lnTo>
                    <a:lnTo>
                      <a:pt x="45" y="243"/>
                    </a:lnTo>
                    <a:lnTo>
                      <a:pt x="3" y="289"/>
                    </a:lnTo>
                    <a:lnTo>
                      <a:pt x="3" y="486"/>
                    </a:lnTo>
                    <a:lnTo>
                      <a:pt x="140" y="339"/>
                    </a:lnTo>
                    <a:lnTo>
                      <a:pt x="140" y="15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5" name="Freeform 148"/>
              <p:cNvSpPr>
                <a:spLocks/>
              </p:cNvSpPr>
              <p:nvPr/>
            </p:nvSpPr>
            <p:spPr bwMode="auto">
              <a:xfrm>
                <a:off x="2327" y="1453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3 w 140"/>
                  <a:gd name="T3" fmla="*/ 196 h 486"/>
                  <a:gd name="T4" fmla="*/ 45 w 140"/>
                  <a:gd name="T5" fmla="*/ 243 h 486"/>
                  <a:gd name="T6" fmla="*/ 3 w 140"/>
                  <a:gd name="T7" fmla="*/ 289 h 486"/>
                  <a:gd name="T8" fmla="*/ 3 w 140"/>
                  <a:gd name="T9" fmla="*/ 486 h 486"/>
                  <a:gd name="T10" fmla="*/ 140 w 140"/>
                  <a:gd name="T11" fmla="*/ 339 h 486"/>
                  <a:gd name="T12" fmla="*/ 140 w 140"/>
                  <a:gd name="T13" fmla="*/ 150 h 486"/>
                  <a:gd name="T14" fmla="*/ 3 w 140"/>
                  <a:gd name="T15" fmla="*/ 3 h 486"/>
                  <a:gd name="T16" fmla="*/ 3 w 140"/>
                  <a:gd name="T17" fmla="*/ 3 h 4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6"/>
                  <a:gd name="T29" fmla="*/ 140 w 140"/>
                  <a:gd name="T30" fmla="*/ 486 h 4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6">
                    <a:moveTo>
                      <a:pt x="0" y="0"/>
                    </a:moveTo>
                    <a:lnTo>
                      <a:pt x="3" y="196"/>
                    </a:lnTo>
                    <a:lnTo>
                      <a:pt x="45" y="243"/>
                    </a:lnTo>
                    <a:lnTo>
                      <a:pt x="3" y="289"/>
                    </a:lnTo>
                    <a:lnTo>
                      <a:pt x="3" y="486"/>
                    </a:lnTo>
                    <a:lnTo>
                      <a:pt x="140" y="339"/>
                    </a:lnTo>
                    <a:lnTo>
                      <a:pt x="140" y="150"/>
                    </a:lnTo>
                    <a:lnTo>
                      <a:pt x="3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6" name="Line 149"/>
              <p:cNvSpPr>
                <a:spLocks noChangeShapeType="1"/>
              </p:cNvSpPr>
              <p:nvPr/>
            </p:nvSpPr>
            <p:spPr bwMode="auto">
              <a:xfrm>
                <a:off x="1621" y="1696"/>
                <a:ext cx="229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7" name="Freeform 150"/>
              <p:cNvSpPr>
                <a:spLocks/>
              </p:cNvSpPr>
              <p:nvPr/>
            </p:nvSpPr>
            <p:spPr bwMode="auto">
              <a:xfrm>
                <a:off x="4115" y="3770"/>
                <a:ext cx="99" cy="270"/>
              </a:xfrm>
              <a:custGeom>
                <a:avLst/>
                <a:gdLst>
                  <a:gd name="T0" fmla="*/ 0 w 99"/>
                  <a:gd name="T1" fmla="*/ 266 h 270"/>
                  <a:gd name="T2" fmla="*/ 99 w 99"/>
                  <a:gd name="T3" fmla="*/ 270 h 270"/>
                  <a:gd name="T4" fmla="*/ 99 w 99"/>
                  <a:gd name="T5" fmla="*/ 0 h 270"/>
                  <a:gd name="T6" fmla="*/ 0 w 99"/>
                  <a:gd name="T7" fmla="*/ 0 h 270"/>
                  <a:gd name="T8" fmla="*/ 0 w 99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0"/>
                  <a:gd name="T17" fmla="*/ 99 w 99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0">
                    <a:moveTo>
                      <a:pt x="0" y="266"/>
                    </a:moveTo>
                    <a:lnTo>
                      <a:pt x="99" y="27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8" name="Freeform 151"/>
              <p:cNvSpPr>
                <a:spLocks/>
              </p:cNvSpPr>
              <p:nvPr/>
            </p:nvSpPr>
            <p:spPr bwMode="auto">
              <a:xfrm>
                <a:off x="4115" y="3770"/>
                <a:ext cx="99" cy="270"/>
              </a:xfrm>
              <a:custGeom>
                <a:avLst/>
                <a:gdLst>
                  <a:gd name="T0" fmla="*/ 0 w 99"/>
                  <a:gd name="T1" fmla="*/ 266 h 270"/>
                  <a:gd name="T2" fmla="*/ 99 w 99"/>
                  <a:gd name="T3" fmla="*/ 270 h 270"/>
                  <a:gd name="T4" fmla="*/ 99 w 99"/>
                  <a:gd name="T5" fmla="*/ 0 h 270"/>
                  <a:gd name="T6" fmla="*/ 0 w 99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270"/>
                  <a:gd name="T14" fmla="*/ 99 w 99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270">
                    <a:moveTo>
                      <a:pt x="0" y="266"/>
                    </a:moveTo>
                    <a:lnTo>
                      <a:pt x="99" y="270"/>
                    </a:lnTo>
                    <a:lnTo>
                      <a:pt x="99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9" name="Line 152"/>
              <p:cNvSpPr>
                <a:spLocks noChangeShapeType="1"/>
              </p:cNvSpPr>
              <p:nvPr/>
            </p:nvSpPr>
            <p:spPr bwMode="auto">
              <a:xfrm flipV="1">
                <a:off x="4012" y="3767"/>
                <a:ext cx="3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0" name="Line 153"/>
              <p:cNvSpPr>
                <a:spLocks noChangeShapeType="1"/>
              </p:cNvSpPr>
              <p:nvPr/>
            </p:nvSpPr>
            <p:spPr bwMode="auto">
              <a:xfrm>
                <a:off x="4012" y="3767"/>
                <a:ext cx="10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1" name="Line 154"/>
              <p:cNvSpPr>
                <a:spLocks noChangeShapeType="1"/>
              </p:cNvSpPr>
              <p:nvPr/>
            </p:nvSpPr>
            <p:spPr bwMode="auto">
              <a:xfrm>
                <a:off x="4012" y="4036"/>
                <a:ext cx="108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2" name="Rectangle 155"/>
              <p:cNvSpPr>
                <a:spLocks noChangeArrowheads="1"/>
              </p:cNvSpPr>
              <p:nvPr/>
            </p:nvSpPr>
            <p:spPr bwMode="auto">
              <a:xfrm>
                <a:off x="4045" y="3850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3" name="Rectangle 156"/>
              <p:cNvSpPr>
                <a:spLocks noChangeArrowheads="1"/>
              </p:cNvSpPr>
              <p:nvPr/>
            </p:nvSpPr>
            <p:spPr bwMode="auto">
              <a:xfrm>
                <a:off x="4105" y="385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4" name="Rectangle 157"/>
              <p:cNvSpPr>
                <a:spLocks noChangeArrowheads="1"/>
              </p:cNvSpPr>
              <p:nvPr/>
            </p:nvSpPr>
            <p:spPr bwMode="auto">
              <a:xfrm>
                <a:off x="4150" y="385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5" name="Line 158"/>
              <p:cNvSpPr>
                <a:spLocks noChangeShapeType="1"/>
              </p:cNvSpPr>
              <p:nvPr/>
            </p:nvSpPr>
            <p:spPr bwMode="auto">
              <a:xfrm>
                <a:off x="4212" y="3840"/>
                <a:ext cx="28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6" name="Freeform 159"/>
              <p:cNvSpPr>
                <a:spLocks/>
              </p:cNvSpPr>
              <p:nvPr/>
            </p:nvSpPr>
            <p:spPr bwMode="auto">
              <a:xfrm>
                <a:off x="1960" y="1536"/>
                <a:ext cx="100" cy="270"/>
              </a:xfrm>
              <a:custGeom>
                <a:avLst/>
                <a:gdLst>
                  <a:gd name="T0" fmla="*/ 0 w 100"/>
                  <a:gd name="T1" fmla="*/ 266 h 270"/>
                  <a:gd name="T2" fmla="*/ 100 w 100"/>
                  <a:gd name="T3" fmla="*/ 270 h 270"/>
                  <a:gd name="T4" fmla="*/ 100 w 100"/>
                  <a:gd name="T5" fmla="*/ 0 h 270"/>
                  <a:gd name="T6" fmla="*/ 0 w 100"/>
                  <a:gd name="T7" fmla="*/ 0 h 270"/>
                  <a:gd name="T8" fmla="*/ 0 w 100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70"/>
                  <a:gd name="T17" fmla="*/ 100 w 100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70">
                    <a:moveTo>
                      <a:pt x="0" y="266"/>
                    </a:moveTo>
                    <a:lnTo>
                      <a:pt x="100" y="27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7" name="Freeform 160"/>
              <p:cNvSpPr>
                <a:spLocks/>
              </p:cNvSpPr>
              <p:nvPr/>
            </p:nvSpPr>
            <p:spPr bwMode="auto">
              <a:xfrm>
                <a:off x="1960" y="1536"/>
                <a:ext cx="100" cy="270"/>
              </a:xfrm>
              <a:custGeom>
                <a:avLst/>
                <a:gdLst>
                  <a:gd name="T0" fmla="*/ 0 w 100"/>
                  <a:gd name="T1" fmla="*/ 266 h 270"/>
                  <a:gd name="T2" fmla="*/ 100 w 100"/>
                  <a:gd name="T3" fmla="*/ 270 h 270"/>
                  <a:gd name="T4" fmla="*/ 100 w 100"/>
                  <a:gd name="T5" fmla="*/ 0 h 270"/>
                  <a:gd name="T6" fmla="*/ 0 w 10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70"/>
                  <a:gd name="T14" fmla="*/ 100 w 10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70">
                    <a:moveTo>
                      <a:pt x="0" y="266"/>
                    </a:moveTo>
                    <a:lnTo>
                      <a:pt x="100" y="270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8" name="Line 161"/>
              <p:cNvSpPr>
                <a:spLocks noChangeShapeType="1"/>
              </p:cNvSpPr>
              <p:nvPr/>
            </p:nvSpPr>
            <p:spPr bwMode="auto">
              <a:xfrm flipV="1">
                <a:off x="1860" y="1533"/>
                <a:ext cx="1" cy="2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9" name="Line 162"/>
              <p:cNvSpPr>
                <a:spLocks noChangeShapeType="1"/>
              </p:cNvSpPr>
              <p:nvPr/>
            </p:nvSpPr>
            <p:spPr bwMode="auto">
              <a:xfrm>
                <a:off x="1860" y="1536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0" name="Line 163"/>
              <p:cNvSpPr>
                <a:spLocks noChangeShapeType="1"/>
              </p:cNvSpPr>
              <p:nvPr/>
            </p:nvSpPr>
            <p:spPr bwMode="auto">
              <a:xfrm>
                <a:off x="1853" y="1799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1" name="Rectangle 164"/>
              <p:cNvSpPr>
                <a:spLocks noChangeArrowheads="1"/>
              </p:cNvSpPr>
              <p:nvPr/>
            </p:nvSpPr>
            <p:spPr bwMode="auto">
              <a:xfrm>
                <a:off x="1890" y="160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2" name="Rectangle 165"/>
              <p:cNvSpPr>
                <a:spLocks noChangeArrowheads="1"/>
              </p:cNvSpPr>
              <p:nvPr/>
            </p:nvSpPr>
            <p:spPr bwMode="auto">
              <a:xfrm>
                <a:off x="1950" y="160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3" name="Rectangle 166"/>
              <p:cNvSpPr>
                <a:spLocks noChangeArrowheads="1"/>
              </p:cNvSpPr>
              <p:nvPr/>
            </p:nvSpPr>
            <p:spPr bwMode="auto">
              <a:xfrm>
                <a:off x="1998" y="160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4" name="Line 167"/>
              <p:cNvSpPr>
                <a:spLocks noChangeShapeType="1"/>
              </p:cNvSpPr>
              <p:nvPr/>
            </p:nvSpPr>
            <p:spPr bwMode="auto">
              <a:xfrm>
                <a:off x="2063" y="1626"/>
                <a:ext cx="26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5" name="Line 168"/>
              <p:cNvSpPr>
                <a:spLocks noChangeShapeType="1"/>
              </p:cNvSpPr>
              <p:nvPr/>
            </p:nvSpPr>
            <p:spPr bwMode="auto">
              <a:xfrm>
                <a:off x="2467" y="1696"/>
                <a:ext cx="26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6" name="Line 169"/>
              <p:cNvSpPr>
                <a:spLocks noChangeShapeType="1"/>
              </p:cNvSpPr>
              <p:nvPr/>
            </p:nvSpPr>
            <p:spPr bwMode="auto">
              <a:xfrm>
                <a:off x="2063" y="1756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7" name="Freeform 170"/>
              <p:cNvSpPr>
                <a:spLocks/>
              </p:cNvSpPr>
              <p:nvPr/>
            </p:nvSpPr>
            <p:spPr bwMode="auto">
              <a:xfrm>
                <a:off x="1815" y="1636"/>
                <a:ext cx="45" cy="60"/>
              </a:xfrm>
              <a:custGeom>
                <a:avLst/>
                <a:gdLst>
                  <a:gd name="T0" fmla="*/ 0 w 45"/>
                  <a:gd name="T1" fmla="*/ 60 h 60"/>
                  <a:gd name="T2" fmla="*/ 0 w 45"/>
                  <a:gd name="T3" fmla="*/ 0 h 60"/>
                  <a:gd name="T4" fmla="*/ 45 w 45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60"/>
                  <a:gd name="T11" fmla="*/ 45 w 45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60">
                    <a:moveTo>
                      <a:pt x="0" y="60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8" name="Freeform 171"/>
              <p:cNvSpPr>
                <a:spLocks/>
              </p:cNvSpPr>
              <p:nvPr/>
            </p:nvSpPr>
            <p:spPr bwMode="auto">
              <a:xfrm>
                <a:off x="2694" y="1696"/>
                <a:ext cx="320" cy="183"/>
              </a:xfrm>
              <a:custGeom>
                <a:avLst/>
                <a:gdLst>
                  <a:gd name="T0" fmla="*/ 0 w 320"/>
                  <a:gd name="T1" fmla="*/ 0 h 183"/>
                  <a:gd name="T2" fmla="*/ 0 w 320"/>
                  <a:gd name="T3" fmla="*/ 183 h 183"/>
                  <a:gd name="T4" fmla="*/ 275 w 320"/>
                  <a:gd name="T5" fmla="*/ 183 h 183"/>
                  <a:gd name="T6" fmla="*/ 275 w 320"/>
                  <a:gd name="T7" fmla="*/ 63 h 183"/>
                  <a:gd name="T8" fmla="*/ 320 w 320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83"/>
                  <a:gd name="T17" fmla="*/ 320 w 320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83">
                    <a:moveTo>
                      <a:pt x="0" y="0"/>
                    </a:moveTo>
                    <a:lnTo>
                      <a:pt x="0" y="183"/>
                    </a:lnTo>
                    <a:lnTo>
                      <a:pt x="275" y="183"/>
                    </a:lnTo>
                    <a:lnTo>
                      <a:pt x="275" y="63"/>
                    </a:lnTo>
                    <a:lnTo>
                      <a:pt x="320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9" name="Rectangle 172"/>
              <p:cNvSpPr>
                <a:spLocks noChangeArrowheads="1"/>
              </p:cNvSpPr>
              <p:nvPr/>
            </p:nvSpPr>
            <p:spPr bwMode="auto">
              <a:xfrm>
                <a:off x="1953" y="2112"/>
                <a:ext cx="100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0" name="Rectangle 173"/>
              <p:cNvSpPr>
                <a:spLocks noChangeArrowheads="1"/>
              </p:cNvSpPr>
              <p:nvPr/>
            </p:nvSpPr>
            <p:spPr bwMode="auto">
              <a:xfrm>
                <a:off x="1953" y="2112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1" name="Freeform 174"/>
              <p:cNvSpPr>
                <a:spLocks/>
              </p:cNvSpPr>
              <p:nvPr/>
            </p:nvSpPr>
            <p:spPr bwMode="auto">
              <a:xfrm>
                <a:off x="1853" y="2109"/>
                <a:ext cx="100" cy="269"/>
              </a:xfrm>
              <a:custGeom>
                <a:avLst/>
                <a:gdLst>
                  <a:gd name="T0" fmla="*/ 100 w 100"/>
                  <a:gd name="T1" fmla="*/ 0 h 269"/>
                  <a:gd name="T2" fmla="*/ 0 w 100"/>
                  <a:gd name="T3" fmla="*/ 3 h 269"/>
                  <a:gd name="T4" fmla="*/ 0 w 100"/>
                  <a:gd name="T5" fmla="*/ 269 h 269"/>
                  <a:gd name="T6" fmla="*/ 100 w 100"/>
                  <a:gd name="T7" fmla="*/ 269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100" y="0"/>
                    </a:moveTo>
                    <a:lnTo>
                      <a:pt x="0" y="3"/>
                    </a:lnTo>
                    <a:lnTo>
                      <a:pt x="0" y="269"/>
                    </a:lnTo>
                    <a:lnTo>
                      <a:pt x="100" y="26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2" name="Rectangle 175"/>
              <p:cNvSpPr>
                <a:spLocks noChangeArrowheads="1"/>
              </p:cNvSpPr>
              <p:nvPr/>
            </p:nvSpPr>
            <p:spPr bwMode="auto">
              <a:xfrm>
                <a:off x="1903" y="218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13" name="Rectangle 176"/>
              <p:cNvSpPr>
                <a:spLocks noChangeArrowheads="1"/>
              </p:cNvSpPr>
              <p:nvPr/>
            </p:nvSpPr>
            <p:spPr bwMode="auto">
              <a:xfrm>
                <a:off x="1925" y="2189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14" name="Rectangle 177"/>
              <p:cNvSpPr>
                <a:spLocks noChangeArrowheads="1"/>
              </p:cNvSpPr>
              <p:nvPr/>
            </p:nvSpPr>
            <p:spPr bwMode="auto">
              <a:xfrm>
                <a:off x="2829" y="2102"/>
                <a:ext cx="102" cy="280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5" name="Rectangle 178"/>
              <p:cNvSpPr>
                <a:spLocks noChangeArrowheads="1"/>
              </p:cNvSpPr>
              <p:nvPr/>
            </p:nvSpPr>
            <p:spPr bwMode="auto">
              <a:xfrm>
                <a:off x="2829" y="2102"/>
                <a:ext cx="102" cy="280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6" name="Line 179"/>
              <p:cNvSpPr>
                <a:spLocks noChangeShapeType="1"/>
              </p:cNvSpPr>
              <p:nvPr/>
            </p:nvSpPr>
            <p:spPr bwMode="auto">
              <a:xfrm flipV="1">
                <a:off x="2729" y="2112"/>
                <a:ext cx="3" cy="2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7" name="Line 180"/>
              <p:cNvSpPr>
                <a:spLocks noChangeShapeType="1"/>
              </p:cNvSpPr>
              <p:nvPr/>
            </p:nvSpPr>
            <p:spPr bwMode="auto">
              <a:xfrm>
                <a:off x="2729" y="2382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8" name="Freeform 181"/>
              <p:cNvSpPr>
                <a:spLocks/>
              </p:cNvSpPr>
              <p:nvPr/>
            </p:nvSpPr>
            <p:spPr bwMode="auto">
              <a:xfrm>
                <a:off x="3598" y="2105"/>
                <a:ext cx="202" cy="267"/>
              </a:xfrm>
              <a:custGeom>
                <a:avLst/>
                <a:gdLst>
                  <a:gd name="T0" fmla="*/ 200 w 202"/>
                  <a:gd name="T1" fmla="*/ 267 h 267"/>
                  <a:gd name="T2" fmla="*/ 202 w 202"/>
                  <a:gd name="T3" fmla="*/ 0 h 267"/>
                  <a:gd name="T4" fmla="*/ 0 w 202"/>
                  <a:gd name="T5" fmla="*/ 0 h 267"/>
                  <a:gd name="T6" fmla="*/ 0 w 202"/>
                  <a:gd name="T7" fmla="*/ 267 h 267"/>
                  <a:gd name="T8" fmla="*/ 202 w 202"/>
                  <a:gd name="T9" fmla="*/ 267 h 267"/>
                  <a:gd name="T10" fmla="*/ 202 w 202"/>
                  <a:gd name="T11" fmla="*/ 267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267"/>
                  <a:gd name="T20" fmla="*/ 202 w 202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267">
                    <a:moveTo>
                      <a:pt x="200" y="267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267"/>
                    </a:lnTo>
                    <a:lnTo>
                      <a:pt x="202" y="2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9" name="Rectangle 182"/>
              <p:cNvSpPr>
                <a:spLocks noChangeArrowheads="1"/>
              </p:cNvSpPr>
              <p:nvPr/>
            </p:nvSpPr>
            <p:spPr bwMode="auto">
              <a:xfrm>
                <a:off x="3635" y="2185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0" name="Rectangle 183"/>
              <p:cNvSpPr>
                <a:spLocks noChangeArrowheads="1"/>
              </p:cNvSpPr>
              <p:nvPr/>
            </p:nvSpPr>
            <p:spPr bwMode="auto">
              <a:xfrm>
                <a:off x="3695" y="2185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1" name="Line 184"/>
              <p:cNvSpPr>
                <a:spLocks noChangeShapeType="1"/>
              </p:cNvSpPr>
              <p:nvPr/>
            </p:nvSpPr>
            <p:spPr bwMode="auto">
              <a:xfrm>
                <a:off x="2053" y="2249"/>
                <a:ext cx="25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2" name="Line 185"/>
              <p:cNvSpPr>
                <a:spLocks noChangeShapeType="1"/>
              </p:cNvSpPr>
              <p:nvPr/>
            </p:nvSpPr>
            <p:spPr bwMode="auto">
              <a:xfrm>
                <a:off x="3331" y="2249"/>
                <a:ext cx="27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3" name="Line 186"/>
              <p:cNvSpPr>
                <a:spLocks noChangeShapeType="1"/>
              </p:cNvSpPr>
              <p:nvPr/>
            </p:nvSpPr>
            <p:spPr bwMode="auto">
              <a:xfrm>
                <a:off x="3800" y="2249"/>
                <a:ext cx="7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4" name="Freeform 187"/>
              <p:cNvSpPr>
                <a:spLocks/>
              </p:cNvSpPr>
              <p:nvPr/>
            </p:nvSpPr>
            <p:spPr bwMode="auto">
              <a:xfrm>
                <a:off x="2684" y="2179"/>
                <a:ext cx="48" cy="60"/>
              </a:xfrm>
              <a:custGeom>
                <a:avLst/>
                <a:gdLst>
                  <a:gd name="T0" fmla="*/ 0 w 48"/>
                  <a:gd name="T1" fmla="*/ 60 h 60"/>
                  <a:gd name="T2" fmla="*/ 0 w 48"/>
                  <a:gd name="T3" fmla="*/ 0 h 60"/>
                  <a:gd name="T4" fmla="*/ 48 w 4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0" y="60"/>
                    </a:move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5" name="Freeform 188"/>
              <p:cNvSpPr>
                <a:spLocks/>
              </p:cNvSpPr>
              <p:nvPr/>
            </p:nvSpPr>
            <p:spPr bwMode="auto">
              <a:xfrm>
                <a:off x="3558" y="2249"/>
                <a:ext cx="322" cy="183"/>
              </a:xfrm>
              <a:custGeom>
                <a:avLst/>
                <a:gdLst>
                  <a:gd name="T0" fmla="*/ 0 w 322"/>
                  <a:gd name="T1" fmla="*/ 0 h 183"/>
                  <a:gd name="T2" fmla="*/ 2 w 322"/>
                  <a:gd name="T3" fmla="*/ 183 h 183"/>
                  <a:gd name="T4" fmla="*/ 277 w 322"/>
                  <a:gd name="T5" fmla="*/ 183 h 183"/>
                  <a:gd name="T6" fmla="*/ 277 w 322"/>
                  <a:gd name="T7" fmla="*/ 59 h 183"/>
                  <a:gd name="T8" fmla="*/ 322 w 322"/>
                  <a:gd name="T9" fmla="*/ 59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183"/>
                  <a:gd name="T17" fmla="*/ 322 w 32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183">
                    <a:moveTo>
                      <a:pt x="0" y="0"/>
                    </a:moveTo>
                    <a:lnTo>
                      <a:pt x="2" y="183"/>
                    </a:lnTo>
                    <a:lnTo>
                      <a:pt x="277" y="183"/>
                    </a:lnTo>
                    <a:lnTo>
                      <a:pt x="277" y="59"/>
                    </a:lnTo>
                    <a:lnTo>
                      <a:pt x="322" y="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6" name="Rectangle 189"/>
              <p:cNvSpPr>
                <a:spLocks noChangeArrowheads="1"/>
              </p:cNvSpPr>
              <p:nvPr/>
            </p:nvSpPr>
            <p:spPr bwMode="auto">
              <a:xfrm>
                <a:off x="144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7" name="Rectangle 190"/>
              <p:cNvSpPr>
                <a:spLocks noChangeArrowheads="1"/>
              </p:cNvSpPr>
              <p:nvPr/>
            </p:nvSpPr>
            <p:spPr bwMode="auto">
              <a:xfrm>
                <a:off x="150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8" name="Rectangle 191"/>
              <p:cNvSpPr>
                <a:spLocks noChangeArrowheads="1"/>
              </p:cNvSpPr>
              <p:nvPr/>
            </p:nvSpPr>
            <p:spPr bwMode="auto">
              <a:xfrm>
                <a:off x="1561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9" name="Rectangle 192"/>
              <p:cNvSpPr>
                <a:spLocks noChangeArrowheads="1"/>
              </p:cNvSpPr>
              <p:nvPr/>
            </p:nvSpPr>
            <p:spPr bwMode="auto">
              <a:xfrm>
                <a:off x="158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0" name="Rectangle 193"/>
              <p:cNvSpPr>
                <a:spLocks noChangeArrowheads="1"/>
              </p:cNvSpPr>
              <p:nvPr/>
            </p:nvSpPr>
            <p:spPr bwMode="auto">
              <a:xfrm>
                <a:off x="187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1" name="Rectangle 194"/>
              <p:cNvSpPr>
                <a:spLocks noChangeArrowheads="1"/>
              </p:cNvSpPr>
              <p:nvPr/>
            </p:nvSpPr>
            <p:spPr bwMode="auto">
              <a:xfrm>
                <a:off x="193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2" name="Rectangle 195"/>
              <p:cNvSpPr>
                <a:spLocks noChangeArrowheads="1"/>
              </p:cNvSpPr>
              <p:nvPr/>
            </p:nvSpPr>
            <p:spPr bwMode="auto">
              <a:xfrm>
                <a:off x="1998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3" name="Rectangle 196"/>
              <p:cNvSpPr>
                <a:spLocks noChangeArrowheads="1"/>
              </p:cNvSpPr>
              <p:nvPr/>
            </p:nvSpPr>
            <p:spPr bwMode="auto">
              <a:xfrm>
                <a:off x="2020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4" name="Rectangle 197"/>
              <p:cNvSpPr>
                <a:spLocks noChangeArrowheads="1"/>
              </p:cNvSpPr>
              <p:nvPr/>
            </p:nvSpPr>
            <p:spPr bwMode="auto">
              <a:xfrm>
                <a:off x="2312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5" name="Rectangle 198"/>
              <p:cNvSpPr>
                <a:spLocks noChangeArrowheads="1"/>
              </p:cNvSpPr>
              <p:nvPr/>
            </p:nvSpPr>
            <p:spPr bwMode="auto">
              <a:xfrm>
                <a:off x="2375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6" name="Rectangle 199"/>
              <p:cNvSpPr>
                <a:spLocks noChangeArrowheads="1"/>
              </p:cNvSpPr>
              <p:nvPr/>
            </p:nvSpPr>
            <p:spPr bwMode="auto">
              <a:xfrm>
                <a:off x="2435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7" name="Rectangle 200"/>
              <p:cNvSpPr>
                <a:spLocks noChangeArrowheads="1"/>
              </p:cNvSpPr>
              <p:nvPr/>
            </p:nvSpPr>
            <p:spPr bwMode="auto">
              <a:xfrm>
                <a:off x="2457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3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8" name="Rectangle 201"/>
              <p:cNvSpPr>
                <a:spLocks noChangeArrowheads="1"/>
              </p:cNvSpPr>
              <p:nvPr/>
            </p:nvSpPr>
            <p:spPr bwMode="auto">
              <a:xfrm>
                <a:off x="2729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9" name="Rectangle 202"/>
              <p:cNvSpPr>
                <a:spLocks noChangeArrowheads="1"/>
              </p:cNvSpPr>
              <p:nvPr/>
            </p:nvSpPr>
            <p:spPr bwMode="auto">
              <a:xfrm>
                <a:off x="2789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0" name="Rectangle 203"/>
              <p:cNvSpPr>
                <a:spLocks noChangeArrowheads="1"/>
              </p:cNvSpPr>
              <p:nvPr/>
            </p:nvSpPr>
            <p:spPr bwMode="auto">
              <a:xfrm>
                <a:off x="2849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1" name="Rectangle 204"/>
              <p:cNvSpPr>
                <a:spLocks noChangeArrowheads="1"/>
              </p:cNvSpPr>
              <p:nvPr/>
            </p:nvSpPr>
            <p:spPr bwMode="auto">
              <a:xfrm>
                <a:off x="2871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2" name="Rectangle 205"/>
              <p:cNvSpPr>
                <a:spLocks noChangeArrowheads="1"/>
              </p:cNvSpPr>
              <p:nvPr/>
            </p:nvSpPr>
            <p:spPr bwMode="auto">
              <a:xfrm>
                <a:off x="3166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3" name="Rectangle 206"/>
              <p:cNvSpPr>
                <a:spLocks noChangeArrowheads="1"/>
              </p:cNvSpPr>
              <p:nvPr/>
            </p:nvSpPr>
            <p:spPr bwMode="auto">
              <a:xfrm>
                <a:off x="3226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1279" y="967"/>
              <a:ext cx="4336" cy="3173"/>
              <a:chOff x="1279" y="967"/>
              <a:chExt cx="4336" cy="3173"/>
            </a:xfrm>
          </p:grpSpPr>
          <p:sp>
            <p:nvSpPr>
              <p:cNvPr id="110644" name="Rectangle 208"/>
              <p:cNvSpPr>
                <a:spLocks noChangeArrowheads="1"/>
              </p:cNvSpPr>
              <p:nvPr/>
            </p:nvSpPr>
            <p:spPr bwMode="auto">
              <a:xfrm>
                <a:off x="3286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5" name="Rectangle 209"/>
              <p:cNvSpPr>
                <a:spLocks noChangeArrowheads="1"/>
              </p:cNvSpPr>
              <p:nvPr/>
            </p:nvSpPr>
            <p:spPr bwMode="auto">
              <a:xfrm>
                <a:off x="3308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6" name="Rectangle 210"/>
              <p:cNvSpPr>
                <a:spLocks noChangeArrowheads="1"/>
              </p:cNvSpPr>
              <p:nvPr/>
            </p:nvSpPr>
            <p:spPr bwMode="auto">
              <a:xfrm>
                <a:off x="3613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7" name="Rectangle 211"/>
              <p:cNvSpPr>
                <a:spLocks noChangeArrowheads="1"/>
              </p:cNvSpPr>
              <p:nvPr/>
            </p:nvSpPr>
            <p:spPr bwMode="auto">
              <a:xfrm>
                <a:off x="3673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8" name="Rectangle 212"/>
              <p:cNvSpPr>
                <a:spLocks noChangeArrowheads="1"/>
              </p:cNvSpPr>
              <p:nvPr/>
            </p:nvSpPr>
            <p:spPr bwMode="auto">
              <a:xfrm>
                <a:off x="3733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9" name="Rectangle 213"/>
              <p:cNvSpPr>
                <a:spLocks noChangeArrowheads="1"/>
              </p:cNvSpPr>
              <p:nvPr/>
            </p:nvSpPr>
            <p:spPr bwMode="auto">
              <a:xfrm>
                <a:off x="3755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0" name="Rectangle 214"/>
              <p:cNvSpPr>
                <a:spLocks noChangeArrowheads="1"/>
              </p:cNvSpPr>
              <p:nvPr/>
            </p:nvSpPr>
            <p:spPr bwMode="auto">
              <a:xfrm>
                <a:off x="1279" y="967"/>
                <a:ext cx="69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1" name="Rectangle 215"/>
              <p:cNvSpPr>
                <a:spLocks noChangeArrowheads="1"/>
              </p:cNvSpPr>
              <p:nvPr/>
            </p:nvSpPr>
            <p:spPr bwMode="auto">
              <a:xfrm>
                <a:off x="1329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2" name="Rectangle 216"/>
              <p:cNvSpPr>
                <a:spLocks noChangeArrowheads="1"/>
              </p:cNvSpPr>
              <p:nvPr/>
            </p:nvSpPr>
            <p:spPr bwMode="auto">
              <a:xfrm>
                <a:off x="1349" y="96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3" name="Rectangle 217"/>
              <p:cNvSpPr>
                <a:spLocks noChangeArrowheads="1"/>
              </p:cNvSpPr>
              <p:nvPr/>
            </p:nvSpPr>
            <p:spPr bwMode="auto">
              <a:xfrm>
                <a:off x="1416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4" name="Rectangle 218"/>
              <p:cNvSpPr>
                <a:spLocks noChangeArrowheads="1"/>
              </p:cNvSpPr>
              <p:nvPr/>
            </p:nvSpPr>
            <p:spPr bwMode="auto">
              <a:xfrm>
                <a:off x="1463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5" name="Rectangle 219"/>
              <p:cNvSpPr>
                <a:spLocks noChangeArrowheads="1"/>
              </p:cNvSpPr>
              <p:nvPr/>
            </p:nvSpPr>
            <p:spPr bwMode="auto">
              <a:xfrm>
                <a:off x="1486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6" name="Rectangle 220"/>
              <p:cNvSpPr>
                <a:spLocks noChangeArrowheads="1"/>
              </p:cNvSpPr>
              <p:nvPr/>
            </p:nvSpPr>
            <p:spPr bwMode="auto">
              <a:xfrm>
                <a:off x="1513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7" name="Rectangle 221"/>
              <p:cNvSpPr>
                <a:spLocks noChangeArrowheads="1"/>
              </p:cNvSpPr>
              <p:nvPr/>
            </p:nvSpPr>
            <p:spPr bwMode="auto">
              <a:xfrm>
                <a:off x="1533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8" name="Rectangle 222"/>
              <p:cNvSpPr>
                <a:spLocks noChangeArrowheads="1"/>
              </p:cNvSpPr>
              <p:nvPr/>
            </p:nvSpPr>
            <p:spPr bwMode="auto">
              <a:xfrm>
                <a:off x="1578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9" name="Rectangle 223"/>
              <p:cNvSpPr>
                <a:spLocks noChangeArrowheads="1"/>
              </p:cNvSpPr>
              <p:nvPr/>
            </p:nvSpPr>
            <p:spPr bwMode="auto">
              <a:xfrm>
                <a:off x="1601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0" name="Rectangle 224"/>
              <p:cNvSpPr>
                <a:spLocks noChangeArrowheads="1"/>
              </p:cNvSpPr>
              <p:nvPr/>
            </p:nvSpPr>
            <p:spPr bwMode="auto">
              <a:xfrm>
                <a:off x="1643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1" name="Rectangle 225"/>
              <p:cNvSpPr>
                <a:spLocks noChangeArrowheads="1"/>
              </p:cNvSpPr>
              <p:nvPr/>
            </p:nvSpPr>
            <p:spPr bwMode="auto">
              <a:xfrm>
                <a:off x="1661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2" name="Rectangle 226"/>
              <p:cNvSpPr>
                <a:spLocks noChangeArrowheads="1"/>
              </p:cNvSpPr>
              <p:nvPr/>
            </p:nvSpPr>
            <p:spPr bwMode="auto">
              <a:xfrm>
                <a:off x="1708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3" name="Rectangle 227"/>
              <p:cNvSpPr>
                <a:spLocks noChangeArrowheads="1"/>
              </p:cNvSpPr>
              <p:nvPr/>
            </p:nvSpPr>
            <p:spPr bwMode="auto">
              <a:xfrm>
                <a:off x="1750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k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4" name="Rectangle 228"/>
              <p:cNvSpPr>
                <a:spLocks noChangeArrowheads="1"/>
              </p:cNvSpPr>
              <p:nvPr/>
            </p:nvSpPr>
            <p:spPr bwMode="auto">
              <a:xfrm>
                <a:off x="1790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5" name="Rectangle 229"/>
              <p:cNvSpPr>
                <a:spLocks noChangeArrowheads="1"/>
              </p:cNvSpPr>
              <p:nvPr/>
            </p:nvSpPr>
            <p:spPr bwMode="auto">
              <a:xfrm>
                <a:off x="1815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6" name="Rectangle 230"/>
              <p:cNvSpPr>
                <a:spLocks noChangeArrowheads="1"/>
              </p:cNvSpPr>
              <p:nvPr/>
            </p:nvSpPr>
            <p:spPr bwMode="auto">
              <a:xfrm>
                <a:off x="1855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7" name="Rectangle 231"/>
              <p:cNvSpPr>
                <a:spLocks noChangeArrowheads="1"/>
              </p:cNvSpPr>
              <p:nvPr/>
            </p:nvSpPr>
            <p:spPr bwMode="auto">
              <a:xfrm>
                <a:off x="1898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8" name="Rectangle 232"/>
              <p:cNvSpPr>
                <a:spLocks noChangeArrowheads="1"/>
              </p:cNvSpPr>
              <p:nvPr/>
            </p:nvSpPr>
            <p:spPr bwMode="auto">
              <a:xfrm>
                <a:off x="1940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9" name="Rectangle 233"/>
              <p:cNvSpPr>
                <a:spLocks noChangeArrowheads="1"/>
              </p:cNvSpPr>
              <p:nvPr/>
            </p:nvSpPr>
            <p:spPr bwMode="auto">
              <a:xfrm>
                <a:off x="1958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0" name="Rectangle 234"/>
              <p:cNvSpPr>
                <a:spLocks noChangeArrowheads="1"/>
              </p:cNvSpPr>
              <p:nvPr/>
            </p:nvSpPr>
            <p:spPr bwMode="auto">
              <a:xfrm>
                <a:off x="2003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1" name="Rectangle 235"/>
              <p:cNvSpPr>
                <a:spLocks noChangeArrowheads="1"/>
              </p:cNvSpPr>
              <p:nvPr/>
            </p:nvSpPr>
            <p:spPr bwMode="auto">
              <a:xfrm>
                <a:off x="2045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2" name="Line 236"/>
              <p:cNvSpPr>
                <a:spLocks noChangeShapeType="1"/>
              </p:cNvSpPr>
              <p:nvPr/>
            </p:nvSpPr>
            <p:spPr bwMode="auto">
              <a:xfrm>
                <a:off x="2105" y="1047"/>
                <a:ext cx="349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3" name="Freeform 237"/>
              <p:cNvSpPr>
                <a:spLocks/>
              </p:cNvSpPr>
              <p:nvPr/>
            </p:nvSpPr>
            <p:spPr bwMode="auto">
              <a:xfrm>
                <a:off x="5590" y="1030"/>
                <a:ext cx="25" cy="33"/>
              </a:xfrm>
              <a:custGeom>
                <a:avLst/>
                <a:gdLst>
                  <a:gd name="T0" fmla="*/ 0 w 25"/>
                  <a:gd name="T1" fmla="*/ 0 h 33"/>
                  <a:gd name="T2" fmla="*/ 0 w 25"/>
                  <a:gd name="T3" fmla="*/ 33 h 33"/>
                  <a:gd name="T4" fmla="*/ 25 w 25"/>
                  <a:gd name="T5" fmla="*/ 17 h 33"/>
                  <a:gd name="T6" fmla="*/ 0 w 25"/>
                  <a:gd name="T7" fmla="*/ 0 h 33"/>
                  <a:gd name="T8" fmla="*/ 0 w 2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3"/>
                  <a:gd name="T17" fmla="*/ 25 w 2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3">
                    <a:moveTo>
                      <a:pt x="0" y="0"/>
                    </a:moveTo>
                    <a:lnTo>
                      <a:pt x="0" y="33"/>
                    </a:lnTo>
                    <a:lnTo>
                      <a:pt x="2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4" name="Freeform 238"/>
              <p:cNvSpPr>
                <a:spLocks/>
              </p:cNvSpPr>
              <p:nvPr/>
            </p:nvSpPr>
            <p:spPr bwMode="auto">
              <a:xfrm>
                <a:off x="1713" y="1453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7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5" name="Freeform 239"/>
              <p:cNvSpPr>
                <a:spLocks/>
              </p:cNvSpPr>
              <p:nvPr/>
            </p:nvSpPr>
            <p:spPr bwMode="auto">
              <a:xfrm>
                <a:off x="1713" y="1453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6" name="Freeform 240"/>
              <p:cNvSpPr>
                <a:spLocks/>
              </p:cNvSpPr>
              <p:nvPr/>
            </p:nvSpPr>
            <p:spPr bwMode="auto">
              <a:xfrm>
                <a:off x="2147" y="1453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68 w 68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89"/>
                  <a:gd name="T23" fmla="*/ 68 w 68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7" name="Freeform 241"/>
              <p:cNvSpPr>
                <a:spLocks/>
              </p:cNvSpPr>
              <p:nvPr/>
            </p:nvSpPr>
            <p:spPr bwMode="auto">
              <a:xfrm>
                <a:off x="2147" y="1453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9"/>
                  <a:gd name="T20" fmla="*/ 68 w 68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8" name="Freeform 242"/>
              <p:cNvSpPr>
                <a:spLocks/>
              </p:cNvSpPr>
              <p:nvPr/>
            </p:nvSpPr>
            <p:spPr bwMode="auto">
              <a:xfrm>
                <a:off x="2579" y="1453"/>
                <a:ext cx="70" cy="489"/>
              </a:xfrm>
              <a:custGeom>
                <a:avLst/>
                <a:gdLst>
                  <a:gd name="T0" fmla="*/ 68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8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8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9" name="Freeform 243"/>
              <p:cNvSpPr>
                <a:spLocks/>
              </p:cNvSpPr>
              <p:nvPr/>
            </p:nvSpPr>
            <p:spPr bwMode="auto">
              <a:xfrm>
                <a:off x="2579" y="1453"/>
                <a:ext cx="70" cy="489"/>
              </a:xfrm>
              <a:custGeom>
                <a:avLst/>
                <a:gdLst>
                  <a:gd name="T0" fmla="*/ 68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8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0" name="Freeform 244"/>
              <p:cNvSpPr>
                <a:spLocks/>
              </p:cNvSpPr>
              <p:nvPr/>
            </p:nvSpPr>
            <p:spPr bwMode="auto">
              <a:xfrm>
                <a:off x="3014" y="1453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1" name="Freeform 245"/>
              <p:cNvSpPr>
                <a:spLocks/>
              </p:cNvSpPr>
              <p:nvPr/>
            </p:nvSpPr>
            <p:spPr bwMode="auto">
              <a:xfrm>
                <a:off x="2145" y="2005"/>
                <a:ext cx="70" cy="487"/>
              </a:xfrm>
              <a:custGeom>
                <a:avLst/>
                <a:gdLst>
                  <a:gd name="T0" fmla="*/ 67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67 w 70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7"/>
                  <a:gd name="T23" fmla="*/ 70 w 70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7">
                    <a:moveTo>
                      <a:pt x="67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2" name="Freeform 246"/>
              <p:cNvSpPr>
                <a:spLocks/>
              </p:cNvSpPr>
              <p:nvPr/>
            </p:nvSpPr>
            <p:spPr bwMode="auto">
              <a:xfrm>
                <a:off x="2145" y="2005"/>
                <a:ext cx="70" cy="487"/>
              </a:xfrm>
              <a:custGeom>
                <a:avLst/>
                <a:gdLst>
                  <a:gd name="T0" fmla="*/ 67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7"/>
                  <a:gd name="T20" fmla="*/ 70 w 70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7">
                    <a:moveTo>
                      <a:pt x="67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3" name="Freeform 247"/>
              <p:cNvSpPr>
                <a:spLocks/>
              </p:cNvSpPr>
              <p:nvPr/>
            </p:nvSpPr>
            <p:spPr bwMode="auto">
              <a:xfrm>
                <a:off x="3014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4" name="Freeform 248"/>
              <p:cNvSpPr>
                <a:spLocks/>
              </p:cNvSpPr>
              <p:nvPr/>
            </p:nvSpPr>
            <p:spPr bwMode="auto">
              <a:xfrm>
                <a:off x="3014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5" name="Freeform 249"/>
              <p:cNvSpPr>
                <a:spLocks/>
              </p:cNvSpPr>
              <p:nvPr/>
            </p:nvSpPr>
            <p:spPr bwMode="auto">
              <a:xfrm>
                <a:off x="3446" y="2005"/>
                <a:ext cx="69" cy="487"/>
              </a:xfrm>
              <a:custGeom>
                <a:avLst/>
                <a:gdLst>
                  <a:gd name="T0" fmla="*/ 67 w 69"/>
                  <a:gd name="T1" fmla="*/ 487 h 487"/>
                  <a:gd name="T2" fmla="*/ 69 w 69"/>
                  <a:gd name="T3" fmla="*/ 0 h 487"/>
                  <a:gd name="T4" fmla="*/ 0 w 69"/>
                  <a:gd name="T5" fmla="*/ 0 h 487"/>
                  <a:gd name="T6" fmla="*/ 0 w 69"/>
                  <a:gd name="T7" fmla="*/ 487 h 487"/>
                  <a:gd name="T8" fmla="*/ 69 w 69"/>
                  <a:gd name="T9" fmla="*/ 487 h 487"/>
                  <a:gd name="T10" fmla="*/ 69 w 69"/>
                  <a:gd name="T11" fmla="*/ 487 h 487"/>
                  <a:gd name="T12" fmla="*/ 67 w 69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7"/>
                  <a:gd name="T23" fmla="*/ 69 w 69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7">
                    <a:moveTo>
                      <a:pt x="67" y="48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9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6" name="Freeform 250"/>
              <p:cNvSpPr>
                <a:spLocks/>
              </p:cNvSpPr>
              <p:nvPr/>
            </p:nvSpPr>
            <p:spPr bwMode="auto">
              <a:xfrm>
                <a:off x="3446" y="2005"/>
                <a:ext cx="69" cy="487"/>
              </a:xfrm>
              <a:custGeom>
                <a:avLst/>
                <a:gdLst>
                  <a:gd name="T0" fmla="*/ 67 w 69"/>
                  <a:gd name="T1" fmla="*/ 487 h 487"/>
                  <a:gd name="T2" fmla="*/ 69 w 69"/>
                  <a:gd name="T3" fmla="*/ 0 h 487"/>
                  <a:gd name="T4" fmla="*/ 0 w 69"/>
                  <a:gd name="T5" fmla="*/ 0 h 487"/>
                  <a:gd name="T6" fmla="*/ 0 w 69"/>
                  <a:gd name="T7" fmla="*/ 487 h 487"/>
                  <a:gd name="T8" fmla="*/ 69 w 69"/>
                  <a:gd name="T9" fmla="*/ 487 h 487"/>
                  <a:gd name="T10" fmla="*/ 69 w 69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7"/>
                  <a:gd name="T20" fmla="*/ 69 w 69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7">
                    <a:moveTo>
                      <a:pt x="67" y="48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9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7" name="Freeform 251"/>
              <p:cNvSpPr>
                <a:spLocks/>
              </p:cNvSpPr>
              <p:nvPr/>
            </p:nvSpPr>
            <p:spPr bwMode="auto">
              <a:xfrm>
                <a:off x="3880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8" name="Rectangle 252"/>
              <p:cNvSpPr>
                <a:spLocks noChangeArrowheads="1"/>
              </p:cNvSpPr>
              <p:nvPr/>
            </p:nvSpPr>
            <p:spPr bwMode="auto">
              <a:xfrm>
                <a:off x="4464" y="2648"/>
                <a:ext cx="100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9" name="Rectangle 253"/>
              <p:cNvSpPr>
                <a:spLocks noChangeArrowheads="1"/>
              </p:cNvSpPr>
              <p:nvPr/>
            </p:nvSpPr>
            <p:spPr bwMode="auto">
              <a:xfrm>
                <a:off x="4464" y="2648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0" name="Line 254"/>
              <p:cNvSpPr>
                <a:spLocks noChangeShapeType="1"/>
              </p:cNvSpPr>
              <p:nvPr/>
            </p:nvSpPr>
            <p:spPr bwMode="auto">
              <a:xfrm flipV="1">
                <a:off x="4664" y="2641"/>
                <a:ext cx="1" cy="2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1" name="Line 255"/>
              <p:cNvSpPr>
                <a:spLocks noChangeShapeType="1"/>
              </p:cNvSpPr>
              <p:nvPr/>
            </p:nvSpPr>
            <p:spPr bwMode="auto">
              <a:xfrm flipH="1">
                <a:off x="4559" y="2648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2" name="Line 256"/>
              <p:cNvSpPr>
                <a:spLocks noChangeShapeType="1"/>
              </p:cNvSpPr>
              <p:nvPr/>
            </p:nvSpPr>
            <p:spPr bwMode="auto">
              <a:xfrm flipH="1">
                <a:off x="4559" y="2914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3" name="Freeform 257"/>
              <p:cNvSpPr>
                <a:spLocks/>
              </p:cNvSpPr>
              <p:nvPr/>
            </p:nvSpPr>
            <p:spPr bwMode="auto">
              <a:xfrm>
                <a:off x="2824" y="2648"/>
                <a:ext cx="102" cy="270"/>
              </a:xfrm>
              <a:custGeom>
                <a:avLst/>
                <a:gdLst>
                  <a:gd name="T0" fmla="*/ 0 w 102"/>
                  <a:gd name="T1" fmla="*/ 266 h 270"/>
                  <a:gd name="T2" fmla="*/ 102 w 102"/>
                  <a:gd name="T3" fmla="*/ 270 h 270"/>
                  <a:gd name="T4" fmla="*/ 102 w 102"/>
                  <a:gd name="T5" fmla="*/ 0 h 270"/>
                  <a:gd name="T6" fmla="*/ 0 w 102"/>
                  <a:gd name="T7" fmla="*/ 0 h 270"/>
                  <a:gd name="T8" fmla="*/ 0 w 102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70"/>
                  <a:gd name="T17" fmla="*/ 102 w 102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70">
                    <a:moveTo>
                      <a:pt x="0" y="266"/>
                    </a:moveTo>
                    <a:lnTo>
                      <a:pt x="102" y="270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4" name="Freeform 258"/>
              <p:cNvSpPr>
                <a:spLocks/>
              </p:cNvSpPr>
              <p:nvPr/>
            </p:nvSpPr>
            <p:spPr bwMode="auto">
              <a:xfrm>
                <a:off x="2824" y="2648"/>
                <a:ext cx="102" cy="270"/>
              </a:xfrm>
              <a:custGeom>
                <a:avLst/>
                <a:gdLst>
                  <a:gd name="T0" fmla="*/ 0 w 102"/>
                  <a:gd name="T1" fmla="*/ 266 h 270"/>
                  <a:gd name="T2" fmla="*/ 102 w 102"/>
                  <a:gd name="T3" fmla="*/ 270 h 270"/>
                  <a:gd name="T4" fmla="*/ 102 w 102"/>
                  <a:gd name="T5" fmla="*/ 0 h 270"/>
                  <a:gd name="T6" fmla="*/ 0 w 102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0"/>
                  <a:gd name="T14" fmla="*/ 102 w 102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0">
                    <a:moveTo>
                      <a:pt x="0" y="266"/>
                    </a:moveTo>
                    <a:lnTo>
                      <a:pt x="102" y="270"/>
                    </a:ln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5" name="Rectangle 259"/>
              <p:cNvSpPr>
                <a:spLocks noChangeArrowheads="1"/>
              </p:cNvSpPr>
              <p:nvPr/>
            </p:nvSpPr>
            <p:spPr bwMode="auto">
              <a:xfrm>
                <a:off x="2724" y="2648"/>
                <a:ext cx="100" cy="27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6" name="Rectangle 260"/>
              <p:cNvSpPr>
                <a:spLocks noChangeArrowheads="1"/>
              </p:cNvSpPr>
              <p:nvPr/>
            </p:nvSpPr>
            <p:spPr bwMode="auto">
              <a:xfrm>
                <a:off x="2784" y="2722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97" name="Rectangle 261"/>
              <p:cNvSpPr>
                <a:spLocks noChangeArrowheads="1"/>
              </p:cNvSpPr>
              <p:nvPr/>
            </p:nvSpPr>
            <p:spPr bwMode="auto">
              <a:xfrm>
                <a:off x="2806" y="2722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98" name="Rectangle 262"/>
              <p:cNvSpPr>
                <a:spLocks noChangeArrowheads="1"/>
              </p:cNvSpPr>
              <p:nvPr/>
            </p:nvSpPr>
            <p:spPr bwMode="auto">
              <a:xfrm>
                <a:off x="3263" y="2648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9" name="Rectangle 263"/>
              <p:cNvSpPr>
                <a:spLocks noChangeArrowheads="1"/>
              </p:cNvSpPr>
              <p:nvPr/>
            </p:nvSpPr>
            <p:spPr bwMode="auto">
              <a:xfrm>
                <a:off x="3263" y="2648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0" name="Line 264"/>
              <p:cNvSpPr>
                <a:spLocks noChangeShapeType="1"/>
              </p:cNvSpPr>
              <p:nvPr/>
            </p:nvSpPr>
            <p:spPr bwMode="auto">
              <a:xfrm flipV="1">
                <a:off x="3161" y="2641"/>
                <a:ext cx="2" cy="2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1" name="Line 265"/>
              <p:cNvSpPr>
                <a:spLocks noChangeShapeType="1"/>
              </p:cNvSpPr>
              <p:nvPr/>
            </p:nvSpPr>
            <p:spPr bwMode="auto">
              <a:xfrm>
                <a:off x="3161" y="2648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2" name="Line 266"/>
              <p:cNvSpPr>
                <a:spLocks noChangeShapeType="1"/>
              </p:cNvSpPr>
              <p:nvPr/>
            </p:nvSpPr>
            <p:spPr bwMode="auto">
              <a:xfrm>
                <a:off x="3161" y="2914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3" name="Rectangle 267"/>
              <p:cNvSpPr>
                <a:spLocks noChangeArrowheads="1"/>
              </p:cNvSpPr>
              <p:nvPr/>
            </p:nvSpPr>
            <p:spPr bwMode="auto">
              <a:xfrm>
                <a:off x="3193" y="2715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4" name="Rectangle 268"/>
              <p:cNvSpPr>
                <a:spLocks noChangeArrowheads="1"/>
              </p:cNvSpPr>
              <p:nvPr/>
            </p:nvSpPr>
            <p:spPr bwMode="auto">
              <a:xfrm>
                <a:off x="3253" y="2715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5" name="Rectangle 269"/>
              <p:cNvSpPr>
                <a:spLocks noChangeArrowheads="1"/>
              </p:cNvSpPr>
              <p:nvPr/>
            </p:nvSpPr>
            <p:spPr bwMode="auto">
              <a:xfrm>
                <a:off x="3301" y="2715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6" name="Freeform 270"/>
              <p:cNvSpPr>
                <a:spLocks/>
              </p:cNvSpPr>
              <p:nvPr/>
            </p:nvSpPr>
            <p:spPr bwMode="auto">
              <a:xfrm>
                <a:off x="3628" y="2555"/>
                <a:ext cx="137" cy="483"/>
              </a:xfrm>
              <a:custGeom>
                <a:avLst/>
                <a:gdLst>
                  <a:gd name="T0" fmla="*/ 0 w 137"/>
                  <a:gd name="T1" fmla="*/ 0 h 483"/>
                  <a:gd name="T2" fmla="*/ 0 w 137"/>
                  <a:gd name="T3" fmla="*/ 196 h 483"/>
                  <a:gd name="T4" fmla="*/ 45 w 137"/>
                  <a:gd name="T5" fmla="*/ 240 h 483"/>
                  <a:gd name="T6" fmla="*/ 0 w 137"/>
                  <a:gd name="T7" fmla="*/ 286 h 483"/>
                  <a:gd name="T8" fmla="*/ 0 w 137"/>
                  <a:gd name="T9" fmla="*/ 483 h 483"/>
                  <a:gd name="T10" fmla="*/ 137 w 137"/>
                  <a:gd name="T11" fmla="*/ 336 h 483"/>
                  <a:gd name="T12" fmla="*/ 137 w 137"/>
                  <a:gd name="T13" fmla="*/ 146 h 483"/>
                  <a:gd name="T14" fmla="*/ 0 w 137"/>
                  <a:gd name="T15" fmla="*/ 0 h 483"/>
                  <a:gd name="T16" fmla="*/ 0 w 137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483"/>
                  <a:gd name="T29" fmla="*/ 137 w 137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483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0"/>
                    </a:lnTo>
                    <a:lnTo>
                      <a:pt x="0" y="286"/>
                    </a:lnTo>
                    <a:lnTo>
                      <a:pt x="0" y="483"/>
                    </a:lnTo>
                    <a:lnTo>
                      <a:pt x="137" y="336"/>
                    </a:lnTo>
                    <a:lnTo>
                      <a:pt x="137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7" name="Freeform 271"/>
              <p:cNvSpPr>
                <a:spLocks/>
              </p:cNvSpPr>
              <p:nvPr/>
            </p:nvSpPr>
            <p:spPr bwMode="auto">
              <a:xfrm>
                <a:off x="3628" y="2555"/>
                <a:ext cx="137" cy="483"/>
              </a:xfrm>
              <a:custGeom>
                <a:avLst/>
                <a:gdLst>
                  <a:gd name="T0" fmla="*/ 0 w 137"/>
                  <a:gd name="T1" fmla="*/ 0 h 483"/>
                  <a:gd name="T2" fmla="*/ 0 w 137"/>
                  <a:gd name="T3" fmla="*/ 196 h 483"/>
                  <a:gd name="T4" fmla="*/ 45 w 137"/>
                  <a:gd name="T5" fmla="*/ 240 h 483"/>
                  <a:gd name="T6" fmla="*/ 0 w 137"/>
                  <a:gd name="T7" fmla="*/ 286 h 483"/>
                  <a:gd name="T8" fmla="*/ 0 w 137"/>
                  <a:gd name="T9" fmla="*/ 483 h 483"/>
                  <a:gd name="T10" fmla="*/ 137 w 137"/>
                  <a:gd name="T11" fmla="*/ 336 h 483"/>
                  <a:gd name="T12" fmla="*/ 137 w 137"/>
                  <a:gd name="T13" fmla="*/ 146 h 483"/>
                  <a:gd name="T14" fmla="*/ 0 w 137"/>
                  <a:gd name="T15" fmla="*/ 0 h 483"/>
                  <a:gd name="T16" fmla="*/ 0 w 137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483"/>
                  <a:gd name="T29" fmla="*/ 137 w 137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483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0"/>
                    </a:lnTo>
                    <a:lnTo>
                      <a:pt x="0" y="286"/>
                    </a:lnTo>
                    <a:lnTo>
                      <a:pt x="0" y="483"/>
                    </a:lnTo>
                    <a:lnTo>
                      <a:pt x="137" y="336"/>
                    </a:lnTo>
                    <a:lnTo>
                      <a:pt x="137" y="14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8" name="Freeform 272"/>
              <p:cNvSpPr>
                <a:spLocks/>
              </p:cNvSpPr>
              <p:nvPr/>
            </p:nvSpPr>
            <p:spPr bwMode="auto">
              <a:xfrm>
                <a:off x="4040" y="2638"/>
                <a:ext cx="199" cy="270"/>
              </a:xfrm>
              <a:custGeom>
                <a:avLst/>
                <a:gdLst>
                  <a:gd name="T0" fmla="*/ 199 w 199"/>
                  <a:gd name="T1" fmla="*/ 266 h 270"/>
                  <a:gd name="T2" fmla="*/ 199 w 199"/>
                  <a:gd name="T3" fmla="*/ 0 h 270"/>
                  <a:gd name="T4" fmla="*/ 0 w 199"/>
                  <a:gd name="T5" fmla="*/ 0 h 270"/>
                  <a:gd name="T6" fmla="*/ 0 w 199"/>
                  <a:gd name="T7" fmla="*/ 270 h 270"/>
                  <a:gd name="T8" fmla="*/ 199 w 199"/>
                  <a:gd name="T9" fmla="*/ 270 h 270"/>
                  <a:gd name="T10" fmla="*/ 199 w 199"/>
                  <a:gd name="T11" fmla="*/ 27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270"/>
                  <a:gd name="T20" fmla="*/ 199 w 19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270">
                    <a:moveTo>
                      <a:pt x="199" y="266"/>
                    </a:moveTo>
                    <a:lnTo>
                      <a:pt x="199" y="0"/>
                    </a:lnTo>
                    <a:lnTo>
                      <a:pt x="0" y="0"/>
                    </a:lnTo>
                    <a:lnTo>
                      <a:pt x="0" y="270"/>
                    </a:lnTo>
                    <a:lnTo>
                      <a:pt x="199" y="2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9" name="Rectangle 273"/>
              <p:cNvSpPr>
                <a:spLocks noChangeArrowheads="1"/>
              </p:cNvSpPr>
              <p:nvPr/>
            </p:nvSpPr>
            <p:spPr bwMode="auto">
              <a:xfrm>
                <a:off x="4077" y="2718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0" name="Rectangle 274"/>
              <p:cNvSpPr>
                <a:spLocks noChangeArrowheads="1"/>
              </p:cNvSpPr>
              <p:nvPr/>
            </p:nvSpPr>
            <p:spPr bwMode="auto">
              <a:xfrm>
                <a:off x="4137" y="2718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1" name="Rectangle 275"/>
              <p:cNvSpPr>
                <a:spLocks noChangeArrowheads="1"/>
              </p:cNvSpPr>
              <p:nvPr/>
            </p:nvSpPr>
            <p:spPr bwMode="auto">
              <a:xfrm>
                <a:off x="4487" y="2718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2" name="Rectangle 276"/>
              <p:cNvSpPr>
                <a:spLocks noChangeArrowheads="1"/>
              </p:cNvSpPr>
              <p:nvPr/>
            </p:nvSpPr>
            <p:spPr bwMode="auto">
              <a:xfrm>
                <a:off x="4547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3" name="Rectangle 277"/>
              <p:cNvSpPr>
                <a:spLocks noChangeArrowheads="1"/>
              </p:cNvSpPr>
              <p:nvPr/>
            </p:nvSpPr>
            <p:spPr bwMode="auto">
              <a:xfrm>
                <a:off x="4594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4" name="Line 278"/>
              <p:cNvSpPr>
                <a:spLocks noChangeShapeType="1"/>
              </p:cNvSpPr>
              <p:nvPr/>
            </p:nvSpPr>
            <p:spPr bwMode="auto">
              <a:xfrm>
                <a:off x="2921" y="2795"/>
                <a:ext cx="25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5" name="Line 279"/>
              <p:cNvSpPr>
                <a:spLocks noChangeShapeType="1"/>
              </p:cNvSpPr>
              <p:nvPr/>
            </p:nvSpPr>
            <p:spPr bwMode="auto">
              <a:xfrm>
                <a:off x="3765" y="2795"/>
                <a:ext cx="18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6" name="Line 280"/>
              <p:cNvSpPr>
                <a:spLocks noChangeShapeType="1"/>
              </p:cNvSpPr>
              <p:nvPr/>
            </p:nvSpPr>
            <p:spPr bwMode="auto">
              <a:xfrm>
                <a:off x="4249" y="2795"/>
                <a:ext cx="21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7" name="Freeform 281"/>
              <p:cNvSpPr>
                <a:spLocks/>
              </p:cNvSpPr>
              <p:nvPr/>
            </p:nvSpPr>
            <p:spPr bwMode="auto">
              <a:xfrm>
                <a:off x="3119" y="2735"/>
                <a:ext cx="44" cy="60"/>
              </a:xfrm>
              <a:custGeom>
                <a:avLst/>
                <a:gdLst>
                  <a:gd name="T0" fmla="*/ 0 w 44"/>
                  <a:gd name="T1" fmla="*/ 60 h 60"/>
                  <a:gd name="T2" fmla="*/ 0 w 44"/>
                  <a:gd name="T3" fmla="*/ 0 h 60"/>
                  <a:gd name="T4" fmla="*/ 44 w 44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60"/>
                  <a:gd name="T11" fmla="*/ 44 w 44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60">
                    <a:moveTo>
                      <a:pt x="0" y="6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8" name="Freeform 282"/>
              <p:cNvSpPr>
                <a:spLocks/>
              </p:cNvSpPr>
              <p:nvPr/>
            </p:nvSpPr>
            <p:spPr bwMode="auto">
              <a:xfrm>
                <a:off x="3992" y="2795"/>
                <a:ext cx="320" cy="183"/>
              </a:xfrm>
              <a:custGeom>
                <a:avLst/>
                <a:gdLst>
                  <a:gd name="T0" fmla="*/ 0 w 320"/>
                  <a:gd name="T1" fmla="*/ 0 h 183"/>
                  <a:gd name="T2" fmla="*/ 3 w 320"/>
                  <a:gd name="T3" fmla="*/ 183 h 183"/>
                  <a:gd name="T4" fmla="*/ 277 w 320"/>
                  <a:gd name="T5" fmla="*/ 183 h 183"/>
                  <a:gd name="T6" fmla="*/ 277 w 320"/>
                  <a:gd name="T7" fmla="*/ 63 h 183"/>
                  <a:gd name="T8" fmla="*/ 320 w 320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83"/>
                  <a:gd name="T17" fmla="*/ 320 w 320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83">
                    <a:moveTo>
                      <a:pt x="0" y="0"/>
                    </a:moveTo>
                    <a:lnTo>
                      <a:pt x="3" y="183"/>
                    </a:lnTo>
                    <a:lnTo>
                      <a:pt x="277" y="183"/>
                    </a:lnTo>
                    <a:lnTo>
                      <a:pt x="277" y="63"/>
                    </a:lnTo>
                    <a:lnTo>
                      <a:pt x="320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9" name="Freeform 283"/>
              <p:cNvSpPr>
                <a:spLocks/>
              </p:cNvSpPr>
              <p:nvPr/>
            </p:nvSpPr>
            <p:spPr bwMode="auto">
              <a:xfrm>
                <a:off x="3014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0" name="Freeform 284"/>
              <p:cNvSpPr>
                <a:spLocks/>
              </p:cNvSpPr>
              <p:nvPr/>
            </p:nvSpPr>
            <p:spPr bwMode="auto">
              <a:xfrm>
                <a:off x="3014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1" name="Freeform 285"/>
              <p:cNvSpPr>
                <a:spLocks/>
              </p:cNvSpPr>
              <p:nvPr/>
            </p:nvSpPr>
            <p:spPr bwMode="auto">
              <a:xfrm>
                <a:off x="2375" y="2641"/>
                <a:ext cx="102" cy="273"/>
              </a:xfrm>
              <a:custGeom>
                <a:avLst/>
                <a:gdLst>
                  <a:gd name="T0" fmla="*/ 0 w 102"/>
                  <a:gd name="T1" fmla="*/ 273 h 273"/>
                  <a:gd name="T2" fmla="*/ 102 w 102"/>
                  <a:gd name="T3" fmla="*/ 273 h 273"/>
                  <a:gd name="T4" fmla="*/ 102 w 102"/>
                  <a:gd name="T5" fmla="*/ 0 h 273"/>
                  <a:gd name="T6" fmla="*/ 2 w 102"/>
                  <a:gd name="T7" fmla="*/ 0 h 273"/>
                  <a:gd name="T8" fmla="*/ 0 w 102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73"/>
                  <a:gd name="T17" fmla="*/ 102 w 10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73">
                    <a:moveTo>
                      <a:pt x="0" y="273"/>
                    </a:moveTo>
                    <a:lnTo>
                      <a:pt x="102" y="273"/>
                    </a:lnTo>
                    <a:lnTo>
                      <a:pt x="102" y="0"/>
                    </a:lnTo>
                    <a:lnTo>
                      <a:pt x="2" y="0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2" name="Freeform 286"/>
              <p:cNvSpPr>
                <a:spLocks/>
              </p:cNvSpPr>
              <p:nvPr/>
            </p:nvSpPr>
            <p:spPr bwMode="auto">
              <a:xfrm>
                <a:off x="2375" y="2641"/>
                <a:ext cx="102" cy="273"/>
              </a:xfrm>
              <a:custGeom>
                <a:avLst/>
                <a:gdLst>
                  <a:gd name="T0" fmla="*/ 0 w 102"/>
                  <a:gd name="T1" fmla="*/ 273 h 273"/>
                  <a:gd name="T2" fmla="*/ 102 w 102"/>
                  <a:gd name="T3" fmla="*/ 273 h 273"/>
                  <a:gd name="T4" fmla="*/ 102 w 102"/>
                  <a:gd name="T5" fmla="*/ 0 h 273"/>
                  <a:gd name="T6" fmla="*/ 2 w 102"/>
                  <a:gd name="T7" fmla="*/ 0 h 2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3"/>
                  <a:gd name="T14" fmla="*/ 102 w 102"/>
                  <a:gd name="T15" fmla="*/ 273 h 2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3">
                    <a:moveTo>
                      <a:pt x="0" y="273"/>
                    </a:moveTo>
                    <a:lnTo>
                      <a:pt x="102" y="273"/>
                    </a:lnTo>
                    <a:lnTo>
                      <a:pt x="102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3" name="Freeform 287"/>
              <p:cNvSpPr>
                <a:spLocks/>
              </p:cNvSpPr>
              <p:nvPr/>
            </p:nvSpPr>
            <p:spPr bwMode="auto">
              <a:xfrm>
                <a:off x="2275" y="2641"/>
                <a:ext cx="102" cy="273"/>
              </a:xfrm>
              <a:custGeom>
                <a:avLst/>
                <a:gdLst>
                  <a:gd name="T0" fmla="*/ 100 w 102"/>
                  <a:gd name="T1" fmla="*/ 0 h 273"/>
                  <a:gd name="T2" fmla="*/ 0 w 102"/>
                  <a:gd name="T3" fmla="*/ 0 h 273"/>
                  <a:gd name="T4" fmla="*/ 0 w 102"/>
                  <a:gd name="T5" fmla="*/ 273 h 273"/>
                  <a:gd name="T6" fmla="*/ 102 w 102"/>
                  <a:gd name="T7" fmla="*/ 273 h 2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3"/>
                  <a:gd name="T14" fmla="*/ 102 w 102"/>
                  <a:gd name="T15" fmla="*/ 273 h 2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3">
                    <a:moveTo>
                      <a:pt x="100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102" y="27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4" name="Rectangle 288"/>
              <p:cNvSpPr>
                <a:spLocks noChangeArrowheads="1"/>
              </p:cNvSpPr>
              <p:nvPr/>
            </p:nvSpPr>
            <p:spPr bwMode="auto">
              <a:xfrm>
                <a:off x="2330" y="272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25" name="Rectangle 289"/>
              <p:cNvSpPr>
                <a:spLocks noChangeArrowheads="1"/>
              </p:cNvSpPr>
              <p:nvPr/>
            </p:nvSpPr>
            <p:spPr bwMode="auto">
              <a:xfrm>
                <a:off x="2352" y="2728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26" name="Line 290"/>
              <p:cNvSpPr>
                <a:spLocks noChangeShapeType="1"/>
              </p:cNvSpPr>
              <p:nvPr/>
            </p:nvSpPr>
            <p:spPr bwMode="auto">
              <a:xfrm>
                <a:off x="2926" y="2795"/>
                <a:ext cx="24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7" name="Line 291"/>
              <p:cNvSpPr>
                <a:spLocks noChangeShapeType="1"/>
              </p:cNvSpPr>
              <p:nvPr/>
            </p:nvSpPr>
            <p:spPr bwMode="auto">
              <a:xfrm>
                <a:off x="2482" y="2795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8" name="Freeform 292"/>
              <p:cNvSpPr>
                <a:spLocks/>
              </p:cNvSpPr>
              <p:nvPr/>
            </p:nvSpPr>
            <p:spPr bwMode="auto">
              <a:xfrm>
                <a:off x="2572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9" name="Freeform 293"/>
              <p:cNvSpPr>
                <a:spLocks/>
              </p:cNvSpPr>
              <p:nvPr/>
            </p:nvSpPr>
            <p:spPr bwMode="auto">
              <a:xfrm>
                <a:off x="2572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0" name="Freeform 294"/>
              <p:cNvSpPr>
                <a:spLocks/>
              </p:cNvSpPr>
              <p:nvPr/>
            </p:nvSpPr>
            <p:spPr bwMode="auto">
              <a:xfrm>
                <a:off x="3446" y="2555"/>
                <a:ext cx="69" cy="486"/>
              </a:xfrm>
              <a:custGeom>
                <a:avLst/>
                <a:gdLst>
                  <a:gd name="T0" fmla="*/ 67 w 69"/>
                  <a:gd name="T1" fmla="*/ 483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67 w 69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6"/>
                  <a:gd name="T23" fmla="*/ 69 w 69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6">
                    <a:moveTo>
                      <a:pt x="67" y="48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1" name="Freeform 295"/>
              <p:cNvSpPr>
                <a:spLocks/>
              </p:cNvSpPr>
              <p:nvPr/>
            </p:nvSpPr>
            <p:spPr bwMode="auto">
              <a:xfrm>
                <a:off x="3446" y="2555"/>
                <a:ext cx="69" cy="486"/>
              </a:xfrm>
              <a:custGeom>
                <a:avLst/>
                <a:gdLst>
                  <a:gd name="T0" fmla="*/ 67 w 69"/>
                  <a:gd name="T1" fmla="*/ 483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6"/>
                  <a:gd name="T20" fmla="*/ 69 w 69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6">
                    <a:moveTo>
                      <a:pt x="67" y="48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2" name="Freeform 296"/>
              <p:cNvSpPr>
                <a:spLocks/>
              </p:cNvSpPr>
              <p:nvPr/>
            </p:nvSpPr>
            <p:spPr bwMode="auto">
              <a:xfrm>
                <a:off x="3880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3" name="Freeform 297"/>
              <p:cNvSpPr>
                <a:spLocks/>
              </p:cNvSpPr>
              <p:nvPr/>
            </p:nvSpPr>
            <p:spPr bwMode="auto">
              <a:xfrm>
                <a:off x="4312" y="2555"/>
                <a:ext cx="70" cy="486"/>
              </a:xfrm>
              <a:custGeom>
                <a:avLst/>
                <a:gdLst>
                  <a:gd name="T0" fmla="*/ 67 w 70"/>
                  <a:gd name="T1" fmla="*/ 483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67 w 70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6"/>
                  <a:gd name="T23" fmla="*/ 70 w 70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6">
                    <a:moveTo>
                      <a:pt x="67" y="483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4" name="Freeform 298"/>
              <p:cNvSpPr>
                <a:spLocks/>
              </p:cNvSpPr>
              <p:nvPr/>
            </p:nvSpPr>
            <p:spPr bwMode="auto">
              <a:xfrm>
                <a:off x="4312" y="2555"/>
                <a:ext cx="70" cy="486"/>
              </a:xfrm>
              <a:custGeom>
                <a:avLst/>
                <a:gdLst>
                  <a:gd name="T0" fmla="*/ 67 w 70"/>
                  <a:gd name="T1" fmla="*/ 483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67" y="483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5" name="Freeform 299"/>
              <p:cNvSpPr>
                <a:spLocks/>
              </p:cNvSpPr>
              <p:nvPr/>
            </p:nvSpPr>
            <p:spPr bwMode="auto">
              <a:xfrm>
                <a:off x="4916" y="3194"/>
                <a:ext cx="100" cy="266"/>
              </a:xfrm>
              <a:custGeom>
                <a:avLst/>
                <a:gdLst>
                  <a:gd name="T0" fmla="*/ 97 w 100"/>
                  <a:gd name="T1" fmla="*/ 266 h 266"/>
                  <a:gd name="T2" fmla="*/ 0 w 100"/>
                  <a:gd name="T3" fmla="*/ 266 h 266"/>
                  <a:gd name="T4" fmla="*/ 0 w 100"/>
                  <a:gd name="T5" fmla="*/ 0 h 266"/>
                  <a:gd name="T6" fmla="*/ 100 w 100"/>
                  <a:gd name="T7" fmla="*/ 0 h 266"/>
                  <a:gd name="T8" fmla="*/ 97 w 100"/>
                  <a:gd name="T9" fmla="*/ 266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6"/>
                  <a:gd name="T17" fmla="*/ 100 w 100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6">
                    <a:moveTo>
                      <a:pt x="97" y="266"/>
                    </a:moveTo>
                    <a:lnTo>
                      <a:pt x="0" y="266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97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6" name="Freeform 300"/>
              <p:cNvSpPr>
                <a:spLocks/>
              </p:cNvSpPr>
              <p:nvPr/>
            </p:nvSpPr>
            <p:spPr bwMode="auto">
              <a:xfrm>
                <a:off x="4916" y="3194"/>
                <a:ext cx="100" cy="266"/>
              </a:xfrm>
              <a:custGeom>
                <a:avLst/>
                <a:gdLst>
                  <a:gd name="T0" fmla="*/ 97 w 100"/>
                  <a:gd name="T1" fmla="*/ 266 h 266"/>
                  <a:gd name="T2" fmla="*/ 0 w 100"/>
                  <a:gd name="T3" fmla="*/ 266 h 266"/>
                  <a:gd name="T4" fmla="*/ 0 w 100"/>
                  <a:gd name="T5" fmla="*/ 0 h 266"/>
                  <a:gd name="T6" fmla="*/ 100 w 100"/>
                  <a:gd name="T7" fmla="*/ 0 h 2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6"/>
                  <a:gd name="T14" fmla="*/ 100 w 100"/>
                  <a:gd name="T15" fmla="*/ 266 h 2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6">
                    <a:moveTo>
                      <a:pt x="97" y="266"/>
                    </a:moveTo>
                    <a:lnTo>
                      <a:pt x="0" y="266"/>
                    </a:ln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7" name="Line 301"/>
              <p:cNvSpPr>
                <a:spLocks noChangeShapeType="1"/>
              </p:cNvSpPr>
              <p:nvPr/>
            </p:nvSpPr>
            <p:spPr bwMode="auto">
              <a:xfrm flipV="1">
                <a:off x="5116" y="3187"/>
                <a:ext cx="1" cy="2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8" name="Line 302"/>
              <p:cNvSpPr>
                <a:spLocks noChangeShapeType="1"/>
              </p:cNvSpPr>
              <p:nvPr/>
            </p:nvSpPr>
            <p:spPr bwMode="auto">
              <a:xfrm flipH="1">
                <a:off x="5011" y="3191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9" name="Line 303"/>
              <p:cNvSpPr>
                <a:spLocks noChangeShapeType="1"/>
              </p:cNvSpPr>
              <p:nvPr/>
            </p:nvSpPr>
            <p:spPr bwMode="auto">
              <a:xfrm flipH="1">
                <a:off x="5011" y="3460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0" name="Freeform 304"/>
              <p:cNvSpPr>
                <a:spLocks/>
              </p:cNvSpPr>
              <p:nvPr/>
            </p:nvSpPr>
            <p:spPr bwMode="auto">
              <a:xfrm>
                <a:off x="3253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w 100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9"/>
                  <a:gd name="T17" fmla="*/ 100 w 100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1" name="Freeform 305"/>
              <p:cNvSpPr>
                <a:spLocks/>
              </p:cNvSpPr>
              <p:nvPr/>
            </p:nvSpPr>
            <p:spPr bwMode="auto">
              <a:xfrm>
                <a:off x="3253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2" name="Rectangle 306"/>
              <p:cNvSpPr>
                <a:spLocks noChangeArrowheads="1"/>
              </p:cNvSpPr>
              <p:nvPr/>
            </p:nvSpPr>
            <p:spPr bwMode="auto">
              <a:xfrm>
                <a:off x="3153" y="3201"/>
                <a:ext cx="100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3" name="Rectangle 307"/>
              <p:cNvSpPr>
                <a:spLocks noChangeArrowheads="1"/>
              </p:cNvSpPr>
              <p:nvPr/>
            </p:nvSpPr>
            <p:spPr bwMode="auto">
              <a:xfrm>
                <a:off x="3218" y="3264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44" name="Rectangle 308"/>
              <p:cNvSpPr>
                <a:spLocks noChangeArrowheads="1"/>
              </p:cNvSpPr>
              <p:nvPr/>
            </p:nvSpPr>
            <p:spPr bwMode="auto">
              <a:xfrm>
                <a:off x="3241" y="3264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45" name="Rectangle 309"/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6" name="Rectangle 310"/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7" name="Line 311"/>
              <p:cNvSpPr>
                <a:spLocks noChangeShapeType="1"/>
              </p:cNvSpPr>
              <p:nvPr/>
            </p:nvSpPr>
            <p:spPr bwMode="auto">
              <a:xfrm flipV="1">
                <a:off x="3593" y="3204"/>
                <a:ext cx="1" cy="27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8" name="Line 312"/>
              <p:cNvSpPr>
                <a:spLocks noChangeShapeType="1"/>
              </p:cNvSpPr>
              <p:nvPr/>
            </p:nvSpPr>
            <p:spPr bwMode="auto">
              <a:xfrm>
                <a:off x="3593" y="3201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9" name="Line 313"/>
              <p:cNvSpPr>
                <a:spLocks noChangeShapeType="1"/>
              </p:cNvSpPr>
              <p:nvPr/>
            </p:nvSpPr>
            <p:spPr bwMode="auto">
              <a:xfrm>
                <a:off x="3593" y="3470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0" name="Freeform 314"/>
              <p:cNvSpPr>
                <a:spLocks/>
              </p:cNvSpPr>
              <p:nvPr/>
            </p:nvSpPr>
            <p:spPr bwMode="auto">
              <a:xfrm>
                <a:off x="4060" y="3101"/>
                <a:ext cx="140" cy="483"/>
              </a:xfrm>
              <a:custGeom>
                <a:avLst/>
                <a:gdLst>
                  <a:gd name="T0" fmla="*/ 0 w 140"/>
                  <a:gd name="T1" fmla="*/ 0 h 483"/>
                  <a:gd name="T2" fmla="*/ 2 w 140"/>
                  <a:gd name="T3" fmla="*/ 196 h 483"/>
                  <a:gd name="T4" fmla="*/ 45 w 140"/>
                  <a:gd name="T5" fmla="*/ 243 h 483"/>
                  <a:gd name="T6" fmla="*/ 2 w 140"/>
                  <a:gd name="T7" fmla="*/ 290 h 483"/>
                  <a:gd name="T8" fmla="*/ 2 w 140"/>
                  <a:gd name="T9" fmla="*/ 483 h 483"/>
                  <a:gd name="T10" fmla="*/ 140 w 140"/>
                  <a:gd name="T11" fmla="*/ 336 h 483"/>
                  <a:gd name="T12" fmla="*/ 140 w 140"/>
                  <a:gd name="T13" fmla="*/ 150 h 483"/>
                  <a:gd name="T14" fmla="*/ 2 w 140"/>
                  <a:gd name="T15" fmla="*/ 0 h 483"/>
                  <a:gd name="T16" fmla="*/ 2 w 140"/>
                  <a:gd name="T17" fmla="*/ 0 h 483"/>
                  <a:gd name="T18" fmla="*/ 0 w 140"/>
                  <a:gd name="T19" fmla="*/ 0 h 4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3"/>
                  <a:gd name="T32" fmla="*/ 140 w 140"/>
                  <a:gd name="T33" fmla="*/ 483 h 4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3">
                    <a:moveTo>
                      <a:pt x="0" y="0"/>
                    </a:moveTo>
                    <a:lnTo>
                      <a:pt x="2" y="196"/>
                    </a:lnTo>
                    <a:lnTo>
                      <a:pt x="45" y="243"/>
                    </a:lnTo>
                    <a:lnTo>
                      <a:pt x="2" y="290"/>
                    </a:lnTo>
                    <a:lnTo>
                      <a:pt x="2" y="483"/>
                    </a:lnTo>
                    <a:lnTo>
                      <a:pt x="140" y="336"/>
                    </a:lnTo>
                    <a:lnTo>
                      <a:pt x="140" y="15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1" name="Freeform 315"/>
              <p:cNvSpPr>
                <a:spLocks/>
              </p:cNvSpPr>
              <p:nvPr/>
            </p:nvSpPr>
            <p:spPr bwMode="auto">
              <a:xfrm>
                <a:off x="4060" y="3101"/>
                <a:ext cx="140" cy="483"/>
              </a:xfrm>
              <a:custGeom>
                <a:avLst/>
                <a:gdLst>
                  <a:gd name="T0" fmla="*/ 0 w 140"/>
                  <a:gd name="T1" fmla="*/ 0 h 483"/>
                  <a:gd name="T2" fmla="*/ 2 w 140"/>
                  <a:gd name="T3" fmla="*/ 196 h 483"/>
                  <a:gd name="T4" fmla="*/ 45 w 140"/>
                  <a:gd name="T5" fmla="*/ 243 h 483"/>
                  <a:gd name="T6" fmla="*/ 2 w 140"/>
                  <a:gd name="T7" fmla="*/ 290 h 483"/>
                  <a:gd name="T8" fmla="*/ 2 w 140"/>
                  <a:gd name="T9" fmla="*/ 483 h 483"/>
                  <a:gd name="T10" fmla="*/ 140 w 140"/>
                  <a:gd name="T11" fmla="*/ 336 h 483"/>
                  <a:gd name="T12" fmla="*/ 140 w 140"/>
                  <a:gd name="T13" fmla="*/ 150 h 483"/>
                  <a:gd name="T14" fmla="*/ 2 w 140"/>
                  <a:gd name="T15" fmla="*/ 0 h 483"/>
                  <a:gd name="T16" fmla="*/ 2 w 140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3"/>
                  <a:gd name="T29" fmla="*/ 140 w 140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3">
                    <a:moveTo>
                      <a:pt x="0" y="0"/>
                    </a:moveTo>
                    <a:lnTo>
                      <a:pt x="2" y="196"/>
                    </a:lnTo>
                    <a:lnTo>
                      <a:pt x="45" y="243"/>
                    </a:lnTo>
                    <a:lnTo>
                      <a:pt x="2" y="290"/>
                    </a:lnTo>
                    <a:lnTo>
                      <a:pt x="2" y="483"/>
                    </a:lnTo>
                    <a:lnTo>
                      <a:pt x="140" y="336"/>
                    </a:lnTo>
                    <a:lnTo>
                      <a:pt x="140" y="15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2" name="Rectangle 316"/>
              <p:cNvSpPr>
                <a:spLocks noChangeArrowheads="1"/>
              </p:cNvSpPr>
              <p:nvPr/>
            </p:nvSpPr>
            <p:spPr bwMode="auto">
              <a:xfrm>
                <a:off x="4502" y="3271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3" name="Rectangle 317"/>
              <p:cNvSpPr>
                <a:spLocks noChangeArrowheads="1"/>
              </p:cNvSpPr>
              <p:nvPr/>
            </p:nvSpPr>
            <p:spPr bwMode="auto">
              <a:xfrm>
                <a:off x="4562" y="3271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4" name="Rectangle 318"/>
              <p:cNvSpPr>
                <a:spLocks noChangeArrowheads="1"/>
              </p:cNvSpPr>
              <p:nvPr/>
            </p:nvSpPr>
            <p:spPr bwMode="auto">
              <a:xfrm>
                <a:off x="4946" y="3261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5" name="Rectangle 319"/>
              <p:cNvSpPr>
                <a:spLocks noChangeArrowheads="1"/>
              </p:cNvSpPr>
              <p:nvPr/>
            </p:nvSpPr>
            <p:spPr bwMode="auto">
              <a:xfrm>
                <a:off x="5006" y="326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6" name="Rectangle 320"/>
              <p:cNvSpPr>
                <a:spLocks noChangeArrowheads="1"/>
              </p:cNvSpPr>
              <p:nvPr/>
            </p:nvSpPr>
            <p:spPr bwMode="auto">
              <a:xfrm>
                <a:off x="5051" y="326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7" name="Line 321"/>
              <p:cNvSpPr>
                <a:spLocks noChangeShapeType="1"/>
              </p:cNvSpPr>
              <p:nvPr/>
            </p:nvSpPr>
            <p:spPr bwMode="auto">
              <a:xfrm>
                <a:off x="3353" y="3344"/>
                <a:ext cx="24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8" name="Line 322"/>
              <p:cNvSpPr>
                <a:spLocks noChangeShapeType="1"/>
              </p:cNvSpPr>
              <p:nvPr/>
            </p:nvSpPr>
            <p:spPr bwMode="auto">
              <a:xfrm>
                <a:off x="4200" y="3344"/>
                <a:ext cx="26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9" name="Line 323"/>
              <p:cNvSpPr>
                <a:spLocks noChangeShapeType="1"/>
              </p:cNvSpPr>
              <p:nvPr/>
            </p:nvSpPr>
            <p:spPr bwMode="auto">
              <a:xfrm>
                <a:off x="4679" y="3344"/>
                <a:ext cx="2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0" name="Freeform 324"/>
              <p:cNvSpPr>
                <a:spLocks/>
              </p:cNvSpPr>
              <p:nvPr/>
            </p:nvSpPr>
            <p:spPr bwMode="auto">
              <a:xfrm>
                <a:off x="3540" y="3274"/>
                <a:ext cx="48" cy="60"/>
              </a:xfrm>
              <a:custGeom>
                <a:avLst/>
                <a:gdLst>
                  <a:gd name="T0" fmla="*/ 0 w 48"/>
                  <a:gd name="T1" fmla="*/ 60 h 60"/>
                  <a:gd name="T2" fmla="*/ 3 w 48"/>
                  <a:gd name="T3" fmla="*/ 0 h 60"/>
                  <a:gd name="T4" fmla="*/ 48 w 4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0" y="60"/>
                    </a:moveTo>
                    <a:lnTo>
                      <a:pt x="3" y="0"/>
                    </a:lnTo>
                    <a:lnTo>
                      <a:pt x="4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1" name="Freeform 325"/>
              <p:cNvSpPr>
                <a:spLocks/>
              </p:cNvSpPr>
              <p:nvPr/>
            </p:nvSpPr>
            <p:spPr bwMode="auto">
              <a:xfrm>
                <a:off x="4427" y="3344"/>
                <a:ext cx="319" cy="183"/>
              </a:xfrm>
              <a:custGeom>
                <a:avLst/>
                <a:gdLst>
                  <a:gd name="T0" fmla="*/ 0 w 319"/>
                  <a:gd name="T1" fmla="*/ 0 h 183"/>
                  <a:gd name="T2" fmla="*/ 0 w 319"/>
                  <a:gd name="T3" fmla="*/ 183 h 183"/>
                  <a:gd name="T4" fmla="*/ 274 w 319"/>
                  <a:gd name="T5" fmla="*/ 183 h 183"/>
                  <a:gd name="T6" fmla="*/ 274 w 319"/>
                  <a:gd name="T7" fmla="*/ 60 h 183"/>
                  <a:gd name="T8" fmla="*/ 319 w 319"/>
                  <a:gd name="T9" fmla="*/ 6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9"/>
                  <a:gd name="T16" fmla="*/ 0 h 183"/>
                  <a:gd name="T17" fmla="*/ 319 w 319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9" h="183">
                    <a:moveTo>
                      <a:pt x="0" y="0"/>
                    </a:moveTo>
                    <a:lnTo>
                      <a:pt x="0" y="183"/>
                    </a:lnTo>
                    <a:lnTo>
                      <a:pt x="274" y="183"/>
                    </a:lnTo>
                    <a:lnTo>
                      <a:pt x="274" y="60"/>
                    </a:lnTo>
                    <a:lnTo>
                      <a:pt x="319" y="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2" name="Freeform 326"/>
              <p:cNvSpPr>
                <a:spLocks/>
              </p:cNvSpPr>
              <p:nvPr/>
            </p:nvSpPr>
            <p:spPr bwMode="auto">
              <a:xfrm>
                <a:off x="3446" y="3101"/>
                <a:ext cx="69" cy="486"/>
              </a:xfrm>
              <a:custGeom>
                <a:avLst/>
                <a:gdLst>
                  <a:gd name="T0" fmla="*/ 67 w 69"/>
                  <a:gd name="T1" fmla="*/ 486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67 w 69"/>
                  <a:gd name="T13" fmla="*/ 486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6"/>
                  <a:gd name="T23" fmla="*/ 69 w 69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6">
                    <a:moveTo>
                      <a:pt x="67" y="48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3" name="Freeform 327"/>
              <p:cNvSpPr>
                <a:spLocks/>
              </p:cNvSpPr>
              <p:nvPr/>
            </p:nvSpPr>
            <p:spPr bwMode="auto">
              <a:xfrm>
                <a:off x="3446" y="3101"/>
                <a:ext cx="69" cy="486"/>
              </a:xfrm>
              <a:custGeom>
                <a:avLst/>
                <a:gdLst>
                  <a:gd name="T0" fmla="*/ 67 w 69"/>
                  <a:gd name="T1" fmla="*/ 486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6"/>
                  <a:gd name="T20" fmla="*/ 69 w 69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6">
                    <a:moveTo>
                      <a:pt x="67" y="48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4" name="Freeform 328"/>
              <p:cNvSpPr>
                <a:spLocks/>
              </p:cNvSpPr>
              <p:nvPr/>
            </p:nvSpPr>
            <p:spPr bwMode="auto">
              <a:xfrm>
                <a:off x="3880" y="3101"/>
                <a:ext cx="67" cy="486"/>
              </a:xfrm>
              <a:custGeom>
                <a:avLst/>
                <a:gdLst>
                  <a:gd name="T0" fmla="*/ 67 w 67"/>
                  <a:gd name="T1" fmla="*/ 486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5" name="Freeform 329"/>
              <p:cNvSpPr>
                <a:spLocks/>
              </p:cNvSpPr>
              <p:nvPr/>
            </p:nvSpPr>
            <p:spPr bwMode="auto">
              <a:xfrm>
                <a:off x="3880" y="3101"/>
                <a:ext cx="67" cy="486"/>
              </a:xfrm>
              <a:custGeom>
                <a:avLst/>
                <a:gdLst>
                  <a:gd name="T0" fmla="*/ 67 w 67"/>
                  <a:gd name="T1" fmla="*/ 486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6" name="Freeform 330"/>
              <p:cNvSpPr>
                <a:spLocks/>
              </p:cNvSpPr>
              <p:nvPr/>
            </p:nvSpPr>
            <p:spPr bwMode="auto">
              <a:xfrm>
                <a:off x="4312" y="3101"/>
                <a:ext cx="70" cy="486"/>
              </a:xfrm>
              <a:custGeom>
                <a:avLst/>
                <a:gdLst>
                  <a:gd name="T0" fmla="*/ 67 w 70"/>
                  <a:gd name="T1" fmla="*/ 486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67 w 70"/>
                  <a:gd name="T13" fmla="*/ 486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6"/>
                  <a:gd name="T23" fmla="*/ 70 w 70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6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7" name="Freeform 331"/>
              <p:cNvSpPr>
                <a:spLocks/>
              </p:cNvSpPr>
              <p:nvPr/>
            </p:nvSpPr>
            <p:spPr bwMode="auto">
              <a:xfrm>
                <a:off x="4312" y="3101"/>
                <a:ext cx="70" cy="486"/>
              </a:xfrm>
              <a:custGeom>
                <a:avLst/>
                <a:gdLst>
                  <a:gd name="T0" fmla="*/ 67 w 70"/>
                  <a:gd name="T1" fmla="*/ 486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8" name="Freeform 332"/>
              <p:cNvSpPr>
                <a:spLocks/>
              </p:cNvSpPr>
              <p:nvPr/>
            </p:nvSpPr>
            <p:spPr bwMode="auto">
              <a:xfrm>
                <a:off x="4746" y="3101"/>
                <a:ext cx="68" cy="486"/>
              </a:xfrm>
              <a:custGeom>
                <a:avLst/>
                <a:gdLst>
                  <a:gd name="T0" fmla="*/ 68 w 68"/>
                  <a:gd name="T1" fmla="*/ 486 h 486"/>
                  <a:gd name="T2" fmla="*/ 68 w 68"/>
                  <a:gd name="T3" fmla="*/ 0 h 486"/>
                  <a:gd name="T4" fmla="*/ 0 w 68"/>
                  <a:gd name="T5" fmla="*/ 0 h 486"/>
                  <a:gd name="T6" fmla="*/ 0 w 68"/>
                  <a:gd name="T7" fmla="*/ 486 h 486"/>
                  <a:gd name="T8" fmla="*/ 68 w 68"/>
                  <a:gd name="T9" fmla="*/ 486 h 486"/>
                  <a:gd name="T10" fmla="*/ 68 w 68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6"/>
                  <a:gd name="T20" fmla="*/ 68 w 68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6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9" name="Freeform 333"/>
              <p:cNvSpPr>
                <a:spLocks/>
              </p:cNvSpPr>
              <p:nvPr/>
            </p:nvSpPr>
            <p:spPr bwMode="auto">
              <a:xfrm>
                <a:off x="4746" y="3101"/>
                <a:ext cx="68" cy="486"/>
              </a:xfrm>
              <a:custGeom>
                <a:avLst/>
                <a:gdLst>
                  <a:gd name="T0" fmla="*/ 68 w 68"/>
                  <a:gd name="T1" fmla="*/ 486 h 486"/>
                  <a:gd name="T2" fmla="*/ 68 w 68"/>
                  <a:gd name="T3" fmla="*/ 0 h 486"/>
                  <a:gd name="T4" fmla="*/ 0 w 68"/>
                  <a:gd name="T5" fmla="*/ 0 h 486"/>
                  <a:gd name="T6" fmla="*/ 0 w 68"/>
                  <a:gd name="T7" fmla="*/ 486 h 486"/>
                  <a:gd name="T8" fmla="*/ 68 w 68"/>
                  <a:gd name="T9" fmla="*/ 486 h 486"/>
                  <a:gd name="T10" fmla="*/ 68 w 68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6"/>
                  <a:gd name="T20" fmla="*/ 68 w 68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6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8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0" name="Rectangle 334"/>
              <p:cNvSpPr>
                <a:spLocks noChangeArrowheads="1"/>
              </p:cNvSpPr>
              <p:nvPr/>
            </p:nvSpPr>
            <p:spPr bwMode="auto">
              <a:xfrm>
                <a:off x="5348" y="3763"/>
                <a:ext cx="100" cy="26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1" name="Rectangle 335"/>
              <p:cNvSpPr>
                <a:spLocks noChangeArrowheads="1"/>
              </p:cNvSpPr>
              <p:nvPr/>
            </p:nvSpPr>
            <p:spPr bwMode="auto">
              <a:xfrm>
                <a:off x="5348" y="3763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2" name="Line 336"/>
              <p:cNvSpPr>
                <a:spLocks noChangeShapeType="1"/>
              </p:cNvSpPr>
              <p:nvPr/>
            </p:nvSpPr>
            <p:spPr bwMode="auto">
              <a:xfrm flipV="1">
                <a:off x="5548" y="3757"/>
                <a:ext cx="1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3" name="Line 337"/>
              <p:cNvSpPr>
                <a:spLocks noChangeShapeType="1"/>
              </p:cNvSpPr>
              <p:nvPr/>
            </p:nvSpPr>
            <p:spPr bwMode="auto">
              <a:xfrm flipH="1">
                <a:off x="5443" y="3760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4" name="Line 338"/>
              <p:cNvSpPr>
                <a:spLocks noChangeShapeType="1"/>
              </p:cNvSpPr>
              <p:nvPr/>
            </p:nvSpPr>
            <p:spPr bwMode="auto">
              <a:xfrm flipH="1">
                <a:off x="5443" y="4030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5" name="Rectangle 339"/>
              <p:cNvSpPr>
                <a:spLocks noChangeArrowheads="1"/>
              </p:cNvSpPr>
              <p:nvPr/>
            </p:nvSpPr>
            <p:spPr bwMode="auto">
              <a:xfrm>
                <a:off x="3683" y="3773"/>
                <a:ext cx="100" cy="26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6" name="Rectangle 340"/>
              <p:cNvSpPr>
                <a:spLocks noChangeArrowheads="1"/>
              </p:cNvSpPr>
              <p:nvPr/>
            </p:nvSpPr>
            <p:spPr bwMode="auto">
              <a:xfrm>
                <a:off x="3683" y="3773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7" name="Freeform 341"/>
              <p:cNvSpPr>
                <a:spLocks/>
              </p:cNvSpPr>
              <p:nvPr/>
            </p:nvSpPr>
            <p:spPr bwMode="auto">
              <a:xfrm>
                <a:off x="3583" y="3770"/>
                <a:ext cx="100" cy="270"/>
              </a:xfrm>
              <a:custGeom>
                <a:avLst/>
                <a:gdLst>
                  <a:gd name="T0" fmla="*/ 100 w 100"/>
                  <a:gd name="T1" fmla="*/ 0 h 270"/>
                  <a:gd name="T2" fmla="*/ 0 w 100"/>
                  <a:gd name="T3" fmla="*/ 3 h 270"/>
                  <a:gd name="T4" fmla="*/ 0 w 100"/>
                  <a:gd name="T5" fmla="*/ 270 h 270"/>
                  <a:gd name="T6" fmla="*/ 100 w 100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70"/>
                  <a:gd name="T14" fmla="*/ 100 w 10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70">
                    <a:moveTo>
                      <a:pt x="100" y="0"/>
                    </a:moveTo>
                    <a:lnTo>
                      <a:pt x="0" y="3"/>
                    </a:lnTo>
                    <a:lnTo>
                      <a:pt x="0" y="270"/>
                    </a:lnTo>
                    <a:lnTo>
                      <a:pt x="100" y="2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8" name="Rectangle 342"/>
              <p:cNvSpPr>
                <a:spLocks noChangeArrowheads="1"/>
              </p:cNvSpPr>
              <p:nvPr/>
            </p:nvSpPr>
            <p:spPr bwMode="auto">
              <a:xfrm>
                <a:off x="3648" y="384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79" name="Rectangle 343"/>
              <p:cNvSpPr>
                <a:spLocks noChangeArrowheads="1"/>
              </p:cNvSpPr>
              <p:nvPr/>
            </p:nvSpPr>
            <p:spPr bwMode="auto">
              <a:xfrm>
                <a:off x="3670" y="3840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0" name="Freeform 344"/>
              <p:cNvSpPr>
                <a:spLocks/>
              </p:cNvSpPr>
              <p:nvPr/>
            </p:nvSpPr>
            <p:spPr bwMode="auto">
              <a:xfrm>
                <a:off x="4494" y="3654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0 w 140"/>
                  <a:gd name="T3" fmla="*/ 196 h 486"/>
                  <a:gd name="T4" fmla="*/ 45 w 140"/>
                  <a:gd name="T5" fmla="*/ 243 h 486"/>
                  <a:gd name="T6" fmla="*/ 0 w 140"/>
                  <a:gd name="T7" fmla="*/ 289 h 486"/>
                  <a:gd name="T8" fmla="*/ 0 w 140"/>
                  <a:gd name="T9" fmla="*/ 486 h 486"/>
                  <a:gd name="T10" fmla="*/ 140 w 140"/>
                  <a:gd name="T11" fmla="*/ 336 h 486"/>
                  <a:gd name="T12" fmla="*/ 140 w 140"/>
                  <a:gd name="T13" fmla="*/ 149 h 486"/>
                  <a:gd name="T14" fmla="*/ 0 w 140"/>
                  <a:gd name="T15" fmla="*/ 3 h 486"/>
                  <a:gd name="T16" fmla="*/ 0 w 140"/>
                  <a:gd name="T17" fmla="*/ 3 h 486"/>
                  <a:gd name="T18" fmla="*/ 0 w 140"/>
                  <a:gd name="T19" fmla="*/ 0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6"/>
                  <a:gd name="T32" fmla="*/ 140 w 140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6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3"/>
                    </a:lnTo>
                    <a:lnTo>
                      <a:pt x="0" y="289"/>
                    </a:lnTo>
                    <a:lnTo>
                      <a:pt x="0" y="486"/>
                    </a:lnTo>
                    <a:lnTo>
                      <a:pt x="140" y="336"/>
                    </a:lnTo>
                    <a:lnTo>
                      <a:pt x="140" y="14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1" name="Freeform 345"/>
              <p:cNvSpPr>
                <a:spLocks/>
              </p:cNvSpPr>
              <p:nvPr/>
            </p:nvSpPr>
            <p:spPr bwMode="auto">
              <a:xfrm>
                <a:off x="4494" y="3654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0 w 140"/>
                  <a:gd name="T3" fmla="*/ 196 h 486"/>
                  <a:gd name="T4" fmla="*/ 45 w 140"/>
                  <a:gd name="T5" fmla="*/ 243 h 486"/>
                  <a:gd name="T6" fmla="*/ 0 w 140"/>
                  <a:gd name="T7" fmla="*/ 289 h 486"/>
                  <a:gd name="T8" fmla="*/ 0 w 140"/>
                  <a:gd name="T9" fmla="*/ 486 h 486"/>
                  <a:gd name="T10" fmla="*/ 140 w 140"/>
                  <a:gd name="T11" fmla="*/ 336 h 486"/>
                  <a:gd name="T12" fmla="*/ 140 w 140"/>
                  <a:gd name="T13" fmla="*/ 149 h 486"/>
                  <a:gd name="T14" fmla="*/ 0 w 140"/>
                  <a:gd name="T15" fmla="*/ 3 h 486"/>
                  <a:gd name="T16" fmla="*/ 0 w 140"/>
                  <a:gd name="T17" fmla="*/ 3 h 4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6"/>
                  <a:gd name="T29" fmla="*/ 140 w 140"/>
                  <a:gd name="T30" fmla="*/ 486 h 4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6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3"/>
                    </a:lnTo>
                    <a:lnTo>
                      <a:pt x="0" y="289"/>
                    </a:lnTo>
                    <a:lnTo>
                      <a:pt x="0" y="486"/>
                    </a:lnTo>
                    <a:lnTo>
                      <a:pt x="140" y="336"/>
                    </a:lnTo>
                    <a:lnTo>
                      <a:pt x="140" y="149"/>
                    </a:lnTo>
                    <a:lnTo>
                      <a:pt x="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2" name="Rectangle 346"/>
              <p:cNvSpPr>
                <a:spLocks noChangeArrowheads="1"/>
              </p:cNvSpPr>
              <p:nvPr/>
            </p:nvSpPr>
            <p:spPr bwMode="auto">
              <a:xfrm>
                <a:off x="4928" y="3837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3" name="Rectangle 347"/>
              <p:cNvSpPr>
                <a:spLocks noChangeArrowheads="1"/>
              </p:cNvSpPr>
              <p:nvPr/>
            </p:nvSpPr>
            <p:spPr bwMode="auto">
              <a:xfrm>
                <a:off x="4988" y="383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4" name="Rectangle 348"/>
              <p:cNvSpPr>
                <a:spLocks noChangeArrowheads="1"/>
              </p:cNvSpPr>
              <p:nvPr/>
            </p:nvSpPr>
            <p:spPr bwMode="auto">
              <a:xfrm>
                <a:off x="5375" y="3830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5" name="Rectangle 349"/>
              <p:cNvSpPr>
                <a:spLocks noChangeArrowheads="1"/>
              </p:cNvSpPr>
              <p:nvPr/>
            </p:nvSpPr>
            <p:spPr bwMode="auto">
              <a:xfrm>
                <a:off x="5435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6" name="Rectangle 350"/>
              <p:cNvSpPr>
                <a:spLocks noChangeArrowheads="1"/>
              </p:cNvSpPr>
              <p:nvPr/>
            </p:nvSpPr>
            <p:spPr bwMode="auto">
              <a:xfrm>
                <a:off x="5483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7" name="Line 351"/>
              <p:cNvSpPr>
                <a:spLocks noChangeShapeType="1"/>
              </p:cNvSpPr>
              <p:nvPr/>
            </p:nvSpPr>
            <p:spPr bwMode="auto">
              <a:xfrm>
                <a:off x="3788" y="3890"/>
                <a:ext cx="25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8" name="Line 352"/>
              <p:cNvSpPr>
                <a:spLocks noChangeShapeType="1"/>
              </p:cNvSpPr>
              <p:nvPr/>
            </p:nvSpPr>
            <p:spPr bwMode="auto">
              <a:xfrm>
                <a:off x="4631" y="3890"/>
                <a:ext cx="26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9" name="Line 353"/>
              <p:cNvSpPr>
                <a:spLocks noChangeShapeType="1"/>
              </p:cNvSpPr>
              <p:nvPr/>
            </p:nvSpPr>
            <p:spPr bwMode="auto">
              <a:xfrm>
                <a:off x="5098" y="3890"/>
                <a:ext cx="24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0" name="Line 354"/>
              <p:cNvSpPr>
                <a:spLocks noChangeShapeType="1"/>
              </p:cNvSpPr>
              <p:nvPr/>
            </p:nvSpPr>
            <p:spPr bwMode="auto">
              <a:xfrm>
                <a:off x="4219" y="3950"/>
                <a:ext cx="27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1" name="Freeform 355"/>
              <p:cNvSpPr>
                <a:spLocks/>
              </p:cNvSpPr>
              <p:nvPr/>
            </p:nvSpPr>
            <p:spPr bwMode="auto">
              <a:xfrm>
                <a:off x="3970" y="3823"/>
                <a:ext cx="47" cy="60"/>
              </a:xfrm>
              <a:custGeom>
                <a:avLst/>
                <a:gdLst>
                  <a:gd name="T0" fmla="*/ 0 w 47"/>
                  <a:gd name="T1" fmla="*/ 60 h 60"/>
                  <a:gd name="T2" fmla="*/ 2 w 47"/>
                  <a:gd name="T3" fmla="*/ 0 h 60"/>
                  <a:gd name="T4" fmla="*/ 47 w 47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60"/>
                  <a:gd name="T11" fmla="*/ 47 w 47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60">
                    <a:moveTo>
                      <a:pt x="0" y="60"/>
                    </a:moveTo>
                    <a:lnTo>
                      <a:pt x="2" y="0"/>
                    </a:lnTo>
                    <a:lnTo>
                      <a:pt x="47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2" name="Freeform 356"/>
              <p:cNvSpPr>
                <a:spLocks/>
              </p:cNvSpPr>
              <p:nvPr/>
            </p:nvSpPr>
            <p:spPr bwMode="auto">
              <a:xfrm>
                <a:off x="4859" y="3890"/>
                <a:ext cx="322" cy="183"/>
              </a:xfrm>
              <a:custGeom>
                <a:avLst/>
                <a:gdLst>
                  <a:gd name="T0" fmla="*/ 0 w 322"/>
                  <a:gd name="T1" fmla="*/ 0 h 183"/>
                  <a:gd name="T2" fmla="*/ 2 w 322"/>
                  <a:gd name="T3" fmla="*/ 183 h 183"/>
                  <a:gd name="T4" fmla="*/ 274 w 322"/>
                  <a:gd name="T5" fmla="*/ 183 h 183"/>
                  <a:gd name="T6" fmla="*/ 274 w 322"/>
                  <a:gd name="T7" fmla="*/ 63 h 183"/>
                  <a:gd name="T8" fmla="*/ 322 w 322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183"/>
                  <a:gd name="T17" fmla="*/ 322 w 32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183">
                    <a:moveTo>
                      <a:pt x="0" y="0"/>
                    </a:moveTo>
                    <a:lnTo>
                      <a:pt x="2" y="183"/>
                    </a:lnTo>
                    <a:lnTo>
                      <a:pt x="274" y="183"/>
                    </a:lnTo>
                    <a:lnTo>
                      <a:pt x="274" y="63"/>
                    </a:lnTo>
                    <a:lnTo>
                      <a:pt x="322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3" name="Freeform 357"/>
              <p:cNvSpPr>
                <a:spLocks/>
              </p:cNvSpPr>
              <p:nvPr/>
            </p:nvSpPr>
            <p:spPr bwMode="auto">
              <a:xfrm>
                <a:off x="3880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4" name="Freeform 358"/>
              <p:cNvSpPr>
                <a:spLocks/>
              </p:cNvSpPr>
              <p:nvPr/>
            </p:nvSpPr>
            <p:spPr bwMode="auto">
              <a:xfrm>
                <a:off x="3880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9"/>
                  <a:gd name="T20" fmla="*/ 67 w 67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5" name="Freeform 359"/>
              <p:cNvSpPr>
                <a:spLocks/>
              </p:cNvSpPr>
              <p:nvPr/>
            </p:nvSpPr>
            <p:spPr bwMode="auto">
              <a:xfrm>
                <a:off x="4312" y="3647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7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6" name="Freeform 360"/>
              <p:cNvSpPr>
                <a:spLocks/>
              </p:cNvSpPr>
              <p:nvPr/>
            </p:nvSpPr>
            <p:spPr bwMode="auto">
              <a:xfrm>
                <a:off x="4312" y="3647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7" name="Freeform 361"/>
              <p:cNvSpPr>
                <a:spLocks/>
              </p:cNvSpPr>
              <p:nvPr/>
            </p:nvSpPr>
            <p:spPr bwMode="auto">
              <a:xfrm>
                <a:off x="4746" y="3647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68 w 68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89"/>
                  <a:gd name="T23" fmla="*/ 68 w 68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8" name="Freeform 362"/>
              <p:cNvSpPr>
                <a:spLocks/>
              </p:cNvSpPr>
              <p:nvPr/>
            </p:nvSpPr>
            <p:spPr bwMode="auto">
              <a:xfrm>
                <a:off x="4746" y="3647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9"/>
                  <a:gd name="T20" fmla="*/ 68 w 68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9" name="Freeform 363"/>
              <p:cNvSpPr>
                <a:spLocks/>
              </p:cNvSpPr>
              <p:nvPr/>
            </p:nvSpPr>
            <p:spPr bwMode="auto">
              <a:xfrm>
                <a:off x="5181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00" name="Freeform 364"/>
              <p:cNvSpPr>
                <a:spLocks/>
              </p:cNvSpPr>
              <p:nvPr/>
            </p:nvSpPr>
            <p:spPr bwMode="auto">
              <a:xfrm>
                <a:off x="5181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9"/>
                  <a:gd name="T20" fmla="*/ 67 w 67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01" name="Rectangle 365"/>
              <p:cNvSpPr>
                <a:spLocks noChangeArrowheads="1"/>
              </p:cNvSpPr>
              <p:nvPr/>
            </p:nvSpPr>
            <p:spPr bwMode="auto">
              <a:xfrm>
                <a:off x="4037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2" name="Rectangle 366"/>
              <p:cNvSpPr>
                <a:spLocks noChangeArrowheads="1"/>
              </p:cNvSpPr>
              <p:nvPr/>
            </p:nvSpPr>
            <p:spPr bwMode="auto">
              <a:xfrm>
                <a:off x="4097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3" name="Rectangle 367"/>
              <p:cNvSpPr>
                <a:spLocks noChangeArrowheads="1"/>
              </p:cNvSpPr>
              <p:nvPr/>
            </p:nvSpPr>
            <p:spPr bwMode="auto">
              <a:xfrm>
                <a:off x="4160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4" name="Rectangle 368"/>
              <p:cNvSpPr>
                <a:spLocks noChangeArrowheads="1"/>
              </p:cNvSpPr>
              <p:nvPr/>
            </p:nvSpPr>
            <p:spPr bwMode="auto">
              <a:xfrm>
                <a:off x="4182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7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5" name="Rectangle 369"/>
              <p:cNvSpPr>
                <a:spLocks noChangeArrowheads="1"/>
              </p:cNvSpPr>
              <p:nvPr/>
            </p:nvSpPr>
            <p:spPr bwMode="auto">
              <a:xfrm>
                <a:off x="4454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6" name="Rectangle 370"/>
              <p:cNvSpPr>
                <a:spLocks noChangeArrowheads="1"/>
              </p:cNvSpPr>
              <p:nvPr/>
            </p:nvSpPr>
            <p:spPr bwMode="auto">
              <a:xfrm>
                <a:off x="4514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7" name="Rectangle 371"/>
              <p:cNvSpPr>
                <a:spLocks noChangeArrowheads="1"/>
              </p:cNvSpPr>
              <p:nvPr/>
            </p:nvSpPr>
            <p:spPr bwMode="auto">
              <a:xfrm>
                <a:off x="4574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8" name="Rectangle 372"/>
              <p:cNvSpPr>
                <a:spLocks noChangeArrowheads="1"/>
              </p:cNvSpPr>
              <p:nvPr/>
            </p:nvSpPr>
            <p:spPr bwMode="auto">
              <a:xfrm>
                <a:off x="4596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8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9" name="Rectangle 373"/>
              <p:cNvSpPr>
                <a:spLocks noChangeArrowheads="1"/>
              </p:cNvSpPr>
              <p:nvPr/>
            </p:nvSpPr>
            <p:spPr bwMode="auto">
              <a:xfrm>
                <a:off x="491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0" name="Rectangle 374"/>
              <p:cNvSpPr>
                <a:spLocks noChangeArrowheads="1"/>
              </p:cNvSpPr>
              <p:nvPr/>
            </p:nvSpPr>
            <p:spPr bwMode="auto">
              <a:xfrm>
                <a:off x="497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1" name="Rectangle 375"/>
              <p:cNvSpPr>
                <a:spLocks noChangeArrowheads="1"/>
              </p:cNvSpPr>
              <p:nvPr/>
            </p:nvSpPr>
            <p:spPr bwMode="auto">
              <a:xfrm>
                <a:off x="5031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2" name="Rectangle 376"/>
              <p:cNvSpPr>
                <a:spLocks noChangeArrowheads="1"/>
              </p:cNvSpPr>
              <p:nvPr/>
            </p:nvSpPr>
            <p:spPr bwMode="auto">
              <a:xfrm>
                <a:off x="505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9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3" name="Rectangle 377"/>
              <p:cNvSpPr>
                <a:spLocks noChangeArrowheads="1"/>
              </p:cNvSpPr>
              <p:nvPr/>
            </p:nvSpPr>
            <p:spPr bwMode="auto">
              <a:xfrm>
                <a:off x="534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4" name="Rectangle 378"/>
              <p:cNvSpPr>
                <a:spLocks noChangeArrowheads="1"/>
              </p:cNvSpPr>
              <p:nvPr/>
            </p:nvSpPr>
            <p:spPr bwMode="auto">
              <a:xfrm>
                <a:off x="540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5" name="Rectangle 379"/>
              <p:cNvSpPr>
                <a:spLocks noChangeArrowheads="1"/>
              </p:cNvSpPr>
              <p:nvPr/>
            </p:nvSpPr>
            <p:spPr bwMode="auto">
              <a:xfrm>
                <a:off x="5468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6" name="Rectangle 380"/>
              <p:cNvSpPr>
                <a:spLocks noChangeArrowheads="1"/>
              </p:cNvSpPr>
              <p:nvPr/>
            </p:nvSpPr>
            <p:spPr bwMode="auto">
              <a:xfrm>
                <a:off x="549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7" name="Rectangle 381"/>
              <p:cNvSpPr>
                <a:spLocks noChangeArrowheads="1"/>
              </p:cNvSpPr>
              <p:nvPr/>
            </p:nvSpPr>
            <p:spPr bwMode="auto">
              <a:xfrm>
                <a:off x="5538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8" name="Rectangle 382"/>
              <p:cNvSpPr>
                <a:spLocks noChangeArrowheads="1"/>
              </p:cNvSpPr>
              <p:nvPr/>
            </p:nvSpPr>
            <p:spPr bwMode="auto">
              <a:xfrm>
                <a:off x="2831" y="1533"/>
                <a:ext cx="103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19" name="Rectangle 383"/>
              <p:cNvSpPr>
                <a:spLocks noChangeArrowheads="1"/>
              </p:cNvSpPr>
              <p:nvPr/>
            </p:nvSpPr>
            <p:spPr bwMode="auto">
              <a:xfrm>
                <a:off x="2831" y="1533"/>
                <a:ext cx="103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0" name="Rectangle 384"/>
              <p:cNvSpPr>
                <a:spLocks noChangeArrowheads="1"/>
              </p:cNvSpPr>
              <p:nvPr/>
            </p:nvSpPr>
            <p:spPr bwMode="auto">
              <a:xfrm>
                <a:off x="2732" y="1533"/>
                <a:ext cx="99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1" name="Rectangle 385"/>
              <p:cNvSpPr>
                <a:spLocks noChangeArrowheads="1"/>
              </p:cNvSpPr>
              <p:nvPr/>
            </p:nvSpPr>
            <p:spPr bwMode="auto">
              <a:xfrm>
                <a:off x="2769" y="1596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22" name="Rectangle 386"/>
              <p:cNvSpPr>
                <a:spLocks noChangeArrowheads="1"/>
              </p:cNvSpPr>
              <p:nvPr/>
            </p:nvSpPr>
            <p:spPr bwMode="auto">
              <a:xfrm>
                <a:off x="2829" y="1596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23" name="Line 387"/>
              <p:cNvSpPr>
                <a:spLocks noChangeShapeType="1"/>
              </p:cNvSpPr>
              <p:nvPr/>
            </p:nvSpPr>
            <p:spPr bwMode="auto">
              <a:xfrm>
                <a:off x="2921" y="1696"/>
                <a:ext cx="9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4" name="Rectangle 388"/>
              <p:cNvSpPr>
                <a:spLocks noChangeArrowheads="1"/>
              </p:cNvSpPr>
              <p:nvPr/>
            </p:nvSpPr>
            <p:spPr bwMode="auto">
              <a:xfrm>
                <a:off x="3178" y="1539"/>
                <a:ext cx="100" cy="26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5" name="Rectangle 389"/>
              <p:cNvSpPr>
                <a:spLocks noChangeArrowheads="1"/>
              </p:cNvSpPr>
              <p:nvPr/>
            </p:nvSpPr>
            <p:spPr bwMode="auto">
              <a:xfrm>
                <a:off x="3178" y="1539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6" name="Line 390"/>
              <p:cNvSpPr>
                <a:spLocks noChangeShapeType="1"/>
              </p:cNvSpPr>
              <p:nvPr/>
            </p:nvSpPr>
            <p:spPr bwMode="auto">
              <a:xfrm flipV="1">
                <a:off x="3378" y="1533"/>
                <a:ext cx="3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7" name="Line 391"/>
              <p:cNvSpPr>
                <a:spLocks noChangeShapeType="1"/>
              </p:cNvSpPr>
              <p:nvPr/>
            </p:nvSpPr>
            <p:spPr bwMode="auto">
              <a:xfrm flipH="1">
                <a:off x="3278" y="1536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8" name="Line 392"/>
              <p:cNvSpPr>
                <a:spLocks noChangeShapeType="1"/>
              </p:cNvSpPr>
              <p:nvPr/>
            </p:nvSpPr>
            <p:spPr bwMode="auto">
              <a:xfrm flipH="1">
                <a:off x="3278" y="1806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9" name="Rectangle 393"/>
              <p:cNvSpPr>
                <a:spLocks noChangeArrowheads="1"/>
              </p:cNvSpPr>
              <p:nvPr/>
            </p:nvSpPr>
            <p:spPr bwMode="auto">
              <a:xfrm>
                <a:off x="3208" y="159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0" name="Rectangle 394"/>
              <p:cNvSpPr>
                <a:spLocks noChangeArrowheads="1"/>
              </p:cNvSpPr>
              <p:nvPr/>
            </p:nvSpPr>
            <p:spPr bwMode="auto">
              <a:xfrm>
                <a:off x="3268" y="159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1" name="Rectangle 395"/>
              <p:cNvSpPr>
                <a:spLocks noChangeArrowheads="1"/>
              </p:cNvSpPr>
              <p:nvPr/>
            </p:nvSpPr>
            <p:spPr bwMode="auto">
              <a:xfrm>
                <a:off x="3316" y="159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2" name="Rectangle 396"/>
              <p:cNvSpPr>
                <a:spLocks noChangeArrowheads="1"/>
              </p:cNvSpPr>
              <p:nvPr/>
            </p:nvSpPr>
            <p:spPr bwMode="auto">
              <a:xfrm>
                <a:off x="2759" y="2189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3" name="Rectangle 397"/>
              <p:cNvSpPr>
                <a:spLocks noChangeArrowheads="1"/>
              </p:cNvSpPr>
              <p:nvPr/>
            </p:nvSpPr>
            <p:spPr bwMode="auto">
              <a:xfrm>
                <a:off x="2819" y="218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4" name="Rectangle 398"/>
              <p:cNvSpPr>
                <a:spLocks noChangeArrowheads="1"/>
              </p:cNvSpPr>
              <p:nvPr/>
            </p:nvSpPr>
            <p:spPr bwMode="auto">
              <a:xfrm>
                <a:off x="2866" y="218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5" name="Line 399"/>
              <p:cNvSpPr>
                <a:spLocks noChangeShapeType="1"/>
              </p:cNvSpPr>
              <p:nvPr/>
            </p:nvSpPr>
            <p:spPr bwMode="auto">
              <a:xfrm>
                <a:off x="2487" y="2308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6" name="Line 400"/>
              <p:cNvSpPr>
                <a:spLocks noChangeShapeType="1"/>
              </p:cNvSpPr>
              <p:nvPr/>
            </p:nvSpPr>
            <p:spPr bwMode="auto">
              <a:xfrm>
                <a:off x="2487" y="2185"/>
                <a:ext cx="92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7" name="Rectangle 401"/>
              <p:cNvSpPr>
                <a:spLocks noChangeArrowheads="1"/>
              </p:cNvSpPr>
              <p:nvPr/>
            </p:nvSpPr>
            <p:spPr bwMode="auto">
              <a:xfrm>
                <a:off x="2397" y="2115"/>
                <a:ext cx="100" cy="26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8" name="Rectangle 402"/>
              <p:cNvSpPr>
                <a:spLocks noChangeArrowheads="1"/>
              </p:cNvSpPr>
              <p:nvPr/>
            </p:nvSpPr>
            <p:spPr bwMode="auto">
              <a:xfrm>
                <a:off x="2397" y="2115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9" name="Line 403"/>
              <p:cNvSpPr>
                <a:spLocks noChangeShapeType="1"/>
              </p:cNvSpPr>
              <p:nvPr/>
            </p:nvSpPr>
            <p:spPr bwMode="auto">
              <a:xfrm flipV="1">
                <a:off x="2297" y="2122"/>
                <a:ext cx="1" cy="2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0" name="Line 404"/>
              <p:cNvSpPr>
                <a:spLocks noChangeShapeType="1"/>
              </p:cNvSpPr>
              <p:nvPr/>
            </p:nvSpPr>
            <p:spPr bwMode="auto">
              <a:xfrm>
                <a:off x="2295" y="2382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1" name="Freeform 405"/>
              <p:cNvSpPr>
                <a:spLocks/>
              </p:cNvSpPr>
              <p:nvPr/>
            </p:nvSpPr>
            <p:spPr bwMode="auto">
              <a:xfrm>
                <a:off x="2252" y="2189"/>
                <a:ext cx="45" cy="60"/>
              </a:xfrm>
              <a:custGeom>
                <a:avLst/>
                <a:gdLst>
                  <a:gd name="T0" fmla="*/ 0 w 45"/>
                  <a:gd name="T1" fmla="*/ 60 h 60"/>
                  <a:gd name="T2" fmla="*/ 0 w 45"/>
                  <a:gd name="T3" fmla="*/ 0 h 60"/>
                  <a:gd name="T4" fmla="*/ 45 w 45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60"/>
                  <a:gd name="T11" fmla="*/ 45 w 45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60">
                    <a:moveTo>
                      <a:pt x="0" y="60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2" name="Freeform 406"/>
              <p:cNvSpPr>
                <a:spLocks/>
              </p:cNvSpPr>
              <p:nvPr/>
            </p:nvSpPr>
            <p:spPr bwMode="auto">
              <a:xfrm>
                <a:off x="2579" y="2005"/>
                <a:ext cx="70" cy="487"/>
              </a:xfrm>
              <a:custGeom>
                <a:avLst/>
                <a:gdLst>
                  <a:gd name="T0" fmla="*/ 68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68 w 70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7"/>
                  <a:gd name="T23" fmla="*/ 70 w 70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7">
                    <a:moveTo>
                      <a:pt x="68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  <a:lnTo>
                      <a:pt x="68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3" name="Freeform 407"/>
              <p:cNvSpPr>
                <a:spLocks/>
              </p:cNvSpPr>
              <p:nvPr/>
            </p:nvSpPr>
            <p:spPr bwMode="auto">
              <a:xfrm>
                <a:off x="2579" y="2005"/>
                <a:ext cx="70" cy="487"/>
              </a:xfrm>
              <a:custGeom>
                <a:avLst/>
                <a:gdLst>
                  <a:gd name="T0" fmla="*/ 68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7"/>
                  <a:gd name="T20" fmla="*/ 70 w 70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7">
                    <a:moveTo>
                      <a:pt x="68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05" name="Rectangle 408"/>
            <p:cNvSpPr>
              <a:spLocks noChangeArrowheads="1"/>
            </p:cNvSpPr>
            <p:nvPr/>
          </p:nvSpPr>
          <p:spPr bwMode="auto">
            <a:xfrm>
              <a:off x="2327" y="2189"/>
              <a:ext cx="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6" name="Rectangle 409"/>
            <p:cNvSpPr>
              <a:spLocks noChangeArrowheads="1"/>
            </p:cNvSpPr>
            <p:nvPr/>
          </p:nvSpPr>
          <p:spPr bwMode="auto">
            <a:xfrm>
              <a:off x="2387" y="218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7" name="Rectangle 410"/>
            <p:cNvSpPr>
              <a:spLocks noChangeArrowheads="1"/>
            </p:cNvSpPr>
            <p:nvPr/>
          </p:nvSpPr>
          <p:spPr bwMode="auto">
            <a:xfrm>
              <a:off x="2435" y="218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8" name="Rectangle 411"/>
            <p:cNvSpPr>
              <a:spLocks noChangeArrowheads="1"/>
            </p:cNvSpPr>
            <p:nvPr/>
          </p:nvSpPr>
          <p:spPr bwMode="auto">
            <a:xfrm>
              <a:off x="3623" y="3274"/>
              <a:ext cx="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9" name="Rectangle 412"/>
            <p:cNvSpPr>
              <a:spLocks noChangeArrowheads="1"/>
            </p:cNvSpPr>
            <p:nvPr/>
          </p:nvSpPr>
          <p:spPr bwMode="auto">
            <a:xfrm>
              <a:off x="3683" y="3274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0" name="Rectangle 413"/>
            <p:cNvSpPr>
              <a:spLocks noChangeArrowheads="1"/>
            </p:cNvSpPr>
            <p:nvPr/>
          </p:nvSpPr>
          <p:spPr bwMode="auto">
            <a:xfrm>
              <a:off x="3730" y="3274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1" name="Freeform 414"/>
            <p:cNvSpPr>
              <a:spLocks/>
            </p:cNvSpPr>
            <p:nvPr/>
          </p:nvSpPr>
          <p:spPr bwMode="auto">
            <a:xfrm>
              <a:off x="3238" y="2655"/>
              <a:ext cx="45" cy="60"/>
            </a:xfrm>
            <a:custGeom>
              <a:avLst/>
              <a:gdLst>
                <a:gd name="T0" fmla="*/ 20 w 45"/>
                <a:gd name="T1" fmla="*/ 60 h 60"/>
                <a:gd name="T2" fmla="*/ 25 w 45"/>
                <a:gd name="T3" fmla="*/ 60 h 60"/>
                <a:gd name="T4" fmla="*/ 30 w 45"/>
                <a:gd name="T5" fmla="*/ 60 h 60"/>
                <a:gd name="T6" fmla="*/ 33 w 45"/>
                <a:gd name="T7" fmla="*/ 56 h 60"/>
                <a:gd name="T8" fmla="*/ 35 w 45"/>
                <a:gd name="T9" fmla="*/ 56 h 60"/>
                <a:gd name="T10" fmla="*/ 38 w 45"/>
                <a:gd name="T11" fmla="*/ 53 h 60"/>
                <a:gd name="T12" fmla="*/ 40 w 45"/>
                <a:gd name="T13" fmla="*/ 50 h 60"/>
                <a:gd name="T14" fmla="*/ 43 w 45"/>
                <a:gd name="T15" fmla="*/ 46 h 60"/>
                <a:gd name="T16" fmla="*/ 43 w 45"/>
                <a:gd name="T17" fmla="*/ 40 h 60"/>
                <a:gd name="T18" fmla="*/ 45 w 45"/>
                <a:gd name="T19" fmla="*/ 36 h 60"/>
                <a:gd name="T20" fmla="*/ 45 w 45"/>
                <a:gd name="T21" fmla="*/ 30 h 60"/>
                <a:gd name="T22" fmla="*/ 45 w 45"/>
                <a:gd name="T23" fmla="*/ 26 h 60"/>
                <a:gd name="T24" fmla="*/ 43 w 45"/>
                <a:gd name="T25" fmla="*/ 20 h 60"/>
                <a:gd name="T26" fmla="*/ 43 w 45"/>
                <a:gd name="T27" fmla="*/ 16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6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8 w 45"/>
                <a:gd name="T49" fmla="*/ 6 h 60"/>
                <a:gd name="T50" fmla="*/ 5 w 45"/>
                <a:gd name="T51" fmla="*/ 10 h 60"/>
                <a:gd name="T52" fmla="*/ 3 w 45"/>
                <a:gd name="T53" fmla="*/ 13 h 60"/>
                <a:gd name="T54" fmla="*/ 3 w 45"/>
                <a:gd name="T55" fmla="*/ 16 h 60"/>
                <a:gd name="T56" fmla="*/ 0 w 45"/>
                <a:gd name="T57" fmla="*/ 20 h 60"/>
                <a:gd name="T58" fmla="*/ 0 w 45"/>
                <a:gd name="T59" fmla="*/ 26 h 60"/>
                <a:gd name="T60" fmla="*/ 0 w 45"/>
                <a:gd name="T61" fmla="*/ 30 h 60"/>
                <a:gd name="T62" fmla="*/ 0 w 45"/>
                <a:gd name="T63" fmla="*/ 36 h 60"/>
                <a:gd name="T64" fmla="*/ 0 w 45"/>
                <a:gd name="T65" fmla="*/ 40 h 60"/>
                <a:gd name="T66" fmla="*/ 3 w 45"/>
                <a:gd name="T67" fmla="*/ 46 h 60"/>
                <a:gd name="T68" fmla="*/ 3 w 45"/>
                <a:gd name="T69" fmla="*/ 50 h 60"/>
                <a:gd name="T70" fmla="*/ 5 w 45"/>
                <a:gd name="T71" fmla="*/ 53 h 60"/>
                <a:gd name="T72" fmla="*/ 8 w 45"/>
                <a:gd name="T73" fmla="*/ 56 h 60"/>
                <a:gd name="T74" fmla="*/ 13 w 45"/>
                <a:gd name="T75" fmla="*/ 56 h 60"/>
                <a:gd name="T76" fmla="*/ 15 w 45"/>
                <a:gd name="T77" fmla="*/ 60 h 60"/>
                <a:gd name="T78" fmla="*/ 18 w 45"/>
                <a:gd name="T79" fmla="*/ 60 h 60"/>
                <a:gd name="T80" fmla="*/ 23 w 45"/>
                <a:gd name="T81" fmla="*/ 60 h 60"/>
                <a:gd name="T82" fmla="*/ 23 w 45"/>
                <a:gd name="T83" fmla="*/ 60 h 60"/>
                <a:gd name="T84" fmla="*/ 20 w 45"/>
                <a:gd name="T85" fmla="*/ 6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60"/>
                <a:gd name="T131" fmla="*/ 45 w 4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60">
                  <a:moveTo>
                    <a:pt x="20" y="60"/>
                  </a:moveTo>
                  <a:lnTo>
                    <a:pt x="25" y="60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3" y="46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3" y="56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2" name="Line 415"/>
            <p:cNvSpPr>
              <a:spLocks noChangeShapeType="1"/>
            </p:cNvSpPr>
            <p:nvPr/>
          </p:nvSpPr>
          <p:spPr bwMode="auto">
            <a:xfrm>
              <a:off x="2647" y="2249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416"/>
            <p:cNvSpPr>
              <a:spLocks noChangeShapeType="1"/>
            </p:cNvSpPr>
            <p:nvPr/>
          </p:nvSpPr>
          <p:spPr bwMode="auto">
            <a:xfrm>
              <a:off x="2729" y="2099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417"/>
            <p:cNvSpPr>
              <a:spLocks noChangeShapeType="1"/>
            </p:cNvSpPr>
            <p:nvPr/>
          </p:nvSpPr>
          <p:spPr bwMode="auto">
            <a:xfrm>
              <a:off x="2295" y="2115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Rectangle 418"/>
            <p:cNvSpPr>
              <a:spLocks noChangeArrowheads="1"/>
            </p:cNvSpPr>
            <p:nvPr/>
          </p:nvSpPr>
          <p:spPr bwMode="auto">
            <a:xfrm>
              <a:off x="269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FF0000"/>
                  </a:solidFill>
                </a:rPr>
                <a:t>b</a:t>
              </a:r>
              <a:endParaRPr kumimoji="0" lang="en-US">
                <a:solidFill>
                  <a:srgbClr val="FF0000"/>
                </a:solidFill>
              </a:endParaRPr>
            </a:p>
          </p:txBody>
        </p:sp>
        <p:sp>
          <p:nvSpPr>
            <p:cNvPr id="110616" name="Rectangle 419"/>
            <p:cNvSpPr>
              <a:spLocks noChangeArrowheads="1"/>
            </p:cNvSpPr>
            <p:nvPr/>
          </p:nvSpPr>
          <p:spPr bwMode="auto">
            <a:xfrm>
              <a:off x="274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7" name="Rectangle 420"/>
            <p:cNvSpPr>
              <a:spLocks noChangeArrowheads="1"/>
            </p:cNvSpPr>
            <p:nvPr/>
          </p:nvSpPr>
          <p:spPr bwMode="auto">
            <a:xfrm>
              <a:off x="279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8" name="Rectangle 421"/>
            <p:cNvSpPr>
              <a:spLocks noChangeArrowheads="1"/>
            </p:cNvSpPr>
            <p:nvPr/>
          </p:nvSpPr>
          <p:spPr bwMode="auto">
            <a:xfrm>
              <a:off x="2841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9" name="Rectangle 422"/>
            <p:cNvSpPr>
              <a:spLocks noChangeArrowheads="1"/>
            </p:cNvSpPr>
            <p:nvPr/>
          </p:nvSpPr>
          <p:spPr bwMode="auto">
            <a:xfrm>
              <a:off x="2891" y="2978"/>
              <a:ext cx="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20" name="Rectangle 423"/>
            <p:cNvSpPr>
              <a:spLocks noChangeArrowheads="1"/>
            </p:cNvSpPr>
            <p:nvPr/>
          </p:nvSpPr>
          <p:spPr bwMode="auto">
            <a:xfrm>
              <a:off x="2909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21" name="Freeform 424"/>
            <p:cNvSpPr>
              <a:spLocks/>
            </p:cNvSpPr>
            <p:nvPr/>
          </p:nvSpPr>
          <p:spPr bwMode="auto">
            <a:xfrm>
              <a:off x="2792" y="3147"/>
              <a:ext cx="72" cy="94"/>
            </a:xfrm>
            <a:custGeom>
              <a:avLst/>
              <a:gdLst>
                <a:gd name="T0" fmla="*/ 34 w 72"/>
                <a:gd name="T1" fmla="*/ 94 h 94"/>
                <a:gd name="T2" fmla="*/ 42 w 72"/>
                <a:gd name="T3" fmla="*/ 94 h 94"/>
                <a:gd name="T4" fmla="*/ 47 w 72"/>
                <a:gd name="T5" fmla="*/ 94 h 94"/>
                <a:gd name="T6" fmla="*/ 52 w 72"/>
                <a:gd name="T7" fmla="*/ 90 h 94"/>
                <a:gd name="T8" fmla="*/ 57 w 72"/>
                <a:gd name="T9" fmla="*/ 87 h 94"/>
                <a:gd name="T10" fmla="*/ 62 w 72"/>
                <a:gd name="T11" fmla="*/ 80 h 94"/>
                <a:gd name="T12" fmla="*/ 67 w 72"/>
                <a:gd name="T13" fmla="*/ 77 h 94"/>
                <a:gd name="T14" fmla="*/ 69 w 72"/>
                <a:gd name="T15" fmla="*/ 70 h 94"/>
                <a:gd name="T16" fmla="*/ 72 w 72"/>
                <a:gd name="T17" fmla="*/ 64 h 94"/>
                <a:gd name="T18" fmla="*/ 72 w 72"/>
                <a:gd name="T19" fmla="*/ 54 h 94"/>
                <a:gd name="T20" fmla="*/ 72 w 72"/>
                <a:gd name="T21" fmla="*/ 47 h 94"/>
                <a:gd name="T22" fmla="*/ 72 w 72"/>
                <a:gd name="T23" fmla="*/ 40 h 94"/>
                <a:gd name="T24" fmla="*/ 72 w 72"/>
                <a:gd name="T25" fmla="*/ 30 h 94"/>
                <a:gd name="T26" fmla="*/ 69 w 72"/>
                <a:gd name="T27" fmla="*/ 24 h 94"/>
                <a:gd name="T28" fmla="*/ 67 w 72"/>
                <a:gd name="T29" fmla="*/ 17 h 94"/>
                <a:gd name="T30" fmla="*/ 62 w 72"/>
                <a:gd name="T31" fmla="*/ 14 h 94"/>
                <a:gd name="T32" fmla="*/ 57 w 72"/>
                <a:gd name="T33" fmla="*/ 7 h 94"/>
                <a:gd name="T34" fmla="*/ 52 w 72"/>
                <a:gd name="T35" fmla="*/ 4 h 94"/>
                <a:gd name="T36" fmla="*/ 47 w 72"/>
                <a:gd name="T37" fmla="*/ 0 h 94"/>
                <a:gd name="T38" fmla="*/ 42 w 72"/>
                <a:gd name="T39" fmla="*/ 0 h 94"/>
                <a:gd name="T40" fmla="*/ 37 w 72"/>
                <a:gd name="T41" fmla="*/ 0 h 94"/>
                <a:gd name="T42" fmla="*/ 29 w 72"/>
                <a:gd name="T43" fmla="*/ 0 h 94"/>
                <a:gd name="T44" fmla="*/ 24 w 72"/>
                <a:gd name="T45" fmla="*/ 0 h 94"/>
                <a:gd name="T46" fmla="*/ 19 w 72"/>
                <a:gd name="T47" fmla="*/ 4 h 94"/>
                <a:gd name="T48" fmla="*/ 14 w 72"/>
                <a:gd name="T49" fmla="*/ 7 h 94"/>
                <a:gd name="T50" fmla="*/ 12 w 72"/>
                <a:gd name="T51" fmla="*/ 14 h 94"/>
                <a:gd name="T52" fmla="*/ 7 w 72"/>
                <a:gd name="T53" fmla="*/ 17 h 94"/>
                <a:gd name="T54" fmla="*/ 4 w 72"/>
                <a:gd name="T55" fmla="*/ 24 h 94"/>
                <a:gd name="T56" fmla="*/ 2 w 72"/>
                <a:gd name="T57" fmla="*/ 30 h 94"/>
                <a:gd name="T58" fmla="*/ 2 w 72"/>
                <a:gd name="T59" fmla="*/ 40 h 94"/>
                <a:gd name="T60" fmla="*/ 0 w 72"/>
                <a:gd name="T61" fmla="*/ 47 h 94"/>
                <a:gd name="T62" fmla="*/ 2 w 72"/>
                <a:gd name="T63" fmla="*/ 54 h 94"/>
                <a:gd name="T64" fmla="*/ 2 w 72"/>
                <a:gd name="T65" fmla="*/ 64 h 94"/>
                <a:gd name="T66" fmla="*/ 4 w 72"/>
                <a:gd name="T67" fmla="*/ 70 h 94"/>
                <a:gd name="T68" fmla="*/ 7 w 72"/>
                <a:gd name="T69" fmla="*/ 77 h 94"/>
                <a:gd name="T70" fmla="*/ 12 w 72"/>
                <a:gd name="T71" fmla="*/ 80 h 94"/>
                <a:gd name="T72" fmla="*/ 14 w 72"/>
                <a:gd name="T73" fmla="*/ 87 h 94"/>
                <a:gd name="T74" fmla="*/ 19 w 72"/>
                <a:gd name="T75" fmla="*/ 90 h 94"/>
                <a:gd name="T76" fmla="*/ 24 w 72"/>
                <a:gd name="T77" fmla="*/ 94 h 94"/>
                <a:gd name="T78" fmla="*/ 29 w 72"/>
                <a:gd name="T79" fmla="*/ 94 h 94"/>
                <a:gd name="T80" fmla="*/ 37 w 72"/>
                <a:gd name="T81" fmla="*/ 94 h 94"/>
                <a:gd name="T82" fmla="*/ 37 w 72"/>
                <a:gd name="T83" fmla="*/ 94 h 94"/>
                <a:gd name="T84" fmla="*/ 34 w 72"/>
                <a:gd name="T85" fmla="*/ 94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94"/>
                <a:gd name="T131" fmla="*/ 72 w 72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94">
                  <a:moveTo>
                    <a:pt x="34" y="94"/>
                  </a:moveTo>
                  <a:lnTo>
                    <a:pt x="42" y="94"/>
                  </a:lnTo>
                  <a:lnTo>
                    <a:pt x="47" y="94"/>
                  </a:lnTo>
                  <a:lnTo>
                    <a:pt x="52" y="90"/>
                  </a:lnTo>
                  <a:lnTo>
                    <a:pt x="57" y="87"/>
                  </a:lnTo>
                  <a:lnTo>
                    <a:pt x="62" y="80"/>
                  </a:lnTo>
                  <a:lnTo>
                    <a:pt x="67" y="77"/>
                  </a:lnTo>
                  <a:lnTo>
                    <a:pt x="69" y="70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2" y="47"/>
                  </a:lnTo>
                  <a:lnTo>
                    <a:pt x="72" y="40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7" y="17"/>
                  </a:lnTo>
                  <a:lnTo>
                    <a:pt x="62" y="14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14" y="7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12" y="80"/>
                  </a:lnTo>
                  <a:lnTo>
                    <a:pt x="14" y="87"/>
                  </a:lnTo>
                  <a:lnTo>
                    <a:pt x="19" y="90"/>
                  </a:lnTo>
                  <a:lnTo>
                    <a:pt x="24" y="94"/>
                  </a:lnTo>
                  <a:lnTo>
                    <a:pt x="29" y="94"/>
                  </a:lnTo>
                  <a:lnTo>
                    <a:pt x="37" y="94"/>
                  </a:lnTo>
                  <a:lnTo>
                    <a:pt x="34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Freeform 425"/>
            <p:cNvSpPr>
              <a:spLocks/>
            </p:cNvSpPr>
            <p:nvPr/>
          </p:nvSpPr>
          <p:spPr bwMode="auto">
            <a:xfrm>
              <a:off x="2792" y="3147"/>
              <a:ext cx="72" cy="94"/>
            </a:xfrm>
            <a:custGeom>
              <a:avLst/>
              <a:gdLst>
                <a:gd name="T0" fmla="*/ 34 w 72"/>
                <a:gd name="T1" fmla="*/ 94 h 94"/>
                <a:gd name="T2" fmla="*/ 42 w 72"/>
                <a:gd name="T3" fmla="*/ 94 h 94"/>
                <a:gd name="T4" fmla="*/ 47 w 72"/>
                <a:gd name="T5" fmla="*/ 94 h 94"/>
                <a:gd name="T6" fmla="*/ 52 w 72"/>
                <a:gd name="T7" fmla="*/ 90 h 94"/>
                <a:gd name="T8" fmla="*/ 57 w 72"/>
                <a:gd name="T9" fmla="*/ 87 h 94"/>
                <a:gd name="T10" fmla="*/ 62 w 72"/>
                <a:gd name="T11" fmla="*/ 80 h 94"/>
                <a:gd name="T12" fmla="*/ 67 w 72"/>
                <a:gd name="T13" fmla="*/ 77 h 94"/>
                <a:gd name="T14" fmla="*/ 69 w 72"/>
                <a:gd name="T15" fmla="*/ 70 h 94"/>
                <a:gd name="T16" fmla="*/ 72 w 72"/>
                <a:gd name="T17" fmla="*/ 64 h 94"/>
                <a:gd name="T18" fmla="*/ 72 w 72"/>
                <a:gd name="T19" fmla="*/ 54 h 94"/>
                <a:gd name="T20" fmla="*/ 72 w 72"/>
                <a:gd name="T21" fmla="*/ 47 h 94"/>
                <a:gd name="T22" fmla="*/ 72 w 72"/>
                <a:gd name="T23" fmla="*/ 40 h 94"/>
                <a:gd name="T24" fmla="*/ 72 w 72"/>
                <a:gd name="T25" fmla="*/ 30 h 94"/>
                <a:gd name="T26" fmla="*/ 69 w 72"/>
                <a:gd name="T27" fmla="*/ 24 h 94"/>
                <a:gd name="T28" fmla="*/ 67 w 72"/>
                <a:gd name="T29" fmla="*/ 17 h 94"/>
                <a:gd name="T30" fmla="*/ 62 w 72"/>
                <a:gd name="T31" fmla="*/ 14 h 94"/>
                <a:gd name="T32" fmla="*/ 57 w 72"/>
                <a:gd name="T33" fmla="*/ 7 h 94"/>
                <a:gd name="T34" fmla="*/ 52 w 72"/>
                <a:gd name="T35" fmla="*/ 4 h 94"/>
                <a:gd name="T36" fmla="*/ 47 w 72"/>
                <a:gd name="T37" fmla="*/ 0 h 94"/>
                <a:gd name="T38" fmla="*/ 42 w 72"/>
                <a:gd name="T39" fmla="*/ 0 h 94"/>
                <a:gd name="T40" fmla="*/ 37 w 72"/>
                <a:gd name="T41" fmla="*/ 0 h 94"/>
                <a:gd name="T42" fmla="*/ 29 w 72"/>
                <a:gd name="T43" fmla="*/ 0 h 94"/>
                <a:gd name="T44" fmla="*/ 24 w 72"/>
                <a:gd name="T45" fmla="*/ 0 h 94"/>
                <a:gd name="T46" fmla="*/ 19 w 72"/>
                <a:gd name="T47" fmla="*/ 4 h 94"/>
                <a:gd name="T48" fmla="*/ 14 w 72"/>
                <a:gd name="T49" fmla="*/ 7 h 94"/>
                <a:gd name="T50" fmla="*/ 12 w 72"/>
                <a:gd name="T51" fmla="*/ 14 h 94"/>
                <a:gd name="T52" fmla="*/ 7 w 72"/>
                <a:gd name="T53" fmla="*/ 17 h 94"/>
                <a:gd name="T54" fmla="*/ 4 w 72"/>
                <a:gd name="T55" fmla="*/ 24 h 94"/>
                <a:gd name="T56" fmla="*/ 2 w 72"/>
                <a:gd name="T57" fmla="*/ 30 h 94"/>
                <a:gd name="T58" fmla="*/ 2 w 72"/>
                <a:gd name="T59" fmla="*/ 40 h 94"/>
                <a:gd name="T60" fmla="*/ 0 w 72"/>
                <a:gd name="T61" fmla="*/ 47 h 94"/>
                <a:gd name="T62" fmla="*/ 2 w 72"/>
                <a:gd name="T63" fmla="*/ 54 h 94"/>
                <a:gd name="T64" fmla="*/ 2 w 72"/>
                <a:gd name="T65" fmla="*/ 64 h 94"/>
                <a:gd name="T66" fmla="*/ 4 w 72"/>
                <a:gd name="T67" fmla="*/ 70 h 94"/>
                <a:gd name="T68" fmla="*/ 7 w 72"/>
                <a:gd name="T69" fmla="*/ 77 h 94"/>
                <a:gd name="T70" fmla="*/ 12 w 72"/>
                <a:gd name="T71" fmla="*/ 80 h 94"/>
                <a:gd name="T72" fmla="*/ 14 w 72"/>
                <a:gd name="T73" fmla="*/ 87 h 94"/>
                <a:gd name="T74" fmla="*/ 19 w 72"/>
                <a:gd name="T75" fmla="*/ 90 h 94"/>
                <a:gd name="T76" fmla="*/ 24 w 72"/>
                <a:gd name="T77" fmla="*/ 94 h 94"/>
                <a:gd name="T78" fmla="*/ 29 w 72"/>
                <a:gd name="T79" fmla="*/ 94 h 94"/>
                <a:gd name="T80" fmla="*/ 37 w 72"/>
                <a:gd name="T81" fmla="*/ 94 h 94"/>
                <a:gd name="T82" fmla="*/ 37 w 72"/>
                <a:gd name="T83" fmla="*/ 94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4"/>
                <a:gd name="T128" fmla="*/ 72 w 7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4">
                  <a:moveTo>
                    <a:pt x="34" y="94"/>
                  </a:moveTo>
                  <a:lnTo>
                    <a:pt x="42" y="94"/>
                  </a:lnTo>
                  <a:lnTo>
                    <a:pt x="47" y="94"/>
                  </a:lnTo>
                  <a:lnTo>
                    <a:pt x="52" y="90"/>
                  </a:lnTo>
                  <a:lnTo>
                    <a:pt x="57" y="87"/>
                  </a:lnTo>
                  <a:lnTo>
                    <a:pt x="62" y="80"/>
                  </a:lnTo>
                  <a:lnTo>
                    <a:pt x="67" y="77"/>
                  </a:lnTo>
                  <a:lnTo>
                    <a:pt x="69" y="70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2" y="47"/>
                  </a:lnTo>
                  <a:lnTo>
                    <a:pt x="72" y="40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7" y="17"/>
                  </a:lnTo>
                  <a:lnTo>
                    <a:pt x="62" y="14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14" y="7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12" y="80"/>
                  </a:lnTo>
                  <a:lnTo>
                    <a:pt x="14" y="87"/>
                  </a:lnTo>
                  <a:lnTo>
                    <a:pt x="19" y="90"/>
                  </a:lnTo>
                  <a:lnTo>
                    <a:pt x="24" y="94"/>
                  </a:lnTo>
                  <a:lnTo>
                    <a:pt x="29" y="94"/>
                  </a:lnTo>
                  <a:lnTo>
                    <a:pt x="37" y="94"/>
                  </a:lnTo>
                </a:path>
              </a:pathLst>
            </a:custGeom>
            <a:noFill/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3" name="Freeform 426"/>
            <p:cNvSpPr>
              <a:spLocks/>
            </p:cNvSpPr>
            <p:nvPr/>
          </p:nvSpPr>
          <p:spPr bwMode="auto">
            <a:xfrm>
              <a:off x="2839" y="3118"/>
              <a:ext cx="72" cy="96"/>
            </a:xfrm>
            <a:custGeom>
              <a:avLst/>
              <a:gdLst>
                <a:gd name="T0" fmla="*/ 35 w 72"/>
                <a:gd name="T1" fmla="*/ 96 h 96"/>
                <a:gd name="T2" fmla="*/ 40 w 72"/>
                <a:gd name="T3" fmla="*/ 96 h 96"/>
                <a:gd name="T4" fmla="*/ 47 w 72"/>
                <a:gd name="T5" fmla="*/ 93 h 96"/>
                <a:gd name="T6" fmla="*/ 52 w 72"/>
                <a:gd name="T7" fmla="*/ 89 h 96"/>
                <a:gd name="T8" fmla="*/ 57 w 72"/>
                <a:gd name="T9" fmla="*/ 86 h 96"/>
                <a:gd name="T10" fmla="*/ 60 w 72"/>
                <a:gd name="T11" fmla="*/ 83 h 96"/>
                <a:gd name="T12" fmla="*/ 65 w 72"/>
                <a:gd name="T13" fmla="*/ 76 h 96"/>
                <a:gd name="T14" fmla="*/ 67 w 72"/>
                <a:gd name="T15" fmla="*/ 69 h 96"/>
                <a:gd name="T16" fmla="*/ 70 w 72"/>
                <a:gd name="T17" fmla="*/ 63 h 96"/>
                <a:gd name="T18" fmla="*/ 70 w 72"/>
                <a:gd name="T19" fmla="*/ 56 h 96"/>
                <a:gd name="T20" fmla="*/ 72 w 72"/>
                <a:gd name="T21" fmla="*/ 46 h 96"/>
                <a:gd name="T22" fmla="*/ 70 w 72"/>
                <a:gd name="T23" fmla="*/ 39 h 96"/>
                <a:gd name="T24" fmla="*/ 70 w 72"/>
                <a:gd name="T25" fmla="*/ 33 h 96"/>
                <a:gd name="T26" fmla="*/ 67 w 72"/>
                <a:gd name="T27" fmla="*/ 26 h 96"/>
                <a:gd name="T28" fmla="*/ 65 w 72"/>
                <a:gd name="T29" fmla="*/ 19 h 96"/>
                <a:gd name="T30" fmla="*/ 60 w 72"/>
                <a:gd name="T31" fmla="*/ 13 h 96"/>
                <a:gd name="T32" fmla="*/ 57 w 72"/>
                <a:gd name="T33" fmla="*/ 10 h 96"/>
                <a:gd name="T34" fmla="*/ 52 w 72"/>
                <a:gd name="T35" fmla="*/ 6 h 96"/>
                <a:gd name="T36" fmla="*/ 47 w 72"/>
                <a:gd name="T37" fmla="*/ 3 h 96"/>
                <a:gd name="T38" fmla="*/ 40 w 72"/>
                <a:gd name="T39" fmla="*/ 0 h 96"/>
                <a:gd name="T40" fmla="*/ 35 w 72"/>
                <a:gd name="T41" fmla="*/ 0 h 96"/>
                <a:gd name="T42" fmla="*/ 30 w 72"/>
                <a:gd name="T43" fmla="*/ 0 h 96"/>
                <a:gd name="T44" fmla="*/ 25 w 72"/>
                <a:gd name="T45" fmla="*/ 3 h 96"/>
                <a:gd name="T46" fmla="*/ 17 w 72"/>
                <a:gd name="T47" fmla="*/ 6 h 96"/>
                <a:gd name="T48" fmla="*/ 15 w 72"/>
                <a:gd name="T49" fmla="*/ 10 h 96"/>
                <a:gd name="T50" fmla="*/ 10 w 72"/>
                <a:gd name="T51" fmla="*/ 13 h 96"/>
                <a:gd name="T52" fmla="*/ 5 w 72"/>
                <a:gd name="T53" fmla="*/ 19 h 96"/>
                <a:gd name="T54" fmla="*/ 2 w 72"/>
                <a:gd name="T55" fmla="*/ 26 h 96"/>
                <a:gd name="T56" fmla="*/ 0 w 72"/>
                <a:gd name="T57" fmla="*/ 33 h 96"/>
                <a:gd name="T58" fmla="*/ 0 w 72"/>
                <a:gd name="T59" fmla="*/ 39 h 96"/>
                <a:gd name="T60" fmla="*/ 0 w 72"/>
                <a:gd name="T61" fmla="*/ 46 h 96"/>
                <a:gd name="T62" fmla="*/ 0 w 72"/>
                <a:gd name="T63" fmla="*/ 56 h 96"/>
                <a:gd name="T64" fmla="*/ 0 w 72"/>
                <a:gd name="T65" fmla="*/ 63 h 96"/>
                <a:gd name="T66" fmla="*/ 2 w 72"/>
                <a:gd name="T67" fmla="*/ 69 h 96"/>
                <a:gd name="T68" fmla="*/ 5 w 72"/>
                <a:gd name="T69" fmla="*/ 76 h 96"/>
                <a:gd name="T70" fmla="*/ 10 w 72"/>
                <a:gd name="T71" fmla="*/ 83 h 96"/>
                <a:gd name="T72" fmla="*/ 15 w 72"/>
                <a:gd name="T73" fmla="*/ 86 h 96"/>
                <a:gd name="T74" fmla="*/ 17 w 72"/>
                <a:gd name="T75" fmla="*/ 89 h 96"/>
                <a:gd name="T76" fmla="*/ 25 w 72"/>
                <a:gd name="T77" fmla="*/ 93 h 96"/>
                <a:gd name="T78" fmla="*/ 30 w 72"/>
                <a:gd name="T79" fmla="*/ 96 h 96"/>
                <a:gd name="T80" fmla="*/ 35 w 72"/>
                <a:gd name="T81" fmla="*/ 96 h 96"/>
                <a:gd name="T82" fmla="*/ 35 w 72"/>
                <a:gd name="T83" fmla="*/ 96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6"/>
                <a:gd name="T128" fmla="*/ 72 w 72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6">
                  <a:moveTo>
                    <a:pt x="35" y="96"/>
                  </a:moveTo>
                  <a:lnTo>
                    <a:pt x="40" y="96"/>
                  </a:lnTo>
                  <a:lnTo>
                    <a:pt x="47" y="93"/>
                  </a:lnTo>
                  <a:lnTo>
                    <a:pt x="52" y="89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5" y="76"/>
                  </a:lnTo>
                  <a:lnTo>
                    <a:pt x="67" y="69"/>
                  </a:lnTo>
                  <a:lnTo>
                    <a:pt x="70" y="63"/>
                  </a:lnTo>
                  <a:lnTo>
                    <a:pt x="70" y="56"/>
                  </a:lnTo>
                  <a:lnTo>
                    <a:pt x="72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67" y="26"/>
                  </a:lnTo>
                  <a:lnTo>
                    <a:pt x="65" y="19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5" y="86"/>
                  </a:lnTo>
                  <a:lnTo>
                    <a:pt x="17" y="89"/>
                  </a:lnTo>
                  <a:lnTo>
                    <a:pt x="25" y="93"/>
                  </a:lnTo>
                  <a:lnTo>
                    <a:pt x="30" y="96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4" name="Freeform 427"/>
            <p:cNvSpPr>
              <a:spLocks/>
            </p:cNvSpPr>
            <p:nvPr/>
          </p:nvSpPr>
          <p:spPr bwMode="auto">
            <a:xfrm>
              <a:off x="2839" y="3118"/>
              <a:ext cx="72" cy="96"/>
            </a:xfrm>
            <a:custGeom>
              <a:avLst/>
              <a:gdLst>
                <a:gd name="T0" fmla="*/ 35 w 72"/>
                <a:gd name="T1" fmla="*/ 96 h 96"/>
                <a:gd name="T2" fmla="*/ 40 w 72"/>
                <a:gd name="T3" fmla="*/ 96 h 96"/>
                <a:gd name="T4" fmla="*/ 47 w 72"/>
                <a:gd name="T5" fmla="*/ 93 h 96"/>
                <a:gd name="T6" fmla="*/ 52 w 72"/>
                <a:gd name="T7" fmla="*/ 89 h 96"/>
                <a:gd name="T8" fmla="*/ 57 w 72"/>
                <a:gd name="T9" fmla="*/ 86 h 96"/>
                <a:gd name="T10" fmla="*/ 60 w 72"/>
                <a:gd name="T11" fmla="*/ 83 h 96"/>
                <a:gd name="T12" fmla="*/ 65 w 72"/>
                <a:gd name="T13" fmla="*/ 76 h 96"/>
                <a:gd name="T14" fmla="*/ 67 w 72"/>
                <a:gd name="T15" fmla="*/ 69 h 96"/>
                <a:gd name="T16" fmla="*/ 70 w 72"/>
                <a:gd name="T17" fmla="*/ 63 h 96"/>
                <a:gd name="T18" fmla="*/ 70 w 72"/>
                <a:gd name="T19" fmla="*/ 56 h 96"/>
                <a:gd name="T20" fmla="*/ 72 w 72"/>
                <a:gd name="T21" fmla="*/ 46 h 96"/>
                <a:gd name="T22" fmla="*/ 70 w 72"/>
                <a:gd name="T23" fmla="*/ 39 h 96"/>
                <a:gd name="T24" fmla="*/ 70 w 72"/>
                <a:gd name="T25" fmla="*/ 33 h 96"/>
                <a:gd name="T26" fmla="*/ 67 w 72"/>
                <a:gd name="T27" fmla="*/ 26 h 96"/>
                <a:gd name="T28" fmla="*/ 65 w 72"/>
                <a:gd name="T29" fmla="*/ 19 h 96"/>
                <a:gd name="T30" fmla="*/ 60 w 72"/>
                <a:gd name="T31" fmla="*/ 13 h 96"/>
                <a:gd name="T32" fmla="*/ 57 w 72"/>
                <a:gd name="T33" fmla="*/ 10 h 96"/>
                <a:gd name="T34" fmla="*/ 52 w 72"/>
                <a:gd name="T35" fmla="*/ 6 h 96"/>
                <a:gd name="T36" fmla="*/ 47 w 72"/>
                <a:gd name="T37" fmla="*/ 3 h 96"/>
                <a:gd name="T38" fmla="*/ 40 w 72"/>
                <a:gd name="T39" fmla="*/ 0 h 96"/>
                <a:gd name="T40" fmla="*/ 35 w 72"/>
                <a:gd name="T41" fmla="*/ 0 h 96"/>
                <a:gd name="T42" fmla="*/ 30 w 72"/>
                <a:gd name="T43" fmla="*/ 0 h 96"/>
                <a:gd name="T44" fmla="*/ 25 w 72"/>
                <a:gd name="T45" fmla="*/ 3 h 96"/>
                <a:gd name="T46" fmla="*/ 17 w 72"/>
                <a:gd name="T47" fmla="*/ 6 h 96"/>
                <a:gd name="T48" fmla="*/ 15 w 72"/>
                <a:gd name="T49" fmla="*/ 10 h 96"/>
                <a:gd name="T50" fmla="*/ 10 w 72"/>
                <a:gd name="T51" fmla="*/ 13 h 96"/>
                <a:gd name="T52" fmla="*/ 5 w 72"/>
                <a:gd name="T53" fmla="*/ 19 h 96"/>
                <a:gd name="T54" fmla="*/ 2 w 72"/>
                <a:gd name="T55" fmla="*/ 26 h 96"/>
                <a:gd name="T56" fmla="*/ 0 w 72"/>
                <a:gd name="T57" fmla="*/ 33 h 96"/>
                <a:gd name="T58" fmla="*/ 0 w 72"/>
                <a:gd name="T59" fmla="*/ 39 h 96"/>
                <a:gd name="T60" fmla="*/ 0 w 72"/>
                <a:gd name="T61" fmla="*/ 46 h 96"/>
                <a:gd name="T62" fmla="*/ 0 w 72"/>
                <a:gd name="T63" fmla="*/ 56 h 96"/>
                <a:gd name="T64" fmla="*/ 0 w 72"/>
                <a:gd name="T65" fmla="*/ 63 h 96"/>
                <a:gd name="T66" fmla="*/ 2 w 72"/>
                <a:gd name="T67" fmla="*/ 69 h 96"/>
                <a:gd name="T68" fmla="*/ 5 w 72"/>
                <a:gd name="T69" fmla="*/ 76 h 96"/>
                <a:gd name="T70" fmla="*/ 10 w 72"/>
                <a:gd name="T71" fmla="*/ 83 h 96"/>
                <a:gd name="T72" fmla="*/ 15 w 72"/>
                <a:gd name="T73" fmla="*/ 86 h 96"/>
                <a:gd name="T74" fmla="*/ 17 w 72"/>
                <a:gd name="T75" fmla="*/ 89 h 96"/>
                <a:gd name="T76" fmla="*/ 25 w 72"/>
                <a:gd name="T77" fmla="*/ 93 h 96"/>
                <a:gd name="T78" fmla="*/ 30 w 72"/>
                <a:gd name="T79" fmla="*/ 96 h 96"/>
                <a:gd name="T80" fmla="*/ 35 w 72"/>
                <a:gd name="T81" fmla="*/ 96 h 96"/>
                <a:gd name="T82" fmla="*/ 35 w 72"/>
                <a:gd name="T83" fmla="*/ 96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6"/>
                <a:gd name="T128" fmla="*/ 72 w 72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6">
                  <a:moveTo>
                    <a:pt x="35" y="96"/>
                  </a:moveTo>
                  <a:lnTo>
                    <a:pt x="40" y="96"/>
                  </a:lnTo>
                  <a:lnTo>
                    <a:pt x="47" y="93"/>
                  </a:lnTo>
                  <a:lnTo>
                    <a:pt x="52" y="89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5" y="76"/>
                  </a:lnTo>
                  <a:lnTo>
                    <a:pt x="67" y="69"/>
                  </a:lnTo>
                  <a:lnTo>
                    <a:pt x="70" y="63"/>
                  </a:lnTo>
                  <a:lnTo>
                    <a:pt x="70" y="56"/>
                  </a:lnTo>
                  <a:lnTo>
                    <a:pt x="72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67" y="26"/>
                  </a:lnTo>
                  <a:lnTo>
                    <a:pt x="65" y="19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5" y="86"/>
                  </a:lnTo>
                  <a:lnTo>
                    <a:pt x="17" y="89"/>
                  </a:lnTo>
                  <a:lnTo>
                    <a:pt x="25" y="93"/>
                  </a:lnTo>
                  <a:lnTo>
                    <a:pt x="30" y="96"/>
                  </a:lnTo>
                  <a:lnTo>
                    <a:pt x="35" y="96"/>
                  </a:lnTo>
                </a:path>
              </a:pathLst>
            </a:custGeom>
            <a:noFill/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5" name="Freeform 428"/>
            <p:cNvSpPr>
              <a:spLocks/>
            </p:cNvSpPr>
            <p:nvPr/>
          </p:nvSpPr>
          <p:spPr bwMode="auto">
            <a:xfrm>
              <a:off x="3026" y="166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3 w 43"/>
                <a:gd name="T7" fmla="*/ 53 h 57"/>
                <a:gd name="T8" fmla="*/ 35 w 43"/>
                <a:gd name="T9" fmla="*/ 53 h 57"/>
                <a:gd name="T10" fmla="*/ 38 w 43"/>
                <a:gd name="T11" fmla="*/ 50 h 57"/>
                <a:gd name="T12" fmla="*/ 40 w 43"/>
                <a:gd name="T13" fmla="*/ 47 h 57"/>
                <a:gd name="T14" fmla="*/ 40 w 43"/>
                <a:gd name="T15" fmla="*/ 43 h 57"/>
                <a:gd name="T16" fmla="*/ 43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3 w 43"/>
                <a:gd name="T25" fmla="*/ 20 h 57"/>
                <a:gd name="T26" fmla="*/ 40 w 43"/>
                <a:gd name="T27" fmla="*/ 17 h 57"/>
                <a:gd name="T28" fmla="*/ 40 w 43"/>
                <a:gd name="T29" fmla="*/ 14 h 57"/>
                <a:gd name="T30" fmla="*/ 38 w 43"/>
                <a:gd name="T31" fmla="*/ 10 h 57"/>
                <a:gd name="T32" fmla="*/ 35 w 43"/>
                <a:gd name="T33" fmla="*/ 7 h 57"/>
                <a:gd name="T34" fmla="*/ 33 w 43"/>
                <a:gd name="T35" fmla="*/ 4 h 57"/>
                <a:gd name="T36" fmla="*/ 28 w 43"/>
                <a:gd name="T37" fmla="*/ 4 h 57"/>
                <a:gd name="T38" fmla="*/ 25 w 43"/>
                <a:gd name="T39" fmla="*/ 0 h 57"/>
                <a:gd name="T40" fmla="*/ 23 w 43"/>
                <a:gd name="T41" fmla="*/ 0 h 57"/>
                <a:gd name="T42" fmla="*/ 18 w 43"/>
                <a:gd name="T43" fmla="*/ 0 h 57"/>
                <a:gd name="T44" fmla="*/ 15 w 43"/>
                <a:gd name="T45" fmla="*/ 4 h 57"/>
                <a:gd name="T46" fmla="*/ 13 w 43"/>
                <a:gd name="T47" fmla="*/ 4 h 57"/>
                <a:gd name="T48" fmla="*/ 10 w 43"/>
                <a:gd name="T49" fmla="*/ 7 h 57"/>
                <a:gd name="T50" fmla="*/ 8 w 43"/>
                <a:gd name="T51" fmla="*/ 10 h 57"/>
                <a:gd name="T52" fmla="*/ 5 w 43"/>
                <a:gd name="T53" fmla="*/ 14 h 57"/>
                <a:gd name="T54" fmla="*/ 3 w 43"/>
                <a:gd name="T55" fmla="*/ 17 h 57"/>
                <a:gd name="T56" fmla="*/ 3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3 w 43"/>
                <a:gd name="T65" fmla="*/ 37 h 57"/>
                <a:gd name="T66" fmla="*/ 3 w 43"/>
                <a:gd name="T67" fmla="*/ 43 h 57"/>
                <a:gd name="T68" fmla="*/ 5 w 43"/>
                <a:gd name="T69" fmla="*/ 47 h 57"/>
                <a:gd name="T70" fmla="*/ 8 w 43"/>
                <a:gd name="T71" fmla="*/ 50 h 57"/>
                <a:gd name="T72" fmla="*/ 10 w 43"/>
                <a:gd name="T73" fmla="*/ 53 h 57"/>
                <a:gd name="T74" fmla="*/ 13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3 w 43"/>
                <a:gd name="T81" fmla="*/ 57 h 57"/>
                <a:gd name="T82" fmla="*/ 23 w 43"/>
                <a:gd name="T83" fmla="*/ 57 h 57"/>
                <a:gd name="T84" fmla="*/ 20 w 43"/>
                <a:gd name="T85" fmla="*/ 5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57"/>
                <a:gd name="T131" fmla="*/ 43 w 43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Freeform 429"/>
            <p:cNvSpPr>
              <a:spLocks/>
            </p:cNvSpPr>
            <p:nvPr/>
          </p:nvSpPr>
          <p:spPr bwMode="auto">
            <a:xfrm>
              <a:off x="3026" y="166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3 w 43"/>
                <a:gd name="T7" fmla="*/ 53 h 57"/>
                <a:gd name="T8" fmla="*/ 35 w 43"/>
                <a:gd name="T9" fmla="*/ 53 h 57"/>
                <a:gd name="T10" fmla="*/ 38 w 43"/>
                <a:gd name="T11" fmla="*/ 50 h 57"/>
                <a:gd name="T12" fmla="*/ 40 w 43"/>
                <a:gd name="T13" fmla="*/ 47 h 57"/>
                <a:gd name="T14" fmla="*/ 40 w 43"/>
                <a:gd name="T15" fmla="*/ 43 h 57"/>
                <a:gd name="T16" fmla="*/ 43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3 w 43"/>
                <a:gd name="T25" fmla="*/ 20 h 57"/>
                <a:gd name="T26" fmla="*/ 40 w 43"/>
                <a:gd name="T27" fmla="*/ 17 h 57"/>
                <a:gd name="T28" fmla="*/ 40 w 43"/>
                <a:gd name="T29" fmla="*/ 14 h 57"/>
                <a:gd name="T30" fmla="*/ 38 w 43"/>
                <a:gd name="T31" fmla="*/ 10 h 57"/>
                <a:gd name="T32" fmla="*/ 35 w 43"/>
                <a:gd name="T33" fmla="*/ 7 h 57"/>
                <a:gd name="T34" fmla="*/ 33 w 43"/>
                <a:gd name="T35" fmla="*/ 4 h 57"/>
                <a:gd name="T36" fmla="*/ 28 w 43"/>
                <a:gd name="T37" fmla="*/ 4 h 57"/>
                <a:gd name="T38" fmla="*/ 25 w 43"/>
                <a:gd name="T39" fmla="*/ 0 h 57"/>
                <a:gd name="T40" fmla="*/ 23 w 43"/>
                <a:gd name="T41" fmla="*/ 0 h 57"/>
                <a:gd name="T42" fmla="*/ 18 w 43"/>
                <a:gd name="T43" fmla="*/ 0 h 57"/>
                <a:gd name="T44" fmla="*/ 15 w 43"/>
                <a:gd name="T45" fmla="*/ 4 h 57"/>
                <a:gd name="T46" fmla="*/ 13 w 43"/>
                <a:gd name="T47" fmla="*/ 4 h 57"/>
                <a:gd name="T48" fmla="*/ 10 w 43"/>
                <a:gd name="T49" fmla="*/ 7 h 57"/>
                <a:gd name="T50" fmla="*/ 8 w 43"/>
                <a:gd name="T51" fmla="*/ 10 h 57"/>
                <a:gd name="T52" fmla="*/ 5 w 43"/>
                <a:gd name="T53" fmla="*/ 14 h 57"/>
                <a:gd name="T54" fmla="*/ 3 w 43"/>
                <a:gd name="T55" fmla="*/ 17 h 57"/>
                <a:gd name="T56" fmla="*/ 3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3 w 43"/>
                <a:gd name="T65" fmla="*/ 37 h 57"/>
                <a:gd name="T66" fmla="*/ 3 w 43"/>
                <a:gd name="T67" fmla="*/ 43 h 57"/>
                <a:gd name="T68" fmla="*/ 5 w 43"/>
                <a:gd name="T69" fmla="*/ 47 h 57"/>
                <a:gd name="T70" fmla="*/ 8 w 43"/>
                <a:gd name="T71" fmla="*/ 50 h 57"/>
                <a:gd name="T72" fmla="*/ 10 w 43"/>
                <a:gd name="T73" fmla="*/ 53 h 57"/>
                <a:gd name="T74" fmla="*/ 13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3 w 43"/>
                <a:gd name="T81" fmla="*/ 57 h 57"/>
                <a:gd name="T82" fmla="*/ 23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Freeform 430"/>
            <p:cNvSpPr>
              <a:spLocks/>
            </p:cNvSpPr>
            <p:nvPr/>
          </p:nvSpPr>
          <p:spPr bwMode="auto">
            <a:xfrm>
              <a:off x="3243" y="172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0 w 43"/>
                <a:gd name="T7" fmla="*/ 53 h 57"/>
                <a:gd name="T8" fmla="*/ 33 w 43"/>
                <a:gd name="T9" fmla="*/ 53 h 57"/>
                <a:gd name="T10" fmla="*/ 35 w 43"/>
                <a:gd name="T11" fmla="*/ 50 h 57"/>
                <a:gd name="T12" fmla="*/ 38 w 43"/>
                <a:gd name="T13" fmla="*/ 47 h 57"/>
                <a:gd name="T14" fmla="*/ 40 w 43"/>
                <a:gd name="T15" fmla="*/ 43 h 57"/>
                <a:gd name="T16" fmla="*/ 40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0 w 43"/>
                <a:gd name="T25" fmla="*/ 20 h 57"/>
                <a:gd name="T26" fmla="*/ 40 w 43"/>
                <a:gd name="T27" fmla="*/ 17 h 57"/>
                <a:gd name="T28" fmla="*/ 38 w 43"/>
                <a:gd name="T29" fmla="*/ 13 h 57"/>
                <a:gd name="T30" fmla="*/ 35 w 43"/>
                <a:gd name="T31" fmla="*/ 10 h 57"/>
                <a:gd name="T32" fmla="*/ 33 w 43"/>
                <a:gd name="T33" fmla="*/ 7 h 57"/>
                <a:gd name="T34" fmla="*/ 30 w 43"/>
                <a:gd name="T35" fmla="*/ 3 h 57"/>
                <a:gd name="T36" fmla="*/ 28 w 43"/>
                <a:gd name="T37" fmla="*/ 0 h 57"/>
                <a:gd name="T38" fmla="*/ 25 w 43"/>
                <a:gd name="T39" fmla="*/ 0 h 57"/>
                <a:gd name="T40" fmla="*/ 20 w 43"/>
                <a:gd name="T41" fmla="*/ 0 h 57"/>
                <a:gd name="T42" fmla="*/ 18 w 43"/>
                <a:gd name="T43" fmla="*/ 0 h 57"/>
                <a:gd name="T44" fmla="*/ 15 w 43"/>
                <a:gd name="T45" fmla="*/ 0 h 57"/>
                <a:gd name="T46" fmla="*/ 10 w 43"/>
                <a:gd name="T47" fmla="*/ 3 h 57"/>
                <a:gd name="T48" fmla="*/ 8 w 43"/>
                <a:gd name="T49" fmla="*/ 7 h 57"/>
                <a:gd name="T50" fmla="*/ 5 w 43"/>
                <a:gd name="T51" fmla="*/ 10 h 57"/>
                <a:gd name="T52" fmla="*/ 3 w 43"/>
                <a:gd name="T53" fmla="*/ 13 h 57"/>
                <a:gd name="T54" fmla="*/ 3 w 43"/>
                <a:gd name="T55" fmla="*/ 17 h 57"/>
                <a:gd name="T56" fmla="*/ 0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0 w 43"/>
                <a:gd name="T65" fmla="*/ 37 h 57"/>
                <a:gd name="T66" fmla="*/ 3 w 43"/>
                <a:gd name="T67" fmla="*/ 43 h 57"/>
                <a:gd name="T68" fmla="*/ 3 w 43"/>
                <a:gd name="T69" fmla="*/ 47 h 57"/>
                <a:gd name="T70" fmla="*/ 5 w 43"/>
                <a:gd name="T71" fmla="*/ 50 h 57"/>
                <a:gd name="T72" fmla="*/ 8 w 43"/>
                <a:gd name="T73" fmla="*/ 53 h 57"/>
                <a:gd name="T74" fmla="*/ 10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0 w 43"/>
                <a:gd name="T81" fmla="*/ 57 h 57"/>
                <a:gd name="T82" fmla="*/ 20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0" y="53"/>
                  </a:lnTo>
                  <a:lnTo>
                    <a:pt x="33" y="53"/>
                  </a:lnTo>
                  <a:lnTo>
                    <a:pt x="35" y="50"/>
                  </a:lnTo>
                  <a:lnTo>
                    <a:pt x="38" y="47"/>
                  </a:lnTo>
                  <a:lnTo>
                    <a:pt x="40" y="43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8" name="Freeform 431"/>
            <p:cNvSpPr>
              <a:spLocks/>
            </p:cNvSpPr>
            <p:nvPr/>
          </p:nvSpPr>
          <p:spPr bwMode="auto">
            <a:xfrm>
              <a:off x="3243" y="172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0 w 43"/>
                <a:gd name="T7" fmla="*/ 53 h 57"/>
                <a:gd name="T8" fmla="*/ 33 w 43"/>
                <a:gd name="T9" fmla="*/ 53 h 57"/>
                <a:gd name="T10" fmla="*/ 35 w 43"/>
                <a:gd name="T11" fmla="*/ 50 h 57"/>
                <a:gd name="T12" fmla="*/ 38 w 43"/>
                <a:gd name="T13" fmla="*/ 47 h 57"/>
                <a:gd name="T14" fmla="*/ 40 w 43"/>
                <a:gd name="T15" fmla="*/ 43 h 57"/>
                <a:gd name="T16" fmla="*/ 40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0 w 43"/>
                <a:gd name="T25" fmla="*/ 20 h 57"/>
                <a:gd name="T26" fmla="*/ 40 w 43"/>
                <a:gd name="T27" fmla="*/ 17 h 57"/>
                <a:gd name="T28" fmla="*/ 38 w 43"/>
                <a:gd name="T29" fmla="*/ 13 h 57"/>
                <a:gd name="T30" fmla="*/ 35 w 43"/>
                <a:gd name="T31" fmla="*/ 10 h 57"/>
                <a:gd name="T32" fmla="*/ 33 w 43"/>
                <a:gd name="T33" fmla="*/ 7 h 57"/>
                <a:gd name="T34" fmla="*/ 30 w 43"/>
                <a:gd name="T35" fmla="*/ 3 h 57"/>
                <a:gd name="T36" fmla="*/ 28 w 43"/>
                <a:gd name="T37" fmla="*/ 0 h 57"/>
                <a:gd name="T38" fmla="*/ 25 w 43"/>
                <a:gd name="T39" fmla="*/ 0 h 57"/>
                <a:gd name="T40" fmla="*/ 20 w 43"/>
                <a:gd name="T41" fmla="*/ 0 h 57"/>
                <a:gd name="T42" fmla="*/ 18 w 43"/>
                <a:gd name="T43" fmla="*/ 0 h 57"/>
                <a:gd name="T44" fmla="*/ 15 w 43"/>
                <a:gd name="T45" fmla="*/ 0 h 57"/>
                <a:gd name="T46" fmla="*/ 10 w 43"/>
                <a:gd name="T47" fmla="*/ 3 h 57"/>
                <a:gd name="T48" fmla="*/ 8 w 43"/>
                <a:gd name="T49" fmla="*/ 7 h 57"/>
                <a:gd name="T50" fmla="*/ 5 w 43"/>
                <a:gd name="T51" fmla="*/ 10 h 57"/>
                <a:gd name="T52" fmla="*/ 3 w 43"/>
                <a:gd name="T53" fmla="*/ 13 h 57"/>
                <a:gd name="T54" fmla="*/ 3 w 43"/>
                <a:gd name="T55" fmla="*/ 17 h 57"/>
                <a:gd name="T56" fmla="*/ 0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0 w 43"/>
                <a:gd name="T65" fmla="*/ 37 h 57"/>
                <a:gd name="T66" fmla="*/ 3 w 43"/>
                <a:gd name="T67" fmla="*/ 43 h 57"/>
                <a:gd name="T68" fmla="*/ 3 w 43"/>
                <a:gd name="T69" fmla="*/ 47 h 57"/>
                <a:gd name="T70" fmla="*/ 5 w 43"/>
                <a:gd name="T71" fmla="*/ 50 h 57"/>
                <a:gd name="T72" fmla="*/ 8 w 43"/>
                <a:gd name="T73" fmla="*/ 53 h 57"/>
                <a:gd name="T74" fmla="*/ 10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0 w 43"/>
                <a:gd name="T81" fmla="*/ 57 h 57"/>
                <a:gd name="T82" fmla="*/ 20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0" y="53"/>
                  </a:lnTo>
                  <a:lnTo>
                    <a:pt x="33" y="53"/>
                  </a:lnTo>
                  <a:lnTo>
                    <a:pt x="35" y="50"/>
                  </a:lnTo>
                  <a:lnTo>
                    <a:pt x="38" y="47"/>
                  </a:lnTo>
                  <a:lnTo>
                    <a:pt x="40" y="43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Freeform 432"/>
            <p:cNvSpPr>
              <a:spLocks/>
            </p:cNvSpPr>
            <p:nvPr/>
          </p:nvSpPr>
          <p:spPr bwMode="auto">
            <a:xfrm>
              <a:off x="3890" y="2215"/>
              <a:ext cx="45" cy="57"/>
            </a:xfrm>
            <a:custGeom>
              <a:avLst/>
              <a:gdLst>
                <a:gd name="T0" fmla="*/ 22 w 45"/>
                <a:gd name="T1" fmla="*/ 57 h 57"/>
                <a:gd name="T2" fmla="*/ 25 w 45"/>
                <a:gd name="T3" fmla="*/ 57 h 57"/>
                <a:gd name="T4" fmla="*/ 30 w 45"/>
                <a:gd name="T5" fmla="*/ 57 h 57"/>
                <a:gd name="T6" fmla="*/ 32 w 45"/>
                <a:gd name="T7" fmla="*/ 53 h 57"/>
                <a:gd name="T8" fmla="*/ 35 w 45"/>
                <a:gd name="T9" fmla="*/ 53 h 57"/>
                <a:gd name="T10" fmla="*/ 37 w 45"/>
                <a:gd name="T11" fmla="*/ 50 h 57"/>
                <a:gd name="T12" fmla="*/ 40 w 45"/>
                <a:gd name="T13" fmla="*/ 47 h 57"/>
                <a:gd name="T14" fmla="*/ 42 w 45"/>
                <a:gd name="T15" fmla="*/ 44 h 57"/>
                <a:gd name="T16" fmla="*/ 42 w 45"/>
                <a:gd name="T17" fmla="*/ 37 h 57"/>
                <a:gd name="T18" fmla="*/ 45 w 45"/>
                <a:gd name="T19" fmla="*/ 34 h 57"/>
                <a:gd name="T20" fmla="*/ 45 w 45"/>
                <a:gd name="T21" fmla="*/ 30 h 57"/>
                <a:gd name="T22" fmla="*/ 45 w 45"/>
                <a:gd name="T23" fmla="*/ 24 h 57"/>
                <a:gd name="T24" fmla="*/ 42 w 45"/>
                <a:gd name="T25" fmla="*/ 20 h 57"/>
                <a:gd name="T26" fmla="*/ 42 w 45"/>
                <a:gd name="T27" fmla="*/ 17 h 57"/>
                <a:gd name="T28" fmla="*/ 40 w 45"/>
                <a:gd name="T29" fmla="*/ 14 h 57"/>
                <a:gd name="T30" fmla="*/ 37 w 45"/>
                <a:gd name="T31" fmla="*/ 10 h 57"/>
                <a:gd name="T32" fmla="*/ 35 w 45"/>
                <a:gd name="T33" fmla="*/ 7 h 57"/>
                <a:gd name="T34" fmla="*/ 32 w 45"/>
                <a:gd name="T35" fmla="*/ 4 h 57"/>
                <a:gd name="T36" fmla="*/ 30 w 45"/>
                <a:gd name="T37" fmla="*/ 4 h 57"/>
                <a:gd name="T38" fmla="*/ 25 w 45"/>
                <a:gd name="T39" fmla="*/ 0 h 57"/>
                <a:gd name="T40" fmla="*/ 22 w 45"/>
                <a:gd name="T41" fmla="*/ 0 h 57"/>
                <a:gd name="T42" fmla="*/ 20 w 45"/>
                <a:gd name="T43" fmla="*/ 0 h 57"/>
                <a:gd name="T44" fmla="*/ 15 w 45"/>
                <a:gd name="T45" fmla="*/ 4 h 57"/>
                <a:gd name="T46" fmla="*/ 12 w 45"/>
                <a:gd name="T47" fmla="*/ 4 h 57"/>
                <a:gd name="T48" fmla="*/ 10 w 45"/>
                <a:gd name="T49" fmla="*/ 7 h 57"/>
                <a:gd name="T50" fmla="*/ 7 w 45"/>
                <a:gd name="T51" fmla="*/ 10 h 57"/>
                <a:gd name="T52" fmla="*/ 5 w 45"/>
                <a:gd name="T53" fmla="*/ 14 h 57"/>
                <a:gd name="T54" fmla="*/ 2 w 45"/>
                <a:gd name="T55" fmla="*/ 17 h 57"/>
                <a:gd name="T56" fmla="*/ 2 w 45"/>
                <a:gd name="T57" fmla="*/ 20 h 57"/>
                <a:gd name="T58" fmla="*/ 0 w 45"/>
                <a:gd name="T59" fmla="*/ 24 h 57"/>
                <a:gd name="T60" fmla="*/ 0 w 45"/>
                <a:gd name="T61" fmla="*/ 30 h 57"/>
                <a:gd name="T62" fmla="*/ 0 w 45"/>
                <a:gd name="T63" fmla="*/ 34 h 57"/>
                <a:gd name="T64" fmla="*/ 2 w 45"/>
                <a:gd name="T65" fmla="*/ 37 h 57"/>
                <a:gd name="T66" fmla="*/ 2 w 45"/>
                <a:gd name="T67" fmla="*/ 44 h 57"/>
                <a:gd name="T68" fmla="*/ 5 w 45"/>
                <a:gd name="T69" fmla="*/ 47 h 57"/>
                <a:gd name="T70" fmla="*/ 7 w 45"/>
                <a:gd name="T71" fmla="*/ 50 h 57"/>
                <a:gd name="T72" fmla="*/ 10 w 45"/>
                <a:gd name="T73" fmla="*/ 53 h 57"/>
                <a:gd name="T74" fmla="*/ 12 w 45"/>
                <a:gd name="T75" fmla="*/ 53 h 57"/>
                <a:gd name="T76" fmla="*/ 15 w 45"/>
                <a:gd name="T77" fmla="*/ 57 h 57"/>
                <a:gd name="T78" fmla="*/ 20 w 45"/>
                <a:gd name="T79" fmla="*/ 57 h 57"/>
                <a:gd name="T80" fmla="*/ 22 w 45"/>
                <a:gd name="T81" fmla="*/ 57 h 57"/>
                <a:gd name="T82" fmla="*/ 22 w 45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7"/>
                <a:gd name="T128" fmla="*/ 45 w 45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7">
                  <a:moveTo>
                    <a:pt x="22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5" y="24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0"/>
                  </a:lnTo>
                  <a:lnTo>
                    <a:pt x="35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0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0" name="Freeform 433"/>
            <p:cNvSpPr>
              <a:spLocks/>
            </p:cNvSpPr>
            <p:nvPr/>
          </p:nvSpPr>
          <p:spPr bwMode="auto">
            <a:xfrm>
              <a:off x="3890" y="2215"/>
              <a:ext cx="45" cy="57"/>
            </a:xfrm>
            <a:custGeom>
              <a:avLst/>
              <a:gdLst>
                <a:gd name="T0" fmla="*/ 22 w 45"/>
                <a:gd name="T1" fmla="*/ 57 h 57"/>
                <a:gd name="T2" fmla="*/ 25 w 45"/>
                <a:gd name="T3" fmla="*/ 57 h 57"/>
                <a:gd name="T4" fmla="*/ 30 w 45"/>
                <a:gd name="T5" fmla="*/ 57 h 57"/>
                <a:gd name="T6" fmla="*/ 32 w 45"/>
                <a:gd name="T7" fmla="*/ 53 h 57"/>
                <a:gd name="T8" fmla="*/ 35 w 45"/>
                <a:gd name="T9" fmla="*/ 53 h 57"/>
                <a:gd name="T10" fmla="*/ 37 w 45"/>
                <a:gd name="T11" fmla="*/ 50 h 57"/>
                <a:gd name="T12" fmla="*/ 40 w 45"/>
                <a:gd name="T13" fmla="*/ 47 h 57"/>
                <a:gd name="T14" fmla="*/ 42 w 45"/>
                <a:gd name="T15" fmla="*/ 44 h 57"/>
                <a:gd name="T16" fmla="*/ 42 w 45"/>
                <a:gd name="T17" fmla="*/ 37 h 57"/>
                <a:gd name="T18" fmla="*/ 45 w 45"/>
                <a:gd name="T19" fmla="*/ 34 h 57"/>
                <a:gd name="T20" fmla="*/ 45 w 45"/>
                <a:gd name="T21" fmla="*/ 30 h 57"/>
                <a:gd name="T22" fmla="*/ 45 w 45"/>
                <a:gd name="T23" fmla="*/ 24 h 57"/>
                <a:gd name="T24" fmla="*/ 42 w 45"/>
                <a:gd name="T25" fmla="*/ 20 h 57"/>
                <a:gd name="T26" fmla="*/ 42 w 45"/>
                <a:gd name="T27" fmla="*/ 17 h 57"/>
                <a:gd name="T28" fmla="*/ 40 w 45"/>
                <a:gd name="T29" fmla="*/ 14 h 57"/>
                <a:gd name="T30" fmla="*/ 37 w 45"/>
                <a:gd name="T31" fmla="*/ 10 h 57"/>
                <a:gd name="T32" fmla="*/ 35 w 45"/>
                <a:gd name="T33" fmla="*/ 7 h 57"/>
                <a:gd name="T34" fmla="*/ 32 w 45"/>
                <a:gd name="T35" fmla="*/ 4 h 57"/>
                <a:gd name="T36" fmla="*/ 30 w 45"/>
                <a:gd name="T37" fmla="*/ 4 h 57"/>
                <a:gd name="T38" fmla="*/ 25 w 45"/>
                <a:gd name="T39" fmla="*/ 0 h 57"/>
                <a:gd name="T40" fmla="*/ 22 w 45"/>
                <a:gd name="T41" fmla="*/ 0 h 57"/>
                <a:gd name="T42" fmla="*/ 20 w 45"/>
                <a:gd name="T43" fmla="*/ 0 h 57"/>
                <a:gd name="T44" fmla="*/ 15 w 45"/>
                <a:gd name="T45" fmla="*/ 4 h 57"/>
                <a:gd name="T46" fmla="*/ 12 w 45"/>
                <a:gd name="T47" fmla="*/ 4 h 57"/>
                <a:gd name="T48" fmla="*/ 10 w 45"/>
                <a:gd name="T49" fmla="*/ 7 h 57"/>
                <a:gd name="T50" fmla="*/ 7 w 45"/>
                <a:gd name="T51" fmla="*/ 10 h 57"/>
                <a:gd name="T52" fmla="*/ 5 w 45"/>
                <a:gd name="T53" fmla="*/ 14 h 57"/>
                <a:gd name="T54" fmla="*/ 2 w 45"/>
                <a:gd name="T55" fmla="*/ 17 h 57"/>
                <a:gd name="T56" fmla="*/ 2 w 45"/>
                <a:gd name="T57" fmla="*/ 20 h 57"/>
                <a:gd name="T58" fmla="*/ 0 w 45"/>
                <a:gd name="T59" fmla="*/ 24 h 57"/>
                <a:gd name="T60" fmla="*/ 0 w 45"/>
                <a:gd name="T61" fmla="*/ 30 h 57"/>
                <a:gd name="T62" fmla="*/ 0 w 45"/>
                <a:gd name="T63" fmla="*/ 34 h 57"/>
                <a:gd name="T64" fmla="*/ 2 w 45"/>
                <a:gd name="T65" fmla="*/ 37 h 57"/>
                <a:gd name="T66" fmla="*/ 2 w 45"/>
                <a:gd name="T67" fmla="*/ 44 h 57"/>
                <a:gd name="T68" fmla="*/ 5 w 45"/>
                <a:gd name="T69" fmla="*/ 47 h 57"/>
                <a:gd name="T70" fmla="*/ 7 w 45"/>
                <a:gd name="T71" fmla="*/ 50 h 57"/>
                <a:gd name="T72" fmla="*/ 10 w 45"/>
                <a:gd name="T73" fmla="*/ 53 h 57"/>
                <a:gd name="T74" fmla="*/ 12 w 45"/>
                <a:gd name="T75" fmla="*/ 53 h 57"/>
                <a:gd name="T76" fmla="*/ 15 w 45"/>
                <a:gd name="T77" fmla="*/ 57 h 57"/>
                <a:gd name="T78" fmla="*/ 20 w 45"/>
                <a:gd name="T79" fmla="*/ 57 h 57"/>
                <a:gd name="T80" fmla="*/ 22 w 45"/>
                <a:gd name="T81" fmla="*/ 57 h 57"/>
                <a:gd name="T82" fmla="*/ 22 w 45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7"/>
                <a:gd name="T128" fmla="*/ 45 w 45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7">
                  <a:moveTo>
                    <a:pt x="22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5" y="24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0"/>
                  </a:lnTo>
                  <a:lnTo>
                    <a:pt x="35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0" y="57"/>
                  </a:lnTo>
                  <a:lnTo>
                    <a:pt x="22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Freeform 434"/>
            <p:cNvSpPr>
              <a:spLocks/>
            </p:cNvSpPr>
            <p:nvPr/>
          </p:nvSpPr>
          <p:spPr bwMode="auto">
            <a:xfrm>
              <a:off x="3982" y="3254"/>
              <a:ext cx="45" cy="60"/>
            </a:xfrm>
            <a:custGeom>
              <a:avLst/>
              <a:gdLst>
                <a:gd name="T0" fmla="*/ 20 w 45"/>
                <a:gd name="T1" fmla="*/ 57 h 60"/>
                <a:gd name="T2" fmla="*/ 25 w 45"/>
                <a:gd name="T3" fmla="*/ 57 h 60"/>
                <a:gd name="T4" fmla="*/ 30 w 45"/>
                <a:gd name="T5" fmla="*/ 57 h 60"/>
                <a:gd name="T6" fmla="*/ 33 w 45"/>
                <a:gd name="T7" fmla="*/ 57 h 60"/>
                <a:gd name="T8" fmla="*/ 35 w 45"/>
                <a:gd name="T9" fmla="*/ 53 h 60"/>
                <a:gd name="T10" fmla="*/ 38 w 45"/>
                <a:gd name="T11" fmla="*/ 50 h 60"/>
                <a:gd name="T12" fmla="*/ 40 w 45"/>
                <a:gd name="T13" fmla="*/ 47 h 60"/>
                <a:gd name="T14" fmla="*/ 43 w 45"/>
                <a:gd name="T15" fmla="*/ 43 h 60"/>
                <a:gd name="T16" fmla="*/ 43 w 45"/>
                <a:gd name="T17" fmla="*/ 40 h 60"/>
                <a:gd name="T18" fmla="*/ 43 w 45"/>
                <a:gd name="T19" fmla="*/ 33 h 60"/>
                <a:gd name="T20" fmla="*/ 45 w 45"/>
                <a:gd name="T21" fmla="*/ 30 h 60"/>
                <a:gd name="T22" fmla="*/ 43 w 45"/>
                <a:gd name="T23" fmla="*/ 27 h 60"/>
                <a:gd name="T24" fmla="*/ 43 w 45"/>
                <a:gd name="T25" fmla="*/ 20 h 60"/>
                <a:gd name="T26" fmla="*/ 43 w 45"/>
                <a:gd name="T27" fmla="*/ 17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7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10 w 45"/>
                <a:gd name="T49" fmla="*/ 7 h 60"/>
                <a:gd name="T50" fmla="*/ 8 w 45"/>
                <a:gd name="T51" fmla="*/ 10 h 60"/>
                <a:gd name="T52" fmla="*/ 5 w 45"/>
                <a:gd name="T53" fmla="*/ 13 h 60"/>
                <a:gd name="T54" fmla="*/ 3 w 45"/>
                <a:gd name="T55" fmla="*/ 17 h 60"/>
                <a:gd name="T56" fmla="*/ 3 w 45"/>
                <a:gd name="T57" fmla="*/ 20 h 60"/>
                <a:gd name="T58" fmla="*/ 0 w 45"/>
                <a:gd name="T59" fmla="*/ 27 h 60"/>
                <a:gd name="T60" fmla="*/ 0 w 45"/>
                <a:gd name="T61" fmla="*/ 30 h 60"/>
                <a:gd name="T62" fmla="*/ 0 w 45"/>
                <a:gd name="T63" fmla="*/ 33 h 60"/>
                <a:gd name="T64" fmla="*/ 3 w 45"/>
                <a:gd name="T65" fmla="*/ 40 h 60"/>
                <a:gd name="T66" fmla="*/ 3 w 45"/>
                <a:gd name="T67" fmla="*/ 43 h 60"/>
                <a:gd name="T68" fmla="*/ 5 w 45"/>
                <a:gd name="T69" fmla="*/ 47 h 60"/>
                <a:gd name="T70" fmla="*/ 8 w 45"/>
                <a:gd name="T71" fmla="*/ 50 h 60"/>
                <a:gd name="T72" fmla="*/ 10 w 45"/>
                <a:gd name="T73" fmla="*/ 53 h 60"/>
                <a:gd name="T74" fmla="*/ 13 w 45"/>
                <a:gd name="T75" fmla="*/ 57 h 60"/>
                <a:gd name="T76" fmla="*/ 15 w 45"/>
                <a:gd name="T77" fmla="*/ 57 h 60"/>
                <a:gd name="T78" fmla="*/ 18 w 45"/>
                <a:gd name="T79" fmla="*/ 57 h 60"/>
                <a:gd name="T80" fmla="*/ 23 w 45"/>
                <a:gd name="T81" fmla="*/ 60 h 60"/>
                <a:gd name="T82" fmla="*/ 23 w 45"/>
                <a:gd name="T83" fmla="*/ 60 h 60"/>
                <a:gd name="T84" fmla="*/ 20 w 45"/>
                <a:gd name="T85" fmla="*/ 57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60"/>
                <a:gd name="T131" fmla="*/ 45 w 4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60">
                  <a:moveTo>
                    <a:pt x="20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3"/>
                  </a:lnTo>
                  <a:lnTo>
                    <a:pt x="45" y="30"/>
                  </a:lnTo>
                  <a:lnTo>
                    <a:pt x="43" y="27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60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Freeform 435"/>
            <p:cNvSpPr>
              <a:spLocks/>
            </p:cNvSpPr>
            <p:nvPr/>
          </p:nvSpPr>
          <p:spPr bwMode="auto">
            <a:xfrm>
              <a:off x="3982" y="3254"/>
              <a:ext cx="45" cy="60"/>
            </a:xfrm>
            <a:custGeom>
              <a:avLst/>
              <a:gdLst>
                <a:gd name="T0" fmla="*/ 20 w 45"/>
                <a:gd name="T1" fmla="*/ 57 h 60"/>
                <a:gd name="T2" fmla="*/ 25 w 45"/>
                <a:gd name="T3" fmla="*/ 57 h 60"/>
                <a:gd name="T4" fmla="*/ 30 w 45"/>
                <a:gd name="T5" fmla="*/ 57 h 60"/>
                <a:gd name="T6" fmla="*/ 33 w 45"/>
                <a:gd name="T7" fmla="*/ 57 h 60"/>
                <a:gd name="T8" fmla="*/ 35 w 45"/>
                <a:gd name="T9" fmla="*/ 53 h 60"/>
                <a:gd name="T10" fmla="*/ 38 w 45"/>
                <a:gd name="T11" fmla="*/ 50 h 60"/>
                <a:gd name="T12" fmla="*/ 40 w 45"/>
                <a:gd name="T13" fmla="*/ 47 h 60"/>
                <a:gd name="T14" fmla="*/ 43 w 45"/>
                <a:gd name="T15" fmla="*/ 43 h 60"/>
                <a:gd name="T16" fmla="*/ 43 w 45"/>
                <a:gd name="T17" fmla="*/ 40 h 60"/>
                <a:gd name="T18" fmla="*/ 43 w 45"/>
                <a:gd name="T19" fmla="*/ 33 h 60"/>
                <a:gd name="T20" fmla="*/ 45 w 45"/>
                <a:gd name="T21" fmla="*/ 30 h 60"/>
                <a:gd name="T22" fmla="*/ 43 w 45"/>
                <a:gd name="T23" fmla="*/ 27 h 60"/>
                <a:gd name="T24" fmla="*/ 43 w 45"/>
                <a:gd name="T25" fmla="*/ 20 h 60"/>
                <a:gd name="T26" fmla="*/ 43 w 45"/>
                <a:gd name="T27" fmla="*/ 17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7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10 w 45"/>
                <a:gd name="T49" fmla="*/ 7 h 60"/>
                <a:gd name="T50" fmla="*/ 8 w 45"/>
                <a:gd name="T51" fmla="*/ 10 h 60"/>
                <a:gd name="T52" fmla="*/ 5 w 45"/>
                <a:gd name="T53" fmla="*/ 13 h 60"/>
                <a:gd name="T54" fmla="*/ 3 w 45"/>
                <a:gd name="T55" fmla="*/ 17 h 60"/>
                <a:gd name="T56" fmla="*/ 3 w 45"/>
                <a:gd name="T57" fmla="*/ 20 h 60"/>
                <a:gd name="T58" fmla="*/ 0 w 45"/>
                <a:gd name="T59" fmla="*/ 27 h 60"/>
                <a:gd name="T60" fmla="*/ 0 w 45"/>
                <a:gd name="T61" fmla="*/ 30 h 60"/>
                <a:gd name="T62" fmla="*/ 0 w 45"/>
                <a:gd name="T63" fmla="*/ 33 h 60"/>
                <a:gd name="T64" fmla="*/ 3 w 45"/>
                <a:gd name="T65" fmla="*/ 40 h 60"/>
                <a:gd name="T66" fmla="*/ 3 w 45"/>
                <a:gd name="T67" fmla="*/ 43 h 60"/>
                <a:gd name="T68" fmla="*/ 5 w 45"/>
                <a:gd name="T69" fmla="*/ 47 h 60"/>
                <a:gd name="T70" fmla="*/ 8 w 45"/>
                <a:gd name="T71" fmla="*/ 50 h 60"/>
                <a:gd name="T72" fmla="*/ 10 w 45"/>
                <a:gd name="T73" fmla="*/ 53 h 60"/>
                <a:gd name="T74" fmla="*/ 13 w 45"/>
                <a:gd name="T75" fmla="*/ 57 h 60"/>
                <a:gd name="T76" fmla="*/ 15 w 45"/>
                <a:gd name="T77" fmla="*/ 57 h 60"/>
                <a:gd name="T78" fmla="*/ 18 w 45"/>
                <a:gd name="T79" fmla="*/ 57 h 60"/>
                <a:gd name="T80" fmla="*/ 23 w 45"/>
                <a:gd name="T81" fmla="*/ 60 h 60"/>
                <a:gd name="T82" fmla="*/ 23 w 45"/>
                <a:gd name="T83" fmla="*/ 6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60"/>
                <a:gd name="T128" fmla="*/ 45 w 45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60">
                  <a:moveTo>
                    <a:pt x="20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3"/>
                  </a:lnTo>
                  <a:lnTo>
                    <a:pt x="45" y="30"/>
                  </a:lnTo>
                  <a:lnTo>
                    <a:pt x="43" y="27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60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3" name="Freeform 436"/>
            <p:cNvSpPr>
              <a:spLocks/>
            </p:cNvSpPr>
            <p:nvPr/>
          </p:nvSpPr>
          <p:spPr bwMode="auto">
            <a:xfrm>
              <a:off x="3116" y="2159"/>
              <a:ext cx="42" cy="56"/>
            </a:xfrm>
            <a:custGeom>
              <a:avLst/>
              <a:gdLst>
                <a:gd name="T0" fmla="*/ 20 w 42"/>
                <a:gd name="T1" fmla="*/ 56 h 56"/>
                <a:gd name="T2" fmla="*/ 25 w 42"/>
                <a:gd name="T3" fmla="*/ 56 h 56"/>
                <a:gd name="T4" fmla="*/ 28 w 42"/>
                <a:gd name="T5" fmla="*/ 56 h 56"/>
                <a:gd name="T6" fmla="*/ 33 w 42"/>
                <a:gd name="T7" fmla="*/ 56 h 56"/>
                <a:gd name="T8" fmla="*/ 35 w 42"/>
                <a:gd name="T9" fmla="*/ 53 h 56"/>
                <a:gd name="T10" fmla="*/ 37 w 42"/>
                <a:gd name="T11" fmla="*/ 50 h 56"/>
                <a:gd name="T12" fmla="*/ 40 w 42"/>
                <a:gd name="T13" fmla="*/ 46 h 56"/>
                <a:gd name="T14" fmla="*/ 40 w 42"/>
                <a:gd name="T15" fmla="*/ 43 h 56"/>
                <a:gd name="T16" fmla="*/ 42 w 42"/>
                <a:gd name="T17" fmla="*/ 40 h 56"/>
                <a:gd name="T18" fmla="*/ 42 w 42"/>
                <a:gd name="T19" fmla="*/ 33 h 56"/>
                <a:gd name="T20" fmla="*/ 42 w 42"/>
                <a:gd name="T21" fmla="*/ 30 h 56"/>
                <a:gd name="T22" fmla="*/ 42 w 42"/>
                <a:gd name="T23" fmla="*/ 23 h 56"/>
                <a:gd name="T24" fmla="*/ 42 w 42"/>
                <a:gd name="T25" fmla="*/ 20 h 56"/>
                <a:gd name="T26" fmla="*/ 40 w 42"/>
                <a:gd name="T27" fmla="*/ 16 h 56"/>
                <a:gd name="T28" fmla="*/ 40 w 42"/>
                <a:gd name="T29" fmla="*/ 13 h 56"/>
                <a:gd name="T30" fmla="*/ 37 w 42"/>
                <a:gd name="T31" fmla="*/ 10 h 56"/>
                <a:gd name="T32" fmla="*/ 35 w 42"/>
                <a:gd name="T33" fmla="*/ 6 h 56"/>
                <a:gd name="T34" fmla="*/ 33 w 42"/>
                <a:gd name="T35" fmla="*/ 3 h 56"/>
                <a:gd name="T36" fmla="*/ 28 w 42"/>
                <a:gd name="T37" fmla="*/ 3 h 56"/>
                <a:gd name="T38" fmla="*/ 25 w 42"/>
                <a:gd name="T39" fmla="*/ 0 h 56"/>
                <a:gd name="T40" fmla="*/ 23 w 42"/>
                <a:gd name="T41" fmla="*/ 0 h 56"/>
                <a:gd name="T42" fmla="*/ 18 w 42"/>
                <a:gd name="T43" fmla="*/ 0 h 56"/>
                <a:gd name="T44" fmla="*/ 15 w 42"/>
                <a:gd name="T45" fmla="*/ 3 h 56"/>
                <a:gd name="T46" fmla="*/ 13 w 42"/>
                <a:gd name="T47" fmla="*/ 3 h 56"/>
                <a:gd name="T48" fmla="*/ 8 w 42"/>
                <a:gd name="T49" fmla="*/ 6 h 56"/>
                <a:gd name="T50" fmla="*/ 5 w 42"/>
                <a:gd name="T51" fmla="*/ 10 h 56"/>
                <a:gd name="T52" fmla="*/ 5 w 42"/>
                <a:gd name="T53" fmla="*/ 13 h 56"/>
                <a:gd name="T54" fmla="*/ 3 w 42"/>
                <a:gd name="T55" fmla="*/ 16 h 56"/>
                <a:gd name="T56" fmla="*/ 0 w 42"/>
                <a:gd name="T57" fmla="*/ 20 h 56"/>
                <a:gd name="T58" fmla="*/ 0 w 42"/>
                <a:gd name="T59" fmla="*/ 23 h 56"/>
                <a:gd name="T60" fmla="*/ 0 w 42"/>
                <a:gd name="T61" fmla="*/ 30 h 56"/>
                <a:gd name="T62" fmla="*/ 0 w 42"/>
                <a:gd name="T63" fmla="*/ 33 h 56"/>
                <a:gd name="T64" fmla="*/ 0 w 42"/>
                <a:gd name="T65" fmla="*/ 40 h 56"/>
                <a:gd name="T66" fmla="*/ 3 w 42"/>
                <a:gd name="T67" fmla="*/ 43 h 56"/>
                <a:gd name="T68" fmla="*/ 5 w 42"/>
                <a:gd name="T69" fmla="*/ 46 h 56"/>
                <a:gd name="T70" fmla="*/ 5 w 42"/>
                <a:gd name="T71" fmla="*/ 50 h 56"/>
                <a:gd name="T72" fmla="*/ 8 w 42"/>
                <a:gd name="T73" fmla="*/ 53 h 56"/>
                <a:gd name="T74" fmla="*/ 13 w 42"/>
                <a:gd name="T75" fmla="*/ 56 h 56"/>
                <a:gd name="T76" fmla="*/ 15 w 42"/>
                <a:gd name="T77" fmla="*/ 56 h 56"/>
                <a:gd name="T78" fmla="*/ 18 w 42"/>
                <a:gd name="T79" fmla="*/ 56 h 56"/>
                <a:gd name="T80" fmla="*/ 23 w 42"/>
                <a:gd name="T81" fmla="*/ 56 h 56"/>
                <a:gd name="T82" fmla="*/ 23 w 42"/>
                <a:gd name="T83" fmla="*/ 56 h 56"/>
                <a:gd name="T84" fmla="*/ 20 w 42"/>
                <a:gd name="T85" fmla="*/ 56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56"/>
                <a:gd name="T131" fmla="*/ 42 w 42"/>
                <a:gd name="T132" fmla="*/ 56 h 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56">
                  <a:moveTo>
                    <a:pt x="20" y="56"/>
                  </a:moveTo>
                  <a:lnTo>
                    <a:pt x="25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23" y="5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Freeform 437"/>
            <p:cNvSpPr>
              <a:spLocks/>
            </p:cNvSpPr>
            <p:nvPr/>
          </p:nvSpPr>
          <p:spPr bwMode="auto">
            <a:xfrm>
              <a:off x="3116" y="2159"/>
              <a:ext cx="42" cy="56"/>
            </a:xfrm>
            <a:custGeom>
              <a:avLst/>
              <a:gdLst>
                <a:gd name="T0" fmla="*/ 20 w 42"/>
                <a:gd name="T1" fmla="*/ 56 h 56"/>
                <a:gd name="T2" fmla="*/ 25 w 42"/>
                <a:gd name="T3" fmla="*/ 56 h 56"/>
                <a:gd name="T4" fmla="*/ 28 w 42"/>
                <a:gd name="T5" fmla="*/ 56 h 56"/>
                <a:gd name="T6" fmla="*/ 33 w 42"/>
                <a:gd name="T7" fmla="*/ 56 h 56"/>
                <a:gd name="T8" fmla="*/ 35 w 42"/>
                <a:gd name="T9" fmla="*/ 53 h 56"/>
                <a:gd name="T10" fmla="*/ 37 w 42"/>
                <a:gd name="T11" fmla="*/ 50 h 56"/>
                <a:gd name="T12" fmla="*/ 40 w 42"/>
                <a:gd name="T13" fmla="*/ 46 h 56"/>
                <a:gd name="T14" fmla="*/ 40 w 42"/>
                <a:gd name="T15" fmla="*/ 43 h 56"/>
                <a:gd name="T16" fmla="*/ 42 w 42"/>
                <a:gd name="T17" fmla="*/ 40 h 56"/>
                <a:gd name="T18" fmla="*/ 42 w 42"/>
                <a:gd name="T19" fmla="*/ 33 h 56"/>
                <a:gd name="T20" fmla="*/ 42 w 42"/>
                <a:gd name="T21" fmla="*/ 30 h 56"/>
                <a:gd name="T22" fmla="*/ 42 w 42"/>
                <a:gd name="T23" fmla="*/ 23 h 56"/>
                <a:gd name="T24" fmla="*/ 42 w 42"/>
                <a:gd name="T25" fmla="*/ 20 h 56"/>
                <a:gd name="T26" fmla="*/ 40 w 42"/>
                <a:gd name="T27" fmla="*/ 16 h 56"/>
                <a:gd name="T28" fmla="*/ 40 w 42"/>
                <a:gd name="T29" fmla="*/ 13 h 56"/>
                <a:gd name="T30" fmla="*/ 37 w 42"/>
                <a:gd name="T31" fmla="*/ 10 h 56"/>
                <a:gd name="T32" fmla="*/ 35 w 42"/>
                <a:gd name="T33" fmla="*/ 6 h 56"/>
                <a:gd name="T34" fmla="*/ 33 w 42"/>
                <a:gd name="T35" fmla="*/ 3 h 56"/>
                <a:gd name="T36" fmla="*/ 28 w 42"/>
                <a:gd name="T37" fmla="*/ 3 h 56"/>
                <a:gd name="T38" fmla="*/ 25 w 42"/>
                <a:gd name="T39" fmla="*/ 0 h 56"/>
                <a:gd name="T40" fmla="*/ 23 w 42"/>
                <a:gd name="T41" fmla="*/ 0 h 56"/>
                <a:gd name="T42" fmla="*/ 18 w 42"/>
                <a:gd name="T43" fmla="*/ 0 h 56"/>
                <a:gd name="T44" fmla="*/ 15 w 42"/>
                <a:gd name="T45" fmla="*/ 3 h 56"/>
                <a:gd name="T46" fmla="*/ 13 w 42"/>
                <a:gd name="T47" fmla="*/ 3 h 56"/>
                <a:gd name="T48" fmla="*/ 8 w 42"/>
                <a:gd name="T49" fmla="*/ 6 h 56"/>
                <a:gd name="T50" fmla="*/ 5 w 42"/>
                <a:gd name="T51" fmla="*/ 10 h 56"/>
                <a:gd name="T52" fmla="*/ 5 w 42"/>
                <a:gd name="T53" fmla="*/ 13 h 56"/>
                <a:gd name="T54" fmla="*/ 3 w 42"/>
                <a:gd name="T55" fmla="*/ 16 h 56"/>
                <a:gd name="T56" fmla="*/ 0 w 42"/>
                <a:gd name="T57" fmla="*/ 20 h 56"/>
                <a:gd name="T58" fmla="*/ 0 w 42"/>
                <a:gd name="T59" fmla="*/ 23 h 56"/>
                <a:gd name="T60" fmla="*/ 0 w 42"/>
                <a:gd name="T61" fmla="*/ 30 h 56"/>
                <a:gd name="T62" fmla="*/ 0 w 42"/>
                <a:gd name="T63" fmla="*/ 33 h 56"/>
                <a:gd name="T64" fmla="*/ 0 w 42"/>
                <a:gd name="T65" fmla="*/ 40 h 56"/>
                <a:gd name="T66" fmla="*/ 3 w 42"/>
                <a:gd name="T67" fmla="*/ 43 h 56"/>
                <a:gd name="T68" fmla="*/ 5 w 42"/>
                <a:gd name="T69" fmla="*/ 46 h 56"/>
                <a:gd name="T70" fmla="*/ 5 w 42"/>
                <a:gd name="T71" fmla="*/ 50 h 56"/>
                <a:gd name="T72" fmla="*/ 8 w 42"/>
                <a:gd name="T73" fmla="*/ 53 h 56"/>
                <a:gd name="T74" fmla="*/ 13 w 42"/>
                <a:gd name="T75" fmla="*/ 56 h 56"/>
                <a:gd name="T76" fmla="*/ 15 w 42"/>
                <a:gd name="T77" fmla="*/ 56 h 56"/>
                <a:gd name="T78" fmla="*/ 18 w 42"/>
                <a:gd name="T79" fmla="*/ 56 h 56"/>
                <a:gd name="T80" fmla="*/ 23 w 42"/>
                <a:gd name="T81" fmla="*/ 56 h 56"/>
                <a:gd name="T82" fmla="*/ 23 w 42"/>
                <a:gd name="T83" fmla="*/ 56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56"/>
                <a:gd name="T128" fmla="*/ 42 w 42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56">
                  <a:moveTo>
                    <a:pt x="20" y="56"/>
                  </a:moveTo>
                  <a:lnTo>
                    <a:pt x="25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23" y="56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5" name="Line 438"/>
            <p:cNvSpPr>
              <a:spLocks noChangeShapeType="1"/>
            </p:cNvSpPr>
            <p:nvPr/>
          </p:nvSpPr>
          <p:spPr bwMode="auto">
            <a:xfrm>
              <a:off x="3945" y="2795"/>
              <a:ext cx="95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Line 439"/>
            <p:cNvSpPr>
              <a:spLocks noChangeShapeType="1"/>
            </p:cNvSpPr>
            <p:nvPr/>
          </p:nvSpPr>
          <p:spPr bwMode="auto">
            <a:xfrm>
              <a:off x="3049" y="1696"/>
              <a:ext cx="90" cy="493"/>
            </a:xfrm>
            <a:prstGeom prst="line">
              <a:avLst/>
            </a:prstGeom>
            <a:noFill/>
            <a:ln w="158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440"/>
            <p:cNvSpPr>
              <a:spLocks noChangeShapeType="1"/>
            </p:cNvSpPr>
            <p:nvPr/>
          </p:nvSpPr>
          <p:spPr bwMode="auto">
            <a:xfrm>
              <a:off x="3910" y="2249"/>
              <a:ext cx="95" cy="1035"/>
            </a:xfrm>
            <a:prstGeom prst="line">
              <a:avLst/>
            </a:prstGeom>
            <a:noFill/>
            <a:ln w="158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8" name="Freeform 441"/>
            <p:cNvSpPr>
              <a:spLocks/>
            </p:cNvSpPr>
            <p:nvPr/>
          </p:nvSpPr>
          <p:spPr bwMode="auto">
            <a:xfrm>
              <a:off x="3877" y="2005"/>
              <a:ext cx="70" cy="487"/>
            </a:xfrm>
            <a:custGeom>
              <a:avLst/>
              <a:gdLst>
                <a:gd name="T0" fmla="*/ 68 w 70"/>
                <a:gd name="T1" fmla="*/ 487 h 487"/>
                <a:gd name="T2" fmla="*/ 70 w 70"/>
                <a:gd name="T3" fmla="*/ 0 h 487"/>
                <a:gd name="T4" fmla="*/ 0 w 70"/>
                <a:gd name="T5" fmla="*/ 0 h 487"/>
                <a:gd name="T6" fmla="*/ 0 w 70"/>
                <a:gd name="T7" fmla="*/ 487 h 487"/>
                <a:gd name="T8" fmla="*/ 70 w 70"/>
                <a:gd name="T9" fmla="*/ 487 h 487"/>
                <a:gd name="T10" fmla="*/ 70 w 70"/>
                <a:gd name="T11" fmla="*/ 487 h 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7"/>
                <a:gd name="T20" fmla="*/ 70 w 70"/>
                <a:gd name="T21" fmla="*/ 487 h 4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7">
                  <a:moveTo>
                    <a:pt x="68" y="48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70" y="4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9" name="Freeform 442"/>
            <p:cNvSpPr>
              <a:spLocks/>
            </p:cNvSpPr>
            <p:nvPr/>
          </p:nvSpPr>
          <p:spPr bwMode="auto">
            <a:xfrm>
              <a:off x="3877" y="2555"/>
              <a:ext cx="70" cy="486"/>
            </a:xfrm>
            <a:custGeom>
              <a:avLst/>
              <a:gdLst>
                <a:gd name="T0" fmla="*/ 68 w 70"/>
                <a:gd name="T1" fmla="*/ 483 h 486"/>
                <a:gd name="T2" fmla="*/ 70 w 70"/>
                <a:gd name="T3" fmla="*/ 0 h 486"/>
                <a:gd name="T4" fmla="*/ 0 w 70"/>
                <a:gd name="T5" fmla="*/ 0 h 486"/>
                <a:gd name="T6" fmla="*/ 0 w 70"/>
                <a:gd name="T7" fmla="*/ 486 h 486"/>
                <a:gd name="T8" fmla="*/ 70 w 70"/>
                <a:gd name="T9" fmla="*/ 486 h 486"/>
                <a:gd name="T10" fmla="*/ 70 w 70"/>
                <a:gd name="T11" fmla="*/ 486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6"/>
                <a:gd name="T20" fmla="*/ 70 w 70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6">
                  <a:moveTo>
                    <a:pt x="68" y="483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70" y="48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0" name="Freeform 443"/>
            <p:cNvSpPr>
              <a:spLocks/>
            </p:cNvSpPr>
            <p:nvPr/>
          </p:nvSpPr>
          <p:spPr bwMode="auto">
            <a:xfrm>
              <a:off x="3193" y="2005"/>
              <a:ext cx="140" cy="487"/>
            </a:xfrm>
            <a:custGeom>
              <a:avLst/>
              <a:gdLst>
                <a:gd name="T0" fmla="*/ 0 w 140"/>
                <a:gd name="T1" fmla="*/ 0 h 487"/>
                <a:gd name="T2" fmla="*/ 3 w 140"/>
                <a:gd name="T3" fmla="*/ 197 h 487"/>
                <a:gd name="T4" fmla="*/ 45 w 140"/>
                <a:gd name="T5" fmla="*/ 244 h 487"/>
                <a:gd name="T6" fmla="*/ 3 w 140"/>
                <a:gd name="T7" fmla="*/ 290 h 487"/>
                <a:gd name="T8" fmla="*/ 3 w 140"/>
                <a:gd name="T9" fmla="*/ 487 h 487"/>
                <a:gd name="T10" fmla="*/ 140 w 140"/>
                <a:gd name="T11" fmla="*/ 337 h 487"/>
                <a:gd name="T12" fmla="*/ 140 w 140"/>
                <a:gd name="T13" fmla="*/ 150 h 487"/>
                <a:gd name="T14" fmla="*/ 3 w 140"/>
                <a:gd name="T15" fmla="*/ 0 h 487"/>
                <a:gd name="T16" fmla="*/ 3 w 140"/>
                <a:gd name="T17" fmla="*/ 0 h 487"/>
                <a:gd name="T18" fmla="*/ 0 w 140"/>
                <a:gd name="T19" fmla="*/ 0 h 4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487"/>
                <a:gd name="T32" fmla="*/ 140 w 140"/>
                <a:gd name="T33" fmla="*/ 487 h 4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487">
                  <a:moveTo>
                    <a:pt x="0" y="0"/>
                  </a:moveTo>
                  <a:lnTo>
                    <a:pt x="3" y="197"/>
                  </a:lnTo>
                  <a:lnTo>
                    <a:pt x="45" y="244"/>
                  </a:lnTo>
                  <a:lnTo>
                    <a:pt x="3" y="290"/>
                  </a:lnTo>
                  <a:lnTo>
                    <a:pt x="3" y="487"/>
                  </a:lnTo>
                  <a:lnTo>
                    <a:pt x="140" y="337"/>
                  </a:lnTo>
                  <a:lnTo>
                    <a:pt x="140" y="15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Freeform 444"/>
            <p:cNvSpPr>
              <a:spLocks/>
            </p:cNvSpPr>
            <p:nvPr/>
          </p:nvSpPr>
          <p:spPr bwMode="auto">
            <a:xfrm>
              <a:off x="3014" y="1453"/>
              <a:ext cx="70" cy="489"/>
            </a:xfrm>
            <a:custGeom>
              <a:avLst/>
              <a:gdLst>
                <a:gd name="T0" fmla="*/ 67 w 70"/>
                <a:gd name="T1" fmla="*/ 486 h 489"/>
                <a:gd name="T2" fmla="*/ 70 w 70"/>
                <a:gd name="T3" fmla="*/ 0 h 489"/>
                <a:gd name="T4" fmla="*/ 0 w 70"/>
                <a:gd name="T5" fmla="*/ 0 h 489"/>
                <a:gd name="T6" fmla="*/ 0 w 70"/>
                <a:gd name="T7" fmla="*/ 489 h 489"/>
                <a:gd name="T8" fmla="*/ 70 w 70"/>
                <a:gd name="T9" fmla="*/ 489 h 489"/>
                <a:gd name="T10" fmla="*/ 70 w 70"/>
                <a:gd name="T11" fmla="*/ 489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9"/>
                <a:gd name="T20" fmla="*/ 70 w 70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9">
                  <a:moveTo>
                    <a:pt x="67" y="486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70" y="48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Line 445"/>
            <p:cNvSpPr>
              <a:spLocks noChangeShapeType="1"/>
            </p:cNvSpPr>
            <p:nvPr/>
          </p:nvSpPr>
          <p:spPr bwMode="auto">
            <a:xfrm flipH="1">
              <a:off x="3261" y="1772"/>
              <a:ext cx="2" cy="91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Freeform 446"/>
            <p:cNvSpPr>
              <a:spLocks/>
            </p:cNvSpPr>
            <p:nvPr/>
          </p:nvSpPr>
          <p:spPr bwMode="auto">
            <a:xfrm>
              <a:off x="3196" y="2005"/>
              <a:ext cx="137" cy="487"/>
            </a:xfrm>
            <a:custGeom>
              <a:avLst/>
              <a:gdLst>
                <a:gd name="T0" fmla="*/ 0 w 137"/>
                <a:gd name="T1" fmla="*/ 0 h 487"/>
                <a:gd name="T2" fmla="*/ 0 w 137"/>
                <a:gd name="T3" fmla="*/ 197 h 487"/>
                <a:gd name="T4" fmla="*/ 45 w 137"/>
                <a:gd name="T5" fmla="*/ 244 h 487"/>
                <a:gd name="T6" fmla="*/ 0 w 137"/>
                <a:gd name="T7" fmla="*/ 290 h 487"/>
                <a:gd name="T8" fmla="*/ 0 w 137"/>
                <a:gd name="T9" fmla="*/ 487 h 487"/>
                <a:gd name="T10" fmla="*/ 137 w 137"/>
                <a:gd name="T11" fmla="*/ 337 h 487"/>
                <a:gd name="T12" fmla="*/ 137 w 137"/>
                <a:gd name="T13" fmla="*/ 150 h 487"/>
                <a:gd name="T14" fmla="*/ 0 w 137"/>
                <a:gd name="T15" fmla="*/ 0 h 487"/>
                <a:gd name="T16" fmla="*/ 0 w 137"/>
                <a:gd name="T17" fmla="*/ 0 h 4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487"/>
                <a:gd name="T29" fmla="*/ 137 w 137"/>
                <a:gd name="T30" fmla="*/ 487 h 4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487">
                  <a:moveTo>
                    <a:pt x="0" y="0"/>
                  </a:moveTo>
                  <a:lnTo>
                    <a:pt x="0" y="197"/>
                  </a:lnTo>
                  <a:lnTo>
                    <a:pt x="45" y="244"/>
                  </a:lnTo>
                  <a:lnTo>
                    <a:pt x="0" y="290"/>
                  </a:lnTo>
                  <a:lnTo>
                    <a:pt x="0" y="487"/>
                  </a:lnTo>
                  <a:lnTo>
                    <a:pt x="137" y="337"/>
                  </a:lnTo>
                  <a:lnTo>
                    <a:pt x="137" y="15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47"/>
          <p:cNvGrpSpPr>
            <a:grpSpLocks/>
          </p:cNvGrpSpPr>
          <p:nvPr/>
        </p:nvGrpSpPr>
        <p:grpSpPr bwMode="auto">
          <a:xfrm>
            <a:off x="2590801" y="5181603"/>
            <a:ext cx="3697288" cy="1414463"/>
            <a:chOff x="672" y="3264"/>
            <a:chExt cx="2329" cy="891"/>
          </a:xfrm>
        </p:grpSpPr>
        <p:sp>
          <p:nvSpPr>
            <p:cNvPr id="110600" name="Text Box 448"/>
            <p:cNvSpPr txBox="1">
              <a:spLocks noChangeArrowheads="1"/>
            </p:cNvSpPr>
            <p:nvPr/>
          </p:nvSpPr>
          <p:spPr bwMode="auto">
            <a:xfrm>
              <a:off x="672" y="3632"/>
              <a:ext cx="2329" cy="52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CC4 the ALU is not used,</a:t>
              </a:r>
            </a:p>
            <a:p>
              <a:pPr algn="l" eaLnBrk="1" hangingPunct="1"/>
              <a:r>
                <a:rPr kumimoji="0"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Reg, and IM are redone</a:t>
              </a:r>
            </a:p>
          </p:txBody>
        </p:sp>
        <p:sp>
          <p:nvSpPr>
            <p:cNvPr id="110601" name="AutoShape 449"/>
            <p:cNvSpPr>
              <a:spLocks noChangeArrowheads="1"/>
            </p:cNvSpPr>
            <p:nvPr/>
          </p:nvSpPr>
          <p:spPr bwMode="auto">
            <a:xfrm>
              <a:off x="2688" y="3264"/>
              <a:ext cx="144" cy="432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60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 Detection Unit</a:t>
            </a:r>
          </a:p>
        </p:txBody>
      </p:sp>
      <p:sp>
        <p:nvSpPr>
          <p:cNvPr id="47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675E3FB3-C798-44F5-954F-841392BD716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52408" y="1030461"/>
            <a:ext cx="9322411" cy="5570084"/>
            <a:chOff x="2105949" y="1233488"/>
            <a:chExt cx="8054051" cy="5343525"/>
          </a:xfrm>
        </p:grpSpPr>
        <p:sp>
          <p:nvSpPr>
            <p:cNvPr id="111621" name="Freeform 3"/>
            <p:cNvSpPr>
              <a:spLocks/>
            </p:cNvSpPr>
            <p:nvPr/>
          </p:nvSpPr>
          <p:spPr bwMode="auto">
            <a:xfrm>
              <a:off x="4570414" y="1500189"/>
              <a:ext cx="852487" cy="477837"/>
            </a:xfrm>
            <a:custGeom>
              <a:avLst/>
              <a:gdLst>
                <a:gd name="T0" fmla="*/ 2147483647 w 537"/>
                <a:gd name="T1" fmla="*/ 2147483647 h 301"/>
                <a:gd name="T2" fmla="*/ 2147483647 w 537"/>
                <a:gd name="T3" fmla="*/ 0 h 301"/>
                <a:gd name="T4" fmla="*/ 0 w 537"/>
                <a:gd name="T5" fmla="*/ 0 h 301"/>
                <a:gd name="T6" fmla="*/ 0 60000 65536"/>
                <a:gd name="T7" fmla="*/ 0 60000 65536"/>
                <a:gd name="T8" fmla="*/ 0 60000 65536"/>
                <a:gd name="T9" fmla="*/ 0 w 537"/>
                <a:gd name="T10" fmla="*/ 0 h 301"/>
                <a:gd name="T11" fmla="*/ 537 w 537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7" h="301">
                  <a:moveTo>
                    <a:pt x="537" y="301"/>
                  </a:moveTo>
                  <a:lnTo>
                    <a:pt x="537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2" name="Line 4"/>
            <p:cNvSpPr>
              <a:spLocks noChangeShapeType="1"/>
            </p:cNvSpPr>
            <p:nvPr/>
          </p:nvSpPr>
          <p:spPr bwMode="auto">
            <a:xfrm>
              <a:off x="4935538" y="2366964"/>
              <a:ext cx="354012" cy="1587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3" name="Line 5"/>
            <p:cNvSpPr>
              <a:spLocks noChangeShapeType="1"/>
            </p:cNvSpPr>
            <p:nvPr/>
          </p:nvSpPr>
          <p:spPr bwMode="auto">
            <a:xfrm>
              <a:off x="5510213" y="2366964"/>
              <a:ext cx="214312" cy="1587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4" name="Freeform 6"/>
            <p:cNvSpPr>
              <a:spLocks/>
            </p:cNvSpPr>
            <p:nvPr/>
          </p:nvSpPr>
          <p:spPr bwMode="auto">
            <a:xfrm>
              <a:off x="6710363" y="4810126"/>
              <a:ext cx="49212" cy="55563"/>
            </a:xfrm>
            <a:custGeom>
              <a:avLst/>
              <a:gdLst>
                <a:gd name="T0" fmla="*/ 0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0 h 35"/>
                <a:gd name="T6" fmla="*/ 2147483647 w 31"/>
                <a:gd name="T7" fmla="*/ 2147483647 h 35"/>
                <a:gd name="T8" fmla="*/ 2147483647 w 31"/>
                <a:gd name="T9" fmla="*/ 2147483647 h 35"/>
                <a:gd name="T10" fmla="*/ 0 w 31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0" y="35"/>
                  </a:moveTo>
                  <a:lnTo>
                    <a:pt x="31" y="35"/>
                  </a:lnTo>
                  <a:lnTo>
                    <a:pt x="17" y="0"/>
                  </a:lnTo>
                  <a:lnTo>
                    <a:pt x="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5" name="Freeform 7"/>
            <p:cNvSpPr>
              <a:spLocks/>
            </p:cNvSpPr>
            <p:nvPr/>
          </p:nvSpPr>
          <p:spPr bwMode="auto">
            <a:xfrm>
              <a:off x="6710363" y="3871913"/>
              <a:ext cx="49212" cy="61912"/>
            </a:xfrm>
            <a:custGeom>
              <a:avLst/>
              <a:gdLst>
                <a:gd name="T0" fmla="*/ 0 w 31"/>
                <a:gd name="T1" fmla="*/ 2147483647 h 39"/>
                <a:gd name="T2" fmla="*/ 2147483647 w 31"/>
                <a:gd name="T3" fmla="*/ 2147483647 h 39"/>
                <a:gd name="T4" fmla="*/ 2147483647 w 31"/>
                <a:gd name="T5" fmla="*/ 0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39"/>
                  </a:moveTo>
                  <a:lnTo>
                    <a:pt x="31" y="39"/>
                  </a:lnTo>
                  <a:lnTo>
                    <a:pt x="17" y="0"/>
                  </a:lnTo>
                  <a:lnTo>
                    <a:pt x="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6" name="Freeform 8"/>
            <p:cNvSpPr>
              <a:spLocks/>
            </p:cNvSpPr>
            <p:nvPr/>
          </p:nvSpPr>
          <p:spPr bwMode="auto">
            <a:xfrm>
              <a:off x="7700963" y="6056313"/>
              <a:ext cx="49212" cy="61912"/>
            </a:xfrm>
            <a:custGeom>
              <a:avLst/>
              <a:gdLst>
                <a:gd name="T0" fmla="*/ 2147483647 w 31"/>
                <a:gd name="T1" fmla="*/ 0 h 39"/>
                <a:gd name="T2" fmla="*/ 2147483647 w 31"/>
                <a:gd name="T3" fmla="*/ 2147483647 h 39"/>
                <a:gd name="T4" fmla="*/ 0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2147483647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31" y="0"/>
                  </a:moveTo>
                  <a:lnTo>
                    <a:pt x="31" y="39"/>
                  </a:lnTo>
                  <a:lnTo>
                    <a:pt x="0" y="21"/>
                  </a:lnTo>
                  <a:lnTo>
                    <a:pt x="31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7" name="Freeform 9"/>
            <p:cNvSpPr>
              <a:spLocks/>
            </p:cNvSpPr>
            <p:nvPr/>
          </p:nvSpPr>
          <p:spPr bwMode="auto">
            <a:xfrm>
              <a:off x="7739063" y="2765426"/>
              <a:ext cx="1884362" cy="3324225"/>
            </a:xfrm>
            <a:custGeom>
              <a:avLst/>
              <a:gdLst>
                <a:gd name="T0" fmla="*/ 2147483647 w 1187"/>
                <a:gd name="T1" fmla="*/ 0 h 2094"/>
                <a:gd name="T2" fmla="*/ 2147483647 w 1187"/>
                <a:gd name="T3" fmla="*/ 2147483647 h 2094"/>
                <a:gd name="T4" fmla="*/ 0 w 1187"/>
                <a:gd name="T5" fmla="*/ 2147483647 h 2094"/>
                <a:gd name="T6" fmla="*/ 0 60000 65536"/>
                <a:gd name="T7" fmla="*/ 0 60000 65536"/>
                <a:gd name="T8" fmla="*/ 0 60000 65536"/>
                <a:gd name="T9" fmla="*/ 0 w 1187"/>
                <a:gd name="T10" fmla="*/ 0 h 2094"/>
                <a:gd name="T11" fmla="*/ 1187 w 1187"/>
                <a:gd name="T12" fmla="*/ 2094 h 20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7" h="2094">
                  <a:moveTo>
                    <a:pt x="1187" y="0"/>
                  </a:moveTo>
                  <a:lnTo>
                    <a:pt x="1187" y="2094"/>
                  </a:lnTo>
                  <a:lnTo>
                    <a:pt x="0" y="209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8" name="Line 10"/>
            <p:cNvSpPr>
              <a:spLocks noChangeShapeType="1"/>
            </p:cNvSpPr>
            <p:nvPr/>
          </p:nvSpPr>
          <p:spPr bwMode="auto">
            <a:xfrm>
              <a:off x="9405939" y="2765426"/>
              <a:ext cx="217487" cy="4763"/>
            </a:xfrm>
            <a:prstGeom prst="line">
              <a:avLst/>
            </a:prstGeom>
            <a:noFill/>
            <a:ln w="1111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9" name="Freeform 11"/>
            <p:cNvSpPr>
              <a:spLocks/>
            </p:cNvSpPr>
            <p:nvPr/>
          </p:nvSpPr>
          <p:spPr bwMode="auto">
            <a:xfrm>
              <a:off x="7758114" y="2366964"/>
              <a:ext cx="422275" cy="3544887"/>
            </a:xfrm>
            <a:custGeom>
              <a:avLst/>
              <a:gdLst>
                <a:gd name="T0" fmla="*/ 2147483647 w 266"/>
                <a:gd name="T1" fmla="*/ 0 h 2233"/>
                <a:gd name="T2" fmla="*/ 2147483647 w 266"/>
                <a:gd name="T3" fmla="*/ 2147483647 h 2233"/>
                <a:gd name="T4" fmla="*/ 0 w 266"/>
                <a:gd name="T5" fmla="*/ 2147483647 h 2233"/>
                <a:gd name="T6" fmla="*/ 0 60000 65536"/>
                <a:gd name="T7" fmla="*/ 0 60000 65536"/>
                <a:gd name="T8" fmla="*/ 0 60000 65536"/>
                <a:gd name="T9" fmla="*/ 0 w 266"/>
                <a:gd name="T10" fmla="*/ 0 h 2233"/>
                <a:gd name="T11" fmla="*/ 266 w 266"/>
                <a:gd name="T12" fmla="*/ 2233 h 2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233">
                  <a:moveTo>
                    <a:pt x="266" y="0"/>
                  </a:moveTo>
                  <a:lnTo>
                    <a:pt x="266" y="2233"/>
                  </a:lnTo>
                  <a:lnTo>
                    <a:pt x="0" y="2233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0" name="Freeform 12"/>
            <p:cNvSpPr>
              <a:spLocks/>
            </p:cNvSpPr>
            <p:nvPr/>
          </p:nvSpPr>
          <p:spPr bwMode="auto">
            <a:xfrm>
              <a:off x="6732588" y="4851400"/>
              <a:ext cx="258762" cy="971550"/>
            </a:xfrm>
            <a:custGeom>
              <a:avLst/>
              <a:gdLst>
                <a:gd name="T0" fmla="*/ 0 w 163"/>
                <a:gd name="T1" fmla="*/ 0 h 612"/>
                <a:gd name="T2" fmla="*/ 2147483647 w 163"/>
                <a:gd name="T3" fmla="*/ 2147483647 h 612"/>
                <a:gd name="T4" fmla="*/ 2147483647 w 163"/>
                <a:gd name="T5" fmla="*/ 2147483647 h 612"/>
                <a:gd name="T6" fmla="*/ 2147483647 w 163"/>
                <a:gd name="T7" fmla="*/ 2147483647 h 612"/>
                <a:gd name="T8" fmla="*/ 2147483647 w 163"/>
                <a:gd name="T9" fmla="*/ 2147483647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612"/>
                <a:gd name="T17" fmla="*/ 163 w 163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612">
                  <a:moveTo>
                    <a:pt x="0" y="0"/>
                  </a:moveTo>
                  <a:lnTo>
                    <a:pt x="3" y="80"/>
                  </a:lnTo>
                  <a:lnTo>
                    <a:pt x="94" y="80"/>
                  </a:lnTo>
                  <a:lnTo>
                    <a:pt x="94" y="612"/>
                  </a:lnTo>
                  <a:lnTo>
                    <a:pt x="163" y="612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1" name="Freeform 13"/>
            <p:cNvSpPr>
              <a:spLocks/>
            </p:cNvSpPr>
            <p:nvPr/>
          </p:nvSpPr>
          <p:spPr bwMode="auto">
            <a:xfrm>
              <a:off x="6732588" y="3919538"/>
              <a:ext cx="277812" cy="1814512"/>
            </a:xfrm>
            <a:custGeom>
              <a:avLst/>
              <a:gdLst>
                <a:gd name="T0" fmla="*/ 0 w 175"/>
                <a:gd name="T1" fmla="*/ 0 h 1143"/>
                <a:gd name="T2" fmla="*/ 2147483647 w 175"/>
                <a:gd name="T3" fmla="*/ 2147483647 h 1143"/>
                <a:gd name="T4" fmla="*/ 2147483647 w 175"/>
                <a:gd name="T5" fmla="*/ 2147483647 h 1143"/>
                <a:gd name="T6" fmla="*/ 2147483647 w 175"/>
                <a:gd name="T7" fmla="*/ 2147483647 h 1143"/>
                <a:gd name="T8" fmla="*/ 2147483647 w 175"/>
                <a:gd name="T9" fmla="*/ 2147483647 h 1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143"/>
                <a:gd name="T17" fmla="*/ 175 w 175"/>
                <a:gd name="T18" fmla="*/ 1143 h 1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143">
                  <a:moveTo>
                    <a:pt x="0" y="0"/>
                  </a:moveTo>
                  <a:lnTo>
                    <a:pt x="3" y="77"/>
                  </a:lnTo>
                  <a:lnTo>
                    <a:pt x="127" y="77"/>
                  </a:lnTo>
                  <a:lnTo>
                    <a:pt x="127" y="1143"/>
                  </a:lnTo>
                  <a:lnTo>
                    <a:pt x="175" y="1143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2" name="Freeform 14"/>
            <p:cNvSpPr>
              <a:spLocks/>
            </p:cNvSpPr>
            <p:nvPr/>
          </p:nvSpPr>
          <p:spPr bwMode="auto">
            <a:xfrm>
              <a:off x="3336926" y="2901951"/>
              <a:ext cx="49213" cy="60325"/>
            </a:xfrm>
            <a:custGeom>
              <a:avLst/>
              <a:gdLst>
                <a:gd name="T0" fmla="*/ 2147483647 w 31"/>
                <a:gd name="T1" fmla="*/ 0 h 38"/>
                <a:gd name="T2" fmla="*/ 0 w 31"/>
                <a:gd name="T3" fmla="*/ 0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2147483647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29" y="0"/>
                  </a:moveTo>
                  <a:lnTo>
                    <a:pt x="0" y="0"/>
                  </a:lnTo>
                  <a:lnTo>
                    <a:pt x="14" y="38"/>
                  </a:lnTo>
                  <a:lnTo>
                    <a:pt x="3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3" name="Freeform 15"/>
            <p:cNvSpPr>
              <a:spLocks/>
            </p:cNvSpPr>
            <p:nvPr/>
          </p:nvSpPr>
          <p:spPr bwMode="auto">
            <a:xfrm>
              <a:off x="3359151" y="1500189"/>
              <a:ext cx="487363" cy="1411287"/>
            </a:xfrm>
            <a:custGeom>
              <a:avLst/>
              <a:gdLst>
                <a:gd name="T0" fmla="*/ 0 w 307"/>
                <a:gd name="T1" fmla="*/ 2147483647 h 889"/>
                <a:gd name="T2" fmla="*/ 0 w 307"/>
                <a:gd name="T3" fmla="*/ 0 h 889"/>
                <a:gd name="T4" fmla="*/ 2147483647 w 307"/>
                <a:gd name="T5" fmla="*/ 0 h 889"/>
                <a:gd name="T6" fmla="*/ 0 60000 65536"/>
                <a:gd name="T7" fmla="*/ 0 60000 65536"/>
                <a:gd name="T8" fmla="*/ 0 60000 65536"/>
                <a:gd name="T9" fmla="*/ 0 w 307"/>
                <a:gd name="T10" fmla="*/ 0 h 889"/>
                <a:gd name="T11" fmla="*/ 307 w 307"/>
                <a:gd name="T12" fmla="*/ 889 h 8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" h="889">
                  <a:moveTo>
                    <a:pt x="0" y="889"/>
                  </a:moveTo>
                  <a:lnTo>
                    <a:pt x="0" y="0"/>
                  </a:lnTo>
                  <a:lnTo>
                    <a:pt x="307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4" name="Freeform 16"/>
            <p:cNvSpPr>
              <a:spLocks/>
            </p:cNvSpPr>
            <p:nvPr/>
          </p:nvSpPr>
          <p:spPr bwMode="auto">
            <a:xfrm>
              <a:off x="2270125" y="1411289"/>
              <a:ext cx="1576388" cy="2263775"/>
            </a:xfrm>
            <a:custGeom>
              <a:avLst/>
              <a:gdLst>
                <a:gd name="T0" fmla="*/ 0 w 993"/>
                <a:gd name="T1" fmla="*/ 2147483647 h 1426"/>
                <a:gd name="T2" fmla="*/ 0 w 993"/>
                <a:gd name="T3" fmla="*/ 0 h 1426"/>
                <a:gd name="T4" fmla="*/ 2147483647 w 993"/>
                <a:gd name="T5" fmla="*/ 0 h 1426"/>
                <a:gd name="T6" fmla="*/ 0 60000 65536"/>
                <a:gd name="T7" fmla="*/ 0 60000 65536"/>
                <a:gd name="T8" fmla="*/ 0 60000 65536"/>
                <a:gd name="T9" fmla="*/ 0 w 993"/>
                <a:gd name="T10" fmla="*/ 0 h 1426"/>
                <a:gd name="T11" fmla="*/ 993 w 993"/>
                <a:gd name="T12" fmla="*/ 1426 h 1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3" h="1426">
                  <a:moveTo>
                    <a:pt x="0" y="1426"/>
                  </a:moveTo>
                  <a:lnTo>
                    <a:pt x="0" y="0"/>
                  </a:lnTo>
                  <a:lnTo>
                    <a:pt x="993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5" name="Freeform 17"/>
            <p:cNvSpPr>
              <a:spLocks/>
            </p:cNvSpPr>
            <p:nvPr/>
          </p:nvSpPr>
          <p:spPr bwMode="auto">
            <a:xfrm>
              <a:off x="2247900" y="3660776"/>
              <a:ext cx="46038" cy="61913"/>
            </a:xfrm>
            <a:custGeom>
              <a:avLst/>
              <a:gdLst>
                <a:gd name="T0" fmla="*/ 2147483647 w 29"/>
                <a:gd name="T1" fmla="*/ 0 h 39"/>
                <a:gd name="T2" fmla="*/ 0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0" y="3"/>
                  </a:lnTo>
                  <a:lnTo>
                    <a:pt x="14" y="39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6" name="Freeform 18"/>
            <p:cNvSpPr>
              <a:spLocks/>
            </p:cNvSpPr>
            <p:nvPr/>
          </p:nvSpPr>
          <p:spPr bwMode="auto">
            <a:xfrm>
              <a:off x="5765801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7" name="Freeform 19"/>
            <p:cNvSpPr>
              <a:spLocks/>
            </p:cNvSpPr>
            <p:nvPr/>
          </p:nvSpPr>
          <p:spPr bwMode="auto">
            <a:xfrm>
              <a:off x="5765801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8" name="Freeform 20"/>
            <p:cNvSpPr>
              <a:spLocks/>
            </p:cNvSpPr>
            <p:nvPr/>
          </p:nvSpPr>
          <p:spPr bwMode="auto">
            <a:xfrm>
              <a:off x="4589463" y="399415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9" name="Freeform 21"/>
            <p:cNvSpPr>
              <a:spLocks/>
            </p:cNvSpPr>
            <p:nvPr/>
          </p:nvSpPr>
          <p:spPr bwMode="auto">
            <a:xfrm>
              <a:off x="2179638" y="3732213"/>
              <a:ext cx="182562" cy="622300"/>
            </a:xfrm>
            <a:custGeom>
              <a:avLst/>
              <a:gdLst>
                <a:gd name="T0" fmla="*/ 2147483647 w 115"/>
                <a:gd name="T1" fmla="*/ 2147483647 h 392"/>
                <a:gd name="T2" fmla="*/ 2147483647 w 115"/>
                <a:gd name="T3" fmla="*/ 0 h 392"/>
                <a:gd name="T4" fmla="*/ 0 w 115"/>
                <a:gd name="T5" fmla="*/ 0 h 392"/>
                <a:gd name="T6" fmla="*/ 0 w 115"/>
                <a:gd name="T7" fmla="*/ 2147483647 h 392"/>
                <a:gd name="T8" fmla="*/ 2147483647 w 115"/>
                <a:gd name="T9" fmla="*/ 2147483647 h 392"/>
                <a:gd name="T10" fmla="*/ 2147483647 w 115"/>
                <a:gd name="T11" fmla="*/ 2147483647 h 392"/>
                <a:gd name="T12" fmla="*/ 2147483647 w 115"/>
                <a:gd name="T13" fmla="*/ 2147483647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392"/>
                <a:gd name="T23" fmla="*/ 115 w 115"/>
                <a:gd name="T24" fmla="*/ 392 h 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392">
                  <a:moveTo>
                    <a:pt x="113" y="39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115" y="392"/>
                  </a:lnTo>
                  <a:lnTo>
                    <a:pt x="113" y="3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0" name="Freeform 22"/>
            <p:cNvSpPr>
              <a:spLocks/>
            </p:cNvSpPr>
            <p:nvPr/>
          </p:nvSpPr>
          <p:spPr bwMode="auto">
            <a:xfrm>
              <a:off x="2179638" y="3732213"/>
              <a:ext cx="182562" cy="622300"/>
            </a:xfrm>
            <a:custGeom>
              <a:avLst/>
              <a:gdLst>
                <a:gd name="T0" fmla="*/ 2147483647 w 115"/>
                <a:gd name="T1" fmla="*/ 2147483647 h 392"/>
                <a:gd name="T2" fmla="*/ 2147483647 w 115"/>
                <a:gd name="T3" fmla="*/ 0 h 392"/>
                <a:gd name="T4" fmla="*/ 0 w 115"/>
                <a:gd name="T5" fmla="*/ 0 h 392"/>
                <a:gd name="T6" fmla="*/ 0 w 115"/>
                <a:gd name="T7" fmla="*/ 2147483647 h 392"/>
                <a:gd name="T8" fmla="*/ 2147483647 w 115"/>
                <a:gd name="T9" fmla="*/ 2147483647 h 392"/>
                <a:gd name="T10" fmla="*/ 2147483647 w 115"/>
                <a:gd name="T11" fmla="*/ 2147483647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392"/>
                <a:gd name="T20" fmla="*/ 115 w 115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392">
                  <a:moveTo>
                    <a:pt x="113" y="39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115" y="39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1" name="Rectangle 23"/>
            <p:cNvSpPr>
              <a:spLocks noChangeArrowheads="1"/>
            </p:cNvSpPr>
            <p:nvPr/>
          </p:nvSpPr>
          <p:spPr bwMode="auto">
            <a:xfrm>
              <a:off x="2206625" y="39751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P</a:t>
              </a:r>
              <a:endParaRPr lang="en-US" sz="3200"/>
            </a:p>
          </p:txBody>
        </p:sp>
        <p:sp>
          <p:nvSpPr>
            <p:cNvPr id="111642" name="Rectangle 24"/>
            <p:cNvSpPr>
              <a:spLocks noChangeArrowheads="1"/>
            </p:cNvSpPr>
            <p:nvPr/>
          </p:nvSpPr>
          <p:spPr bwMode="auto">
            <a:xfrm>
              <a:off x="2270125" y="397510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643" name="Freeform 25"/>
            <p:cNvSpPr>
              <a:spLocks/>
            </p:cNvSpPr>
            <p:nvPr/>
          </p:nvSpPr>
          <p:spPr bwMode="auto">
            <a:xfrm>
              <a:off x="2506664" y="3348038"/>
              <a:ext cx="612775" cy="1397000"/>
            </a:xfrm>
            <a:custGeom>
              <a:avLst/>
              <a:gdLst>
                <a:gd name="T0" fmla="*/ 2147483647 w 386"/>
                <a:gd name="T1" fmla="*/ 2147483647 h 880"/>
                <a:gd name="T2" fmla="*/ 2147483647 w 386"/>
                <a:gd name="T3" fmla="*/ 0 h 880"/>
                <a:gd name="T4" fmla="*/ 0 w 386"/>
                <a:gd name="T5" fmla="*/ 0 h 880"/>
                <a:gd name="T6" fmla="*/ 0 w 386"/>
                <a:gd name="T7" fmla="*/ 2147483647 h 880"/>
                <a:gd name="T8" fmla="*/ 2147483647 w 386"/>
                <a:gd name="T9" fmla="*/ 2147483647 h 880"/>
                <a:gd name="T10" fmla="*/ 2147483647 w 386"/>
                <a:gd name="T11" fmla="*/ 2147483647 h 880"/>
                <a:gd name="T12" fmla="*/ 2147483647 w 386"/>
                <a:gd name="T13" fmla="*/ 2147483647 h 8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880"/>
                <a:gd name="T23" fmla="*/ 386 w 386"/>
                <a:gd name="T24" fmla="*/ 880 h 8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880">
                  <a:moveTo>
                    <a:pt x="386" y="877"/>
                  </a:moveTo>
                  <a:lnTo>
                    <a:pt x="386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6" y="880"/>
                  </a:lnTo>
                  <a:lnTo>
                    <a:pt x="386" y="8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4" name="Freeform 26"/>
            <p:cNvSpPr>
              <a:spLocks/>
            </p:cNvSpPr>
            <p:nvPr/>
          </p:nvSpPr>
          <p:spPr bwMode="auto">
            <a:xfrm>
              <a:off x="2506664" y="3348038"/>
              <a:ext cx="612775" cy="1397000"/>
            </a:xfrm>
            <a:custGeom>
              <a:avLst/>
              <a:gdLst>
                <a:gd name="T0" fmla="*/ 2147483647 w 386"/>
                <a:gd name="T1" fmla="*/ 2147483647 h 880"/>
                <a:gd name="T2" fmla="*/ 2147483647 w 386"/>
                <a:gd name="T3" fmla="*/ 0 h 880"/>
                <a:gd name="T4" fmla="*/ 0 w 386"/>
                <a:gd name="T5" fmla="*/ 0 h 880"/>
                <a:gd name="T6" fmla="*/ 0 w 386"/>
                <a:gd name="T7" fmla="*/ 2147483647 h 880"/>
                <a:gd name="T8" fmla="*/ 2147483647 w 386"/>
                <a:gd name="T9" fmla="*/ 2147483647 h 880"/>
                <a:gd name="T10" fmla="*/ 2147483647 w 386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"/>
                <a:gd name="T19" fmla="*/ 0 h 880"/>
                <a:gd name="T20" fmla="*/ 386 w 386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" h="880">
                  <a:moveTo>
                    <a:pt x="386" y="877"/>
                  </a:moveTo>
                  <a:lnTo>
                    <a:pt x="386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6" y="8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5" name="Rectangle 27"/>
            <p:cNvSpPr>
              <a:spLocks noChangeArrowheads="1"/>
            </p:cNvSpPr>
            <p:nvPr/>
          </p:nvSpPr>
          <p:spPr bwMode="auto">
            <a:xfrm>
              <a:off x="2579688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46" name="Rectangle 28"/>
            <p:cNvSpPr>
              <a:spLocks noChangeArrowheads="1"/>
            </p:cNvSpPr>
            <p:nvPr/>
          </p:nvSpPr>
          <p:spPr bwMode="auto">
            <a:xfrm>
              <a:off x="2605088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647" name="Rectangle 29"/>
            <p:cNvSpPr>
              <a:spLocks noChangeArrowheads="1"/>
            </p:cNvSpPr>
            <p:nvPr/>
          </p:nvSpPr>
          <p:spPr bwMode="auto">
            <a:xfrm>
              <a:off x="2659063" y="39052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48" name="Rectangle 30"/>
            <p:cNvSpPr>
              <a:spLocks noChangeArrowheads="1"/>
            </p:cNvSpPr>
            <p:nvPr/>
          </p:nvSpPr>
          <p:spPr bwMode="auto">
            <a:xfrm>
              <a:off x="2705100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49" name="Rectangle 31"/>
            <p:cNvSpPr>
              <a:spLocks noChangeArrowheads="1"/>
            </p:cNvSpPr>
            <p:nvPr/>
          </p:nvSpPr>
          <p:spPr bwMode="auto">
            <a:xfrm>
              <a:off x="2732088" y="39052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50" name="Rectangle 32"/>
            <p:cNvSpPr>
              <a:spLocks noChangeArrowheads="1"/>
            </p:cNvSpPr>
            <p:nvPr/>
          </p:nvSpPr>
          <p:spPr bwMode="auto">
            <a:xfrm>
              <a:off x="2765425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651" name="Rectangle 33"/>
            <p:cNvSpPr>
              <a:spLocks noChangeArrowheads="1"/>
            </p:cNvSpPr>
            <p:nvPr/>
          </p:nvSpPr>
          <p:spPr bwMode="auto">
            <a:xfrm>
              <a:off x="2819400" y="39052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652" name="Rectangle 34"/>
            <p:cNvSpPr>
              <a:spLocks noChangeArrowheads="1"/>
            </p:cNvSpPr>
            <p:nvPr/>
          </p:nvSpPr>
          <p:spPr bwMode="auto">
            <a:xfrm>
              <a:off x="2865438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53" name="Rectangle 35"/>
            <p:cNvSpPr>
              <a:spLocks noChangeArrowheads="1"/>
            </p:cNvSpPr>
            <p:nvPr/>
          </p:nvSpPr>
          <p:spPr bwMode="auto">
            <a:xfrm>
              <a:off x="2895600" y="39052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54" name="Rectangle 36"/>
            <p:cNvSpPr>
              <a:spLocks noChangeArrowheads="1"/>
            </p:cNvSpPr>
            <p:nvPr/>
          </p:nvSpPr>
          <p:spPr bwMode="auto">
            <a:xfrm>
              <a:off x="2914650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655" name="Rectangle 37"/>
            <p:cNvSpPr>
              <a:spLocks noChangeArrowheads="1"/>
            </p:cNvSpPr>
            <p:nvPr/>
          </p:nvSpPr>
          <p:spPr bwMode="auto">
            <a:xfrm>
              <a:off x="2967038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656" name="Rectangle 38"/>
            <p:cNvSpPr>
              <a:spLocks noChangeArrowheads="1"/>
            </p:cNvSpPr>
            <p:nvPr/>
          </p:nvSpPr>
          <p:spPr bwMode="auto">
            <a:xfrm>
              <a:off x="3021014" y="3905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57" name="Rectangle 39"/>
            <p:cNvSpPr>
              <a:spLocks noChangeArrowheads="1"/>
            </p:cNvSpPr>
            <p:nvPr/>
          </p:nvSpPr>
          <p:spPr bwMode="auto">
            <a:xfrm>
              <a:off x="2640013" y="404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58" name="Rectangle 40"/>
            <p:cNvSpPr>
              <a:spLocks noChangeArrowheads="1"/>
            </p:cNvSpPr>
            <p:nvPr/>
          </p:nvSpPr>
          <p:spPr bwMode="auto">
            <a:xfrm>
              <a:off x="2719388" y="404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59" name="Rectangle 41"/>
            <p:cNvSpPr>
              <a:spLocks noChangeArrowheads="1"/>
            </p:cNvSpPr>
            <p:nvPr/>
          </p:nvSpPr>
          <p:spPr bwMode="auto">
            <a:xfrm>
              <a:off x="2773363" y="404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60" name="Rectangle 42"/>
            <p:cNvSpPr>
              <a:spLocks noChangeArrowheads="1"/>
            </p:cNvSpPr>
            <p:nvPr/>
          </p:nvSpPr>
          <p:spPr bwMode="auto">
            <a:xfrm>
              <a:off x="2857500" y="404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661" name="Rectangle 43"/>
            <p:cNvSpPr>
              <a:spLocks noChangeArrowheads="1"/>
            </p:cNvSpPr>
            <p:nvPr/>
          </p:nvSpPr>
          <p:spPr bwMode="auto">
            <a:xfrm>
              <a:off x="2909888" y="404653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62" name="Rectangle 44"/>
            <p:cNvSpPr>
              <a:spLocks noChangeArrowheads="1"/>
            </p:cNvSpPr>
            <p:nvPr/>
          </p:nvSpPr>
          <p:spPr bwMode="auto">
            <a:xfrm>
              <a:off x="2940050" y="40465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 sz="3200"/>
            </a:p>
          </p:txBody>
        </p:sp>
        <p:sp>
          <p:nvSpPr>
            <p:cNvPr id="111663" name="Freeform 45"/>
            <p:cNvSpPr>
              <a:spLocks/>
            </p:cNvSpPr>
            <p:nvPr/>
          </p:nvSpPr>
          <p:spPr bwMode="auto">
            <a:xfrm>
              <a:off x="8434388" y="3300413"/>
              <a:ext cx="614362" cy="1397000"/>
            </a:xfrm>
            <a:custGeom>
              <a:avLst/>
              <a:gdLst>
                <a:gd name="T0" fmla="*/ 2147483647 w 387"/>
                <a:gd name="T1" fmla="*/ 2147483647 h 880"/>
                <a:gd name="T2" fmla="*/ 2147483647 w 387"/>
                <a:gd name="T3" fmla="*/ 0 h 880"/>
                <a:gd name="T4" fmla="*/ 0 w 387"/>
                <a:gd name="T5" fmla="*/ 0 h 880"/>
                <a:gd name="T6" fmla="*/ 0 w 387"/>
                <a:gd name="T7" fmla="*/ 2147483647 h 880"/>
                <a:gd name="T8" fmla="*/ 2147483647 w 387"/>
                <a:gd name="T9" fmla="*/ 2147483647 h 880"/>
                <a:gd name="T10" fmla="*/ 2147483647 w 387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880"/>
                <a:gd name="T20" fmla="*/ 387 w 387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880">
                  <a:moveTo>
                    <a:pt x="387" y="880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7" y="8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4" name="Freeform 46"/>
            <p:cNvSpPr>
              <a:spLocks/>
            </p:cNvSpPr>
            <p:nvPr/>
          </p:nvSpPr>
          <p:spPr bwMode="auto">
            <a:xfrm>
              <a:off x="8434388" y="3300413"/>
              <a:ext cx="614362" cy="1397000"/>
            </a:xfrm>
            <a:custGeom>
              <a:avLst/>
              <a:gdLst>
                <a:gd name="T0" fmla="*/ 2147483647 w 387"/>
                <a:gd name="T1" fmla="*/ 2147483647 h 880"/>
                <a:gd name="T2" fmla="*/ 2147483647 w 387"/>
                <a:gd name="T3" fmla="*/ 0 h 880"/>
                <a:gd name="T4" fmla="*/ 0 w 387"/>
                <a:gd name="T5" fmla="*/ 0 h 880"/>
                <a:gd name="T6" fmla="*/ 0 w 387"/>
                <a:gd name="T7" fmla="*/ 2147483647 h 880"/>
                <a:gd name="T8" fmla="*/ 2147483647 w 387"/>
                <a:gd name="T9" fmla="*/ 2147483647 h 880"/>
                <a:gd name="T10" fmla="*/ 2147483647 w 387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880"/>
                <a:gd name="T20" fmla="*/ 387 w 387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880">
                  <a:moveTo>
                    <a:pt x="387" y="880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7" y="8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5" name="Freeform 47"/>
            <p:cNvSpPr>
              <a:spLocks/>
            </p:cNvSpPr>
            <p:nvPr/>
          </p:nvSpPr>
          <p:spPr bwMode="auto">
            <a:xfrm>
              <a:off x="4589463" y="3281363"/>
              <a:ext cx="49212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0 h 39"/>
                <a:gd name="T8" fmla="*/ 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6" name="Freeform 48"/>
            <p:cNvSpPr>
              <a:spLocks/>
            </p:cNvSpPr>
            <p:nvPr/>
          </p:nvSpPr>
          <p:spPr bwMode="auto">
            <a:xfrm>
              <a:off x="4589463" y="43513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7" name="Freeform 49"/>
            <p:cNvSpPr>
              <a:spLocks/>
            </p:cNvSpPr>
            <p:nvPr/>
          </p:nvSpPr>
          <p:spPr bwMode="auto">
            <a:xfrm>
              <a:off x="6588126" y="421481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8" name="Freeform 50"/>
            <p:cNvSpPr>
              <a:spLocks/>
            </p:cNvSpPr>
            <p:nvPr/>
          </p:nvSpPr>
          <p:spPr bwMode="auto">
            <a:xfrm>
              <a:off x="6588126" y="44354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9" name="Freeform 51"/>
            <p:cNvSpPr>
              <a:spLocks/>
            </p:cNvSpPr>
            <p:nvPr/>
          </p:nvSpPr>
          <p:spPr bwMode="auto">
            <a:xfrm>
              <a:off x="7094539" y="4435476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0" name="Line 52"/>
            <p:cNvSpPr>
              <a:spLocks noChangeShapeType="1"/>
            </p:cNvSpPr>
            <p:nvPr/>
          </p:nvSpPr>
          <p:spPr bwMode="auto">
            <a:xfrm flipH="1">
              <a:off x="6827838" y="4462463"/>
              <a:ext cx="2857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1" name="Freeform 53"/>
            <p:cNvSpPr>
              <a:spLocks/>
            </p:cNvSpPr>
            <p:nvPr/>
          </p:nvSpPr>
          <p:spPr bwMode="auto">
            <a:xfrm>
              <a:off x="9817101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2" name="Freeform 54"/>
            <p:cNvSpPr>
              <a:spLocks/>
            </p:cNvSpPr>
            <p:nvPr/>
          </p:nvSpPr>
          <p:spPr bwMode="auto">
            <a:xfrm>
              <a:off x="9817101" y="44116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3" name="Line 55"/>
            <p:cNvSpPr>
              <a:spLocks noChangeShapeType="1"/>
            </p:cNvSpPr>
            <p:nvPr/>
          </p:nvSpPr>
          <p:spPr bwMode="auto">
            <a:xfrm>
              <a:off x="2359025" y="4041776"/>
              <a:ext cx="109538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4" name="Freeform 56"/>
            <p:cNvSpPr>
              <a:spLocks/>
            </p:cNvSpPr>
            <p:nvPr/>
          </p:nvSpPr>
          <p:spPr bwMode="auto">
            <a:xfrm>
              <a:off x="2449513" y="401320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2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5" name="Freeform 57"/>
            <p:cNvSpPr>
              <a:spLocks/>
            </p:cNvSpPr>
            <p:nvPr/>
          </p:nvSpPr>
          <p:spPr bwMode="auto">
            <a:xfrm>
              <a:off x="9871076" y="3886201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2147483647 w 115"/>
                <a:gd name="T83" fmla="*/ 2147483647 h 419"/>
                <a:gd name="T84" fmla="*/ 2147483647 w 115"/>
                <a:gd name="T85" fmla="*/ 2147483647 h 419"/>
                <a:gd name="T86" fmla="*/ 2147483647 w 115"/>
                <a:gd name="T87" fmla="*/ 2147483647 h 419"/>
                <a:gd name="T88" fmla="*/ 0 w 115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19"/>
                <a:gd name="T137" fmla="*/ 115 w 115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5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40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6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2" y="47"/>
                  </a:lnTo>
                  <a:lnTo>
                    <a:pt x="115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5" y="363"/>
                  </a:lnTo>
                  <a:lnTo>
                    <a:pt x="112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6" y="417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40" y="417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9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5" y="372"/>
                  </a:lnTo>
                  <a:lnTo>
                    <a:pt x="2" y="363"/>
                  </a:lnTo>
                  <a:lnTo>
                    <a:pt x="2" y="352"/>
                  </a:lnTo>
                  <a:lnTo>
                    <a:pt x="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6" name="Freeform 58"/>
            <p:cNvSpPr>
              <a:spLocks/>
            </p:cNvSpPr>
            <p:nvPr/>
          </p:nvSpPr>
          <p:spPr bwMode="auto">
            <a:xfrm>
              <a:off x="9871076" y="3886201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2147483647 w 115"/>
                <a:gd name="T83" fmla="*/ 2147483647 h 419"/>
                <a:gd name="T84" fmla="*/ 2147483647 w 115"/>
                <a:gd name="T85" fmla="*/ 2147483647 h 419"/>
                <a:gd name="T86" fmla="*/ 2147483647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5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40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6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2" y="47"/>
                  </a:lnTo>
                  <a:lnTo>
                    <a:pt x="115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5" y="363"/>
                  </a:lnTo>
                  <a:lnTo>
                    <a:pt x="112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6" y="417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40" y="417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9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5" y="372"/>
                  </a:lnTo>
                  <a:lnTo>
                    <a:pt x="2" y="363"/>
                  </a:lnTo>
                  <a:lnTo>
                    <a:pt x="2" y="352"/>
                  </a:lnTo>
                  <a:lnTo>
                    <a:pt x="2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7" name="Freeform 59"/>
            <p:cNvSpPr>
              <a:spLocks/>
            </p:cNvSpPr>
            <p:nvPr/>
          </p:nvSpPr>
          <p:spPr bwMode="auto">
            <a:xfrm>
              <a:off x="6645276" y="4135438"/>
              <a:ext cx="182563" cy="665162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0 h 419"/>
                <a:gd name="T20" fmla="*/ 2147483647 w 115"/>
                <a:gd name="T21" fmla="*/ 0 h 419"/>
                <a:gd name="T22" fmla="*/ 2147483647 w 115"/>
                <a:gd name="T23" fmla="*/ 0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8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4" y="12"/>
                  </a:lnTo>
                  <a:lnTo>
                    <a:pt x="31" y="6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6"/>
                  </a:lnTo>
                  <a:lnTo>
                    <a:pt x="91" y="12"/>
                  </a:lnTo>
                  <a:lnTo>
                    <a:pt x="99" y="20"/>
                  </a:lnTo>
                  <a:lnTo>
                    <a:pt x="103" y="26"/>
                  </a:lnTo>
                  <a:lnTo>
                    <a:pt x="108" y="38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68"/>
                  </a:lnTo>
                  <a:lnTo>
                    <a:pt x="115" y="348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89"/>
                  </a:lnTo>
                  <a:lnTo>
                    <a:pt x="99" y="398"/>
                  </a:lnTo>
                  <a:lnTo>
                    <a:pt x="91" y="404"/>
                  </a:lnTo>
                  <a:lnTo>
                    <a:pt x="84" y="410"/>
                  </a:lnTo>
                  <a:lnTo>
                    <a:pt x="75" y="416"/>
                  </a:lnTo>
                  <a:lnTo>
                    <a:pt x="67" y="416"/>
                  </a:lnTo>
                  <a:lnTo>
                    <a:pt x="58" y="419"/>
                  </a:lnTo>
                  <a:lnTo>
                    <a:pt x="48" y="416"/>
                  </a:lnTo>
                  <a:lnTo>
                    <a:pt x="39" y="416"/>
                  </a:lnTo>
                  <a:lnTo>
                    <a:pt x="31" y="410"/>
                  </a:lnTo>
                  <a:lnTo>
                    <a:pt x="24" y="404"/>
                  </a:lnTo>
                  <a:lnTo>
                    <a:pt x="17" y="398"/>
                  </a:lnTo>
                  <a:lnTo>
                    <a:pt x="12" y="389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4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8" name="Freeform 60"/>
            <p:cNvSpPr>
              <a:spLocks/>
            </p:cNvSpPr>
            <p:nvPr/>
          </p:nvSpPr>
          <p:spPr bwMode="auto">
            <a:xfrm>
              <a:off x="6645276" y="4135438"/>
              <a:ext cx="182563" cy="665162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0 h 419"/>
                <a:gd name="T20" fmla="*/ 2147483647 w 115"/>
                <a:gd name="T21" fmla="*/ 0 h 419"/>
                <a:gd name="T22" fmla="*/ 2147483647 w 115"/>
                <a:gd name="T23" fmla="*/ 0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8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4" y="12"/>
                  </a:lnTo>
                  <a:lnTo>
                    <a:pt x="31" y="6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6"/>
                  </a:lnTo>
                  <a:lnTo>
                    <a:pt x="91" y="12"/>
                  </a:lnTo>
                  <a:lnTo>
                    <a:pt x="99" y="20"/>
                  </a:lnTo>
                  <a:lnTo>
                    <a:pt x="103" y="26"/>
                  </a:lnTo>
                  <a:lnTo>
                    <a:pt x="108" y="38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68"/>
                  </a:lnTo>
                  <a:lnTo>
                    <a:pt x="115" y="348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89"/>
                  </a:lnTo>
                  <a:lnTo>
                    <a:pt x="99" y="398"/>
                  </a:lnTo>
                  <a:lnTo>
                    <a:pt x="91" y="404"/>
                  </a:lnTo>
                  <a:lnTo>
                    <a:pt x="84" y="410"/>
                  </a:lnTo>
                  <a:lnTo>
                    <a:pt x="75" y="416"/>
                  </a:lnTo>
                  <a:lnTo>
                    <a:pt x="67" y="416"/>
                  </a:lnTo>
                  <a:lnTo>
                    <a:pt x="58" y="419"/>
                  </a:lnTo>
                  <a:lnTo>
                    <a:pt x="48" y="416"/>
                  </a:lnTo>
                  <a:lnTo>
                    <a:pt x="39" y="416"/>
                  </a:lnTo>
                  <a:lnTo>
                    <a:pt x="31" y="410"/>
                  </a:lnTo>
                  <a:lnTo>
                    <a:pt x="24" y="404"/>
                  </a:lnTo>
                  <a:lnTo>
                    <a:pt x="17" y="398"/>
                  </a:lnTo>
                  <a:lnTo>
                    <a:pt x="12" y="389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48"/>
                  </a:lnTo>
                  <a:lnTo>
                    <a:pt x="0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9" name="Freeform 61"/>
            <p:cNvSpPr>
              <a:spLocks/>
            </p:cNvSpPr>
            <p:nvPr/>
          </p:nvSpPr>
          <p:spPr bwMode="auto">
            <a:xfrm>
              <a:off x="4483101" y="23399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0" name="Freeform 62"/>
            <p:cNvSpPr>
              <a:spLocks/>
            </p:cNvSpPr>
            <p:nvPr/>
          </p:nvSpPr>
          <p:spPr bwMode="auto">
            <a:xfrm>
              <a:off x="4589463" y="363855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1" name="Freeform 63"/>
            <p:cNvSpPr>
              <a:spLocks/>
            </p:cNvSpPr>
            <p:nvPr/>
          </p:nvSpPr>
          <p:spPr bwMode="auto">
            <a:xfrm>
              <a:off x="4643438" y="3146425"/>
              <a:ext cx="722312" cy="1397000"/>
            </a:xfrm>
            <a:custGeom>
              <a:avLst/>
              <a:gdLst>
                <a:gd name="T0" fmla="*/ 2147483647 w 455"/>
                <a:gd name="T1" fmla="*/ 2147483647 h 880"/>
                <a:gd name="T2" fmla="*/ 2147483647 w 455"/>
                <a:gd name="T3" fmla="*/ 0 h 880"/>
                <a:gd name="T4" fmla="*/ 0 w 455"/>
                <a:gd name="T5" fmla="*/ 0 h 880"/>
                <a:gd name="T6" fmla="*/ 0 w 455"/>
                <a:gd name="T7" fmla="*/ 2147483647 h 880"/>
                <a:gd name="T8" fmla="*/ 2147483647 w 455"/>
                <a:gd name="T9" fmla="*/ 2147483647 h 880"/>
                <a:gd name="T10" fmla="*/ 2147483647 w 455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880"/>
                <a:gd name="T20" fmla="*/ 455 w 455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880">
                  <a:moveTo>
                    <a:pt x="455" y="880"/>
                  </a:moveTo>
                  <a:lnTo>
                    <a:pt x="455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455" y="8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2" name="Freeform 64"/>
            <p:cNvSpPr>
              <a:spLocks/>
            </p:cNvSpPr>
            <p:nvPr/>
          </p:nvSpPr>
          <p:spPr bwMode="auto">
            <a:xfrm>
              <a:off x="4643438" y="3146425"/>
              <a:ext cx="722312" cy="1397000"/>
            </a:xfrm>
            <a:custGeom>
              <a:avLst/>
              <a:gdLst>
                <a:gd name="T0" fmla="*/ 2147483647 w 455"/>
                <a:gd name="T1" fmla="*/ 2147483647 h 880"/>
                <a:gd name="T2" fmla="*/ 2147483647 w 455"/>
                <a:gd name="T3" fmla="*/ 0 h 880"/>
                <a:gd name="T4" fmla="*/ 0 w 455"/>
                <a:gd name="T5" fmla="*/ 0 h 880"/>
                <a:gd name="T6" fmla="*/ 0 w 455"/>
                <a:gd name="T7" fmla="*/ 2147483647 h 880"/>
                <a:gd name="T8" fmla="*/ 2147483647 w 455"/>
                <a:gd name="T9" fmla="*/ 2147483647 h 880"/>
                <a:gd name="T10" fmla="*/ 2147483647 w 455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880"/>
                <a:gd name="T20" fmla="*/ 455 w 455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880">
                  <a:moveTo>
                    <a:pt x="455" y="880"/>
                  </a:moveTo>
                  <a:lnTo>
                    <a:pt x="455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455" y="880"/>
                  </a:lnTo>
                </a:path>
              </a:pathLst>
            </a:custGeom>
            <a:solidFill>
              <a:srgbClr val="FFFF9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3" name="Rectangle 65"/>
            <p:cNvSpPr>
              <a:spLocks noChangeArrowheads="1"/>
            </p:cNvSpPr>
            <p:nvPr/>
          </p:nvSpPr>
          <p:spPr bwMode="auto">
            <a:xfrm>
              <a:off x="4799013" y="37734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84" name="Rectangle 66"/>
            <p:cNvSpPr>
              <a:spLocks noChangeArrowheads="1"/>
            </p:cNvSpPr>
            <p:nvPr/>
          </p:nvSpPr>
          <p:spPr bwMode="auto">
            <a:xfrm>
              <a:off x="4867275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85" name="Rectangle 67"/>
            <p:cNvSpPr>
              <a:spLocks noChangeArrowheads="1"/>
            </p:cNvSpPr>
            <p:nvPr/>
          </p:nvSpPr>
          <p:spPr bwMode="auto">
            <a:xfrm>
              <a:off x="4921250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686" name="Rectangle 68"/>
            <p:cNvSpPr>
              <a:spLocks noChangeArrowheads="1"/>
            </p:cNvSpPr>
            <p:nvPr/>
          </p:nvSpPr>
          <p:spPr bwMode="auto">
            <a:xfrm>
              <a:off x="4973638" y="377348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87" name="Rectangle 69"/>
            <p:cNvSpPr>
              <a:spLocks noChangeArrowheads="1"/>
            </p:cNvSpPr>
            <p:nvPr/>
          </p:nvSpPr>
          <p:spPr bwMode="auto">
            <a:xfrm>
              <a:off x="4997450" y="37734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88" name="Rectangle 70"/>
            <p:cNvSpPr>
              <a:spLocks noChangeArrowheads="1"/>
            </p:cNvSpPr>
            <p:nvPr/>
          </p:nvSpPr>
          <p:spPr bwMode="auto">
            <a:xfrm>
              <a:off x="5046663" y="37734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89" name="Rectangle 71"/>
            <p:cNvSpPr>
              <a:spLocks noChangeArrowheads="1"/>
            </p:cNvSpPr>
            <p:nvPr/>
          </p:nvSpPr>
          <p:spPr bwMode="auto">
            <a:xfrm>
              <a:off x="5073650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90" name="Rectangle 72"/>
            <p:cNvSpPr>
              <a:spLocks noChangeArrowheads="1"/>
            </p:cNvSpPr>
            <p:nvPr/>
          </p:nvSpPr>
          <p:spPr bwMode="auto">
            <a:xfrm>
              <a:off x="5126038" y="377348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91" name="Rectangle 73"/>
            <p:cNvSpPr>
              <a:spLocks noChangeArrowheads="1"/>
            </p:cNvSpPr>
            <p:nvPr/>
          </p:nvSpPr>
          <p:spPr bwMode="auto">
            <a:xfrm>
              <a:off x="5156200" y="37734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92" name="Freeform 74"/>
            <p:cNvSpPr>
              <a:spLocks/>
            </p:cNvSpPr>
            <p:nvPr/>
          </p:nvSpPr>
          <p:spPr bwMode="auto">
            <a:xfrm>
              <a:off x="4102100" y="4219576"/>
              <a:ext cx="6057900" cy="2225675"/>
            </a:xfrm>
            <a:custGeom>
              <a:avLst/>
              <a:gdLst>
                <a:gd name="T0" fmla="*/ 2147483647 w 3816"/>
                <a:gd name="T1" fmla="*/ 2147483647 h 1402"/>
                <a:gd name="T2" fmla="*/ 0 w 3816"/>
                <a:gd name="T3" fmla="*/ 2147483647 h 1402"/>
                <a:gd name="T4" fmla="*/ 0 w 3816"/>
                <a:gd name="T5" fmla="*/ 2147483647 h 1402"/>
                <a:gd name="T6" fmla="*/ 2147483647 w 3816"/>
                <a:gd name="T7" fmla="*/ 2147483647 h 1402"/>
                <a:gd name="T8" fmla="*/ 2147483647 w 3816"/>
                <a:gd name="T9" fmla="*/ 0 h 1402"/>
                <a:gd name="T10" fmla="*/ 2147483647 w 3816"/>
                <a:gd name="T11" fmla="*/ 0 h 1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6"/>
                <a:gd name="T19" fmla="*/ 0 h 1402"/>
                <a:gd name="T20" fmla="*/ 3816 w 3816"/>
                <a:gd name="T21" fmla="*/ 1402 h 1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6" h="1402">
                  <a:moveTo>
                    <a:pt x="317" y="100"/>
                  </a:moveTo>
                  <a:lnTo>
                    <a:pt x="0" y="100"/>
                  </a:lnTo>
                  <a:lnTo>
                    <a:pt x="0" y="1402"/>
                  </a:lnTo>
                  <a:lnTo>
                    <a:pt x="3816" y="1402"/>
                  </a:lnTo>
                  <a:lnTo>
                    <a:pt x="3816" y="0"/>
                  </a:lnTo>
                  <a:lnTo>
                    <a:pt x="37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3" name="Line 75"/>
            <p:cNvSpPr>
              <a:spLocks noChangeShapeType="1"/>
            </p:cNvSpPr>
            <p:nvPr/>
          </p:nvSpPr>
          <p:spPr bwMode="auto">
            <a:xfrm flipH="1">
              <a:off x="3675064" y="3309939"/>
              <a:ext cx="9302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4" name="Line 76"/>
            <p:cNvSpPr>
              <a:spLocks noChangeShapeType="1"/>
            </p:cNvSpPr>
            <p:nvPr/>
          </p:nvSpPr>
          <p:spPr bwMode="auto">
            <a:xfrm flipH="1">
              <a:off x="6500814" y="4462463"/>
              <a:ext cx="1111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5" name="Rectangle 77"/>
            <p:cNvSpPr>
              <a:spLocks noChangeArrowheads="1"/>
            </p:cNvSpPr>
            <p:nvPr/>
          </p:nvSpPr>
          <p:spPr bwMode="auto">
            <a:xfrm>
              <a:off x="6691313" y="42799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96" name="Rectangle 78"/>
            <p:cNvSpPr>
              <a:spLocks noChangeArrowheads="1"/>
            </p:cNvSpPr>
            <p:nvPr/>
          </p:nvSpPr>
          <p:spPr bwMode="auto">
            <a:xfrm>
              <a:off x="6770689" y="427990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97" name="Rectangle 79"/>
            <p:cNvSpPr>
              <a:spLocks noChangeArrowheads="1"/>
            </p:cNvSpPr>
            <p:nvPr/>
          </p:nvSpPr>
          <p:spPr bwMode="auto">
            <a:xfrm>
              <a:off x="6710363" y="43973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698" name="Rectangle 80"/>
            <p:cNvSpPr>
              <a:spLocks noChangeArrowheads="1"/>
            </p:cNvSpPr>
            <p:nvPr/>
          </p:nvSpPr>
          <p:spPr bwMode="auto">
            <a:xfrm>
              <a:off x="6764339" y="43973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99" name="Rectangle 81"/>
            <p:cNvSpPr>
              <a:spLocks noChangeArrowheads="1"/>
            </p:cNvSpPr>
            <p:nvPr/>
          </p:nvSpPr>
          <p:spPr bwMode="auto">
            <a:xfrm>
              <a:off x="6710363" y="45148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00" name="Freeform 82"/>
            <p:cNvSpPr>
              <a:spLocks/>
            </p:cNvSpPr>
            <p:nvPr/>
          </p:nvSpPr>
          <p:spPr bwMode="auto">
            <a:xfrm>
              <a:off x="6645276" y="5165725"/>
              <a:ext cx="182563" cy="666750"/>
            </a:xfrm>
            <a:custGeom>
              <a:avLst/>
              <a:gdLst>
                <a:gd name="T0" fmla="*/ 0 w 115"/>
                <a:gd name="T1" fmla="*/ 2147483647 h 420"/>
                <a:gd name="T2" fmla="*/ 2147483647 w 115"/>
                <a:gd name="T3" fmla="*/ 2147483647 h 420"/>
                <a:gd name="T4" fmla="*/ 2147483647 w 115"/>
                <a:gd name="T5" fmla="*/ 2147483647 h 420"/>
                <a:gd name="T6" fmla="*/ 2147483647 w 115"/>
                <a:gd name="T7" fmla="*/ 2147483647 h 420"/>
                <a:gd name="T8" fmla="*/ 2147483647 w 115"/>
                <a:gd name="T9" fmla="*/ 2147483647 h 420"/>
                <a:gd name="T10" fmla="*/ 2147483647 w 115"/>
                <a:gd name="T11" fmla="*/ 2147483647 h 420"/>
                <a:gd name="T12" fmla="*/ 2147483647 w 115"/>
                <a:gd name="T13" fmla="*/ 2147483647 h 420"/>
                <a:gd name="T14" fmla="*/ 2147483647 w 115"/>
                <a:gd name="T15" fmla="*/ 2147483647 h 420"/>
                <a:gd name="T16" fmla="*/ 2147483647 w 115"/>
                <a:gd name="T17" fmla="*/ 2147483647 h 420"/>
                <a:gd name="T18" fmla="*/ 2147483647 w 115"/>
                <a:gd name="T19" fmla="*/ 0 h 420"/>
                <a:gd name="T20" fmla="*/ 2147483647 w 115"/>
                <a:gd name="T21" fmla="*/ 0 h 420"/>
                <a:gd name="T22" fmla="*/ 2147483647 w 115"/>
                <a:gd name="T23" fmla="*/ 0 h 420"/>
                <a:gd name="T24" fmla="*/ 2147483647 w 115"/>
                <a:gd name="T25" fmla="*/ 2147483647 h 420"/>
                <a:gd name="T26" fmla="*/ 2147483647 w 115"/>
                <a:gd name="T27" fmla="*/ 2147483647 h 420"/>
                <a:gd name="T28" fmla="*/ 2147483647 w 115"/>
                <a:gd name="T29" fmla="*/ 2147483647 h 420"/>
                <a:gd name="T30" fmla="*/ 2147483647 w 115"/>
                <a:gd name="T31" fmla="*/ 2147483647 h 420"/>
                <a:gd name="T32" fmla="*/ 2147483647 w 115"/>
                <a:gd name="T33" fmla="*/ 2147483647 h 420"/>
                <a:gd name="T34" fmla="*/ 2147483647 w 115"/>
                <a:gd name="T35" fmla="*/ 2147483647 h 420"/>
                <a:gd name="T36" fmla="*/ 2147483647 w 115"/>
                <a:gd name="T37" fmla="*/ 2147483647 h 420"/>
                <a:gd name="T38" fmla="*/ 2147483647 w 115"/>
                <a:gd name="T39" fmla="*/ 2147483647 h 420"/>
                <a:gd name="T40" fmla="*/ 2147483647 w 115"/>
                <a:gd name="T41" fmla="*/ 2147483647 h 420"/>
                <a:gd name="T42" fmla="*/ 2147483647 w 115"/>
                <a:gd name="T43" fmla="*/ 2147483647 h 420"/>
                <a:gd name="T44" fmla="*/ 2147483647 w 115"/>
                <a:gd name="T45" fmla="*/ 2147483647 h 420"/>
                <a:gd name="T46" fmla="*/ 2147483647 w 115"/>
                <a:gd name="T47" fmla="*/ 2147483647 h 420"/>
                <a:gd name="T48" fmla="*/ 2147483647 w 115"/>
                <a:gd name="T49" fmla="*/ 2147483647 h 420"/>
                <a:gd name="T50" fmla="*/ 2147483647 w 115"/>
                <a:gd name="T51" fmla="*/ 2147483647 h 420"/>
                <a:gd name="T52" fmla="*/ 2147483647 w 115"/>
                <a:gd name="T53" fmla="*/ 2147483647 h 420"/>
                <a:gd name="T54" fmla="*/ 2147483647 w 115"/>
                <a:gd name="T55" fmla="*/ 2147483647 h 420"/>
                <a:gd name="T56" fmla="*/ 2147483647 w 115"/>
                <a:gd name="T57" fmla="*/ 2147483647 h 420"/>
                <a:gd name="T58" fmla="*/ 2147483647 w 115"/>
                <a:gd name="T59" fmla="*/ 2147483647 h 420"/>
                <a:gd name="T60" fmla="*/ 2147483647 w 115"/>
                <a:gd name="T61" fmla="*/ 2147483647 h 420"/>
                <a:gd name="T62" fmla="*/ 2147483647 w 115"/>
                <a:gd name="T63" fmla="*/ 2147483647 h 420"/>
                <a:gd name="T64" fmla="*/ 2147483647 w 115"/>
                <a:gd name="T65" fmla="*/ 2147483647 h 420"/>
                <a:gd name="T66" fmla="*/ 2147483647 w 115"/>
                <a:gd name="T67" fmla="*/ 2147483647 h 420"/>
                <a:gd name="T68" fmla="*/ 2147483647 w 115"/>
                <a:gd name="T69" fmla="*/ 2147483647 h 420"/>
                <a:gd name="T70" fmla="*/ 2147483647 w 115"/>
                <a:gd name="T71" fmla="*/ 2147483647 h 420"/>
                <a:gd name="T72" fmla="*/ 2147483647 w 115"/>
                <a:gd name="T73" fmla="*/ 2147483647 h 420"/>
                <a:gd name="T74" fmla="*/ 2147483647 w 115"/>
                <a:gd name="T75" fmla="*/ 2147483647 h 420"/>
                <a:gd name="T76" fmla="*/ 2147483647 w 115"/>
                <a:gd name="T77" fmla="*/ 2147483647 h 420"/>
                <a:gd name="T78" fmla="*/ 2147483647 w 115"/>
                <a:gd name="T79" fmla="*/ 2147483647 h 420"/>
                <a:gd name="T80" fmla="*/ 2147483647 w 115"/>
                <a:gd name="T81" fmla="*/ 2147483647 h 420"/>
                <a:gd name="T82" fmla="*/ 0 w 115"/>
                <a:gd name="T83" fmla="*/ 2147483647 h 420"/>
                <a:gd name="T84" fmla="*/ 0 w 115"/>
                <a:gd name="T85" fmla="*/ 2147483647 h 420"/>
                <a:gd name="T86" fmla="*/ 0 w 115"/>
                <a:gd name="T87" fmla="*/ 2147483647 h 420"/>
                <a:gd name="T88" fmla="*/ 0 w 115"/>
                <a:gd name="T89" fmla="*/ 2147483647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20"/>
                <a:gd name="T137" fmla="*/ 115 w 115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20">
                  <a:moveTo>
                    <a:pt x="0" y="68"/>
                  </a:moveTo>
                  <a:lnTo>
                    <a:pt x="3" y="59"/>
                  </a:lnTo>
                  <a:lnTo>
                    <a:pt x="3" y="48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2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2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8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49"/>
                  </a:lnTo>
                  <a:lnTo>
                    <a:pt x="113" y="361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90"/>
                  </a:lnTo>
                  <a:lnTo>
                    <a:pt x="99" y="399"/>
                  </a:lnTo>
                  <a:lnTo>
                    <a:pt x="91" y="405"/>
                  </a:lnTo>
                  <a:lnTo>
                    <a:pt x="84" y="411"/>
                  </a:lnTo>
                  <a:lnTo>
                    <a:pt x="75" y="417"/>
                  </a:lnTo>
                  <a:lnTo>
                    <a:pt x="67" y="420"/>
                  </a:lnTo>
                  <a:lnTo>
                    <a:pt x="58" y="420"/>
                  </a:lnTo>
                  <a:lnTo>
                    <a:pt x="48" y="420"/>
                  </a:lnTo>
                  <a:lnTo>
                    <a:pt x="39" y="417"/>
                  </a:lnTo>
                  <a:lnTo>
                    <a:pt x="31" y="411"/>
                  </a:lnTo>
                  <a:lnTo>
                    <a:pt x="24" y="405"/>
                  </a:lnTo>
                  <a:lnTo>
                    <a:pt x="17" y="399"/>
                  </a:lnTo>
                  <a:lnTo>
                    <a:pt x="12" y="390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1"/>
                  </a:lnTo>
                  <a:lnTo>
                    <a:pt x="0" y="349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01" name="Freeform 83"/>
            <p:cNvSpPr>
              <a:spLocks/>
            </p:cNvSpPr>
            <p:nvPr/>
          </p:nvSpPr>
          <p:spPr bwMode="auto">
            <a:xfrm>
              <a:off x="6645276" y="5165725"/>
              <a:ext cx="182563" cy="666750"/>
            </a:xfrm>
            <a:custGeom>
              <a:avLst/>
              <a:gdLst>
                <a:gd name="T0" fmla="*/ 0 w 115"/>
                <a:gd name="T1" fmla="*/ 2147483647 h 420"/>
                <a:gd name="T2" fmla="*/ 2147483647 w 115"/>
                <a:gd name="T3" fmla="*/ 2147483647 h 420"/>
                <a:gd name="T4" fmla="*/ 2147483647 w 115"/>
                <a:gd name="T5" fmla="*/ 2147483647 h 420"/>
                <a:gd name="T6" fmla="*/ 2147483647 w 115"/>
                <a:gd name="T7" fmla="*/ 2147483647 h 420"/>
                <a:gd name="T8" fmla="*/ 2147483647 w 115"/>
                <a:gd name="T9" fmla="*/ 2147483647 h 420"/>
                <a:gd name="T10" fmla="*/ 2147483647 w 115"/>
                <a:gd name="T11" fmla="*/ 2147483647 h 420"/>
                <a:gd name="T12" fmla="*/ 2147483647 w 115"/>
                <a:gd name="T13" fmla="*/ 2147483647 h 420"/>
                <a:gd name="T14" fmla="*/ 2147483647 w 115"/>
                <a:gd name="T15" fmla="*/ 2147483647 h 420"/>
                <a:gd name="T16" fmla="*/ 2147483647 w 115"/>
                <a:gd name="T17" fmla="*/ 2147483647 h 420"/>
                <a:gd name="T18" fmla="*/ 2147483647 w 115"/>
                <a:gd name="T19" fmla="*/ 0 h 420"/>
                <a:gd name="T20" fmla="*/ 2147483647 w 115"/>
                <a:gd name="T21" fmla="*/ 0 h 420"/>
                <a:gd name="T22" fmla="*/ 2147483647 w 115"/>
                <a:gd name="T23" fmla="*/ 0 h 420"/>
                <a:gd name="T24" fmla="*/ 2147483647 w 115"/>
                <a:gd name="T25" fmla="*/ 2147483647 h 420"/>
                <a:gd name="T26" fmla="*/ 2147483647 w 115"/>
                <a:gd name="T27" fmla="*/ 2147483647 h 420"/>
                <a:gd name="T28" fmla="*/ 2147483647 w 115"/>
                <a:gd name="T29" fmla="*/ 2147483647 h 420"/>
                <a:gd name="T30" fmla="*/ 2147483647 w 115"/>
                <a:gd name="T31" fmla="*/ 2147483647 h 420"/>
                <a:gd name="T32" fmla="*/ 2147483647 w 115"/>
                <a:gd name="T33" fmla="*/ 2147483647 h 420"/>
                <a:gd name="T34" fmla="*/ 2147483647 w 115"/>
                <a:gd name="T35" fmla="*/ 2147483647 h 420"/>
                <a:gd name="T36" fmla="*/ 2147483647 w 115"/>
                <a:gd name="T37" fmla="*/ 2147483647 h 420"/>
                <a:gd name="T38" fmla="*/ 2147483647 w 115"/>
                <a:gd name="T39" fmla="*/ 2147483647 h 420"/>
                <a:gd name="T40" fmla="*/ 2147483647 w 115"/>
                <a:gd name="T41" fmla="*/ 2147483647 h 420"/>
                <a:gd name="T42" fmla="*/ 2147483647 w 115"/>
                <a:gd name="T43" fmla="*/ 2147483647 h 420"/>
                <a:gd name="T44" fmla="*/ 2147483647 w 115"/>
                <a:gd name="T45" fmla="*/ 2147483647 h 420"/>
                <a:gd name="T46" fmla="*/ 2147483647 w 115"/>
                <a:gd name="T47" fmla="*/ 2147483647 h 420"/>
                <a:gd name="T48" fmla="*/ 2147483647 w 115"/>
                <a:gd name="T49" fmla="*/ 2147483647 h 420"/>
                <a:gd name="T50" fmla="*/ 2147483647 w 115"/>
                <a:gd name="T51" fmla="*/ 2147483647 h 420"/>
                <a:gd name="T52" fmla="*/ 2147483647 w 115"/>
                <a:gd name="T53" fmla="*/ 2147483647 h 420"/>
                <a:gd name="T54" fmla="*/ 2147483647 w 115"/>
                <a:gd name="T55" fmla="*/ 2147483647 h 420"/>
                <a:gd name="T56" fmla="*/ 2147483647 w 115"/>
                <a:gd name="T57" fmla="*/ 2147483647 h 420"/>
                <a:gd name="T58" fmla="*/ 2147483647 w 115"/>
                <a:gd name="T59" fmla="*/ 2147483647 h 420"/>
                <a:gd name="T60" fmla="*/ 2147483647 w 115"/>
                <a:gd name="T61" fmla="*/ 2147483647 h 420"/>
                <a:gd name="T62" fmla="*/ 2147483647 w 115"/>
                <a:gd name="T63" fmla="*/ 2147483647 h 420"/>
                <a:gd name="T64" fmla="*/ 2147483647 w 115"/>
                <a:gd name="T65" fmla="*/ 2147483647 h 420"/>
                <a:gd name="T66" fmla="*/ 2147483647 w 115"/>
                <a:gd name="T67" fmla="*/ 2147483647 h 420"/>
                <a:gd name="T68" fmla="*/ 2147483647 w 115"/>
                <a:gd name="T69" fmla="*/ 2147483647 h 420"/>
                <a:gd name="T70" fmla="*/ 2147483647 w 115"/>
                <a:gd name="T71" fmla="*/ 2147483647 h 420"/>
                <a:gd name="T72" fmla="*/ 2147483647 w 115"/>
                <a:gd name="T73" fmla="*/ 2147483647 h 420"/>
                <a:gd name="T74" fmla="*/ 2147483647 w 115"/>
                <a:gd name="T75" fmla="*/ 2147483647 h 420"/>
                <a:gd name="T76" fmla="*/ 2147483647 w 115"/>
                <a:gd name="T77" fmla="*/ 2147483647 h 420"/>
                <a:gd name="T78" fmla="*/ 2147483647 w 115"/>
                <a:gd name="T79" fmla="*/ 2147483647 h 420"/>
                <a:gd name="T80" fmla="*/ 2147483647 w 115"/>
                <a:gd name="T81" fmla="*/ 2147483647 h 420"/>
                <a:gd name="T82" fmla="*/ 0 w 115"/>
                <a:gd name="T83" fmla="*/ 2147483647 h 420"/>
                <a:gd name="T84" fmla="*/ 0 w 115"/>
                <a:gd name="T85" fmla="*/ 2147483647 h 420"/>
                <a:gd name="T86" fmla="*/ 0 w 115"/>
                <a:gd name="T87" fmla="*/ 2147483647 h 4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20"/>
                <a:gd name="T134" fmla="*/ 115 w 115"/>
                <a:gd name="T135" fmla="*/ 420 h 4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20">
                  <a:moveTo>
                    <a:pt x="0" y="68"/>
                  </a:moveTo>
                  <a:lnTo>
                    <a:pt x="3" y="59"/>
                  </a:lnTo>
                  <a:lnTo>
                    <a:pt x="3" y="48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2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2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8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49"/>
                  </a:lnTo>
                  <a:lnTo>
                    <a:pt x="113" y="361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90"/>
                  </a:lnTo>
                  <a:lnTo>
                    <a:pt x="99" y="399"/>
                  </a:lnTo>
                  <a:lnTo>
                    <a:pt x="91" y="405"/>
                  </a:lnTo>
                  <a:lnTo>
                    <a:pt x="84" y="411"/>
                  </a:lnTo>
                  <a:lnTo>
                    <a:pt x="75" y="417"/>
                  </a:lnTo>
                  <a:lnTo>
                    <a:pt x="67" y="420"/>
                  </a:lnTo>
                  <a:lnTo>
                    <a:pt x="58" y="420"/>
                  </a:lnTo>
                  <a:lnTo>
                    <a:pt x="48" y="420"/>
                  </a:lnTo>
                  <a:lnTo>
                    <a:pt x="39" y="417"/>
                  </a:lnTo>
                  <a:lnTo>
                    <a:pt x="31" y="411"/>
                  </a:lnTo>
                  <a:lnTo>
                    <a:pt x="24" y="405"/>
                  </a:lnTo>
                  <a:lnTo>
                    <a:pt x="17" y="399"/>
                  </a:lnTo>
                  <a:lnTo>
                    <a:pt x="12" y="390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1"/>
                  </a:lnTo>
                  <a:lnTo>
                    <a:pt x="0" y="349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02" name="Rectangle 84"/>
            <p:cNvSpPr>
              <a:spLocks noChangeArrowheads="1"/>
            </p:cNvSpPr>
            <p:nvPr/>
          </p:nvSpPr>
          <p:spPr bwMode="auto">
            <a:xfrm>
              <a:off x="6691313" y="53117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03" name="Rectangle 85"/>
            <p:cNvSpPr>
              <a:spLocks noChangeArrowheads="1"/>
            </p:cNvSpPr>
            <p:nvPr/>
          </p:nvSpPr>
          <p:spPr bwMode="auto">
            <a:xfrm>
              <a:off x="6770689" y="53117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4" name="Rectangle 86"/>
            <p:cNvSpPr>
              <a:spLocks noChangeArrowheads="1"/>
            </p:cNvSpPr>
            <p:nvPr/>
          </p:nvSpPr>
          <p:spPr bwMode="auto">
            <a:xfrm>
              <a:off x="6710363" y="5429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05" name="Rectangle 87"/>
            <p:cNvSpPr>
              <a:spLocks noChangeArrowheads="1"/>
            </p:cNvSpPr>
            <p:nvPr/>
          </p:nvSpPr>
          <p:spPr bwMode="auto">
            <a:xfrm>
              <a:off x="6764339" y="5429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6" name="Rectangle 88"/>
            <p:cNvSpPr>
              <a:spLocks noChangeArrowheads="1"/>
            </p:cNvSpPr>
            <p:nvPr/>
          </p:nvSpPr>
          <p:spPr bwMode="auto">
            <a:xfrm>
              <a:off x="6710363" y="554990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07" name="Rectangle 89"/>
            <p:cNvSpPr>
              <a:spLocks noChangeArrowheads="1"/>
            </p:cNvSpPr>
            <p:nvPr/>
          </p:nvSpPr>
          <p:spPr bwMode="auto">
            <a:xfrm>
              <a:off x="9920288" y="40322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08" name="Rectangle 90"/>
            <p:cNvSpPr>
              <a:spLocks noChangeArrowheads="1"/>
            </p:cNvSpPr>
            <p:nvPr/>
          </p:nvSpPr>
          <p:spPr bwMode="auto">
            <a:xfrm>
              <a:off x="9999664" y="4032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9" name="Rectangle 91"/>
            <p:cNvSpPr>
              <a:spLocks noChangeArrowheads="1"/>
            </p:cNvSpPr>
            <p:nvPr/>
          </p:nvSpPr>
          <p:spPr bwMode="auto">
            <a:xfrm>
              <a:off x="9934575" y="415290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10" name="Rectangle 92"/>
            <p:cNvSpPr>
              <a:spLocks noChangeArrowheads="1"/>
            </p:cNvSpPr>
            <p:nvPr/>
          </p:nvSpPr>
          <p:spPr bwMode="auto">
            <a:xfrm>
              <a:off x="9988551" y="415290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11" name="Rectangle 93"/>
            <p:cNvSpPr>
              <a:spLocks noChangeArrowheads="1"/>
            </p:cNvSpPr>
            <p:nvPr/>
          </p:nvSpPr>
          <p:spPr bwMode="auto">
            <a:xfrm>
              <a:off x="9934575" y="4270376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12" name="Line 94"/>
            <p:cNvSpPr>
              <a:spLocks noChangeShapeType="1"/>
            </p:cNvSpPr>
            <p:nvPr/>
          </p:nvSpPr>
          <p:spPr bwMode="auto">
            <a:xfrm>
              <a:off x="3675063" y="3665539"/>
              <a:ext cx="9334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3" name="Freeform 95"/>
            <p:cNvSpPr>
              <a:spLocks/>
            </p:cNvSpPr>
            <p:nvPr/>
          </p:nvSpPr>
          <p:spPr bwMode="auto">
            <a:xfrm>
              <a:off x="5708651" y="421481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4" name="Line 96"/>
            <p:cNvSpPr>
              <a:spLocks noChangeShapeType="1"/>
            </p:cNvSpPr>
            <p:nvPr/>
          </p:nvSpPr>
          <p:spPr bwMode="auto">
            <a:xfrm flipH="1">
              <a:off x="5959476" y="4243389"/>
              <a:ext cx="6524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5" name="Line 97"/>
            <p:cNvSpPr>
              <a:spLocks noChangeShapeType="1"/>
            </p:cNvSpPr>
            <p:nvPr/>
          </p:nvSpPr>
          <p:spPr bwMode="auto">
            <a:xfrm flipH="1">
              <a:off x="5365751" y="4243389"/>
              <a:ext cx="3540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6" name="Freeform 98"/>
            <p:cNvSpPr>
              <a:spLocks/>
            </p:cNvSpPr>
            <p:nvPr/>
          </p:nvSpPr>
          <p:spPr bwMode="auto">
            <a:xfrm>
              <a:off x="8267700" y="3970338"/>
              <a:ext cx="46038" cy="57150"/>
            </a:xfrm>
            <a:custGeom>
              <a:avLst/>
              <a:gdLst>
                <a:gd name="T0" fmla="*/ 2147483647 w 29"/>
                <a:gd name="T1" fmla="*/ 2147483647 h 36"/>
                <a:gd name="T2" fmla="*/ 2147483647 w 29"/>
                <a:gd name="T3" fmla="*/ 2147483647 h 36"/>
                <a:gd name="T4" fmla="*/ 2147483647 w 29"/>
                <a:gd name="T5" fmla="*/ 2147483647 h 36"/>
                <a:gd name="T6" fmla="*/ 2147483647 w 29"/>
                <a:gd name="T7" fmla="*/ 2147483647 h 36"/>
                <a:gd name="T8" fmla="*/ 2147483647 w 29"/>
                <a:gd name="T9" fmla="*/ 2147483647 h 36"/>
                <a:gd name="T10" fmla="*/ 2147483647 w 29"/>
                <a:gd name="T11" fmla="*/ 2147483647 h 36"/>
                <a:gd name="T12" fmla="*/ 2147483647 w 29"/>
                <a:gd name="T13" fmla="*/ 2147483647 h 36"/>
                <a:gd name="T14" fmla="*/ 2147483647 w 29"/>
                <a:gd name="T15" fmla="*/ 2147483647 h 36"/>
                <a:gd name="T16" fmla="*/ 2147483647 w 29"/>
                <a:gd name="T17" fmla="*/ 2147483647 h 36"/>
                <a:gd name="T18" fmla="*/ 2147483647 w 29"/>
                <a:gd name="T19" fmla="*/ 2147483647 h 36"/>
                <a:gd name="T20" fmla="*/ 2147483647 w 29"/>
                <a:gd name="T21" fmla="*/ 2147483647 h 36"/>
                <a:gd name="T22" fmla="*/ 2147483647 w 29"/>
                <a:gd name="T23" fmla="*/ 2147483647 h 36"/>
                <a:gd name="T24" fmla="*/ 2147483647 w 29"/>
                <a:gd name="T25" fmla="*/ 2147483647 h 36"/>
                <a:gd name="T26" fmla="*/ 2147483647 w 29"/>
                <a:gd name="T27" fmla="*/ 2147483647 h 36"/>
                <a:gd name="T28" fmla="*/ 2147483647 w 29"/>
                <a:gd name="T29" fmla="*/ 2147483647 h 36"/>
                <a:gd name="T30" fmla="*/ 2147483647 w 29"/>
                <a:gd name="T31" fmla="*/ 2147483647 h 36"/>
                <a:gd name="T32" fmla="*/ 2147483647 w 29"/>
                <a:gd name="T33" fmla="*/ 2147483647 h 36"/>
                <a:gd name="T34" fmla="*/ 2147483647 w 29"/>
                <a:gd name="T35" fmla="*/ 0 h 36"/>
                <a:gd name="T36" fmla="*/ 2147483647 w 29"/>
                <a:gd name="T37" fmla="*/ 0 h 36"/>
                <a:gd name="T38" fmla="*/ 2147483647 w 29"/>
                <a:gd name="T39" fmla="*/ 0 h 36"/>
                <a:gd name="T40" fmla="*/ 2147483647 w 29"/>
                <a:gd name="T41" fmla="*/ 0 h 36"/>
                <a:gd name="T42" fmla="*/ 2147483647 w 29"/>
                <a:gd name="T43" fmla="*/ 0 h 36"/>
                <a:gd name="T44" fmla="*/ 2147483647 w 29"/>
                <a:gd name="T45" fmla="*/ 0 h 36"/>
                <a:gd name="T46" fmla="*/ 2147483647 w 29"/>
                <a:gd name="T47" fmla="*/ 0 h 36"/>
                <a:gd name="T48" fmla="*/ 2147483647 w 29"/>
                <a:gd name="T49" fmla="*/ 2147483647 h 36"/>
                <a:gd name="T50" fmla="*/ 2147483647 w 29"/>
                <a:gd name="T51" fmla="*/ 2147483647 h 36"/>
                <a:gd name="T52" fmla="*/ 2147483647 w 29"/>
                <a:gd name="T53" fmla="*/ 2147483647 h 36"/>
                <a:gd name="T54" fmla="*/ 0 w 29"/>
                <a:gd name="T55" fmla="*/ 2147483647 h 36"/>
                <a:gd name="T56" fmla="*/ 0 w 29"/>
                <a:gd name="T57" fmla="*/ 2147483647 h 36"/>
                <a:gd name="T58" fmla="*/ 0 w 29"/>
                <a:gd name="T59" fmla="*/ 2147483647 h 36"/>
                <a:gd name="T60" fmla="*/ 0 w 29"/>
                <a:gd name="T61" fmla="*/ 2147483647 h 36"/>
                <a:gd name="T62" fmla="*/ 0 w 29"/>
                <a:gd name="T63" fmla="*/ 2147483647 h 36"/>
                <a:gd name="T64" fmla="*/ 0 w 29"/>
                <a:gd name="T65" fmla="*/ 2147483647 h 36"/>
                <a:gd name="T66" fmla="*/ 0 w 29"/>
                <a:gd name="T67" fmla="*/ 2147483647 h 36"/>
                <a:gd name="T68" fmla="*/ 2147483647 w 29"/>
                <a:gd name="T69" fmla="*/ 2147483647 h 36"/>
                <a:gd name="T70" fmla="*/ 2147483647 w 29"/>
                <a:gd name="T71" fmla="*/ 2147483647 h 36"/>
                <a:gd name="T72" fmla="*/ 2147483647 w 29"/>
                <a:gd name="T73" fmla="*/ 2147483647 h 36"/>
                <a:gd name="T74" fmla="*/ 2147483647 w 29"/>
                <a:gd name="T75" fmla="*/ 2147483647 h 36"/>
                <a:gd name="T76" fmla="*/ 2147483647 w 29"/>
                <a:gd name="T77" fmla="*/ 2147483647 h 36"/>
                <a:gd name="T78" fmla="*/ 2147483647 w 29"/>
                <a:gd name="T79" fmla="*/ 2147483647 h 36"/>
                <a:gd name="T80" fmla="*/ 2147483647 w 29"/>
                <a:gd name="T81" fmla="*/ 2147483647 h 36"/>
                <a:gd name="T82" fmla="*/ 2147483647 w 29"/>
                <a:gd name="T83" fmla="*/ 2147483647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6"/>
                <a:gd name="T128" fmla="*/ 29 w 29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6">
                  <a:moveTo>
                    <a:pt x="14" y="36"/>
                  </a:moveTo>
                  <a:lnTo>
                    <a:pt x="17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7" name="Freeform 99"/>
            <p:cNvSpPr>
              <a:spLocks/>
            </p:cNvSpPr>
            <p:nvPr/>
          </p:nvSpPr>
          <p:spPr bwMode="auto">
            <a:xfrm>
              <a:off x="4540250" y="1852613"/>
              <a:ext cx="395288" cy="1039812"/>
            </a:xfrm>
            <a:custGeom>
              <a:avLst/>
              <a:gdLst>
                <a:gd name="T0" fmla="*/ 2147483647 w 249"/>
                <a:gd name="T1" fmla="*/ 2147483647 h 655"/>
                <a:gd name="T2" fmla="*/ 2147483647 w 249"/>
                <a:gd name="T3" fmla="*/ 2147483647 h 655"/>
                <a:gd name="T4" fmla="*/ 2147483647 w 249"/>
                <a:gd name="T5" fmla="*/ 2147483647 h 655"/>
                <a:gd name="T6" fmla="*/ 2147483647 w 249"/>
                <a:gd name="T7" fmla="*/ 2147483647 h 655"/>
                <a:gd name="T8" fmla="*/ 2147483647 w 249"/>
                <a:gd name="T9" fmla="*/ 2147483647 h 655"/>
                <a:gd name="T10" fmla="*/ 2147483647 w 249"/>
                <a:gd name="T11" fmla="*/ 2147483647 h 655"/>
                <a:gd name="T12" fmla="*/ 2147483647 w 249"/>
                <a:gd name="T13" fmla="*/ 2147483647 h 655"/>
                <a:gd name="T14" fmla="*/ 2147483647 w 249"/>
                <a:gd name="T15" fmla="*/ 2147483647 h 655"/>
                <a:gd name="T16" fmla="*/ 2147483647 w 249"/>
                <a:gd name="T17" fmla="*/ 2147483647 h 655"/>
                <a:gd name="T18" fmla="*/ 2147483647 w 249"/>
                <a:gd name="T19" fmla="*/ 2147483647 h 655"/>
                <a:gd name="T20" fmla="*/ 2147483647 w 249"/>
                <a:gd name="T21" fmla="*/ 2147483647 h 655"/>
                <a:gd name="T22" fmla="*/ 2147483647 w 249"/>
                <a:gd name="T23" fmla="*/ 2147483647 h 655"/>
                <a:gd name="T24" fmla="*/ 2147483647 w 249"/>
                <a:gd name="T25" fmla="*/ 2147483647 h 655"/>
                <a:gd name="T26" fmla="*/ 2147483647 w 249"/>
                <a:gd name="T27" fmla="*/ 2147483647 h 655"/>
                <a:gd name="T28" fmla="*/ 2147483647 w 249"/>
                <a:gd name="T29" fmla="*/ 2147483647 h 655"/>
                <a:gd name="T30" fmla="*/ 2147483647 w 249"/>
                <a:gd name="T31" fmla="*/ 2147483647 h 655"/>
                <a:gd name="T32" fmla="*/ 2147483647 w 249"/>
                <a:gd name="T33" fmla="*/ 2147483647 h 655"/>
                <a:gd name="T34" fmla="*/ 2147483647 w 249"/>
                <a:gd name="T35" fmla="*/ 2147483647 h 655"/>
                <a:gd name="T36" fmla="*/ 2147483647 w 249"/>
                <a:gd name="T37" fmla="*/ 2147483647 h 655"/>
                <a:gd name="T38" fmla="*/ 2147483647 w 249"/>
                <a:gd name="T39" fmla="*/ 2147483647 h 655"/>
                <a:gd name="T40" fmla="*/ 2147483647 w 249"/>
                <a:gd name="T41" fmla="*/ 0 h 655"/>
                <a:gd name="T42" fmla="*/ 2147483647 w 249"/>
                <a:gd name="T43" fmla="*/ 2147483647 h 655"/>
                <a:gd name="T44" fmla="*/ 2147483647 w 249"/>
                <a:gd name="T45" fmla="*/ 2147483647 h 655"/>
                <a:gd name="T46" fmla="*/ 2147483647 w 249"/>
                <a:gd name="T47" fmla="*/ 2147483647 h 655"/>
                <a:gd name="T48" fmla="*/ 2147483647 w 249"/>
                <a:gd name="T49" fmla="*/ 2147483647 h 655"/>
                <a:gd name="T50" fmla="*/ 2147483647 w 249"/>
                <a:gd name="T51" fmla="*/ 2147483647 h 655"/>
                <a:gd name="T52" fmla="*/ 2147483647 w 249"/>
                <a:gd name="T53" fmla="*/ 2147483647 h 655"/>
                <a:gd name="T54" fmla="*/ 2147483647 w 249"/>
                <a:gd name="T55" fmla="*/ 2147483647 h 655"/>
                <a:gd name="T56" fmla="*/ 2147483647 w 249"/>
                <a:gd name="T57" fmla="*/ 2147483647 h 655"/>
                <a:gd name="T58" fmla="*/ 0 w 249"/>
                <a:gd name="T59" fmla="*/ 2147483647 h 655"/>
                <a:gd name="T60" fmla="*/ 0 w 249"/>
                <a:gd name="T61" fmla="*/ 2147483647 h 655"/>
                <a:gd name="T62" fmla="*/ 0 w 249"/>
                <a:gd name="T63" fmla="*/ 2147483647 h 655"/>
                <a:gd name="T64" fmla="*/ 2147483647 w 249"/>
                <a:gd name="T65" fmla="*/ 2147483647 h 655"/>
                <a:gd name="T66" fmla="*/ 2147483647 w 249"/>
                <a:gd name="T67" fmla="*/ 2147483647 h 655"/>
                <a:gd name="T68" fmla="*/ 2147483647 w 249"/>
                <a:gd name="T69" fmla="*/ 2147483647 h 655"/>
                <a:gd name="T70" fmla="*/ 2147483647 w 249"/>
                <a:gd name="T71" fmla="*/ 2147483647 h 655"/>
                <a:gd name="T72" fmla="*/ 2147483647 w 249"/>
                <a:gd name="T73" fmla="*/ 2147483647 h 655"/>
                <a:gd name="T74" fmla="*/ 2147483647 w 249"/>
                <a:gd name="T75" fmla="*/ 2147483647 h 655"/>
                <a:gd name="T76" fmla="*/ 2147483647 w 249"/>
                <a:gd name="T77" fmla="*/ 2147483647 h 655"/>
                <a:gd name="T78" fmla="*/ 2147483647 w 249"/>
                <a:gd name="T79" fmla="*/ 2147483647 h 655"/>
                <a:gd name="T80" fmla="*/ 2147483647 w 249"/>
                <a:gd name="T81" fmla="*/ 2147483647 h 655"/>
                <a:gd name="T82" fmla="*/ 2147483647 w 249"/>
                <a:gd name="T83" fmla="*/ 2147483647 h 655"/>
                <a:gd name="T84" fmla="*/ 2147483647 w 249"/>
                <a:gd name="T85" fmla="*/ 2147483647 h 6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9"/>
                <a:gd name="T130" fmla="*/ 0 h 655"/>
                <a:gd name="T131" fmla="*/ 249 w 249"/>
                <a:gd name="T132" fmla="*/ 655 h 6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9" h="655">
                  <a:moveTo>
                    <a:pt x="125" y="652"/>
                  </a:moveTo>
                  <a:lnTo>
                    <a:pt x="144" y="649"/>
                  </a:lnTo>
                  <a:lnTo>
                    <a:pt x="163" y="637"/>
                  </a:lnTo>
                  <a:lnTo>
                    <a:pt x="182" y="617"/>
                  </a:lnTo>
                  <a:lnTo>
                    <a:pt x="199" y="590"/>
                  </a:lnTo>
                  <a:lnTo>
                    <a:pt x="213" y="558"/>
                  </a:lnTo>
                  <a:lnTo>
                    <a:pt x="225" y="519"/>
                  </a:lnTo>
                  <a:lnTo>
                    <a:pt x="235" y="478"/>
                  </a:lnTo>
                  <a:lnTo>
                    <a:pt x="244" y="431"/>
                  </a:lnTo>
                  <a:lnTo>
                    <a:pt x="247" y="381"/>
                  </a:lnTo>
                  <a:lnTo>
                    <a:pt x="249" y="327"/>
                  </a:lnTo>
                  <a:lnTo>
                    <a:pt x="247" y="274"/>
                  </a:lnTo>
                  <a:lnTo>
                    <a:pt x="244" y="224"/>
                  </a:lnTo>
                  <a:lnTo>
                    <a:pt x="235" y="177"/>
                  </a:lnTo>
                  <a:lnTo>
                    <a:pt x="225" y="133"/>
                  </a:lnTo>
                  <a:lnTo>
                    <a:pt x="213" y="94"/>
                  </a:lnTo>
                  <a:lnTo>
                    <a:pt x="199" y="62"/>
                  </a:lnTo>
                  <a:lnTo>
                    <a:pt x="182" y="35"/>
                  </a:lnTo>
                  <a:lnTo>
                    <a:pt x="163" y="14"/>
                  </a:lnTo>
                  <a:lnTo>
                    <a:pt x="144" y="3"/>
                  </a:lnTo>
                  <a:lnTo>
                    <a:pt x="125" y="0"/>
                  </a:lnTo>
                  <a:lnTo>
                    <a:pt x="103" y="3"/>
                  </a:lnTo>
                  <a:lnTo>
                    <a:pt x="84" y="14"/>
                  </a:lnTo>
                  <a:lnTo>
                    <a:pt x="67" y="35"/>
                  </a:lnTo>
                  <a:lnTo>
                    <a:pt x="50" y="62"/>
                  </a:lnTo>
                  <a:lnTo>
                    <a:pt x="36" y="94"/>
                  </a:lnTo>
                  <a:lnTo>
                    <a:pt x="24" y="133"/>
                  </a:lnTo>
                  <a:lnTo>
                    <a:pt x="14" y="177"/>
                  </a:lnTo>
                  <a:lnTo>
                    <a:pt x="5" y="224"/>
                  </a:lnTo>
                  <a:lnTo>
                    <a:pt x="0" y="274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" y="431"/>
                  </a:lnTo>
                  <a:lnTo>
                    <a:pt x="14" y="478"/>
                  </a:lnTo>
                  <a:lnTo>
                    <a:pt x="24" y="519"/>
                  </a:lnTo>
                  <a:lnTo>
                    <a:pt x="36" y="558"/>
                  </a:lnTo>
                  <a:lnTo>
                    <a:pt x="50" y="590"/>
                  </a:lnTo>
                  <a:lnTo>
                    <a:pt x="67" y="617"/>
                  </a:lnTo>
                  <a:lnTo>
                    <a:pt x="84" y="637"/>
                  </a:lnTo>
                  <a:lnTo>
                    <a:pt x="103" y="649"/>
                  </a:lnTo>
                  <a:lnTo>
                    <a:pt x="125" y="655"/>
                  </a:lnTo>
                  <a:lnTo>
                    <a:pt x="125" y="6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8" name="Freeform 100"/>
            <p:cNvSpPr>
              <a:spLocks/>
            </p:cNvSpPr>
            <p:nvPr/>
          </p:nvSpPr>
          <p:spPr bwMode="auto">
            <a:xfrm>
              <a:off x="4540250" y="1852613"/>
              <a:ext cx="395288" cy="1039812"/>
            </a:xfrm>
            <a:custGeom>
              <a:avLst/>
              <a:gdLst>
                <a:gd name="T0" fmla="*/ 2147483647 w 249"/>
                <a:gd name="T1" fmla="*/ 2147483647 h 655"/>
                <a:gd name="T2" fmla="*/ 2147483647 w 249"/>
                <a:gd name="T3" fmla="*/ 2147483647 h 655"/>
                <a:gd name="T4" fmla="*/ 2147483647 w 249"/>
                <a:gd name="T5" fmla="*/ 2147483647 h 655"/>
                <a:gd name="T6" fmla="*/ 2147483647 w 249"/>
                <a:gd name="T7" fmla="*/ 2147483647 h 655"/>
                <a:gd name="T8" fmla="*/ 2147483647 w 249"/>
                <a:gd name="T9" fmla="*/ 2147483647 h 655"/>
                <a:gd name="T10" fmla="*/ 2147483647 w 249"/>
                <a:gd name="T11" fmla="*/ 2147483647 h 655"/>
                <a:gd name="T12" fmla="*/ 2147483647 w 249"/>
                <a:gd name="T13" fmla="*/ 2147483647 h 655"/>
                <a:gd name="T14" fmla="*/ 2147483647 w 249"/>
                <a:gd name="T15" fmla="*/ 2147483647 h 655"/>
                <a:gd name="T16" fmla="*/ 2147483647 w 249"/>
                <a:gd name="T17" fmla="*/ 2147483647 h 655"/>
                <a:gd name="T18" fmla="*/ 2147483647 w 249"/>
                <a:gd name="T19" fmla="*/ 2147483647 h 655"/>
                <a:gd name="T20" fmla="*/ 2147483647 w 249"/>
                <a:gd name="T21" fmla="*/ 2147483647 h 655"/>
                <a:gd name="T22" fmla="*/ 2147483647 w 249"/>
                <a:gd name="T23" fmla="*/ 2147483647 h 655"/>
                <a:gd name="T24" fmla="*/ 2147483647 w 249"/>
                <a:gd name="T25" fmla="*/ 2147483647 h 655"/>
                <a:gd name="T26" fmla="*/ 2147483647 w 249"/>
                <a:gd name="T27" fmla="*/ 2147483647 h 655"/>
                <a:gd name="T28" fmla="*/ 2147483647 w 249"/>
                <a:gd name="T29" fmla="*/ 2147483647 h 655"/>
                <a:gd name="T30" fmla="*/ 2147483647 w 249"/>
                <a:gd name="T31" fmla="*/ 2147483647 h 655"/>
                <a:gd name="T32" fmla="*/ 2147483647 w 249"/>
                <a:gd name="T33" fmla="*/ 2147483647 h 655"/>
                <a:gd name="T34" fmla="*/ 2147483647 w 249"/>
                <a:gd name="T35" fmla="*/ 2147483647 h 655"/>
                <a:gd name="T36" fmla="*/ 2147483647 w 249"/>
                <a:gd name="T37" fmla="*/ 2147483647 h 655"/>
                <a:gd name="T38" fmla="*/ 2147483647 w 249"/>
                <a:gd name="T39" fmla="*/ 2147483647 h 655"/>
                <a:gd name="T40" fmla="*/ 2147483647 w 249"/>
                <a:gd name="T41" fmla="*/ 0 h 655"/>
                <a:gd name="T42" fmla="*/ 2147483647 w 249"/>
                <a:gd name="T43" fmla="*/ 2147483647 h 655"/>
                <a:gd name="T44" fmla="*/ 2147483647 w 249"/>
                <a:gd name="T45" fmla="*/ 2147483647 h 655"/>
                <a:gd name="T46" fmla="*/ 2147483647 w 249"/>
                <a:gd name="T47" fmla="*/ 2147483647 h 655"/>
                <a:gd name="T48" fmla="*/ 2147483647 w 249"/>
                <a:gd name="T49" fmla="*/ 2147483647 h 655"/>
                <a:gd name="T50" fmla="*/ 2147483647 w 249"/>
                <a:gd name="T51" fmla="*/ 2147483647 h 655"/>
                <a:gd name="T52" fmla="*/ 2147483647 w 249"/>
                <a:gd name="T53" fmla="*/ 2147483647 h 655"/>
                <a:gd name="T54" fmla="*/ 2147483647 w 249"/>
                <a:gd name="T55" fmla="*/ 2147483647 h 655"/>
                <a:gd name="T56" fmla="*/ 2147483647 w 249"/>
                <a:gd name="T57" fmla="*/ 2147483647 h 655"/>
                <a:gd name="T58" fmla="*/ 0 w 249"/>
                <a:gd name="T59" fmla="*/ 2147483647 h 655"/>
                <a:gd name="T60" fmla="*/ 0 w 249"/>
                <a:gd name="T61" fmla="*/ 2147483647 h 655"/>
                <a:gd name="T62" fmla="*/ 0 w 249"/>
                <a:gd name="T63" fmla="*/ 2147483647 h 655"/>
                <a:gd name="T64" fmla="*/ 2147483647 w 249"/>
                <a:gd name="T65" fmla="*/ 2147483647 h 655"/>
                <a:gd name="T66" fmla="*/ 2147483647 w 249"/>
                <a:gd name="T67" fmla="*/ 2147483647 h 655"/>
                <a:gd name="T68" fmla="*/ 2147483647 w 249"/>
                <a:gd name="T69" fmla="*/ 2147483647 h 655"/>
                <a:gd name="T70" fmla="*/ 2147483647 w 249"/>
                <a:gd name="T71" fmla="*/ 2147483647 h 655"/>
                <a:gd name="T72" fmla="*/ 2147483647 w 249"/>
                <a:gd name="T73" fmla="*/ 2147483647 h 655"/>
                <a:gd name="T74" fmla="*/ 2147483647 w 249"/>
                <a:gd name="T75" fmla="*/ 2147483647 h 655"/>
                <a:gd name="T76" fmla="*/ 2147483647 w 249"/>
                <a:gd name="T77" fmla="*/ 2147483647 h 655"/>
                <a:gd name="T78" fmla="*/ 2147483647 w 249"/>
                <a:gd name="T79" fmla="*/ 2147483647 h 655"/>
                <a:gd name="T80" fmla="*/ 2147483647 w 249"/>
                <a:gd name="T81" fmla="*/ 2147483647 h 655"/>
                <a:gd name="T82" fmla="*/ 2147483647 w 249"/>
                <a:gd name="T83" fmla="*/ 2147483647 h 6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655"/>
                <a:gd name="T128" fmla="*/ 249 w 249"/>
                <a:gd name="T129" fmla="*/ 655 h 6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655">
                  <a:moveTo>
                    <a:pt x="125" y="652"/>
                  </a:moveTo>
                  <a:lnTo>
                    <a:pt x="144" y="649"/>
                  </a:lnTo>
                  <a:lnTo>
                    <a:pt x="163" y="637"/>
                  </a:lnTo>
                  <a:lnTo>
                    <a:pt x="182" y="617"/>
                  </a:lnTo>
                  <a:lnTo>
                    <a:pt x="199" y="590"/>
                  </a:lnTo>
                  <a:lnTo>
                    <a:pt x="213" y="558"/>
                  </a:lnTo>
                  <a:lnTo>
                    <a:pt x="225" y="519"/>
                  </a:lnTo>
                  <a:lnTo>
                    <a:pt x="235" y="478"/>
                  </a:lnTo>
                  <a:lnTo>
                    <a:pt x="244" y="431"/>
                  </a:lnTo>
                  <a:lnTo>
                    <a:pt x="247" y="381"/>
                  </a:lnTo>
                  <a:lnTo>
                    <a:pt x="249" y="327"/>
                  </a:lnTo>
                  <a:lnTo>
                    <a:pt x="247" y="274"/>
                  </a:lnTo>
                  <a:lnTo>
                    <a:pt x="244" y="224"/>
                  </a:lnTo>
                  <a:lnTo>
                    <a:pt x="235" y="177"/>
                  </a:lnTo>
                  <a:lnTo>
                    <a:pt x="225" y="133"/>
                  </a:lnTo>
                  <a:lnTo>
                    <a:pt x="213" y="94"/>
                  </a:lnTo>
                  <a:lnTo>
                    <a:pt x="199" y="62"/>
                  </a:lnTo>
                  <a:lnTo>
                    <a:pt x="182" y="35"/>
                  </a:lnTo>
                  <a:lnTo>
                    <a:pt x="163" y="14"/>
                  </a:lnTo>
                  <a:lnTo>
                    <a:pt x="144" y="3"/>
                  </a:lnTo>
                  <a:lnTo>
                    <a:pt x="125" y="0"/>
                  </a:lnTo>
                  <a:lnTo>
                    <a:pt x="103" y="3"/>
                  </a:lnTo>
                  <a:lnTo>
                    <a:pt x="84" y="14"/>
                  </a:lnTo>
                  <a:lnTo>
                    <a:pt x="67" y="35"/>
                  </a:lnTo>
                  <a:lnTo>
                    <a:pt x="50" y="62"/>
                  </a:lnTo>
                  <a:lnTo>
                    <a:pt x="36" y="94"/>
                  </a:lnTo>
                  <a:lnTo>
                    <a:pt x="24" y="133"/>
                  </a:lnTo>
                  <a:lnTo>
                    <a:pt x="14" y="177"/>
                  </a:lnTo>
                  <a:lnTo>
                    <a:pt x="5" y="224"/>
                  </a:lnTo>
                  <a:lnTo>
                    <a:pt x="0" y="274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" y="431"/>
                  </a:lnTo>
                  <a:lnTo>
                    <a:pt x="14" y="478"/>
                  </a:lnTo>
                  <a:lnTo>
                    <a:pt x="24" y="519"/>
                  </a:lnTo>
                  <a:lnTo>
                    <a:pt x="36" y="558"/>
                  </a:lnTo>
                  <a:lnTo>
                    <a:pt x="50" y="590"/>
                  </a:lnTo>
                  <a:lnTo>
                    <a:pt x="67" y="617"/>
                  </a:lnTo>
                  <a:lnTo>
                    <a:pt x="84" y="637"/>
                  </a:lnTo>
                  <a:lnTo>
                    <a:pt x="103" y="649"/>
                  </a:lnTo>
                  <a:lnTo>
                    <a:pt x="125" y="655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9" name="Rectangle 101"/>
            <p:cNvSpPr>
              <a:spLocks noChangeArrowheads="1"/>
            </p:cNvSpPr>
            <p:nvPr/>
          </p:nvSpPr>
          <p:spPr bwMode="auto">
            <a:xfrm>
              <a:off x="4578350" y="230187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720" name="Rectangle 102"/>
            <p:cNvSpPr>
              <a:spLocks noChangeArrowheads="1"/>
            </p:cNvSpPr>
            <p:nvPr/>
          </p:nvSpPr>
          <p:spPr bwMode="auto">
            <a:xfrm>
              <a:off x="4649788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721" name="Rectangle 103"/>
            <p:cNvSpPr>
              <a:spLocks noChangeArrowheads="1"/>
            </p:cNvSpPr>
            <p:nvPr/>
          </p:nvSpPr>
          <p:spPr bwMode="auto">
            <a:xfrm>
              <a:off x="4703763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722" name="Rectangle 104"/>
            <p:cNvSpPr>
              <a:spLocks noChangeArrowheads="1"/>
            </p:cNvSpPr>
            <p:nvPr/>
          </p:nvSpPr>
          <p:spPr bwMode="auto">
            <a:xfrm>
              <a:off x="4757738" y="230187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723" name="Rectangle 105"/>
            <p:cNvSpPr>
              <a:spLocks noChangeArrowheads="1"/>
            </p:cNvSpPr>
            <p:nvPr/>
          </p:nvSpPr>
          <p:spPr bwMode="auto">
            <a:xfrm>
              <a:off x="4783138" y="2301876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724" name="Rectangle 106"/>
            <p:cNvSpPr>
              <a:spLocks noChangeArrowheads="1"/>
            </p:cNvSpPr>
            <p:nvPr/>
          </p:nvSpPr>
          <p:spPr bwMode="auto">
            <a:xfrm>
              <a:off x="4814888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725" name="Rectangle 107"/>
            <p:cNvSpPr>
              <a:spLocks noChangeArrowheads="1"/>
            </p:cNvSpPr>
            <p:nvPr/>
          </p:nvSpPr>
          <p:spPr bwMode="auto">
            <a:xfrm>
              <a:off x="4867275" y="2301876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l</a:t>
              </a:r>
              <a:endParaRPr lang="en-US" sz="3200"/>
            </a:p>
          </p:txBody>
        </p:sp>
        <p:sp>
          <p:nvSpPr>
            <p:cNvPr id="111726" name="Rectangle 108"/>
            <p:cNvSpPr>
              <a:spLocks noChangeArrowheads="1"/>
            </p:cNvSpPr>
            <p:nvPr/>
          </p:nvSpPr>
          <p:spPr bwMode="auto">
            <a:xfrm>
              <a:off x="7270750" y="392906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727" name="Rectangle 109"/>
            <p:cNvSpPr>
              <a:spLocks noChangeArrowheads="1"/>
            </p:cNvSpPr>
            <p:nvPr/>
          </p:nvSpPr>
          <p:spPr bwMode="auto">
            <a:xfrm>
              <a:off x="7334250" y="39290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 sz="3200"/>
            </a:p>
          </p:txBody>
        </p:sp>
        <p:sp>
          <p:nvSpPr>
            <p:cNvPr id="111728" name="Rectangle 110"/>
            <p:cNvSpPr>
              <a:spLocks noChangeArrowheads="1"/>
            </p:cNvSpPr>
            <p:nvPr/>
          </p:nvSpPr>
          <p:spPr bwMode="auto">
            <a:xfrm>
              <a:off x="7388225" y="39290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29" name="Freeform 111"/>
            <p:cNvSpPr>
              <a:spLocks/>
            </p:cNvSpPr>
            <p:nvPr/>
          </p:nvSpPr>
          <p:spPr bwMode="auto">
            <a:xfrm>
              <a:off x="3263901" y="2971800"/>
              <a:ext cx="195263" cy="2762250"/>
            </a:xfrm>
            <a:custGeom>
              <a:avLst/>
              <a:gdLst>
                <a:gd name="T0" fmla="*/ 2147483647 w 123"/>
                <a:gd name="T1" fmla="*/ 2147483647 h 1740"/>
                <a:gd name="T2" fmla="*/ 2147483647 w 123"/>
                <a:gd name="T3" fmla="*/ 0 h 1740"/>
                <a:gd name="T4" fmla="*/ 0 w 123"/>
                <a:gd name="T5" fmla="*/ 0 h 1740"/>
                <a:gd name="T6" fmla="*/ 0 w 123"/>
                <a:gd name="T7" fmla="*/ 2147483647 h 1740"/>
                <a:gd name="T8" fmla="*/ 2147483647 w 123"/>
                <a:gd name="T9" fmla="*/ 2147483647 h 1740"/>
                <a:gd name="T10" fmla="*/ 2147483647 w 123"/>
                <a:gd name="T11" fmla="*/ 2147483647 h 1740"/>
                <a:gd name="T12" fmla="*/ 2147483647 w 123"/>
                <a:gd name="T13" fmla="*/ 2147483647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740"/>
                <a:gd name="T23" fmla="*/ 123 w 123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740">
                  <a:moveTo>
                    <a:pt x="120" y="1740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3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0" name="Freeform 112"/>
            <p:cNvSpPr>
              <a:spLocks/>
            </p:cNvSpPr>
            <p:nvPr/>
          </p:nvSpPr>
          <p:spPr bwMode="auto">
            <a:xfrm>
              <a:off x="3263901" y="2971800"/>
              <a:ext cx="195263" cy="2762250"/>
            </a:xfrm>
            <a:custGeom>
              <a:avLst/>
              <a:gdLst>
                <a:gd name="T0" fmla="*/ 2147483647 w 123"/>
                <a:gd name="T1" fmla="*/ 2147483647 h 1740"/>
                <a:gd name="T2" fmla="*/ 2147483647 w 123"/>
                <a:gd name="T3" fmla="*/ 0 h 1740"/>
                <a:gd name="T4" fmla="*/ 0 w 123"/>
                <a:gd name="T5" fmla="*/ 0 h 1740"/>
                <a:gd name="T6" fmla="*/ 0 w 123"/>
                <a:gd name="T7" fmla="*/ 2147483647 h 1740"/>
                <a:gd name="T8" fmla="*/ 2147483647 w 123"/>
                <a:gd name="T9" fmla="*/ 2147483647 h 1740"/>
                <a:gd name="T10" fmla="*/ 2147483647 w 123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1740"/>
                <a:gd name="T20" fmla="*/ 123 w 123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1740">
                  <a:moveTo>
                    <a:pt x="120" y="1740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3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1" name="Freeform 113"/>
            <p:cNvSpPr>
              <a:spLocks/>
            </p:cNvSpPr>
            <p:nvPr/>
          </p:nvSpPr>
          <p:spPr bwMode="auto">
            <a:xfrm>
              <a:off x="6481763" y="4435476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2147483647 h 38"/>
                <a:gd name="T38" fmla="*/ 2147483647 w 31"/>
                <a:gd name="T39" fmla="*/ 2147483647 h 38"/>
                <a:gd name="T40" fmla="*/ 2147483647 w 31"/>
                <a:gd name="T41" fmla="*/ 0 h 38"/>
                <a:gd name="T42" fmla="*/ 2147483647 w 31"/>
                <a:gd name="T43" fmla="*/ 2147483647 h 38"/>
                <a:gd name="T44" fmla="*/ 2147483647 w 31"/>
                <a:gd name="T45" fmla="*/ 2147483647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0 w 31"/>
                <a:gd name="T57" fmla="*/ 2147483647 h 38"/>
                <a:gd name="T58" fmla="*/ 0 w 31"/>
                <a:gd name="T59" fmla="*/ 2147483647 h 38"/>
                <a:gd name="T60" fmla="*/ 0 w 31"/>
                <a:gd name="T61" fmla="*/ 2147483647 h 38"/>
                <a:gd name="T62" fmla="*/ 0 w 31"/>
                <a:gd name="T63" fmla="*/ 2147483647 h 38"/>
                <a:gd name="T64" fmla="*/ 0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8"/>
                <a:gd name="T128" fmla="*/ 31 w 31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8">
                  <a:moveTo>
                    <a:pt x="14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2" name="Freeform 114"/>
            <p:cNvSpPr>
              <a:spLocks/>
            </p:cNvSpPr>
            <p:nvPr/>
          </p:nvSpPr>
          <p:spPr bwMode="auto">
            <a:xfrm>
              <a:off x="5765801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2147483647 w 122"/>
                <a:gd name="T13" fmla="*/ 2147483647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1740"/>
                <a:gd name="T23" fmla="*/ 122 w 122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1740">
                  <a:moveTo>
                    <a:pt x="120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3" name="Freeform 115"/>
            <p:cNvSpPr>
              <a:spLocks/>
            </p:cNvSpPr>
            <p:nvPr/>
          </p:nvSpPr>
          <p:spPr bwMode="auto">
            <a:xfrm>
              <a:off x="5765801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0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4" name="Freeform 116"/>
            <p:cNvSpPr>
              <a:spLocks/>
            </p:cNvSpPr>
            <p:nvPr/>
          </p:nvSpPr>
          <p:spPr bwMode="auto">
            <a:xfrm>
              <a:off x="3206750" y="4013201"/>
              <a:ext cx="50800" cy="60325"/>
            </a:xfrm>
            <a:custGeom>
              <a:avLst/>
              <a:gdLst>
                <a:gd name="T0" fmla="*/ 0 w 32"/>
                <a:gd name="T1" fmla="*/ 0 h 38"/>
                <a:gd name="T2" fmla="*/ 2147483647 w 32"/>
                <a:gd name="T3" fmla="*/ 2147483647 h 38"/>
                <a:gd name="T4" fmla="*/ 2147483647 w 32"/>
                <a:gd name="T5" fmla="*/ 2147483647 h 38"/>
                <a:gd name="T6" fmla="*/ 2147483647 w 32"/>
                <a:gd name="T7" fmla="*/ 0 h 38"/>
                <a:gd name="T8" fmla="*/ 2147483647 w 32"/>
                <a:gd name="T9" fmla="*/ 0 h 38"/>
                <a:gd name="T10" fmla="*/ 0 w 32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8"/>
                <a:gd name="T20" fmla="*/ 32 w 3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8">
                  <a:moveTo>
                    <a:pt x="0" y="0"/>
                  </a:moveTo>
                  <a:lnTo>
                    <a:pt x="3" y="38"/>
                  </a:lnTo>
                  <a:lnTo>
                    <a:pt x="32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5" name="Line 117"/>
            <p:cNvSpPr>
              <a:spLocks noChangeShapeType="1"/>
            </p:cNvSpPr>
            <p:nvPr/>
          </p:nvSpPr>
          <p:spPr bwMode="auto">
            <a:xfrm>
              <a:off x="3119439" y="4041776"/>
              <a:ext cx="103187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6" name="Freeform 118"/>
            <p:cNvSpPr>
              <a:spLocks/>
            </p:cNvSpPr>
            <p:nvPr/>
          </p:nvSpPr>
          <p:spPr bwMode="auto">
            <a:xfrm>
              <a:off x="5708651" y="327660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3" y="39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7" name="Line 119"/>
            <p:cNvSpPr>
              <a:spLocks noChangeShapeType="1"/>
            </p:cNvSpPr>
            <p:nvPr/>
          </p:nvSpPr>
          <p:spPr bwMode="auto">
            <a:xfrm flipH="1">
              <a:off x="5370513" y="3309939"/>
              <a:ext cx="3492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8" name="Freeform 120"/>
            <p:cNvSpPr>
              <a:spLocks/>
            </p:cNvSpPr>
            <p:nvPr/>
          </p:nvSpPr>
          <p:spPr bwMode="auto">
            <a:xfrm>
              <a:off x="5708651" y="50355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9" name="Freeform 121"/>
            <p:cNvSpPr>
              <a:spLocks/>
            </p:cNvSpPr>
            <p:nvPr/>
          </p:nvSpPr>
          <p:spPr bwMode="auto">
            <a:xfrm>
              <a:off x="3783013" y="3309938"/>
              <a:ext cx="1941512" cy="1757362"/>
            </a:xfrm>
            <a:custGeom>
              <a:avLst/>
              <a:gdLst>
                <a:gd name="T0" fmla="*/ 2147483647 w 1223"/>
                <a:gd name="T1" fmla="*/ 2147483647 h 1107"/>
                <a:gd name="T2" fmla="*/ 0 w 1223"/>
                <a:gd name="T3" fmla="*/ 2147483647 h 1107"/>
                <a:gd name="T4" fmla="*/ 0 w 1223"/>
                <a:gd name="T5" fmla="*/ 0 h 1107"/>
                <a:gd name="T6" fmla="*/ 0 60000 65536"/>
                <a:gd name="T7" fmla="*/ 0 60000 65536"/>
                <a:gd name="T8" fmla="*/ 0 60000 65536"/>
                <a:gd name="T9" fmla="*/ 0 w 1223"/>
                <a:gd name="T10" fmla="*/ 0 h 1107"/>
                <a:gd name="T11" fmla="*/ 1223 w 1223"/>
                <a:gd name="T12" fmla="*/ 1107 h 11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3" h="1107">
                  <a:moveTo>
                    <a:pt x="1223" y="1104"/>
                  </a:move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0" name="Line 122"/>
            <p:cNvSpPr>
              <a:spLocks noChangeShapeType="1"/>
            </p:cNvSpPr>
            <p:nvPr/>
          </p:nvSpPr>
          <p:spPr bwMode="auto">
            <a:xfrm>
              <a:off x="3675063" y="2366964"/>
              <a:ext cx="8191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1" name="Rectangle 123"/>
            <p:cNvSpPr>
              <a:spLocks noChangeArrowheads="1"/>
            </p:cNvSpPr>
            <p:nvPr/>
          </p:nvSpPr>
          <p:spPr bwMode="auto">
            <a:xfrm>
              <a:off x="5808663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42" name="Rectangle 124"/>
            <p:cNvSpPr>
              <a:spLocks noChangeArrowheads="1"/>
            </p:cNvSpPr>
            <p:nvPr/>
          </p:nvSpPr>
          <p:spPr bwMode="auto">
            <a:xfrm>
              <a:off x="5872163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43" name="Freeform 125"/>
            <p:cNvSpPr>
              <a:spLocks/>
            </p:cNvSpPr>
            <p:nvPr/>
          </p:nvSpPr>
          <p:spPr bwMode="auto">
            <a:xfrm>
              <a:off x="5765801" y="2170113"/>
              <a:ext cx="193675" cy="398462"/>
            </a:xfrm>
            <a:custGeom>
              <a:avLst/>
              <a:gdLst>
                <a:gd name="T0" fmla="*/ 2147483647 w 122"/>
                <a:gd name="T1" fmla="*/ 2147483647 h 251"/>
                <a:gd name="T2" fmla="*/ 2147483647 w 122"/>
                <a:gd name="T3" fmla="*/ 0 h 251"/>
                <a:gd name="T4" fmla="*/ 0 w 122"/>
                <a:gd name="T5" fmla="*/ 0 h 251"/>
                <a:gd name="T6" fmla="*/ 0 w 122"/>
                <a:gd name="T7" fmla="*/ 2147483647 h 251"/>
                <a:gd name="T8" fmla="*/ 2147483647 w 122"/>
                <a:gd name="T9" fmla="*/ 2147483647 h 251"/>
                <a:gd name="T10" fmla="*/ 2147483647 w 122"/>
                <a:gd name="T11" fmla="*/ 2147483647 h 251"/>
                <a:gd name="T12" fmla="*/ 2147483647 w 122"/>
                <a:gd name="T13" fmla="*/ 2147483647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1"/>
                <a:gd name="T23" fmla="*/ 122 w 122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1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2" y="251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4" name="Freeform 126"/>
            <p:cNvSpPr>
              <a:spLocks/>
            </p:cNvSpPr>
            <p:nvPr/>
          </p:nvSpPr>
          <p:spPr bwMode="auto">
            <a:xfrm>
              <a:off x="5765801" y="2170113"/>
              <a:ext cx="193675" cy="398462"/>
            </a:xfrm>
            <a:custGeom>
              <a:avLst/>
              <a:gdLst>
                <a:gd name="T0" fmla="*/ 2147483647 w 122"/>
                <a:gd name="T1" fmla="*/ 2147483647 h 251"/>
                <a:gd name="T2" fmla="*/ 2147483647 w 122"/>
                <a:gd name="T3" fmla="*/ 0 h 251"/>
                <a:gd name="T4" fmla="*/ 0 w 122"/>
                <a:gd name="T5" fmla="*/ 0 h 251"/>
                <a:gd name="T6" fmla="*/ 0 w 122"/>
                <a:gd name="T7" fmla="*/ 2147483647 h 251"/>
                <a:gd name="T8" fmla="*/ 2147483647 w 122"/>
                <a:gd name="T9" fmla="*/ 2147483647 h 251"/>
                <a:gd name="T10" fmla="*/ 2147483647 w 122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1"/>
                <a:gd name="T20" fmla="*/ 122 w 122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1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2" y="25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5" name="Rectangle 127"/>
            <p:cNvSpPr>
              <a:spLocks noChangeArrowheads="1"/>
            </p:cNvSpPr>
            <p:nvPr/>
          </p:nvSpPr>
          <p:spPr bwMode="auto">
            <a:xfrm>
              <a:off x="5822950" y="23018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46" name="Freeform 128"/>
            <p:cNvSpPr>
              <a:spLocks/>
            </p:cNvSpPr>
            <p:nvPr/>
          </p:nvSpPr>
          <p:spPr bwMode="auto">
            <a:xfrm>
              <a:off x="5765801" y="1766889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7" name="Freeform 129"/>
            <p:cNvSpPr>
              <a:spLocks/>
            </p:cNvSpPr>
            <p:nvPr/>
          </p:nvSpPr>
          <p:spPr bwMode="auto">
            <a:xfrm>
              <a:off x="5765801" y="1766889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8" name="Rectangle 130"/>
            <p:cNvSpPr>
              <a:spLocks noChangeArrowheads="1"/>
            </p:cNvSpPr>
            <p:nvPr/>
          </p:nvSpPr>
          <p:spPr bwMode="auto">
            <a:xfrm>
              <a:off x="5792788" y="1898651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49" name="Rectangle 131"/>
            <p:cNvSpPr>
              <a:spLocks noChangeArrowheads="1"/>
            </p:cNvSpPr>
            <p:nvPr/>
          </p:nvSpPr>
          <p:spPr bwMode="auto">
            <a:xfrm>
              <a:off x="5884863" y="18986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50" name="Freeform 132"/>
            <p:cNvSpPr>
              <a:spLocks/>
            </p:cNvSpPr>
            <p:nvPr/>
          </p:nvSpPr>
          <p:spPr bwMode="auto">
            <a:xfrm>
              <a:off x="5708651" y="2738439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1" name="Freeform 133"/>
            <p:cNvSpPr>
              <a:spLocks/>
            </p:cNvSpPr>
            <p:nvPr/>
          </p:nvSpPr>
          <p:spPr bwMode="auto">
            <a:xfrm>
              <a:off x="5708651" y="19367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2" name="Freeform 134"/>
            <p:cNvSpPr>
              <a:spLocks/>
            </p:cNvSpPr>
            <p:nvPr/>
          </p:nvSpPr>
          <p:spPr bwMode="auto">
            <a:xfrm>
              <a:off x="5621339" y="1965326"/>
              <a:ext cx="103187" cy="804863"/>
            </a:xfrm>
            <a:custGeom>
              <a:avLst/>
              <a:gdLst>
                <a:gd name="T0" fmla="*/ 2147483647 w 65"/>
                <a:gd name="T1" fmla="*/ 0 h 507"/>
                <a:gd name="T2" fmla="*/ 0 w 65"/>
                <a:gd name="T3" fmla="*/ 2147483647 h 507"/>
                <a:gd name="T4" fmla="*/ 0 w 65"/>
                <a:gd name="T5" fmla="*/ 2147483647 h 507"/>
                <a:gd name="T6" fmla="*/ 2147483647 w 65"/>
                <a:gd name="T7" fmla="*/ 2147483647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507"/>
                <a:gd name="T14" fmla="*/ 65 w 65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507">
                  <a:moveTo>
                    <a:pt x="65" y="0"/>
                  </a:moveTo>
                  <a:lnTo>
                    <a:pt x="0" y="2"/>
                  </a:lnTo>
                  <a:lnTo>
                    <a:pt x="0" y="507"/>
                  </a:lnTo>
                  <a:lnTo>
                    <a:pt x="65" y="507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3" name="Freeform 135"/>
            <p:cNvSpPr>
              <a:spLocks/>
            </p:cNvSpPr>
            <p:nvPr/>
          </p:nvSpPr>
          <p:spPr bwMode="auto">
            <a:xfrm>
              <a:off x="7772400" y="2568576"/>
              <a:ext cx="190500" cy="403225"/>
            </a:xfrm>
            <a:custGeom>
              <a:avLst/>
              <a:gdLst>
                <a:gd name="T0" fmla="*/ 2147483647 w 120"/>
                <a:gd name="T1" fmla="*/ 2147483647 h 254"/>
                <a:gd name="T2" fmla="*/ 2147483647 w 120"/>
                <a:gd name="T3" fmla="*/ 0 h 254"/>
                <a:gd name="T4" fmla="*/ 0 w 120"/>
                <a:gd name="T5" fmla="*/ 0 h 254"/>
                <a:gd name="T6" fmla="*/ 0 w 120"/>
                <a:gd name="T7" fmla="*/ 2147483647 h 254"/>
                <a:gd name="T8" fmla="*/ 2147483647 w 120"/>
                <a:gd name="T9" fmla="*/ 2147483647 h 254"/>
                <a:gd name="T10" fmla="*/ 2147483647 w 120"/>
                <a:gd name="T11" fmla="*/ 2147483647 h 254"/>
                <a:gd name="T12" fmla="*/ 2147483647 w 120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54"/>
                <a:gd name="T23" fmla="*/ 120 w 120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54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0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4" name="Freeform 136"/>
            <p:cNvSpPr>
              <a:spLocks/>
            </p:cNvSpPr>
            <p:nvPr/>
          </p:nvSpPr>
          <p:spPr bwMode="auto">
            <a:xfrm>
              <a:off x="7772400" y="2568576"/>
              <a:ext cx="190500" cy="403225"/>
            </a:xfrm>
            <a:custGeom>
              <a:avLst/>
              <a:gdLst>
                <a:gd name="T0" fmla="*/ 2147483647 w 120"/>
                <a:gd name="T1" fmla="*/ 2147483647 h 254"/>
                <a:gd name="T2" fmla="*/ 2147483647 w 120"/>
                <a:gd name="T3" fmla="*/ 0 h 254"/>
                <a:gd name="T4" fmla="*/ 0 w 120"/>
                <a:gd name="T5" fmla="*/ 0 h 254"/>
                <a:gd name="T6" fmla="*/ 0 w 120"/>
                <a:gd name="T7" fmla="*/ 2147483647 h 254"/>
                <a:gd name="T8" fmla="*/ 2147483647 w 120"/>
                <a:gd name="T9" fmla="*/ 2147483647 h 254"/>
                <a:gd name="T10" fmla="*/ 2147483647 w 120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4"/>
                <a:gd name="T20" fmla="*/ 120 w 120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4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0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5" name="Freeform 137"/>
            <p:cNvSpPr>
              <a:spLocks/>
            </p:cNvSpPr>
            <p:nvPr/>
          </p:nvSpPr>
          <p:spPr bwMode="auto">
            <a:xfrm>
              <a:off x="7772400" y="2971800"/>
              <a:ext cx="190500" cy="2762250"/>
            </a:xfrm>
            <a:custGeom>
              <a:avLst/>
              <a:gdLst>
                <a:gd name="T0" fmla="*/ 2147483647 w 120"/>
                <a:gd name="T1" fmla="*/ 2147483647 h 1740"/>
                <a:gd name="T2" fmla="*/ 2147483647 w 120"/>
                <a:gd name="T3" fmla="*/ 0 h 1740"/>
                <a:gd name="T4" fmla="*/ 0 w 120"/>
                <a:gd name="T5" fmla="*/ 0 h 1740"/>
                <a:gd name="T6" fmla="*/ 0 w 120"/>
                <a:gd name="T7" fmla="*/ 2147483647 h 1740"/>
                <a:gd name="T8" fmla="*/ 2147483647 w 120"/>
                <a:gd name="T9" fmla="*/ 2147483647 h 1740"/>
                <a:gd name="T10" fmla="*/ 2147483647 w 120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740"/>
                <a:gd name="T20" fmla="*/ 120 w 120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740">
                  <a:moveTo>
                    <a:pt x="120" y="1740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6" name="Freeform 138"/>
            <p:cNvSpPr>
              <a:spLocks/>
            </p:cNvSpPr>
            <p:nvPr/>
          </p:nvSpPr>
          <p:spPr bwMode="auto">
            <a:xfrm>
              <a:off x="7772400" y="2971800"/>
              <a:ext cx="190500" cy="2762250"/>
            </a:xfrm>
            <a:custGeom>
              <a:avLst/>
              <a:gdLst>
                <a:gd name="T0" fmla="*/ 2147483647 w 120"/>
                <a:gd name="T1" fmla="*/ 2147483647 h 1740"/>
                <a:gd name="T2" fmla="*/ 2147483647 w 120"/>
                <a:gd name="T3" fmla="*/ 0 h 1740"/>
                <a:gd name="T4" fmla="*/ 0 w 120"/>
                <a:gd name="T5" fmla="*/ 0 h 1740"/>
                <a:gd name="T6" fmla="*/ 0 w 120"/>
                <a:gd name="T7" fmla="*/ 2147483647 h 1740"/>
                <a:gd name="T8" fmla="*/ 2147483647 w 120"/>
                <a:gd name="T9" fmla="*/ 2147483647 h 1740"/>
                <a:gd name="T10" fmla="*/ 2147483647 w 120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740"/>
                <a:gd name="T20" fmla="*/ 120 w 120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740">
                  <a:moveTo>
                    <a:pt x="120" y="1740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0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7" name="Rectangle 139"/>
            <p:cNvSpPr>
              <a:spLocks noChangeArrowheads="1"/>
            </p:cNvSpPr>
            <p:nvPr/>
          </p:nvSpPr>
          <p:spPr bwMode="auto">
            <a:xfrm>
              <a:off x="7826375" y="27003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58" name="Freeform 140"/>
            <p:cNvSpPr>
              <a:spLocks/>
            </p:cNvSpPr>
            <p:nvPr/>
          </p:nvSpPr>
          <p:spPr bwMode="auto">
            <a:xfrm>
              <a:off x="7772400" y="2170113"/>
              <a:ext cx="190500" cy="398462"/>
            </a:xfrm>
            <a:custGeom>
              <a:avLst/>
              <a:gdLst>
                <a:gd name="T0" fmla="*/ 2147483647 w 120"/>
                <a:gd name="T1" fmla="*/ 2147483647 h 251"/>
                <a:gd name="T2" fmla="*/ 2147483647 w 120"/>
                <a:gd name="T3" fmla="*/ 0 h 251"/>
                <a:gd name="T4" fmla="*/ 0 w 120"/>
                <a:gd name="T5" fmla="*/ 0 h 251"/>
                <a:gd name="T6" fmla="*/ 0 w 120"/>
                <a:gd name="T7" fmla="*/ 2147483647 h 251"/>
                <a:gd name="T8" fmla="*/ 2147483647 w 120"/>
                <a:gd name="T9" fmla="*/ 2147483647 h 251"/>
                <a:gd name="T10" fmla="*/ 2147483647 w 120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1"/>
                <a:gd name="T20" fmla="*/ 120 w 120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1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9" name="Freeform 141"/>
            <p:cNvSpPr>
              <a:spLocks/>
            </p:cNvSpPr>
            <p:nvPr/>
          </p:nvSpPr>
          <p:spPr bwMode="auto">
            <a:xfrm>
              <a:off x="7772400" y="2170113"/>
              <a:ext cx="190500" cy="398462"/>
            </a:xfrm>
            <a:custGeom>
              <a:avLst/>
              <a:gdLst>
                <a:gd name="T0" fmla="*/ 2147483647 w 120"/>
                <a:gd name="T1" fmla="*/ 2147483647 h 251"/>
                <a:gd name="T2" fmla="*/ 2147483647 w 120"/>
                <a:gd name="T3" fmla="*/ 0 h 251"/>
                <a:gd name="T4" fmla="*/ 0 w 120"/>
                <a:gd name="T5" fmla="*/ 0 h 251"/>
                <a:gd name="T6" fmla="*/ 0 w 120"/>
                <a:gd name="T7" fmla="*/ 2147483647 h 251"/>
                <a:gd name="T8" fmla="*/ 2147483647 w 120"/>
                <a:gd name="T9" fmla="*/ 2147483647 h 251"/>
                <a:gd name="T10" fmla="*/ 2147483647 w 120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1"/>
                <a:gd name="T20" fmla="*/ 120 w 120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1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0" y="25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0" name="Rectangle 142"/>
            <p:cNvSpPr>
              <a:spLocks noChangeArrowheads="1"/>
            </p:cNvSpPr>
            <p:nvPr/>
          </p:nvSpPr>
          <p:spPr bwMode="auto">
            <a:xfrm>
              <a:off x="7799388" y="2301876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61" name="Rectangle 143"/>
            <p:cNvSpPr>
              <a:spLocks noChangeArrowheads="1"/>
            </p:cNvSpPr>
            <p:nvPr/>
          </p:nvSpPr>
          <p:spPr bwMode="auto">
            <a:xfrm>
              <a:off x="7886700" y="230187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62" name="Freeform 144"/>
            <p:cNvSpPr>
              <a:spLocks/>
            </p:cNvSpPr>
            <p:nvPr/>
          </p:nvSpPr>
          <p:spPr bwMode="auto">
            <a:xfrm>
              <a:off x="7715251" y="27098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3" name="Freeform 145"/>
            <p:cNvSpPr>
              <a:spLocks/>
            </p:cNvSpPr>
            <p:nvPr/>
          </p:nvSpPr>
          <p:spPr bwMode="auto">
            <a:xfrm>
              <a:off x="5959475" y="2366964"/>
              <a:ext cx="1771650" cy="376237"/>
            </a:xfrm>
            <a:custGeom>
              <a:avLst/>
              <a:gdLst>
                <a:gd name="T0" fmla="*/ 2147483647 w 1116"/>
                <a:gd name="T1" fmla="*/ 2147483647 h 237"/>
                <a:gd name="T2" fmla="*/ 2147483647 w 1116"/>
                <a:gd name="T3" fmla="*/ 2147483647 h 237"/>
                <a:gd name="T4" fmla="*/ 2147483647 w 1116"/>
                <a:gd name="T5" fmla="*/ 0 h 237"/>
                <a:gd name="T6" fmla="*/ 0 w 1116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6"/>
                <a:gd name="T13" fmla="*/ 0 h 237"/>
                <a:gd name="T14" fmla="*/ 1116 w 1116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6" h="237">
                  <a:moveTo>
                    <a:pt x="1116" y="237"/>
                  </a:moveTo>
                  <a:lnTo>
                    <a:pt x="1005" y="237"/>
                  </a:lnTo>
                  <a:lnTo>
                    <a:pt x="100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4" name="Freeform 146"/>
            <p:cNvSpPr>
              <a:spLocks/>
            </p:cNvSpPr>
            <p:nvPr/>
          </p:nvSpPr>
          <p:spPr bwMode="auto">
            <a:xfrm>
              <a:off x="7715251" y="23399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5" name="Freeform 147"/>
            <p:cNvSpPr>
              <a:spLocks/>
            </p:cNvSpPr>
            <p:nvPr/>
          </p:nvSpPr>
          <p:spPr bwMode="auto">
            <a:xfrm>
              <a:off x="5956301" y="1965325"/>
              <a:ext cx="1774825" cy="401638"/>
            </a:xfrm>
            <a:custGeom>
              <a:avLst/>
              <a:gdLst>
                <a:gd name="T0" fmla="*/ 0 w 1118"/>
                <a:gd name="T1" fmla="*/ 0 h 253"/>
                <a:gd name="T2" fmla="*/ 2147483647 w 1118"/>
                <a:gd name="T3" fmla="*/ 2147483647 h 253"/>
                <a:gd name="T4" fmla="*/ 2147483647 w 1118"/>
                <a:gd name="T5" fmla="*/ 2147483647 h 253"/>
                <a:gd name="T6" fmla="*/ 2147483647 w 1118"/>
                <a:gd name="T7" fmla="*/ 2147483647 h 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8"/>
                <a:gd name="T13" fmla="*/ 0 h 253"/>
                <a:gd name="T14" fmla="*/ 1118 w 1118"/>
                <a:gd name="T15" fmla="*/ 253 h 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8" h="253">
                  <a:moveTo>
                    <a:pt x="0" y="0"/>
                  </a:moveTo>
                  <a:lnTo>
                    <a:pt x="1053" y="2"/>
                  </a:lnTo>
                  <a:lnTo>
                    <a:pt x="1053" y="253"/>
                  </a:lnTo>
                  <a:lnTo>
                    <a:pt x="1118" y="253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6" name="Freeform 148"/>
            <p:cNvSpPr>
              <a:spLocks/>
            </p:cNvSpPr>
            <p:nvPr/>
          </p:nvSpPr>
          <p:spPr bwMode="auto">
            <a:xfrm>
              <a:off x="9212264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2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2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7" name="Freeform 149"/>
            <p:cNvSpPr>
              <a:spLocks/>
            </p:cNvSpPr>
            <p:nvPr/>
          </p:nvSpPr>
          <p:spPr bwMode="auto">
            <a:xfrm>
              <a:off x="9212264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2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8" name="Freeform 150"/>
            <p:cNvSpPr>
              <a:spLocks/>
            </p:cNvSpPr>
            <p:nvPr/>
          </p:nvSpPr>
          <p:spPr bwMode="auto">
            <a:xfrm>
              <a:off x="9212264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2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9" name="Freeform 151"/>
            <p:cNvSpPr>
              <a:spLocks/>
            </p:cNvSpPr>
            <p:nvPr/>
          </p:nvSpPr>
          <p:spPr bwMode="auto">
            <a:xfrm>
              <a:off x="9212264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2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0" name="Rectangle 152"/>
            <p:cNvSpPr>
              <a:spLocks noChangeArrowheads="1"/>
            </p:cNvSpPr>
            <p:nvPr/>
          </p:nvSpPr>
          <p:spPr bwMode="auto">
            <a:xfrm>
              <a:off x="9239250" y="2700339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71" name="Rectangle 153"/>
            <p:cNvSpPr>
              <a:spLocks noChangeArrowheads="1"/>
            </p:cNvSpPr>
            <p:nvPr/>
          </p:nvSpPr>
          <p:spPr bwMode="auto">
            <a:xfrm>
              <a:off x="9329738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72" name="Freeform 154"/>
            <p:cNvSpPr>
              <a:spLocks/>
            </p:cNvSpPr>
            <p:nvPr/>
          </p:nvSpPr>
          <p:spPr bwMode="auto">
            <a:xfrm>
              <a:off x="7715251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3" y="39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3" name="Line 155"/>
            <p:cNvSpPr>
              <a:spLocks noChangeShapeType="1"/>
            </p:cNvSpPr>
            <p:nvPr/>
          </p:nvSpPr>
          <p:spPr bwMode="auto">
            <a:xfrm flipH="1">
              <a:off x="7464425" y="3998914"/>
              <a:ext cx="26193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4" name="Freeform 156"/>
            <p:cNvSpPr>
              <a:spLocks/>
            </p:cNvSpPr>
            <p:nvPr/>
          </p:nvSpPr>
          <p:spPr bwMode="auto">
            <a:xfrm>
              <a:off x="9158288" y="27384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2147483647 h 38"/>
                <a:gd name="T8" fmla="*/ 0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5" name="Freeform 157"/>
            <p:cNvSpPr>
              <a:spLocks/>
            </p:cNvSpPr>
            <p:nvPr/>
          </p:nvSpPr>
          <p:spPr bwMode="auto">
            <a:xfrm>
              <a:off x="7962900" y="2366964"/>
              <a:ext cx="1206500" cy="403225"/>
            </a:xfrm>
            <a:custGeom>
              <a:avLst/>
              <a:gdLst>
                <a:gd name="T0" fmla="*/ 2147483647 w 760"/>
                <a:gd name="T1" fmla="*/ 2147483647 h 254"/>
                <a:gd name="T2" fmla="*/ 2147483647 w 760"/>
                <a:gd name="T3" fmla="*/ 2147483647 h 254"/>
                <a:gd name="T4" fmla="*/ 2147483647 w 760"/>
                <a:gd name="T5" fmla="*/ 0 h 254"/>
                <a:gd name="T6" fmla="*/ 0 w 760"/>
                <a:gd name="T7" fmla="*/ 0 h 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254"/>
                <a:gd name="T14" fmla="*/ 760 w 760"/>
                <a:gd name="T15" fmla="*/ 254 h 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254">
                  <a:moveTo>
                    <a:pt x="760" y="251"/>
                  </a:moveTo>
                  <a:lnTo>
                    <a:pt x="696" y="254"/>
                  </a:lnTo>
                  <a:lnTo>
                    <a:pt x="69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6" name="Freeform 158"/>
            <p:cNvSpPr>
              <a:spLocks/>
            </p:cNvSpPr>
            <p:nvPr/>
          </p:nvSpPr>
          <p:spPr bwMode="auto">
            <a:xfrm>
              <a:off x="9155114" y="3965576"/>
              <a:ext cx="52387" cy="61913"/>
            </a:xfrm>
            <a:custGeom>
              <a:avLst/>
              <a:gdLst>
                <a:gd name="T0" fmla="*/ 0 w 33"/>
                <a:gd name="T1" fmla="*/ 0 h 39"/>
                <a:gd name="T2" fmla="*/ 2147483647 w 33"/>
                <a:gd name="T3" fmla="*/ 2147483647 h 39"/>
                <a:gd name="T4" fmla="*/ 2147483647 w 33"/>
                <a:gd name="T5" fmla="*/ 2147483647 h 39"/>
                <a:gd name="T6" fmla="*/ 2147483647 w 33"/>
                <a:gd name="T7" fmla="*/ 2147483647 h 39"/>
                <a:gd name="T8" fmla="*/ 2147483647 w 33"/>
                <a:gd name="T9" fmla="*/ 2147483647 h 39"/>
                <a:gd name="T10" fmla="*/ 0 w 3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9"/>
                <a:gd name="T20" fmla="*/ 33 w 33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9">
                  <a:moveTo>
                    <a:pt x="0" y="0"/>
                  </a:moveTo>
                  <a:lnTo>
                    <a:pt x="2" y="39"/>
                  </a:lnTo>
                  <a:lnTo>
                    <a:pt x="33" y="21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7" name="Line 159"/>
            <p:cNvSpPr>
              <a:spLocks noChangeShapeType="1"/>
            </p:cNvSpPr>
            <p:nvPr/>
          </p:nvSpPr>
          <p:spPr bwMode="auto">
            <a:xfrm flipH="1">
              <a:off x="9405939" y="3998914"/>
              <a:ext cx="4349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8" name="Line 160"/>
            <p:cNvSpPr>
              <a:spLocks noChangeShapeType="1"/>
            </p:cNvSpPr>
            <p:nvPr/>
          </p:nvSpPr>
          <p:spPr bwMode="auto">
            <a:xfrm flipH="1">
              <a:off x="9051925" y="3998914"/>
              <a:ext cx="1143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9" name="Freeform 161"/>
            <p:cNvSpPr>
              <a:spLocks/>
            </p:cNvSpPr>
            <p:nvPr/>
          </p:nvSpPr>
          <p:spPr bwMode="auto">
            <a:xfrm>
              <a:off x="9155114" y="4800601"/>
              <a:ext cx="52387" cy="60325"/>
            </a:xfrm>
            <a:custGeom>
              <a:avLst/>
              <a:gdLst>
                <a:gd name="T0" fmla="*/ 0 w 33"/>
                <a:gd name="T1" fmla="*/ 0 h 38"/>
                <a:gd name="T2" fmla="*/ 2147483647 w 33"/>
                <a:gd name="T3" fmla="*/ 2147483647 h 38"/>
                <a:gd name="T4" fmla="*/ 2147483647 w 33"/>
                <a:gd name="T5" fmla="*/ 2147483647 h 38"/>
                <a:gd name="T6" fmla="*/ 2147483647 w 33"/>
                <a:gd name="T7" fmla="*/ 0 h 38"/>
                <a:gd name="T8" fmla="*/ 2147483647 w 33"/>
                <a:gd name="T9" fmla="*/ 0 h 38"/>
                <a:gd name="T10" fmla="*/ 0 w 3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8"/>
                <a:gd name="T20" fmla="*/ 33 w 33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8">
                  <a:moveTo>
                    <a:pt x="0" y="0"/>
                  </a:moveTo>
                  <a:lnTo>
                    <a:pt x="2" y="38"/>
                  </a:lnTo>
                  <a:lnTo>
                    <a:pt x="33" y="2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0" name="Freeform 162"/>
            <p:cNvSpPr>
              <a:spLocks/>
            </p:cNvSpPr>
            <p:nvPr/>
          </p:nvSpPr>
          <p:spPr bwMode="auto">
            <a:xfrm>
              <a:off x="9405939" y="4440238"/>
              <a:ext cx="434975" cy="393700"/>
            </a:xfrm>
            <a:custGeom>
              <a:avLst/>
              <a:gdLst>
                <a:gd name="T0" fmla="*/ 2147483647 w 274"/>
                <a:gd name="T1" fmla="*/ 0 h 248"/>
                <a:gd name="T2" fmla="*/ 2147483647 w 274"/>
                <a:gd name="T3" fmla="*/ 2147483647 h 248"/>
                <a:gd name="T4" fmla="*/ 2147483647 w 274"/>
                <a:gd name="T5" fmla="*/ 2147483647 h 248"/>
                <a:gd name="T6" fmla="*/ 0 w 274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248"/>
                <a:gd name="T14" fmla="*/ 274 w 274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248">
                  <a:moveTo>
                    <a:pt x="274" y="0"/>
                  </a:moveTo>
                  <a:lnTo>
                    <a:pt x="204" y="3"/>
                  </a:lnTo>
                  <a:lnTo>
                    <a:pt x="204" y="248"/>
                  </a:lnTo>
                  <a:lnTo>
                    <a:pt x="0" y="2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1" name="Line 163"/>
            <p:cNvSpPr>
              <a:spLocks noChangeShapeType="1"/>
            </p:cNvSpPr>
            <p:nvPr/>
          </p:nvSpPr>
          <p:spPr bwMode="auto">
            <a:xfrm flipH="1">
              <a:off x="8289925" y="4829176"/>
              <a:ext cx="876300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2" name="Rectangle 164"/>
            <p:cNvSpPr>
              <a:spLocks noChangeArrowheads="1"/>
            </p:cNvSpPr>
            <p:nvPr/>
          </p:nvSpPr>
          <p:spPr bwMode="auto">
            <a:xfrm>
              <a:off x="5738813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783" name="Rectangle 165"/>
            <p:cNvSpPr>
              <a:spLocks noChangeArrowheads="1"/>
            </p:cNvSpPr>
            <p:nvPr/>
          </p:nvSpPr>
          <p:spPr bwMode="auto">
            <a:xfrm>
              <a:off x="5765800" y="15700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784" name="Rectangle 166"/>
            <p:cNvSpPr>
              <a:spLocks noChangeArrowheads="1"/>
            </p:cNvSpPr>
            <p:nvPr/>
          </p:nvSpPr>
          <p:spPr bwMode="auto">
            <a:xfrm>
              <a:off x="5834063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85" name="Rectangle 167"/>
            <p:cNvSpPr>
              <a:spLocks noChangeArrowheads="1"/>
            </p:cNvSpPr>
            <p:nvPr/>
          </p:nvSpPr>
          <p:spPr bwMode="auto">
            <a:xfrm>
              <a:off x="5861050" y="15700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86" name="Rectangle 168"/>
            <p:cNvSpPr>
              <a:spLocks noChangeArrowheads="1"/>
            </p:cNvSpPr>
            <p:nvPr/>
          </p:nvSpPr>
          <p:spPr bwMode="auto">
            <a:xfrm>
              <a:off x="5926138" y="15700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87" name="Rectangle 169"/>
            <p:cNvSpPr>
              <a:spLocks noChangeArrowheads="1"/>
            </p:cNvSpPr>
            <p:nvPr/>
          </p:nvSpPr>
          <p:spPr bwMode="auto">
            <a:xfrm>
              <a:off x="768191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88" name="Rectangle 170"/>
            <p:cNvSpPr>
              <a:spLocks noChangeArrowheads="1"/>
            </p:cNvSpPr>
            <p:nvPr/>
          </p:nvSpPr>
          <p:spPr bwMode="auto">
            <a:xfrm>
              <a:off x="774541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89" name="Rectangle 171"/>
            <p:cNvSpPr>
              <a:spLocks noChangeArrowheads="1"/>
            </p:cNvSpPr>
            <p:nvPr/>
          </p:nvSpPr>
          <p:spPr bwMode="auto">
            <a:xfrm>
              <a:off x="7810500" y="196850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90" name="Rectangle 172"/>
            <p:cNvSpPr>
              <a:spLocks noChangeArrowheads="1"/>
            </p:cNvSpPr>
            <p:nvPr/>
          </p:nvSpPr>
          <p:spPr bwMode="auto">
            <a:xfrm>
              <a:off x="7837488" y="19685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1" name="Rectangle 173"/>
            <p:cNvSpPr>
              <a:spLocks noChangeArrowheads="1"/>
            </p:cNvSpPr>
            <p:nvPr/>
          </p:nvSpPr>
          <p:spPr bwMode="auto">
            <a:xfrm>
              <a:off x="791686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92" name="Rectangle 174"/>
            <p:cNvSpPr>
              <a:spLocks noChangeArrowheads="1"/>
            </p:cNvSpPr>
            <p:nvPr/>
          </p:nvSpPr>
          <p:spPr bwMode="auto">
            <a:xfrm>
              <a:off x="7981950" y="19685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3" name="Rectangle 175"/>
            <p:cNvSpPr>
              <a:spLocks noChangeArrowheads="1"/>
            </p:cNvSpPr>
            <p:nvPr/>
          </p:nvSpPr>
          <p:spPr bwMode="auto">
            <a:xfrm>
              <a:off x="9105900" y="237172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4" name="Rectangle 176"/>
            <p:cNvSpPr>
              <a:spLocks noChangeArrowheads="1"/>
            </p:cNvSpPr>
            <p:nvPr/>
          </p:nvSpPr>
          <p:spPr bwMode="auto">
            <a:xfrm>
              <a:off x="9188450" y="237172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95" name="Rectangle 177"/>
            <p:cNvSpPr>
              <a:spLocks noChangeArrowheads="1"/>
            </p:cNvSpPr>
            <p:nvPr/>
          </p:nvSpPr>
          <p:spPr bwMode="auto">
            <a:xfrm>
              <a:off x="9250363" y="237172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6" name="Rectangle 178"/>
            <p:cNvSpPr>
              <a:spLocks noChangeArrowheads="1"/>
            </p:cNvSpPr>
            <p:nvPr/>
          </p:nvSpPr>
          <p:spPr bwMode="auto">
            <a:xfrm>
              <a:off x="9334500" y="237172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97" name="Rectangle 179"/>
            <p:cNvSpPr>
              <a:spLocks noChangeArrowheads="1"/>
            </p:cNvSpPr>
            <p:nvPr/>
          </p:nvSpPr>
          <p:spPr bwMode="auto">
            <a:xfrm>
              <a:off x="9359900" y="2371726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98" name="Rectangle 180"/>
            <p:cNvSpPr>
              <a:spLocks noChangeArrowheads="1"/>
            </p:cNvSpPr>
            <p:nvPr/>
          </p:nvSpPr>
          <p:spPr bwMode="auto">
            <a:xfrm>
              <a:off x="9447213" y="237172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99" name="Rectangle 181"/>
            <p:cNvSpPr>
              <a:spLocks noChangeArrowheads="1"/>
            </p:cNvSpPr>
            <p:nvPr/>
          </p:nvSpPr>
          <p:spPr bwMode="auto">
            <a:xfrm>
              <a:off x="8640763" y="38623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00" name="Rectangle 182"/>
            <p:cNvSpPr>
              <a:spLocks noChangeArrowheads="1"/>
            </p:cNvSpPr>
            <p:nvPr/>
          </p:nvSpPr>
          <p:spPr bwMode="auto">
            <a:xfrm>
              <a:off x="8709025" y="38623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01" name="Rectangle 183"/>
            <p:cNvSpPr>
              <a:spLocks noChangeArrowheads="1"/>
            </p:cNvSpPr>
            <p:nvPr/>
          </p:nvSpPr>
          <p:spPr bwMode="auto">
            <a:xfrm>
              <a:off x="8763000" y="38623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02" name="Rectangle 184"/>
            <p:cNvSpPr>
              <a:spLocks noChangeArrowheads="1"/>
            </p:cNvSpPr>
            <p:nvPr/>
          </p:nvSpPr>
          <p:spPr bwMode="auto">
            <a:xfrm>
              <a:off x="8789988" y="38623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03" name="Rectangle 185"/>
            <p:cNvSpPr>
              <a:spLocks noChangeArrowheads="1"/>
            </p:cNvSpPr>
            <p:nvPr/>
          </p:nvSpPr>
          <p:spPr bwMode="auto">
            <a:xfrm>
              <a:off x="8842376" y="386238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04" name="Rectangle 186"/>
            <p:cNvSpPr>
              <a:spLocks noChangeArrowheads="1"/>
            </p:cNvSpPr>
            <p:nvPr/>
          </p:nvSpPr>
          <p:spPr bwMode="auto">
            <a:xfrm>
              <a:off x="8572500" y="39989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05" name="Rectangle 187"/>
            <p:cNvSpPr>
              <a:spLocks noChangeArrowheads="1"/>
            </p:cNvSpPr>
            <p:nvPr/>
          </p:nvSpPr>
          <p:spPr bwMode="auto">
            <a:xfrm>
              <a:off x="8651875" y="39989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06" name="Rectangle 188"/>
            <p:cNvSpPr>
              <a:spLocks noChangeArrowheads="1"/>
            </p:cNvSpPr>
            <p:nvPr/>
          </p:nvSpPr>
          <p:spPr bwMode="auto">
            <a:xfrm>
              <a:off x="8705850" y="39989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07" name="Rectangle 189"/>
            <p:cNvSpPr>
              <a:spLocks noChangeArrowheads="1"/>
            </p:cNvSpPr>
            <p:nvPr/>
          </p:nvSpPr>
          <p:spPr bwMode="auto">
            <a:xfrm>
              <a:off x="8785225" y="39989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08" name="Rectangle 190"/>
            <p:cNvSpPr>
              <a:spLocks noChangeArrowheads="1"/>
            </p:cNvSpPr>
            <p:nvPr/>
          </p:nvSpPr>
          <p:spPr bwMode="auto">
            <a:xfrm>
              <a:off x="8839200" y="39989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09" name="Rectangle 191"/>
            <p:cNvSpPr>
              <a:spLocks noChangeArrowheads="1"/>
            </p:cNvSpPr>
            <p:nvPr/>
          </p:nvSpPr>
          <p:spPr bwMode="auto">
            <a:xfrm>
              <a:off x="8872538" y="39989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 sz="3200"/>
            </a:p>
          </p:txBody>
        </p:sp>
        <p:sp>
          <p:nvSpPr>
            <p:cNvPr id="111810" name="Freeform 192"/>
            <p:cNvSpPr>
              <a:spLocks/>
            </p:cNvSpPr>
            <p:nvPr/>
          </p:nvSpPr>
          <p:spPr bwMode="auto">
            <a:xfrm>
              <a:off x="7151689" y="3398839"/>
              <a:ext cx="312737" cy="1195387"/>
            </a:xfrm>
            <a:custGeom>
              <a:avLst/>
              <a:gdLst>
                <a:gd name="T0" fmla="*/ 0 w 197"/>
                <a:gd name="T1" fmla="*/ 0 h 753"/>
                <a:gd name="T2" fmla="*/ 0 w 197"/>
                <a:gd name="T3" fmla="*/ 2147483647 h 753"/>
                <a:gd name="T4" fmla="*/ 2147483647 w 197"/>
                <a:gd name="T5" fmla="*/ 2147483647 h 753"/>
                <a:gd name="T6" fmla="*/ 0 w 197"/>
                <a:gd name="T7" fmla="*/ 2147483647 h 753"/>
                <a:gd name="T8" fmla="*/ 0 w 197"/>
                <a:gd name="T9" fmla="*/ 2147483647 h 753"/>
                <a:gd name="T10" fmla="*/ 2147483647 w 197"/>
                <a:gd name="T11" fmla="*/ 2147483647 h 753"/>
                <a:gd name="T12" fmla="*/ 2147483647 w 197"/>
                <a:gd name="T13" fmla="*/ 2147483647 h 753"/>
                <a:gd name="T14" fmla="*/ 0 w 197"/>
                <a:gd name="T15" fmla="*/ 2147483647 h 753"/>
                <a:gd name="T16" fmla="*/ 0 w 197"/>
                <a:gd name="T17" fmla="*/ 2147483647 h 7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753"/>
                <a:gd name="T29" fmla="*/ 197 w 197"/>
                <a:gd name="T30" fmla="*/ 753 h 7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753">
                  <a:moveTo>
                    <a:pt x="0" y="0"/>
                  </a:moveTo>
                  <a:lnTo>
                    <a:pt x="0" y="304"/>
                  </a:lnTo>
                  <a:lnTo>
                    <a:pt x="63" y="378"/>
                  </a:lnTo>
                  <a:lnTo>
                    <a:pt x="0" y="452"/>
                  </a:lnTo>
                  <a:lnTo>
                    <a:pt x="0" y="753"/>
                  </a:lnTo>
                  <a:lnTo>
                    <a:pt x="197" y="523"/>
                  </a:lnTo>
                  <a:lnTo>
                    <a:pt x="197" y="233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1" name="Freeform 193"/>
            <p:cNvSpPr>
              <a:spLocks/>
            </p:cNvSpPr>
            <p:nvPr/>
          </p:nvSpPr>
          <p:spPr bwMode="auto">
            <a:xfrm>
              <a:off x="6645276" y="3197226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w 115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19"/>
                <a:gd name="T137" fmla="*/ 115 w 115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8" y="0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9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5" y="416"/>
                  </a:lnTo>
                  <a:lnTo>
                    <a:pt x="67" y="41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6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7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52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2" name="Freeform 194"/>
            <p:cNvSpPr>
              <a:spLocks/>
            </p:cNvSpPr>
            <p:nvPr/>
          </p:nvSpPr>
          <p:spPr bwMode="auto">
            <a:xfrm>
              <a:off x="6645276" y="3197226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8" y="0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9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5" y="416"/>
                  </a:lnTo>
                  <a:lnTo>
                    <a:pt x="67" y="41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6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7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52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3" name="Rectangle 195"/>
            <p:cNvSpPr>
              <a:spLocks noChangeArrowheads="1"/>
            </p:cNvSpPr>
            <p:nvPr/>
          </p:nvSpPr>
          <p:spPr bwMode="auto">
            <a:xfrm>
              <a:off x="6691313" y="33432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14" name="Rectangle 196"/>
            <p:cNvSpPr>
              <a:spLocks noChangeArrowheads="1"/>
            </p:cNvSpPr>
            <p:nvPr/>
          </p:nvSpPr>
          <p:spPr bwMode="auto">
            <a:xfrm>
              <a:off x="6770689" y="33432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15" name="Rectangle 197"/>
            <p:cNvSpPr>
              <a:spLocks noChangeArrowheads="1"/>
            </p:cNvSpPr>
            <p:nvPr/>
          </p:nvSpPr>
          <p:spPr bwMode="auto">
            <a:xfrm>
              <a:off x="6710363" y="346392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16" name="Rectangle 198"/>
            <p:cNvSpPr>
              <a:spLocks noChangeArrowheads="1"/>
            </p:cNvSpPr>
            <p:nvPr/>
          </p:nvSpPr>
          <p:spPr bwMode="auto">
            <a:xfrm>
              <a:off x="6764339" y="346392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17" name="Rectangle 199"/>
            <p:cNvSpPr>
              <a:spLocks noChangeArrowheads="1"/>
            </p:cNvSpPr>
            <p:nvPr/>
          </p:nvSpPr>
          <p:spPr bwMode="auto">
            <a:xfrm>
              <a:off x="6710363" y="358140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818" name="Freeform 200"/>
            <p:cNvSpPr>
              <a:spLocks/>
            </p:cNvSpPr>
            <p:nvPr/>
          </p:nvSpPr>
          <p:spPr bwMode="auto">
            <a:xfrm>
              <a:off x="3846513" y="1233488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2147483647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2147483647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2147483647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2147483647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5" y="336"/>
                  </a:moveTo>
                  <a:lnTo>
                    <a:pt x="379" y="336"/>
                  </a:lnTo>
                  <a:lnTo>
                    <a:pt x="394" y="331"/>
                  </a:lnTo>
                  <a:lnTo>
                    <a:pt x="408" y="325"/>
                  </a:lnTo>
                  <a:lnTo>
                    <a:pt x="420" y="316"/>
                  </a:lnTo>
                  <a:lnTo>
                    <a:pt x="430" y="304"/>
                  </a:lnTo>
                  <a:lnTo>
                    <a:pt x="439" y="292"/>
                  </a:lnTo>
                  <a:lnTo>
                    <a:pt x="446" y="277"/>
                  </a:lnTo>
                  <a:lnTo>
                    <a:pt x="451" y="260"/>
                  </a:lnTo>
                  <a:lnTo>
                    <a:pt x="456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6" y="94"/>
                  </a:lnTo>
                  <a:lnTo>
                    <a:pt x="451" y="77"/>
                  </a:lnTo>
                  <a:lnTo>
                    <a:pt x="446" y="62"/>
                  </a:lnTo>
                  <a:lnTo>
                    <a:pt x="439" y="47"/>
                  </a:lnTo>
                  <a:lnTo>
                    <a:pt x="430" y="32"/>
                  </a:lnTo>
                  <a:lnTo>
                    <a:pt x="420" y="23"/>
                  </a:lnTo>
                  <a:lnTo>
                    <a:pt x="408" y="15"/>
                  </a:lnTo>
                  <a:lnTo>
                    <a:pt x="394" y="6"/>
                  </a:lnTo>
                  <a:lnTo>
                    <a:pt x="379" y="3"/>
                  </a:lnTo>
                  <a:lnTo>
                    <a:pt x="365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63" y="6"/>
                  </a:lnTo>
                  <a:lnTo>
                    <a:pt x="51" y="15"/>
                  </a:lnTo>
                  <a:lnTo>
                    <a:pt x="39" y="23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10" y="62"/>
                  </a:lnTo>
                  <a:lnTo>
                    <a:pt x="5" y="77"/>
                  </a:lnTo>
                  <a:lnTo>
                    <a:pt x="3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3" y="242"/>
                  </a:lnTo>
                  <a:lnTo>
                    <a:pt x="5" y="260"/>
                  </a:lnTo>
                  <a:lnTo>
                    <a:pt x="10" y="277"/>
                  </a:lnTo>
                  <a:lnTo>
                    <a:pt x="17" y="292"/>
                  </a:lnTo>
                  <a:lnTo>
                    <a:pt x="27" y="304"/>
                  </a:lnTo>
                  <a:lnTo>
                    <a:pt x="39" y="316"/>
                  </a:lnTo>
                  <a:lnTo>
                    <a:pt x="51" y="325"/>
                  </a:lnTo>
                  <a:lnTo>
                    <a:pt x="63" y="331"/>
                  </a:lnTo>
                  <a:lnTo>
                    <a:pt x="77" y="336"/>
                  </a:lnTo>
                  <a:lnTo>
                    <a:pt x="91" y="336"/>
                  </a:lnTo>
                  <a:lnTo>
                    <a:pt x="365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9" name="Freeform 201"/>
            <p:cNvSpPr>
              <a:spLocks/>
            </p:cNvSpPr>
            <p:nvPr/>
          </p:nvSpPr>
          <p:spPr bwMode="auto">
            <a:xfrm>
              <a:off x="3846513" y="1233488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2147483647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2147483647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2147483647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2147483647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5" y="336"/>
                  </a:moveTo>
                  <a:lnTo>
                    <a:pt x="379" y="336"/>
                  </a:lnTo>
                  <a:lnTo>
                    <a:pt x="394" y="331"/>
                  </a:lnTo>
                  <a:lnTo>
                    <a:pt x="408" y="325"/>
                  </a:lnTo>
                  <a:lnTo>
                    <a:pt x="420" y="316"/>
                  </a:lnTo>
                  <a:lnTo>
                    <a:pt x="430" y="304"/>
                  </a:lnTo>
                  <a:lnTo>
                    <a:pt x="439" y="292"/>
                  </a:lnTo>
                  <a:lnTo>
                    <a:pt x="446" y="277"/>
                  </a:lnTo>
                  <a:lnTo>
                    <a:pt x="451" y="260"/>
                  </a:lnTo>
                  <a:lnTo>
                    <a:pt x="456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6" y="94"/>
                  </a:lnTo>
                  <a:lnTo>
                    <a:pt x="451" y="77"/>
                  </a:lnTo>
                  <a:lnTo>
                    <a:pt x="446" y="62"/>
                  </a:lnTo>
                  <a:lnTo>
                    <a:pt x="439" y="47"/>
                  </a:lnTo>
                  <a:lnTo>
                    <a:pt x="430" y="32"/>
                  </a:lnTo>
                  <a:lnTo>
                    <a:pt x="420" y="23"/>
                  </a:lnTo>
                  <a:lnTo>
                    <a:pt x="408" y="15"/>
                  </a:lnTo>
                  <a:lnTo>
                    <a:pt x="394" y="6"/>
                  </a:lnTo>
                  <a:lnTo>
                    <a:pt x="379" y="3"/>
                  </a:lnTo>
                  <a:lnTo>
                    <a:pt x="365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63" y="6"/>
                  </a:lnTo>
                  <a:lnTo>
                    <a:pt x="51" y="15"/>
                  </a:lnTo>
                  <a:lnTo>
                    <a:pt x="39" y="23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10" y="62"/>
                  </a:lnTo>
                  <a:lnTo>
                    <a:pt x="5" y="77"/>
                  </a:lnTo>
                  <a:lnTo>
                    <a:pt x="3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3" y="242"/>
                  </a:lnTo>
                  <a:lnTo>
                    <a:pt x="5" y="260"/>
                  </a:lnTo>
                  <a:lnTo>
                    <a:pt x="10" y="277"/>
                  </a:lnTo>
                  <a:lnTo>
                    <a:pt x="17" y="292"/>
                  </a:lnTo>
                  <a:lnTo>
                    <a:pt x="27" y="304"/>
                  </a:lnTo>
                  <a:lnTo>
                    <a:pt x="39" y="316"/>
                  </a:lnTo>
                  <a:lnTo>
                    <a:pt x="51" y="325"/>
                  </a:lnTo>
                  <a:lnTo>
                    <a:pt x="63" y="331"/>
                  </a:lnTo>
                  <a:lnTo>
                    <a:pt x="77" y="336"/>
                  </a:lnTo>
                  <a:lnTo>
                    <a:pt x="91" y="336"/>
                  </a:lnTo>
                  <a:lnTo>
                    <a:pt x="365" y="336"/>
                  </a:lnTo>
                </a:path>
              </a:pathLst>
            </a:custGeom>
            <a:solidFill>
              <a:srgbClr val="CCECFF"/>
            </a:solidFill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0" name="Freeform 202"/>
            <p:cNvSpPr>
              <a:spLocks/>
            </p:cNvSpPr>
            <p:nvPr/>
          </p:nvSpPr>
          <p:spPr bwMode="auto">
            <a:xfrm>
              <a:off x="6991350" y="5645150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0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0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0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0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2147483647 w 456"/>
                <a:gd name="T93" fmla="*/ 2147483647 h 3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6"/>
                <a:gd name="T142" fmla="*/ 0 h 336"/>
                <a:gd name="T143" fmla="*/ 456 w 456"/>
                <a:gd name="T144" fmla="*/ 336 h 3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6" h="336">
                  <a:moveTo>
                    <a:pt x="363" y="336"/>
                  </a:moveTo>
                  <a:lnTo>
                    <a:pt x="379" y="333"/>
                  </a:lnTo>
                  <a:lnTo>
                    <a:pt x="394" y="330"/>
                  </a:lnTo>
                  <a:lnTo>
                    <a:pt x="406" y="324"/>
                  </a:lnTo>
                  <a:lnTo>
                    <a:pt x="418" y="315"/>
                  </a:lnTo>
                  <a:lnTo>
                    <a:pt x="430" y="304"/>
                  </a:lnTo>
                  <a:lnTo>
                    <a:pt x="437" y="289"/>
                  </a:lnTo>
                  <a:lnTo>
                    <a:pt x="447" y="274"/>
                  </a:lnTo>
                  <a:lnTo>
                    <a:pt x="451" y="259"/>
                  </a:lnTo>
                  <a:lnTo>
                    <a:pt x="454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4" y="94"/>
                  </a:lnTo>
                  <a:lnTo>
                    <a:pt x="451" y="76"/>
                  </a:lnTo>
                  <a:lnTo>
                    <a:pt x="447" y="59"/>
                  </a:lnTo>
                  <a:lnTo>
                    <a:pt x="437" y="44"/>
                  </a:lnTo>
                  <a:lnTo>
                    <a:pt x="430" y="32"/>
                  </a:lnTo>
                  <a:lnTo>
                    <a:pt x="418" y="20"/>
                  </a:lnTo>
                  <a:lnTo>
                    <a:pt x="406" y="11"/>
                  </a:lnTo>
                  <a:lnTo>
                    <a:pt x="394" y="5"/>
                  </a:lnTo>
                  <a:lnTo>
                    <a:pt x="379" y="0"/>
                  </a:lnTo>
                  <a:lnTo>
                    <a:pt x="365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36" y="20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0" y="242"/>
                  </a:lnTo>
                  <a:lnTo>
                    <a:pt x="5" y="259"/>
                  </a:lnTo>
                  <a:lnTo>
                    <a:pt x="10" y="274"/>
                  </a:lnTo>
                  <a:lnTo>
                    <a:pt x="17" y="289"/>
                  </a:lnTo>
                  <a:lnTo>
                    <a:pt x="27" y="304"/>
                  </a:lnTo>
                  <a:lnTo>
                    <a:pt x="36" y="315"/>
                  </a:lnTo>
                  <a:lnTo>
                    <a:pt x="48" y="324"/>
                  </a:lnTo>
                  <a:lnTo>
                    <a:pt x="63" y="330"/>
                  </a:lnTo>
                  <a:lnTo>
                    <a:pt x="77" y="333"/>
                  </a:lnTo>
                  <a:lnTo>
                    <a:pt x="92" y="336"/>
                  </a:lnTo>
                  <a:lnTo>
                    <a:pt x="365" y="336"/>
                  </a:lnTo>
                  <a:lnTo>
                    <a:pt x="363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1" name="Freeform 203"/>
            <p:cNvSpPr>
              <a:spLocks/>
            </p:cNvSpPr>
            <p:nvPr/>
          </p:nvSpPr>
          <p:spPr bwMode="auto">
            <a:xfrm>
              <a:off x="6991350" y="5645150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0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0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0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0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3" y="336"/>
                  </a:moveTo>
                  <a:lnTo>
                    <a:pt x="379" y="333"/>
                  </a:lnTo>
                  <a:lnTo>
                    <a:pt x="394" y="330"/>
                  </a:lnTo>
                  <a:lnTo>
                    <a:pt x="406" y="324"/>
                  </a:lnTo>
                  <a:lnTo>
                    <a:pt x="418" y="315"/>
                  </a:lnTo>
                  <a:lnTo>
                    <a:pt x="430" y="304"/>
                  </a:lnTo>
                  <a:lnTo>
                    <a:pt x="437" y="289"/>
                  </a:lnTo>
                  <a:lnTo>
                    <a:pt x="447" y="274"/>
                  </a:lnTo>
                  <a:lnTo>
                    <a:pt x="451" y="259"/>
                  </a:lnTo>
                  <a:lnTo>
                    <a:pt x="454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4" y="94"/>
                  </a:lnTo>
                  <a:lnTo>
                    <a:pt x="451" y="76"/>
                  </a:lnTo>
                  <a:lnTo>
                    <a:pt x="447" y="59"/>
                  </a:lnTo>
                  <a:lnTo>
                    <a:pt x="437" y="44"/>
                  </a:lnTo>
                  <a:lnTo>
                    <a:pt x="430" y="32"/>
                  </a:lnTo>
                  <a:lnTo>
                    <a:pt x="418" y="20"/>
                  </a:lnTo>
                  <a:lnTo>
                    <a:pt x="406" y="11"/>
                  </a:lnTo>
                  <a:lnTo>
                    <a:pt x="394" y="5"/>
                  </a:lnTo>
                  <a:lnTo>
                    <a:pt x="379" y="0"/>
                  </a:lnTo>
                  <a:lnTo>
                    <a:pt x="365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36" y="20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0" y="242"/>
                  </a:lnTo>
                  <a:lnTo>
                    <a:pt x="5" y="259"/>
                  </a:lnTo>
                  <a:lnTo>
                    <a:pt x="10" y="274"/>
                  </a:lnTo>
                  <a:lnTo>
                    <a:pt x="17" y="289"/>
                  </a:lnTo>
                  <a:lnTo>
                    <a:pt x="27" y="304"/>
                  </a:lnTo>
                  <a:lnTo>
                    <a:pt x="36" y="315"/>
                  </a:lnTo>
                  <a:lnTo>
                    <a:pt x="48" y="324"/>
                  </a:lnTo>
                  <a:lnTo>
                    <a:pt x="63" y="330"/>
                  </a:lnTo>
                  <a:lnTo>
                    <a:pt x="77" y="333"/>
                  </a:lnTo>
                  <a:lnTo>
                    <a:pt x="92" y="336"/>
                  </a:lnTo>
                  <a:lnTo>
                    <a:pt x="365" y="33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2" name="Rectangle 204"/>
            <p:cNvSpPr>
              <a:spLocks noChangeArrowheads="1"/>
            </p:cNvSpPr>
            <p:nvPr/>
          </p:nvSpPr>
          <p:spPr bwMode="auto">
            <a:xfrm>
              <a:off x="4060825" y="12938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H</a:t>
              </a:r>
              <a:endParaRPr lang="en-US" sz="3200"/>
            </a:p>
          </p:txBody>
        </p:sp>
        <p:sp>
          <p:nvSpPr>
            <p:cNvPr id="111823" name="Rectangle 205"/>
            <p:cNvSpPr>
              <a:spLocks noChangeArrowheads="1"/>
            </p:cNvSpPr>
            <p:nvPr/>
          </p:nvSpPr>
          <p:spPr bwMode="auto">
            <a:xfrm>
              <a:off x="4129088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24" name="Rectangle 206"/>
            <p:cNvSpPr>
              <a:spLocks noChangeArrowheads="1"/>
            </p:cNvSpPr>
            <p:nvPr/>
          </p:nvSpPr>
          <p:spPr bwMode="auto">
            <a:xfrm>
              <a:off x="4186238" y="12938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z</a:t>
              </a:r>
              <a:endParaRPr lang="en-US" sz="3200"/>
            </a:p>
          </p:txBody>
        </p:sp>
        <p:sp>
          <p:nvSpPr>
            <p:cNvPr id="111825" name="Rectangle 207"/>
            <p:cNvSpPr>
              <a:spLocks noChangeArrowheads="1"/>
            </p:cNvSpPr>
            <p:nvPr/>
          </p:nvSpPr>
          <p:spPr bwMode="auto">
            <a:xfrm>
              <a:off x="4232275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26" name="Rectangle 208"/>
            <p:cNvSpPr>
              <a:spLocks noChangeArrowheads="1"/>
            </p:cNvSpPr>
            <p:nvPr/>
          </p:nvSpPr>
          <p:spPr bwMode="auto">
            <a:xfrm>
              <a:off x="4284663" y="12938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27" name="Rectangle 209"/>
            <p:cNvSpPr>
              <a:spLocks noChangeArrowheads="1"/>
            </p:cNvSpPr>
            <p:nvPr/>
          </p:nvSpPr>
          <p:spPr bwMode="auto">
            <a:xfrm>
              <a:off x="4319588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28" name="Rectangle 210"/>
            <p:cNvSpPr>
              <a:spLocks noChangeArrowheads="1"/>
            </p:cNvSpPr>
            <p:nvPr/>
          </p:nvSpPr>
          <p:spPr bwMode="auto">
            <a:xfrm>
              <a:off x="4371976" y="1293814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29" name="Rectangle 211"/>
            <p:cNvSpPr>
              <a:spLocks noChangeArrowheads="1"/>
            </p:cNvSpPr>
            <p:nvPr/>
          </p:nvSpPr>
          <p:spPr bwMode="auto">
            <a:xfrm>
              <a:off x="4003675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30" name="Rectangle 212"/>
            <p:cNvSpPr>
              <a:spLocks noChangeArrowheads="1"/>
            </p:cNvSpPr>
            <p:nvPr/>
          </p:nvSpPr>
          <p:spPr bwMode="auto">
            <a:xfrm>
              <a:off x="4056063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31" name="Rectangle 213"/>
            <p:cNvSpPr>
              <a:spLocks noChangeArrowheads="1"/>
            </p:cNvSpPr>
            <p:nvPr/>
          </p:nvSpPr>
          <p:spPr bwMode="auto">
            <a:xfrm>
              <a:off x="4110038" y="14303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32" name="Rectangle 214"/>
            <p:cNvSpPr>
              <a:spLocks noChangeArrowheads="1"/>
            </p:cNvSpPr>
            <p:nvPr/>
          </p:nvSpPr>
          <p:spPr bwMode="auto">
            <a:xfrm>
              <a:off x="4137025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33" name="Rectangle 215"/>
            <p:cNvSpPr>
              <a:spLocks noChangeArrowheads="1"/>
            </p:cNvSpPr>
            <p:nvPr/>
          </p:nvSpPr>
          <p:spPr bwMode="auto">
            <a:xfrm>
              <a:off x="4189413" y="14303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834" name="Rectangle 216"/>
            <p:cNvSpPr>
              <a:spLocks noChangeArrowheads="1"/>
            </p:cNvSpPr>
            <p:nvPr/>
          </p:nvSpPr>
          <p:spPr bwMode="auto">
            <a:xfrm>
              <a:off x="4238625" y="14303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35" name="Rectangle 217"/>
            <p:cNvSpPr>
              <a:spLocks noChangeArrowheads="1"/>
            </p:cNvSpPr>
            <p:nvPr/>
          </p:nvSpPr>
          <p:spPr bwMode="auto">
            <a:xfrm>
              <a:off x="4265613" y="14303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36" name="Rectangle 218"/>
            <p:cNvSpPr>
              <a:spLocks noChangeArrowheads="1"/>
            </p:cNvSpPr>
            <p:nvPr/>
          </p:nvSpPr>
          <p:spPr bwMode="auto">
            <a:xfrm>
              <a:off x="4284663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37" name="Rectangle 219"/>
            <p:cNvSpPr>
              <a:spLocks noChangeArrowheads="1"/>
            </p:cNvSpPr>
            <p:nvPr/>
          </p:nvSpPr>
          <p:spPr bwMode="auto">
            <a:xfrm>
              <a:off x="4338638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38" name="Rectangle 220"/>
            <p:cNvSpPr>
              <a:spLocks noChangeArrowheads="1"/>
            </p:cNvSpPr>
            <p:nvPr/>
          </p:nvSpPr>
          <p:spPr bwMode="auto">
            <a:xfrm>
              <a:off x="4391026" y="143033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39" name="Rectangle 221"/>
            <p:cNvSpPr>
              <a:spLocks noChangeArrowheads="1"/>
            </p:cNvSpPr>
            <p:nvPr/>
          </p:nvSpPr>
          <p:spPr bwMode="auto">
            <a:xfrm>
              <a:off x="4124325" y="15700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40" name="Rectangle 222"/>
            <p:cNvSpPr>
              <a:spLocks noChangeArrowheads="1"/>
            </p:cNvSpPr>
            <p:nvPr/>
          </p:nvSpPr>
          <p:spPr bwMode="auto">
            <a:xfrm>
              <a:off x="4178300" y="15700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41" name="Rectangle 223"/>
            <p:cNvSpPr>
              <a:spLocks noChangeArrowheads="1"/>
            </p:cNvSpPr>
            <p:nvPr/>
          </p:nvSpPr>
          <p:spPr bwMode="auto">
            <a:xfrm>
              <a:off x="4232275" y="15700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42" name="Rectangle 224"/>
            <p:cNvSpPr>
              <a:spLocks noChangeArrowheads="1"/>
            </p:cNvSpPr>
            <p:nvPr/>
          </p:nvSpPr>
          <p:spPr bwMode="auto">
            <a:xfrm>
              <a:off x="4254500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43" name="Rectangle 225"/>
            <p:cNvSpPr>
              <a:spLocks noChangeArrowheads="1"/>
            </p:cNvSpPr>
            <p:nvPr/>
          </p:nvSpPr>
          <p:spPr bwMode="auto">
            <a:xfrm>
              <a:off x="7113588" y="577056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844" name="Rectangle 226"/>
            <p:cNvSpPr>
              <a:spLocks noChangeArrowheads="1"/>
            </p:cNvSpPr>
            <p:nvPr/>
          </p:nvSpPr>
          <p:spPr bwMode="auto">
            <a:xfrm>
              <a:off x="7170738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45" name="Rectangle 227"/>
            <p:cNvSpPr>
              <a:spLocks noChangeArrowheads="1"/>
            </p:cNvSpPr>
            <p:nvPr/>
          </p:nvSpPr>
          <p:spPr bwMode="auto">
            <a:xfrm>
              <a:off x="7224713" y="57705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46" name="Rectangle 228"/>
            <p:cNvSpPr>
              <a:spLocks noChangeArrowheads="1"/>
            </p:cNvSpPr>
            <p:nvPr/>
          </p:nvSpPr>
          <p:spPr bwMode="auto">
            <a:xfrm>
              <a:off x="7258050" y="57705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847" name="Rectangle 229"/>
            <p:cNvSpPr>
              <a:spLocks noChangeArrowheads="1"/>
            </p:cNvSpPr>
            <p:nvPr/>
          </p:nvSpPr>
          <p:spPr bwMode="auto">
            <a:xfrm>
              <a:off x="7327900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48" name="Rectangle 230"/>
            <p:cNvSpPr>
              <a:spLocks noChangeArrowheads="1"/>
            </p:cNvSpPr>
            <p:nvPr/>
          </p:nvSpPr>
          <p:spPr bwMode="auto">
            <a:xfrm>
              <a:off x="7380288" y="57705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49" name="Rectangle 231"/>
            <p:cNvSpPr>
              <a:spLocks noChangeArrowheads="1"/>
            </p:cNvSpPr>
            <p:nvPr/>
          </p:nvSpPr>
          <p:spPr bwMode="auto">
            <a:xfrm>
              <a:off x="7415213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50" name="Rectangle 232"/>
            <p:cNvSpPr>
              <a:spLocks noChangeArrowheads="1"/>
            </p:cNvSpPr>
            <p:nvPr/>
          </p:nvSpPr>
          <p:spPr bwMode="auto">
            <a:xfrm>
              <a:off x="7467600" y="577056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51" name="Rectangle 233"/>
            <p:cNvSpPr>
              <a:spLocks noChangeArrowheads="1"/>
            </p:cNvSpPr>
            <p:nvPr/>
          </p:nvSpPr>
          <p:spPr bwMode="auto">
            <a:xfrm>
              <a:off x="7486650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52" name="Rectangle 234"/>
            <p:cNvSpPr>
              <a:spLocks noChangeArrowheads="1"/>
            </p:cNvSpPr>
            <p:nvPr/>
          </p:nvSpPr>
          <p:spPr bwMode="auto">
            <a:xfrm>
              <a:off x="7540625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853" name="Rectangle 235"/>
            <p:cNvSpPr>
              <a:spLocks noChangeArrowheads="1"/>
            </p:cNvSpPr>
            <p:nvPr/>
          </p:nvSpPr>
          <p:spPr bwMode="auto">
            <a:xfrm>
              <a:off x="7597776" y="5770564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54" name="Rectangle 236"/>
            <p:cNvSpPr>
              <a:spLocks noChangeArrowheads="1"/>
            </p:cNvSpPr>
            <p:nvPr/>
          </p:nvSpPr>
          <p:spPr bwMode="auto">
            <a:xfrm>
              <a:off x="7270750" y="59118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55" name="Rectangle 237"/>
            <p:cNvSpPr>
              <a:spLocks noChangeArrowheads="1"/>
            </p:cNvSpPr>
            <p:nvPr/>
          </p:nvSpPr>
          <p:spPr bwMode="auto">
            <a:xfrm>
              <a:off x="7323138" y="59118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56" name="Rectangle 238"/>
            <p:cNvSpPr>
              <a:spLocks noChangeArrowheads="1"/>
            </p:cNvSpPr>
            <p:nvPr/>
          </p:nvSpPr>
          <p:spPr bwMode="auto">
            <a:xfrm>
              <a:off x="7377113" y="59118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57" name="Rectangle 239"/>
            <p:cNvSpPr>
              <a:spLocks noChangeArrowheads="1"/>
            </p:cNvSpPr>
            <p:nvPr/>
          </p:nvSpPr>
          <p:spPr bwMode="auto">
            <a:xfrm>
              <a:off x="7396163" y="59118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58" name="Freeform 240"/>
            <p:cNvSpPr>
              <a:spLocks/>
            </p:cNvSpPr>
            <p:nvPr/>
          </p:nvSpPr>
          <p:spPr bwMode="auto">
            <a:xfrm>
              <a:off x="6588126" y="465455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59" name="Freeform 241"/>
            <p:cNvSpPr>
              <a:spLocks/>
            </p:cNvSpPr>
            <p:nvPr/>
          </p:nvSpPr>
          <p:spPr bwMode="auto">
            <a:xfrm>
              <a:off x="6588126" y="53911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0" name="Freeform 242"/>
            <p:cNvSpPr>
              <a:spLocks/>
            </p:cNvSpPr>
            <p:nvPr/>
          </p:nvSpPr>
          <p:spPr bwMode="auto">
            <a:xfrm>
              <a:off x="6588126" y="5583238"/>
              <a:ext cx="49213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1" name="Line 243"/>
            <p:cNvSpPr>
              <a:spLocks noChangeShapeType="1"/>
            </p:cNvSpPr>
            <p:nvPr/>
          </p:nvSpPr>
          <p:spPr bwMode="auto">
            <a:xfrm flipH="1">
              <a:off x="6394450" y="4687889"/>
              <a:ext cx="21748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2" name="Freeform 244"/>
            <p:cNvSpPr>
              <a:spLocks/>
            </p:cNvSpPr>
            <p:nvPr/>
          </p:nvSpPr>
          <p:spPr bwMode="auto">
            <a:xfrm>
              <a:off x="6588126" y="3722689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3" name="Freeform 245"/>
            <p:cNvSpPr>
              <a:spLocks/>
            </p:cNvSpPr>
            <p:nvPr/>
          </p:nvSpPr>
          <p:spPr bwMode="auto">
            <a:xfrm>
              <a:off x="7094539" y="3502026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4" name="Line 246"/>
            <p:cNvSpPr>
              <a:spLocks noChangeShapeType="1"/>
            </p:cNvSpPr>
            <p:nvPr/>
          </p:nvSpPr>
          <p:spPr bwMode="auto">
            <a:xfrm flipH="1">
              <a:off x="6827838" y="3530600"/>
              <a:ext cx="2857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5" name="Freeform 247"/>
            <p:cNvSpPr>
              <a:spLocks/>
            </p:cNvSpPr>
            <p:nvPr/>
          </p:nvSpPr>
          <p:spPr bwMode="auto">
            <a:xfrm>
              <a:off x="6588126" y="350202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6" name="Freeform 248"/>
            <p:cNvSpPr>
              <a:spLocks/>
            </p:cNvSpPr>
            <p:nvPr/>
          </p:nvSpPr>
          <p:spPr bwMode="auto">
            <a:xfrm>
              <a:off x="6503988" y="3530600"/>
              <a:ext cx="107950" cy="2914650"/>
            </a:xfrm>
            <a:custGeom>
              <a:avLst/>
              <a:gdLst>
                <a:gd name="T0" fmla="*/ 2147483647 w 68"/>
                <a:gd name="T1" fmla="*/ 0 h 1836"/>
                <a:gd name="T2" fmla="*/ 0 w 68"/>
                <a:gd name="T3" fmla="*/ 0 h 1836"/>
                <a:gd name="T4" fmla="*/ 0 w 68"/>
                <a:gd name="T5" fmla="*/ 2147483647 h 1836"/>
                <a:gd name="T6" fmla="*/ 0 60000 65536"/>
                <a:gd name="T7" fmla="*/ 0 60000 65536"/>
                <a:gd name="T8" fmla="*/ 0 60000 65536"/>
                <a:gd name="T9" fmla="*/ 0 w 68"/>
                <a:gd name="T10" fmla="*/ 0 h 1836"/>
                <a:gd name="T11" fmla="*/ 68 w 68"/>
                <a:gd name="T12" fmla="*/ 1836 h 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836">
                  <a:moveTo>
                    <a:pt x="68" y="0"/>
                  </a:moveTo>
                  <a:lnTo>
                    <a:pt x="0" y="0"/>
                  </a:lnTo>
                  <a:lnTo>
                    <a:pt x="0" y="18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7" name="Freeform 249"/>
            <p:cNvSpPr>
              <a:spLocks/>
            </p:cNvSpPr>
            <p:nvPr/>
          </p:nvSpPr>
          <p:spPr bwMode="auto">
            <a:xfrm>
              <a:off x="6588126" y="327660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8" name="Line 250"/>
            <p:cNvSpPr>
              <a:spLocks noChangeShapeType="1"/>
            </p:cNvSpPr>
            <p:nvPr/>
          </p:nvSpPr>
          <p:spPr bwMode="auto">
            <a:xfrm flipH="1">
              <a:off x="5959476" y="3309939"/>
              <a:ext cx="6524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9" name="Freeform 251"/>
            <p:cNvSpPr>
              <a:spLocks/>
            </p:cNvSpPr>
            <p:nvPr/>
          </p:nvSpPr>
          <p:spPr bwMode="auto">
            <a:xfrm>
              <a:off x="6359526" y="4659313"/>
              <a:ext cx="49213" cy="57150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2147483647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2147483647 w 31"/>
                <a:gd name="T15" fmla="*/ 2147483647 h 36"/>
                <a:gd name="T16" fmla="*/ 2147483647 w 31"/>
                <a:gd name="T17" fmla="*/ 2147483647 h 36"/>
                <a:gd name="T18" fmla="*/ 2147483647 w 31"/>
                <a:gd name="T19" fmla="*/ 2147483647 h 36"/>
                <a:gd name="T20" fmla="*/ 2147483647 w 31"/>
                <a:gd name="T21" fmla="*/ 2147483647 h 36"/>
                <a:gd name="T22" fmla="*/ 2147483647 w 31"/>
                <a:gd name="T23" fmla="*/ 2147483647 h 36"/>
                <a:gd name="T24" fmla="*/ 2147483647 w 31"/>
                <a:gd name="T25" fmla="*/ 2147483647 h 36"/>
                <a:gd name="T26" fmla="*/ 2147483647 w 31"/>
                <a:gd name="T27" fmla="*/ 2147483647 h 36"/>
                <a:gd name="T28" fmla="*/ 2147483647 w 31"/>
                <a:gd name="T29" fmla="*/ 2147483647 h 36"/>
                <a:gd name="T30" fmla="*/ 2147483647 w 31"/>
                <a:gd name="T31" fmla="*/ 2147483647 h 36"/>
                <a:gd name="T32" fmla="*/ 2147483647 w 31"/>
                <a:gd name="T33" fmla="*/ 2147483647 h 36"/>
                <a:gd name="T34" fmla="*/ 2147483647 w 31"/>
                <a:gd name="T35" fmla="*/ 0 h 36"/>
                <a:gd name="T36" fmla="*/ 2147483647 w 31"/>
                <a:gd name="T37" fmla="*/ 0 h 36"/>
                <a:gd name="T38" fmla="*/ 2147483647 w 31"/>
                <a:gd name="T39" fmla="*/ 0 h 36"/>
                <a:gd name="T40" fmla="*/ 2147483647 w 31"/>
                <a:gd name="T41" fmla="*/ 0 h 36"/>
                <a:gd name="T42" fmla="*/ 2147483647 w 31"/>
                <a:gd name="T43" fmla="*/ 0 h 36"/>
                <a:gd name="T44" fmla="*/ 2147483647 w 31"/>
                <a:gd name="T45" fmla="*/ 0 h 36"/>
                <a:gd name="T46" fmla="*/ 2147483647 w 31"/>
                <a:gd name="T47" fmla="*/ 0 h 36"/>
                <a:gd name="T48" fmla="*/ 2147483647 w 31"/>
                <a:gd name="T49" fmla="*/ 2147483647 h 36"/>
                <a:gd name="T50" fmla="*/ 2147483647 w 31"/>
                <a:gd name="T51" fmla="*/ 2147483647 h 36"/>
                <a:gd name="T52" fmla="*/ 2147483647 w 31"/>
                <a:gd name="T53" fmla="*/ 2147483647 h 36"/>
                <a:gd name="T54" fmla="*/ 2147483647 w 31"/>
                <a:gd name="T55" fmla="*/ 2147483647 h 36"/>
                <a:gd name="T56" fmla="*/ 2147483647 w 31"/>
                <a:gd name="T57" fmla="*/ 2147483647 h 36"/>
                <a:gd name="T58" fmla="*/ 0 w 31"/>
                <a:gd name="T59" fmla="*/ 2147483647 h 36"/>
                <a:gd name="T60" fmla="*/ 0 w 31"/>
                <a:gd name="T61" fmla="*/ 2147483647 h 36"/>
                <a:gd name="T62" fmla="*/ 0 w 31"/>
                <a:gd name="T63" fmla="*/ 2147483647 h 36"/>
                <a:gd name="T64" fmla="*/ 2147483647 w 31"/>
                <a:gd name="T65" fmla="*/ 2147483647 h 36"/>
                <a:gd name="T66" fmla="*/ 2147483647 w 31"/>
                <a:gd name="T67" fmla="*/ 2147483647 h 36"/>
                <a:gd name="T68" fmla="*/ 2147483647 w 31"/>
                <a:gd name="T69" fmla="*/ 2147483647 h 36"/>
                <a:gd name="T70" fmla="*/ 2147483647 w 31"/>
                <a:gd name="T71" fmla="*/ 2147483647 h 36"/>
                <a:gd name="T72" fmla="*/ 2147483647 w 31"/>
                <a:gd name="T73" fmla="*/ 2147483647 h 36"/>
                <a:gd name="T74" fmla="*/ 2147483647 w 31"/>
                <a:gd name="T75" fmla="*/ 2147483647 h 36"/>
                <a:gd name="T76" fmla="*/ 2147483647 w 31"/>
                <a:gd name="T77" fmla="*/ 2147483647 h 36"/>
                <a:gd name="T78" fmla="*/ 2147483647 w 31"/>
                <a:gd name="T79" fmla="*/ 2147483647 h 36"/>
                <a:gd name="T80" fmla="*/ 2147483647 w 31"/>
                <a:gd name="T81" fmla="*/ 2147483647 h 36"/>
                <a:gd name="T82" fmla="*/ 2147483647 w 31"/>
                <a:gd name="T83" fmla="*/ 2147483647 h 36"/>
                <a:gd name="T84" fmla="*/ 2147483647 w 31"/>
                <a:gd name="T85" fmla="*/ 2147483647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6"/>
                <a:gd name="T131" fmla="*/ 31 w 31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6">
                  <a:moveTo>
                    <a:pt x="15" y="36"/>
                  </a:moveTo>
                  <a:lnTo>
                    <a:pt x="20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0" name="Line 252"/>
            <p:cNvSpPr>
              <a:spLocks noChangeShapeType="1"/>
            </p:cNvSpPr>
            <p:nvPr/>
          </p:nvSpPr>
          <p:spPr bwMode="auto">
            <a:xfrm>
              <a:off x="3454401" y="4041776"/>
              <a:ext cx="220663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1" name="Freeform 253"/>
            <p:cNvSpPr>
              <a:spLocks/>
            </p:cNvSpPr>
            <p:nvPr/>
          </p:nvSpPr>
          <p:spPr bwMode="auto">
            <a:xfrm>
              <a:off x="4611689" y="1411289"/>
              <a:ext cx="1455737" cy="955675"/>
            </a:xfrm>
            <a:custGeom>
              <a:avLst/>
              <a:gdLst>
                <a:gd name="T0" fmla="*/ 2147483647 w 917"/>
                <a:gd name="T1" fmla="*/ 2147483647 h 602"/>
                <a:gd name="T2" fmla="*/ 2147483647 w 917"/>
                <a:gd name="T3" fmla="*/ 0 h 602"/>
                <a:gd name="T4" fmla="*/ 0 w 917"/>
                <a:gd name="T5" fmla="*/ 0 h 602"/>
                <a:gd name="T6" fmla="*/ 0 60000 65536"/>
                <a:gd name="T7" fmla="*/ 0 60000 65536"/>
                <a:gd name="T8" fmla="*/ 0 60000 65536"/>
                <a:gd name="T9" fmla="*/ 0 w 917"/>
                <a:gd name="T10" fmla="*/ 0 h 602"/>
                <a:gd name="T11" fmla="*/ 917 w 917"/>
                <a:gd name="T12" fmla="*/ 602 h 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7" h="602">
                  <a:moveTo>
                    <a:pt x="917" y="602"/>
                  </a:moveTo>
                  <a:lnTo>
                    <a:pt x="917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2" name="Freeform 254"/>
            <p:cNvSpPr>
              <a:spLocks/>
            </p:cNvSpPr>
            <p:nvPr/>
          </p:nvSpPr>
          <p:spPr bwMode="auto">
            <a:xfrm>
              <a:off x="6043614" y="2339976"/>
              <a:ext cx="46037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2147483647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2147483647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8"/>
                <a:gd name="T128" fmla="*/ 29 w 2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8">
                  <a:moveTo>
                    <a:pt x="15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3" name="Freeform 255"/>
            <p:cNvSpPr>
              <a:spLocks/>
            </p:cNvSpPr>
            <p:nvPr/>
          </p:nvSpPr>
          <p:spPr bwMode="auto">
            <a:xfrm>
              <a:off x="5275263" y="25606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4" name="Freeform 256"/>
            <p:cNvSpPr>
              <a:spLocks/>
            </p:cNvSpPr>
            <p:nvPr/>
          </p:nvSpPr>
          <p:spPr bwMode="auto">
            <a:xfrm>
              <a:off x="5332413" y="2035176"/>
              <a:ext cx="182562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2" y="47"/>
                  </a:lnTo>
                  <a:lnTo>
                    <a:pt x="7" y="38"/>
                  </a:lnTo>
                  <a:lnTo>
                    <a:pt x="12" y="29"/>
                  </a:lnTo>
                  <a:lnTo>
                    <a:pt x="17" y="20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0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0" y="47"/>
                  </a:lnTo>
                  <a:lnTo>
                    <a:pt x="112" y="59"/>
                  </a:lnTo>
                  <a:lnTo>
                    <a:pt x="115" y="71"/>
                  </a:lnTo>
                  <a:lnTo>
                    <a:pt x="115" y="351"/>
                  </a:lnTo>
                  <a:lnTo>
                    <a:pt x="112" y="360"/>
                  </a:lnTo>
                  <a:lnTo>
                    <a:pt x="110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8"/>
                  </a:lnTo>
                  <a:lnTo>
                    <a:pt x="91" y="407"/>
                  </a:lnTo>
                  <a:lnTo>
                    <a:pt x="84" y="413"/>
                  </a:lnTo>
                  <a:lnTo>
                    <a:pt x="74" y="416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38" y="416"/>
                  </a:lnTo>
                  <a:lnTo>
                    <a:pt x="31" y="413"/>
                  </a:lnTo>
                  <a:lnTo>
                    <a:pt x="24" y="407"/>
                  </a:lnTo>
                  <a:lnTo>
                    <a:pt x="17" y="398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2" y="372"/>
                  </a:lnTo>
                  <a:lnTo>
                    <a:pt x="2" y="360"/>
                  </a:lnTo>
                  <a:lnTo>
                    <a:pt x="0" y="35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5" name="Freeform 257"/>
            <p:cNvSpPr>
              <a:spLocks/>
            </p:cNvSpPr>
            <p:nvPr/>
          </p:nvSpPr>
          <p:spPr bwMode="auto">
            <a:xfrm>
              <a:off x="5332413" y="2035176"/>
              <a:ext cx="182562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2" y="47"/>
                  </a:lnTo>
                  <a:lnTo>
                    <a:pt x="7" y="38"/>
                  </a:lnTo>
                  <a:lnTo>
                    <a:pt x="12" y="29"/>
                  </a:lnTo>
                  <a:lnTo>
                    <a:pt x="17" y="20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0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0" y="47"/>
                  </a:lnTo>
                  <a:lnTo>
                    <a:pt x="112" y="59"/>
                  </a:lnTo>
                  <a:lnTo>
                    <a:pt x="115" y="71"/>
                  </a:lnTo>
                  <a:lnTo>
                    <a:pt x="115" y="351"/>
                  </a:lnTo>
                  <a:lnTo>
                    <a:pt x="112" y="360"/>
                  </a:lnTo>
                  <a:lnTo>
                    <a:pt x="110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8"/>
                  </a:lnTo>
                  <a:lnTo>
                    <a:pt x="91" y="407"/>
                  </a:lnTo>
                  <a:lnTo>
                    <a:pt x="84" y="413"/>
                  </a:lnTo>
                  <a:lnTo>
                    <a:pt x="74" y="416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38" y="416"/>
                  </a:lnTo>
                  <a:lnTo>
                    <a:pt x="31" y="413"/>
                  </a:lnTo>
                  <a:lnTo>
                    <a:pt x="24" y="407"/>
                  </a:lnTo>
                  <a:lnTo>
                    <a:pt x="17" y="398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2" y="372"/>
                  </a:lnTo>
                  <a:lnTo>
                    <a:pt x="2" y="360"/>
                  </a:lnTo>
                  <a:lnTo>
                    <a:pt x="0" y="351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6" name="Line 258"/>
            <p:cNvSpPr>
              <a:spLocks noChangeShapeType="1"/>
            </p:cNvSpPr>
            <p:nvPr/>
          </p:nvSpPr>
          <p:spPr bwMode="auto">
            <a:xfrm flipH="1">
              <a:off x="5187950" y="2587626"/>
              <a:ext cx="109538" cy="4763"/>
            </a:xfrm>
            <a:prstGeom prst="line">
              <a:avLst/>
            </a:prstGeom>
            <a:noFill/>
            <a:ln w="285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7" name="Rectangle 259"/>
            <p:cNvSpPr>
              <a:spLocks noChangeArrowheads="1"/>
            </p:cNvSpPr>
            <p:nvPr/>
          </p:nvSpPr>
          <p:spPr bwMode="auto">
            <a:xfrm>
              <a:off x="5092700" y="2522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0</a:t>
              </a:r>
              <a:endParaRPr lang="en-US" sz="3200" b="1"/>
            </a:p>
          </p:txBody>
        </p:sp>
        <p:sp>
          <p:nvSpPr>
            <p:cNvPr id="111878" name="Rectangle 260"/>
            <p:cNvSpPr>
              <a:spLocks noChangeArrowheads="1"/>
            </p:cNvSpPr>
            <p:nvPr/>
          </p:nvSpPr>
          <p:spPr bwMode="auto">
            <a:xfrm>
              <a:off x="5378450" y="21796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79" name="Rectangle 261"/>
            <p:cNvSpPr>
              <a:spLocks noChangeArrowheads="1"/>
            </p:cNvSpPr>
            <p:nvPr/>
          </p:nvSpPr>
          <p:spPr bwMode="auto">
            <a:xfrm>
              <a:off x="5457826" y="217963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80" name="Rectangle 262"/>
            <p:cNvSpPr>
              <a:spLocks noChangeArrowheads="1"/>
            </p:cNvSpPr>
            <p:nvPr/>
          </p:nvSpPr>
          <p:spPr bwMode="auto">
            <a:xfrm>
              <a:off x="5397500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81" name="Rectangle 263"/>
            <p:cNvSpPr>
              <a:spLocks noChangeArrowheads="1"/>
            </p:cNvSpPr>
            <p:nvPr/>
          </p:nvSpPr>
          <p:spPr bwMode="auto">
            <a:xfrm>
              <a:off x="5449889" y="23018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82" name="Rectangle 264"/>
            <p:cNvSpPr>
              <a:spLocks noChangeArrowheads="1"/>
            </p:cNvSpPr>
            <p:nvPr/>
          </p:nvSpPr>
          <p:spPr bwMode="auto">
            <a:xfrm>
              <a:off x="5397500" y="24193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883" name="Freeform 265"/>
            <p:cNvSpPr>
              <a:spLocks/>
            </p:cNvSpPr>
            <p:nvPr/>
          </p:nvSpPr>
          <p:spPr bwMode="auto">
            <a:xfrm>
              <a:off x="5400675" y="1968501"/>
              <a:ext cx="46038" cy="61913"/>
            </a:xfrm>
            <a:custGeom>
              <a:avLst/>
              <a:gdLst>
                <a:gd name="T0" fmla="*/ 2147483647 w 29"/>
                <a:gd name="T1" fmla="*/ 0 h 39"/>
                <a:gd name="T2" fmla="*/ 0 w 29"/>
                <a:gd name="T3" fmla="*/ 0 h 39"/>
                <a:gd name="T4" fmla="*/ 2147483647 w 29"/>
                <a:gd name="T5" fmla="*/ 2147483647 h 39"/>
                <a:gd name="T6" fmla="*/ 2147483647 w 29"/>
                <a:gd name="T7" fmla="*/ 0 h 39"/>
                <a:gd name="T8" fmla="*/ 2147483647 w 2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9"/>
                <a:gd name="T17" fmla="*/ 29 w 2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9">
                  <a:moveTo>
                    <a:pt x="29" y="0"/>
                  </a:moveTo>
                  <a:lnTo>
                    <a:pt x="0" y="0"/>
                  </a:lnTo>
                  <a:lnTo>
                    <a:pt x="14" y="3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4" name="Freeform 266"/>
            <p:cNvSpPr>
              <a:spLocks/>
            </p:cNvSpPr>
            <p:nvPr/>
          </p:nvSpPr>
          <p:spPr bwMode="auto">
            <a:xfrm>
              <a:off x="4578350" y="1382713"/>
              <a:ext cx="46038" cy="61912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0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36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29" y="39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5" name="Freeform 267"/>
            <p:cNvSpPr>
              <a:spLocks/>
            </p:cNvSpPr>
            <p:nvPr/>
          </p:nvSpPr>
          <p:spPr bwMode="auto">
            <a:xfrm>
              <a:off x="3675063" y="1589088"/>
              <a:ext cx="2049462" cy="4037012"/>
            </a:xfrm>
            <a:custGeom>
              <a:avLst/>
              <a:gdLst>
                <a:gd name="T0" fmla="*/ 2147483647 w 1291"/>
                <a:gd name="T1" fmla="*/ 0 h 2543"/>
                <a:gd name="T2" fmla="*/ 0 w 1291"/>
                <a:gd name="T3" fmla="*/ 0 h 2543"/>
                <a:gd name="T4" fmla="*/ 0 w 1291"/>
                <a:gd name="T5" fmla="*/ 2147483647 h 2543"/>
                <a:gd name="T6" fmla="*/ 2147483647 w 1291"/>
                <a:gd name="T7" fmla="*/ 2147483647 h 2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1"/>
                <a:gd name="T13" fmla="*/ 0 h 2543"/>
                <a:gd name="T14" fmla="*/ 1291 w 1291"/>
                <a:gd name="T15" fmla="*/ 2543 h 2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1" h="2543">
                  <a:moveTo>
                    <a:pt x="82" y="0"/>
                  </a:moveTo>
                  <a:lnTo>
                    <a:pt x="0" y="0"/>
                  </a:lnTo>
                  <a:lnTo>
                    <a:pt x="0" y="2543"/>
                  </a:lnTo>
                  <a:lnTo>
                    <a:pt x="1291" y="2543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6" name="Freeform 268"/>
            <p:cNvSpPr>
              <a:spLocks/>
            </p:cNvSpPr>
            <p:nvPr/>
          </p:nvSpPr>
          <p:spPr bwMode="auto">
            <a:xfrm>
              <a:off x="3789364" y="1562101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7" name="Freeform 269"/>
            <p:cNvSpPr>
              <a:spLocks/>
            </p:cNvSpPr>
            <p:nvPr/>
          </p:nvSpPr>
          <p:spPr bwMode="auto">
            <a:xfrm>
              <a:off x="3821113" y="166528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2147483647 h 38"/>
                <a:gd name="T8" fmla="*/ 0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8" name="Freeform 270"/>
            <p:cNvSpPr>
              <a:spLocks/>
            </p:cNvSpPr>
            <p:nvPr/>
          </p:nvSpPr>
          <p:spPr bwMode="auto">
            <a:xfrm>
              <a:off x="5708651" y="52133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9" name="Freeform 271"/>
            <p:cNvSpPr>
              <a:spLocks/>
            </p:cNvSpPr>
            <p:nvPr/>
          </p:nvSpPr>
          <p:spPr bwMode="auto">
            <a:xfrm>
              <a:off x="3892551" y="3665538"/>
              <a:ext cx="1831975" cy="1581150"/>
            </a:xfrm>
            <a:custGeom>
              <a:avLst/>
              <a:gdLst>
                <a:gd name="T0" fmla="*/ 2147483647 w 1154"/>
                <a:gd name="T1" fmla="*/ 2147483647 h 996"/>
                <a:gd name="T2" fmla="*/ 0 w 1154"/>
                <a:gd name="T3" fmla="*/ 2147483647 h 996"/>
                <a:gd name="T4" fmla="*/ 0 w 1154"/>
                <a:gd name="T5" fmla="*/ 0 h 996"/>
                <a:gd name="T6" fmla="*/ 0 60000 65536"/>
                <a:gd name="T7" fmla="*/ 0 60000 65536"/>
                <a:gd name="T8" fmla="*/ 0 60000 65536"/>
                <a:gd name="T9" fmla="*/ 0 w 1154"/>
                <a:gd name="T10" fmla="*/ 0 h 996"/>
                <a:gd name="T11" fmla="*/ 1154 w 1154"/>
                <a:gd name="T12" fmla="*/ 996 h 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4" h="996">
                  <a:moveTo>
                    <a:pt x="1154" y="993"/>
                  </a:moveTo>
                  <a:lnTo>
                    <a:pt x="0" y="9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0" name="Freeform 272"/>
            <p:cNvSpPr>
              <a:spLocks/>
            </p:cNvSpPr>
            <p:nvPr/>
          </p:nvSpPr>
          <p:spPr bwMode="auto">
            <a:xfrm>
              <a:off x="5708651" y="53911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1" name="Line 273"/>
            <p:cNvSpPr>
              <a:spLocks noChangeShapeType="1"/>
            </p:cNvSpPr>
            <p:nvPr/>
          </p:nvSpPr>
          <p:spPr bwMode="auto">
            <a:xfrm>
              <a:off x="3675063" y="5419726"/>
              <a:ext cx="2049462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2" name="Freeform 274"/>
            <p:cNvSpPr>
              <a:spLocks/>
            </p:cNvSpPr>
            <p:nvPr/>
          </p:nvSpPr>
          <p:spPr bwMode="auto">
            <a:xfrm>
              <a:off x="5708651" y="55927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3" name="Freeform 275"/>
            <p:cNvSpPr>
              <a:spLocks/>
            </p:cNvSpPr>
            <p:nvPr/>
          </p:nvSpPr>
          <p:spPr bwMode="auto">
            <a:xfrm>
              <a:off x="3652839" y="5391151"/>
              <a:ext cx="46037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2147483647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2147483647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8"/>
                <a:gd name="T128" fmla="*/ 29 w 2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8">
                  <a:moveTo>
                    <a:pt x="14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4" name="Freeform 276"/>
            <p:cNvSpPr>
              <a:spLocks/>
            </p:cNvSpPr>
            <p:nvPr/>
          </p:nvSpPr>
          <p:spPr bwMode="auto">
            <a:xfrm>
              <a:off x="3759201" y="3281363"/>
              <a:ext cx="49213" cy="61912"/>
            </a:xfrm>
            <a:custGeom>
              <a:avLst/>
              <a:gdLst>
                <a:gd name="T0" fmla="*/ 2147483647 w 31"/>
                <a:gd name="T1" fmla="*/ 2147483647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2147483647 w 31"/>
                <a:gd name="T11" fmla="*/ 2147483647 h 39"/>
                <a:gd name="T12" fmla="*/ 2147483647 w 31"/>
                <a:gd name="T13" fmla="*/ 2147483647 h 39"/>
                <a:gd name="T14" fmla="*/ 2147483647 w 31"/>
                <a:gd name="T15" fmla="*/ 2147483647 h 39"/>
                <a:gd name="T16" fmla="*/ 2147483647 w 31"/>
                <a:gd name="T17" fmla="*/ 2147483647 h 39"/>
                <a:gd name="T18" fmla="*/ 2147483647 w 31"/>
                <a:gd name="T19" fmla="*/ 2147483647 h 39"/>
                <a:gd name="T20" fmla="*/ 2147483647 w 31"/>
                <a:gd name="T21" fmla="*/ 2147483647 h 39"/>
                <a:gd name="T22" fmla="*/ 2147483647 w 31"/>
                <a:gd name="T23" fmla="*/ 2147483647 h 39"/>
                <a:gd name="T24" fmla="*/ 2147483647 w 31"/>
                <a:gd name="T25" fmla="*/ 2147483647 h 39"/>
                <a:gd name="T26" fmla="*/ 2147483647 w 31"/>
                <a:gd name="T27" fmla="*/ 2147483647 h 39"/>
                <a:gd name="T28" fmla="*/ 2147483647 w 31"/>
                <a:gd name="T29" fmla="*/ 2147483647 h 39"/>
                <a:gd name="T30" fmla="*/ 2147483647 w 31"/>
                <a:gd name="T31" fmla="*/ 2147483647 h 39"/>
                <a:gd name="T32" fmla="*/ 2147483647 w 31"/>
                <a:gd name="T33" fmla="*/ 2147483647 h 39"/>
                <a:gd name="T34" fmla="*/ 2147483647 w 31"/>
                <a:gd name="T35" fmla="*/ 2147483647 h 39"/>
                <a:gd name="T36" fmla="*/ 2147483647 w 31"/>
                <a:gd name="T37" fmla="*/ 0 h 39"/>
                <a:gd name="T38" fmla="*/ 2147483647 w 31"/>
                <a:gd name="T39" fmla="*/ 0 h 39"/>
                <a:gd name="T40" fmla="*/ 2147483647 w 31"/>
                <a:gd name="T41" fmla="*/ 0 h 39"/>
                <a:gd name="T42" fmla="*/ 2147483647 w 31"/>
                <a:gd name="T43" fmla="*/ 0 h 39"/>
                <a:gd name="T44" fmla="*/ 2147483647 w 31"/>
                <a:gd name="T45" fmla="*/ 0 h 39"/>
                <a:gd name="T46" fmla="*/ 2147483647 w 31"/>
                <a:gd name="T47" fmla="*/ 2147483647 h 39"/>
                <a:gd name="T48" fmla="*/ 2147483647 w 31"/>
                <a:gd name="T49" fmla="*/ 2147483647 h 39"/>
                <a:gd name="T50" fmla="*/ 2147483647 w 31"/>
                <a:gd name="T51" fmla="*/ 2147483647 h 39"/>
                <a:gd name="T52" fmla="*/ 2147483647 w 31"/>
                <a:gd name="T53" fmla="*/ 2147483647 h 39"/>
                <a:gd name="T54" fmla="*/ 2147483647 w 31"/>
                <a:gd name="T55" fmla="*/ 2147483647 h 39"/>
                <a:gd name="T56" fmla="*/ 0 w 31"/>
                <a:gd name="T57" fmla="*/ 2147483647 h 39"/>
                <a:gd name="T58" fmla="*/ 0 w 31"/>
                <a:gd name="T59" fmla="*/ 2147483647 h 39"/>
                <a:gd name="T60" fmla="*/ 0 w 31"/>
                <a:gd name="T61" fmla="*/ 2147483647 h 39"/>
                <a:gd name="T62" fmla="*/ 0 w 31"/>
                <a:gd name="T63" fmla="*/ 2147483647 h 39"/>
                <a:gd name="T64" fmla="*/ 0 w 31"/>
                <a:gd name="T65" fmla="*/ 2147483647 h 39"/>
                <a:gd name="T66" fmla="*/ 2147483647 w 31"/>
                <a:gd name="T67" fmla="*/ 2147483647 h 39"/>
                <a:gd name="T68" fmla="*/ 2147483647 w 31"/>
                <a:gd name="T69" fmla="*/ 2147483647 h 39"/>
                <a:gd name="T70" fmla="*/ 2147483647 w 31"/>
                <a:gd name="T71" fmla="*/ 2147483647 h 39"/>
                <a:gd name="T72" fmla="*/ 2147483647 w 31"/>
                <a:gd name="T73" fmla="*/ 2147483647 h 39"/>
                <a:gd name="T74" fmla="*/ 2147483647 w 31"/>
                <a:gd name="T75" fmla="*/ 2147483647 h 39"/>
                <a:gd name="T76" fmla="*/ 2147483647 w 31"/>
                <a:gd name="T77" fmla="*/ 2147483647 h 39"/>
                <a:gd name="T78" fmla="*/ 2147483647 w 31"/>
                <a:gd name="T79" fmla="*/ 2147483647 h 39"/>
                <a:gd name="T80" fmla="*/ 2147483647 w 31"/>
                <a:gd name="T81" fmla="*/ 2147483647 h 39"/>
                <a:gd name="T82" fmla="*/ 2147483647 w 31"/>
                <a:gd name="T83" fmla="*/ 2147483647 h 39"/>
                <a:gd name="T84" fmla="*/ 2147483647 w 31"/>
                <a:gd name="T85" fmla="*/ 2147483647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9"/>
                <a:gd name="T131" fmla="*/ 31 w 31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9">
                  <a:moveTo>
                    <a:pt x="15" y="36"/>
                  </a:moveTo>
                  <a:lnTo>
                    <a:pt x="17" y="39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3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5" name="Freeform 277"/>
            <p:cNvSpPr>
              <a:spLocks/>
            </p:cNvSpPr>
            <p:nvPr/>
          </p:nvSpPr>
          <p:spPr bwMode="auto">
            <a:xfrm>
              <a:off x="3865563" y="3638551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0 h 38"/>
                <a:gd name="T38" fmla="*/ 2147483647 w 31"/>
                <a:gd name="T39" fmla="*/ 0 h 38"/>
                <a:gd name="T40" fmla="*/ 2147483647 w 31"/>
                <a:gd name="T41" fmla="*/ 0 h 38"/>
                <a:gd name="T42" fmla="*/ 2147483647 w 31"/>
                <a:gd name="T43" fmla="*/ 0 h 38"/>
                <a:gd name="T44" fmla="*/ 2147483647 w 31"/>
                <a:gd name="T45" fmla="*/ 0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2147483647 w 31"/>
                <a:gd name="T57" fmla="*/ 2147483647 h 38"/>
                <a:gd name="T58" fmla="*/ 2147483647 w 31"/>
                <a:gd name="T59" fmla="*/ 2147483647 h 38"/>
                <a:gd name="T60" fmla="*/ 0 w 31"/>
                <a:gd name="T61" fmla="*/ 2147483647 h 38"/>
                <a:gd name="T62" fmla="*/ 2147483647 w 31"/>
                <a:gd name="T63" fmla="*/ 2147483647 h 38"/>
                <a:gd name="T64" fmla="*/ 2147483647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2147483647 w 31"/>
                <a:gd name="T85" fmla="*/ 214748364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8"/>
                <a:gd name="T131" fmla="*/ 31 w 31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8">
                  <a:moveTo>
                    <a:pt x="15" y="35"/>
                  </a:move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6" name="Freeform 278"/>
            <p:cNvSpPr>
              <a:spLocks/>
            </p:cNvSpPr>
            <p:nvPr/>
          </p:nvSpPr>
          <p:spPr bwMode="auto">
            <a:xfrm>
              <a:off x="4181475" y="1776413"/>
              <a:ext cx="50800" cy="57150"/>
            </a:xfrm>
            <a:custGeom>
              <a:avLst/>
              <a:gdLst>
                <a:gd name="T0" fmla="*/ 0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0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0 w 32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6"/>
                <a:gd name="T20" fmla="*/ 32 w 3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6">
                  <a:moveTo>
                    <a:pt x="0" y="36"/>
                  </a:moveTo>
                  <a:lnTo>
                    <a:pt x="32" y="36"/>
                  </a:lnTo>
                  <a:lnTo>
                    <a:pt x="17" y="0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7" name="Freeform 279"/>
            <p:cNvSpPr>
              <a:spLocks/>
            </p:cNvSpPr>
            <p:nvPr/>
          </p:nvSpPr>
          <p:spPr bwMode="auto">
            <a:xfrm>
              <a:off x="4208463" y="1824038"/>
              <a:ext cx="1858962" cy="4087812"/>
            </a:xfrm>
            <a:custGeom>
              <a:avLst/>
              <a:gdLst>
                <a:gd name="T0" fmla="*/ 2147483647 w 1171"/>
                <a:gd name="T1" fmla="*/ 2147483647 h 2575"/>
                <a:gd name="T2" fmla="*/ 2147483647 w 1171"/>
                <a:gd name="T3" fmla="*/ 2147483647 h 2575"/>
                <a:gd name="T4" fmla="*/ 0 w 1171"/>
                <a:gd name="T5" fmla="*/ 2147483647 h 2575"/>
                <a:gd name="T6" fmla="*/ 0 w 1171"/>
                <a:gd name="T7" fmla="*/ 0 h 2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1"/>
                <a:gd name="T13" fmla="*/ 0 h 2575"/>
                <a:gd name="T14" fmla="*/ 1171 w 1171"/>
                <a:gd name="T15" fmla="*/ 2575 h 2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1" h="2575">
                  <a:moveTo>
                    <a:pt x="1171" y="2265"/>
                  </a:moveTo>
                  <a:lnTo>
                    <a:pt x="1171" y="2575"/>
                  </a:lnTo>
                  <a:lnTo>
                    <a:pt x="0" y="2575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8" name="Freeform 280"/>
            <p:cNvSpPr>
              <a:spLocks/>
            </p:cNvSpPr>
            <p:nvPr/>
          </p:nvSpPr>
          <p:spPr bwMode="auto">
            <a:xfrm>
              <a:off x="9155113" y="5465763"/>
              <a:ext cx="49212" cy="61912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0 h 39"/>
                <a:gd name="T8" fmla="*/ 2147483647 w 31"/>
                <a:gd name="T9" fmla="*/ 0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2" y="39"/>
                  </a:lnTo>
                  <a:lnTo>
                    <a:pt x="31" y="1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9" name="Line 281"/>
            <p:cNvSpPr>
              <a:spLocks noChangeShapeType="1"/>
            </p:cNvSpPr>
            <p:nvPr/>
          </p:nvSpPr>
          <p:spPr bwMode="auto">
            <a:xfrm flipH="1">
              <a:off x="7966076" y="5494339"/>
              <a:ext cx="11969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0" name="Freeform 282"/>
            <p:cNvSpPr>
              <a:spLocks/>
            </p:cNvSpPr>
            <p:nvPr/>
          </p:nvSpPr>
          <p:spPr bwMode="auto">
            <a:xfrm>
              <a:off x="7758113" y="5494338"/>
              <a:ext cx="315912" cy="328612"/>
            </a:xfrm>
            <a:custGeom>
              <a:avLst/>
              <a:gdLst>
                <a:gd name="T0" fmla="*/ 2147483647 w 199"/>
                <a:gd name="T1" fmla="*/ 0 h 207"/>
                <a:gd name="T2" fmla="*/ 2147483647 w 199"/>
                <a:gd name="T3" fmla="*/ 2147483647 h 207"/>
                <a:gd name="T4" fmla="*/ 0 w 199"/>
                <a:gd name="T5" fmla="*/ 2147483647 h 207"/>
                <a:gd name="T6" fmla="*/ 0 60000 65536"/>
                <a:gd name="T7" fmla="*/ 0 60000 65536"/>
                <a:gd name="T8" fmla="*/ 0 60000 65536"/>
                <a:gd name="T9" fmla="*/ 0 w 199"/>
                <a:gd name="T10" fmla="*/ 0 h 207"/>
                <a:gd name="T11" fmla="*/ 199 w 19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" h="207">
                  <a:moveTo>
                    <a:pt x="199" y="0"/>
                  </a:moveTo>
                  <a:lnTo>
                    <a:pt x="199" y="207"/>
                  </a:lnTo>
                  <a:lnTo>
                    <a:pt x="0" y="20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1" name="Freeform 283"/>
            <p:cNvSpPr>
              <a:spLocks/>
            </p:cNvSpPr>
            <p:nvPr/>
          </p:nvSpPr>
          <p:spPr bwMode="auto">
            <a:xfrm>
              <a:off x="8050214" y="5465763"/>
              <a:ext cx="46037" cy="61912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2147483647 w 29"/>
                <a:gd name="T19" fmla="*/ 2147483647 h 39"/>
                <a:gd name="T20" fmla="*/ 2147483647 w 29"/>
                <a:gd name="T21" fmla="*/ 2147483647 h 39"/>
                <a:gd name="T22" fmla="*/ 2147483647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2147483647 h 39"/>
                <a:gd name="T32" fmla="*/ 2147483647 w 29"/>
                <a:gd name="T33" fmla="*/ 2147483647 h 39"/>
                <a:gd name="T34" fmla="*/ 2147483647 w 29"/>
                <a:gd name="T35" fmla="*/ 2147483647 h 39"/>
                <a:gd name="T36" fmla="*/ 2147483647 w 29"/>
                <a:gd name="T37" fmla="*/ 0 h 39"/>
                <a:gd name="T38" fmla="*/ 2147483647 w 29"/>
                <a:gd name="T39" fmla="*/ 0 h 39"/>
                <a:gd name="T40" fmla="*/ 2147483647 w 29"/>
                <a:gd name="T41" fmla="*/ 0 h 39"/>
                <a:gd name="T42" fmla="*/ 2147483647 w 29"/>
                <a:gd name="T43" fmla="*/ 0 h 39"/>
                <a:gd name="T44" fmla="*/ 2147483647 w 29"/>
                <a:gd name="T45" fmla="*/ 0 h 39"/>
                <a:gd name="T46" fmla="*/ 2147483647 w 29"/>
                <a:gd name="T47" fmla="*/ 2147483647 h 39"/>
                <a:gd name="T48" fmla="*/ 2147483647 w 29"/>
                <a:gd name="T49" fmla="*/ 2147483647 h 39"/>
                <a:gd name="T50" fmla="*/ 2147483647 w 29"/>
                <a:gd name="T51" fmla="*/ 2147483647 h 39"/>
                <a:gd name="T52" fmla="*/ 2147483647 w 29"/>
                <a:gd name="T53" fmla="*/ 2147483647 h 39"/>
                <a:gd name="T54" fmla="*/ 0 w 29"/>
                <a:gd name="T55" fmla="*/ 2147483647 h 39"/>
                <a:gd name="T56" fmla="*/ 0 w 29"/>
                <a:gd name="T57" fmla="*/ 2147483647 h 39"/>
                <a:gd name="T58" fmla="*/ 0 w 29"/>
                <a:gd name="T59" fmla="*/ 2147483647 h 39"/>
                <a:gd name="T60" fmla="*/ 0 w 29"/>
                <a:gd name="T61" fmla="*/ 2147483647 h 39"/>
                <a:gd name="T62" fmla="*/ 0 w 29"/>
                <a:gd name="T63" fmla="*/ 2147483647 h 39"/>
                <a:gd name="T64" fmla="*/ 0 w 29"/>
                <a:gd name="T65" fmla="*/ 2147483647 h 39"/>
                <a:gd name="T66" fmla="*/ 0 w 29"/>
                <a:gd name="T67" fmla="*/ 2147483647 h 39"/>
                <a:gd name="T68" fmla="*/ 2147483647 w 29"/>
                <a:gd name="T69" fmla="*/ 2147483647 h 39"/>
                <a:gd name="T70" fmla="*/ 2147483647 w 29"/>
                <a:gd name="T71" fmla="*/ 2147483647 h 39"/>
                <a:gd name="T72" fmla="*/ 2147483647 w 29"/>
                <a:gd name="T73" fmla="*/ 2147483647 h 39"/>
                <a:gd name="T74" fmla="*/ 2147483647 w 29"/>
                <a:gd name="T75" fmla="*/ 2147483647 h 39"/>
                <a:gd name="T76" fmla="*/ 2147483647 w 29"/>
                <a:gd name="T77" fmla="*/ 2147483647 h 39"/>
                <a:gd name="T78" fmla="*/ 2147483647 w 29"/>
                <a:gd name="T79" fmla="*/ 2147483647 h 39"/>
                <a:gd name="T80" fmla="*/ 2147483647 w 29"/>
                <a:gd name="T81" fmla="*/ 2147483647 h 39"/>
                <a:gd name="T82" fmla="*/ 2147483647 w 29"/>
                <a:gd name="T83" fmla="*/ 2147483647 h 39"/>
                <a:gd name="T84" fmla="*/ 2147483647 w 29"/>
                <a:gd name="T85" fmla="*/ 2147483647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9"/>
                <a:gd name="T131" fmla="*/ 29 w 29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9">
                  <a:moveTo>
                    <a:pt x="15" y="36"/>
                  </a:moveTo>
                  <a:lnTo>
                    <a:pt x="17" y="39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2" name="Freeform 284"/>
            <p:cNvSpPr>
              <a:spLocks/>
            </p:cNvSpPr>
            <p:nvPr/>
          </p:nvSpPr>
          <p:spPr bwMode="auto">
            <a:xfrm>
              <a:off x="7753350" y="5499100"/>
              <a:ext cx="1758950" cy="501650"/>
            </a:xfrm>
            <a:custGeom>
              <a:avLst/>
              <a:gdLst>
                <a:gd name="T0" fmla="*/ 0 w 1108"/>
                <a:gd name="T1" fmla="*/ 2147483647 h 316"/>
                <a:gd name="T2" fmla="*/ 2147483647 w 1108"/>
                <a:gd name="T3" fmla="*/ 2147483647 h 316"/>
                <a:gd name="T4" fmla="*/ 2147483647 w 1108"/>
                <a:gd name="T5" fmla="*/ 0 h 316"/>
                <a:gd name="T6" fmla="*/ 2147483647 w 1108"/>
                <a:gd name="T7" fmla="*/ 0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8"/>
                <a:gd name="T13" fmla="*/ 0 h 316"/>
                <a:gd name="T14" fmla="*/ 1108 w 1108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8" h="316">
                  <a:moveTo>
                    <a:pt x="0" y="316"/>
                  </a:moveTo>
                  <a:lnTo>
                    <a:pt x="1108" y="316"/>
                  </a:lnTo>
                  <a:lnTo>
                    <a:pt x="1108" y="0"/>
                  </a:lnTo>
                  <a:lnTo>
                    <a:pt x="104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3" name="Freeform 285"/>
            <p:cNvSpPr>
              <a:spLocks/>
            </p:cNvSpPr>
            <p:nvPr/>
          </p:nvSpPr>
          <p:spPr bwMode="auto">
            <a:xfrm>
              <a:off x="7723189" y="5967413"/>
              <a:ext cx="46037" cy="61912"/>
            </a:xfrm>
            <a:custGeom>
              <a:avLst/>
              <a:gdLst>
                <a:gd name="T0" fmla="*/ 2147483647 w 29"/>
                <a:gd name="T1" fmla="*/ 0 h 39"/>
                <a:gd name="T2" fmla="*/ 2147483647 w 29"/>
                <a:gd name="T3" fmla="*/ 2147483647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29" y="39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4" name="Freeform 286"/>
            <p:cNvSpPr>
              <a:spLocks/>
            </p:cNvSpPr>
            <p:nvPr/>
          </p:nvSpPr>
          <p:spPr bwMode="auto">
            <a:xfrm>
              <a:off x="7723189" y="5789614"/>
              <a:ext cx="46037" cy="60325"/>
            </a:xfrm>
            <a:custGeom>
              <a:avLst/>
              <a:gdLst>
                <a:gd name="T0" fmla="*/ 2147483647 w 29"/>
                <a:gd name="T1" fmla="*/ 0 h 38"/>
                <a:gd name="T2" fmla="*/ 2147483647 w 29"/>
                <a:gd name="T3" fmla="*/ 2147483647 h 38"/>
                <a:gd name="T4" fmla="*/ 0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8"/>
                <a:gd name="T20" fmla="*/ 29 w 2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8">
                  <a:moveTo>
                    <a:pt x="29" y="0"/>
                  </a:moveTo>
                  <a:lnTo>
                    <a:pt x="29" y="38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5" name="Freeform 287"/>
            <p:cNvSpPr>
              <a:spLocks/>
            </p:cNvSpPr>
            <p:nvPr/>
          </p:nvSpPr>
          <p:spPr bwMode="auto">
            <a:xfrm>
              <a:off x="7723189" y="5878513"/>
              <a:ext cx="46037" cy="61912"/>
            </a:xfrm>
            <a:custGeom>
              <a:avLst/>
              <a:gdLst>
                <a:gd name="T0" fmla="*/ 2147483647 w 29"/>
                <a:gd name="T1" fmla="*/ 0 h 39"/>
                <a:gd name="T2" fmla="*/ 2147483647 w 29"/>
                <a:gd name="T3" fmla="*/ 2147483647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29" y="39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6" name="Freeform 288"/>
            <p:cNvSpPr>
              <a:spLocks/>
            </p:cNvSpPr>
            <p:nvPr/>
          </p:nvSpPr>
          <p:spPr bwMode="auto">
            <a:xfrm>
              <a:off x="8378826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7" name="Line 289"/>
            <p:cNvSpPr>
              <a:spLocks noChangeShapeType="1"/>
            </p:cNvSpPr>
            <p:nvPr/>
          </p:nvSpPr>
          <p:spPr bwMode="auto">
            <a:xfrm flipH="1">
              <a:off x="7966076" y="3998914"/>
              <a:ext cx="4238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8" name="Freeform 290"/>
            <p:cNvSpPr>
              <a:spLocks/>
            </p:cNvSpPr>
            <p:nvPr/>
          </p:nvSpPr>
          <p:spPr bwMode="auto">
            <a:xfrm>
              <a:off x="8267700" y="4800601"/>
              <a:ext cx="46038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0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0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2147483647 w 29"/>
                <a:gd name="T85" fmla="*/ 214748364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8"/>
                <a:gd name="T131" fmla="*/ 29 w 29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8">
                  <a:moveTo>
                    <a:pt x="14" y="35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9" name="Freeform 291"/>
            <p:cNvSpPr>
              <a:spLocks/>
            </p:cNvSpPr>
            <p:nvPr/>
          </p:nvSpPr>
          <p:spPr bwMode="auto">
            <a:xfrm>
              <a:off x="6386513" y="3756025"/>
              <a:ext cx="1903412" cy="2554288"/>
            </a:xfrm>
            <a:custGeom>
              <a:avLst/>
              <a:gdLst>
                <a:gd name="T0" fmla="*/ 2147483647 w 1199"/>
                <a:gd name="T1" fmla="*/ 2147483647 h 1609"/>
                <a:gd name="T2" fmla="*/ 2147483647 w 1199"/>
                <a:gd name="T3" fmla="*/ 2147483647 h 1609"/>
                <a:gd name="T4" fmla="*/ 0 w 1199"/>
                <a:gd name="T5" fmla="*/ 2147483647 h 1609"/>
                <a:gd name="T6" fmla="*/ 0 w 1199"/>
                <a:gd name="T7" fmla="*/ 0 h 1609"/>
                <a:gd name="T8" fmla="*/ 2147483647 w 1199"/>
                <a:gd name="T9" fmla="*/ 0 h 1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9"/>
                <a:gd name="T16" fmla="*/ 0 h 1609"/>
                <a:gd name="T17" fmla="*/ 1199 w 1199"/>
                <a:gd name="T18" fmla="*/ 1609 h 1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9" h="1609">
                  <a:moveTo>
                    <a:pt x="1199" y="153"/>
                  </a:moveTo>
                  <a:lnTo>
                    <a:pt x="1199" y="1609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0" name="Freeform 292"/>
            <p:cNvSpPr>
              <a:spLocks/>
            </p:cNvSpPr>
            <p:nvPr/>
          </p:nvSpPr>
          <p:spPr bwMode="auto">
            <a:xfrm>
              <a:off x="6481764" y="6418263"/>
              <a:ext cx="46037" cy="55562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2147483647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2147483647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2147483647 w 29"/>
                <a:gd name="T25" fmla="*/ 2147483647 h 35"/>
                <a:gd name="T26" fmla="*/ 2147483647 w 29"/>
                <a:gd name="T27" fmla="*/ 2147483647 h 35"/>
                <a:gd name="T28" fmla="*/ 2147483647 w 29"/>
                <a:gd name="T29" fmla="*/ 2147483647 h 35"/>
                <a:gd name="T30" fmla="*/ 2147483647 w 29"/>
                <a:gd name="T31" fmla="*/ 2147483647 h 35"/>
                <a:gd name="T32" fmla="*/ 2147483647 w 29"/>
                <a:gd name="T33" fmla="*/ 2147483647 h 35"/>
                <a:gd name="T34" fmla="*/ 2147483647 w 29"/>
                <a:gd name="T35" fmla="*/ 0 h 35"/>
                <a:gd name="T36" fmla="*/ 2147483647 w 29"/>
                <a:gd name="T37" fmla="*/ 0 h 35"/>
                <a:gd name="T38" fmla="*/ 2147483647 w 29"/>
                <a:gd name="T39" fmla="*/ 0 h 35"/>
                <a:gd name="T40" fmla="*/ 2147483647 w 29"/>
                <a:gd name="T41" fmla="*/ 0 h 35"/>
                <a:gd name="T42" fmla="*/ 2147483647 w 29"/>
                <a:gd name="T43" fmla="*/ 0 h 35"/>
                <a:gd name="T44" fmla="*/ 2147483647 w 29"/>
                <a:gd name="T45" fmla="*/ 0 h 35"/>
                <a:gd name="T46" fmla="*/ 2147483647 w 29"/>
                <a:gd name="T47" fmla="*/ 0 h 35"/>
                <a:gd name="T48" fmla="*/ 2147483647 w 29"/>
                <a:gd name="T49" fmla="*/ 2147483647 h 35"/>
                <a:gd name="T50" fmla="*/ 2147483647 w 29"/>
                <a:gd name="T51" fmla="*/ 2147483647 h 35"/>
                <a:gd name="T52" fmla="*/ 2147483647 w 29"/>
                <a:gd name="T53" fmla="*/ 2147483647 h 35"/>
                <a:gd name="T54" fmla="*/ 0 w 29"/>
                <a:gd name="T55" fmla="*/ 2147483647 h 35"/>
                <a:gd name="T56" fmla="*/ 0 w 29"/>
                <a:gd name="T57" fmla="*/ 2147483647 h 35"/>
                <a:gd name="T58" fmla="*/ 0 w 29"/>
                <a:gd name="T59" fmla="*/ 2147483647 h 35"/>
                <a:gd name="T60" fmla="*/ 0 w 29"/>
                <a:gd name="T61" fmla="*/ 2147483647 h 35"/>
                <a:gd name="T62" fmla="*/ 0 w 29"/>
                <a:gd name="T63" fmla="*/ 2147483647 h 35"/>
                <a:gd name="T64" fmla="*/ 0 w 29"/>
                <a:gd name="T65" fmla="*/ 2147483647 h 35"/>
                <a:gd name="T66" fmla="*/ 0 w 29"/>
                <a:gd name="T67" fmla="*/ 2147483647 h 35"/>
                <a:gd name="T68" fmla="*/ 2147483647 w 29"/>
                <a:gd name="T69" fmla="*/ 2147483647 h 35"/>
                <a:gd name="T70" fmla="*/ 2147483647 w 29"/>
                <a:gd name="T71" fmla="*/ 2147483647 h 35"/>
                <a:gd name="T72" fmla="*/ 2147483647 w 29"/>
                <a:gd name="T73" fmla="*/ 2147483647 h 35"/>
                <a:gd name="T74" fmla="*/ 2147483647 w 29"/>
                <a:gd name="T75" fmla="*/ 2147483647 h 35"/>
                <a:gd name="T76" fmla="*/ 2147483647 w 29"/>
                <a:gd name="T77" fmla="*/ 2147483647 h 35"/>
                <a:gd name="T78" fmla="*/ 2147483647 w 29"/>
                <a:gd name="T79" fmla="*/ 2147483647 h 35"/>
                <a:gd name="T80" fmla="*/ 2147483647 w 29"/>
                <a:gd name="T81" fmla="*/ 2147483647 h 35"/>
                <a:gd name="T82" fmla="*/ 2147483647 w 29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5"/>
                <a:gd name="T128" fmla="*/ 29 w 29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5">
                  <a:moveTo>
                    <a:pt x="14" y="35"/>
                  </a:moveTo>
                  <a:lnTo>
                    <a:pt x="17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1" name="Freeform 293"/>
            <p:cNvSpPr>
              <a:spLocks/>
            </p:cNvSpPr>
            <p:nvPr/>
          </p:nvSpPr>
          <p:spPr bwMode="auto">
            <a:xfrm>
              <a:off x="3990976" y="4022725"/>
              <a:ext cx="4752975" cy="2554288"/>
            </a:xfrm>
            <a:custGeom>
              <a:avLst/>
              <a:gdLst>
                <a:gd name="T0" fmla="*/ 2147483647 w 2994"/>
                <a:gd name="T1" fmla="*/ 2147483647 h 1609"/>
                <a:gd name="T2" fmla="*/ 2147483647 w 2994"/>
                <a:gd name="T3" fmla="*/ 2147483647 h 1609"/>
                <a:gd name="T4" fmla="*/ 0 w 2994"/>
                <a:gd name="T5" fmla="*/ 2147483647 h 1609"/>
                <a:gd name="T6" fmla="*/ 0 w 2994"/>
                <a:gd name="T7" fmla="*/ 0 h 1609"/>
                <a:gd name="T8" fmla="*/ 2147483647 w 2994"/>
                <a:gd name="T9" fmla="*/ 0 h 1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1609"/>
                <a:gd name="T17" fmla="*/ 2994 w 2994"/>
                <a:gd name="T18" fmla="*/ 1609 h 1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1609">
                  <a:moveTo>
                    <a:pt x="2991" y="1246"/>
                  </a:moveTo>
                  <a:lnTo>
                    <a:pt x="2994" y="1609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38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2" name="Freeform 294"/>
            <p:cNvSpPr>
              <a:spLocks/>
            </p:cNvSpPr>
            <p:nvPr/>
          </p:nvSpPr>
          <p:spPr bwMode="auto">
            <a:xfrm>
              <a:off x="8716963" y="5972175"/>
              <a:ext cx="49212" cy="57150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2147483647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2147483647 w 31"/>
                <a:gd name="T15" fmla="*/ 2147483647 h 36"/>
                <a:gd name="T16" fmla="*/ 2147483647 w 31"/>
                <a:gd name="T17" fmla="*/ 2147483647 h 36"/>
                <a:gd name="T18" fmla="*/ 2147483647 w 31"/>
                <a:gd name="T19" fmla="*/ 2147483647 h 36"/>
                <a:gd name="T20" fmla="*/ 2147483647 w 31"/>
                <a:gd name="T21" fmla="*/ 2147483647 h 36"/>
                <a:gd name="T22" fmla="*/ 2147483647 w 31"/>
                <a:gd name="T23" fmla="*/ 2147483647 h 36"/>
                <a:gd name="T24" fmla="*/ 2147483647 w 31"/>
                <a:gd name="T25" fmla="*/ 2147483647 h 36"/>
                <a:gd name="T26" fmla="*/ 2147483647 w 31"/>
                <a:gd name="T27" fmla="*/ 2147483647 h 36"/>
                <a:gd name="T28" fmla="*/ 2147483647 w 31"/>
                <a:gd name="T29" fmla="*/ 2147483647 h 36"/>
                <a:gd name="T30" fmla="*/ 2147483647 w 31"/>
                <a:gd name="T31" fmla="*/ 2147483647 h 36"/>
                <a:gd name="T32" fmla="*/ 2147483647 w 31"/>
                <a:gd name="T33" fmla="*/ 2147483647 h 36"/>
                <a:gd name="T34" fmla="*/ 2147483647 w 31"/>
                <a:gd name="T35" fmla="*/ 0 h 36"/>
                <a:gd name="T36" fmla="*/ 2147483647 w 31"/>
                <a:gd name="T37" fmla="*/ 0 h 36"/>
                <a:gd name="T38" fmla="*/ 2147483647 w 31"/>
                <a:gd name="T39" fmla="*/ 0 h 36"/>
                <a:gd name="T40" fmla="*/ 2147483647 w 31"/>
                <a:gd name="T41" fmla="*/ 0 h 36"/>
                <a:gd name="T42" fmla="*/ 2147483647 w 31"/>
                <a:gd name="T43" fmla="*/ 0 h 36"/>
                <a:gd name="T44" fmla="*/ 2147483647 w 31"/>
                <a:gd name="T45" fmla="*/ 0 h 36"/>
                <a:gd name="T46" fmla="*/ 2147483647 w 31"/>
                <a:gd name="T47" fmla="*/ 0 h 36"/>
                <a:gd name="T48" fmla="*/ 2147483647 w 31"/>
                <a:gd name="T49" fmla="*/ 2147483647 h 36"/>
                <a:gd name="T50" fmla="*/ 2147483647 w 31"/>
                <a:gd name="T51" fmla="*/ 2147483647 h 36"/>
                <a:gd name="T52" fmla="*/ 2147483647 w 31"/>
                <a:gd name="T53" fmla="*/ 2147483647 h 36"/>
                <a:gd name="T54" fmla="*/ 2147483647 w 31"/>
                <a:gd name="T55" fmla="*/ 2147483647 h 36"/>
                <a:gd name="T56" fmla="*/ 2147483647 w 31"/>
                <a:gd name="T57" fmla="*/ 2147483647 h 36"/>
                <a:gd name="T58" fmla="*/ 0 w 31"/>
                <a:gd name="T59" fmla="*/ 2147483647 h 36"/>
                <a:gd name="T60" fmla="*/ 0 w 31"/>
                <a:gd name="T61" fmla="*/ 2147483647 h 36"/>
                <a:gd name="T62" fmla="*/ 0 w 31"/>
                <a:gd name="T63" fmla="*/ 2147483647 h 36"/>
                <a:gd name="T64" fmla="*/ 2147483647 w 31"/>
                <a:gd name="T65" fmla="*/ 2147483647 h 36"/>
                <a:gd name="T66" fmla="*/ 2147483647 w 31"/>
                <a:gd name="T67" fmla="*/ 2147483647 h 36"/>
                <a:gd name="T68" fmla="*/ 2147483647 w 31"/>
                <a:gd name="T69" fmla="*/ 2147483647 h 36"/>
                <a:gd name="T70" fmla="*/ 2147483647 w 31"/>
                <a:gd name="T71" fmla="*/ 2147483647 h 36"/>
                <a:gd name="T72" fmla="*/ 2147483647 w 31"/>
                <a:gd name="T73" fmla="*/ 2147483647 h 36"/>
                <a:gd name="T74" fmla="*/ 2147483647 w 31"/>
                <a:gd name="T75" fmla="*/ 2147483647 h 36"/>
                <a:gd name="T76" fmla="*/ 2147483647 w 31"/>
                <a:gd name="T77" fmla="*/ 2147483647 h 36"/>
                <a:gd name="T78" fmla="*/ 2147483647 w 31"/>
                <a:gd name="T79" fmla="*/ 2147483647 h 36"/>
                <a:gd name="T80" fmla="*/ 2147483647 w 31"/>
                <a:gd name="T81" fmla="*/ 2147483647 h 36"/>
                <a:gd name="T82" fmla="*/ 2147483647 w 31"/>
                <a:gd name="T83" fmla="*/ 2147483647 h 36"/>
                <a:gd name="T84" fmla="*/ 2147483647 w 31"/>
                <a:gd name="T85" fmla="*/ 2147483647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6"/>
                <a:gd name="T131" fmla="*/ 31 w 31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6">
                  <a:moveTo>
                    <a:pt x="14" y="36"/>
                  </a:move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3" name="Freeform 295"/>
            <p:cNvSpPr>
              <a:spLocks/>
            </p:cNvSpPr>
            <p:nvPr/>
          </p:nvSpPr>
          <p:spPr bwMode="auto">
            <a:xfrm>
              <a:off x="5708651" y="2335214"/>
              <a:ext cx="49213" cy="65087"/>
            </a:xfrm>
            <a:custGeom>
              <a:avLst/>
              <a:gdLst>
                <a:gd name="T0" fmla="*/ 0 w 31"/>
                <a:gd name="T1" fmla="*/ 0 h 41"/>
                <a:gd name="T2" fmla="*/ 2147483647 w 31"/>
                <a:gd name="T3" fmla="*/ 2147483647 h 41"/>
                <a:gd name="T4" fmla="*/ 2147483647 w 31"/>
                <a:gd name="T5" fmla="*/ 2147483647 h 41"/>
                <a:gd name="T6" fmla="*/ 2147483647 w 31"/>
                <a:gd name="T7" fmla="*/ 2147483647 h 41"/>
                <a:gd name="T8" fmla="*/ 2147483647 w 31"/>
                <a:gd name="T9" fmla="*/ 2147483647 h 41"/>
                <a:gd name="T10" fmla="*/ 0 w 3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1"/>
                <a:gd name="T20" fmla="*/ 31 w 3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1">
                  <a:moveTo>
                    <a:pt x="0" y="0"/>
                  </a:moveTo>
                  <a:lnTo>
                    <a:pt x="3" y="41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4" name="Freeform 296"/>
            <p:cNvSpPr>
              <a:spLocks/>
            </p:cNvSpPr>
            <p:nvPr/>
          </p:nvSpPr>
          <p:spPr bwMode="auto">
            <a:xfrm>
              <a:off x="5275263" y="2335214"/>
              <a:ext cx="49212" cy="65087"/>
            </a:xfrm>
            <a:custGeom>
              <a:avLst/>
              <a:gdLst>
                <a:gd name="T0" fmla="*/ 0 w 31"/>
                <a:gd name="T1" fmla="*/ 0 h 41"/>
                <a:gd name="T2" fmla="*/ 2147483647 w 31"/>
                <a:gd name="T3" fmla="*/ 2147483647 h 41"/>
                <a:gd name="T4" fmla="*/ 2147483647 w 31"/>
                <a:gd name="T5" fmla="*/ 2147483647 h 41"/>
                <a:gd name="T6" fmla="*/ 2147483647 w 31"/>
                <a:gd name="T7" fmla="*/ 2147483647 h 41"/>
                <a:gd name="T8" fmla="*/ 2147483647 w 31"/>
                <a:gd name="T9" fmla="*/ 2147483647 h 41"/>
                <a:gd name="T10" fmla="*/ 0 w 3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1"/>
                <a:gd name="T20" fmla="*/ 31 w 3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1">
                  <a:moveTo>
                    <a:pt x="0" y="0"/>
                  </a:moveTo>
                  <a:lnTo>
                    <a:pt x="2" y="41"/>
                  </a:lnTo>
                  <a:lnTo>
                    <a:pt x="31" y="2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5" name="Rectangle 297"/>
            <p:cNvSpPr>
              <a:spLocks noChangeArrowheads="1"/>
            </p:cNvSpPr>
            <p:nvPr/>
          </p:nvSpPr>
          <p:spPr bwMode="auto">
            <a:xfrm>
              <a:off x="3252788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16" name="Rectangle 298"/>
            <p:cNvSpPr>
              <a:spLocks noChangeArrowheads="1"/>
            </p:cNvSpPr>
            <p:nvPr/>
          </p:nvSpPr>
          <p:spPr bwMode="auto">
            <a:xfrm>
              <a:off x="3279775" y="27289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17" name="Rectangle 299"/>
            <p:cNvSpPr>
              <a:spLocks noChangeArrowheads="1"/>
            </p:cNvSpPr>
            <p:nvPr/>
          </p:nvSpPr>
          <p:spPr bwMode="auto">
            <a:xfrm>
              <a:off x="3340100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18" name="Rectangle 300"/>
            <p:cNvSpPr>
              <a:spLocks noChangeArrowheads="1"/>
            </p:cNvSpPr>
            <p:nvPr/>
          </p:nvSpPr>
          <p:spPr bwMode="auto">
            <a:xfrm>
              <a:off x="3367088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19" name="Rectangle 301"/>
            <p:cNvSpPr>
              <a:spLocks noChangeArrowheads="1"/>
            </p:cNvSpPr>
            <p:nvPr/>
          </p:nvSpPr>
          <p:spPr bwMode="auto">
            <a:xfrm>
              <a:off x="3394075" y="27289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20" name="Rectangle 302"/>
            <p:cNvSpPr>
              <a:spLocks noChangeArrowheads="1"/>
            </p:cNvSpPr>
            <p:nvPr/>
          </p:nvSpPr>
          <p:spPr bwMode="auto">
            <a:xfrm rot="16200000">
              <a:off x="3535911" y="3895061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21" name="Rectangle 303"/>
            <p:cNvSpPr>
              <a:spLocks noChangeArrowheads="1"/>
            </p:cNvSpPr>
            <p:nvPr/>
          </p:nvSpPr>
          <p:spPr bwMode="auto">
            <a:xfrm rot="16200000">
              <a:off x="3518995" y="3844261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922" name="Rectangle 304"/>
            <p:cNvSpPr>
              <a:spLocks noChangeArrowheads="1"/>
            </p:cNvSpPr>
            <p:nvPr/>
          </p:nvSpPr>
          <p:spPr bwMode="auto">
            <a:xfrm rot="16200000">
              <a:off x="3522070" y="3777586"/>
              <a:ext cx="6151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23" name="Rectangle 305"/>
            <p:cNvSpPr>
              <a:spLocks noChangeArrowheads="1"/>
            </p:cNvSpPr>
            <p:nvPr/>
          </p:nvSpPr>
          <p:spPr bwMode="auto">
            <a:xfrm rot="16200000">
              <a:off x="3535911" y="3734724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24" name="Rectangle 306"/>
            <p:cNvSpPr>
              <a:spLocks noChangeArrowheads="1"/>
            </p:cNvSpPr>
            <p:nvPr/>
          </p:nvSpPr>
          <p:spPr bwMode="auto">
            <a:xfrm rot="16200000">
              <a:off x="3532066" y="3698211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25" name="Rectangle 307"/>
            <p:cNvSpPr>
              <a:spLocks noChangeArrowheads="1"/>
            </p:cNvSpPr>
            <p:nvPr/>
          </p:nvSpPr>
          <p:spPr bwMode="auto">
            <a:xfrm rot="16200000">
              <a:off x="3518995" y="3642648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926" name="Rectangle 308"/>
            <p:cNvSpPr>
              <a:spLocks noChangeArrowheads="1"/>
            </p:cNvSpPr>
            <p:nvPr/>
          </p:nvSpPr>
          <p:spPr bwMode="auto">
            <a:xfrm rot="16200000">
              <a:off x="3522070" y="3580736"/>
              <a:ext cx="6151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927" name="Rectangle 309"/>
            <p:cNvSpPr>
              <a:spLocks noChangeArrowheads="1"/>
            </p:cNvSpPr>
            <p:nvPr/>
          </p:nvSpPr>
          <p:spPr bwMode="auto">
            <a:xfrm rot="16200000">
              <a:off x="3535911" y="3537874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28" name="Rectangle 310"/>
            <p:cNvSpPr>
              <a:spLocks noChangeArrowheads="1"/>
            </p:cNvSpPr>
            <p:nvPr/>
          </p:nvSpPr>
          <p:spPr bwMode="auto">
            <a:xfrm rot="16200000">
              <a:off x="3538985" y="3506124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29" name="Rectangle 311"/>
            <p:cNvSpPr>
              <a:spLocks noChangeArrowheads="1"/>
            </p:cNvSpPr>
            <p:nvPr/>
          </p:nvSpPr>
          <p:spPr bwMode="auto">
            <a:xfrm rot="16200000">
              <a:off x="3518995" y="3458499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930" name="Rectangle 312"/>
            <p:cNvSpPr>
              <a:spLocks noChangeArrowheads="1"/>
            </p:cNvSpPr>
            <p:nvPr/>
          </p:nvSpPr>
          <p:spPr bwMode="auto">
            <a:xfrm rot="16200000">
              <a:off x="3518995" y="3393412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931" name="Rectangle 313"/>
            <p:cNvSpPr>
              <a:spLocks noChangeArrowheads="1"/>
            </p:cNvSpPr>
            <p:nvPr/>
          </p:nvSpPr>
          <p:spPr bwMode="auto">
            <a:xfrm>
              <a:off x="5187950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I</a:t>
              </a:r>
              <a:endParaRPr lang="en-US" sz="3200" b="1"/>
            </a:p>
          </p:txBody>
        </p:sp>
        <p:sp>
          <p:nvSpPr>
            <p:cNvPr id="111932" name="Rectangle 314"/>
            <p:cNvSpPr>
              <a:spLocks noChangeArrowheads="1"/>
            </p:cNvSpPr>
            <p:nvPr/>
          </p:nvSpPr>
          <p:spPr bwMode="auto">
            <a:xfrm>
              <a:off x="5213350" y="12430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D</a:t>
              </a:r>
              <a:endParaRPr lang="en-US" sz="3200" b="1"/>
            </a:p>
          </p:txBody>
        </p:sp>
        <p:sp>
          <p:nvSpPr>
            <p:cNvPr id="111933" name="Rectangle 315"/>
            <p:cNvSpPr>
              <a:spLocks noChangeArrowheads="1"/>
            </p:cNvSpPr>
            <p:nvPr/>
          </p:nvSpPr>
          <p:spPr bwMode="auto">
            <a:xfrm>
              <a:off x="5286375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/</a:t>
              </a:r>
              <a:endParaRPr lang="en-US" sz="3200" b="1"/>
            </a:p>
          </p:txBody>
        </p:sp>
        <p:sp>
          <p:nvSpPr>
            <p:cNvPr id="111934" name="Rectangle 316"/>
            <p:cNvSpPr>
              <a:spLocks noChangeArrowheads="1"/>
            </p:cNvSpPr>
            <p:nvPr/>
          </p:nvSpPr>
          <p:spPr bwMode="auto">
            <a:xfrm>
              <a:off x="5313363" y="124301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35" name="Rectangle 317"/>
            <p:cNvSpPr>
              <a:spLocks noChangeArrowheads="1"/>
            </p:cNvSpPr>
            <p:nvPr/>
          </p:nvSpPr>
          <p:spPr bwMode="auto">
            <a:xfrm>
              <a:off x="5373688" y="124301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X</a:t>
              </a:r>
              <a:endParaRPr lang="en-US" sz="3200" b="1"/>
            </a:p>
          </p:txBody>
        </p:sp>
        <p:sp>
          <p:nvSpPr>
            <p:cNvPr id="111936" name="Rectangle 318"/>
            <p:cNvSpPr>
              <a:spLocks noChangeArrowheads="1"/>
            </p:cNvSpPr>
            <p:nvPr/>
          </p:nvSpPr>
          <p:spPr bwMode="auto">
            <a:xfrm>
              <a:off x="5438775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.</a:t>
              </a:r>
              <a:endParaRPr lang="en-US" sz="3200" b="1"/>
            </a:p>
          </p:txBody>
        </p:sp>
        <p:sp>
          <p:nvSpPr>
            <p:cNvPr id="111937" name="Rectangle 319"/>
            <p:cNvSpPr>
              <a:spLocks noChangeArrowheads="1"/>
            </p:cNvSpPr>
            <p:nvPr/>
          </p:nvSpPr>
          <p:spPr bwMode="auto">
            <a:xfrm>
              <a:off x="5465763" y="12430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M</a:t>
              </a:r>
              <a:endParaRPr lang="en-US" sz="3200" b="1"/>
            </a:p>
          </p:txBody>
        </p:sp>
        <p:sp>
          <p:nvSpPr>
            <p:cNvPr id="111938" name="Rectangle 320"/>
            <p:cNvSpPr>
              <a:spLocks noChangeArrowheads="1"/>
            </p:cNvSpPr>
            <p:nvPr/>
          </p:nvSpPr>
          <p:spPr bwMode="auto">
            <a:xfrm>
              <a:off x="5545138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39" name="Rectangle 321"/>
            <p:cNvSpPr>
              <a:spLocks noChangeArrowheads="1"/>
            </p:cNvSpPr>
            <p:nvPr/>
          </p:nvSpPr>
          <p:spPr bwMode="auto">
            <a:xfrm>
              <a:off x="5602288" y="1243014"/>
              <a:ext cx="10665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m</a:t>
              </a:r>
              <a:endParaRPr lang="en-US" sz="3200" b="1"/>
            </a:p>
          </p:txBody>
        </p:sp>
        <p:sp>
          <p:nvSpPr>
            <p:cNvPr id="111940" name="Rectangle 322"/>
            <p:cNvSpPr>
              <a:spLocks noChangeArrowheads="1"/>
            </p:cNvSpPr>
            <p:nvPr/>
          </p:nvSpPr>
          <p:spPr bwMode="auto">
            <a:xfrm>
              <a:off x="5681663" y="12430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sz="3200" b="1"/>
            </a:p>
          </p:txBody>
        </p:sp>
        <p:sp>
          <p:nvSpPr>
            <p:cNvPr id="111941" name="Rectangle 323"/>
            <p:cNvSpPr>
              <a:spLocks noChangeArrowheads="1"/>
            </p:cNvSpPr>
            <p:nvPr/>
          </p:nvSpPr>
          <p:spPr bwMode="auto">
            <a:xfrm>
              <a:off x="5751513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42" name="Rectangle 324"/>
            <p:cNvSpPr>
              <a:spLocks noChangeArrowheads="1"/>
            </p:cNvSpPr>
            <p:nvPr/>
          </p:nvSpPr>
          <p:spPr bwMode="auto">
            <a:xfrm>
              <a:off x="5803900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a</a:t>
              </a:r>
              <a:endParaRPr lang="en-US" sz="3200" b="1"/>
            </a:p>
          </p:txBody>
        </p:sp>
        <p:sp>
          <p:nvSpPr>
            <p:cNvPr id="111943" name="Rectangle 325"/>
            <p:cNvSpPr>
              <a:spLocks noChangeArrowheads="1"/>
            </p:cNvSpPr>
            <p:nvPr/>
          </p:nvSpPr>
          <p:spPr bwMode="auto">
            <a:xfrm>
              <a:off x="5857875" y="12430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d</a:t>
              </a:r>
              <a:endParaRPr lang="en-US" sz="3200" b="1"/>
            </a:p>
          </p:txBody>
        </p:sp>
        <p:sp>
          <p:nvSpPr>
            <p:cNvPr id="111944" name="Rectangle 326"/>
            <p:cNvSpPr>
              <a:spLocks noChangeArrowheads="1"/>
            </p:cNvSpPr>
            <p:nvPr/>
          </p:nvSpPr>
          <p:spPr bwMode="auto">
            <a:xfrm rot="16200000">
              <a:off x="3250160" y="23710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45" name="Rectangle 327"/>
            <p:cNvSpPr>
              <a:spLocks noChangeArrowheads="1"/>
            </p:cNvSpPr>
            <p:nvPr/>
          </p:nvSpPr>
          <p:spPr bwMode="auto">
            <a:xfrm rot="16200000">
              <a:off x="3229400" y="2318673"/>
              <a:ext cx="7535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46" name="Rectangle 328"/>
            <p:cNvSpPr>
              <a:spLocks noChangeArrowheads="1"/>
            </p:cNvSpPr>
            <p:nvPr/>
          </p:nvSpPr>
          <p:spPr bwMode="auto">
            <a:xfrm rot="16200000">
              <a:off x="3250160" y="2267873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47" name="Rectangle 329"/>
            <p:cNvSpPr>
              <a:spLocks noChangeArrowheads="1"/>
            </p:cNvSpPr>
            <p:nvPr/>
          </p:nvSpPr>
          <p:spPr bwMode="auto">
            <a:xfrm rot="16200000">
              <a:off x="3250160" y="2234537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48" name="Rectangle 330"/>
            <p:cNvSpPr>
              <a:spLocks noChangeArrowheads="1"/>
            </p:cNvSpPr>
            <p:nvPr/>
          </p:nvSpPr>
          <p:spPr bwMode="auto">
            <a:xfrm rot="16200000">
              <a:off x="3222480" y="2174211"/>
              <a:ext cx="8919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49" name="Rectangle 331"/>
            <p:cNvSpPr>
              <a:spLocks noChangeArrowheads="1"/>
            </p:cNvSpPr>
            <p:nvPr/>
          </p:nvSpPr>
          <p:spPr bwMode="auto">
            <a:xfrm rot="16200000">
              <a:off x="3208640" y="2078962"/>
              <a:ext cx="11687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950" name="Rectangle 332"/>
            <p:cNvSpPr>
              <a:spLocks noChangeArrowheads="1"/>
            </p:cNvSpPr>
            <p:nvPr/>
          </p:nvSpPr>
          <p:spPr bwMode="auto">
            <a:xfrm rot="16200000">
              <a:off x="3246315" y="2001174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51" name="Rectangle 333"/>
            <p:cNvSpPr>
              <a:spLocks noChangeArrowheads="1"/>
            </p:cNvSpPr>
            <p:nvPr/>
          </p:nvSpPr>
          <p:spPr bwMode="auto">
            <a:xfrm rot="16200000">
              <a:off x="3253236" y="1964662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52" name="Rectangle 334"/>
            <p:cNvSpPr>
              <a:spLocks noChangeArrowheads="1"/>
            </p:cNvSpPr>
            <p:nvPr/>
          </p:nvSpPr>
          <p:spPr bwMode="auto">
            <a:xfrm rot="16200000">
              <a:off x="3250160" y="19392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53" name="Rectangle 335"/>
            <p:cNvSpPr>
              <a:spLocks noChangeArrowheads="1"/>
            </p:cNvSpPr>
            <p:nvPr/>
          </p:nvSpPr>
          <p:spPr bwMode="auto">
            <a:xfrm rot="16200000">
              <a:off x="3233245" y="1888462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54" name="Rectangle 336"/>
            <p:cNvSpPr>
              <a:spLocks noChangeArrowheads="1"/>
            </p:cNvSpPr>
            <p:nvPr/>
          </p:nvSpPr>
          <p:spPr bwMode="auto">
            <a:xfrm rot="16200000">
              <a:off x="2137299" y="3491837"/>
              <a:ext cx="81504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P</a:t>
              </a:r>
              <a:endParaRPr lang="en-US" sz="3200"/>
            </a:p>
          </p:txBody>
        </p:sp>
        <p:sp>
          <p:nvSpPr>
            <p:cNvPr id="111955" name="Rectangle 337"/>
            <p:cNvSpPr>
              <a:spLocks noChangeArrowheads="1"/>
            </p:cNvSpPr>
            <p:nvPr/>
          </p:nvSpPr>
          <p:spPr bwMode="auto">
            <a:xfrm rot="16200000">
              <a:off x="2133455" y="3407699"/>
              <a:ext cx="8919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956" name="Rectangle 338"/>
            <p:cNvSpPr>
              <a:spLocks noChangeArrowheads="1"/>
            </p:cNvSpPr>
            <p:nvPr/>
          </p:nvSpPr>
          <p:spPr bwMode="auto">
            <a:xfrm rot="16200000">
              <a:off x="2119616" y="3312448"/>
              <a:ext cx="11687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957" name="Rectangle 339"/>
            <p:cNvSpPr>
              <a:spLocks noChangeArrowheads="1"/>
            </p:cNvSpPr>
            <p:nvPr/>
          </p:nvSpPr>
          <p:spPr bwMode="auto">
            <a:xfrm rot="16200000">
              <a:off x="2157290" y="3234661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58" name="Rectangle 340"/>
            <p:cNvSpPr>
              <a:spLocks noChangeArrowheads="1"/>
            </p:cNvSpPr>
            <p:nvPr/>
          </p:nvSpPr>
          <p:spPr bwMode="auto">
            <a:xfrm rot="16200000">
              <a:off x="2164211" y="3196562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59" name="Rectangle 341"/>
            <p:cNvSpPr>
              <a:spLocks noChangeArrowheads="1"/>
            </p:cNvSpPr>
            <p:nvPr/>
          </p:nvSpPr>
          <p:spPr bwMode="auto">
            <a:xfrm rot="16200000">
              <a:off x="2161135" y="31711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60" name="Rectangle 342"/>
            <p:cNvSpPr>
              <a:spLocks noChangeArrowheads="1"/>
            </p:cNvSpPr>
            <p:nvPr/>
          </p:nvSpPr>
          <p:spPr bwMode="auto">
            <a:xfrm rot="16200000">
              <a:off x="2144221" y="3121948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1" name="Rectangle 343"/>
            <p:cNvSpPr>
              <a:spLocks noChangeArrowheads="1"/>
            </p:cNvSpPr>
            <p:nvPr/>
          </p:nvSpPr>
          <p:spPr bwMode="auto">
            <a:xfrm>
              <a:off x="4676775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62" name="Rectangle 344"/>
            <p:cNvSpPr>
              <a:spLocks noChangeArrowheads="1"/>
            </p:cNvSpPr>
            <p:nvPr/>
          </p:nvSpPr>
          <p:spPr bwMode="auto">
            <a:xfrm>
              <a:off x="4703763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63" name="Rectangle 345"/>
            <p:cNvSpPr>
              <a:spLocks noChangeArrowheads="1"/>
            </p:cNvSpPr>
            <p:nvPr/>
          </p:nvSpPr>
          <p:spPr bwMode="auto">
            <a:xfrm>
              <a:off x="4776788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64" name="Rectangle 346"/>
            <p:cNvSpPr>
              <a:spLocks noChangeArrowheads="1"/>
            </p:cNvSpPr>
            <p:nvPr/>
          </p:nvSpPr>
          <p:spPr bwMode="auto">
            <a:xfrm>
              <a:off x="4802188" y="574198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5" name="Rectangle 347"/>
            <p:cNvSpPr>
              <a:spLocks noChangeArrowheads="1"/>
            </p:cNvSpPr>
            <p:nvPr/>
          </p:nvSpPr>
          <p:spPr bwMode="auto">
            <a:xfrm>
              <a:off x="4864100" y="574198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966" name="Rectangle 348"/>
            <p:cNvSpPr>
              <a:spLocks noChangeArrowheads="1"/>
            </p:cNvSpPr>
            <p:nvPr/>
          </p:nvSpPr>
          <p:spPr bwMode="auto">
            <a:xfrm>
              <a:off x="4927600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1967" name="Rectangle 349"/>
            <p:cNvSpPr>
              <a:spLocks noChangeArrowheads="1"/>
            </p:cNvSpPr>
            <p:nvPr/>
          </p:nvSpPr>
          <p:spPr bwMode="auto">
            <a:xfrm>
              <a:off x="4954588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68" name="Rectangle 350"/>
            <p:cNvSpPr>
              <a:spLocks noChangeArrowheads="1"/>
            </p:cNvSpPr>
            <p:nvPr/>
          </p:nvSpPr>
          <p:spPr bwMode="auto">
            <a:xfrm>
              <a:off x="5027613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9" name="Rectangle 351"/>
            <p:cNvSpPr>
              <a:spLocks noChangeArrowheads="1"/>
            </p:cNvSpPr>
            <p:nvPr/>
          </p:nvSpPr>
          <p:spPr bwMode="auto">
            <a:xfrm>
              <a:off x="5080000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970" name="Rectangle 352"/>
            <p:cNvSpPr>
              <a:spLocks noChangeArrowheads="1"/>
            </p:cNvSpPr>
            <p:nvPr/>
          </p:nvSpPr>
          <p:spPr bwMode="auto">
            <a:xfrm>
              <a:off x="5133975" y="574198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71" name="Rectangle 353"/>
            <p:cNvSpPr>
              <a:spLocks noChangeArrowheads="1"/>
            </p:cNvSpPr>
            <p:nvPr/>
          </p:nvSpPr>
          <p:spPr bwMode="auto">
            <a:xfrm>
              <a:off x="5153025" y="57419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72" name="Rectangle 354"/>
            <p:cNvSpPr>
              <a:spLocks noChangeArrowheads="1"/>
            </p:cNvSpPr>
            <p:nvPr/>
          </p:nvSpPr>
          <p:spPr bwMode="auto">
            <a:xfrm>
              <a:off x="5202238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73" name="Rectangle 355"/>
            <p:cNvSpPr>
              <a:spLocks noChangeArrowheads="1"/>
            </p:cNvSpPr>
            <p:nvPr/>
          </p:nvSpPr>
          <p:spPr bwMode="auto">
            <a:xfrm>
              <a:off x="5229225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74" name="Rectangle 356"/>
            <p:cNvSpPr>
              <a:spLocks noChangeArrowheads="1"/>
            </p:cNvSpPr>
            <p:nvPr/>
          </p:nvSpPr>
          <p:spPr bwMode="auto">
            <a:xfrm>
              <a:off x="5283200" y="574198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75" name="Rectangle 357"/>
            <p:cNvSpPr>
              <a:spLocks noChangeArrowheads="1"/>
            </p:cNvSpPr>
            <p:nvPr/>
          </p:nvSpPr>
          <p:spPr bwMode="auto">
            <a:xfrm>
              <a:off x="5316538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76" name="Rectangle 358"/>
            <p:cNvSpPr>
              <a:spLocks noChangeArrowheads="1"/>
            </p:cNvSpPr>
            <p:nvPr/>
          </p:nvSpPr>
          <p:spPr bwMode="auto">
            <a:xfrm>
              <a:off x="5384800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77" name="Freeform 359"/>
            <p:cNvSpPr>
              <a:spLocks/>
            </p:cNvSpPr>
            <p:nvPr/>
          </p:nvSpPr>
          <p:spPr bwMode="auto">
            <a:xfrm>
              <a:off x="6942138" y="603408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78" name="Freeform 360"/>
            <p:cNvSpPr>
              <a:spLocks/>
            </p:cNvSpPr>
            <p:nvPr/>
          </p:nvSpPr>
          <p:spPr bwMode="auto">
            <a:xfrm>
              <a:off x="5959476" y="5241925"/>
              <a:ext cx="982663" cy="819150"/>
            </a:xfrm>
            <a:custGeom>
              <a:avLst/>
              <a:gdLst>
                <a:gd name="T0" fmla="*/ 2147483647 w 619"/>
                <a:gd name="T1" fmla="*/ 2147483647 h 516"/>
                <a:gd name="T2" fmla="*/ 2147483647 w 619"/>
                <a:gd name="T3" fmla="*/ 2147483647 h 516"/>
                <a:gd name="T4" fmla="*/ 2147483647 w 619"/>
                <a:gd name="T5" fmla="*/ 0 h 516"/>
                <a:gd name="T6" fmla="*/ 0 w 619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516"/>
                <a:gd name="T14" fmla="*/ 619 w 619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516">
                  <a:moveTo>
                    <a:pt x="619" y="516"/>
                  </a:moveTo>
                  <a:lnTo>
                    <a:pt x="125" y="516"/>
                  </a:lnTo>
                  <a:lnTo>
                    <a:pt x="1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79" name="Freeform 361"/>
            <p:cNvSpPr>
              <a:spLocks/>
            </p:cNvSpPr>
            <p:nvPr/>
          </p:nvSpPr>
          <p:spPr bwMode="auto">
            <a:xfrm>
              <a:off x="6043613" y="5391151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2147483647 h 38"/>
                <a:gd name="T38" fmla="*/ 2147483647 w 31"/>
                <a:gd name="T39" fmla="*/ 0 h 38"/>
                <a:gd name="T40" fmla="*/ 2147483647 w 31"/>
                <a:gd name="T41" fmla="*/ 0 h 38"/>
                <a:gd name="T42" fmla="*/ 2147483647 w 31"/>
                <a:gd name="T43" fmla="*/ 0 h 38"/>
                <a:gd name="T44" fmla="*/ 2147483647 w 31"/>
                <a:gd name="T45" fmla="*/ 2147483647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0 w 31"/>
                <a:gd name="T57" fmla="*/ 2147483647 h 38"/>
                <a:gd name="T58" fmla="*/ 0 w 31"/>
                <a:gd name="T59" fmla="*/ 2147483647 h 38"/>
                <a:gd name="T60" fmla="*/ 0 w 31"/>
                <a:gd name="T61" fmla="*/ 2147483647 h 38"/>
                <a:gd name="T62" fmla="*/ 0 w 31"/>
                <a:gd name="T63" fmla="*/ 2147483647 h 38"/>
                <a:gd name="T64" fmla="*/ 0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8"/>
                <a:gd name="T128" fmla="*/ 31 w 31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8">
                  <a:moveTo>
                    <a:pt x="15" y="38"/>
                  </a:move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0" name="Freeform 362"/>
            <p:cNvSpPr>
              <a:spLocks/>
            </p:cNvSpPr>
            <p:nvPr/>
          </p:nvSpPr>
          <p:spPr bwMode="auto">
            <a:xfrm>
              <a:off x="6934200" y="5873751"/>
              <a:ext cx="50800" cy="61913"/>
            </a:xfrm>
            <a:custGeom>
              <a:avLst/>
              <a:gdLst>
                <a:gd name="T0" fmla="*/ 0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2147483647 w 32"/>
                <a:gd name="T7" fmla="*/ 2147483647 h 39"/>
                <a:gd name="T8" fmla="*/ 2147483647 w 32"/>
                <a:gd name="T9" fmla="*/ 2147483647 h 39"/>
                <a:gd name="T10" fmla="*/ 0 w 32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9"/>
                <a:gd name="T20" fmla="*/ 32 w 32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9">
                  <a:moveTo>
                    <a:pt x="0" y="0"/>
                  </a:moveTo>
                  <a:lnTo>
                    <a:pt x="3" y="39"/>
                  </a:lnTo>
                  <a:lnTo>
                    <a:pt x="32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1" name="Freeform 363"/>
            <p:cNvSpPr>
              <a:spLocks/>
            </p:cNvSpPr>
            <p:nvPr/>
          </p:nvSpPr>
          <p:spPr bwMode="auto">
            <a:xfrm>
              <a:off x="7715251" y="5465763"/>
              <a:ext cx="49213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0 h 39"/>
                <a:gd name="T8" fmla="*/ 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2" name="Line 364"/>
            <p:cNvSpPr>
              <a:spLocks noChangeShapeType="1"/>
            </p:cNvSpPr>
            <p:nvPr/>
          </p:nvSpPr>
          <p:spPr bwMode="auto">
            <a:xfrm>
              <a:off x="5959476" y="5611814"/>
              <a:ext cx="6334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3" name="Line 365"/>
            <p:cNvSpPr>
              <a:spLocks noChangeShapeType="1"/>
            </p:cNvSpPr>
            <p:nvPr/>
          </p:nvSpPr>
          <p:spPr bwMode="auto">
            <a:xfrm>
              <a:off x="5964239" y="5414963"/>
              <a:ext cx="623887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4" name="Freeform 366"/>
            <p:cNvSpPr>
              <a:spLocks/>
            </p:cNvSpPr>
            <p:nvPr/>
          </p:nvSpPr>
          <p:spPr bwMode="auto">
            <a:xfrm>
              <a:off x="5959476" y="5062538"/>
              <a:ext cx="1001713" cy="844550"/>
            </a:xfrm>
            <a:custGeom>
              <a:avLst/>
              <a:gdLst>
                <a:gd name="T0" fmla="*/ 0 w 631"/>
                <a:gd name="T1" fmla="*/ 0 h 532"/>
                <a:gd name="T2" fmla="*/ 2147483647 w 631"/>
                <a:gd name="T3" fmla="*/ 2147483647 h 532"/>
                <a:gd name="T4" fmla="*/ 2147483647 w 631"/>
                <a:gd name="T5" fmla="*/ 2147483647 h 532"/>
                <a:gd name="T6" fmla="*/ 2147483647 w 631"/>
                <a:gd name="T7" fmla="*/ 2147483647 h 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1"/>
                <a:gd name="T13" fmla="*/ 0 h 532"/>
                <a:gd name="T14" fmla="*/ 631 w 631"/>
                <a:gd name="T15" fmla="*/ 532 h 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1" h="532">
                  <a:moveTo>
                    <a:pt x="0" y="0"/>
                  </a:moveTo>
                  <a:lnTo>
                    <a:pt x="176" y="3"/>
                  </a:lnTo>
                  <a:lnTo>
                    <a:pt x="176" y="532"/>
                  </a:lnTo>
                  <a:lnTo>
                    <a:pt x="631" y="5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5" name="Line 367"/>
            <p:cNvSpPr>
              <a:spLocks noChangeShapeType="1"/>
            </p:cNvSpPr>
            <p:nvPr/>
          </p:nvSpPr>
          <p:spPr bwMode="auto">
            <a:xfrm>
              <a:off x="6821489" y="5494339"/>
              <a:ext cx="9096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6" name="Line 368"/>
            <p:cNvSpPr>
              <a:spLocks noChangeShapeType="1"/>
            </p:cNvSpPr>
            <p:nvPr/>
          </p:nvSpPr>
          <p:spPr bwMode="auto">
            <a:xfrm>
              <a:off x="3668714" y="1697039"/>
              <a:ext cx="16668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7" name="Rectangle 369"/>
            <p:cNvSpPr>
              <a:spLocks noChangeArrowheads="1"/>
            </p:cNvSpPr>
            <p:nvPr/>
          </p:nvSpPr>
          <p:spPr bwMode="auto">
            <a:xfrm>
              <a:off x="467677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88" name="Rectangle 370"/>
            <p:cNvSpPr>
              <a:spLocks noChangeArrowheads="1"/>
            </p:cNvSpPr>
            <p:nvPr/>
          </p:nvSpPr>
          <p:spPr bwMode="auto">
            <a:xfrm>
              <a:off x="4703763" y="546576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89" name="Rectangle 371"/>
            <p:cNvSpPr>
              <a:spLocks noChangeArrowheads="1"/>
            </p:cNvSpPr>
            <p:nvPr/>
          </p:nvSpPr>
          <p:spPr bwMode="auto">
            <a:xfrm>
              <a:off x="4764088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90" name="Rectangle 372"/>
            <p:cNvSpPr>
              <a:spLocks noChangeArrowheads="1"/>
            </p:cNvSpPr>
            <p:nvPr/>
          </p:nvSpPr>
          <p:spPr bwMode="auto">
            <a:xfrm>
              <a:off x="479107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91" name="Rectangle 373"/>
            <p:cNvSpPr>
              <a:spLocks noChangeArrowheads="1"/>
            </p:cNvSpPr>
            <p:nvPr/>
          </p:nvSpPr>
          <p:spPr bwMode="auto">
            <a:xfrm>
              <a:off x="4818063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92" name="Rectangle 374"/>
            <p:cNvSpPr>
              <a:spLocks noChangeArrowheads="1"/>
            </p:cNvSpPr>
            <p:nvPr/>
          </p:nvSpPr>
          <p:spPr bwMode="auto">
            <a:xfrm>
              <a:off x="488632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1993" name="Rectangle 375"/>
            <p:cNvSpPr>
              <a:spLocks noChangeArrowheads="1"/>
            </p:cNvSpPr>
            <p:nvPr/>
          </p:nvSpPr>
          <p:spPr bwMode="auto">
            <a:xfrm>
              <a:off x="4913313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94" name="Rectangle 376"/>
            <p:cNvSpPr>
              <a:spLocks noChangeArrowheads="1"/>
            </p:cNvSpPr>
            <p:nvPr/>
          </p:nvSpPr>
          <p:spPr bwMode="auto">
            <a:xfrm>
              <a:off x="4981575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95" name="Rectangle 377"/>
            <p:cNvSpPr>
              <a:spLocks noChangeArrowheads="1"/>
            </p:cNvSpPr>
            <p:nvPr/>
          </p:nvSpPr>
          <p:spPr bwMode="auto">
            <a:xfrm>
              <a:off x="5035550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996" name="Rectangle 378"/>
            <p:cNvSpPr>
              <a:spLocks noChangeArrowheads="1"/>
            </p:cNvSpPr>
            <p:nvPr/>
          </p:nvSpPr>
          <p:spPr bwMode="auto">
            <a:xfrm>
              <a:off x="5092700" y="546576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97" name="Rectangle 379"/>
            <p:cNvSpPr>
              <a:spLocks noChangeArrowheads="1"/>
            </p:cNvSpPr>
            <p:nvPr/>
          </p:nvSpPr>
          <p:spPr bwMode="auto">
            <a:xfrm>
              <a:off x="5111750" y="546576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98" name="Rectangle 380"/>
            <p:cNvSpPr>
              <a:spLocks noChangeArrowheads="1"/>
            </p:cNvSpPr>
            <p:nvPr/>
          </p:nvSpPr>
          <p:spPr bwMode="auto">
            <a:xfrm>
              <a:off x="5160963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99" name="Rectangle 381"/>
            <p:cNvSpPr>
              <a:spLocks noChangeArrowheads="1"/>
            </p:cNvSpPr>
            <p:nvPr/>
          </p:nvSpPr>
          <p:spPr bwMode="auto">
            <a:xfrm>
              <a:off x="5187950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00" name="Rectangle 382"/>
            <p:cNvSpPr>
              <a:spLocks noChangeArrowheads="1"/>
            </p:cNvSpPr>
            <p:nvPr/>
          </p:nvSpPr>
          <p:spPr bwMode="auto">
            <a:xfrm>
              <a:off x="5240338" y="54657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01" name="Rectangle 383"/>
            <p:cNvSpPr>
              <a:spLocks noChangeArrowheads="1"/>
            </p:cNvSpPr>
            <p:nvPr/>
          </p:nvSpPr>
          <p:spPr bwMode="auto">
            <a:xfrm>
              <a:off x="5270500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02" name="Rectangle 384"/>
            <p:cNvSpPr>
              <a:spLocks noChangeArrowheads="1"/>
            </p:cNvSpPr>
            <p:nvPr/>
          </p:nvSpPr>
          <p:spPr bwMode="auto">
            <a:xfrm>
              <a:off x="5343525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03" name="Rectangle 385"/>
            <p:cNvSpPr>
              <a:spLocks noChangeArrowheads="1"/>
            </p:cNvSpPr>
            <p:nvPr/>
          </p:nvSpPr>
          <p:spPr bwMode="auto">
            <a:xfrm>
              <a:off x="467677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04" name="Rectangle 386"/>
            <p:cNvSpPr>
              <a:spLocks noChangeArrowheads="1"/>
            </p:cNvSpPr>
            <p:nvPr/>
          </p:nvSpPr>
          <p:spPr bwMode="auto">
            <a:xfrm>
              <a:off x="4703763" y="5264151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05" name="Rectangle 387"/>
            <p:cNvSpPr>
              <a:spLocks noChangeArrowheads="1"/>
            </p:cNvSpPr>
            <p:nvPr/>
          </p:nvSpPr>
          <p:spPr bwMode="auto">
            <a:xfrm>
              <a:off x="4764088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06" name="Rectangle 388"/>
            <p:cNvSpPr>
              <a:spLocks noChangeArrowheads="1"/>
            </p:cNvSpPr>
            <p:nvPr/>
          </p:nvSpPr>
          <p:spPr bwMode="auto">
            <a:xfrm>
              <a:off x="479107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07" name="Rectangle 389"/>
            <p:cNvSpPr>
              <a:spLocks noChangeArrowheads="1"/>
            </p:cNvSpPr>
            <p:nvPr/>
          </p:nvSpPr>
          <p:spPr bwMode="auto">
            <a:xfrm>
              <a:off x="4818063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08" name="Rectangle 390"/>
            <p:cNvSpPr>
              <a:spLocks noChangeArrowheads="1"/>
            </p:cNvSpPr>
            <p:nvPr/>
          </p:nvSpPr>
          <p:spPr bwMode="auto">
            <a:xfrm>
              <a:off x="488632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09" name="Rectangle 391"/>
            <p:cNvSpPr>
              <a:spLocks noChangeArrowheads="1"/>
            </p:cNvSpPr>
            <p:nvPr/>
          </p:nvSpPr>
          <p:spPr bwMode="auto">
            <a:xfrm>
              <a:off x="4913313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0" name="Rectangle 392"/>
            <p:cNvSpPr>
              <a:spLocks noChangeArrowheads="1"/>
            </p:cNvSpPr>
            <p:nvPr/>
          </p:nvSpPr>
          <p:spPr bwMode="auto">
            <a:xfrm>
              <a:off x="4981575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11" name="Rectangle 393"/>
            <p:cNvSpPr>
              <a:spLocks noChangeArrowheads="1"/>
            </p:cNvSpPr>
            <p:nvPr/>
          </p:nvSpPr>
          <p:spPr bwMode="auto">
            <a:xfrm>
              <a:off x="5035550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12" name="Rectangle 394"/>
            <p:cNvSpPr>
              <a:spLocks noChangeArrowheads="1"/>
            </p:cNvSpPr>
            <p:nvPr/>
          </p:nvSpPr>
          <p:spPr bwMode="auto">
            <a:xfrm>
              <a:off x="5092700" y="52641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13" name="Rectangle 395"/>
            <p:cNvSpPr>
              <a:spLocks noChangeArrowheads="1"/>
            </p:cNvSpPr>
            <p:nvPr/>
          </p:nvSpPr>
          <p:spPr bwMode="auto">
            <a:xfrm>
              <a:off x="5111750" y="52641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14" name="Rectangle 396"/>
            <p:cNvSpPr>
              <a:spLocks noChangeArrowheads="1"/>
            </p:cNvSpPr>
            <p:nvPr/>
          </p:nvSpPr>
          <p:spPr bwMode="auto">
            <a:xfrm>
              <a:off x="5160963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15" name="Rectangle 397"/>
            <p:cNvSpPr>
              <a:spLocks noChangeArrowheads="1"/>
            </p:cNvSpPr>
            <p:nvPr/>
          </p:nvSpPr>
          <p:spPr bwMode="auto">
            <a:xfrm>
              <a:off x="5187950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16" name="Rectangle 398"/>
            <p:cNvSpPr>
              <a:spLocks noChangeArrowheads="1"/>
            </p:cNvSpPr>
            <p:nvPr/>
          </p:nvSpPr>
          <p:spPr bwMode="auto">
            <a:xfrm>
              <a:off x="5240338" y="52641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7" name="Rectangle 399"/>
            <p:cNvSpPr>
              <a:spLocks noChangeArrowheads="1"/>
            </p:cNvSpPr>
            <p:nvPr/>
          </p:nvSpPr>
          <p:spPr bwMode="auto">
            <a:xfrm>
              <a:off x="5270500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8" name="Rectangle 400"/>
            <p:cNvSpPr>
              <a:spLocks noChangeArrowheads="1"/>
            </p:cNvSpPr>
            <p:nvPr/>
          </p:nvSpPr>
          <p:spPr bwMode="auto">
            <a:xfrm>
              <a:off x="534352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19" name="Rectangle 401"/>
            <p:cNvSpPr>
              <a:spLocks noChangeArrowheads="1"/>
            </p:cNvSpPr>
            <p:nvPr/>
          </p:nvSpPr>
          <p:spPr bwMode="auto">
            <a:xfrm>
              <a:off x="467677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0" name="Rectangle 402"/>
            <p:cNvSpPr>
              <a:spLocks noChangeArrowheads="1"/>
            </p:cNvSpPr>
            <p:nvPr/>
          </p:nvSpPr>
          <p:spPr bwMode="auto">
            <a:xfrm>
              <a:off x="4703763" y="50911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21" name="Rectangle 403"/>
            <p:cNvSpPr>
              <a:spLocks noChangeArrowheads="1"/>
            </p:cNvSpPr>
            <p:nvPr/>
          </p:nvSpPr>
          <p:spPr bwMode="auto">
            <a:xfrm>
              <a:off x="4764088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22" name="Rectangle 404"/>
            <p:cNvSpPr>
              <a:spLocks noChangeArrowheads="1"/>
            </p:cNvSpPr>
            <p:nvPr/>
          </p:nvSpPr>
          <p:spPr bwMode="auto">
            <a:xfrm>
              <a:off x="479107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3" name="Rectangle 405"/>
            <p:cNvSpPr>
              <a:spLocks noChangeArrowheads="1"/>
            </p:cNvSpPr>
            <p:nvPr/>
          </p:nvSpPr>
          <p:spPr bwMode="auto">
            <a:xfrm>
              <a:off x="4818063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24" name="Rectangle 406"/>
            <p:cNvSpPr>
              <a:spLocks noChangeArrowheads="1"/>
            </p:cNvSpPr>
            <p:nvPr/>
          </p:nvSpPr>
          <p:spPr bwMode="auto">
            <a:xfrm>
              <a:off x="488632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25" name="Rectangle 407"/>
            <p:cNvSpPr>
              <a:spLocks noChangeArrowheads="1"/>
            </p:cNvSpPr>
            <p:nvPr/>
          </p:nvSpPr>
          <p:spPr bwMode="auto">
            <a:xfrm>
              <a:off x="4913313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26" name="Rectangle 408"/>
            <p:cNvSpPr>
              <a:spLocks noChangeArrowheads="1"/>
            </p:cNvSpPr>
            <p:nvPr/>
          </p:nvSpPr>
          <p:spPr bwMode="auto">
            <a:xfrm>
              <a:off x="4981575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27" name="Rectangle 409"/>
            <p:cNvSpPr>
              <a:spLocks noChangeArrowheads="1"/>
            </p:cNvSpPr>
            <p:nvPr/>
          </p:nvSpPr>
          <p:spPr bwMode="auto">
            <a:xfrm>
              <a:off x="5035550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28" name="Rectangle 410"/>
            <p:cNvSpPr>
              <a:spLocks noChangeArrowheads="1"/>
            </p:cNvSpPr>
            <p:nvPr/>
          </p:nvSpPr>
          <p:spPr bwMode="auto">
            <a:xfrm>
              <a:off x="5092700" y="509111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9" name="Rectangle 411"/>
            <p:cNvSpPr>
              <a:spLocks noChangeArrowheads="1"/>
            </p:cNvSpPr>
            <p:nvPr/>
          </p:nvSpPr>
          <p:spPr bwMode="auto">
            <a:xfrm>
              <a:off x="5111750" y="50911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30" name="Rectangle 412"/>
            <p:cNvSpPr>
              <a:spLocks noChangeArrowheads="1"/>
            </p:cNvSpPr>
            <p:nvPr/>
          </p:nvSpPr>
          <p:spPr bwMode="auto">
            <a:xfrm>
              <a:off x="5160963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31" name="Rectangle 413"/>
            <p:cNvSpPr>
              <a:spLocks noChangeArrowheads="1"/>
            </p:cNvSpPr>
            <p:nvPr/>
          </p:nvSpPr>
          <p:spPr bwMode="auto">
            <a:xfrm>
              <a:off x="5187950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32" name="Rectangle 414"/>
            <p:cNvSpPr>
              <a:spLocks noChangeArrowheads="1"/>
            </p:cNvSpPr>
            <p:nvPr/>
          </p:nvSpPr>
          <p:spPr bwMode="auto">
            <a:xfrm>
              <a:off x="5240338" y="50911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33" name="Rectangle 415"/>
            <p:cNvSpPr>
              <a:spLocks noChangeArrowheads="1"/>
            </p:cNvSpPr>
            <p:nvPr/>
          </p:nvSpPr>
          <p:spPr bwMode="auto">
            <a:xfrm>
              <a:off x="5270500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34" name="Rectangle 416"/>
            <p:cNvSpPr>
              <a:spLocks noChangeArrowheads="1"/>
            </p:cNvSpPr>
            <p:nvPr/>
          </p:nvSpPr>
          <p:spPr bwMode="auto">
            <a:xfrm>
              <a:off x="534352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35" name="Rectangle 417"/>
            <p:cNvSpPr>
              <a:spLocks noChangeArrowheads="1"/>
            </p:cNvSpPr>
            <p:nvPr/>
          </p:nvSpPr>
          <p:spPr bwMode="auto">
            <a:xfrm>
              <a:off x="467677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36" name="Rectangle 418"/>
            <p:cNvSpPr>
              <a:spLocks noChangeArrowheads="1"/>
            </p:cNvSpPr>
            <p:nvPr/>
          </p:nvSpPr>
          <p:spPr bwMode="auto">
            <a:xfrm>
              <a:off x="4703763" y="4908551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37" name="Rectangle 419"/>
            <p:cNvSpPr>
              <a:spLocks noChangeArrowheads="1"/>
            </p:cNvSpPr>
            <p:nvPr/>
          </p:nvSpPr>
          <p:spPr bwMode="auto">
            <a:xfrm>
              <a:off x="4764088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38" name="Rectangle 420"/>
            <p:cNvSpPr>
              <a:spLocks noChangeArrowheads="1"/>
            </p:cNvSpPr>
            <p:nvPr/>
          </p:nvSpPr>
          <p:spPr bwMode="auto">
            <a:xfrm>
              <a:off x="479107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39" name="Rectangle 421"/>
            <p:cNvSpPr>
              <a:spLocks noChangeArrowheads="1"/>
            </p:cNvSpPr>
            <p:nvPr/>
          </p:nvSpPr>
          <p:spPr bwMode="auto">
            <a:xfrm>
              <a:off x="4818063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40" name="Rectangle 422"/>
            <p:cNvSpPr>
              <a:spLocks noChangeArrowheads="1"/>
            </p:cNvSpPr>
            <p:nvPr/>
          </p:nvSpPr>
          <p:spPr bwMode="auto">
            <a:xfrm>
              <a:off x="488632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41" name="Rectangle 423"/>
            <p:cNvSpPr>
              <a:spLocks noChangeArrowheads="1"/>
            </p:cNvSpPr>
            <p:nvPr/>
          </p:nvSpPr>
          <p:spPr bwMode="auto">
            <a:xfrm>
              <a:off x="4913313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42" name="Rectangle 424"/>
            <p:cNvSpPr>
              <a:spLocks noChangeArrowheads="1"/>
            </p:cNvSpPr>
            <p:nvPr/>
          </p:nvSpPr>
          <p:spPr bwMode="auto">
            <a:xfrm>
              <a:off x="4981575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43" name="Rectangle 425"/>
            <p:cNvSpPr>
              <a:spLocks noChangeArrowheads="1"/>
            </p:cNvSpPr>
            <p:nvPr/>
          </p:nvSpPr>
          <p:spPr bwMode="auto">
            <a:xfrm>
              <a:off x="5035550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44" name="Rectangle 426"/>
            <p:cNvSpPr>
              <a:spLocks noChangeArrowheads="1"/>
            </p:cNvSpPr>
            <p:nvPr/>
          </p:nvSpPr>
          <p:spPr bwMode="auto">
            <a:xfrm>
              <a:off x="5092700" y="49085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45" name="Rectangle 427"/>
            <p:cNvSpPr>
              <a:spLocks noChangeArrowheads="1"/>
            </p:cNvSpPr>
            <p:nvPr/>
          </p:nvSpPr>
          <p:spPr bwMode="auto">
            <a:xfrm>
              <a:off x="5111750" y="49085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46" name="Rectangle 428"/>
            <p:cNvSpPr>
              <a:spLocks noChangeArrowheads="1"/>
            </p:cNvSpPr>
            <p:nvPr/>
          </p:nvSpPr>
          <p:spPr bwMode="auto">
            <a:xfrm>
              <a:off x="5160963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47" name="Rectangle 429"/>
            <p:cNvSpPr>
              <a:spLocks noChangeArrowheads="1"/>
            </p:cNvSpPr>
            <p:nvPr/>
          </p:nvSpPr>
          <p:spPr bwMode="auto">
            <a:xfrm>
              <a:off x="5187950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48" name="Rectangle 430"/>
            <p:cNvSpPr>
              <a:spLocks noChangeArrowheads="1"/>
            </p:cNvSpPr>
            <p:nvPr/>
          </p:nvSpPr>
          <p:spPr bwMode="auto">
            <a:xfrm>
              <a:off x="5240338" y="49085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49" name="Rectangle 431"/>
            <p:cNvSpPr>
              <a:spLocks noChangeArrowheads="1"/>
            </p:cNvSpPr>
            <p:nvPr/>
          </p:nvSpPr>
          <p:spPr bwMode="auto">
            <a:xfrm>
              <a:off x="5270500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0" name="Rectangle 432"/>
            <p:cNvSpPr>
              <a:spLocks noChangeArrowheads="1"/>
            </p:cNvSpPr>
            <p:nvPr/>
          </p:nvSpPr>
          <p:spPr bwMode="auto">
            <a:xfrm>
              <a:off x="5343525" y="49085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51" name="Rectangle 433"/>
            <p:cNvSpPr>
              <a:spLocks noChangeArrowheads="1"/>
            </p:cNvSpPr>
            <p:nvPr/>
          </p:nvSpPr>
          <p:spPr bwMode="auto">
            <a:xfrm>
              <a:off x="6261100" y="592137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2" name="Rectangle 434"/>
            <p:cNvSpPr>
              <a:spLocks noChangeArrowheads="1"/>
            </p:cNvSpPr>
            <p:nvPr/>
          </p:nvSpPr>
          <p:spPr bwMode="auto">
            <a:xfrm>
              <a:off x="6329363" y="592137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53" name="Rectangle 435"/>
            <p:cNvSpPr>
              <a:spLocks noChangeArrowheads="1"/>
            </p:cNvSpPr>
            <p:nvPr/>
          </p:nvSpPr>
          <p:spPr bwMode="auto">
            <a:xfrm>
              <a:off x="6261100" y="57610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4" name="Rectangle 436"/>
            <p:cNvSpPr>
              <a:spLocks noChangeArrowheads="1"/>
            </p:cNvSpPr>
            <p:nvPr/>
          </p:nvSpPr>
          <p:spPr bwMode="auto">
            <a:xfrm>
              <a:off x="6329363" y="57610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55" name="Rectangle 437"/>
            <p:cNvSpPr>
              <a:spLocks noChangeArrowheads="1"/>
            </p:cNvSpPr>
            <p:nvPr/>
          </p:nvSpPr>
          <p:spPr bwMode="auto">
            <a:xfrm>
              <a:off x="6261100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6" name="Rectangle 438"/>
            <p:cNvSpPr>
              <a:spLocks noChangeArrowheads="1"/>
            </p:cNvSpPr>
            <p:nvPr/>
          </p:nvSpPr>
          <p:spPr bwMode="auto">
            <a:xfrm>
              <a:off x="6329363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57" name="Rectangle 439"/>
            <p:cNvSpPr>
              <a:spLocks noChangeArrowheads="1"/>
            </p:cNvSpPr>
            <p:nvPr/>
          </p:nvSpPr>
          <p:spPr bwMode="auto">
            <a:xfrm>
              <a:off x="6261100" y="525462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8" name="Rectangle 440"/>
            <p:cNvSpPr>
              <a:spLocks noChangeArrowheads="1"/>
            </p:cNvSpPr>
            <p:nvPr/>
          </p:nvSpPr>
          <p:spPr bwMode="auto">
            <a:xfrm>
              <a:off x="6329363" y="525462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59" name="Rectangle 441"/>
            <p:cNvSpPr>
              <a:spLocks noChangeArrowheads="1"/>
            </p:cNvSpPr>
            <p:nvPr/>
          </p:nvSpPr>
          <p:spPr bwMode="auto">
            <a:xfrm>
              <a:off x="8332788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0" name="Rectangle 442"/>
            <p:cNvSpPr>
              <a:spLocks noChangeArrowheads="1"/>
            </p:cNvSpPr>
            <p:nvPr/>
          </p:nvSpPr>
          <p:spPr bwMode="auto">
            <a:xfrm>
              <a:off x="8393113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2061" name="Rectangle 443"/>
            <p:cNvSpPr>
              <a:spLocks noChangeArrowheads="1"/>
            </p:cNvSpPr>
            <p:nvPr/>
          </p:nvSpPr>
          <p:spPr bwMode="auto">
            <a:xfrm>
              <a:off x="8458200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62" name="Rectangle 444"/>
            <p:cNvSpPr>
              <a:spLocks noChangeArrowheads="1"/>
            </p:cNvSpPr>
            <p:nvPr/>
          </p:nvSpPr>
          <p:spPr bwMode="auto">
            <a:xfrm>
              <a:off x="8480425" y="531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63" name="Rectangle 445"/>
            <p:cNvSpPr>
              <a:spLocks noChangeArrowheads="1"/>
            </p:cNvSpPr>
            <p:nvPr/>
          </p:nvSpPr>
          <p:spPr bwMode="auto">
            <a:xfrm>
              <a:off x="8561388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4" name="Rectangle 446"/>
            <p:cNvSpPr>
              <a:spLocks noChangeArrowheads="1"/>
            </p:cNvSpPr>
            <p:nvPr/>
          </p:nvSpPr>
          <p:spPr bwMode="auto">
            <a:xfrm>
              <a:off x="8621713" y="531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65" name="Rectangle 447"/>
            <p:cNvSpPr>
              <a:spLocks noChangeArrowheads="1"/>
            </p:cNvSpPr>
            <p:nvPr/>
          </p:nvSpPr>
          <p:spPr bwMode="auto">
            <a:xfrm>
              <a:off x="8701088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66" name="Rectangle 448"/>
            <p:cNvSpPr>
              <a:spLocks noChangeArrowheads="1"/>
            </p:cNvSpPr>
            <p:nvPr/>
          </p:nvSpPr>
          <p:spPr bwMode="auto">
            <a:xfrm>
              <a:off x="8724900" y="53165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67" name="Rectangle 449"/>
            <p:cNvSpPr>
              <a:spLocks noChangeArrowheads="1"/>
            </p:cNvSpPr>
            <p:nvPr/>
          </p:nvSpPr>
          <p:spPr bwMode="auto">
            <a:xfrm>
              <a:off x="8793163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8" name="Rectangle 450"/>
            <p:cNvSpPr>
              <a:spLocks noChangeArrowheads="1"/>
            </p:cNvSpPr>
            <p:nvPr/>
          </p:nvSpPr>
          <p:spPr bwMode="auto">
            <a:xfrm>
              <a:off x="8842375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69" name="Rectangle 451"/>
            <p:cNvSpPr>
              <a:spLocks noChangeArrowheads="1"/>
            </p:cNvSpPr>
            <p:nvPr/>
          </p:nvSpPr>
          <p:spPr bwMode="auto">
            <a:xfrm>
              <a:off x="8896350" y="53165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70" name="Rectangle 452"/>
            <p:cNvSpPr>
              <a:spLocks noChangeArrowheads="1"/>
            </p:cNvSpPr>
            <p:nvPr/>
          </p:nvSpPr>
          <p:spPr bwMode="auto">
            <a:xfrm>
              <a:off x="8915400" y="53165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71" name="Rectangle 453"/>
            <p:cNvSpPr>
              <a:spLocks noChangeArrowheads="1"/>
            </p:cNvSpPr>
            <p:nvPr/>
          </p:nvSpPr>
          <p:spPr bwMode="auto">
            <a:xfrm>
              <a:off x="8959850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72" name="Rectangle 454"/>
            <p:cNvSpPr>
              <a:spLocks noChangeArrowheads="1"/>
            </p:cNvSpPr>
            <p:nvPr/>
          </p:nvSpPr>
          <p:spPr bwMode="auto">
            <a:xfrm>
              <a:off x="8986838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73" name="Rectangle 455"/>
            <p:cNvSpPr>
              <a:spLocks noChangeArrowheads="1"/>
            </p:cNvSpPr>
            <p:nvPr/>
          </p:nvSpPr>
          <p:spPr bwMode="auto">
            <a:xfrm>
              <a:off x="9036050" y="531653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74" name="Rectangle 456"/>
            <p:cNvSpPr>
              <a:spLocks noChangeArrowheads="1"/>
            </p:cNvSpPr>
            <p:nvPr/>
          </p:nvSpPr>
          <p:spPr bwMode="auto">
            <a:xfrm>
              <a:off x="9067800" y="53165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75" name="Rectangle 457"/>
            <p:cNvSpPr>
              <a:spLocks noChangeArrowheads="1"/>
            </p:cNvSpPr>
            <p:nvPr/>
          </p:nvSpPr>
          <p:spPr bwMode="auto">
            <a:xfrm>
              <a:off x="9136063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76" name="Rectangle 458"/>
            <p:cNvSpPr>
              <a:spLocks noChangeArrowheads="1"/>
            </p:cNvSpPr>
            <p:nvPr/>
          </p:nvSpPr>
          <p:spPr bwMode="auto">
            <a:xfrm>
              <a:off x="8332788" y="58229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77" name="Rectangle 459"/>
            <p:cNvSpPr>
              <a:spLocks noChangeArrowheads="1"/>
            </p:cNvSpPr>
            <p:nvPr/>
          </p:nvSpPr>
          <p:spPr bwMode="auto">
            <a:xfrm>
              <a:off x="8408988" y="58229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78" name="Rectangle 460"/>
            <p:cNvSpPr>
              <a:spLocks noChangeArrowheads="1"/>
            </p:cNvSpPr>
            <p:nvPr/>
          </p:nvSpPr>
          <p:spPr bwMode="auto">
            <a:xfrm>
              <a:off x="8472488" y="58229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79" name="Rectangle 461"/>
            <p:cNvSpPr>
              <a:spLocks noChangeArrowheads="1"/>
            </p:cNvSpPr>
            <p:nvPr/>
          </p:nvSpPr>
          <p:spPr bwMode="auto">
            <a:xfrm>
              <a:off x="8548688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80" name="Rectangle 462"/>
            <p:cNvSpPr>
              <a:spLocks noChangeArrowheads="1"/>
            </p:cNvSpPr>
            <p:nvPr/>
          </p:nvSpPr>
          <p:spPr bwMode="auto">
            <a:xfrm>
              <a:off x="8575675" y="5822951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2081" name="Rectangle 463"/>
            <p:cNvSpPr>
              <a:spLocks noChangeArrowheads="1"/>
            </p:cNvSpPr>
            <p:nvPr/>
          </p:nvSpPr>
          <p:spPr bwMode="auto">
            <a:xfrm>
              <a:off x="8662988" y="58229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2082" name="Rectangle 464"/>
            <p:cNvSpPr>
              <a:spLocks noChangeArrowheads="1"/>
            </p:cNvSpPr>
            <p:nvPr/>
          </p:nvSpPr>
          <p:spPr bwMode="auto">
            <a:xfrm>
              <a:off x="8728075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83" name="Rectangle 465"/>
            <p:cNvSpPr>
              <a:spLocks noChangeArrowheads="1"/>
            </p:cNvSpPr>
            <p:nvPr/>
          </p:nvSpPr>
          <p:spPr bwMode="auto">
            <a:xfrm>
              <a:off x="8751888" y="58229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84" name="Rectangle 466"/>
            <p:cNvSpPr>
              <a:spLocks noChangeArrowheads="1"/>
            </p:cNvSpPr>
            <p:nvPr/>
          </p:nvSpPr>
          <p:spPr bwMode="auto">
            <a:xfrm>
              <a:off x="8820150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85" name="Rectangle 467"/>
            <p:cNvSpPr>
              <a:spLocks noChangeArrowheads="1"/>
            </p:cNvSpPr>
            <p:nvPr/>
          </p:nvSpPr>
          <p:spPr bwMode="auto">
            <a:xfrm>
              <a:off x="8872538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86" name="Rectangle 468"/>
            <p:cNvSpPr>
              <a:spLocks noChangeArrowheads="1"/>
            </p:cNvSpPr>
            <p:nvPr/>
          </p:nvSpPr>
          <p:spPr bwMode="auto">
            <a:xfrm>
              <a:off x="8921750" y="58229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87" name="Rectangle 469"/>
            <p:cNvSpPr>
              <a:spLocks noChangeArrowheads="1"/>
            </p:cNvSpPr>
            <p:nvPr/>
          </p:nvSpPr>
          <p:spPr bwMode="auto">
            <a:xfrm>
              <a:off x="8940800" y="58229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88" name="Rectangle 470"/>
            <p:cNvSpPr>
              <a:spLocks noChangeArrowheads="1"/>
            </p:cNvSpPr>
            <p:nvPr/>
          </p:nvSpPr>
          <p:spPr bwMode="auto">
            <a:xfrm>
              <a:off x="8986838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89" name="Rectangle 471"/>
            <p:cNvSpPr>
              <a:spLocks noChangeArrowheads="1"/>
            </p:cNvSpPr>
            <p:nvPr/>
          </p:nvSpPr>
          <p:spPr bwMode="auto">
            <a:xfrm>
              <a:off x="9013825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90" name="Rectangle 472"/>
            <p:cNvSpPr>
              <a:spLocks noChangeArrowheads="1"/>
            </p:cNvSpPr>
            <p:nvPr/>
          </p:nvSpPr>
          <p:spPr bwMode="auto">
            <a:xfrm>
              <a:off x="9063038" y="58229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91" name="Rectangle 473"/>
            <p:cNvSpPr>
              <a:spLocks noChangeArrowheads="1"/>
            </p:cNvSpPr>
            <p:nvPr/>
          </p:nvSpPr>
          <p:spPr bwMode="auto">
            <a:xfrm>
              <a:off x="9093200" y="58229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92" name="Rectangle 474"/>
            <p:cNvSpPr>
              <a:spLocks noChangeArrowheads="1"/>
            </p:cNvSpPr>
            <p:nvPr/>
          </p:nvSpPr>
          <p:spPr bwMode="auto">
            <a:xfrm>
              <a:off x="9163050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89231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Did we meet our Course goals?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r>
              <a:rPr lang="en-US" sz="2800" dirty="0" smtClean="0"/>
              <a:t>Learn advanced computer architecture concepts like:</a:t>
            </a:r>
          </a:p>
          <a:p>
            <a:pPr lvl="1"/>
            <a:r>
              <a:rPr lang="en-US" sz="2400" dirty="0" smtClean="0"/>
              <a:t>ILP, DLP, and Multi-issue architectures</a:t>
            </a:r>
          </a:p>
          <a:p>
            <a:pPr lvl="1"/>
            <a:r>
              <a:rPr lang="en-US" sz="2400" dirty="0" smtClean="0"/>
              <a:t>O-O-O execution</a:t>
            </a:r>
          </a:p>
          <a:p>
            <a:pPr lvl="1"/>
            <a:r>
              <a:rPr lang="en-US" sz="2400" dirty="0" smtClean="0"/>
              <a:t>Correlating </a:t>
            </a:r>
            <a:r>
              <a:rPr lang="en-US" sz="2400" smtClean="0"/>
              <a:t>branch prediction </a:t>
            </a:r>
            <a:endParaRPr lang="en-US" sz="2400" dirty="0" smtClean="0"/>
          </a:p>
          <a:p>
            <a:pPr lvl="1"/>
            <a:r>
              <a:rPr lang="en-US" sz="2400" dirty="0" smtClean="0"/>
              <a:t>Advanced memory hierarchy; speedup methods</a:t>
            </a:r>
          </a:p>
          <a:p>
            <a:pPr lvl="1"/>
            <a:r>
              <a:rPr lang="en-US" sz="2400" dirty="0" smtClean="0"/>
              <a:t>Energy consumption and Technology issues;</a:t>
            </a:r>
          </a:p>
          <a:p>
            <a:pPr lvl="1"/>
            <a:r>
              <a:rPr lang="en-US" sz="2400" dirty="0" smtClean="0"/>
              <a:t>etc.</a:t>
            </a:r>
          </a:p>
          <a:p>
            <a:r>
              <a:rPr lang="en-US" sz="2800" dirty="0" smtClean="0"/>
              <a:t>Learn multi-processor architecture concepts like:</a:t>
            </a:r>
          </a:p>
          <a:p>
            <a:pPr lvl="1"/>
            <a:r>
              <a:rPr lang="en-US" sz="2400" smtClean="0"/>
              <a:t>Multi-threading and Multi-processing</a:t>
            </a:r>
            <a:endParaRPr lang="en-US" sz="2400" dirty="0" smtClean="0"/>
          </a:p>
          <a:p>
            <a:pPr lvl="1"/>
            <a:r>
              <a:rPr lang="en-US" sz="2400" smtClean="0"/>
              <a:t>Communication models</a:t>
            </a:r>
          </a:p>
          <a:p>
            <a:pPr lvl="1"/>
            <a:r>
              <a:rPr lang="en-US" sz="2400" smtClean="0"/>
              <a:t>Topologies</a:t>
            </a:r>
            <a:endParaRPr lang="en-US" sz="2400" dirty="0" smtClean="0"/>
          </a:p>
          <a:p>
            <a:pPr lvl="1"/>
            <a:r>
              <a:rPr lang="en-US" sz="2400" smtClean="0"/>
              <a:t>Cache </a:t>
            </a:r>
            <a:r>
              <a:rPr lang="en-US" sz="2400"/>
              <a:t>Coherence, Synchronization </a:t>
            </a:r>
            <a:r>
              <a:rPr lang="en-US" sz="2400" dirty="0" smtClean="0"/>
              <a:t>and Memory Consistency</a:t>
            </a:r>
            <a:r>
              <a:rPr lang="en-US" sz="2400" smtClean="0"/>
              <a:t>,  </a:t>
            </a:r>
          </a:p>
          <a:p>
            <a:pPr lvl="1"/>
            <a:r>
              <a:rPr lang="en-US" sz="2400" smtClean="0"/>
              <a:t>etc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2" descr="Alternativ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026441"/>
            <a:ext cx="1907671" cy="23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320" y="2492896"/>
            <a:ext cx="1879915" cy="2438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4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RISC design principles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Reduced number of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addressing modes </a:t>
            </a:r>
          </a:p>
          <a:p>
            <a:pPr lvl="1"/>
            <a:r>
              <a:rPr lang="en-US" sz="2000"/>
              <a:t>load-store architecture</a:t>
            </a:r>
          </a:p>
          <a:p>
            <a:pPr lvl="1"/>
            <a:r>
              <a:rPr lang="en-US" sz="2000"/>
              <a:t>enables pipelining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Large register set</a:t>
            </a:r>
          </a:p>
          <a:p>
            <a:pPr lvl="1"/>
            <a:r>
              <a:rPr lang="en-US" sz="2000"/>
              <a:t>uniform </a:t>
            </a:r>
            <a:r>
              <a:rPr lang="en-US" sz="2000" smtClean="0"/>
              <a:t>register set (no </a:t>
            </a:r>
            <a:r>
              <a:rPr lang="en-US" sz="2000"/>
              <a:t>distinction between e.g. address and data registers)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number of instruction sizes (preferably one)</a:t>
            </a:r>
          </a:p>
          <a:p>
            <a:pPr lvl="1"/>
            <a:r>
              <a:rPr lang="en-US" sz="2000"/>
              <a:t>know directly where the following instruction starts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number of instruction </a:t>
            </a:r>
            <a:r>
              <a:rPr lang="en-US" smtClean="0"/>
              <a:t>formats</a:t>
            </a:r>
          </a:p>
          <a:p>
            <a:pPr lvl="1"/>
            <a:r>
              <a:rPr lang="en-US" smtClean="0"/>
              <a:t>3 for MIPS</a:t>
            </a:r>
          </a:p>
          <a:p>
            <a:pPr lvl="1"/>
            <a:r>
              <a:rPr lang="en-US" smtClean="0"/>
              <a:t>Keep reg-source-id at the same place so that register read and instruction decoding can be done in parallel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Memory alignment </a:t>
            </a:r>
            <a:r>
              <a:rPr lang="en-US" smtClean="0"/>
              <a:t>restrictions</a:t>
            </a:r>
          </a:p>
          <a:p>
            <a:pPr lvl="1"/>
            <a:r>
              <a:rPr lang="en-US" smtClean="0"/>
              <a:t>current RISCs support non-aligned data accesses but better not to use them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Multi-Issue architectures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O-O-O execution mechanisms</a:t>
            </a:r>
          </a:p>
          <a:p>
            <a:r>
              <a:rPr lang="en-US"/>
              <a:t>Multi-issue</a:t>
            </a:r>
          </a:p>
          <a:p>
            <a:r>
              <a:rPr lang="en-US"/>
              <a:t>VLIW vs Superscalar</a:t>
            </a:r>
          </a:p>
          <a:p>
            <a:r>
              <a:rPr lang="en-US"/>
              <a:t>B</a:t>
            </a:r>
            <a:r>
              <a:rPr lang="en-US" smtClean="0"/>
              <a:t>ranch </a:t>
            </a:r>
            <a:r>
              <a:rPr lang="en-US"/>
              <a:t>prediction </a:t>
            </a:r>
            <a:r>
              <a:rPr lang="en-US" smtClean="0"/>
              <a:t>techniques: why do we need them?</a:t>
            </a:r>
          </a:p>
          <a:p>
            <a:pPr lvl="1"/>
            <a:r>
              <a:rPr lang="en-US" smtClean="0"/>
              <a:t>problems with 1-bit branch predictors =&gt;  2-bit predictors</a:t>
            </a:r>
          </a:p>
          <a:p>
            <a:pPr lvl="1"/>
            <a:r>
              <a:rPr lang="en-US" smtClean="0"/>
              <a:t>branch correlation</a:t>
            </a:r>
          </a:p>
          <a:p>
            <a:pPr lvl="1"/>
            <a:r>
              <a:rPr lang="en-US" smtClean="0"/>
              <a:t>more advanced predictors</a:t>
            </a:r>
            <a:endParaRPr lang="en-US"/>
          </a:p>
          <a:p>
            <a:r>
              <a:rPr lang="en-US"/>
              <a:t>HW and SW speculation techniques</a:t>
            </a:r>
          </a:p>
          <a:p>
            <a:r>
              <a:rPr lang="en-US"/>
              <a:t>TTAs</a:t>
            </a:r>
          </a:p>
          <a:p>
            <a:r>
              <a:rPr lang="en-US"/>
              <a:t>Measuring ILP in programs</a:t>
            </a:r>
          </a:p>
          <a:p>
            <a:r>
              <a:rPr lang="en-US" smtClean="0"/>
              <a:t>What can the compiler do to avoid stalls</a:t>
            </a:r>
          </a:p>
          <a:p>
            <a:pPr lvl="1"/>
            <a:r>
              <a:rPr lang="en-US" smtClean="0"/>
              <a:t>re-schedule code</a:t>
            </a:r>
          </a:p>
          <a:p>
            <a:pPr lvl="1"/>
            <a:r>
              <a:rPr lang="en-US" smtClean="0"/>
              <a:t>unrolling</a:t>
            </a:r>
          </a:p>
          <a:p>
            <a:pPr lvl="1"/>
            <a:r>
              <a:rPr lang="en-US" smtClean="0"/>
              <a:t>speculation: moving instructions before branches; deferred exceptions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Superscalar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3779249" cy="5403850"/>
          </a:xfrm>
        </p:spPr>
        <p:txBody>
          <a:bodyPr/>
          <a:lstStyle/>
          <a:p>
            <a:r>
              <a:rPr lang="en-US" smtClean="0"/>
              <a:t>What defines a superscalar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out-of-order execution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multi-issue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speculative execution</a:t>
            </a:r>
          </a:p>
          <a:p>
            <a:pPr lvl="1"/>
            <a:endParaRPr lang="en-US"/>
          </a:p>
          <a:p>
            <a:r>
              <a:rPr lang="en-US" smtClean="0"/>
              <a:t>Needed</a:t>
            </a:r>
          </a:p>
          <a:p>
            <a:pPr lvl="1"/>
            <a:r>
              <a:rPr lang="en-US" smtClean="0"/>
              <a:t>register renaming</a:t>
            </a:r>
          </a:p>
          <a:p>
            <a:pPr lvl="1"/>
            <a:r>
              <a:rPr lang="en-US" smtClean="0"/>
              <a:t>reservation stations</a:t>
            </a:r>
          </a:p>
          <a:p>
            <a:pPr lvl="1"/>
            <a:r>
              <a:rPr lang="en-US" smtClean="0"/>
              <a:t>reorder buffer</a:t>
            </a:r>
          </a:p>
          <a:p>
            <a:pPr lvl="1"/>
            <a:r>
              <a:rPr lang="en-US" smtClean="0"/>
              <a:t>late commit</a:t>
            </a:r>
          </a:p>
          <a:p>
            <a:pPr lvl="1"/>
            <a:r>
              <a:rPr lang="en-US" smtClean="0"/>
              <a:t>dealing with mispredictions and exceptions</a:t>
            </a:r>
          </a:p>
          <a:p>
            <a:pPr lvl="1"/>
            <a:r>
              <a:rPr lang="en-US" smtClean="0"/>
              <a:t>advanced pipeline administration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75112" y="908720"/>
            <a:ext cx="8229600" cy="5486400"/>
            <a:chOff x="1905000" y="1143000"/>
            <a:chExt cx="8229600" cy="54864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05000" y="1143000"/>
              <a:ext cx="1905000" cy="838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Instruction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Memory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943600" y="1219200"/>
              <a:ext cx="1295400" cy="609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Instruction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Cache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867400" y="2057400"/>
              <a:ext cx="1524000" cy="22860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Decoder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384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Branch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576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ALU-1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768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ALU-2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960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Logic &amp;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Shift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3152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Load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5344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Store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384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4384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438400" y="32004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2672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672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267200" y="32004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267200" y="31242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67200" y="30480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267200" y="2971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0960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960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3152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152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5344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85344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124200" y="5257800"/>
              <a:ext cx="990600" cy="10668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Reorder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Buffer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572000" y="5486400"/>
              <a:ext cx="990600" cy="8382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Register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File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772400" y="4953000"/>
              <a:ext cx="12954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Data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Cache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467600" y="5791200"/>
              <a:ext cx="1981200" cy="838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Data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Memory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10000" y="15240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6553200" y="1828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7848600" y="449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8839200" y="449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8194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1148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53340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65532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057400" y="4724400"/>
              <a:ext cx="502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3505200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5029200" y="4724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581400" y="632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581400" y="6553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953000" y="632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6934200" y="5257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6934200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8382000" y="5486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2895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4419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51054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65532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77724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8991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 flipV="1">
              <a:off x="2057400" y="27432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057400" y="27432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67000" y="2514600"/>
              <a:ext cx="601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67000" y="25146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4419600" y="2514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62484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74676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86868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276600" y="2743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105400" y="2743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6934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8153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9296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65532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3276600" y="28956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Reservation Stations</a:t>
              </a: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7848600" y="44958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Address</a:t>
              </a: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9448800" y="4495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 flipH="1">
              <a:off x="9067800" y="5181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9067800" y="51816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Data</a:t>
              </a:r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6705600" y="52578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Data</a:t>
              </a:r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4343400" y="12192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9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2271"/>
            <a:ext cx="11396133" cy="728663"/>
          </a:xfrm>
        </p:spPr>
        <p:txBody>
          <a:bodyPr/>
          <a:lstStyle/>
          <a:p>
            <a:r>
              <a:rPr lang="en-US" smtClean="0"/>
              <a:t>VLIW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3203186" cy="5403850"/>
          </a:xfrm>
        </p:spPr>
        <p:txBody>
          <a:bodyPr/>
          <a:lstStyle/>
          <a:p>
            <a:r>
              <a:rPr lang="en-US" smtClean="0"/>
              <a:t>Example 7-issue VLIW</a:t>
            </a:r>
          </a:p>
          <a:p>
            <a:r>
              <a:rPr lang="en-US" smtClean="0"/>
              <a:t>Main principles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compiler is in control</a:t>
            </a:r>
          </a:p>
          <a:p>
            <a:pPr lvl="1"/>
            <a:r>
              <a:rPr lang="en-US" smtClean="0"/>
              <a:t>no HW dependency &amp; parallelism checking</a:t>
            </a:r>
          </a:p>
          <a:p>
            <a:pPr lvl="1"/>
            <a:r>
              <a:rPr lang="en-US" smtClean="0"/>
              <a:t>visible FU pipeline</a:t>
            </a:r>
            <a:br>
              <a:rPr lang="en-US" smtClean="0"/>
            </a:br>
            <a:r>
              <a:rPr lang="en-US" smtClean="0"/>
              <a:t>latencies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719736" y="908720"/>
            <a:ext cx="6229672" cy="5384068"/>
            <a:chOff x="768" y="672"/>
            <a:chExt cx="3888" cy="336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68" y="2496"/>
              <a:ext cx="1632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Register File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6" y="672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Instruction Memory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16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76" y="3600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Data Memory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920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Int FU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LD/ST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72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LD/ST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176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FP FU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48" y="2496"/>
              <a:ext cx="912" cy="4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Floating Point</a:t>
              </a:r>
            </a:p>
            <a:p>
              <a:pPr algn="ctr"/>
              <a:r>
                <a:rPr lang="en-US" sz="1600">
                  <a:latin typeface="Arial" charset="0"/>
                </a:rPr>
                <a:t>Register File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8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9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10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39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48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3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96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0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74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384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98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32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441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5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364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2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600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FP FU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736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264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400" y="25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0" y="273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592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408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87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16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448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736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024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31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60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2640" y="110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201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H="1">
              <a:off x="1008" y="158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008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30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 flipH="1">
              <a:off x="1536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15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259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H="1">
              <a:off x="2112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88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H="1">
              <a:off x="2736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H="1">
              <a:off x="369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3696" y="15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441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H="1">
              <a:off x="345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45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38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312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3120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3264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3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 characteristics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/>
              <a:t>Multiple operations per </a:t>
            </a:r>
            <a:r>
              <a:rPr lang="en-US" sz="2800" smtClean="0"/>
              <a:t>instruction, e.g. </a:t>
            </a:r>
            <a:endParaRPr lang="en-US" sz="2800"/>
          </a:p>
          <a:p>
            <a:pPr>
              <a:lnSpc>
                <a:spcPct val="70000"/>
              </a:lnSpc>
            </a:pPr>
            <a:r>
              <a:rPr lang="en-US" sz="280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 smtClean="0"/>
              <a:t>Typically RISC </a:t>
            </a:r>
            <a:r>
              <a:rPr lang="en-US" sz="2800"/>
              <a:t>like </a:t>
            </a:r>
            <a:r>
              <a:rPr lang="en-US" sz="2800" smtClean="0"/>
              <a:t>operations (for each issue slot)</a:t>
            </a:r>
            <a:endParaRPr lang="en-US" sz="2800"/>
          </a:p>
          <a:p>
            <a:pPr lvl="1">
              <a:lnSpc>
                <a:spcPct val="70000"/>
              </a:lnSpc>
            </a:pPr>
            <a:r>
              <a:rPr lang="en-US" sz="240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i="1">
                <a:solidFill>
                  <a:srgbClr val="FF0000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/>
              <a:t>low code density</a:t>
            </a:r>
          </a:p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92144" y="1052736"/>
            <a:ext cx="3060340" cy="360040"/>
            <a:chOff x="6156176" y="1916832"/>
            <a:chExt cx="3060340" cy="360040"/>
          </a:xfrm>
        </p:grpSpPr>
        <p:sp>
          <p:nvSpPr>
            <p:cNvPr id="7" name="Rectangle 6"/>
            <p:cNvSpPr/>
            <p:nvPr/>
          </p:nvSpPr>
          <p:spPr>
            <a:xfrm>
              <a:off x="6156176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68244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0312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sll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92380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nop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04448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bne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72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28600"/>
            <a:ext cx="3631232" cy="2133600"/>
          </a:xfrm>
        </p:spPr>
        <p:txBody>
          <a:bodyPr/>
          <a:lstStyle/>
          <a:p>
            <a:r>
              <a:rPr lang="en-US" smtClean="0"/>
              <a:t>VelociTI</a:t>
            </a:r>
            <a:br>
              <a:rPr lang="en-US" smtClean="0"/>
            </a:br>
            <a:r>
              <a:rPr lang="en-US" smtClean="0"/>
              <a:t>C6x </a:t>
            </a:r>
            <a:br>
              <a:rPr lang="en-US" smtClean="0"/>
            </a:br>
            <a:r>
              <a:rPr lang="en-US" smtClean="0"/>
              <a:t>datapath</a:t>
            </a: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64833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5" descr="data:image/jpeg;base64,/9j/4AAQSkZJRgABAQAAAQABAAD/2wCEAAkGBhIPDxQSEBQWFRQUFB4YFxcUFxUUGBkVFRUXFxgZFRQjHCYfGB8kGRcVIC8gIyc1LCwsFSAxNjAqNS4rLDUBCQoKDQwMFA8PFSkYFSQpKSkpKSwpKSkpKSkpKSkpKSkpKSkpKSkpKSkpKSkpKSkpKSkpKSkpKSkpKSkpKSkpKf/AABEIAHUAeAMBIgACEQEDEQH/xAAcAAABBAMBAAAAAAAAAAAAAAAABQYHCAEDBAL/xAA7EAACAQMCAgcFBgYBBQAAAAABAgMABBEFEiExBgcTIkFxgRRRYZGhCCMyQnKxM2KCwdHwUhUWJKKy/8QAGAEBAQEBAQAAAAAAAAAAAAAAAAECAwT/xAAbEQEAAgMBAQAAAAAAAAAAAAAAARECITETIv/aAAwDAQACEQMRAD8AnGiiigKKKxmgzRWM1yX2sQQY7aWOPPIOyqT5DOT6UHZWM00tV60LC3zukyQcYxt/+sYpl6t9oKJTiCIHjwJ3SH1XuKPMSHyoJhrxPOsalpGVVHMsQoHmTVcNT69L6UEJ3BgjgQPUYUY8snzpo6h0tu7l9zyEvw2kDL55Da5y68/A1aFqJellqOKybxnGYwWXI/n/AA/Wuay6ZQSyKhDJuOAWKYLE4AOGOCfDPvqLtOtzDCiMxZgveYnJZubEnx40X6GSJ0BILIQCDghscCG8MHBrt5fNuHptOVZpG6I6v7ZYwT5yXjBPmRSzXB3FFFFBgmky/wCkttbsVllUOBkoO+4HvKLkgfE0qVTTW9SuJpWF0zF1YhlbhiQHDkry3Fs5PvoLGat10WEAO1t5Az+JR6cyfkM/CmXq32hX4+zxL6ZPylbGD8OyPnUMIpJwBknwHE/KlDROj1zfOUtIXlYDLbByH8zHgucHGeePGqHPqnXBqM/59o48iw5+W39qas+uTvndIwB5hPuwc/8ALbjd65pwaH1bXF0gZ3iti8rQxJcsY3kmjOHQJjIwQVOeR4YrTF1dX4VpJYRFGkbyM8zAJthYKykqSQ27ht4Hj4c6ga4HurqstLmn/gxSScM/dxu/Ac+Q5UqaxqVi8JS2tTG7MGLl27u0thFDFyQVdgTuGSiHHA7n1pmp6jL0etP+ltcGaC7aCRYE3ZUjtEZ+7wCjsxk8O+c1QxdB6GzXiSSh4oIYmCvLct2UYdvyBiO83iV8MjPMU8eifVpHFJPLez4eylXMUAWXIdcxyByeA3bhxHAx06NZ18w31zCLmyhlaCGV4rpFaF7sqwmzID92+3s/iRj3V22mvW1r2jQdmsk9sokktE2RtcKSUZFPgA54/GrEXKTNQ4tf04WsiqjFleMOu4bWAbwdfA0lmWtdxetIxaRizHmWJJ+daDLXpjjz1tI3VJeA20sGR9zMQAPBX76j0Vlp+1EfVdf7NRljJ4TQqwH80ZIb6FKlyvLlG3ojgoooqKwaqp1taR7LrN0oGFkbtl45z2o3Mfh399WsqBPtG6aFubScD+JG6EgeMbKwyfJz8jQJmi3k1joEd1pqK00l2y3MgjEzxhQ3ZpjadqkbTx/5/wA1ObTBcPHcCW2sjfTpDeQ26M0KybNyjtoywO5MBwu7BLDiMVEWhdKruwLGzneLeBu27SGxyyCCPE1y6pq013KZbmRpZG5s5ycDkPcPIe+qJllvLGC+nme9hWS3X/x45na5WC7my1yVAGX2sEAyeeRkYApqWvTmz0+3mtou01GO5mLTe0GSINEYyMLknbIZSXLgcRgHjgiOs/6KxQbJ2BY7QQuTtDHcwXPAM2AGOPEAZ9wrrsdduIIzHDNJEjNuYRuyZbG3iQc8q4KKDs0bT+3nRPy5y36RxP8AYetSOZaa/RK02RtIeb8B+lfH1P7UumSuuGotyz3LoMteDJWgyV4MlatKK/R6/wCx1C2l9zlCc8lkHHz7ypVgAarBezEIWX8Sd9f1RkOv1AqyWiXomt45AchkB+lcs+umPHdRRRWGhUc9fGj9vo5cZzbyrLwHhxRs/AK5P9NSNSZ0n0wXVlcQEZ7WFlABxklTjj54oKb0VgcqzVBRRRQFe4oi7BV5scDzNeKV+jttlzIRwUYH6jz+n71YSZ0c0QCKFXkowPIVkyVzmSsGSt25txkryZK0GSvJkorf2lTd1Q6j2umIpOTETGc8+6SM+uKggyVJnUZqmJbq3OeOyRc/EFSB6p9axk1imGiiistCsGs0UFQenWjiz1S7gUAKkxKheAVH+8RQPgrAelIVSn9oXS+z1KKYcpoPdwzG2Dx8Thh9KiyqCis4rFAf7/v0p0WMXZxqvjjj5nnSDpkO6QZ5Lx/x9f2pcMlahmW8yV5MlaDJ+2fThx+teTJSxuMleTJWgyV4MlB0GSnT1X6p2Gqw8QBKDGc+J4Mo+jfOmXJMF5nHnW+x1DsJops/w5FYnn3c4b/13VJVbuitFlP2kauPzKD8xWayrdRRRQRP9onR+0sIbkAk28uCc4AjmAByPHvrFVfGPOrb9Yuke16VdxYBJhLLnluQblPoRVWej89qk6texvLBjvLG+x8nxU+OPdkZzzoJMPUtC0NhPBLLLHcMva96JCFkjyuwkYwHGDjJw3KmbrHQNrK1tLuWQTQXHF2txns1+7ON54byGcAEAAp41NQ17TZI7a100i4ltAlxBDG7Z2rlGUSMdpfY7go5yM8uFM3rB6Uez6VBo8tskc7QoZVVspEqN3WBXgzMV3YHAZ45oEzTei1hLbRPCJk7S3efcWLFjby9nJGRtIAAYHgCTnhXr/ti0aNQQYZO3Cv7TK8ebRJwktzFkIoyjL3HAIAZlGeNcvQ6H2m2EZlmi9nudpaEqGEF5E42RrjvM9zFGpzz3KOFKFn0asniR5JFnLqre0yM80QUM675UaaJojlFLKd2ACvPBNR5s+kOm7iIlJE4DS29vBcwyiRUZG7MpIFWNlIZUJcKXc8PFn2GhXMpjRIyWeMOASiZQsFDjcQCuSOI5Zpyw9OYIkT8BD2Kbo4IzAFvI5A/e7IJtDEcdp4ZPDiRXBrXT6OXcYo5t5jmjEkkqZC3MnatkKuO45IUDAxjlihTbpnV5cSyFJj2TCcQlAA7kmGSVXByEEb7NivkgseXCuvTOi1hIYw8jqXleJe0dDFIwhR4x7RGdiN2jkKQSrdk45jNNm76f3shb77aCwYKirhdsxmQIxDMoSRiV48AAOQFJF9rE1yx7WSSUk5wxLZIBGdvLkTx+JoH5pnSa0g9nmjS3i7S1YSKvaI8cwlG7M8ayzjeoBAkzwB4jLZZWsPCZpRbBxAWPZh8bthHiPD4D3YzxrTDpk7/AIY29cL+/wDilnTur67n/Kf6QSfmcCoqxHVlq3tOl27k8dgB8wKKx1cdHHsLIRSDBzkDngUUDrooooPLqCMEZB4EH3HnmqZ65pZtLqe3OfuZXjyRgkIxAOPiAD61c3FV967ug0y35u4ULxzgb8YysigLx+BAXl7jQRZbXDROrxsyOpyrISrKferDiDSnrPSa5v5RNdyCSQKEDbI0O0EnB2qu7nzPxrZY9DbmU8F+WWPyA/vTr0rqZupcblb1wg/z9aBkWurywhhFK8YfG7YxXOw5XJHHgeI+PlXLHGXPdQk/Bc8fPlU56V1DqMGUoPTcfmad+n9VdnF+IF/PgPlQVtt+j9zJyTH6j/YZpw6Z1VXc/wCV/QbR8zVk7Po/bwj7uJB/SKUFUDlQQbpXUM5wZdo/US30p5aX1OWsQ75z8FAUVINFAiWPQyzh/BCufeRmleO3VfwqB5ACtlFAUUUUBRRRQFap7ZJBh1DD3EAiiig8QafFH+BFXyAFb8UUUGaKKKAooooCiiigKKKKAooooP/Z"/>
          <p:cNvSpPr>
            <a:spLocks noChangeAspect="1" noChangeArrowheads="1"/>
          </p:cNvSpPr>
          <p:nvPr/>
        </p:nvSpPr>
        <p:spPr bwMode="auto">
          <a:xfrm>
            <a:off x="1692275" y="-5334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2" name="Picture 7" descr="http://www.ti.com/lsds/media/images/shared/dsp/c62x_c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1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1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3635233" cy="4444082"/>
          </a:xfrm>
        </p:spPr>
        <p:txBody>
          <a:bodyPr/>
          <a:lstStyle/>
          <a:p>
            <a:r>
              <a:rPr lang="en-US" smtClean="0"/>
              <a:t>Compiler controls the inter FU data transports</a:t>
            </a:r>
          </a:p>
          <a:p>
            <a:r>
              <a:rPr lang="en-US" smtClean="0"/>
              <a:t>Explicit writes to register files</a:t>
            </a:r>
          </a:p>
          <a:p>
            <a:r>
              <a:rPr lang="en-US" smtClean="0"/>
              <a:t>Essentially a VLIW with</a:t>
            </a:r>
            <a:br>
              <a:rPr lang="en-US" smtClean="0"/>
            </a:br>
            <a:r>
              <a:rPr lang="en-US" smtClean="0"/>
              <a:t>multiple transport issue-slots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41315" y="908720"/>
            <a:ext cx="8315325" cy="5078412"/>
            <a:chOff x="1643063" y="1258888"/>
            <a:chExt cx="8315325" cy="507841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423592" y="3573016"/>
              <a:ext cx="299169" cy="713928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43063" y="3109914"/>
              <a:ext cx="874712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003399"/>
                  </a:solidFill>
                </a:rPr>
                <a:t>Socket</a:t>
              </a:r>
              <a:endParaRPr lang="en-US" sz="2000" b="1">
                <a:solidFill>
                  <a:srgbClr val="003399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981200" y="2133601"/>
              <a:ext cx="7977188" cy="3275013"/>
              <a:chOff x="288" y="960"/>
              <a:chExt cx="5025" cy="2063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4522" y="1786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4478" y="17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4478" y="1886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478" y="203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4478" y="2174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4522" y="226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3725" y="1786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3725" y="226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V="1">
                <a:off x="428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240" y="202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24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424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428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V="1">
                <a:off x="332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3280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328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>
                <a:off x="328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flipV="1">
                <a:off x="332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2238" y="178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2194" y="173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6"/>
              <p:cNvSpPr>
                <a:spLocks noChangeArrowheads="1"/>
              </p:cNvSpPr>
              <p:nvPr/>
            </p:nvSpPr>
            <p:spPr bwMode="auto">
              <a:xfrm>
                <a:off x="2194" y="188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27"/>
              <p:cNvSpPr>
                <a:spLocks noChangeArrowheads="1"/>
              </p:cNvSpPr>
              <p:nvPr/>
            </p:nvSpPr>
            <p:spPr bwMode="auto">
              <a:xfrm>
                <a:off x="2194" y="202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2238" y="2263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 flipV="1">
                <a:off x="2124" y="149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>
                <a:off x="2080" y="216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1"/>
              <p:cNvSpPr>
                <a:spLocks noChangeArrowheads="1"/>
              </p:cNvSpPr>
              <p:nvPr/>
            </p:nvSpPr>
            <p:spPr bwMode="auto">
              <a:xfrm>
                <a:off x="2080" y="202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2080" y="188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33"/>
              <p:cNvSpPr>
                <a:spLocks noChangeArrowheads="1"/>
              </p:cNvSpPr>
              <p:nvPr/>
            </p:nvSpPr>
            <p:spPr bwMode="auto">
              <a:xfrm>
                <a:off x="2080" y="173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 flipV="1">
                <a:off x="2124" y="154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2354" y="178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6"/>
              <p:cNvSpPr>
                <a:spLocks noChangeArrowheads="1"/>
              </p:cNvSpPr>
              <p:nvPr/>
            </p:nvSpPr>
            <p:spPr bwMode="auto">
              <a:xfrm>
                <a:off x="2310" y="173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37"/>
              <p:cNvSpPr>
                <a:spLocks noChangeArrowheads="1"/>
              </p:cNvSpPr>
              <p:nvPr/>
            </p:nvSpPr>
            <p:spPr bwMode="auto">
              <a:xfrm>
                <a:off x="2310" y="188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38"/>
              <p:cNvSpPr>
                <a:spLocks noChangeArrowheads="1"/>
              </p:cNvSpPr>
              <p:nvPr/>
            </p:nvSpPr>
            <p:spPr bwMode="auto">
              <a:xfrm>
                <a:off x="2310" y="217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9"/>
              <p:cNvSpPr>
                <a:spLocks noChangeShapeType="1"/>
              </p:cNvSpPr>
              <p:nvPr/>
            </p:nvSpPr>
            <p:spPr bwMode="auto">
              <a:xfrm>
                <a:off x="2354" y="2263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>
                <a:off x="661" y="1779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661" y="1923"/>
                <a:ext cx="456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>
                <a:off x="661" y="2067"/>
                <a:ext cx="456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661" y="2211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4"/>
              <p:cNvSpPr>
                <a:spLocks noChangeArrowheads="1"/>
              </p:cNvSpPr>
              <p:nvPr/>
            </p:nvSpPr>
            <p:spPr bwMode="auto">
              <a:xfrm>
                <a:off x="66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integer </a:t>
                </a:r>
              </a:p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RF</a:t>
                </a:r>
                <a:endParaRPr kumimoji="1" lang="en-US" sz="20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Rectangle 45"/>
              <p:cNvSpPr>
                <a:spLocks noChangeArrowheads="1"/>
              </p:cNvSpPr>
              <p:nvPr/>
            </p:nvSpPr>
            <p:spPr bwMode="auto">
              <a:xfrm>
                <a:off x="162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float</a:t>
                </a:r>
              </a:p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RF</a:t>
                </a:r>
              </a:p>
            </p:txBody>
          </p:sp>
          <p:sp>
            <p:nvSpPr>
              <p:cNvPr id="55" name="Rectangle 46"/>
              <p:cNvSpPr>
                <a:spLocks noChangeArrowheads="1"/>
              </p:cNvSpPr>
              <p:nvPr/>
            </p:nvSpPr>
            <p:spPr bwMode="auto">
              <a:xfrm>
                <a:off x="258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boolean</a:t>
                </a:r>
              </a:p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RF</a:t>
                </a:r>
              </a:p>
            </p:txBody>
          </p:sp>
          <p:sp>
            <p:nvSpPr>
              <p:cNvPr id="56" name="Rectangle 47"/>
              <p:cNvSpPr>
                <a:spLocks noChangeArrowheads="1"/>
              </p:cNvSpPr>
              <p:nvPr/>
            </p:nvSpPr>
            <p:spPr bwMode="auto">
              <a:xfrm>
                <a:off x="3545" y="2513"/>
                <a:ext cx="760" cy="510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instruct.</a:t>
                </a:r>
              </a:p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unit</a:t>
                </a:r>
              </a:p>
            </p:txBody>
          </p:sp>
          <p:sp>
            <p:nvSpPr>
              <p:cNvPr id="57" name="Rectangle 48"/>
              <p:cNvSpPr>
                <a:spLocks noChangeArrowheads="1"/>
              </p:cNvSpPr>
              <p:nvPr/>
            </p:nvSpPr>
            <p:spPr bwMode="auto">
              <a:xfrm>
                <a:off x="4440" y="2513"/>
                <a:ext cx="873" cy="51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immediate</a:t>
                </a:r>
              </a:p>
              <a:p>
                <a:pPr algn="ctr"/>
                <a:r>
                  <a:rPr kumimoji="1" lang="en-US">
                    <a:solidFill>
                      <a:schemeClr val="bg2"/>
                    </a:solidFill>
                  </a:rPr>
                  <a:t>unit</a:t>
                </a:r>
              </a:p>
            </p:txBody>
          </p:sp>
          <p:sp>
            <p:nvSpPr>
              <p:cNvPr id="58" name="Rectangle 49"/>
              <p:cNvSpPr>
                <a:spLocks noChangeArrowheads="1"/>
              </p:cNvSpPr>
              <p:nvPr/>
            </p:nvSpPr>
            <p:spPr bwMode="auto">
              <a:xfrm>
                <a:off x="624" y="974"/>
                <a:ext cx="856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0"/>
              <p:cNvSpPr>
                <a:spLocks noChangeArrowheads="1"/>
              </p:cNvSpPr>
              <p:nvPr/>
            </p:nvSpPr>
            <p:spPr bwMode="auto">
              <a:xfrm>
                <a:off x="648" y="960"/>
                <a:ext cx="982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kumimoji="1" lang="en-GB"/>
                  <a:t>load/store</a:t>
                </a:r>
              </a:p>
              <a:p>
                <a:r>
                  <a:rPr kumimoji="1" lang="en-GB"/>
                  <a:t>    unit</a:t>
                </a:r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3641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2"/>
              <p:cNvSpPr>
                <a:spLocks noChangeArrowheads="1"/>
              </p:cNvSpPr>
              <p:nvPr/>
            </p:nvSpPr>
            <p:spPr bwMode="auto">
              <a:xfrm>
                <a:off x="3678" y="963"/>
                <a:ext cx="654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/>
                  <a:t>integer</a:t>
                </a:r>
              </a:p>
              <a:p>
                <a:r>
                  <a:rPr kumimoji="1" lang="en-GB"/>
                  <a:t> ALU</a:t>
                </a:r>
              </a:p>
            </p:txBody>
          </p:sp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4553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4590" y="963"/>
                <a:ext cx="602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/>
                  <a:t>  float</a:t>
                </a:r>
              </a:p>
              <a:p>
                <a:r>
                  <a:rPr kumimoji="1" lang="en-GB"/>
                  <a:t>  ALU</a:t>
                </a:r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2681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56"/>
              <p:cNvSpPr>
                <a:spLocks noChangeArrowheads="1"/>
              </p:cNvSpPr>
              <p:nvPr/>
            </p:nvSpPr>
            <p:spPr bwMode="auto">
              <a:xfrm>
                <a:off x="2718" y="963"/>
                <a:ext cx="654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/>
                  <a:t>integer</a:t>
                </a:r>
              </a:p>
              <a:p>
                <a:r>
                  <a:rPr kumimoji="1" lang="en-GB"/>
                  <a:t> ALU</a:t>
                </a:r>
              </a:p>
            </p:txBody>
          </p:sp>
          <p:sp>
            <p:nvSpPr>
              <p:cNvPr id="66" name="Rectangle 57"/>
              <p:cNvSpPr>
                <a:spLocks noChangeArrowheads="1"/>
              </p:cNvSpPr>
              <p:nvPr/>
            </p:nvSpPr>
            <p:spPr bwMode="auto">
              <a:xfrm>
                <a:off x="1573" y="977"/>
                <a:ext cx="856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58"/>
              <p:cNvSpPr>
                <a:spLocks noChangeArrowheads="1"/>
              </p:cNvSpPr>
              <p:nvPr/>
            </p:nvSpPr>
            <p:spPr bwMode="auto">
              <a:xfrm>
                <a:off x="1597" y="963"/>
                <a:ext cx="981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kumimoji="1" lang="en-GB"/>
                  <a:t>load/store</a:t>
                </a:r>
              </a:p>
              <a:p>
                <a:r>
                  <a:rPr kumimoji="1" lang="en-GB"/>
                  <a:t>    unit</a:t>
                </a:r>
              </a:p>
            </p:txBody>
          </p:sp>
          <p:sp>
            <p:nvSpPr>
              <p:cNvPr id="68" name="Line 59"/>
              <p:cNvSpPr>
                <a:spLocks noChangeShapeType="1"/>
              </p:cNvSpPr>
              <p:nvPr/>
            </p:nvSpPr>
            <p:spPr bwMode="auto">
              <a:xfrm>
                <a:off x="1278" y="1785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234" y="173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1234" y="187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1234" y="216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3"/>
              <p:cNvSpPr>
                <a:spLocks noChangeShapeType="1"/>
              </p:cNvSpPr>
              <p:nvPr/>
            </p:nvSpPr>
            <p:spPr bwMode="auto">
              <a:xfrm>
                <a:off x="1278" y="225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4"/>
              <p:cNvSpPr>
                <a:spLocks noChangeShapeType="1"/>
              </p:cNvSpPr>
              <p:nvPr/>
            </p:nvSpPr>
            <p:spPr bwMode="auto">
              <a:xfrm flipV="1">
                <a:off x="116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120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1120" y="202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112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112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69"/>
              <p:cNvSpPr>
                <a:spLocks noChangeShapeType="1"/>
              </p:cNvSpPr>
              <p:nvPr/>
            </p:nvSpPr>
            <p:spPr bwMode="auto">
              <a:xfrm flipV="1">
                <a:off x="116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>
                <a:off x="1394" y="1785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1"/>
              <p:cNvSpPr>
                <a:spLocks noChangeArrowheads="1"/>
              </p:cNvSpPr>
              <p:nvPr/>
            </p:nvSpPr>
            <p:spPr bwMode="auto">
              <a:xfrm>
                <a:off x="1350" y="173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72"/>
              <p:cNvSpPr>
                <a:spLocks noChangeArrowheads="1"/>
              </p:cNvSpPr>
              <p:nvPr/>
            </p:nvSpPr>
            <p:spPr bwMode="auto">
              <a:xfrm>
                <a:off x="1350" y="187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73"/>
              <p:cNvSpPr>
                <a:spLocks noChangeArrowheads="1"/>
              </p:cNvSpPr>
              <p:nvPr/>
            </p:nvSpPr>
            <p:spPr bwMode="auto">
              <a:xfrm>
                <a:off x="1350" y="202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1350" y="216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75"/>
              <p:cNvSpPr>
                <a:spLocks noChangeShapeType="1"/>
              </p:cNvSpPr>
              <p:nvPr/>
            </p:nvSpPr>
            <p:spPr bwMode="auto">
              <a:xfrm>
                <a:off x="1394" y="227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76"/>
              <p:cNvSpPr>
                <a:spLocks noChangeShapeType="1"/>
              </p:cNvSpPr>
              <p:nvPr/>
            </p:nvSpPr>
            <p:spPr bwMode="auto">
              <a:xfrm flipV="1">
                <a:off x="5196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77"/>
              <p:cNvSpPr>
                <a:spLocks noChangeArrowheads="1"/>
              </p:cNvSpPr>
              <p:nvPr/>
            </p:nvSpPr>
            <p:spPr bwMode="auto">
              <a:xfrm>
                <a:off x="5152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78"/>
              <p:cNvSpPr>
                <a:spLocks noChangeArrowheads="1"/>
              </p:cNvSpPr>
              <p:nvPr/>
            </p:nvSpPr>
            <p:spPr bwMode="auto">
              <a:xfrm>
                <a:off x="5152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79"/>
              <p:cNvSpPr>
                <a:spLocks noChangeShapeType="1"/>
              </p:cNvSpPr>
              <p:nvPr/>
            </p:nvSpPr>
            <p:spPr bwMode="auto">
              <a:xfrm flipV="1">
                <a:off x="5196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0"/>
              <p:cNvSpPr>
                <a:spLocks noChangeShapeType="1"/>
              </p:cNvSpPr>
              <p:nvPr/>
            </p:nvSpPr>
            <p:spPr bwMode="auto">
              <a:xfrm>
                <a:off x="686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81"/>
              <p:cNvSpPr>
                <a:spLocks noChangeArrowheads="1"/>
              </p:cNvSpPr>
              <p:nvPr/>
            </p:nvSpPr>
            <p:spPr bwMode="auto">
              <a:xfrm>
                <a:off x="654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82"/>
              <p:cNvSpPr>
                <a:spLocks noChangeShapeType="1"/>
              </p:cNvSpPr>
              <p:nvPr/>
            </p:nvSpPr>
            <p:spPr bwMode="auto">
              <a:xfrm>
                <a:off x="686" y="22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83"/>
              <p:cNvSpPr>
                <a:spLocks noChangeArrowheads="1"/>
              </p:cNvSpPr>
              <p:nvPr/>
            </p:nvSpPr>
            <p:spPr bwMode="auto">
              <a:xfrm>
                <a:off x="652" y="202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84"/>
              <p:cNvSpPr>
                <a:spLocks noChangeArrowheads="1"/>
              </p:cNvSpPr>
              <p:nvPr/>
            </p:nvSpPr>
            <p:spPr bwMode="auto">
              <a:xfrm>
                <a:off x="652" y="217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794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86"/>
              <p:cNvSpPr>
                <a:spLocks noChangeArrowheads="1"/>
              </p:cNvSpPr>
              <p:nvPr/>
            </p:nvSpPr>
            <p:spPr bwMode="auto">
              <a:xfrm>
                <a:off x="765" y="174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87"/>
              <p:cNvSpPr>
                <a:spLocks noChangeArrowheads="1"/>
              </p:cNvSpPr>
              <p:nvPr/>
            </p:nvSpPr>
            <p:spPr bwMode="auto">
              <a:xfrm>
                <a:off x="762" y="1893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>
                <a:off x="794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89"/>
              <p:cNvSpPr>
                <a:spLocks noChangeArrowheads="1"/>
              </p:cNvSpPr>
              <p:nvPr/>
            </p:nvSpPr>
            <p:spPr bwMode="auto">
              <a:xfrm>
                <a:off x="760" y="217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1646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1"/>
              <p:cNvSpPr>
                <a:spLocks noChangeShapeType="1"/>
              </p:cNvSpPr>
              <p:nvPr/>
            </p:nvSpPr>
            <p:spPr bwMode="auto">
              <a:xfrm>
                <a:off x="1646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92"/>
              <p:cNvSpPr>
                <a:spLocks noChangeArrowheads="1"/>
              </p:cNvSpPr>
              <p:nvPr/>
            </p:nvSpPr>
            <p:spPr bwMode="auto">
              <a:xfrm>
                <a:off x="1612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93"/>
              <p:cNvSpPr>
                <a:spLocks noChangeArrowheads="1"/>
              </p:cNvSpPr>
              <p:nvPr/>
            </p:nvSpPr>
            <p:spPr bwMode="auto">
              <a:xfrm>
                <a:off x="1612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1754" y="178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95"/>
              <p:cNvSpPr>
                <a:spLocks noChangeArrowheads="1"/>
              </p:cNvSpPr>
              <p:nvPr/>
            </p:nvSpPr>
            <p:spPr bwMode="auto">
              <a:xfrm>
                <a:off x="1722" y="175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1754" y="226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1720" y="203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98"/>
              <p:cNvSpPr>
                <a:spLocks noChangeShapeType="1"/>
              </p:cNvSpPr>
              <p:nvPr/>
            </p:nvSpPr>
            <p:spPr bwMode="auto">
              <a:xfrm>
                <a:off x="2618" y="178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99"/>
              <p:cNvSpPr>
                <a:spLocks noChangeArrowheads="1"/>
              </p:cNvSpPr>
              <p:nvPr/>
            </p:nvSpPr>
            <p:spPr bwMode="auto">
              <a:xfrm>
                <a:off x="2586" y="1747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100"/>
              <p:cNvSpPr>
                <a:spLocks noChangeArrowheads="1"/>
              </p:cNvSpPr>
              <p:nvPr/>
            </p:nvSpPr>
            <p:spPr bwMode="auto">
              <a:xfrm>
                <a:off x="2586" y="1891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1"/>
              <p:cNvSpPr>
                <a:spLocks noChangeShapeType="1"/>
              </p:cNvSpPr>
              <p:nvPr/>
            </p:nvSpPr>
            <p:spPr bwMode="auto">
              <a:xfrm>
                <a:off x="2618" y="226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2"/>
              <p:cNvSpPr>
                <a:spLocks noChangeArrowheads="1"/>
              </p:cNvSpPr>
              <p:nvPr/>
            </p:nvSpPr>
            <p:spPr bwMode="auto">
              <a:xfrm>
                <a:off x="2584" y="203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03"/>
              <p:cNvSpPr>
                <a:spLocks noChangeArrowheads="1"/>
              </p:cNvSpPr>
              <p:nvPr/>
            </p:nvSpPr>
            <p:spPr bwMode="auto">
              <a:xfrm>
                <a:off x="2584" y="217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04"/>
              <p:cNvSpPr>
                <a:spLocks noChangeShapeType="1"/>
              </p:cNvSpPr>
              <p:nvPr/>
            </p:nvSpPr>
            <p:spPr bwMode="auto">
              <a:xfrm>
                <a:off x="2737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105"/>
              <p:cNvSpPr>
                <a:spLocks noChangeArrowheads="1"/>
              </p:cNvSpPr>
              <p:nvPr/>
            </p:nvSpPr>
            <p:spPr bwMode="auto">
              <a:xfrm>
                <a:off x="2705" y="174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6"/>
              <p:cNvSpPr>
                <a:spLocks noChangeArrowheads="1"/>
              </p:cNvSpPr>
              <p:nvPr/>
            </p:nvSpPr>
            <p:spPr bwMode="auto">
              <a:xfrm>
                <a:off x="2705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07"/>
              <p:cNvSpPr>
                <a:spLocks noChangeShapeType="1"/>
              </p:cNvSpPr>
              <p:nvPr/>
            </p:nvSpPr>
            <p:spPr bwMode="auto">
              <a:xfrm>
                <a:off x="2737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08"/>
              <p:cNvSpPr>
                <a:spLocks noChangeArrowheads="1"/>
              </p:cNvSpPr>
              <p:nvPr/>
            </p:nvSpPr>
            <p:spPr bwMode="auto">
              <a:xfrm>
                <a:off x="2703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2703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110"/>
              <p:cNvSpPr>
                <a:spLocks noChangeShapeType="1"/>
              </p:cNvSpPr>
              <p:nvPr/>
            </p:nvSpPr>
            <p:spPr bwMode="auto">
              <a:xfrm>
                <a:off x="3580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11"/>
              <p:cNvSpPr>
                <a:spLocks noChangeArrowheads="1"/>
              </p:cNvSpPr>
              <p:nvPr/>
            </p:nvSpPr>
            <p:spPr bwMode="auto">
              <a:xfrm>
                <a:off x="3548" y="174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12"/>
              <p:cNvSpPr>
                <a:spLocks noChangeArrowheads="1"/>
              </p:cNvSpPr>
              <p:nvPr/>
            </p:nvSpPr>
            <p:spPr bwMode="auto">
              <a:xfrm>
                <a:off x="3548" y="1893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113"/>
              <p:cNvSpPr>
                <a:spLocks noChangeShapeType="1"/>
              </p:cNvSpPr>
              <p:nvPr/>
            </p:nvSpPr>
            <p:spPr bwMode="auto">
              <a:xfrm>
                <a:off x="3580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14"/>
              <p:cNvSpPr>
                <a:spLocks noChangeArrowheads="1"/>
              </p:cNvSpPr>
              <p:nvPr/>
            </p:nvSpPr>
            <p:spPr bwMode="auto">
              <a:xfrm>
                <a:off x="3540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115"/>
              <p:cNvSpPr>
                <a:spLocks noChangeArrowheads="1"/>
              </p:cNvSpPr>
              <p:nvPr/>
            </p:nvSpPr>
            <p:spPr bwMode="auto">
              <a:xfrm>
                <a:off x="3540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116"/>
              <p:cNvSpPr>
                <a:spLocks noChangeShapeType="1"/>
              </p:cNvSpPr>
              <p:nvPr/>
            </p:nvSpPr>
            <p:spPr bwMode="auto">
              <a:xfrm flipV="1">
                <a:off x="930" y="1490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117"/>
              <p:cNvSpPr>
                <a:spLocks noChangeShapeType="1"/>
              </p:cNvSpPr>
              <p:nvPr/>
            </p:nvSpPr>
            <p:spPr bwMode="auto">
              <a:xfrm flipV="1">
                <a:off x="930" y="154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118"/>
              <p:cNvSpPr>
                <a:spLocks noChangeArrowheads="1"/>
              </p:cNvSpPr>
              <p:nvPr/>
            </p:nvSpPr>
            <p:spPr bwMode="auto">
              <a:xfrm>
                <a:off x="894" y="189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119"/>
              <p:cNvSpPr>
                <a:spLocks noChangeArrowheads="1"/>
              </p:cNvSpPr>
              <p:nvPr/>
            </p:nvSpPr>
            <p:spPr bwMode="auto">
              <a:xfrm>
                <a:off x="894" y="203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120"/>
              <p:cNvSpPr>
                <a:spLocks noChangeArrowheads="1"/>
              </p:cNvSpPr>
              <p:nvPr/>
            </p:nvSpPr>
            <p:spPr bwMode="auto">
              <a:xfrm>
                <a:off x="894" y="218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21"/>
              <p:cNvSpPr>
                <a:spLocks noChangeShapeType="1"/>
              </p:cNvSpPr>
              <p:nvPr/>
            </p:nvSpPr>
            <p:spPr bwMode="auto">
              <a:xfrm flipV="1">
                <a:off x="1049" y="1490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22"/>
              <p:cNvSpPr>
                <a:spLocks noChangeShapeType="1"/>
              </p:cNvSpPr>
              <p:nvPr/>
            </p:nvSpPr>
            <p:spPr bwMode="auto">
              <a:xfrm flipV="1">
                <a:off x="1049" y="154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23"/>
              <p:cNvSpPr>
                <a:spLocks noChangeArrowheads="1"/>
              </p:cNvSpPr>
              <p:nvPr/>
            </p:nvSpPr>
            <p:spPr bwMode="auto">
              <a:xfrm>
                <a:off x="1012" y="175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24"/>
              <p:cNvSpPr>
                <a:spLocks noChangeArrowheads="1"/>
              </p:cNvSpPr>
              <p:nvPr/>
            </p:nvSpPr>
            <p:spPr bwMode="auto">
              <a:xfrm>
                <a:off x="1012" y="189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125"/>
              <p:cNvSpPr>
                <a:spLocks noChangeArrowheads="1"/>
              </p:cNvSpPr>
              <p:nvPr/>
            </p:nvSpPr>
            <p:spPr bwMode="auto">
              <a:xfrm>
                <a:off x="1012" y="218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26"/>
              <p:cNvSpPr>
                <a:spLocks noChangeShapeType="1"/>
              </p:cNvSpPr>
              <p:nvPr/>
            </p:nvSpPr>
            <p:spPr bwMode="auto">
              <a:xfrm flipV="1">
                <a:off x="1884" y="149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27"/>
              <p:cNvSpPr>
                <a:spLocks noChangeShapeType="1"/>
              </p:cNvSpPr>
              <p:nvPr/>
            </p:nvSpPr>
            <p:spPr bwMode="auto">
              <a:xfrm flipV="1">
                <a:off x="1884" y="15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128"/>
              <p:cNvSpPr>
                <a:spLocks noChangeArrowheads="1"/>
              </p:cNvSpPr>
              <p:nvPr/>
            </p:nvSpPr>
            <p:spPr bwMode="auto">
              <a:xfrm>
                <a:off x="1846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129"/>
              <p:cNvSpPr>
                <a:spLocks noChangeArrowheads="1"/>
              </p:cNvSpPr>
              <p:nvPr/>
            </p:nvSpPr>
            <p:spPr bwMode="auto">
              <a:xfrm>
                <a:off x="1846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30"/>
              <p:cNvSpPr>
                <a:spLocks noChangeShapeType="1"/>
              </p:cNvSpPr>
              <p:nvPr/>
            </p:nvSpPr>
            <p:spPr bwMode="auto">
              <a:xfrm flipV="1">
                <a:off x="2001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 flipV="1">
                <a:off x="2001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32"/>
              <p:cNvSpPr>
                <a:spLocks noChangeArrowheads="1"/>
              </p:cNvSpPr>
              <p:nvPr/>
            </p:nvSpPr>
            <p:spPr bwMode="auto">
              <a:xfrm>
                <a:off x="1964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133"/>
              <p:cNvSpPr>
                <a:spLocks noChangeArrowheads="1"/>
              </p:cNvSpPr>
              <p:nvPr/>
            </p:nvSpPr>
            <p:spPr bwMode="auto">
              <a:xfrm>
                <a:off x="1964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134"/>
              <p:cNvSpPr>
                <a:spLocks noChangeShapeType="1"/>
              </p:cNvSpPr>
              <p:nvPr/>
            </p:nvSpPr>
            <p:spPr bwMode="auto">
              <a:xfrm flipV="1">
                <a:off x="3009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135"/>
              <p:cNvSpPr>
                <a:spLocks noChangeShapeType="1"/>
              </p:cNvSpPr>
              <p:nvPr/>
            </p:nvSpPr>
            <p:spPr bwMode="auto">
              <a:xfrm flipV="1">
                <a:off x="3009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36"/>
              <p:cNvSpPr>
                <a:spLocks noChangeArrowheads="1"/>
              </p:cNvSpPr>
              <p:nvPr/>
            </p:nvSpPr>
            <p:spPr bwMode="auto">
              <a:xfrm>
                <a:off x="2978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37"/>
              <p:cNvSpPr>
                <a:spLocks noChangeArrowheads="1"/>
              </p:cNvSpPr>
              <p:nvPr/>
            </p:nvSpPr>
            <p:spPr bwMode="auto">
              <a:xfrm>
                <a:off x="2978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38"/>
              <p:cNvSpPr>
                <a:spLocks noChangeShapeType="1"/>
              </p:cNvSpPr>
              <p:nvPr/>
            </p:nvSpPr>
            <p:spPr bwMode="auto">
              <a:xfrm flipV="1">
                <a:off x="3153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9"/>
              <p:cNvSpPr>
                <a:spLocks noChangeShapeType="1"/>
              </p:cNvSpPr>
              <p:nvPr/>
            </p:nvSpPr>
            <p:spPr bwMode="auto">
              <a:xfrm flipV="1">
                <a:off x="3153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40"/>
              <p:cNvSpPr>
                <a:spLocks noChangeArrowheads="1"/>
              </p:cNvSpPr>
              <p:nvPr/>
            </p:nvSpPr>
            <p:spPr bwMode="auto">
              <a:xfrm>
                <a:off x="3122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41"/>
              <p:cNvSpPr>
                <a:spLocks noChangeArrowheads="1"/>
              </p:cNvSpPr>
              <p:nvPr/>
            </p:nvSpPr>
            <p:spPr bwMode="auto">
              <a:xfrm>
                <a:off x="3119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142"/>
              <p:cNvSpPr>
                <a:spLocks noChangeShapeType="1"/>
              </p:cNvSpPr>
              <p:nvPr/>
            </p:nvSpPr>
            <p:spPr bwMode="auto">
              <a:xfrm flipV="1">
                <a:off x="5025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143"/>
              <p:cNvSpPr>
                <a:spLocks noChangeShapeType="1"/>
              </p:cNvSpPr>
              <p:nvPr/>
            </p:nvSpPr>
            <p:spPr bwMode="auto">
              <a:xfrm flipV="1">
                <a:off x="5025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44"/>
              <p:cNvSpPr>
                <a:spLocks noChangeArrowheads="1"/>
              </p:cNvSpPr>
              <p:nvPr/>
            </p:nvSpPr>
            <p:spPr bwMode="auto">
              <a:xfrm>
                <a:off x="4988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45"/>
              <p:cNvSpPr>
                <a:spLocks noChangeArrowheads="1"/>
              </p:cNvSpPr>
              <p:nvPr/>
            </p:nvSpPr>
            <p:spPr bwMode="auto">
              <a:xfrm>
                <a:off x="4988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46"/>
              <p:cNvSpPr>
                <a:spLocks noChangeArrowheads="1"/>
              </p:cNvSpPr>
              <p:nvPr/>
            </p:nvSpPr>
            <p:spPr bwMode="auto">
              <a:xfrm>
                <a:off x="4988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147"/>
              <p:cNvSpPr>
                <a:spLocks noChangeShapeType="1"/>
              </p:cNvSpPr>
              <p:nvPr/>
            </p:nvSpPr>
            <p:spPr bwMode="auto">
              <a:xfrm flipV="1">
                <a:off x="4881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148"/>
              <p:cNvSpPr>
                <a:spLocks noChangeShapeType="1"/>
              </p:cNvSpPr>
              <p:nvPr/>
            </p:nvSpPr>
            <p:spPr bwMode="auto">
              <a:xfrm flipV="1">
                <a:off x="4881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49"/>
              <p:cNvSpPr>
                <a:spLocks noChangeArrowheads="1"/>
              </p:cNvSpPr>
              <p:nvPr/>
            </p:nvSpPr>
            <p:spPr bwMode="auto">
              <a:xfrm>
                <a:off x="4844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50"/>
              <p:cNvSpPr>
                <a:spLocks noChangeArrowheads="1"/>
              </p:cNvSpPr>
              <p:nvPr/>
            </p:nvSpPr>
            <p:spPr bwMode="auto">
              <a:xfrm>
                <a:off x="4844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51"/>
              <p:cNvSpPr>
                <a:spLocks noChangeShapeType="1"/>
              </p:cNvSpPr>
              <p:nvPr/>
            </p:nvSpPr>
            <p:spPr bwMode="auto">
              <a:xfrm flipV="1">
                <a:off x="3969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52"/>
              <p:cNvSpPr>
                <a:spLocks noChangeShapeType="1"/>
              </p:cNvSpPr>
              <p:nvPr/>
            </p:nvSpPr>
            <p:spPr bwMode="auto">
              <a:xfrm flipV="1">
                <a:off x="3969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53"/>
              <p:cNvSpPr>
                <a:spLocks noChangeArrowheads="1"/>
              </p:cNvSpPr>
              <p:nvPr/>
            </p:nvSpPr>
            <p:spPr bwMode="auto">
              <a:xfrm>
                <a:off x="3932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54"/>
              <p:cNvSpPr>
                <a:spLocks noChangeArrowheads="1"/>
              </p:cNvSpPr>
              <p:nvPr/>
            </p:nvSpPr>
            <p:spPr bwMode="auto">
              <a:xfrm>
                <a:off x="3932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55"/>
              <p:cNvSpPr>
                <a:spLocks noChangeArrowheads="1"/>
              </p:cNvSpPr>
              <p:nvPr/>
            </p:nvSpPr>
            <p:spPr bwMode="auto">
              <a:xfrm>
                <a:off x="3932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156"/>
              <p:cNvSpPr>
                <a:spLocks noChangeShapeType="1"/>
              </p:cNvSpPr>
              <p:nvPr/>
            </p:nvSpPr>
            <p:spPr bwMode="auto">
              <a:xfrm flipV="1">
                <a:off x="4113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157"/>
              <p:cNvSpPr>
                <a:spLocks noChangeShapeType="1"/>
              </p:cNvSpPr>
              <p:nvPr/>
            </p:nvSpPr>
            <p:spPr bwMode="auto">
              <a:xfrm flipV="1">
                <a:off x="4113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58"/>
              <p:cNvSpPr>
                <a:spLocks noChangeArrowheads="1"/>
              </p:cNvSpPr>
              <p:nvPr/>
            </p:nvSpPr>
            <p:spPr bwMode="auto">
              <a:xfrm>
                <a:off x="4076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59"/>
              <p:cNvSpPr>
                <a:spLocks noChangeArrowheads="1"/>
              </p:cNvSpPr>
              <p:nvPr/>
            </p:nvSpPr>
            <p:spPr bwMode="auto">
              <a:xfrm>
                <a:off x="4076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60"/>
              <p:cNvSpPr>
                <a:spLocks noChangeArrowheads="1"/>
              </p:cNvSpPr>
              <p:nvPr/>
            </p:nvSpPr>
            <p:spPr bwMode="auto">
              <a:xfrm>
                <a:off x="4076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61"/>
              <p:cNvSpPr>
                <a:spLocks noChangeArrowheads="1"/>
              </p:cNvSpPr>
              <p:nvPr/>
            </p:nvSpPr>
            <p:spPr bwMode="auto">
              <a:xfrm>
                <a:off x="3688" y="1747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62"/>
              <p:cNvSpPr>
                <a:spLocks noChangeArrowheads="1"/>
              </p:cNvSpPr>
              <p:nvPr/>
            </p:nvSpPr>
            <p:spPr bwMode="auto">
              <a:xfrm>
                <a:off x="3686" y="1879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63"/>
              <p:cNvSpPr>
                <a:spLocks noChangeArrowheads="1"/>
              </p:cNvSpPr>
              <p:nvPr/>
            </p:nvSpPr>
            <p:spPr bwMode="auto">
              <a:xfrm>
                <a:off x="3688" y="2029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64"/>
              <p:cNvSpPr>
                <a:spLocks noChangeArrowheads="1"/>
              </p:cNvSpPr>
              <p:nvPr/>
            </p:nvSpPr>
            <p:spPr bwMode="auto">
              <a:xfrm>
                <a:off x="3688" y="2167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65"/>
              <p:cNvSpPr>
                <a:spLocks noChangeArrowheads="1"/>
              </p:cNvSpPr>
              <p:nvPr/>
            </p:nvSpPr>
            <p:spPr bwMode="auto">
              <a:xfrm>
                <a:off x="2975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66"/>
              <p:cNvSpPr>
                <a:spLocks noChangeArrowheads="1"/>
              </p:cNvSpPr>
              <p:nvPr/>
            </p:nvSpPr>
            <p:spPr bwMode="auto">
              <a:xfrm>
                <a:off x="636" y="1758"/>
                <a:ext cx="164" cy="40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" name="Freeform 167"/>
              <p:cNvSpPr>
                <a:spLocks/>
              </p:cNvSpPr>
              <p:nvPr/>
            </p:nvSpPr>
            <p:spPr bwMode="auto">
              <a:xfrm>
                <a:off x="288" y="1775"/>
                <a:ext cx="256" cy="296"/>
              </a:xfrm>
              <a:custGeom>
                <a:avLst/>
                <a:gdLst>
                  <a:gd name="T0" fmla="*/ 48 w 336"/>
                  <a:gd name="T1" fmla="*/ 0 h 192"/>
                  <a:gd name="T2" fmla="*/ 48 w 336"/>
                  <a:gd name="T3" fmla="*/ 144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48" y="0"/>
                    </a:moveTo>
                    <a:cubicBezTo>
                      <a:pt x="24" y="56"/>
                      <a:pt x="0" y="112"/>
                      <a:pt x="48" y="144"/>
                    </a:cubicBezTo>
                    <a:cubicBezTo>
                      <a:pt x="96" y="176"/>
                      <a:pt x="216" y="184"/>
                      <a:pt x="336" y="192"/>
                    </a:cubicBezTo>
                  </a:path>
                </a:pathLst>
              </a:custGeom>
              <a:noFill/>
              <a:ln w="19050" cap="rnd" cmpd="sng">
                <a:solidFill>
                  <a:srgbClr val="003399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Line 168"/>
            <p:cNvSpPr>
              <a:spLocks noChangeShapeType="1"/>
            </p:cNvSpPr>
            <p:nvPr/>
          </p:nvSpPr>
          <p:spPr bwMode="auto">
            <a:xfrm flipV="1">
              <a:off x="7772400" y="5410200"/>
              <a:ext cx="0" cy="457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69"/>
            <p:cNvSpPr>
              <a:spLocks noChangeShapeType="1"/>
            </p:cNvSpPr>
            <p:nvPr/>
          </p:nvSpPr>
          <p:spPr bwMode="auto">
            <a:xfrm flipV="1">
              <a:off x="45720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70"/>
            <p:cNvSpPr>
              <a:spLocks noChangeShapeType="1"/>
            </p:cNvSpPr>
            <p:nvPr/>
          </p:nvSpPr>
          <p:spPr bwMode="auto">
            <a:xfrm flipV="1">
              <a:off x="29718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32766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2"/>
            <p:cNvSpPr>
              <a:spLocks noChangeShapeType="1"/>
            </p:cNvSpPr>
            <p:nvPr/>
          </p:nvSpPr>
          <p:spPr bwMode="auto">
            <a:xfrm>
              <a:off x="48006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73"/>
            <p:cNvSpPr>
              <a:spLocks noChangeArrowheads="1"/>
            </p:cNvSpPr>
            <p:nvPr/>
          </p:nvSpPr>
          <p:spPr bwMode="auto">
            <a:xfrm>
              <a:off x="2514600" y="1258888"/>
              <a:ext cx="7391400" cy="469900"/>
            </a:xfrm>
            <a:prstGeom prst="rect">
              <a:avLst/>
            </a:prstGeom>
            <a:solidFill>
              <a:srgbClr val="EFDF6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1" lang="en-US">
                  <a:solidFill>
                    <a:schemeClr val="bg2"/>
                  </a:solidFill>
                  <a:latin typeface="Arial" charset="0"/>
                </a:rPr>
                <a:t>Data Memory</a:t>
              </a:r>
            </a:p>
          </p:txBody>
        </p:sp>
        <p:sp>
          <p:nvSpPr>
            <p:cNvPr id="14" name="Rectangle 174"/>
            <p:cNvSpPr>
              <a:spLocks noChangeArrowheads="1"/>
            </p:cNvSpPr>
            <p:nvPr/>
          </p:nvSpPr>
          <p:spPr bwMode="auto">
            <a:xfrm>
              <a:off x="2514600" y="5867400"/>
              <a:ext cx="7391400" cy="469900"/>
            </a:xfrm>
            <a:prstGeom prst="rect">
              <a:avLst/>
            </a:prstGeom>
            <a:solidFill>
              <a:srgbClr val="EFDF6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1" lang="en-US">
                  <a:solidFill>
                    <a:schemeClr val="bg2"/>
                  </a:solidFill>
                  <a:latin typeface="Arial" charset="0"/>
                </a:rPr>
                <a:t>Instruction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hierarchy </a:t>
            </a:r>
            <a:br>
              <a:rPr lang="en-US" smtClean="0"/>
            </a:br>
            <a:r>
              <a:rPr lang="en-US" smtClean="0"/>
              <a:t>and caches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4499330" cy="5403850"/>
          </a:xfrm>
        </p:spPr>
        <p:txBody>
          <a:bodyPr/>
          <a:lstStyle/>
          <a:p>
            <a:r>
              <a:rPr lang="en-US" smtClean="0"/>
              <a:t>Cache organization</a:t>
            </a:r>
          </a:p>
          <a:p>
            <a:r>
              <a:rPr lang="en-US" smtClean="0"/>
              <a:t>SRAM and DRAM organization</a:t>
            </a:r>
          </a:p>
          <a:p>
            <a:r>
              <a:rPr lang="en-US" smtClean="0"/>
              <a:t>Virtual memory</a:t>
            </a:r>
          </a:p>
          <a:p>
            <a:pPr lvl="1"/>
            <a:r>
              <a:rPr lang="en-US" smtClean="0"/>
              <a:t>TLBs</a:t>
            </a:r>
          </a:p>
          <a:p>
            <a:pPr lvl="1"/>
            <a:r>
              <a:rPr lang="en-US" smtClean="0"/>
              <a:t>its operation</a:t>
            </a:r>
          </a:p>
          <a:p>
            <a:pPr lvl="2"/>
            <a:r>
              <a:rPr lang="en-US" smtClean="0"/>
              <a:t>how can we speed up the memory access</a:t>
            </a:r>
          </a:p>
          <a:p>
            <a:pPr lvl="1"/>
            <a:r>
              <a:rPr lang="en-US" smtClean="0"/>
              <a:t>size of page tables</a:t>
            </a:r>
          </a:p>
          <a:p>
            <a:pPr lvl="2"/>
            <a:r>
              <a:rPr lang="en-US" smtClean="0"/>
              <a:t>how to reduce them</a:t>
            </a:r>
          </a:p>
          <a:p>
            <a:pPr lvl="2"/>
            <a:endParaRPr lang="en-US"/>
          </a:p>
          <a:p>
            <a:r>
              <a:rPr lang="en-US" smtClean="0"/>
              <a:t>Intel i7 and ARM examples of their memory hierarchy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33" y="109702"/>
            <a:ext cx="6578059" cy="66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/>
          <p:nvPr/>
        </p:nvSpPr>
        <p:spPr>
          <a:xfrm>
            <a:off x="1749425" y="312739"/>
            <a:ext cx="3168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 sz="3600" b="1"/>
              <a:t>Direct Mapped </a:t>
            </a:r>
            <a:r>
              <a:rPr lang="en-US" sz="3600" b="1" smtClean="0"/>
              <a:t>Cache: the basics</a:t>
            </a:r>
            <a:endParaRPr b="1"/>
          </a:p>
        </p:txBody>
      </p:sp>
      <p:sp>
        <p:nvSpPr>
          <p:cNvPr id="412" name="Google Shape;41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</a:pPr>
            <a:r>
              <a:rPr lang="en-US"/>
              <a:t>Taking advantage of spatial locality:</a:t>
            </a:r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  <p:pic>
        <p:nvPicPr>
          <p:cNvPr id="414" name="Google Shape;4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524001"/>
            <a:ext cx="7772400" cy="503396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/>
        </p:nvSpPr>
        <p:spPr>
          <a:xfrm>
            <a:off x="4724400" y="1219201"/>
            <a:ext cx="2266950" cy="366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(bit positions)</a:t>
            </a:r>
            <a:endParaRPr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7536160" y="908720"/>
            <a:ext cx="3960440" cy="936104"/>
          </a:xfrm>
          <a:prstGeom prst="wedgeRoundRectCallout">
            <a:avLst>
              <a:gd name="adj1" fmla="val -71976"/>
              <a:gd name="adj2" fmla="val 59739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Make sure you understand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these bits !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4-way Associative Cache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5877272"/>
            <a:ext cx="6912768" cy="764704"/>
          </a:xfrm>
        </p:spPr>
        <p:txBody>
          <a:bodyPr/>
          <a:lstStyle/>
          <a:p>
            <a:pPr lvl="0"/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4-ways set-associative cache (N</a:t>
            </a:r>
            <a:r>
              <a:rPr lang="en-US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sets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=4): </a:t>
            </a:r>
            <a:r>
              <a:rPr lang="en-US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</a:t>
            </a:r>
            <a:r>
              <a:rPr lang="en-US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256 sets in the figure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4 blocks </a:t>
            </a:r>
          </a:p>
          <a:p>
            <a:endParaRPr lang="en-US"/>
          </a:p>
        </p:txBody>
      </p:sp>
      <p:pic>
        <p:nvPicPr>
          <p:cNvPr id="4" name="Google Shape;435;p24"/>
          <p:cNvPicPr preferRelativeResize="0">
            <a:picLocks/>
          </p:cNvPicPr>
          <p:nvPr/>
        </p:nvPicPr>
        <p:blipFill rotWithShape="1">
          <a:blip r:embed="rId2">
            <a:alphaModFix/>
          </a:blip>
          <a:stretch/>
        </p:blipFill>
        <p:spPr bwMode="auto">
          <a:xfrm>
            <a:off x="3431704" y="260647"/>
            <a:ext cx="7704856" cy="59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 bwMode="auto">
          <a:xfrm>
            <a:off x="9048328" y="332656"/>
            <a:ext cx="3024336" cy="648072"/>
          </a:xfrm>
          <a:prstGeom prst="wedgeRoundRectCallout">
            <a:avLst>
              <a:gd name="adj1" fmla="val -79548"/>
              <a:gd name="adj2" fmla="val -11611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Make sure you understand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these bits 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Crucial Topics of Embedded Computer Architecture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335360" y="980728"/>
            <a:ext cx="11446933" cy="5619874"/>
          </a:xfrm>
        </p:spPr>
        <p:txBody>
          <a:bodyPr/>
          <a:lstStyle/>
          <a:p>
            <a:r>
              <a:rPr lang="en-US" altLang="en-US" smtClean="0"/>
              <a:t>Indepth treatment of Processor components: </a:t>
            </a:r>
          </a:p>
          <a:p>
            <a:pPr lvl="1"/>
            <a:r>
              <a:rPr lang="en-US" altLang="en-US" smtClean="0"/>
              <a:t>RISC, CISC, VLIW, Superscalar, SIMD, SIMT, GPU, SMT, TTA, CGRA</a:t>
            </a:r>
          </a:p>
          <a:p>
            <a:r>
              <a:rPr lang="en-US" altLang="en-US" smtClean="0"/>
              <a:t>ASIPs and Accelerators</a:t>
            </a:r>
          </a:p>
          <a:p>
            <a:pPr lvl="1"/>
            <a:r>
              <a:rPr lang="en-US" altLang="en-US" smtClean="0"/>
              <a:t>Neural Networks and their accelerators</a:t>
            </a:r>
          </a:p>
          <a:p>
            <a:r>
              <a:rPr lang="en-US" altLang="en-US" smtClean="0"/>
              <a:t>Simulation options</a:t>
            </a:r>
          </a:p>
          <a:p>
            <a:r>
              <a:rPr lang="en-US" altLang="en-US" smtClean="0"/>
              <a:t>The energy / power law</a:t>
            </a:r>
          </a:p>
          <a:p>
            <a:r>
              <a:rPr lang="en-US" altLang="en-US" smtClean="0"/>
              <a:t>Memory hierarchy with all kinds of optimizations</a:t>
            </a:r>
          </a:p>
          <a:p>
            <a:pPr lvl="1"/>
            <a:r>
              <a:rPr lang="en-US" altLang="en-US" smtClean="0"/>
              <a:t>All details about cache design, and many optimizations, incl. the model of the 4 Cs</a:t>
            </a:r>
          </a:p>
          <a:p>
            <a:r>
              <a:rPr lang="en-US" altLang="en-US" smtClean="0"/>
              <a:t>All types of Parallelism and How to Parallelize</a:t>
            </a:r>
          </a:p>
          <a:p>
            <a:r>
              <a:rPr lang="en-US" altLang="en-US" smtClean="0"/>
              <a:t>Loop transformations (but much more on this in PCP course 5LIM0, Q3)</a:t>
            </a:r>
          </a:p>
          <a:p>
            <a:r>
              <a:rPr lang="en-US" altLang="en-US" smtClean="0"/>
              <a:t>Multi-Processing systems </a:t>
            </a:r>
          </a:p>
          <a:p>
            <a:pPr lvl="1"/>
            <a:r>
              <a:rPr lang="en-US" altLang="en-US" smtClean="0"/>
              <a:t>shared memory and their issues, like Coherence</a:t>
            </a:r>
            <a:r>
              <a:rPr lang="en-US" altLang="en-US"/>
              <a:t>, Consistency and </a:t>
            </a:r>
            <a:r>
              <a:rPr lang="en-US" altLang="en-US" smtClean="0"/>
              <a:t>Synchronization</a:t>
            </a:r>
            <a:endParaRPr lang="en-US" altLang="en-US"/>
          </a:p>
          <a:p>
            <a:pPr lvl="1"/>
            <a:r>
              <a:rPr lang="en-US" altLang="en-US" smtClean="0"/>
              <a:t>message passing</a:t>
            </a:r>
          </a:p>
          <a:p>
            <a:pPr lvl="1"/>
            <a:r>
              <a:rPr lang="en-US" altLang="en-US" smtClean="0"/>
              <a:t>interconnect networks and their metrics</a:t>
            </a:r>
          </a:p>
        </p:txBody>
      </p:sp>
    </p:spTree>
    <p:extLst>
      <p:ext uri="{BB962C8B-B14F-4D97-AF65-F5344CB8AC3E}">
        <p14:creationId xmlns:p14="http://schemas.microsoft.com/office/powerpoint/2010/main" val="16894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basics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Apply the cache performance equations; calculate the impact on CPI and t</a:t>
            </a:r>
            <a:r>
              <a:rPr lang="en-US" baseline="-25000" smtClean="0"/>
              <a:t>execution</a:t>
            </a:r>
          </a:p>
          <a:p>
            <a:r>
              <a:rPr lang="en-US" smtClean="0"/>
              <a:t>Also for multi-level caches</a:t>
            </a:r>
          </a:p>
          <a:p>
            <a:r>
              <a:rPr lang="en-US" smtClean="0"/>
              <a:t>Know the relation between cache parameters and division of the address bits into: </a:t>
            </a:r>
          </a:p>
          <a:p>
            <a:pPr lvl="1"/>
            <a:r>
              <a:rPr lang="en-US" smtClean="0"/>
              <a:t>tag, index, block offset, byte offset</a:t>
            </a:r>
          </a:p>
          <a:p>
            <a:r>
              <a:rPr lang="en-US" smtClean="0"/>
              <a:t>Model of the 4-Cs</a:t>
            </a:r>
          </a:p>
          <a:p>
            <a:r>
              <a:rPr lang="en-US" smtClean="0"/>
              <a:t>Write policies</a:t>
            </a:r>
          </a:p>
          <a:p>
            <a:r>
              <a:rPr lang="en-US" smtClean="0"/>
              <a:t>Inclusion</a:t>
            </a:r>
          </a:p>
          <a:p>
            <a:r>
              <a:rPr lang="en-US" smtClean="0"/>
              <a:t>Replacement policies, LRU</a:t>
            </a:r>
          </a:p>
          <a:p>
            <a:r>
              <a:rPr lang="en-US" smtClean="0"/>
              <a:t>Many cache optimizations and there effects on miss rate, latency, cost</a:t>
            </a:r>
          </a:p>
          <a:p>
            <a:r>
              <a:rPr lang="en-US" smtClean="0"/>
              <a:t>Hardware and Software prefetching techniques</a:t>
            </a:r>
          </a:p>
          <a:p>
            <a:pPr lvl="1"/>
            <a:r>
              <a:rPr lang="en-US" smtClean="0"/>
              <a:t>where to place the SW prefetch instructions</a:t>
            </a:r>
          </a:p>
          <a:p>
            <a:pPr lvl="1"/>
            <a:r>
              <a:rPr lang="en-US" smtClean="0"/>
              <a:t>primary vs secondary misses in non-blocking caches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Why Simulators </a:t>
            </a:r>
          </a:p>
          <a:p>
            <a:pPr lvl="1"/>
            <a:r>
              <a:rPr lang="en-US" smtClean="0"/>
              <a:t>More accurate than models</a:t>
            </a:r>
          </a:p>
          <a:p>
            <a:pPr lvl="1"/>
            <a:r>
              <a:rPr lang="en-US" smtClean="0"/>
              <a:t>Cheaper than building hardware</a:t>
            </a:r>
          </a:p>
          <a:p>
            <a:pPr lvl="0"/>
            <a:r>
              <a:rPr lang="en-US" smtClean="0"/>
              <a:t>Simulation detail</a:t>
            </a:r>
          </a:p>
          <a:p>
            <a:pPr lvl="1"/>
            <a:r>
              <a:rPr lang="en-US" smtClean="0"/>
              <a:t>Full-System vs User-level</a:t>
            </a:r>
          </a:p>
          <a:p>
            <a:pPr lvl="1"/>
            <a:r>
              <a:rPr lang="en-US" smtClean="0"/>
              <a:t>Functional vs Cycle Accurate (micro-arch.) vs Gate-Level</a:t>
            </a:r>
          </a:p>
          <a:p>
            <a:pPr lvl="1"/>
            <a:r>
              <a:rPr lang="en-US" smtClean="0"/>
              <a:t>Execution- vs Trace-driven</a:t>
            </a:r>
          </a:p>
          <a:p>
            <a:pPr lvl="0"/>
            <a:r>
              <a:rPr lang="en-US" smtClean="0"/>
              <a:t>(Fast) Multiprocessor Simulation</a:t>
            </a:r>
          </a:p>
          <a:p>
            <a:pPr lvl="1"/>
            <a:r>
              <a:rPr lang="en-US" smtClean="0"/>
              <a:t>Discrete event simulation</a:t>
            </a:r>
          </a:p>
          <a:p>
            <a:pPr lvl="1"/>
            <a:r>
              <a:rPr lang="en-US" smtClean="0"/>
              <a:t>Quantum simulation</a:t>
            </a:r>
          </a:p>
          <a:p>
            <a:pPr lvl="1"/>
            <a:r>
              <a:rPr lang="en-US" smtClean="0"/>
              <a:t>Slack simulation</a:t>
            </a:r>
          </a:p>
          <a:p>
            <a:pPr lvl="0"/>
            <a:r>
              <a:rPr lang="en-US" smtClean="0"/>
              <a:t>Workload Sampling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Simulation: Execution vs Trace-driven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07367" y="1268760"/>
            <a:ext cx="10525109" cy="5184576"/>
            <a:chOff x="984625" y="1203925"/>
            <a:chExt cx="7636200" cy="3761525"/>
          </a:xfrm>
        </p:grpSpPr>
        <p:sp>
          <p:nvSpPr>
            <p:cNvPr id="30" name="Google Shape;674;p79"/>
            <p:cNvSpPr/>
            <p:nvPr/>
          </p:nvSpPr>
          <p:spPr>
            <a:xfrm>
              <a:off x="1036750" y="3356200"/>
              <a:ext cx="1210500" cy="1029900"/>
            </a:xfrm>
            <a:prstGeom prst="snip1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Application Binary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675;p79"/>
            <p:cNvCxnSpPr>
              <a:stCxn id="30" idx="0"/>
              <a:endCxn id="32" idx="1"/>
            </p:cNvCxnSpPr>
            <p:nvPr/>
          </p:nvCxnSpPr>
          <p:spPr>
            <a:xfrm rot="10800000" flipH="1">
              <a:off x="2247250" y="3175750"/>
              <a:ext cx="233700" cy="6954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" name="Google Shape;676;p79"/>
            <p:cNvSpPr/>
            <p:nvPr/>
          </p:nvSpPr>
          <p:spPr>
            <a:xfrm>
              <a:off x="2480988" y="2761145"/>
              <a:ext cx="1698900" cy="8295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Execution-Driven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677;p79"/>
            <p:cNvCxnSpPr>
              <a:stCxn id="32" idx="3"/>
              <a:endCxn id="35" idx="2"/>
            </p:cNvCxnSpPr>
            <p:nvPr/>
          </p:nvCxnSpPr>
          <p:spPr>
            <a:xfrm>
              <a:off x="4179888" y="3175895"/>
              <a:ext cx="314700" cy="696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" name="Google Shape;679;p79"/>
            <p:cNvSpPr/>
            <p:nvPr/>
          </p:nvSpPr>
          <p:spPr>
            <a:xfrm>
              <a:off x="7574542" y="3550900"/>
              <a:ext cx="876300" cy="642000"/>
            </a:xfrm>
            <a:prstGeom prst="rect">
              <a:avLst/>
            </a:prstGeom>
            <a:solidFill>
              <a:srgbClr val="F9CB9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Metrics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78;p79"/>
            <p:cNvSpPr/>
            <p:nvPr/>
          </p:nvSpPr>
          <p:spPr>
            <a:xfrm>
              <a:off x="4494550" y="3356950"/>
              <a:ext cx="1155600" cy="1029900"/>
            </a:xfrm>
            <a:prstGeom prst="snip1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Instruction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680;p79"/>
            <p:cNvCxnSpPr/>
            <p:nvPr/>
          </p:nvCxnSpPr>
          <p:spPr>
            <a:xfrm rot="10800000" flipH="1">
              <a:off x="5651542" y="3865895"/>
              <a:ext cx="294300" cy="6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" name="Google Shape;681;p79"/>
            <p:cNvSpPr/>
            <p:nvPr/>
          </p:nvSpPr>
          <p:spPr>
            <a:xfrm>
              <a:off x="5945842" y="3456400"/>
              <a:ext cx="1334400" cy="8295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Trace-Driven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8" name="Google Shape;682;p79"/>
            <p:cNvCxnSpPr/>
            <p:nvPr/>
          </p:nvCxnSpPr>
          <p:spPr>
            <a:xfrm rot="10800000" flipH="1">
              <a:off x="7280242" y="3865895"/>
              <a:ext cx="294300" cy="6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" name="Google Shape;683;p79"/>
            <p:cNvSpPr/>
            <p:nvPr/>
          </p:nvSpPr>
          <p:spPr>
            <a:xfrm>
              <a:off x="1036750" y="1203925"/>
              <a:ext cx="1210500" cy="1029900"/>
            </a:xfrm>
            <a:prstGeom prst="snip1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Application Binary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0" name="Google Shape;684;p79"/>
            <p:cNvCxnSpPr>
              <a:stCxn id="39" idx="0"/>
            </p:cNvCxnSpPr>
            <p:nvPr/>
          </p:nvCxnSpPr>
          <p:spPr>
            <a:xfrm rot="10800000" flipH="1">
              <a:off x="2247250" y="1712275"/>
              <a:ext cx="287700" cy="6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" name="Google Shape;685;p79"/>
            <p:cNvSpPr/>
            <p:nvPr/>
          </p:nvSpPr>
          <p:spPr>
            <a:xfrm>
              <a:off x="2525500" y="1300820"/>
              <a:ext cx="1698900" cy="8295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Execution-Driven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2" name="Google Shape;686;p79"/>
            <p:cNvCxnSpPr>
              <a:stCxn id="41" idx="3"/>
            </p:cNvCxnSpPr>
            <p:nvPr/>
          </p:nvCxnSpPr>
          <p:spPr>
            <a:xfrm>
              <a:off x="4224400" y="1715570"/>
              <a:ext cx="309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3" name="Google Shape;687;p79"/>
            <p:cNvSpPr/>
            <p:nvPr/>
          </p:nvSpPr>
          <p:spPr>
            <a:xfrm>
              <a:off x="4549900" y="1397900"/>
              <a:ext cx="876300" cy="642000"/>
            </a:xfrm>
            <a:prstGeom prst="rect">
              <a:avLst/>
            </a:prstGeom>
            <a:solidFill>
              <a:srgbClr val="F9CB9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Metrics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88;p79"/>
            <p:cNvSpPr txBox="1"/>
            <p:nvPr/>
          </p:nvSpPr>
          <p:spPr>
            <a:xfrm>
              <a:off x="984625" y="2306650"/>
              <a:ext cx="54810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Execution Driven: Application executes on simulator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89;p79"/>
            <p:cNvSpPr txBox="1"/>
            <p:nvPr/>
          </p:nvSpPr>
          <p:spPr>
            <a:xfrm>
              <a:off x="1036750" y="4510950"/>
              <a:ext cx="70812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 Driven: simulator uses trace as input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90;p79"/>
            <p:cNvSpPr/>
            <p:nvPr/>
          </p:nvSpPr>
          <p:spPr>
            <a:xfrm>
              <a:off x="4413625" y="3057175"/>
              <a:ext cx="4207200" cy="1508100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91;p79"/>
            <p:cNvSpPr/>
            <p:nvPr/>
          </p:nvSpPr>
          <p:spPr>
            <a:xfrm>
              <a:off x="6745600" y="1427650"/>
              <a:ext cx="1732800" cy="1344600"/>
            </a:xfrm>
            <a:prstGeom prst="verticalScroll">
              <a:avLst>
                <a:gd name="adj" fmla="val 12500"/>
              </a:avLst>
            </a:prstGeom>
            <a:solidFill>
              <a:srgbClr val="F4CCCC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edx,len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ecx,msg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ebx,1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eax,4                              </a:t>
              </a:r>
              <a:b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int 0x80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8" name="Google Shape;692;p79"/>
            <p:cNvCxnSpPr/>
            <p:nvPr/>
          </p:nvCxnSpPr>
          <p:spPr>
            <a:xfrm rot="10800000" flipH="1">
              <a:off x="5474000" y="2637125"/>
              <a:ext cx="1466700" cy="874500"/>
            </a:xfrm>
            <a:prstGeom prst="straightConnector1">
              <a:avLst/>
            </a:prstGeom>
            <a:noFill/>
            <a:ln w="28575" cap="flat" cmpd="sng">
              <a:solidFill>
                <a:srgbClr val="1F497D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49" name="Google Shape;693;p79"/>
            <p:cNvSpPr/>
            <p:nvPr/>
          </p:nvSpPr>
          <p:spPr>
            <a:xfrm>
              <a:off x="2480975" y="3767345"/>
              <a:ext cx="1698900" cy="8295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ISA compatible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Processor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Google Shape;694;p79"/>
            <p:cNvCxnSpPr>
              <a:endCxn id="49" idx="1"/>
            </p:cNvCxnSpPr>
            <p:nvPr/>
          </p:nvCxnSpPr>
          <p:spPr>
            <a:xfrm>
              <a:off x="2247275" y="3809195"/>
              <a:ext cx="233700" cy="3729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Google Shape;695;p79"/>
            <p:cNvCxnSpPr>
              <a:stCxn id="49" idx="3"/>
            </p:cNvCxnSpPr>
            <p:nvPr/>
          </p:nvCxnSpPr>
          <p:spPr>
            <a:xfrm rot="10800000" flipH="1">
              <a:off x="4179875" y="3862895"/>
              <a:ext cx="316500" cy="3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" name="Google Shape;696;p79"/>
            <p:cNvSpPr txBox="1"/>
            <p:nvPr/>
          </p:nvSpPr>
          <p:spPr>
            <a:xfrm>
              <a:off x="3075622" y="3492850"/>
              <a:ext cx="535200" cy="385800"/>
            </a:xfrm>
            <a:prstGeom prst="rect">
              <a:avLst/>
            </a:prstGeom>
            <a:solidFill>
              <a:srgbClr val="EA99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OR</a:t>
              </a: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 Learning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446933" cy="1851794"/>
          </a:xfrm>
        </p:spPr>
        <p:txBody>
          <a:bodyPr/>
          <a:lstStyle/>
          <a:p>
            <a:r>
              <a:rPr lang="en-US" smtClean="0"/>
              <a:t>Perceptron model</a:t>
            </a:r>
          </a:p>
          <a:p>
            <a:r>
              <a:rPr lang="en-US" smtClean="0"/>
              <a:t>Multi-layer models</a:t>
            </a:r>
          </a:p>
          <a:p>
            <a:r>
              <a:rPr lang="en-US" smtClean="0"/>
              <a:t>Convolution Neural Networks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67608" y="2492896"/>
            <a:ext cx="8656875" cy="4176464"/>
            <a:chOff x="965386" y="1597929"/>
            <a:chExt cx="7135416" cy="344244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230173"/>
                </p:ext>
              </p:extLst>
            </p:nvPr>
          </p:nvGraphicFramePr>
          <p:xfrm>
            <a:off x="965386" y="1597929"/>
            <a:ext cx="5816204" cy="3231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8" name="Visio" r:id="rId3" imgW="7794566" imgH="4328109" progId="Visio.Drawing.11">
                    <p:embed/>
                  </p:oleObj>
                </mc:Choice>
                <mc:Fallback>
                  <p:oleObj name="Visio" r:id="rId3" imgW="7794566" imgH="432810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386" y="1597929"/>
                          <a:ext cx="5816204" cy="3231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7341596"/>
                </p:ext>
              </p:extLst>
            </p:nvPr>
          </p:nvGraphicFramePr>
          <p:xfrm>
            <a:off x="5480237" y="1599119"/>
            <a:ext cx="2620565" cy="3237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" name="Visio" r:id="rId5" imgW="3533393" imgH="4335407" progId="Visio.Drawing.11">
                    <p:embed/>
                  </p:oleObj>
                </mc:Choice>
                <mc:Fallback>
                  <p:oleObj name="Visio" r:id="rId5" imgW="3533393" imgH="433540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0237" y="1599119"/>
                          <a:ext cx="2620565" cy="3237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565667"/>
                </p:ext>
              </p:extLst>
            </p:nvPr>
          </p:nvGraphicFramePr>
          <p:xfrm>
            <a:off x="6023162" y="2108707"/>
            <a:ext cx="1659731" cy="2174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" name="Visio" r:id="rId7" imgW="2212486" imgH="2899011" progId="Visio.Drawing.11">
                    <p:embed/>
                  </p:oleObj>
                </mc:Choice>
                <mc:Fallback>
                  <p:oleObj name="Visio" r:id="rId7" imgW="2212486" imgH="289901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162" y="2108707"/>
                          <a:ext cx="1659731" cy="2174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554233"/>
                </p:ext>
              </p:extLst>
            </p:nvPr>
          </p:nvGraphicFramePr>
          <p:xfrm>
            <a:off x="4914690" y="1603881"/>
            <a:ext cx="1593056" cy="293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" name="Visio" r:id="rId9" imgW="2124245" imgH="3918598" progId="Visio.Drawing.11">
                    <p:embed/>
                  </p:oleObj>
                </mc:Choice>
                <mc:Fallback>
                  <p:oleObj name="Visio" r:id="rId9" imgW="2124245" imgH="391859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690" y="1603881"/>
                          <a:ext cx="1593056" cy="293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2396948"/>
                </p:ext>
              </p:extLst>
            </p:nvPr>
          </p:nvGraphicFramePr>
          <p:xfrm>
            <a:off x="5475474" y="1863438"/>
            <a:ext cx="1727597" cy="2756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" name="Visio" r:id="rId11" imgW="2303155" imgH="3675595" progId="Visio.Drawing.11">
                    <p:embed/>
                  </p:oleObj>
                </mc:Choice>
                <mc:Fallback>
                  <p:oleObj name="Visio" r:id="rId11" imgW="2303155" imgH="367559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5474" y="1863438"/>
                          <a:ext cx="1727597" cy="2756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611741"/>
                </p:ext>
              </p:extLst>
            </p:nvPr>
          </p:nvGraphicFramePr>
          <p:xfrm>
            <a:off x="4211031" y="1600309"/>
            <a:ext cx="1264444" cy="293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" name="Visio" r:id="rId13" imgW="1685742" imgH="3918598" progId="Visio.Drawing.11">
                    <p:embed/>
                  </p:oleObj>
                </mc:Choice>
                <mc:Fallback>
                  <p:oleObj name="Visio" r:id="rId13" imgW="1685742" imgH="391859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031" y="1600309"/>
                          <a:ext cx="1264444" cy="293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825864"/>
                </p:ext>
              </p:extLst>
            </p:nvPr>
          </p:nvGraphicFramePr>
          <p:xfrm>
            <a:off x="4484875" y="2318257"/>
            <a:ext cx="558403" cy="1045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" name="Visio" r:id="rId15" imgW="744511" imgH="1394499" progId="Visio.Drawing.11">
                    <p:embed/>
                  </p:oleObj>
                </mc:Choice>
                <mc:Fallback>
                  <p:oleObj name="Visio" r:id="rId15" imgW="744511" imgH="139449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875" y="2318257"/>
                          <a:ext cx="558403" cy="1045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8570565"/>
                </p:ext>
              </p:extLst>
            </p:nvPr>
          </p:nvGraphicFramePr>
          <p:xfrm>
            <a:off x="4664658" y="2507566"/>
            <a:ext cx="472679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" name="Visio" r:id="rId17" imgW="630096" imgH="1511270" progId="Visio.Drawing.11">
                    <p:embed/>
                  </p:oleObj>
                </mc:Choice>
                <mc:Fallback>
                  <p:oleObj name="Visio" r:id="rId17" imgW="630096" imgH="151127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658" y="2507566"/>
                          <a:ext cx="472679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525764"/>
                </p:ext>
              </p:extLst>
            </p:nvPr>
          </p:nvGraphicFramePr>
          <p:xfrm>
            <a:off x="4327712" y="2655203"/>
            <a:ext cx="897731" cy="958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" name="Visio" r:id="rId19" imgW="1197317" imgH="1277998" progId="Visio.Drawing.11">
                    <p:embed/>
                  </p:oleObj>
                </mc:Choice>
                <mc:Fallback>
                  <p:oleObj name="Visio" r:id="rId19" imgW="1197317" imgH="127799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7712" y="2655203"/>
                          <a:ext cx="897731" cy="958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82474"/>
                </p:ext>
              </p:extLst>
            </p:nvPr>
          </p:nvGraphicFramePr>
          <p:xfrm>
            <a:off x="4320568" y="2811175"/>
            <a:ext cx="994172" cy="551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" name="Visio" r:id="rId21" imgW="1325764" imgH="734957" progId="Visio.Drawing.11">
                    <p:embed/>
                  </p:oleObj>
                </mc:Choice>
                <mc:Fallback>
                  <p:oleObj name="Visio" r:id="rId21" imgW="1325764" imgH="73495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8" y="2811175"/>
                          <a:ext cx="994172" cy="551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073085"/>
                </p:ext>
              </p:extLst>
            </p:nvPr>
          </p:nvGraphicFramePr>
          <p:xfrm>
            <a:off x="4499162" y="3005247"/>
            <a:ext cx="901303" cy="615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8" name="Visio" r:id="rId23" imgW="1201634" imgH="820103" progId="Visio.Drawing.11">
                    <p:embed/>
                  </p:oleObj>
                </mc:Choice>
                <mc:Fallback>
                  <p:oleObj name="Visio" r:id="rId23" imgW="1201634" imgH="82010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162" y="3005247"/>
                          <a:ext cx="901303" cy="615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7681834"/>
                </p:ext>
              </p:extLst>
            </p:nvPr>
          </p:nvGraphicFramePr>
          <p:xfrm>
            <a:off x="4333665" y="2867135"/>
            <a:ext cx="1162050" cy="773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" name="Visio" r:id="rId25" imgW="1549738" imgH="1031751" progId="Visio.Drawing.11">
                    <p:embed/>
                  </p:oleObj>
                </mc:Choice>
                <mc:Fallback>
                  <p:oleObj name="Visio" r:id="rId25" imgW="1549738" imgH="10317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665" y="2867135"/>
                          <a:ext cx="1162050" cy="773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664229"/>
                </p:ext>
              </p:extLst>
            </p:nvPr>
          </p:nvGraphicFramePr>
          <p:xfrm>
            <a:off x="4320568" y="2877851"/>
            <a:ext cx="1244203" cy="81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" name="Visio" r:id="rId27" imgW="1659297" imgH="1082568" progId="Visio.Drawing.11">
                    <p:embed/>
                  </p:oleObj>
                </mc:Choice>
                <mc:Fallback>
                  <p:oleObj name="Visio" r:id="rId27" imgW="1659297" imgH="108256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8" y="2877851"/>
                          <a:ext cx="1244203" cy="812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253297"/>
                </p:ext>
              </p:extLst>
            </p:nvPr>
          </p:nvGraphicFramePr>
          <p:xfrm>
            <a:off x="4333664" y="2871897"/>
            <a:ext cx="1329929" cy="979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" name="Visio" r:id="rId29" imgW="1773443" imgH="1306379" progId="Visio.Drawing.11">
                    <p:embed/>
                  </p:oleObj>
                </mc:Choice>
                <mc:Fallback>
                  <p:oleObj name="Visio" r:id="rId29" imgW="1773443" imgH="13063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664" y="2871897"/>
                          <a:ext cx="1329929" cy="979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2793209"/>
                </p:ext>
              </p:extLst>
            </p:nvPr>
          </p:nvGraphicFramePr>
          <p:xfrm>
            <a:off x="4489637" y="3130263"/>
            <a:ext cx="1254919" cy="902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" name="Visio" r:id="rId31" imgW="1673059" imgH="1203664" progId="Visio.Drawing.11">
                    <p:embed/>
                  </p:oleObj>
                </mc:Choice>
                <mc:Fallback>
                  <p:oleObj name="Visio" r:id="rId31" imgW="1673059" imgH="1203664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637" y="3130263"/>
                          <a:ext cx="1254919" cy="902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2142598"/>
                </p:ext>
              </p:extLst>
            </p:nvPr>
          </p:nvGraphicFramePr>
          <p:xfrm>
            <a:off x="4320569" y="2893328"/>
            <a:ext cx="1496615" cy="131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" name="Visio" r:id="rId33" imgW="1994988" imgH="1751841" progId="Visio.Drawing.11">
                    <p:embed/>
                  </p:oleObj>
                </mc:Choice>
                <mc:Fallback>
                  <p:oleObj name="Visio" r:id="rId33" imgW="1994988" imgH="175184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9" y="2893328"/>
                          <a:ext cx="1496615" cy="1314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24929"/>
                </p:ext>
              </p:extLst>
            </p:nvPr>
          </p:nvGraphicFramePr>
          <p:xfrm>
            <a:off x="4484875" y="3127882"/>
            <a:ext cx="1416844" cy="123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4" name="Visio" r:id="rId35" imgW="1889747" imgH="1641827" progId="Visio.Drawing.11">
                    <p:embed/>
                  </p:oleObj>
                </mc:Choice>
                <mc:Fallback>
                  <p:oleObj name="Visio" r:id="rId35" imgW="1889747" imgH="164182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875" y="3127882"/>
                          <a:ext cx="1416844" cy="12311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069218"/>
                </p:ext>
              </p:extLst>
            </p:nvPr>
          </p:nvGraphicFramePr>
          <p:xfrm>
            <a:off x="3471653" y="1909872"/>
            <a:ext cx="1146572" cy="21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5" name="Visio" r:id="rId37" imgW="1529500" imgH="2867926" progId="Visio.Drawing.11">
                    <p:embed/>
                  </p:oleObj>
                </mc:Choice>
                <mc:Fallback>
                  <p:oleObj name="Visio" r:id="rId37" imgW="1529500" imgH="286792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653" y="1909872"/>
                          <a:ext cx="1146572" cy="2151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600950"/>
                </p:ext>
              </p:extLst>
            </p:nvPr>
          </p:nvGraphicFramePr>
          <p:xfrm>
            <a:off x="2592971" y="1919397"/>
            <a:ext cx="919163" cy="195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" name="Visio" r:id="rId39" imgW="1225651" imgH="2604109" progId="Visio.Drawing.11">
                    <p:embed/>
                  </p:oleObj>
                </mc:Choice>
                <mc:Fallback>
                  <p:oleObj name="Visio" r:id="rId39" imgW="1225651" imgH="260410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971" y="1919397"/>
                          <a:ext cx="919163" cy="195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72312"/>
                </p:ext>
              </p:extLst>
            </p:nvPr>
          </p:nvGraphicFramePr>
          <p:xfrm>
            <a:off x="2616784" y="2819509"/>
            <a:ext cx="106561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" name="Visio" r:id="rId41" imgW="1421010" imgH="761820" progId="Visio.Drawing.11">
                    <p:embed/>
                  </p:oleObj>
                </mc:Choice>
                <mc:Fallback>
                  <p:oleObj name="Visio" r:id="rId41" imgW="1421010" imgH="7618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784" y="2819509"/>
                          <a:ext cx="106561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5924091"/>
                </p:ext>
              </p:extLst>
            </p:nvPr>
          </p:nvGraphicFramePr>
          <p:xfrm>
            <a:off x="2621546" y="3077875"/>
            <a:ext cx="123706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" name="Visio" r:id="rId43" imgW="1649700" imgH="761551" progId="Visio.Drawing.11">
                    <p:embed/>
                  </p:oleObj>
                </mc:Choice>
                <mc:Fallback>
                  <p:oleObj name="Visio" r:id="rId43" imgW="1649700" imgH="7615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546" y="3077875"/>
                          <a:ext cx="123706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6391932"/>
                </p:ext>
              </p:extLst>
            </p:nvPr>
          </p:nvGraphicFramePr>
          <p:xfrm>
            <a:off x="2616784" y="3205272"/>
            <a:ext cx="1393031" cy="701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" name="Visio" r:id="rId45" imgW="1856790" imgH="934349" progId="Visio.Drawing.11">
                    <p:embed/>
                  </p:oleObj>
                </mc:Choice>
                <mc:Fallback>
                  <p:oleObj name="Visio" r:id="rId45" imgW="1856790" imgH="93434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784" y="3205272"/>
                          <a:ext cx="1393031" cy="701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806661"/>
                </p:ext>
              </p:extLst>
            </p:nvPr>
          </p:nvGraphicFramePr>
          <p:xfrm>
            <a:off x="3646675" y="2905234"/>
            <a:ext cx="88701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" name="Visio" r:id="rId47" imgW="1182600" imgH="533759" progId="Visio.Drawing.11">
                    <p:embed/>
                  </p:oleObj>
                </mc:Choice>
                <mc:Fallback>
                  <p:oleObj name="Visio" r:id="rId47" imgW="1182600" imgH="53375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675" y="2905234"/>
                          <a:ext cx="88701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5565339"/>
                </p:ext>
              </p:extLst>
            </p:nvPr>
          </p:nvGraphicFramePr>
          <p:xfrm>
            <a:off x="3821696" y="3179079"/>
            <a:ext cx="890588" cy="403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" name="Visio" r:id="rId49" imgW="1187730" imgH="538612" progId="Visio.Drawing.11">
                    <p:embed/>
                  </p:oleObj>
                </mc:Choice>
                <mc:Fallback>
                  <p:oleObj name="Visio" r:id="rId49" imgW="1187730" imgH="53861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696" y="3179079"/>
                          <a:ext cx="890588" cy="403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006384"/>
                </p:ext>
              </p:extLst>
            </p:nvPr>
          </p:nvGraphicFramePr>
          <p:xfrm>
            <a:off x="3975287" y="3437444"/>
            <a:ext cx="897731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2" name="Visio" r:id="rId51" imgW="1196910" imgH="514350" progId="Visio.Drawing.11">
                    <p:embed/>
                  </p:oleObj>
                </mc:Choice>
                <mc:Fallback>
                  <p:oleObj name="Visio" r:id="rId51" imgW="1196910" imgH="51435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287" y="3437444"/>
                          <a:ext cx="897731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67421"/>
                </p:ext>
              </p:extLst>
            </p:nvPr>
          </p:nvGraphicFramePr>
          <p:xfrm>
            <a:off x="5002796" y="2386122"/>
            <a:ext cx="588169" cy="172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3" name="Visio" r:id="rId53" imgW="784719" imgH="230029" progId="Visio.Drawing.11">
                    <p:embed/>
                  </p:oleObj>
                </mc:Choice>
                <mc:Fallback>
                  <p:oleObj name="Visio" r:id="rId53" imgW="784719" imgH="23002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2796" y="2386122"/>
                          <a:ext cx="588169" cy="172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977842"/>
                </p:ext>
              </p:extLst>
            </p:nvPr>
          </p:nvGraphicFramePr>
          <p:xfrm>
            <a:off x="5096855" y="2564716"/>
            <a:ext cx="594122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" name="Visio" r:id="rId55" imgW="792544" imgH="228677" progId="Visio.Drawing.11">
                    <p:embed/>
                  </p:oleObj>
                </mc:Choice>
                <mc:Fallback>
                  <p:oleObj name="Visio" r:id="rId55" imgW="792544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855" y="2564716"/>
                          <a:ext cx="594122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778502"/>
                </p:ext>
              </p:extLst>
            </p:nvPr>
          </p:nvGraphicFramePr>
          <p:xfrm>
            <a:off x="5184962" y="2726641"/>
            <a:ext cx="59055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" name="Visio" r:id="rId57" imgW="787687" imgH="228677" progId="Visio.Drawing.11">
                    <p:embed/>
                  </p:oleObj>
                </mc:Choice>
                <mc:Fallback>
                  <p:oleObj name="Visio" r:id="rId57" imgW="787687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962" y="2726641"/>
                          <a:ext cx="590550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978214"/>
                </p:ext>
              </p:extLst>
            </p:nvPr>
          </p:nvGraphicFramePr>
          <p:xfrm>
            <a:off x="5273068" y="2895709"/>
            <a:ext cx="594122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" name="Visio" r:id="rId59" imgW="792544" imgH="228677" progId="Visio.Drawing.11">
                    <p:embed/>
                  </p:oleObj>
                </mc:Choice>
                <mc:Fallback>
                  <p:oleObj name="Visio" r:id="rId59" imgW="792544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3068" y="2895709"/>
                          <a:ext cx="594122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946672"/>
                </p:ext>
              </p:extLst>
            </p:nvPr>
          </p:nvGraphicFramePr>
          <p:xfrm>
            <a:off x="5357602" y="3074303"/>
            <a:ext cx="59055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" name="Visio" r:id="rId61" imgW="787687" imgH="228677" progId="Visio.Drawing.11">
                    <p:embed/>
                  </p:oleObj>
                </mc:Choice>
                <mc:Fallback>
                  <p:oleObj name="Visio" r:id="rId61" imgW="787687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602" y="3074303"/>
                          <a:ext cx="590550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162676"/>
                </p:ext>
              </p:extLst>
            </p:nvPr>
          </p:nvGraphicFramePr>
          <p:xfrm>
            <a:off x="5444518" y="3254088"/>
            <a:ext cx="584597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" name="Visio" r:id="rId63" imgW="779861" imgH="228677" progId="Visio.Drawing.11">
                    <p:embed/>
                  </p:oleObj>
                </mc:Choice>
                <mc:Fallback>
                  <p:oleObj name="Visio" r:id="rId63" imgW="779861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4518" y="3254088"/>
                          <a:ext cx="584597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159306"/>
                </p:ext>
              </p:extLst>
            </p:nvPr>
          </p:nvGraphicFramePr>
          <p:xfrm>
            <a:off x="5515956" y="3429109"/>
            <a:ext cx="600075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9" name="Visio" r:id="rId65" imgW="800370" imgH="228677" progId="Visio.Drawing.11">
                    <p:embed/>
                  </p:oleObj>
                </mc:Choice>
                <mc:Fallback>
                  <p:oleObj name="Visio" r:id="rId65" imgW="800370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956" y="3429109"/>
                          <a:ext cx="600075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118636"/>
                </p:ext>
              </p:extLst>
            </p:nvPr>
          </p:nvGraphicFramePr>
          <p:xfrm>
            <a:off x="5614778" y="3608895"/>
            <a:ext cx="603647" cy="173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" name="Visio" r:id="rId67" imgW="804418" imgH="232191" progId="Visio.Drawing.11">
                    <p:embed/>
                  </p:oleObj>
                </mc:Choice>
                <mc:Fallback>
                  <p:oleObj name="Visio" r:id="rId67" imgW="804418" imgH="23219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4778" y="3608895"/>
                          <a:ext cx="603647" cy="173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063661"/>
                </p:ext>
              </p:extLst>
            </p:nvPr>
          </p:nvGraphicFramePr>
          <p:xfrm>
            <a:off x="5690977" y="3795822"/>
            <a:ext cx="596504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" name="Visio" r:id="rId69" imgW="794973" imgH="228677" progId="Visio.Drawing.11">
                    <p:embed/>
                  </p:oleObj>
                </mc:Choice>
                <mc:Fallback>
                  <p:oleObj name="Visio" r:id="rId69" imgW="794973" imgH="22867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0977" y="3795822"/>
                          <a:ext cx="596504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228248"/>
                </p:ext>
              </p:extLst>
            </p:nvPr>
          </p:nvGraphicFramePr>
          <p:xfrm>
            <a:off x="5771940" y="3952985"/>
            <a:ext cx="589360" cy="173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2" name="Visio" r:id="rId71" imgW="785258" imgH="231921" progId="Visio.Drawing.11">
                    <p:embed/>
                  </p:oleObj>
                </mc:Choice>
                <mc:Fallback>
                  <p:oleObj name="Visio" r:id="rId71" imgW="785258" imgH="23192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1940" y="3952985"/>
                          <a:ext cx="589360" cy="173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558744"/>
                </p:ext>
              </p:extLst>
            </p:nvPr>
          </p:nvGraphicFramePr>
          <p:xfrm>
            <a:off x="5867189" y="4122053"/>
            <a:ext cx="604838" cy="186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" name="Visio" r:id="rId73" imgW="806846" imgH="250031" progId="Visio.Drawing.11">
                    <p:embed/>
                  </p:oleObj>
                </mc:Choice>
                <mc:Fallback>
                  <p:oleObj name="Visio" r:id="rId73" imgW="806846" imgH="25003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189" y="4122053"/>
                          <a:ext cx="604838" cy="186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930872"/>
                </p:ext>
              </p:extLst>
            </p:nvPr>
          </p:nvGraphicFramePr>
          <p:xfrm>
            <a:off x="5988634" y="3283853"/>
            <a:ext cx="1088231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" name="Visio" r:id="rId75" imgW="1451244" imgH="1403148" progId="Visio.Drawing.11">
                    <p:embed/>
                  </p:oleObj>
                </mc:Choice>
                <mc:Fallback>
                  <p:oleObj name="Visio" r:id="rId75" imgW="1451244" imgH="140314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8634" y="3283853"/>
                          <a:ext cx="1088231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695767"/>
                </p:ext>
              </p:extLst>
            </p:nvPr>
          </p:nvGraphicFramePr>
          <p:xfrm>
            <a:off x="1750008" y="2089657"/>
            <a:ext cx="939404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5" name="Visio" r:id="rId77" imgW="1246969" imgH="2015117" progId="Visio.Drawing.11">
                    <p:embed/>
                  </p:oleObj>
                </mc:Choice>
                <mc:Fallback>
                  <p:oleObj name="Visio" r:id="rId77" imgW="1246969" imgH="201511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008" y="2089657"/>
                          <a:ext cx="939404" cy="15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244F6D1-B8B1-4D39-8E16-ADA767806CF8}"/>
                </a:ext>
              </a:extLst>
            </p:cNvPr>
            <p:cNvSpPr txBox="1"/>
            <p:nvPr/>
          </p:nvSpPr>
          <p:spPr>
            <a:xfrm>
              <a:off x="2261441" y="3960581"/>
              <a:ext cx="193514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/>
                <a:t>multiple</a:t>
              </a:r>
              <a:br>
                <a:rPr lang="en-US" sz="1650" dirty="0"/>
              </a:br>
              <a:r>
                <a:rPr lang="en-US" sz="1650" dirty="0"/>
                <a:t>output channels (M)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F511173-D95D-4313-82C9-BAB38F5A7C81}"/>
                </a:ext>
              </a:extLst>
            </p:cNvPr>
            <p:cNvSpPr txBox="1"/>
            <p:nvPr/>
          </p:nvSpPr>
          <p:spPr>
            <a:xfrm>
              <a:off x="4689584" y="4440209"/>
              <a:ext cx="173156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/>
                <a:t>multiple</a:t>
              </a:r>
              <a:br>
                <a:rPr lang="en-US" sz="1650" dirty="0"/>
              </a:br>
              <a:r>
                <a:rPr lang="en-US" sz="1650" dirty="0"/>
                <a:t>input channels 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Neural Networks do?</a:t>
            </a:r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966" y="1268760"/>
            <a:ext cx="3466836" cy="22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30" y="1196752"/>
            <a:ext cx="3729332" cy="237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5" y="4054390"/>
            <a:ext cx="4119331" cy="17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997" y="3861048"/>
            <a:ext cx="3880617" cy="21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55132" y="3106377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Classification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97523" y="3110265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Approximation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1584" y="5805264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Optimization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04312" y="5805264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1660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Transformations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important ones are: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/>
              <a:t>Loop unrolling</a:t>
            </a:r>
          </a:p>
          <a:p>
            <a:pPr marL="1435100" lvl="2" indent="-457200"/>
            <a:r>
              <a:rPr lang="en-US" smtClean="0"/>
              <a:t>what if the number of iterations is not a multiple of the unroll factor ?</a:t>
            </a:r>
          </a:p>
          <a:p>
            <a:pPr marL="1435100" lvl="2" indent="-457200"/>
            <a:r>
              <a:rPr lang="en-US" smtClean="0"/>
              <a:t>what if the number of iterations is not know at compile time?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/>
              <a:t>Vectorization / Strip mining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/>
              <a:t>Tiling (see next slide)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/>
              <a:t>Fusion of two loop(-nests)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mtClean="0"/>
              <a:t>Reordering (or Interchange) the loops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transformation example: Tiling </a:t>
            </a:r>
            <a:r>
              <a:rPr lang="en-US" dirty="0" smtClean="0"/>
              <a:t>the Iteration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in Iteration Space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133601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710406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6" imgW="1160078" imgH="1234479" progId="Visio.Drawing.11">
                  <p:embed/>
                </p:oleObj>
              </mc:Choice>
              <mc:Fallback>
                <p:oleObj name="Visio" r:id="rId6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0406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338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295900" y="4419600"/>
            <a:ext cx="8001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6401" y="3581401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assume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Multi-processing: why?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908720"/>
            <a:ext cx="8777650" cy="561662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7369" y="1124744"/>
            <a:ext cx="3096344" cy="5403850"/>
          </a:xfrm>
        </p:spPr>
        <p:txBody>
          <a:bodyPr/>
          <a:lstStyle/>
          <a:p>
            <a:r>
              <a:rPr lang="en-US" sz="2400" smtClean="0"/>
              <a:t>which trends</a:t>
            </a:r>
            <a:br>
              <a:rPr lang="en-US" sz="2400" smtClean="0"/>
            </a:br>
            <a:r>
              <a:rPr lang="en-US" sz="2400" smtClean="0"/>
              <a:t>do you see?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explain them all!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728" y="6501759"/>
            <a:ext cx="582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www.karlrupp.net/2015/06/40-years-of-microprocessor-trend-data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Multi-Processors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6227522" cy="5403850"/>
          </a:xfrm>
        </p:spPr>
        <p:txBody>
          <a:bodyPr/>
          <a:lstStyle/>
          <a:p>
            <a:r>
              <a:rPr lang="en-US" smtClean="0"/>
              <a:t>2 models:</a:t>
            </a:r>
          </a:p>
          <a:p>
            <a:pPr lvl="1"/>
            <a:r>
              <a:rPr lang="en-US" smtClean="0"/>
              <a:t>shared memory</a:t>
            </a:r>
          </a:p>
          <a:p>
            <a:pPr lvl="1"/>
            <a:r>
              <a:rPr lang="en-US" smtClean="0"/>
              <a:t>non-shared / distributed memory</a:t>
            </a:r>
          </a:p>
          <a:p>
            <a:endParaRPr lang="en-US"/>
          </a:p>
          <a:p>
            <a:r>
              <a:rPr lang="en-US" smtClean="0"/>
              <a:t>How to </a:t>
            </a:r>
            <a:r>
              <a:rPr lang="en-US" b="1" smtClean="0">
                <a:solidFill>
                  <a:srgbClr val="FF0000"/>
                </a:solidFill>
              </a:rPr>
              <a:t>communicate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between processes?</a:t>
            </a:r>
          </a:p>
          <a:p>
            <a:r>
              <a:rPr lang="en-US" smtClean="0"/>
              <a:t>Shared: </a:t>
            </a:r>
          </a:p>
          <a:p>
            <a:pPr lvl="1"/>
            <a:r>
              <a:rPr lang="en-US" smtClean="0"/>
              <a:t>loads &amp; stores, and</a:t>
            </a:r>
          </a:p>
          <a:p>
            <a:pPr lvl="1"/>
            <a:r>
              <a:rPr lang="en-US" smtClean="0"/>
              <a:t>explicit synchronization,</a:t>
            </a:r>
            <a:br>
              <a:rPr lang="en-US" smtClean="0"/>
            </a:br>
            <a:r>
              <a:rPr lang="en-US" smtClean="0"/>
              <a:t>e.g. by using semaphores</a:t>
            </a:r>
            <a:br>
              <a:rPr lang="en-US" smtClean="0"/>
            </a:br>
            <a:r>
              <a:rPr lang="en-US" smtClean="0"/>
              <a:t>&amp; barriers</a:t>
            </a:r>
          </a:p>
          <a:p>
            <a:pPr lvl="1"/>
            <a:endParaRPr lang="en-US" smtClean="0"/>
          </a:p>
          <a:p>
            <a:r>
              <a:rPr lang="en-US" smtClean="0"/>
              <a:t>Distributed:</a:t>
            </a:r>
          </a:p>
          <a:p>
            <a:pPr lvl="1"/>
            <a:r>
              <a:rPr lang="en-US" smtClean="0"/>
              <a:t>message passing</a:t>
            </a:r>
          </a:p>
          <a:p>
            <a:pPr lvl="1"/>
            <a:r>
              <a:rPr lang="en-US" smtClean="0"/>
              <a:t>implicit synchronization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8729" y="980728"/>
            <a:ext cx="7989919" cy="3779299"/>
            <a:chOff x="3243064" y="3280292"/>
            <a:chExt cx="6934200" cy="327993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43064" y="4655227"/>
              <a:ext cx="6934200" cy="53340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Communication Network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430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908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386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5864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0342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8526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3004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7482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1960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9643864" y="5188627"/>
              <a:ext cx="0" cy="704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815267" y="3280292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Memory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375920" y="3963879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392144" y="3284984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I/O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952797" y="3968571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89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Multi-Processors: Communication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Shared-Memory</a:t>
            </a:r>
            <a:r>
              <a:rPr lang="en-US" sz="2800"/>
              <a:t> (used by e.g. </a:t>
            </a:r>
            <a:r>
              <a:rPr lang="en-US" sz="2800" b="1">
                <a:solidFill>
                  <a:srgbClr val="00B050"/>
                </a:solidFill>
              </a:rPr>
              <a:t>OpenMP</a:t>
            </a:r>
            <a:r>
              <a:rPr lang="en-US" sz="2800"/>
              <a:t>)</a:t>
            </a:r>
          </a:p>
          <a:p>
            <a:pPr lvl="1" eaLnBrk="1" hangingPunct="1"/>
            <a:r>
              <a:rPr lang="en-US" sz="2400"/>
              <a:t>Compatibility with well-understood (language) mechanisms</a:t>
            </a:r>
          </a:p>
          <a:p>
            <a:pPr lvl="1" eaLnBrk="1" hangingPunct="1"/>
            <a:r>
              <a:rPr lang="en-US" sz="2400"/>
              <a:t>Ease of programming for complex or dynamic communications patterns</a:t>
            </a:r>
          </a:p>
          <a:p>
            <a:pPr lvl="1" eaLnBrk="1" hangingPunct="1"/>
            <a:r>
              <a:rPr lang="en-US" sz="2400"/>
              <a:t>Shared-memory applications; sharing of large data structures</a:t>
            </a:r>
          </a:p>
          <a:p>
            <a:pPr lvl="1" eaLnBrk="1" hangingPunct="1"/>
            <a:r>
              <a:rPr lang="en-US" sz="2400"/>
              <a:t>Efficient for small items</a:t>
            </a:r>
          </a:p>
          <a:p>
            <a:pPr lvl="1" eaLnBrk="1" hangingPunct="1"/>
            <a:r>
              <a:rPr lang="en-US" sz="2400"/>
              <a:t>Supports hardware caching</a:t>
            </a:r>
          </a:p>
          <a:p>
            <a:pPr eaLnBrk="1" hangingPunct="1"/>
            <a:endParaRPr lang="en-US" sz="2800">
              <a:solidFill>
                <a:schemeClr val="accent2"/>
              </a:solidFill>
            </a:endParaRPr>
          </a:p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Messaging Passing</a:t>
            </a:r>
            <a:r>
              <a:rPr lang="en-US" sz="2800"/>
              <a:t> (used by e.g. </a:t>
            </a:r>
            <a:r>
              <a:rPr lang="en-US" sz="2800" b="1">
                <a:solidFill>
                  <a:srgbClr val="00B050"/>
                </a:solidFill>
              </a:rPr>
              <a:t>MPI</a:t>
            </a:r>
            <a:r>
              <a:rPr lang="en-US" sz="2800"/>
              <a:t>)</a:t>
            </a:r>
          </a:p>
          <a:p>
            <a:pPr lvl="1" eaLnBrk="1" hangingPunct="1"/>
            <a:r>
              <a:rPr lang="en-US" sz="2400"/>
              <a:t>Simpler hardware</a:t>
            </a:r>
          </a:p>
          <a:p>
            <a:pPr lvl="1" eaLnBrk="1" hangingPunct="1"/>
            <a:r>
              <a:rPr lang="en-US" sz="2400"/>
              <a:t>Explicit communication</a:t>
            </a:r>
          </a:p>
          <a:p>
            <a:pPr lvl="1" eaLnBrk="1" hangingPunct="1"/>
            <a:r>
              <a:rPr lang="en-US" sz="2400"/>
              <a:t>Implicit synchronization (with any communication)</a:t>
            </a:r>
          </a:p>
          <a:p>
            <a:pPr eaLnBrk="1" hangingPunct="1"/>
            <a:endParaRPr lang="en-US" sz="2600">
              <a:solidFill>
                <a:srgbClr val="00B050"/>
              </a:solidFill>
            </a:endParaRPr>
          </a:p>
          <a:p>
            <a:pPr eaLnBrk="1" hangingPunct="1"/>
            <a:r>
              <a:rPr lang="en-US" sz="2600" b="1">
                <a:solidFill>
                  <a:srgbClr val="00B050"/>
                </a:solidFill>
              </a:rPr>
              <a:t>What do you prefer?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/>
              <a:t>Schedule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2019-2020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535" y="1772816"/>
            <a:ext cx="2483106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smtClean="0"/>
              <a:t>3 labs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CGRA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GPU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Processor</a:t>
            </a:r>
            <a:br>
              <a:rPr lang="en-US" smtClean="0"/>
            </a:br>
            <a:r>
              <a:rPr lang="en-US" smtClean="0"/>
              <a:t>and Memory hierarchy design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49288"/>
              </p:ext>
            </p:extLst>
          </p:nvPr>
        </p:nvGraphicFramePr>
        <p:xfrm>
          <a:off x="2783631" y="0"/>
          <a:ext cx="9140464" cy="6911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460"/>
                <a:gridCol w="6596429"/>
                <a:gridCol w="1147575"/>
              </a:tblGrid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b="1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2000" b="1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2000" b="1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5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 overview + Introduction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CGRA and Accelerators: Mark Wijtvliet</a:t>
                      </a:r>
                      <a:endParaRPr lang="en-US" sz="1700" b="0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Architectures - 1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Architectures - 2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Impact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GPU / SIMD: Gert-Jan van den Braak (Philips Medical Systems)</a:t>
                      </a:r>
                      <a:endParaRPr lang="nl-NL" sz="1700" b="0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hierarchy - 1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hierarchy - 2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Architectures - 3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Architectures - 4 + TTAs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GEM5+ Simulation + ARM, ILP measurement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Loop transformation for Data Reuse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51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Jan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Learing Neural Networks: Maurice Peemen (Thermo Fisher Scientific)</a:t>
                      </a:r>
                      <a:endParaRPr lang="en-US" sz="1700" b="0" i="0" u="none" strike="noStrike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Jan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Multiprocessor systems + Interconnection networks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5, 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Jan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Coherence, synchr. and consistency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  <a:tr h="27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Jan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SMT: Simultaneous Multi-Threading + Wrap-up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7" marR="6587" marT="65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Network: Shared Bus or Switched Network</a:t>
            </a: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Bus</a:t>
            </a:r>
          </a:p>
          <a:p>
            <a:pPr lvl="1"/>
            <a:r>
              <a:rPr lang="en-US" smtClean="0"/>
              <a:t>all to all connection </a:t>
            </a:r>
          </a:p>
          <a:p>
            <a:pPr lvl="1"/>
            <a:r>
              <a:rPr lang="en-US" smtClean="0"/>
              <a:t>timeshared</a:t>
            </a:r>
          </a:p>
          <a:p>
            <a:pPr lvl="2"/>
            <a:r>
              <a:rPr lang="en-US" smtClean="0"/>
              <a:t>all communication is sequentialized</a:t>
            </a:r>
          </a:p>
          <a:p>
            <a:pPr lvl="1"/>
            <a:endParaRPr lang="en-US"/>
          </a:p>
          <a:p>
            <a:r>
              <a:rPr lang="en-US" b="1" smtClean="0"/>
              <a:t>Network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claimed to be more scalable</a:t>
            </a:r>
          </a:p>
          <a:p>
            <a:pPr lvl="1"/>
            <a:r>
              <a:rPr lang="en-US" smtClean="0"/>
              <a:t>no bus arbitration</a:t>
            </a:r>
          </a:p>
          <a:p>
            <a:pPr lvl="1"/>
            <a:r>
              <a:rPr lang="en-US" smtClean="0"/>
              <a:t>point-to-point connections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Disadvantage: router overhead</a:t>
            </a: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31480" y="3886202"/>
            <a:ext cx="8097838" cy="2676526"/>
            <a:chOff x="467" y="2544"/>
            <a:chExt cx="5101" cy="1686"/>
          </a:xfrm>
        </p:grpSpPr>
        <p:sp>
          <p:nvSpPr>
            <p:cNvPr id="262149" name="Rectangle 5"/>
            <p:cNvSpPr>
              <a:spLocks noChangeArrowheads="1"/>
            </p:cNvSpPr>
            <p:nvPr/>
          </p:nvSpPr>
          <p:spPr bwMode="auto">
            <a:xfrm>
              <a:off x="1728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0" name="Rectangle 6"/>
            <p:cNvSpPr>
              <a:spLocks noChangeArrowheads="1"/>
            </p:cNvSpPr>
            <p:nvPr/>
          </p:nvSpPr>
          <p:spPr bwMode="auto">
            <a:xfrm>
              <a:off x="2352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2208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2" name="Rectangle 8"/>
            <p:cNvSpPr>
              <a:spLocks noChangeArrowheads="1"/>
            </p:cNvSpPr>
            <p:nvPr/>
          </p:nvSpPr>
          <p:spPr bwMode="auto">
            <a:xfrm>
              <a:off x="2736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3360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4" name="Line 10"/>
            <p:cNvSpPr>
              <a:spLocks noChangeShapeType="1"/>
            </p:cNvSpPr>
            <p:nvPr/>
          </p:nvSpPr>
          <p:spPr bwMode="auto">
            <a:xfrm>
              <a:off x="3216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5" name="Rectangle 11"/>
            <p:cNvSpPr>
              <a:spLocks noChangeArrowheads="1"/>
            </p:cNvSpPr>
            <p:nvPr/>
          </p:nvSpPr>
          <p:spPr bwMode="auto">
            <a:xfrm>
              <a:off x="3744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6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>
              <a:off x="4224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8" name="Rectangle 14"/>
            <p:cNvSpPr>
              <a:spLocks noChangeArrowheads="1"/>
            </p:cNvSpPr>
            <p:nvPr/>
          </p:nvSpPr>
          <p:spPr bwMode="auto">
            <a:xfrm>
              <a:off x="4752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9" name="Rectangle 15"/>
            <p:cNvSpPr>
              <a:spLocks noChangeArrowheads="1"/>
            </p:cNvSpPr>
            <p:nvPr/>
          </p:nvSpPr>
          <p:spPr bwMode="auto">
            <a:xfrm>
              <a:off x="5376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>
              <a:off x="5232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1" name="Rectangle 17"/>
            <p:cNvSpPr>
              <a:spLocks noChangeArrowheads="1"/>
            </p:cNvSpPr>
            <p:nvPr/>
          </p:nvSpPr>
          <p:spPr bwMode="auto">
            <a:xfrm>
              <a:off x="1728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2" name="Rectangle 18"/>
            <p:cNvSpPr>
              <a:spLocks noChangeArrowheads="1"/>
            </p:cNvSpPr>
            <p:nvPr/>
          </p:nvSpPr>
          <p:spPr bwMode="auto">
            <a:xfrm>
              <a:off x="2352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>
              <a:off x="2208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4" name="Rectangle 20"/>
            <p:cNvSpPr>
              <a:spLocks noChangeArrowheads="1"/>
            </p:cNvSpPr>
            <p:nvPr/>
          </p:nvSpPr>
          <p:spPr bwMode="auto">
            <a:xfrm>
              <a:off x="2736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5" name="Rectangle 21"/>
            <p:cNvSpPr>
              <a:spLocks noChangeArrowheads="1"/>
            </p:cNvSpPr>
            <p:nvPr/>
          </p:nvSpPr>
          <p:spPr bwMode="auto">
            <a:xfrm>
              <a:off x="3360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6" name="Line 22"/>
            <p:cNvSpPr>
              <a:spLocks noChangeShapeType="1"/>
            </p:cNvSpPr>
            <p:nvPr/>
          </p:nvSpPr>
          <p:spPr bwMode="auto">
            <a:xfrm>
              <a:off x="3216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3744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8" name="Rectangle 24"/>
            <p:cNvSpPr>
              <a:spLocks noChangeArrowheads="1"/>
            </p:cNvSpPr>
            <p:nvPr/>
          </p:nvSpPr>
          <p:spPr bwMode="auto">
            <a:xfrm>
              <a:off x="4368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9" name="Line 25"/>
            <p:cNvSpPr>
              <a:spLocks noChangeShapeType="1"/>
            </p:cNvSpPr>
            <p:nvPr/>
          </p:nvSpPr>
          <p:spPr bwMode="auto">
            <a:xfrm>
              <a:off x="4224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0" name="Rectangle 26"/>
            <p:cNvSpPr>
              <a:spLocks noChangeArrowheads="1"/>
            </p:cNvSpPr>
            <p:nvPr/>
          </p:nvSpPr>
          <p:spPr bwMode="auto">
            <a:xfrm>
              <a:off x="4752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71" name="Rectangle 27"/>
            <p:cNvSpPr>
              <a:spLocks noChangeArrowheads="1"/>
            </p:cNvSpPr>
            <p:nvPr/>
          </p:nvSpPr>
          <p:spPr bwMode="auto">
            <a:xfrm>
              <a:off x="5376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72" name="Line 28"/>
            <p:cNvSpPr>
              <a:spLocks noChangeShapeType="1"/>
            </p:cNvSpPr>
            <p:nvPr/>
          </p:nvSpPr>
          <p:spPr bwMode="auto">
            <a:xfrm>
              <a:off x="5232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3" name="Line 29"/>
            <p:cNvSpPr>
              <a:spLocks noChangeShapeType="1"/>
            </p:cNvSpPr>
            <p:nvPr/>
          </p:nvSpPr>
          <p:spPr bwMode="auto">
            <a:xfrm>
              <a:off x="2544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4" name="Line 30"/>
            <p:cNvSpPr>
              <a:spLocks noChangeShapeType="1"/>
            </p:cNvSpPr>
            <p:nvPr/>
          </p:nvSpPr>
          <p:spPr bwMode="auto">
            <a:xfrm>
              <a:off x="3552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5" name="Line 31"/>
            <p:cNvSpPr>
              <a:spLocks noChangeShapeType="1"/>
            </p:cNvSpPr>
            <p:nvPr/>
          </p:nvSpPr>
          <p:spPr bwMode="auto">
            <a:xfrm>
              <a:off x="4560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6" name="Line 32"/>
            <p:cNvSpPr>
              <a:spLocks noChangeShapeType="1"/>
            </p:cNvSpPr>
            <p:nvPr/>
          </p:nvSpPr>
          <p:spPr bwMode="auto">
            <a:xfrm>
              <a:off x="2544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7" name="Line 33"/>
            <p:cNvSpPr>
              <a:spLocks noChangeShapeType="1"/>
            </p:cNvSpPr>
            <p:nvPr/>
          </p:nvSpPr>
          <p:spPr bwMode="auto">
            <a:xfrm>
              <a:off x="3552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8" name="Line 34"/>
            <p:cNvSpPr>
              <a:spLocks noChangeShapeType="1"/>
            </p:cNvSpPr>
            <p:nvPr/>
          </p:nvSpPr>
          <p:spPr bwMode="auto">
            <a:xfrm>
              <a:off x="4560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9" name="Line 35"/>
            <p:cNvSpPr>
              <a:spLocks noChangeShapeType="1"/>
            </p:cNvSpPr>
            <p:nvPr/>
          </p:nvSpPr>
          <p:spPr bwMode="auto">
            <a:xfrm>
              <a:off x="2448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0" name="Line 36"/>
            <p:cNvSpPr>
              <a:spLocks noChangeShapeType="1"/>
            </p:cNvSpPr>
            <p:nvPr/>
          </p:nvSpPr>
          <p:spPr bwMode="auto">
            <a:xfrm>
              <a:off x="3456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1" name="Line 37"/>
            <p:cNvSpPr>
              <a:spLocks noChangeShapeType="1"/>
            </p:cNvSpPr>
            <p:nvPr/>
          </p:nvSpPr>
          <p:spPr bwMode="auto">
            <a:xfrm>
              <a:off x="4464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2" name="Line 38"/>
            <p:cNvSpPr>
              <a:spLocks noChangeShapeType="1"/>
            </p:cNvSpPr>
            <p:nvPr/>
          </p:nvSpPr>
          <p:spPr bwMode="auto">
            <a:xfrm>
              <a:off x="5472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3" name="Text Box 39"/>
            <p:cNvSpPr txBox="1">
              <a:spLocks noChangeArrowheads="1"/>
            </p:cNvSpPr>
            <p:nvPr/>
          </p:nvSpPr>
          <p:spPr bwMode="auto">
            <a:xfrm>
              <a:off x="467" y="3707"/>
              <a:ext cx="166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NoC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2x4 mesh</a:t>
              </a:r>
            </a:p>
            <a:p>
              <a:pPr eaLnBrk="0" hangingPunct="0"/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routing network</a:t>
              </a: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888" y="1412776"/>
            <a:ext cx="7670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8616280" y="836712"/>
            <a:ext cx="34147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based communication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Characteristics of a Network</a:t>
            </a:r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Topology</a:t>
            </a:r>
            <a:r>
              <a:rPr lang="en-US" smtClean="0"/>
              <a:t> (how things are connected):</a:t>
            </a:r>
          </a:p>
          <a:p>
            <a:pPr lvl="1"/>
            <a:r>
              <a:rPr lang="en-US" smtClean="0"/>
              <a:t>Crossbar, ring, 2-D and 3-D meshes or torus, hypercube, tree, butterfly, perfect shuffle, ....</a:t>
            </a:r>
          </a:p>
          <a:p>
            <a:r>
              <a:rPr lang="en-US" b="1" smtClean="0"/>
              <a:t>Routing algorithm </a:t>
            </a:r>
            <a:r>
              <a:rPr lang="en-US" smtClean="0"/>
              <a:t>(path used):</a:t>
            </a:r>
          </a:p>
          <a:p>
            <a:pPr lvl="1"/>
            <a:r>
              <a:rPr lang="en-US" smtClean="0"/>
              <a:t>Example in 2D torus: first east-west, then north-south (avoids deadlock)</a:t>
            </a:r>
          </a:p>
          <a:p>
            <a:r>
              <a:rPr lang="en-US" b="1" smtClean="0"/>
              <a:t>Switching strategy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Circuit switching: full path reserved for entire message, like the telephone.</a:t>
            </a:r>
          </a:p>
          <a:p>
            <a:pPr lvl="1"/>
            <a:r>
              <a:rPr lang="en-US" smtClean="0"/>
              <a:t>Packet switching: message broken into separately-routed packets, like the post office.  </a:t>
            </a:r>
          </a:p>
          <a:p>
            <a:r>
              <a:rPr lang="en-US" b="1" smtClean="0"/>
              <a:t>Flow control</a:t>
            </a:r>
            <a:r>
              <a:rPr lang="en-US" smtClean="0"/>
              <a:t> and </a:t>
            </a:r>
            <a:r>
              <a:rPr lang="en-US" b="1" smtClean="0"/>
              <a:t>buffering</a:t>
            </a:r>
            <a:r>
              <a:rPr lang="en-US" smtClean="0"/>
              <a:t> (what if there is congestion):</a:t>
            </a:r>
          </a:p>
          <a:p>
            <a:pPr lvl="1"/>
            <a:r>
              <a:rPr lang="en-US" smtClean="0"/>
              <a:t>Stall, store data temporarily in buffers</a:t>
            </a:r>
          </a:p>
          <a:p>
            <a:pPr lvl="1"/>
            <a:r>
              <a:rPr lang="en-US" smtClean="0"/>
              <a:t>re-route data to other nodes</a:t>
            </a:r>
          </a:p>
          <a:p>
            <a:pPr lvl="1"/>
            <a:r>
              <a:rPr lang="en-US" smtClean="0"/>
              <a:t>tell source node to temporarily halt, discard, etc.</a:t>
            </a:r>
          </a:p>
          <a:p>
            <a:r>
              <a:rPr lang="en-US" b="1" smtClean="0"/>
              <a:t>QoS</a:t>
            </a:r>
            <a:r>
              <a:rPr lang="en-US" smtClean="0"/>
              <a:t> (quality of service) guarantees</a:t>
            </a:r>
          </a:p>
          <a:p>
            <a:r>
              <a:rPr lang="en-US" b="1" smtClean="0"/>
              <a:t>Error handling</a:t>
            </a:r>
          </a:p>
        </p:txBody>
      </p:sp>
    </p:spTree>
    <p:extLst>
      <p:ext uri="{BB962C8B-B14F-4D97-AF65-F5344CB8AC3E}">
        <p14:creationId xmlns:p14="http://schemas.microsoft.com/office/powerpoint/2010/main" val="24727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6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6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6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6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Networks: what should you know?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main interconnect topologies and their properties</a:t>
            </a:r>
          </a:p>
          <a:p>
            <a:endParaRPr lang="en-US" sz="2800"/>
          </a:p>
          <a:p>
            <a:r>
              <a:rPr lang="en-US" sz="2800"/>
              <a:t>Several routing protocols</a:t>
            </a:r>
          </a:p>
          <a:p>
            <a:pPr lvl="1"/>
            <a:r>
              <a:rPr lang="en-US" sz="2400"/>
              <a:t>Deadlock conditions, how to avoid it</a:t>
            </a:r>
          </a:p>
          <a:p>
            <a:endParaRPr lang="en-US" sz="2800"/>
          </a:p>
          <a:p>
            <a:r>
              <a:rPr lang="en-US" sz="2800"/>
              <a:t>Switching protocols</a:t>
            </a:r>
          </a:p>
          <a:p>
            <a:endParaRPr lang="en-US" sz="2800"/>
          </a:p>
          <a:p>
            <a:r>
              <a:rPr lang="en-US" sz="2800"/>
              <a:t>Network metrics</a:t>
            </a:r>
          </a:p>
          <a:p>
            <a:pPr lvl="1"/>
            <a:r>
              <a:rPr lang="en-US" sz="2400"/>
              <a:t>comparing metrics of various networks</a:t>
            </a:r>
          </a:p>
          <a:p>
            <a:endParaRPr lang="en-US" sz="2800"/>
          </a:p>
          <a:p>
            <a:r>
              <a:rPr lang="en-US" sz="2800"/>
              <a:t>Reason about performance: Bandwidth and Latency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/ </a:t>
            </a:r>
            <a:r>
              <a:rPr lang="en-US" smtClean="0"/>
              <a:t>Network: </a:t>
            </a:r>
            <a:r>
              <a:rPr lang="en-US"/>
              <a:t>Topology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Topology </a:t>
            </a:r>
            <a:r>
              <a:rPr lang="en-US" b="1" smtClean="0"/>
              <a:t>determines important metrics: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>
                <a:solidFill>
                  <a:srgbClr val="00B050"/>
                </a:solidFill>
              </a:rPr>
              <a:t>Degree</a:t>
            </a:r>
            <a:r>
              <a:rPr lang="en-US" dirty="0"/>
              <a:t>: </a:t>
            </a:r>
            <a:r>
              <a:rPr lang="en-US"/>
              <a:t>	</a:t>
            </a:r>
            <a:r>
              <a:rPr lang="en-US" smtClean="0"/>
              <a:t>	number </a:t>
            </a:r>
            <a:r>
              <a:rPr lang="en-US" dirty="0"/>
              <a:t>of links from a node</a:t>
            </a:r>
          </a:p>
          <a:p>
            <a:endParaRPr lang="en-US" b="1" smtClean="0">
              <a:solidFill>
                <a:srgbClr val="00B050"/>
              </a:solidFill>
            </a:endParaRPr>
          </a:p>
          <a:p>
            <a:r>
              <a:rPr lang="en-US" b="1" smtClean="0">
                <a:solidFill>
                  <a:srgbClr val="00B050"/>
                </a:solidFill>
              </a:rPr>
              <a:t>Diameter</a:t>
            </a:r>
            <a:r>
              <a:rPr lang="en-US" dirty="0"/>
              <a:t>: </a:t>
            </a:r>
            <a:r>
              <a:rPr lang="en-US"/>
              <a:t>	</a:t>
            </a:r>
            <a:r>
              <a:rPr lang="en-US" smtClean="0"/>
              <a:t>	max </a:t>
            </a:r>
            <a:r>
              <a:rPr lang="en-US" dirty="0"/>
              <a:t>number of links crossed between nodes</a:t>
            </a:r>
          </a:p>
          <a:p>
            <a:endParaRPr lang="en-US" b="1" smtClean="0">
              <a:solidFill>
                <a:srgbClr val="00B050"/>
              </a:solidFill>
            </a:endParaRPr>
          </a:p>
          <a:p>
            <a:r>
              <a:rPr lang="en-US" b="1" smtClean="0">
                <a:solidFill>
                  <a:srgbClr val="00B050"/>
                </a:solidFill>
              </a:rPr>
              <a:t>Average </a:t>
            </a:r>
            <a:r>
              <a:rPr lang="en-US" b="1" dirty="0">
                <a:solidFill>
                  <a:srgbClr val="00B050"/>
                </a:solidFill>
              </a:rPr>
              <a:t>distance</a:t>
            </a:r>
            <a:r>
              <a:rPr lang="en-US"/>
              <a:t>: </a:t>
            </a:r>
            <a:r>
              <a:rPr lang="en-US" smtClean="0"/>
              <a:t>	number </a:t>
            </a:r>
            <a:r>
              <a:rPr lang="en-US" dirty="0"/>
              <a:t>of links to random destination</a:t>
            </a:r>
          </a:p>
          <a:p>
            <a:endParaRPr lang="en-US" b="1" smtClean="0">
              <a:solidFill>
                <a:srgbClr val="00B050"/>
              </a:solidFill>
            </a:endParaRPr>
          </a:p>
          <a:p>
            <a:r>
              <a:rPr lang="en-US" b="1" smtClean="0">
                <a:solidFill>
                  <a:srgbClr val="00B050"/>
                </a:solidFill>
              </a:rPr>
              <a:t>Bisection bandwidth</a:t>
            </a:r>
            <a:r>
              <a:rPr lang="en-US"/>
              <a:t>:</a:t>
            </a:r>
            <a:r>
              <a:rPr lang="en-US" smtClean="0"/>
              <a:t> </a:t>
            </a:r>
            <a:r>
              <a:rPr lang="en-US" dirty="0"/>
              <a:t>link bandwidth * bisection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Bisection</a:t>
            </a:r>
            <a:r>
              <a:rPr lang="en-US"/>
              <a:t> </a:t>
            </a:r>
            <a:r>
              <a:rPr lang="en-US" smtClean="0"/>
              <a:t>= </a:t>
            </a:r>
            <a:r>
              <a:rPr lang="en-US" b="1" smtClean="0"/>
              <a:t>minimum</a:t>
            </a:r>
            <a:r>
              <a:rPr lang="en-US" smtClean="0"/>
              <a:t> number of links that separate the network into two halves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6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9973733" cy="1065943"/>
          </a:xfrm>
        </p:spPr>
        <p:txBody>
          <a:bodyPr/>
          <a:lstStyle/>
          <a:p>
            <a:r>
              <a:rPr lang="en-US" smtClean="0"/>
              <a:t>Comparison between </a:t>
            </a:r>
            <a:br>
              <a:rPr lang="en-US" smtClean="0"/>
            </a:br>
            <a:r>
              <a:rPr lang="en-US" smtClean="0"/>
              <a:t>topologies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72816"/>
            <a:ext cx="4074887" cy="1075660"/>
          </a:xfrm>
        </p:spPr>
        <p:txBody>
          <a:bodyPr/>
          <a:lstStyle/>
          <a:p>
            <a:r>
              <a:rPr lang="en-US" sz="2000" dirty="0"/>
              <a:t>Switch degree: # of ports for each switch (switch complexity)</a:t>
            </a:r>
          </a:p>
          <a:p>
            <a:r>
              <a:rPr lang="en-US" sz="2000" dirty="0"/>
              <a:t>Network diameter: worst-case routing distance between any two nodes</a:t>
            </a:r>
          </a:p>
          <a:p>
            <a:r>
              <a:rPr lang="en-US" sz="2000" dirty="0"/>
              <a:t>Bisection width: # of links in bisection (worst-case bandwidth)</a:t>
            </a:r>
          </a:p>
          <a:p>
            <a:r>
              <a:rPr lang="en-US" sz="2000" dirty="0"/>
              <a:t>Network size: # of nodes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92642"/>
              </p:ext>
            </p:extLst>
          </p:nvPr>
        </p:nvGraphicFramePr>
        <p:xfrm>
          <a:off x="4511824" y="979493"/>
          <a:ext cx="7560841" cy="554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48"/>
                <a:gridCol w="1210989"/>
                <a:gridCol w="1512168"/>
                <a:gridCol w="1512168"/>
                <a:gridCol w="1512168"/>
              </a:tblGrid>
              <a:tr h="6370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Interconnection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Switch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degree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Bisection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width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1871" marR="91871" marT="122495" marB="30624" anchor="b"/>
                </a:tc>
              </a:tr>
              <a:tr h="6052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Crossbar switch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9078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Butterfly 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(built from k-by-k switches)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k-ary tree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k+1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2log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Linear array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Ring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n-by-n mesh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2(n-1)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N=n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n-by-n torus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N=n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6052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k-dimensional hypercube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N=2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k-ary n-cube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nk/2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2k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 Packet switching strategies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store-and-forward</a:t>
            </a:r>
            <a:r>
              <a:rPr lang="en-US" smtClean="0"/>
              <a:t> = packets move from node to node and </a:t>
            </a:r>
            <a:br>
              <a:rPr lang="en-US" smtClean="0"/>
            </a:br>
            <a:r>
              <a:rPr lang="en-US" smtClean="0"/>
              <a:t>                                   </a:t>
            </a:r>
            <a:r>
              <a:rPr lang="en-US" i="1" smtClean="0"/>
              <a:t>are stored in buffers in each node</a:t>
            </a:r>
          </a:p>
          <a:p>
            <a:endParaRPr lang="en-US" b="1" smtClean="0"/>
          </a:p>
          <a:p>
            <a:r>
              <a:rPr lang="en-US" b="1" smtClean="0"/>
              <a:t>cut-through</a:t>
            </a:r>
            <a:r>
              <a:rPr lang="en-US" smtClean="0"/>
              <a:t> = packets move through nodes in pipeline fashion, so that the entire packet moves through several nodes at one time</a:t>
            </a:r>
          </a:p>
          <a:p>
            <a:pPr lvl="1"/>
            <a:r>
              <a:rPr lang="en-US" smtClean="0"/>
              <a:t>Two implementations of cut-through: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Virtual cut-through switching: </a:t>
            </a:r>
          </a:p>
          <a:p>
            <a:pPr lvl="3"/>
            <a:r>
              <a:rPr lang="en-US" smtClean="0"/>
              <a:t>The entire packet is buffered in the node when there is a transmission conflict</a:t>
            </a:r>
          </a:p>
          <a:p>
            <a:pPr lvl="3"/>
            <a:r>
              <a:rPr lang="en-US" smtClean="0"/>
              <a:t>When traffic is congested and conflicts are high, virtual cut through behaves like store-and-forward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Wormhole switching:</a:t>
            </a:r>
            <a:r>
              <a:rPr lang="en-US" smtClean="0"/>
              <a:t> </a:t>
            </a:r>
          </a:p>
          <a:p>
            <a:pPr lvl="3"/>
            <a:r>
              <a:rPr lang="en-US" smtClean="0"/>
              <a:t>Each node has enough buffering for a flit (flow control unit)</a:t>
            </a:r>
          </a:p>
          <a:p>
            <a:pPr lvl="3"/>
            <a:r>
              <a:rPr lang="en-US" smtClean="0"/>
              <a:t>A flit is made of consecutive phits (physical transfer unit), which basically is the width of a link (= number of bits transferred per clock)</a:t>
            </a:r>
          </a:p>
          <a:p>
            <a:pPr lvl="3"/>
            <a:r>
              <a:rPr lang="en-US" smtClean="0"/>
              <a:t>A flit is a fraction of the packet, so the packet can be stored in several nodes (one or more flits per node) on its path</a:t>
            </a:r>
          </a:p>
          <a:p>
            <a:pPr lvl="1"/>
            <a:r>
              <a:rPr lang="en-US" smtClean="0"/>
              <a:t>Note: In virtual cut-through the flit is the whole packet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 models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6" y="3565836"/>
            <a:ext cx="11092697" cy="3003217"/>
          </a:xfrm>
        </p:spPr>
        <p:txBody>
          <a:bodyPr/>
          <a:lstStyle/>
          <a:p>
            <a:r>
              <a:rPr lang="en-US" b="1" smtClean="0"/>
              <a:t>Sender overhead</a:t>
            </a:r>
            <a:r>
              <a:rPr lang="en-US" smtClean="0"/>
              <a:t>: creating the packet and moving it to NI</a:t>
            </a:r>
          </a:p>
          <a:p>
            <a:r>
              <a:rPr lang="en-US" b="1" smtClean="0"/>
              <a:t>Time of flight</a:t>
            </a:r>
            <a:r>
              <a:rPr lang="en-US" smtClean="0"/>
              <a:t>: time to send a bit from source to destination when the route is established and without conflicts; this includes switching time</a:t>
            </a:r>
          </a:p>
          <a:p>
            <a:r>
              <a:rPr lang="en-US" b="1" smtClean="0"/>
              <a:t>Transmission time</a:t>
            </a:r>
            <a:r>
              <a:rPr lang="en-US" smtClean="0"/>
              <a:t>: time to transfer a packet from source to destination, </a:t>
            </a:r>
            <a:r>
              <a:rPr lang="en-US" i="1" smtClean="0"/>
              <a:t>once the first bit has arrived at destination</a:t>
            </a:r>
          </a:p>
          <a:p>
            <a:pPr lvl="1"/>
            <a:r>
              <a:rPr lang="en-US" b="1" smtClean="0"/>
              <a:t>phit</a:t>
            </a:r>
            <a:r>
              <a:rPr lang="en-US" smtClean="0"/>
              <a:t>: number of bits transferred on a link per cycle</a:t>
            </a:r>
          </a:p>
          <a:p>
            <a:pPr lvl="1"/>
            <a:r>
              <a:rPr lang="en-US" smtClean="0"/>
              <a:t>Transmission time = packet size/phit size</a:t>
            </a:r>
          </a:p>
          <a:p>
            <a:pPr lvl="1"/>
            <a:r>
              <a:rPr lang="en-US" smtClean="0"/>
              <a:t>note: a </a:t>
            </a:r>
            <a:r>
              <a:rPr lang="en-US" b="1" smtClean="0"/>
              <a:t>flit</a:t>
            </a:r>
            <a:r>
              <a:rPr lang="en-US"/>
              <a:t> </a:t>
            </a:r>
            <a:r>
              <a:rPr lang="en-US" smtClean="0"/>
              <a:t>= unit of flow control</a:t>
            </a:r>
            <a:endParaRPr lang="en-US" dirty="0"/>
          </a:p>
        </p:txBody>
      </p:sp>
      <p:pic>
        <p:nvPicPr>
          <p:cNvPr id="466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012" y="550447"/>
            <a:ext cx="8020583" cy="27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0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Routing distance</a:t>
            </a:r>
            <a:r>
              <a:rPr lang="en-US" dirty="0" smtClean="0"/>
              <a:t>: Number of links traversed by a packet</a:t>
            </a:r>
          </a:p>
          <a:p>
            <a:r>
              <a:rPr lang="en-US" b="1" dirty="0" smtClean="0"/>
              <a:t>Average routing distance</a:t>
            </a:r>
            <a:r>
              <a:rPr lang="en-US" dirty="0" smtClean="0"/>
              <a:t>: average over all pairs of nodes</a:t>
            </a:r>
          </a:p>
          <a:p>
            <a:r>
              <a:rPr lang="en-US" b="1" dirty="0" smtClean="0"/>
              <a:t>Network diameter</a:t>
            </a:r>
            <a:r>
              <a:rPr lang="en-US" dirty="0" smtClean="0"/>
              <a:t>: longest routing distance over all pairs of nodes</a:t>
            </a:r>
          </a:p>
          <a:p>
            <a:endParaRPr lang="en-US" dirty="0" smtClean="0"/>
          </a:p>
          <a:p>
            <a:r>
              <a:rPr lang="en-US" smtClean="0"/>
              <a:t>Packet transfer (of a message) </a:t>
            </a:r>
            <a:r>
              <a:rPr lang="en-US" dirty="0" smtClean="0"/>
              <a:t>can </a:t>
            </a:r>
            <a:r>
              <a:rPr lang="en-US" smtClean="0"/>
              <a:t>be </a:t>
            </a:r>
            <a:r>
              <a:rPr lang="en-US" b="1" smtClean="0"/>
              <a:t>pipelined:</a:t>
            </a:r>
            <a:endParaRPr lang="en-US" b="1" dirty="0" smtClean="0"/>
          </a:p>
          <a:p>
            <a:pPr lvl="1"/>
            <a:r>
              <a:rPr lang="en-US" dirty="0" smtClean="0"/>
              <a:t>Transfer pipeline has 3 stages </a:t>
            </a:r>
          </a:p>
          <a:p>
            <a:pPr lvl="2"/>
            <a:r>
              <a:rPr lang="en-US" dirty="0" smtClean="0"/>
              <a:t>Sender overhead--&gt;transmission --&gt;receiver overhead</a:t>
            </a:r>
          </a:p>
          <a:p>
            <a:pPr lvl="1"/>
            <a:r>
              <a:rPr lang="en-US" dirty="0" smtClean="0"/>
              <a:t>Total message time = time for the first packet + (n-1)/pipeline throughput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End-to-end </a:t>
            </a:r>
            <a:r>
              <a:rPr lang="en-US" b="1" smtClean="0">
                <a:solidFill>
                  <a:schemeClr val="accent2"/>
                </a:solidFill>
              </a:rPr>
              <a:t>message</a:t>
            </a:r>
            <a:r>
              <a:rPr lang="en-US" b="1" smtClean="0">
                <a:solidFill>
                  <a:srgbClr val="0070C0"/>
                </a:solidFill>
              </a:rPr>
              <a:t> latency (a message contains multiple packets) </a:t>
            </a:r>
            <a:r>
              <a:rPr lang="en-US" dirty="0" smtClean="0"/>
              <a:t>=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i="1" dirty="0" smtClean="0"/>
              <a:t>sender overhead + time of flight + transmission time </a:t>
            </a:r>
            <a:r>
              <a:rPr lang="en-US" i="1" smtClean="0"/>
              <a:t>+ routing </a:t>
            </a:r>
            <a:r>
              <a:rPr lang="en-US" i="1" dirty="0" smtClean="0"/>
              <a:t>time + </a:t>
            </a:r>
            <a:br>
              <a:rPr lang="en-US" i="1" dirty="0" smtClean="0"/>
            </a:br>
            <a:r>
              <a:rPr lang="en-US" i="1" smtClean="0"/>
              <a:t>          </a:t>
            </a:r>
            <a:r>
              <a:rPr lang="en-US" i="1" dirty="0" smtClean="0"/>
              <a:t>(n-1) * </a:t>
            </a:r>
            <a:r>
              <a:rPr lang="en-US" i="1" smtClean="0"/>
              <a:t>MAX(sender overhead, </a:t>
            </a:r>
            <a:r>
              <a:rPr lang="en-US" i="1" dirty="0" smtClean="0"/>
              <a:t>transmission time, receiver overhead)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Coherency, Synchronization and Consistency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Coherence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about: </a:t>
            </a:r>
            <a:r>
              <a:rPr lang="en-US" sz="2800" i="1">
                <a:solidFill>
                  <a:srgbClr val="0033CC"/>
                </a:solidFill>
              </a:rPr>
              <a:t>Do I see the most recent data?</a:t>
            </a:r>
          </a:p>
          <a:p>
            <a:pPr lvl="1" eaLnBrk="1" hangingPunct="1"/>
            <a:r>
              <a:rPr lang="en-US" sz="2400"/>
              <a:t>e.g., when I load from address 1200, do I get the latest value written to address 1200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/>
              <a:t>Consistency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about: </a:t>
            </a:r>
            <a:r>
              <a:rPr lang="en-US" sz="2800" b="1" i="1">
                <a:solidFill>
                  <a:srgbClr val="0033CC"/>
                </a:solidFill>
              </a:rPr>
              <a:t>When</a:t>
            </a:r>
            <a:r>
              <a:rPr lang="en-US" sz="2800" i="1">
                <a:solidFill>
                  <a:srgbClr val="0033CC"/>
                </a:solidFill>
              </a:rPr>
              <a:t> do I see a written value?</a:t>
            </a:r>
          </a:p>
          <a:p>
            <a:pPr lvl="1" eaLnBrk="1" hangingPunct="1"/>
            <a:r>
              <a:rPr lang="en-US" sz="2400"/>
              <a:t>e.g. do different processors see writes in the same order </a:t>
            </a:r>
            <a:br>
              <a:rPr lang="en-US" sz="2400"/>
            </a:br>
            <a:r>
              <a:rPr lang="en-US" sz="2400"/>
              <a:t>(w.r.t. other memory accesses)?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/>
              <a:t>Synchronization</a:t>
            </a:r>
            <a:r>
              <a:rPr lang="en-US" sz="2800" i="1"/>
              <a:t/>
            </a:r>
            <a:br>
              <a:rPr lang="en-US" sz="2800" i="1"/>
            </a:br>
            <a:r>
              <a:rPr lang="en-US" sz="2800" i="1">
                <a:solidFill>
                  <a:srgbClr val="0033CC"/>
                </a:solidFill>
              </a:rPr>
              <a:t>How to synchronize processes?</a:t>
            </a:r>
          </a:p>
          <a:p>
            <a:pPr lvl="1" eaLnBrk="1" hangingPunct="1"/>
            <a:r>
              <a:rPr lang="en-US" sz="2400"/>
              <a:t>how to protect access to shared data? </a:t>
            </a:r>
          </a:p>
          <a:p>
            <a:pPr lvl="1" eaLnBrk="1" hangingPunct="1"/>
            <a:r>
              <a:rPr lang="en-US" sz="2400"/>
              <a:t>how to make sure 2 processes communicate correctly?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65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63352" y="44624"/>
            <a:ext cx="11445875" cy="5403850"/>
          </a:xfrm>
        </p:spPr>
        <p:txBody>
          <a:bodyPr/>
          <a:lstStyle/>
          <a:p>
            <a:r>
              <a:rPr lang="en-US" sz="2600" smtClean="0">
                <a:solidFill>
                  <a:schemeClr val="accent2"/>
                </a:solidFill>
              </a:rPr>
              <a:t>Coherence</a:t>
            </a:r>
          </a:p>
          <a:p>
            <a:pPr lvl="1"/>
            <a:r>
              <a:rPr lang="en-US" sz="2600" smtClean="0"/>
              <a:t>problem caused if copies of data in system exist (caches)</a:t>
            </a:r>
          </a:p>
          <a:p>
            <a:pPr lvl="2"/>
            <a:r>
              <a:rPr lang="en-US" sz="2400" smtClean="0"/>
              <a:t>even in single processor system with DMA the problem exists</a:t>
            </a:r>
          </a:p>
          <a:p>
            <a:pPr lvl="1"/>
            <a:r>
              <a:rPr lang="en-US" sz="2600"/>
              <a:t>u</a:t>
            </a:r>
            <a:r>
              <a:rPr lang="en-US" sz="2600" smtClean="0"/>
              <a:t>nderstand Snooping and Directory based protocols (+ some optimizations)</a:t>
            </a:r>
          </a:p>
          <a:p>
            <a:pPr lvl="2"/>
            <a:r>
              <a:rPr lang="en-US" sz="2400"/>
              <a:t>c</a:t>
            </a:r>
            <a:r>
              <a:rPr lang="en-US" sz="2400" smtClean="0"/>
              <a:t>alculate time and space overhead</a:t>
            </a:r>
          </a:p>
          <a:p>
            <a:pPr lvl="2"/>
            <a:r>
              <a:rPr lang="en-US" sz="2400" smtClean="0"/>
              <a:t>2 FSMs for Snooping: understand all possible actions</a:t>
            </a:r>
          </a:p>
          <a:p>
            <a:r>
              <a:rPr lang="en-US" sz="2600" smtClean="0">
                <a:solidFill>
                  <a:schemeClr val="accent2"/>
                </a:solidFill>
              </a:rPr>
              <a:t>Synchronization</a:t>
            </a:r>
          </a:p>
          <a:p>
            <a:pPr lvl="1"/>
            <a:r>
              <a:rPr lang="en-US" sz="2600" smtClean="0"/>
              <a:t>requires atomic read/write access operations to memory, like</a:t>
            </a:r>
          </a:p>
          <a:p>
            <a:pPr lvl="2"/>
            <a:r>
              <a:rPr lang="en-US" sz="2400" smtClean="0"/>
              <a:t>exchange, test-and-set, ...</a:t>
            </a:r>
          </a:p>
          <a:p>
            <a:pPr lvl="2"/>
            <a:r>
              <a:rPr lang="en-US" sz="2400" smtClean="0"/>
              <a:t>or use a load-linked / store-conditional scheme</a:t>
            </a:r>
          </a:p>
          <a:p>
            <a:pPr lvl="1"/>
            <a:r>
              <a:rPr lang="en-US" sz="2600" smtClean="0"/>
              <a:t>critical sections</a:t>
            </a:r>
          </a:p>
          <a:p>
            <a:pPr lvl="1"/>
            <a:r>
              <a:rPr lang="en-US" sz="2600" smtClean="0"/>
              <a:t>spinlock implementation and its optimization in the context of caches</a:t>
            </a:r>
          </a:p>
          <a:p>
            <a:r>
              <a:rPr lang="en-US" sz="2600" smtClean="0">
                <a:solidFill>
                  <a:schemeClr val="accent2"/>
                </a:solidFill>
              </a:rPr>
              <a:t>Consistency</a:t>
            </a:r>
          </a:p>
          <a:p>
            <a:pPr lvl="1"/>
            <a:r>
              <a:rPr lang="en-US" sz="2600" smtClean="0"/>
              <a:t>understand the fundamental problem</a:t>
            </a:r>
          </a:p>
          <a:p>
            <a:pPr lvl="1"/>
            <a:r>
              <a:rPr lang="en-US" sz="2600" smtClean="0"/>
              <a:t>sequential the </a:t>
            </a:r>
            <a:r>
              <a:rPr lang="en-US" sz="2600" i="1" smtClean="0"/>
              <a:t>most costly</a:t>
            </a:r>
            <a:r>
              <a:rPr lang="en-US" sz="2600" smtClean="0"/>
              <a:t>, but </a:t>
            </a:r>
            <a:r>
              <a:rPr lang="en-US" sz="2600" i="1" smtClean="0"/>
              <a:t>easiest for reasoning about your programs</a:t>
            </a:r>
          </a:p>
          <a:p>
            <a:pPr lvl="2"/>
            <a:r>
              <a:rPr lang="en-US" sz="2400" smtClean="0"/>
              <a:t>it makes write buffer largely useless</a:t>
            </a:r>
          </a:p>
          <a:p>
            <a:pPr lvl="1"/>
            <a:r>
              <a:rPr lang="en-US" sz="2600" smtClean="0"/>
              <a:t>relaxed models used in practice (i.e. ignore certain orderings)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7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 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</a:p>
          <a:p>
            <a:r>
              <a:rPr lang="en-US" smtClean="0"/>
              <a:t>Micro Architecture</a:t>
            </a:r>
          </a:p>
          <a:p>
            <a:pPr lvl="1"/>
            <a:r>
              <a:rPr lang="en-US" smtClean="0"/>
              <a:t>RISC principles</a:t>
            </a:r>
          </a:p>
          <a:p>
            <a:r>
              <a:rPr lang="en-US" smtClean="0"/>
              <a:t>Multi-Issue architectures</a:t>
            </a:r>
          </a:p>
          <a:p>
            <a:pPr lvl="1"/>
            <a:r>
              <a:rPr lang="en-US" smtClean="0"/>
              <a:t>Superscalar</a:t>
            </a:r>
          </a:p>
          <a:p>
            <a:pPr lvl="1"/>
            <a:r>
              <a:rPr lang="en-US" smtClean="0"/>
              <a:t>VLIW + TTA</a:t>
            </a:r>
          </a:p>
          <a:p>
            <a:r>
              <a:rPr lang="en-US" smtClean="0"/>
              <a:t>Memory hierarchy &amp; Caches</a:t>
            </a:r>
          </a:p>
          <a:p>
            <a:r>
              <a:rPr lang="en-US" smtClean="0"/>
              <a:t>Simulation</a:t>
            </a:r>
          </a:p>
          <a:p>
            <a:r>
              <a:rPr lang="en-US" smtClean="0"/>
              <a:t>Deep learning</a:t>
            </a:r>
          </a:p>
          <a:p>
            <a:r>
              <a:rPr lang="en-US" smtClean="0"/>
              <a:t>Loop transformations</a:t>
            </a:r>
          </a:p>
          <a:p>
            <a:r>
              <a:rPr lang="en-US" smtClean="0"/>
              <a:t>Multi-Processors</a:t>
            </a:r>
          </a:p>
          <a:p>
            <a:r>
              <a:rPr lang="en-US" smtClean="0"/>
              <a:t>Networks</a:t>
            </a:r>
          </a:p>
          <a:p>
            <a:r>
              <a:rPr lang="en-US" smtClean="0"/>
              <a:t>Coherency, Synchronization, Consistency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75" y="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learn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</a:p>
          <a:p>
            <a:r>
              <a:rPr lang="en-US" smtClean="0"/>
              <a:t>Micro Architecture</a:t>
            </a:r>
          </a:p>
          <a:p>
            <a:pPr lvl="1"/>
            <a:r>
              <a:rPr lang="en-US" smtClean="0"/>
              <a:t>RISC principles</a:t>
            </a:r>
          </a:p>
          <a:p>
            <a:r>
              <a:rPr lang="en-US" smtClean="0"/>
              <a:t>Multi-Issue architectures</a:t>
            </a:r>
          </a:p>
          <a:p>
            <a:pPr lvl="1"/>
            <a:r>
              <a:rPr lang="en-US" smtClean="0"/>
              <a:t>Superscalar</a:t>
            </a:r>
          </a:p>
          <a:p>
            <a:pPr lvl="1"/>
            <a:r>
              <a:rPr lang="en-US" smtClean="0"/>
              <a:t>VLIW + TTA</a:t>
            </a:r>
          </a:p>
          <a:p>
            <a:r>
              <a:rPr lang="en-US" smtClean="0"/>
              <a:t>Memory hierarchy &amp; Caches</a:t>
            </a:r>
          </a:p>
          <a:p>
            <a:r>
              <a:rPr lang="en-US" smtClean="0"/>
              <a:t>Simulation</a:t>
            </a:r>
          </a:p>
          <a:p>
            <a:r>
              <a:rPr lang="en-US" smtClean="0"/>
              <a:t>Deep learning</a:t>
            </a:r>
          </a:p>
          <a:p>
            <a:r>
              <a:rPr lang="en-US" smtClean="0"/>
              <a:t>Loop transformations</a:t>
            </a:r>
          </a:p>
          <a:p>
            <a:r>
              <a:rPr lang="en-US" smtClean="0"/>
              <a:t>Multi-Processors</a:t>
            </a:r>
          </a:p>
          <a:p>
            <a:r>
              <a:rPr lang="en-US" smtClean="0"/>
              <a:t>Networks</a:t>
            </a:r>
          </a:p>
          <a:p>
            <a:r>
              <a:rPr lang="en-US" smtClean="0"/>
              <a:t>Coherency, Synchronization, Consistency</a:t>
            </a:r>
          </a:p>
          <a:p>
            <a:r>
              <a:rPr lang="en-US" smtClean="0"/>
              <a:t>Multi-threading support</a:t>
            </a:r>
            <a:endParaRPr lang="en-US"/>
          </a:p>
        </p:txBody>
      </p:sp>
      <p:pic>
        <p:nvPicPr>
          <p:cNvPr id="5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294" y="116632"/>
            <a:ext cx="323770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0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the major things </a:t>
            </a:r>
            <a:r>
              <a:rPr lang="en-US" altLang="en-US" b="1" smtClean="0"/>
              <a:t>you</a:t>
            </a:r>
            <a:r>
              <a:rPr lang="en-US" altLang="en-US" smtClean="0"/>
              <a:t> learned?</a:t>
            </a:r>
          </a:p>
          <a:p>
            <a:r>
              <a:rPr lang="en-US" altLang="en-US" smtClean="0"/>
              <a:t>What was you favorite topic(s)?</a:t>
            </a:r>
          </a:p>
          <a:p>
            <a:r>
              <a:rPr lang="en-US" altLang="en-US" smtClean="0"/>
              <a:t>What are the key issues?</a:t>
            </a:r>
          </a:p>
          <a:p>
            <a:r>
              <a:rPr lang="en-US" altLang="en-US" smtClean="0"/>
              <a:t>What topics did you miss?</a:t>
            </a:r>
          </a:p>
          <a:p>
            <a:pPr lvl="1"/>
            <a:r>
              <a:rPr lang="en-US" altLang="en-US" smtClean="0"/>
              <a:t>note, you can also select an interesting topic for you bonus paper presentation</a:t>
            </a:r>
          </a:p>
          <a:p>
            <a:r>
              <a:rPr lang="en-US" altLang="en-US" smtClean="0"/>
              <a:t>What should we change next year?</a:t>
            </a:r>
          </a:p>
          <a:p>
            <a:pPr marL="0" indent="0">
              <a:buNone/>
            </a:pPr>
            <a:endParaRPr lang="en-US" altLang="en-US" smtClean="0"/>
          </a:p>
          <a:p>
            <a:r>
              <a:rPr lang="en-US" altLang="en-US" smtClean="0"/>
              <a:t>Check our website 5SIA0:</a:t>
            </a:r>
          </a:p>
          <a:p>
            <a:r>
              <a:rPr lang="en-US" altLang="en-US" sz="2000">
                <a:hlinkClick r:id="rId2"/>
              </a:rPr>
              <a:t>www.es.ele.tue.nl/~heco/courses/EmbeddedComputerArchitecture/</a:t>
            </a:r>
            <a:endParaRPr lang="en-US" altLang="en-US" sz="2000"/>
          </a:p>
          <a:p>
            <a:endParaRPr lang="en-US" altLang="en-US" sz="2000" smtClean="0"/>
          </a:p>
          <a:p>
            <a:pPr marL="0" indent="0"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Send an email if you have feedback and </a:t>
            </a:r>
            <a:r>
              <a:rPr lang="en-US" altLang="en-US" sz="2000" b="1" smtClean="0">
                <a:solidFill>
                  <a:srgbClr val="00B050"/>
                </a:solidFill>
              </a:rPr>
              <a:t>ideas; highly appreciated !</a:t>
            </a:r>
            <a:endParaRPr lang="en-US" altLang="en-US" sz="2000" b="1">
              <a:solidFill>
                <a:srgbClr val="00B050"/>
              </a:solidFill>
            </a:endParaRPr>
          </a:p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5948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a maximum of 100 points (giving a grade 10):</a:t>
            </a:r>
          </a:p>
          <a:p>
            <a:pPr lvl="1"/>
            <a:r>
              <a:rPr lang="en-US" sz="2400" dirty="0" smtClean="0"/>
              <a:t>3 lab reports, each up to </a:t>
            </a:r>
            <a:r>
              <a:rPr lang="en-US" sz="2400" smtClean="0"/>
              <a:t>10 </a:t>
            </a:r>
            <a:r>
              <a:rPr lang="en-US" sz="2400" smtClean="0"/>
              <a:t>points</a:t>
            </a:r>
            <a:endParaRPr lang="en-US" sz="2400" dirty="0" smtClean="0"/>
          </a:p>
          <a:p>
            <a:pPr lvl="1"/>
            <a:r>
              <a:rPr lang="en-US" sz="2400" b="1" smtClean="0"/>
              <a:t>online</a:t>
            </a:r>
            <a:r>
              <a:rPr lang="en-US" sz="2400" smtClean="0"/>
              <a:t> exam (bring your laptop): Monday 20 January, be there at 8.45 !</a:t>
            </a:r>
            <a:endParaRPr lang="en-US" sz="2400" dirty="0" smtClean="0"/>
          </a:p>
          <a:p>
            <a:pPr lvl="2"/>
            <a:r>
              <a:rPr lang="en-US" sz="2400" smtClean="0"/>
              <a:t>questions </a:t>
            </a:r>
            <a:r>
              <a:rPr lang="en-US" sz="2400" dirty="0" smtClean="0"/>
              <a:t>about each lab: each 15 points</a:t>
            </a:r>
          </a:p>
          <a:p>
            <a:pPr lvl="2"/>
            <a:r>
              <a:rPr lang="en-US" sz="2400" dirty="0" smtClean="0"/>
              <a:t>questions about general / discussed theory: 25 points</a:t>
            </a:r>
          </a:p>
          <a:p>
            <a:pPr lvl="2"/>
            <a:endParaRPr lang="en-US" sz="2400" dirty="0"/>
          </a:p>
          <a:p>
            <a:pPr lvl="1"/>
            <a:r>
              <a:rPr lang="en-US" sz="2400" b="1" dirty="0" smtClean="0"/>
              <a:t>bonus</a:t>
            </a:r>
            <a:r>
              <a:rPr lang="en-US" sz="2400" dirty="0" smtClean="0"/>
              <a:t>, studying and presenting a </a:t>
            </a:r>
            <a:r>
              <a:rPr lang="en-US" sz="2400" smtClean="0"/>
              <a:t>recent scientific high </a:t>
            </a:r>
            <a:r>
              <a:rPr lang="en-US" sz="2400" dirty="0" smtClean="0"/>
              <a:t>quality article, strongly related to the course: up to </a:t>
            </a:r>
            <a:r>
              <a:rPr lang="en-US" sz="2400" smtClean="0"/>
              <a:t>10 points; follow instructions on the course website</a:t>
            </a:r>
          </a:p>
          <a:p>
            <a:pPr lvl="2"/>
            <a:r>
              <a:rPr lang="en-US" sz="2400" smtClean="0"/>
              <a:t>Friday, ** </a:t>
            </a:r>
            <a:r>
              <a:rPr lang="en-US" sz="2400" smtClean="0"/>
              <a:t>February</a:t>
            </a:r>
            <a:endParaRPr lang="en-US" sz="2400"/>
          </a:p>
          <a:p>
            <a:r>
              <a:rPr lang="en-US" sz="2800" b="1" smtClean="0"/>
              <a:t>note: </a:t>
            </a:r>
            <a:r>
              <a:rPr lang="en-US" sz="2800" smtClean="0"/>
              <a:t>to get access to the exam you have to pass the trial exam with an 8</a:t>
            </a:r>
          </a:p>
          <a:p>
            <a:pPr lvl="1"/>
            <a:r>
              <a:rPr lang="en-US" sz="2600" smtClean="0"/>
              <a:t>you may try as many times as you like, before the deadline (see oncourse)</a:t>
            </a:r>
          </a:p>
          <a:p>
            <a:endParaRPr lang="en-US" sz="2800" b="1" smtClean="0"/>
          </a:p>
          <a:p>
            <a:r>
              <a:rPr lang="en-US" sz="2800" b="1" smtClean="0"/>
              <a:t>resit </a:t>
            </a:r>
            <a:endParaRPr lang="en-US" sz="2800" b="1" smtClean="0"/>
          </a:p>
          <a:p>
            <a:pPr lvl="2"/>
            <a:r>
              <a:rPr lang="en-US" sz="2400" smtClean="0"/>
              <a:t>April 14, Monday, at 18-21h, be there a17.45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5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Interesting follow-up courses</a:t>
            </a:r>
          </a:p>
          <a:p>
            <a:pPr lvl="1">
              <a:defRPr/>
            </a:pPr>
            <a:r>
              <a:rPr lang="en-US" smtClean="0"/>
              <a:t>Parallelization, Compilers and Platforms: 5LIM0</a:t>
            </a:r>
          </a:p>
          <a:p>
            <a:pPr lvl="2">
              <a:defRPr/>
            </a:pPr>
            <a:r>
              <a:rPr lang="en-US" smtClean="0"/>
              <a:t>Q3</a:t>
            </a:r>
          </a:p>
          <a:p>
            <a:pPr lvl="2">
              <a:defRPr/>
            </a:pPr>
            <a:r>
              <a:rPr lang="en-US" smtClean="0"/>
              <a:t>all about the newest LLVM compiler and much more</a:t>
            </a:r>
          </a:p>
          <a:p>
            <a:pPr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Project </a:t>
            </a:r>
            <a:r>
              <a:rPr lang="en-US" dirty="0" smtClean="0"/>
              <a:t>based course </a:t>
            </a:r>
            <a:r>
              <a:rPr lang="en-US" smtClean="0"/>
              <a:t>on desining an Embedded System, Embedded Visial Control: 5LIA0</a:t>
            </a:r>
          </a:p>
          <a:p>
            <a:pPr lvl="2">
              <a:defRPr/>
            </a:pPr>
            <a:r>
              <a:rPr lang="en-US" smtClean="0"/>
              <a:t>Q4</a:t>
            </a:r>
            <a:endParaRPr lang="en-US" dirty="0" smtClean="0"/>
          </a:p>
          <a:p>
            <a:pPr marL="1409700" lvl="2" indent="-514350">
              <a:defRPr/>
            </a:pPr>
            <a:r>
              <a:rPr lang="en-US" sz="1800" dirty="0">
                <a:solidFill>
                  <a:srgbClr val="FF0000"/>
                </a:solidFill>
              </a:rPr>
              <a:t>http://www.es.ele.tue.nl/~heco/courses/EmbeddedVisualControl/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mtClean="0"/>
              <a:t>Student internship and thesis assignements:  </a:t>
            </a:r>
          </a:p>
          <a:p>
            <a:pPr lvl="1">
              <a:defRPr/>
            </a:pPr>
            <a:r>
              <a:rPr lang="en-US" smtClean="0"/>
              <a:t>see </a:t>
            </a:r>
            <a:r>
              <a:rPr lang="en-US" b="1" smtClean="0"/>
              <a:t>PARSE (Parallel Architecture Research Eindhoven) </a:t>
            </a:r>
            <a:r>
              <a:rPr lang="en-US" smtClean="0"/>
              <a:t>website, then go to student </a:t>
            </a:r>
            <a:r>
              <a:rPr lang="en-US" dirty="0" smtClean="0"/>
              <a:t>projects:</a:t>
            </a:r>
          </a:p>
          <a:p>
            <a:pPr lvl="1">
              <a:defRPr/>
            </a:pPr>
            <a:r>
              <a:rPr lang="en-US" sz="2400" dirty="0">
                <a:solidFill>
                  <a:srgbClr val="FF0000"/>
                </a:solidFill>
              </a:rPr>
              <a:t>http://parse.ele.tue.nl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mtClean="0"/>
              <a:t>Hope you enjoyed the course, and especially, learned a lot</a:t>
            </a:r>
          </a:p>
          <a:p>
            <a:pPr>
              <a:defRPr/>
            </a:pPr>
            <a:r>
              <a:rPr lang="en-US" smtClean="0"/>
              <a:t>Wish you success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0" y="6629400"/>
            <a:ext cx="2540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ECA    H.Corporaal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</p:spPr>
        <p:txBody>
          <a:bodyPr/>
          <a:lstStyle/>
          <a:p>
            <a:fld id="{FC0F6687-1B6F-4176-8780-8A67837F91BC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15976"/>
            <a:ext cx="80772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7026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Where is computing going?</a:t>
            </a:r>
          </a:p>
        </p:txBody>
      </p:sp>
    </p:spTree>
    <p:extLst>
      <p:ext uri="{BB962C8B-B14F-4D97-AF65-F5344CB8AC3E}">
        <p14:creationId xmlns:p14="http://schemas.microsoft.com/office/powerpoint/2010/main" val="26881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lvl="1" eaLnBrk="1" hangingPunct="1"/>
            <a:r>
              <a:rPr lang="en-US"/>
              <a:t>Performance increase slows down</a:t>
            </a:r>
          </a:p>
          <a:p>
            <a:pPr lvl="2" eaLnBrk="1" hangingPunct="1"/>
            <a:r>
              <a:rPr lang="en-US"/>
              <a:t>almost none for single processor</a:t>
            </a:r>
          </a:p>
          <a:p>
            <a:pPr lvl="1" eaLnBrk="1" hangingPunct="1"/>
            <a:r>
              <a:rPr lang="en-US"/>
              <a:t>Technology factors, Energy problem</a:t>
            </a:r>
          </a:p>
          <a:p>
            <a:pPr eaLnBrk="1" hangingPunct="1"/>
            <a:r>
              <a:rPr lang="en-US" smtClean="0"/>
              <a:t>Main </a:t>
            </a:r>
            <a:r>
              <a:rPr lang="en-US"/>
              <a:t>design issues, like parallelism, performance, cost &amp; </a:t>
            </a:r>
            <a:r>
              <a:rPr lang="en-US" smtClean="0"/>
              <a:t>energy</a:t>
            </a:r>
          </a:p>
          <a:p>
            <a:pPr lvl="1" eaLnBrk="1" hangingPunct="1"/>
            <a:r>
              <a:rPr lang="en-US" smtClean="0"/>
              <a:t>Amdahl's law</a:t>
            </a:r>
          </a:p>
          <a:p>
            <a:pPr lvl="1" eaLnBrk="1" hangingPunct="1"/>
            <a:r>
              <a:rPr lang="en-US" smtClean="0"/>
              <a:t>Gustafson's law</a:t>
            </a:r>
          </a:p>
          <a:p>
            <a:pPr lvl="1" eaLnBrk="1" hangingPunct="1"/>
            <a:r>
              <a:rPr lang="en-US" smtClean="0"/>
              <a:t>What are their assumptions?</a:t>
            </a:r>
            <a:endParaRPr lang="en-US"/>
          </a:p>
          <a:p>
            <a:pPr eaLnBrk="1" hangingPunct="1"/>
            <a:r>
              <a:rPr lang="en-US"/>
              <a:t>How the cost of a computer is build up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/>
              <a:t>Benchmarks &amp; Metrics; summarizing </a:t>
            </a:r>
            <a:r>
              <a:rPr lang="en-US" smtClean="0"/>
              <a:t>performance</a:t>
            </a:r>
          </a:p>
          <a:p>
            <a:pPr lvl="1" eaLnBrk="1" hangingPunct="1"/>
            <a:r>
              <a:rPr lang="en-US" smtClean="0"/>
              <a:t>Arithmetic or Weighted mean, Harmonic mean, Geometric mean: when to use what?</a:t>
            </a:r>
            <a:endParaRPr lang="en-US"/>
          </a:p>
          <a:p>
            <a:pPr eaLnBrk="1" hangingPunct="1"/>
            <a:r>
              <a:rPr lang="en-US"/>
              <a:t>System reliability: Dependability </a:t>
            </a:r>
            <a:r>
              <a:rPr lang="en-US" smtClean="0"/>
              <a:t>calculations</a:t>
            </a:r>
          </a:p>
          <a:p>
            <a:pPr lvl="1" eaLnBrk="1" hangingPunct="1"/>
            <a:r>
              <a:rPr lang="en-US" smtClean="0"/>
              <a:t>Availability MTTF &amp; FIT: calculate them for a system containing many parts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systems: Power &amp;</a:t>
            </a:r>
            <a:r>
              <a:rPr lang="en-US" smtClean="0"/>
              <a:t> </a:t>
            </a:r>
            <a:r>
              <a:rPr lang="en-US"/>
              <a:t>Energy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143000"/>
            <a:ext cx="10693400" cy="5334000"/>
          </a:xfrm>
        </p:spPr>
        <p:txBody>
          <a:bodyPr/>
          <a:lstStyle/>
          <a:p>
            <a:r>
              <a:rPr lang="en-US" smtClean="0"/>
              <a:t>Energy E = P*t   </a:t>
            </a:r>
            <a:br>
              <a:rPr lang="en-US" smtClean="0"/>
            </a:br>
            <a:r>
              <a:rPr lang="en-US" sz="2800" i="1" smtClean="0"/>
              <a:t>(power P, execution time t)</a:t>
            </a:r>
            <a:endParaRPr lang="en-US" i="1" smtClean="0"/>
          </a:p>
          <a:p>
            <a:r>
              <a:rPr lang="en-US" smtClean="0"/>
              <a:t>P = P</a:t>
            </a:r>
            <a:r>
              <a:rPr lang="en-US" baseline="-25000" smtClean="0"/>
              <a:t>static</a:t>
            </a:r>
            <a:r>
              <a:rPr lang="en-US" smtClean="0"/>
              <a:t> + P</a:t>
            </a:r>
            <a:r>
              <a:rPr lang="en-US" baseline="-25000" smtClean="0"/>
              <a:t>dynamic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static</a:t>
            </a:r>
            <a:r>
              <a:rPr lang="en-US" smtClean="0"/>
              <a:t>: leakage ~ chip area</a:t>
            </a:r>
          </a:p>
          <a:p>
            <a:pPr lvl="1"/>
            <a:r>
              <a:rPr lang="en-US" smtClean="0"/>
              <a:t>I_static * V</a:t>
            </a:r>
          </a:p>
          <a:p>
            <a:pPr lvl="1"/>
            <a:r>
              <a:rPr lang="en-US" smtClean="0"/>
              <a:t>scales with #transistors</a:t>
            </a:r>
          </a:p>
          <a:p>
            <a:pPr lvl="1"/>
            <a:r>
              <a:rPr lang="en-US" smtClean="0"/>
              <a:t>reduce leakage by power gating</a:t>
            </a:r>
          </a:p>
          <a:p>
            <a:r>
              <a:rPr lang="en-US" smtClean="0">
                <a:solidFill>
                  <a:schemeClr val="accent2"/>
                </a:solidFill>
              </a:rPr>
              <a:t>dynamic</a:t>
            </a:r>
            <a:r>
              <a:rPr lang="en-US" smtClean="0"/>
              <a:t>: switching ( 0-&gt;1 or 1-&gt;0 )</a:t>
            </a:r>
          </a:p>
          <a:p>
            <a:pPr lvl="1"/>
            <a:r>
              <a:rPr lang="en-US" smtClean="0"/>
              <a:t>P</a:t>
            </a:r>
            <a:r>
              <a:rPr lang="en-US" baseline="-25000" smtClean="0"/>
              <a:t>dynamic</a:t>
            </a:r>
            <a:r>
              <a:rPr lang="en-US" smtClean="0"/>
              <a:t> = ½ </a:t>
            </a:r>
            <a:r>
              <a:rPr lang="el-GR" smtClean="0"/>
              <a:t>α</a:t>
            </a:r>
            <a:r>
              <a:rPr lang="en-US" smtClean="0"/>
              <a:t> f C V</a:t>
            </a:r>
            <a:r>
              <a:rPr lang="en-US" baseline="-25000" smtClean="0"/>
              <a:t>dd</a:t>
            </a:r>
            <a:r>
              <a:rPr lang="en-US" baseline="30000" smtClean="0"/>
              <a:t>2  </a:t>
            </a:r>
          </a:p>
          <a:p>
            <a:pPr lvl="1"/>
            <a:endParaRPr lang="en-US" baseline="30000"/>
          </a:p>
          <a:p>
            <a:pPr lvl="1"/>
            <a:r>
              <a:rPr lang="en-US" smtClean="0"/>
              <a:t>E</a:t>
            </a:r>
            <a:r>
              <a:rPr lang="en-US" baseline="-25000" smtClean="0"/>
              <a:t>dynamic</a:t>
            </a:r>
            <a:r>
              <a:rPr lang="en-US" smtClean="0"/>
              <a:t> = ½ </a:t>
            </a:r>
            <a:r>
              <a:rPr lang="el-GR" smtClean="0"/>
              <a:t>α</a:t>
            </a:r>
            <a:r>
              <a:rPr lang="en-US" smtClean="0"/>
              <a:t> C V</a:t>
            </a:r>
            <a:r>
              <a:rPr lang="en-US" baseline="-25000" smtClean="0"/>
              <a:t>dd</a:t>
            </a:r>
            <a:r>
              <a:rPr lang="en-US" baseline="30000" smtClean="0"/>
              <a:t>2</a:t>
            </a:r>
          </a:p>
          <a:p>
            <a:endParaRPr lang="en-US" smtClean="0"/>
          </a:p>
          <a:p>
            <a:r>
              <a:rPr lang="en-US" smtClean="0"/>
              <a:t>clock gating vs power gating</a:t>
            </a:r>
            <a:endParaRPr lang="en-US"/>
          </a:p>
          <a:p>
            <a:r>
              <a:rPr lang="en-US" smtClean="0"/>
              <a:t>Reducing clock rate reduces power, not energy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425" y="98425"/>
          <a:ext cx="711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711000" imgH="359640" progId="Package">
                  <p:embed/>
                </p:oleObj>
              </mc:Choice>
              <mc:Fallback>
                <p:oleObj name="Packager Shell Object" showAsIcon="1" r:id="rId3" imgW="711000" imgH="359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711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4429125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514600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Power vs Energy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1600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772138" cy="5403850"/>
          </a:xfrm>
        </p:spPr>
        <p:txBody>
          <a:bodyPr/>
          <a:lstStyle/>
          <a:p>
            <a:r>
              <a:rPr lang="en-US" smtClean="0"/>
              <a:t>ISA + MIPS instruction set</a:t>
            </a:r>
          </a:p>
          <a:p>
            <a:pPr lvl="1"/>
            <a:r>
              <a:rPr lang="en-US" smtClean="0"/>
              <a:t>3 basic instruction types: Arithmetic, Memory &amp; Control</a:t>
            </a:r>
          </a:p>
          <a:p>
            <a:pPr lvl="1"/>
            <a:r>
              <a:rPr lang="en-US" smtClean="0"/>
              <a:t>calculation of next address for branch and jump, calculate the actual label value </a:t>
            </a:r>
          </a:p>
          <a:p>
            <a:pPr lvl="1"/>
            <a:r>
              <a:rPr lang="en-US" smtClean="0"/>
              <a:t>handling immediates; building longer immediates</a:t>
            </a:r>
          </a:p>
          <a:p>
            <a:r>
              <a:rPr lang="en-US" smtClean="0"/>
              <a:t>Assembly language</a:t>
            </a:r>
          </a:p>
          <a:p>
            <a:r>
              <a:rPr lang="en-US" smtClean="0"/>
              <a:t>Process layout in memory: Stack, Heap, Code, Global data</a:t>
            </a:r>
          </a:p>
          <a:p>
            <a:r>
              <a:rPr lang="en-US" smtClean="0"/>
              <a:t>Translating C code into MIPS assembly code</a:t>
            </a:r>
          </a:p>
          <a:p>
            <a:r>
              <a:rPr lang="en-US" smtClean="0"/>
              <a:t>Machine code / Instruction formats</a:t>
            </a:r>
          </a:p>
          <a:p>
            <a:pPr lvl="1"/>
            <a:r>
              <a:rPr lang="en-US" smtClean="0"/>
              <a:t>R, I and J formats</a:t>
            </a:r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r>
              <a:rPr lang="en-US" smtClean="0"/>
              <a:t>Other architecture styles</a:t>
            </a:r>
          </a:p>
          <a:p>
            <a:pPr lvl="1"/>
            <a:r>
              <a:rPr lang="en-US" smtClean="0"/>
              <a:t>Stack, Load-Store (= RISC), Memory-Memory, Register-Memory &amp; Accumulator Architecture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19936" y="3861048"/>
            <a:ext cx="6445250" cy="1412876"/>
            <a:chOff x="2895600" y="5334000"/>
            <a:chExt cx="6445250" cy="141287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895600" y="5334000"/>
              <a:ext cx="6445250" cy="1379538"/>
              <a:chOff x="420" y="2891"/>
              <a:chExt cx="4060" cy="869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645" y="3171"/>
                <a:ext cx="3835" cy="213"/>
                <a:chOff x="645" y="3171"/>
                <a:chExt cx="3835" cy="213"/>
              </a:xfrm>
            </p:grpSpPr>
            <p:sp>
              <p:nvSpPr>
                <p:cNvPr id="22" name="Rectangle 6"/>
                <p:cNvSpPr>
                  <a:spLocks noChangeArrowheads="1"/>
                </p:cNvSpPr>
                <p:nvPr/>
              </p:nvSpPr>
              <p:spPr bwMode="auto">
                <a:xfrm>
                  <a:off x="645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1284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923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5" name="Rectangle 9"/>
                <p:cNvSpPr>
                  <a:spLocks noChangeArrowheads="1"/>
                </p:cNvSpPr>
                <p:nvPr/>
              </p:nvSpPr>
              <p:spPr bwMode="auto">
                <a:xfrm>
                  <a:off x="2562" y="3171"/>
                  <a:ext cx="1918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645" y="2918"/>
                <a:ext cx="3835" cy="213"/>
                <a:chOff x="645" y="2918"/>
                <a:chExt cx="3835" cy="213"/>
              </a:xfrm>
            </p:grpSpPr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645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284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1923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2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2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1" name="Rectangle 16"/>
                <p:cNvSpPr>
                  <a:spLocks noChangeArrowheads="1"/>
                </p:cNvSpPr>
                <p:nvPr/>
              </p:nvSpPr>
              <p:spPr bwMode="auto">
                <a:xfrm>
                  <a:off x="3841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645" y="3424"/>
                <a:ext cx="3835" cy="213"/>
                <a:chOff x="645" y="3424"/>
                <a:chExt cx="3835" cy="213"/>
              </a:xfrm>
            </p:grpSpPr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645" y="3424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1284" y="3424"/>
                  <a:ext cx="3196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420" y="2891"/>
                <a:ext cx="4040" cy="869"/>
                <a:chOff x="420" y="2891"/>
                <a:chExt cx="4040" cy="869"/>
              </a:xfrm>
            </p:grpSpPr>
            <p:sp>
              <p:nvSpPr>
                <p:cNvPr id="1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6" y="2891"/>
                  <a:ext cx="4024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>
                      <a:solidFill>
                        <a:srgbClr val="000000"/>
                      </a:solidFill>
                      <a:latin typeface="Courier New" pitchFamily="49" charset="0"/>
                    </a:rPr>
                    <a:t>	  op	  rs	  rt	  rd	shamt	funct</a:t>
                  </a:r>
                </a:p>
              </p:txBody>
            </p:sp>
            <p:sp>
              <p:nvSpPr>
                <p:cNvPr id="1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0" y="3120"/>
                  <a:ext cx="3701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op	 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rs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rt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16 bit address</a:t>
                  </a:r>
                  <a:b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</a:br>
                  <a:endParaRPr lang="en-US" sz="2000" b="1" dirty="0">
                    <a:solidFill>
                      <a:srgbClr val="000000"/>
                    </a:solidFill>
                    <a:latin typeface="Courier New" pitchFamily="49" charset="0"/>
                  </a:endParaRPr>
                </a:p>
              </p:txBody>
            </p:sp>
            <p:sp>
              <p:nvSpPr>
                <p:cNvPr id="13" name="Rectangle 23"/>
                <p:cNvSpPr>
                  <a:spLocks noChangeArrowheads="1"/>
                </p:cNvSpPr>
                <p:nvPr/>
              </p:nvSpPr>
              <p:spPr bwMode="auto">
                <a:xfrm>
                  <a:off x="420" y="3373"/>
                  <a:ext cx="3062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op	  	  26 bit address</a:t>
                  </a:r>
                </a:p>
              </p:txBody>
            </p:sp>
          </p:grpSp>
        </p:grp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2895600" y="5380039"/>
              <a:ext cx="400050" cy="136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R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67" y="228601"/>
            <a:ext cx="2034125" cy="1976263"/>
          </a:xfrm>
        </p:spPr>
        <p:txBody>
          <a:bodyPr/>
          <a:lstStyle/>
          <a:p>
            <a:r>
              <a:rPr lang="en-US" smtClean="0"/>
              <a:t>MIPS</a:t>
            </a:r>
            <a:br>
              <a:rPr lang="en-US" smtClean="0"/>
            </a:br>
            <a:r>
              <a:rPr lang="en-US" smtClean="0"/>
              <a:t>ISA</a:t>
            </a:r>
            <a:br>
              <a:rPr lang="en-US" smtClean="0"/>
            </a:br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2377CB08-1D4D-4CC8-AD4C-DE409ECA941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50" name="Object 3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2492467" y="272956"/>
          <a:ext cx="9596747" cy="652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5" imgW="6067496" imgH="3952907" progId="Excel.Sheet.8">
                  <p:embed/>
                </p:oleObj>
              </mc:Choice>
              <mc:Fallback>
                <p:oleObj name="Worksheet" r:id="rId5" imgW="6067496" imgH="39529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67" y="272956"/>
                        <a:ext cx="9596747" cy="6525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8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45661</TotalTime>
  <Words>4355</Words>
  <Application>Microsoft Office PowerPoint</Application>
  <PresentationFormat>Widescreen</PresentationFormat>
  <Paragraphs>2458</Paragraphs>
  <Slides>54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ＭＳ Ｐゴシック</vt:lpstr>
      <vt:lpstr>Arial</vt:lpstr>
      <vt:lpstr>Calibri</vt:lpstr>
      <vt:lpstr>Comic Sans MS</vt:lpstr>
      <vt:lpstr>Courier New</vt:lpstr>
      <vt:lpstr>Monotype Sorts</vt:lpstr>
      <vt:lpstr>Symbol</vt:lpstr>
      <vt:lpstr>Times New Roman</vt:lpstr>
      <vt:lpstr>comp</vt:lpstr>
      <vt:lpstr>Packager Shell Object</vt:lpstr>
      <vt:lpstr>Worksheet</vt:lpstr>
      <vt:lpstr>Visio</vt:lpstr>
      <vt:lpstr>Embedded Computer Architecture 5SAI0  Wrap-Up, we are almost there...</vt:lpstr>
      <vt:lpstr>Did we meet our Course goals?</vt:lpstr>
      <vt:lpstr>Crucial Topics of Embedded Computer Architecture</vt:lpstr>
      <vt:lpstr>Schedule  2019-2020 </vt:lpstr>
      <vt:lpstr>Recap topics</vt:lpstr>
      <vt:lpstr>Computer systems</vt:lpstr>
      <vt:lpstr>Computer systems: Power &amp; Energy</vt:lpstr>
      <vt:lpstr>Micro Architecture</vt:lpstr>
      <vt:lpstr>MIPS ISA Summary</vt:lpstr>
      <vt:lpstr>What's the next address (Branch &amp; Jump)?</vt:lpstr>
      <vt:lpstr>MIPS (3+2) addressing modes overview</vt:lpstr>
      <vt:lpstr>Micro Architecture: MIPS pipelining</vt:lpstr>
      <vt:lpstr>Micro Architecture: Hazards</vt:lpstr>
      <vt:lpstr>Three Data dependences types: RaW, WaR, WaW</vt:lpstr>
      <vt:lpstr>Forwarding example</vt:lpstr>
      <vt:lpstr>Forwarding</vt:lpstr>
      <vt:lpstr>Can't always forward: Load !!</vt:lpstr>
      <vt:lpstr>Stalling</vt:lpstr>
      <vt:lpstr>Hazard Detection Unit</vt:lpstr>
      <vt:lpstr>RISC design principles</vt:lpstr>
      <vt:lpstr>Multi-Issue architectures</vt:lpstr>
      <vt:lpstr>Superscalar</vt:lpstr>
      <vt:lpstr>VLIW</vt:lpstr>
      <vt:lpstr>VLIW characteristics</vt:lpstr>
      <vt:lpstr>VelociTI C6x  datapath</vt:lpstr>
      <vt:lpstr>TTA</vt:lpstr>
      <vt:lpstr>Memory hierarchy  and caches</vt:lpstr>
      <vt:lpstr>Direct Mapped Cache: the basics</vt:lpstr>
      <vt:lpstr>4-way Associative Cache</vt:lpstr>
      <vt:lpstr>Cache basics</vt:lpstr>
      <vt:lpstr>Simulation</vt:lpstr>
      <vt:lpstr>Simulation: Execution vs Trace-driven</vt:lpstr>
      <vt:lpstr>Deep Learning</vt:lpstr>
      <vt:lpstr>What can Neural Networks do?</vt:lpstr>
      <vt:lpstr>Loop Transformations</vt:lpstr>
      <vt:lpstr>Loop transformation example: Tiling the Iteration Order</vt:lpstr>
      <vt:lpstr>Multi-processing: why?</vt:lpstr>
      <vt:lpstr>Multi-Processors</vt:lpstr>
      <vt:lpstr>Multi-Processors: Communication models</vt:lpstr>
      <vt:lpstr>Network: Shared Bus or Switched Network</vt:lpstr>
      <vt:lpstr>Design Characteristics of a Network</vt:lpstr>
      <vt:lpstr>Networks: what should you know?</vt:lpstr>
      <vt:lpstr>Switch / Network: Topology</vt:lpstr>
      <vt:lpstr>Comparison between  topologies</vt:lpstr>
      <vt:lpstr>2 Packet switching strategies</vt:lpstr>
      <vt:lpstr>Latency models</vt:lpstr>
      <vt:lpstr>Measures of latency</vt:lpstr>
      <vt:lpstr>Coherency, Synchronization and Consistency</vt:lpstr>
      <vt:lpstr>PowerPoint Presentation</vt:lpstr>
      <vt:lpstr>What did we learn</vt:lpstr>
      <vt:lpstr>Questions</vt:lpstr>
      <vt:lpstr>Grading</vt:lpstr>
      <vt:lpstr>Finally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H.</cp:lastModifiedBy>
  <cp:revision>194</cp:revision>
  <dcterms:created xsi:type="dcterms:W3CDTF">2001-08-18T17:28:58Z</dcterms:created>
  <dcterms:modified xsi:type="dcterms:W3CDTF">2020-01-16T15:40:32Z</dcterms:modified>
</cp:coreProperties>
</file>