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4" r:id="rId1"/>
    <p:sldMasterId id="2147483656" r:id="rId2"/>
    <p:sldMasterId id="2147483678" r:id="rId3"/>
  </p:sldMasterIdLst>
  <p:notesMasterIdLst>
    <p:notesMasterId r:id="rId71"/>
  </p:notesMasterIdLst>
  <p:handoutMasterIdLst>
    <p:handoutMasterId r:id="rId72"/>
  </p:handoutMasterIdLst>
  <p:sldIdLst>
    <p:sldId id="260" r:id="rId4"/>
    <p:sldId id="290" r:id="rId5"/>
    <p:sldId id="296" r:id="rId6"/>
    <p:sldId id="297" r:id="rId7"/>
    <p:sldId id="298" r:id="rId8"/>
    <p:sldId id="291" r:id="rId9"/>
    <p:sldId id="292" r:id="rId10"/>
    <p:sldId id="293" r:id="rId11"/>
    <p:sldId id="294" r:id="rId12"/>
    <p:sldId id="384" r:id="rId13"/>
    <p:sldId id="314" r:id="rId14"/>
    <p:sldId id="295" r:id="rId15"/>
    <p:sldId id="299" r:id="rId16"/>
    <p:sldId id="300" r:id="rId17"/>
    <p:sldId id="383" r:id="rId18"/>
    <p:sldId id="311" r:id="rId19"/>
    <p:sldId id="386" r:id="rId20"/>
    <p:sldId id="301" r:id="rId21"/>
    <p:sldId id="303" r:id="rId22"/>
    <p:sldId id="304" r:id="rId23"/>
    <p:sldId id="305" r:id="rId24"/>
    <p:sldId id="306" r:id="rId25"/>
    <p:sldId id="307" r:id="rId26"/>
    <p:sldId id="315" r:id="rId27"/>
    <p:sldId id="376" r:id="rId28"/>
    <p:sldId id="378" r:id="rId29"/>
    <p:sldId id="316" r:id="rId30"/>
    <p:sldId id="317" r:id="rId31"/>
    <p:sldId id="318" r:id="rId32"/>
    <p:sldId id="320" r:id="rId33"/>
    <p:sldId id="319" r:id="rId34"/>
    <p:sldId id="321" r:id="rId35"/>
    <p:sldId id="312" r:id="rId36"/>
    <p:sldId id="313" r:id="rId37"/>
    <p:sldId id="308" r:id="rId38"/>
    <p:sldId id="309" r:id="rId39"/>
    <p:sldId id="385" r:id="rId40"/>
    <p:sldId id="343" r:id="rId41"/>
    <p:sldId id="346" r:id="rId42"/>
    <p:sldId id="347" r:id="rId43"/>
    <p:sldId id="348" r:id="rId44"/>
    <p:sldId id="380" r:id="rId45"/>
    <p:sldId id="349" r:id="rId46"/>
    <p:sldId id="379" r:id="rId47"/>
    <p:sldId id="350" r:id="rId48"/>
    <p:sldId id="351" r:id="rId49"/>
    <p:sldId id="381" r:id="rId50"/>
    <p:sldId id="352" r:id="rId51"/>
    <p:sldId id="354" r:id="rId52"/>
    <p:sldId id="355" r:id="rId53"/>
    <p:sldId id="356" r:id="rId54"/>
    <p:sldId id="357" r:id="rId55"/>
    <p:sldId id="358" r:id="rId56"/>
    <p:sldId id="374" r:id="rId57"/>
    <p:sldId id="345" r:id="rId58"/>
    <p:sldId id="382" r:id="rId59"/>
    <p:sldId id="387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</p:sldIdLst>
  <p:sldSz cx="12192000" cy="6858000"/>
  <p:notesSz cx="9853613" cy="67230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8">
          <p15:clr>
            <a:srgbClr val="A4A3A4"/>
          </p15:clr>
        </p15:guide>
        <p15:guide id="2" pos="31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8" autoAdjust="0"/>
  </p:normalViewPr>
  <p:slideViewPr>
    <p:cSldViewPr>
      <p:cViewPr varScale="1">
        <p:scale>
          <a:sx n="76" d="100"/>
          <a:sy n="76" d="100"/>
        </p:scale>
        <p:origin x="60" y="1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4797"/>
    </p:cViewPr>
  </p:sorterViewPr>
  <p:notesViewPr>
    <p:cSldViewPr>
      <p:cViewPr varScale="1">
        <p:scale>
          <a:sx n="112" d="100"/>
          <a:sy n="112" d="100"/>
        </p:scale>
        <p:origin x="-1404" y="-84"/>
      </p:cViewPr>
      <p:guideLst>
        <p:guide orient="horz" pos="2118"/>
        <p:guide pos="31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Peemen\TUe\2013\5kk73looptrans\experimentsdataflow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Without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Sheet1!$C$3:$D$3</c:f>
              <c:strCache>
                <c:ptCount val="2"/>
                <c:pt idx="0">
                  <c:v>-O0</c:v>
                </c:pt>
                <c:pt idx="1">
                  <c:v>-O3</c:v>
                </c:pt>
              </c:strCache>
            </c:strRef>
          </c:cat>
          <c:val>
            <c:numRef>
              <c:f>Sheet1!$C$29:$D$29</c:f>
              <c:numCache>
                <c:formatCode>General</c:formatCode>
                <c:ptCount val="2"/>
                <c:pt idx="0">
                  <c:v>809.7</c:v>
                </c:pt>
                <c:pt idx="1">
                  <c:v>385</c:v>
                </c:pt>
              </c:numCache>
            </c:numRef>
          </c:val>
        </c:ser>
        <c:ser>
          <c:idx val="1"/>
          <c:order val="1"/>
          <c:tx>
            <c:v>With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Sheet1!$C$3:$D$3</c:f>
              <c:strCache>
                <c:ptCount val="2"/>
                <c:pt idx="0">
                  <c:v>-O0</c:v>
                </c:pt>
                <c:pt idx="1">
                  <c:v>-O3</c:v>
                </c:pt>
              </c:strCache>
            </c:strRef>
          </c:cat>
          <c:val>
            <c:numRef>
              <c:f>Sheet1!$C$30:$D$30</c:f>
              <c:numCache>
                <c:formatCode>General</c:formatCode>
                <c:ptCount val="2"/>
                <c:pt idx="0">
                  <c:v>545.29999999999995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464352"/>
        <c:axId val="275462392"/>
      </c:barChart>
      <c:catAx>
        <c:axId val="27546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462392"/>
        <c:crosses val="autoZero"/>
        <c:auto val="1"/>
        <c:lblAlgn val="ctr"/>
        <c:lblOffset val="100"/>
        <c:noMultiLvlLbl val="0"/>
      </c:catAx>
      <c:valAx>
        <c:axId val="2754623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[ms]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546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26137425378911"/>
          <c:y val="0.14313466025080199"/>
          <c:w val="0.32318794569212006"/>
          <c:h val="0.16743438320209975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1434" y="1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/>
          <a:lstStyle>
            <a:lvl1pPr algn="r">
              <a:defRPr sz="1100"/>
            </a:lvl1pPr>
          </a:lstStyle>
          <a:p>
            <a:fld id="{8B7B69F6-3D37-4F6E-9B6F-AB9CD3A67D12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5745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1434" y="6385745"/>
            <a:ext cx="4269900" cy="336153"/>
          </a:xfrm>
          <a:prstGeom prst="rect">
            <a:avLst/>
          </a:prstGeom>
        </p:spPr>
        <p:txBody>
          <a:bodyPr vert="horz" lIns="90470" tIns="45235" rIns="90470" bIns="45235" rtlCol="0" anchor="b"/>
          <a:lstStyle>
            <a:lvl1pPr algn="r">
              <a:defRPr sz="1100"/>
            </a:lvl1pPr>
          </a:lstStyle>
          <a:p>
            <a:fld id="{35256CE7-0C76-4A4A-A560-A31F16B86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1434" y="1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7638" y="504825"/>
            <a:ext cx="4478337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362" y="3193457"/>
            <a:ext cx="7882890" cy="30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85745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434" y="6385745"/>
            <a:ext cx="4269900" cy="33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0" tIns="45235" rIns="90470" bIns="4523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EA02D08-4432-4ED6-9E5A-87DD55E7A1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 topic:</a:t>
            </a:r>
            <a:r>
              <a:rPr lang="en-US" baseline="0" dirty="0" smtClean="0"/>
              <a:t> loops and </a:t>
            </a:r>
            <a:r>
              <a:rPr lang="en-US" baseline="0" dirty="0" err="1" smtClean="0"/>
              <a:t>neste</a:t>
            </a:r>
            <a:r>
              <a:rPr lang="en-US" baseline="0" dirty="0" smtClean="0"/>
              <a:t> loops, optimize their behavior to better match platform or processor architecture. To improve performance (execution time or/and energy). Finally how to automate these processes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721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Dependence distance</a:t>
            </a:r>
            <a:r>
              <a:rPr lang="en-US" baseline="0" dirty="0" smtClean="0"/>
              <a:t> introduced. Not always possible can also be a direction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90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dependence vector top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dependence vector bottom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93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line adresses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0676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4D8DD-3725-4747-9582-C56DFD0CBC07}" type="slidenum">
              <a:rPr lang="en-US" altLang="en-US">
                <a:solidFill>
                  <a:prstClr val="black"/>
                </a:solidFill>
              </a:rPr>
              <a:pPr/>
              <a:t>57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467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80516-2E3E-4584-BE7D-48987070A5C2}" type="slidenum">
              <a:rPr lang="en-US" altLang="en-US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020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B7095-FE54-4B49-A31E-B64B4BF5F245}" type="slidenum">
              <a:rPr lang="en-US" altLang="en-US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390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5F60C-15A3-4963-9DF9-9FBF3722AF07}" type="slidenum">
              <a:rPr lang="en-US" altLang="en-US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A3DE0-7E5C-4BE3-AACA-7E495F341830}" type="slidenum">
              <a:rPr lang="en-US" altLang="en-US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19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B69CB-EF97-4B6B-95B6-FC5D7CD7799C}" type="slidenum">
              <a:rPr lang="en-US" altLang="en-US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9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5566-DE07-4645-A77A-5B58900F307F}" type="slidenum">
              <a:rPr lang="en-US" altLang="en-US">
                <a:solidFill>
                  <a:prstClr val="black"/>
                </a:solidFill>
              </a:rPr>
              <a:pPr/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3193239"/>
            <a:ext cx="7223199" cy="3024947"/>
          </a:xfrm>
        </p:spPr>
        <p:txBody>
          <a:bodyPr anchor="t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9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12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3C356-A3BB-4173-A93D-322E72887320}" type="slidenum">
              <a:rPr lang="en-US" altLang="en-US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3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01DAF-B36E-43BF-9606-73E5A0907F52}" type="slidenum">
              <a:rPr lang="en-US" altLang="en-US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631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6AAA1-1556-4EBF-B7A7-91764666C116}" type="slidenum">
              <a:rPr lang="en-US" altLang="en-US">
                <a:solidFill>
                  <a:prstClr val="black"/>
                </a:solidFill>
              </a:rPr>
              <a:pPr/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04825"/>
            <a:ext cx="4478337" cy="2519363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5208" y="4611858"/>
            <a:ext cx="7223199" cy="18663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09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Performing the control of a loop is basically overhead.</a:t>
            </a:r>
            <a:r>
              <a:rPr lang="en-US" baseline="0" dirty="0" smtClean="0"/>
              <a:t> I refer to the increment of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and the compare of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&lt;N to check if the exit condition is not met.</a:t>
            </a:r>
          </a:p>
          <a:p>
            <a:r>
              <a:rPr lang="en-US" baseline="0" dirty="0" smtClean="0"/>
              <a:t>With induction variable elimination we can reduce this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03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</a:t>
            </a:r>
            <a:r>
              <a:rPr lang="en-US" baseline="0" dirty="0" smtClean="0"/>
              <a:t> reuse = reuse of neighboring values in cache lines; Temporal reuse = Single value reused at different moment in time;</a:t>
            </a:r>
          </a:p>
          <a:p>
            <a:r>
              <a:rPr lang="en-US" baseline="0" dirty="0" smtClean="0"/>
              <a:t>Group reuse = multiple memory references in the loop body point to the same memory location at different iteration values (temporal) or they point to neighboring values (spatial)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6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</a:t>
            </a:r>
            <a:r>
              <a:rPr lang="en-US" baseline="0" dirty="0" smtClean="0"/>
              <a:t> reuse = reuse of neighboring values in cache lines; Temporal reuse = Single value reused at different moment in time;</a:t>
            </a:r>
          </a:p>
          <a:p>
            <a:r>
              <a:rPr lang="en-US" baseline="0" dirty="0" smtClean="0"/>
              <a:t>Group reuse = multiple memory references in the loop body point to the same memory location at different iteration values (temporal) or they point to neighboring values (spatial)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01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theory</a:t>
            </a:r>
            <a:r>
              <a:rPr lang="en-US" baseline="0" dirty="0" smtClean="0"/>
              <a:t> for memory hierarchy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9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to demonstrate the possible locality increase due to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762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to show the potential locality increase due to tiling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2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78337" cy="251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Lexico</a:t>
            </a:r>
            <a:r>
              <a:rPr lang="en-US" baseline="0" dirty="0" smtClean="0"/>
              <a:t>graphical ordering introduced this will be used during the dependency analysis later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02D08-4432-4ED6-9E5A-87DD55E7A1F2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aurentbrouat.com/wp-content/uploads/2011/02/automate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8589296" y="2112296"/>
            <a:ext cx="1981200" cy="2785807"/>
          </a:xfrm>
          <a:prstGeom prst="rect">
            <a:avLst/>
          </a:prstGeom>
          <a:noFill/>
        </p:spPr>
      </p:pic>
      <p:pic>
        <p:nvPicPr>
          <p:cNvPr id="11" name="Picture 33" descr="Call High Performance Websites for website development to accelerate your busines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62"/>
          <a:stretch/>
        </p:blipFill>
        <p:spPr bwMode="auto">
          <a:xfrm>
            <a:off x="7620000" y="4114801"/>
            <a:ext cx="2096061" cy="11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9" descr="http://icdn3.digitaltrends.com/image/665-atom-die-2-200x200-c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22860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7" descr="http://g-ecx.images-amazon.com/images/G/01/electronics/detail-page/WesternDigital_LowPower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8300" b="5457"/>
          <a:stretch/>
        </p:blipFill>
        <p:spPr bwMode="auto">
          <a:xfrm>
            <a:off x="10972800" y="3977519"/>
            <a:ext cx="1016000" cy="12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97"/>
          <a:stretch/>
        </p:blipFill>
        <p:spPr bwMode="auto">
          <a:xfrm>
            <a:off x="8447352" y="1371601"/>
            <a:ext cx="3744648" cy="9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blue titl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12187767" cy="685482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8" y="1619251"/>
            <a:ext cx="7488767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238501"/>
            <a:ext cx="6817783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CF91-8F07-4409-8A90-2A619BEC08EF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2" y="424544"/>
            <a:ext cx="4571999" cy="48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00C6E1-43F4-41D2-98E5-A11EED3C0F72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A0F93D9-AB51-4D6C-BE1C-D999E43B6EA2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8" y="1"/>
            <a:ext cx="2673349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1"/>
            <a:ext cx="78232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90927C-0689-40D2-8611-28DC67822BE1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B1BC3D1-47D5-4F6A-8B17-60C452A06FF9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4918" y="1619251"/>
            <a:ext cx="7488767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238501"/>
            <a:ext cx="6817783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843F71A-06D7-44CC-854A-52BEF572A13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0285FE-72C0-48A1-8EC0-847CE35DB244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CD720CE-6DC9-4868-A2E9-3A52C2BE30A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6F36AE9-5A67-4375-9E43-4FA32DB01469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196975"/>
            <a:ext cx="5226049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7" y="1196975"/>
            <a:ext cx="522816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A9C9C06-D71D-4E40-AB89-534D6F993E7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7DFDB1-2DB3-4CFD-884F-38426C8DD8F6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256EF53-AF30-4D9E-BDF5-A122064A9F0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97203C6-FB4D-4CD2-9B4E-7C7916C6D27C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EAFD0FF-FC21-49C5-A4A1-DC1F20219BA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4D3611-A00A-46F8-9880-917AEE8ABF95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5F34227-209C-4596-921E-92B68C775BE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CBF739-C525-4F0C-8FF5-EEC5735E6AB0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86BD787-7D9C-42BA-A61C-574DBC2ABD2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3B69C6-DA69-47BA-9DBD-41D21A354E9E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E4E8B-F727-4A99-A206-F72B9CE77F0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66861BD-75A8-4802-8FD1-5392E10D466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53998D-FBC3-4D02-84E8-C3AC83833D17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73F891C-AB13-48D1-B338-282D0654741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857207C-33C0-4C17-B48F-1480404E69CE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318" y="1"/>
            <a:ext cx="2673349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1"/>
            <a:ext cx="78232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917808A-808E-4C28-A129-695D6562809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5121B5-27D0-424D-AE03-80ADF4A26E61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782A-A0FF-4069-A7F7-FC07A6209A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2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C569-0129-4CF2-9F60-68D315BD21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4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D45E-3517-4489-AA38-C51C77585C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95400"/>
            <a:ext cx="5486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E8BB-0697-4E24-8A47-3B12366727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15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872D-02DC-41A1-9A62-5FB56BE7CA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31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40F7A-7430-4713-A32D-F52B0F4AC4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0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99F6-3002-457F-BB68-346500F881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0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B1BFC2-7E90-419F-A3FE-C8A953B6BD0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C2B2031-54B2-4029-9DAA-8551F4745BEA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837A-EAC4-4661-9C33-3EE84F0E55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19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4081-F03B-477A-8ED7-D70B7BC35C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07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059B5-504A-4CDB-8A29-5C63AD37FD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90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304800"/>
            <a:ext cx="279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178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1EA13-9E58-47C4-A6F4-AEFE6CBD0C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196975"/>
            <a:ext cx="5226049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167" y="1196975"/>
            <a:ext cx="522816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C7C881-D033-49F5-BBCD-270FAF3ABF9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BA3D883-95B4-4E15-A77B-6D967C5DB10C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599F65-0449-405B-BE2D-5F1D2078902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FDF9DE-27C8-4888-A016-562A8EEE8FFA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00BD1-FFC2-4BE8-B56E-03251CD4076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ECD6BA-DE92-4396-82B2-3A8713028373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C09E43-FBEE-4104-BD0C-D580ABD7328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7C08C8-A088-4626-9737-FDB8C98BAD08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FE94B6-C324-4F95-80A7-7D8FE4069DC0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1562D2D-29D2-4D22-8E19-30A2AF423539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9185" y="6548439"/>
            <a:ext cx="3839633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04561C-D6F2-4910-8A8F-67C6A0E50F1F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3A64967-7158-49B3-9726-084D73B010DC}" type="datetime1">
              <a:rPr lang="nl-NL" smtClean="0"/>
              <a:pPr/>
              <a:t>11-1-2019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blue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976100" cy="83820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0"/>
            <a:ext cx="1069974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858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6DEB80C7-B18F-4846-97F2-B56A63E51E5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87000" y="6477000"/>
            <a:ext cx="1852084" cy="319715"/>
          </a:xfrm>
          <a:prstGeom prst="rect">
            <a:avLst/>
          </a:prstGeom>
          <a:noFill/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553200"/>
            <a:ext cx="142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accent4"/>
                </a:solidFill>
              </a:defRPr>
            </a:lvl1pPr>
          </a:lstStyle>
          <a:p>
            <a:fld id="{2546E7B9-B167-4029-A79A-4A21502F9EF4}" type="datetime1">
              <a:rPr lang="nl-NL" smtClean="0"/>
              <a:pPr/>
              <a:t>11-1-2019</a:t>
            </a:fld>
            <a:endParaRPr lang="nl-NL" dirty="0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1"/>
            <a:ext cx="1150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52" name="Picture 16" descr="blue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976100" cy="895350"/>
          </a:xfrm>
          <a:prstGeom prst="rect">
            <a:avLst/>
          </a:prstGeom>
          <a:noFill/>
        </p:spPr>
      </p:pic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196975"/>
            <a:ext cx="10657416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185" y="6548439"/>
            <a:ext cx="383963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3734" y="6567489"/>
            <a:ext cx="768351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7EC42274-9301-45F3-9FB8-888F6A15ECC8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9" name="Picture 13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55668" y="6332538"/>
            <a:ext cx="2707217" cy="431800"/>
          </a:xfrm>
          <a:prstGeom prst="rect">
            <a:avLst/>
          </a:prstGeom>
          <a:noFill/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74067" y="6567489"/>
            <a:ext cx="71966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9BB9C02D-C85F-48E1-BBE2-2735B627C6B2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2191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14918" y="0"/>
            <a:ext cx="1069974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117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1176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eaLnBrk="0" hangingPunct="0"/>
            <a:r>
              <a:rPr lang="en-US" altLang="en-US" smtClean="0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algn="ctr"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 i="1"/>
            </a:lvl1pPr>
          </a:lstStyle>
          <a:p>
            <a:pPr eaLnBrk="0" hangingPunct="0"/>
            <a:fld id="{4A00C35F-F707-41AF-B95B-B1545AEFB57C}" type="slidenum">
              <a:rPr lang="en-US" altLang="en-US" smtClean="0">
                <a:solidFill>
                  <a:srgbClr val="000000"/>
                </a:solidFill>
              </a:rPr>
              <a:pPr eaLnBrk="0" hangingPunct="0"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9/95/Overo_with_coin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5.emf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34.bin"/><Relationship Id="rId7" Type="http://schemas.openxmlformats.org/officeDocument/2006/relationships/oleObject" Target="file:///C:\Users\MPeemen\TUe\2013\schedulinglocality\Accelerator.vsd\Drawing\~Page-2\Rectangle.5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emf"/><Relationship Id="rId5" Type="http://schemas.openxmlformats.org/officeDocument/2006/relationships/oleObject" Target="file:///C:\Users\MPeemen\TUe\2013\schedulinglocality\Accelerator.vsd\Drawing\~Page-2\Square" TargetMode="External"/><Relationship Id="rId10" Type="http://schemas.openxmlformats.org/officeDocument/2006/relationships/image" Target="../media/image65.emf"/><Relationship Id="rId4" Type="http://schemas.openxmlformats.org/officeDocument/2006/relationships/image" Target="../media/image61.emf"/><Relationship Id="rId9" Type="http://schemas.openxmlformats.org/officeDocument/2006/relationships/image" Target="../media/image6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4.jpeg"/><Relationship Id="rId4" Type="http://schemas.openxmlformats.org/officeDocument/2006/relationships/image" Target="../media/image78.emf"/><Relationship Id="rId9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5789612" cy="1470025"/>
          </a:xfrm>
        </p:spPr>
        <p:txBody>
          <a:bodyPr/>
          <a:lstStyle/>
          <a:p>
            <a:r>
              <a:rPr lang="en-US" dirty="0" smtClean="0"/>
              <a:t>Tricks of the Trade: </a:t>
            </a:r>
            <a:br>
              <a:rPr lang="en-US" dirty="0" smtClean="0"/>
            </a:br>
            <a:r>
              <a:rPr lang="en-US" dirty="0" smtClean="0"/>
              <a:t>From Loop Transformations to Automatic </a:t>
            </a:r>
            <a:r>
              <a:rPr lang="en-US" dirty="0"/>
              <a:t>O</a:t>
            </a:r>
            <a:r>
              <a:rPr lang="en-US" dirty="0" smtClean="0"/>
              <a:t>ptimization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1" y="3468687"/>
            <a:ext cx="5113337" cy="550863"/>
          </a:xfrm>
        </p:spPr>
        <p:txBody>
          <a:bodyPr/>
          <a:lstStyle/>
          <a:p>
            <a:pPr>
              <a:tabLst>
                <a:tab pos="914400" algn="l"/>
              </a:tabLst>
            </a:pPr>
            <a:r>
              <a:rPr lang="en-US" smtClean="0"/>
              <a:t>Maurice Peemen</a:t>
            </a:r>
          </a:p>
          <a:p>
            <a:pPr>
              <a:tabLst>
                <a:tab pos="914400" algn="l"/>
              </a:tabLst>
            </a:pPr>
            <a:r>
              <a:rPr lang="en-US" smtClean="0"/>
              <a:t>Henk Corporaal</a:t>
            </a:r>
            <a:endParaRPr lang="en-US" dirty="0" smtClean="0"/>
          </a:p>
          <a:p>
            <a:pPr>
              <a:tabLst>
                <a:tab pos="914400" algn="l"/>
              </a:tabLst>
            </a:pPr>
            <a:endParaRPr lang="en-US" dirty="0"/>
          </a:p>
          <a:p>
            <a:pPr>
              <a:tabLst>
                <a:tab pos="914400" algn="l"/>
              </a:tabLst>
            </a:pPr>
            <a:r>
              <a:rPr lang="en-US" smtClean="0"/>
              <a:t>5SIA0 Embedded </a:t>
            </a:r>
            <a:r>
              <a:rPr lang="en-US" dirty="0" smtClean="0"/>
              <a:t>Computer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9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only the start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10220839" cy="533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8" name="Rectangular Callout 7"/>
          <p:cNvSpPr/>
          <p:nvPr/>
        </p:nvSpPr>
        <p:spPr>
          <a:xfrm>
            <a:off x="5715000" y="381000"/>
            <a:ext cx="4495800" cy="2457450"/>
          </a:xfrm>
          <a:prstGeom prst="wedgeRectCallout">
            <a:avLst>
              <a:gd name="adj1" fmla="val -43450"/>
              <a:gd name="adj2" fmla="val 76095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“You take the blue pill - the story ends, you wake up in your bed and believe whatever you want to believe. You take the red pill - you stay in Wonderland and I show you how deep the rabbit-hole goes.”  </a:t>
            </a:r>
          </a:p>
          <a:p>
            <a:r>
              <a:rPr 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Morpheus, The Matrix (1999)</a:t>
            </a:r>
          </a:p>
        </p:txBody>
      </p:sp>
    </p:spTree>
    <p:extLst>
      <p:ext uri="{BB962C8B-B14F-4D97-AF65-F5344CB8AC3E}">
        <p14:creationId xmlns:p14="http://schemas.microsoft.com/office/powerpoint/2010/main" val="21355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Data-Flow-Based Transformations</a:t>
            </a:r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Iteration Reordering Transformations</a:t>
            </a:r>
          </a:p>
          <a:p>
            <a:pPr marL="269875" lvl="1" indent="0">
              <a:buNone/>
            </a:pPr>
            <a:endParaRPr lang="en-US" dirty="0" smtClean="0"/>
          </a:p>
          <a:p>
            <a:r>
              <a:rPr lang="en-US" dirty="0" smtClean="0"/>
              <a:t>Loop Restructuring Transformations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4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Reordering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relative ordering</a:t>
            </a:r>
          </a:p>
          <a:p>
            <a:pPr lvl="1"/>
            <a:r>
              <a:rPr lang="en-US" dirty="0" smtClean="0"/>
              <a:t>Expose parallelism by </a:t>
            </a:r>
            <a:r>
              <a:rPr lang="en-US" smtClean="0"/>
              <a:t>altering iteration dependencies</a:t>
            </a:r>
            <a:endParaRPr lang="en-US" dirty="0" smtClean="0"/>
          </a:p>
          <a:p>
            <a:pPr lvl="1"/>
            <a:r>
              <a:rPr lang="en-US" dirty="0" smtClean="0"/>
              <a:t>Improve locality by matching with a memory hierarchy</a:t>
            </a:r>
          </a:p>
          <a:p>
            <a:r>
              <a:rPr lang="en-US" dirty="0" smtClean="0"/>
              <a:t>We need more theory to understand these</a:t>
            </a:r>
          </a:p>
          <a:p>
            <a:r>
              <a:rPr lang="en-US" dirty="0" smtClean="0"/>
              <a:t>Or combine the tricks to form a methodology</a:t>
            </a:r>
          </a:p>
          <a:p>
            <a:r>
              <a:rPr lang="en-US" dirty="0" smtClean="0"/>
              <a:t>Normal compilers don’t help you with this</a:t>
            </a:r>
          </a:p>
          <a:p>
            <a:r>
              <a:rPr lang="en-US" dirty="0" smtClean="0"/>
              <a:t>Only state-of-the-art </a:t>
            </a:r>
            <a:r>
              <a:rPr lang="en-US" dirty="0"/>
              <a:t>c</a:t>
            </a:r>
            <a:r>
              <a:rPr lang="en-US" dirty="0" smtClean="0"/>
              <a:t>ompilers can help</a:t>
            </a:r>
          </a:p>
          <a:p>
            <a:pPr lvl="1"/>
            <a:r>
              <a:rPr lang="en-US" dirty="0" smtClean="0"/>
              <a:t>Often research compilers ;)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/>
              <a:t>*Based on: </a:t>
            </a:r>
          </a:p>
          <a:p>
            <a:pPr marL="0" indent="0">
              <a:buNone/>
            </a:pPr>
            <a:r>
              <a:rPr lang="en-US" sz="1800" i="1" dirty="0"/>
              <a:t>M. Wolf, M. Lam, A Data Locality Optimizing Algorithm.  ACM SIGPLAN, PLDI (1991)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2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representation as Iteration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B[j+3][i+2]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Each position represents </a:t>
            </a:r>
            <a:r>
              <a:rPr lang="en-US" smtClean="0">
                <a:cs typeface="Courier New" pitchFamily="49" charset="0"/>
              </a:rPr>
              <a:t>an iteration</a:t>
            </a:r>
          </a:p>
          <a:p>
            <a:pPr lvl="1"/>
            <a:r>
              <a:rPr lang="en-US" smtClean="0">
                <a:cs typeface="Courier New" pitchFamily="49" charset="0"/>
              </a:rPr>
              <a:t>At each position 1 or more array elements are accessed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85032"/>
              </p:ext>
            </p:extLst>
          </p:nvPr>
        </p:nvGraphicFramePr>
        <p:xfrm>
          <a:off x="6781800" y="1600200"/>
          <a:ext cx="3933824" cy="418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00200"/>
                        <a:ext cx="3933824" cy="418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2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order in Iteration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Iteration space is not data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55310"/>
              </p:ext>
            </p:extLst>
          </p:nvPr>
        </p:nvGraphicFramePr>
        <p:xfrm>
          <a:off x="6705601" y="1752601"/>
          <a:ext cx="4038599" cy="429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Visio" r:id="rId3" imgW="1160078" imgH="1234479" progId="Visio.Drawing.11">
                  <p:embed/>
                </p:oleObj>
              </mc:Choice>
              <mc:Fallback>
                <p:oleObj name="Visio" r:id="rId3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752601"/>
                        <a:ext cx="4038599" cy="4298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7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don’t have to be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A[j][j] 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 B[j+3][i+2];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But order can have huge impact</a:t>
            </a:r>
          </a:p>
          <a:p>
            <a:r>
              <a:rPr lang="en-US" dirty="0" smtClean="0"/>
              <a:t>Memory Hierarchy</a:t>
            </a:r>
          </a:p>
          <a:p>
            <a:pPr lvl="1"/>
            <a:r>
              <a:rPr lang="en-US" dirty="0" smtClean="0"/>
              <a:t>E.g. Reuse of data</a:t>
            </a:r>
          </a:p>
          <a:p>
            <a:r>
              <a:rPr lang="en-US" dirty="0" smtClean="0"/>
              <a:t>Parallelism</a:t>
            </a:r>
          </a:p>
          <a:p>
            <a:r>
              <a:rPr lang="en-US" dirty="0" smtClean="0"/>
              <a:t>Loop or control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944307"/>
              </p:ext>
            </p:extLst>
          </p:nvPr>
        </p:nvGraphicFramePr>
        <p:xfrm>
          <a:off x="6705601" y="1590402"/>
          <a:ext cx="4190999" cy="4460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Visio" r:id="rId3" imgW="1329812" imgH="1329896" progId="Visio.Drawing.11">
                  <p:embed/>
                </p:oleObj>
              </mc:Choice>
              <mc:Fallback>
                <p:oleObj name="Visio" r:id="rId3" imgW="1329812" imgH="132989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05601" y="1590402"/>
                        <a:ext cx="4190999" cy="4460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0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2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100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= B[j+1][0] + B[j][0];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9" name="Rectangular Callout 8"/>
          <p:cNvSpPr/>
          <p:nvPr/>
        </p:nvSpPr>
        <p:spPr>
          <a:xfrm>
            <a:off x="6906126" y="895350"/>
            <a:ext cx="3355474" cy="950912"/>
          </a:xfrm>
          <a:prstGeom prst="wedgeRectCallout">
            <a:avLst>
              <a:gd name="adj1" fmla="val -93350"/>
              <a:gd name="adj2" fmla="val 59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Assumptions: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1. Memory layout row mayor</a:t>
            </a:r>
          </a:p>
          <a:p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2.Cache line size=4 elements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99" y="2118059"/>
            <a:ext cx="8563504" cy="45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2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:= 0 to 100</a:t>
            </a:r>
          </a:p>
          <a:p>
            <a:pPr lvl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][j] = B[j+1][0] + B[j][0];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8721"/>
              </p:ext>
            </p:extLst>
          </p:nvPr>
        </p:nvGraphicFramePr>
        <p:xfrm>
          <a:off x="2199546" y="2819400"/>
          <a:ext cx="8011254" cy="243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Visio" r:id="rId4" imgW="4005627" imgH="1217179" progId="Visio.Drawing.11">
                  <p:embed/>
                </p:oleObj>
              </mc:Choice>
              <mc:Fallback>
                <p:oleObj name="Visio" r:id="rId4" imgW="4005627" imgH="12171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9546" y="2819400"/>
                        <a:ext cx="8011254" cy="243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7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05085"/>
              </p:ext>
            </p:extLst>
          </p:nvPr>
        </p:nvGraphicFramePr>
        <p:xfrm>
          <a:off x="3135490" y="2667001"/>
          <a:ext cx="6010317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Visio" r:id="rId3" imgW="2360362" imgH="1377199" progId="Visio.Drawing.11">
                  <p:embed/>
                </p:oleObj>
              </mc:Choice>
              <mc:Fallback>
                <p:oleObj name="Visio" r:id="rId3" imgW="2360362" imgH="13771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5490" y="2667001"/>
                        <a:ext cx="6010317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94547"/>
              </p:ext>
            </p:extLst>
          </p:nvPr>
        </p:nvGraphicFramePr>
        <p:xfrm>
          <a:off x="3124200" y="2636828"/>
          <a:ext cx="7391400" cy="3535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Visio" r:id="rId5" imgW="2891154" imgH="1383146" progId="Visio.Drawing.11">
                  <p:embed/>
                </p:oleObj>
              </mc:Choice>
              <mc:Fallback>
                <p:oleObj name="Visio" r:id="rId5" imgW="2891154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2636828"/>
                        <a:ext cx="7391400" cy="3535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cache misses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][j] = B[j][</a:t>
            </a:r>
            <a:r>
              <a:rPr lang="en-US" sz="200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];  // again row major ordering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// assumed</a:t>
            </a:r>
            <a:endParaRPr lang="en-US" dirty="0">
              <a:solidFill>
                <a:srgbClr val="1010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58749"/>
              </p:ext>
            </p:extLst>
          </p:nvPr>
        </p:nvGraphicFramePr>
        <p:xfrm>
          <a:off x="2918179" y="2617026"/>
          <a:ext cx="7800883" cy="363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Visio" r:id="rId7" imgW="3047220" imgH="1418506" progId="Visio.Drawing.11">
                  <p:embed/>
                </p:oleObj>
              </mc:Choice>
              <mc:Fallback>
                <p:oleObj name="Visio" r:id="rId7" imgW="3047220" imgH="141850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179" y="2617026"/>
                        <a:ext cx="7800883" cy="363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8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array accesses for </a:t>
            </a:r>
            <a:r>
              <a:rPr lang="en-US" dirty="0"/>
              <a:t>memory </a:t>
            </a:r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the following questions?</a:t>
            </a:r>
          </a:p>
          <a:p>
            <a:pPr lvl="1"/>
            <a:r>
              <a:rPr lang="en-US" dirty="0" smtClean="0"/>
              <a:t>When do misses occur?</a:t>
            </a:r>
          </a:p>
          <a:p>
            <a:pPr lvl="2"/>
            <a:r>
              <a:rPr lang="en-US" dirty="0" smtClean="0"/>
              <a:t>Use “</a:t>
            </a:r>
            <a:r>
              <a:rPr lang="en-US" dirty="0" smtClean="0">
                <a:solidFill>
                  <a:srgbClr val="FF0000"/>
                </a:solidFill>
              </a:rPr>
              <a:t>locality analysis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Is it possible to change iteration order to produce better behavior?</a:t>
            </a:r>
          </a:p>
          <a:p>
            <a:pPr lvl="2"/>
            <a:r>
              <a:rPr lang="en-US" dirty="0" smtClean="0"/>
              <a:t>Evaluate the cost of various alternatives</a:t>
            </a:r>
          </a:p>
          <a:p>
            <a:pPr lvl="1"/>
            <a:r>
              <a:rPr lang="en-US" dirty="0" smtClean="0"/>
              <a:t>Does the new ordering produce correct results?</a:t>
            </a:r>
          </a:p>
          <a:p>
            <a:pPr lvl="2"/>
            <a:r>
              <a:rPr lang="en-US" dirty="0" smtClean="0"/>
              <a:t>Use “</a:t>
            </a:r>
            <a:r>
              <a:rPr lang="en-US" dirty="0" smtClean="0">
                <a:solidFill>
                  <a:srgbClr val="FF0000"/>
                </a:solidFill>
              </a:rPr>
              <a:t>dependence analysis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6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err="1" smtClean="0"/>
              <a:t>Excecution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 computing</a:t>
            </a:r>
          </a:p>
          <a:p>
            <a:r>
              <a:rPr lang="en-US" dirty="0" smtClean="0"/>
              <a:t>Embedded computing</a:t>
            </a:r>
          </a:p>
          <a:p>
            <a:r>
              <a:rPr lang="en-US" dirty="0" smtClean="0"/>
              <a:t>Small portions of the code dominate execution time</a:t>
            </a:r>
          </a:p>
          <a:p>
            <a:r>
              <a:rPr lang="en-US" dirty="0" smtClean="0"/>
              <a:t>Hot spots</a:t>
            </a:r>
          </a:p>
          <a:p>
            <a:r>
              <a:rPr lang="en-US" u="sng" dirty="0" smtClean="0"/>
              <a:t>Loops</a:t>
            </a:r>
          </a:p>
          <a:p>
            <a:r>
              <a:rPr lang="en-US" dirty="0" smtClean="0"/>
              <a:t>Improve the small part</a:t>
            </a:r>
          </a:p>
          <a:p>
            <a:r>
              <a:rPr lang="en-US" dirty="0" smtClean="0"/>
              <a:t>Loop Transformations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2960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le:Overo with co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73841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Merge 5"/>
          <p:cNvSpPr/>
          <p:nvPr/>
        </p:nvSpPr>
        <p:spPr>
          <a:xfrm rot="16200000">
            <a:off x="5323870" y="4124930"/>
            <a:ext cx="1981200" cy="2265740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2430" y="2447146"/>
            <a:ext cx="46169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for(j=0; j&lt;N; j++){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for(k=0; k&lt;N; k++)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c[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][j] +=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][k] * b[k][j];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Reordering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Interchange</a:t>
            </a:r>
          </a:p>
          <a:p>
            <a:r>
              <a:rPr lang="en-US" dirty="0" smtClean="0"/>
              <a:t>Tiling</a:t>
            </a:r>
          </a:p>
          <a:p>
            <a:endParaRPr lang="en-US" dirty="0" smtClean="0"/>
          </a:p>
          <a:p>
            <a:r>
              <a:rPr lang="en-US" dirty="0" smtClean="0"/>
              <a:t>Skewing</a:t>
            </a:r>
          </a:p>
          <a:p>
            <a:r>
              <a:rPr lang="en-US" dirty="0" smtClean="0"/>
              <a:t>Loop Reversal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Right Brace 5"/>
          <p:cNvSpPr/>
          <p:nvPr/>
        </p:nvSpPr>
        <p:spPr>
          <a:xfrm>
            <a:off x="5105400" y="1295400"/>
            <a:ext cx="457200" cy="6858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104263" y="2474267"/>
            <a:ext cx="460612" cy="87853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4876" y="1407468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Can improve locality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1463" y="26827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Can enable above</a:t>
            </a:r>
          </a:p>
        </p:txBody>
      </p:sp>
    </p:spTree>
    <p:extLst>
      <p:ext uri="{BB962C8B-B14F-4D97-AF65-F5344CB8AC3E}">
        <p14:creationId xmlns:p14="http://schemas.microsoft.com/office/powerpoint/2010/main" val="31219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Interchange or Loop Permutation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	     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		   A[j][i] = </a:t>
            </a:r>
            <a:r>
              <a:rPr lang="en-US" sz="20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*j;</a:t>
            </a:r>
          </a:p>
          <a:p>
            <a:pPr marL="0" indent="0">
              <a:buClr>
                <a:srgbClr val="00AEEF"/>
              </a:buClr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sz="20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 smtClean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 smtClean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endParaRPr lang="en-US" dirty="0">
              <a:solidFill>
                <a:srgbClr val="101073"/>
              </a:solidFill>
              <a:cs typeface="Courier New" pitchFamily="49" charset="0"/>
            </a:endParaRPr>
          </a:p>
          <a:p>
            <a:pPr>
              <a:buClr>
                <a:srgbClr val="00AEEF"/>
              </a:buClr>
            </a:pPr>
            <a:r>
              <a:rPr lang="en-US" dirty="0" smtClean="0">
                <a:solidFill>
                  <a:srgbClr val="101073"/>
                </a:solidFill>
                <a:cs typeface="Courier New" pitchFamily="49" charset="0"/>
              </a:rPr>
              <a:t>N is large with respect to cache size</a:t>
            </a:r>
          </a:p>
          <a:p>
            <a:pPr>
              <a:buClr>
                <a:srgbClr val="00AEEF"/>
              </a:buClr>
            </a:pPr>
            <a:r>
              <a:rPr lang="en-US" dirty="0" smtClean="0">
                <a:solidFill>
                  <a:srgbClr val="101073"/>
                </a:solidFill>
                <a:cs typeface="Courier New" pitchFamily="49" charset="0"/>
              </a:rPr>
              <a:t>Normal compilers will not help you!</a:t>
            </a:r>
            <a:endParaRPr lang="en-US" dirty="0">
              <a:solidFill>
                <a:srgbClr val="101073"/>
              </a:solidFill>
            </a:endParaRPr>
          </a:p>
          <a:p>
            <a:pPr marL="0" indent="0">
              <a:buClr>
                <a:srgbClr val="00AEEF"/>
              </a:buClr>
              <a:buNone/>
            </a:pPr>
            <a:endParaRPr lang="en-US" dirty="0" smtClean="0">
              <a:solidFill>
                <a:srgbClr val="10107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902530"/>
              </p:ext>
            </p:extLst>
          </p:nvPr>
        </p:nvGraphicFramePr>
        <p:xfrm>
          <a:off x="1905000" y="2484042"/>
          <a:ext cx="2320156" cy="246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Visio" r:id="rId4" imgW="1160078" imgH="1234479" progId="Visio.Drawing.11">
                  <p:embed/>
                </p:oleObj>
              </mc:Choice>
              <mc:Fallback>
                <p:oleObj name="Visio" r:id="rId4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2484042"/>
                        <a:ext cx="2320156" cy="2468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711654"/>
              </p:ext>
            </p:extLst>
          </p:nvPr>
        </p:nvGraphicFramePr>
        <p:xfrm>
          <a:off x="4942746" y="2209800"/>
          <a:ext cx="3210654" cy="276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Visio" r:id="rId6" imgW="1605327" imgH="1383146" progId="Visio.Drawing.11">
                  <p:embed/>
                </p:oleObj>
              </mc:Choice>
              <mc:Fallback>
                <p:oleObj name="Visio" r:id="rId6" imgW="1605327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746" y="2209800"/>
                        <a:ext cx="3210654" cy="2766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5410200" y="13716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13716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4114800" y="34290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71003"/>
              </p:ext>
            </p:extLst>
          </p:nvPr>
        </p:nvGraphicFramePr>
        <p:xfrm>
          <a:off x="8001000" y="2286000"/>
          <a:ext cx="39624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1453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Tiling the Iteration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in Iteration Space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 for(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      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      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         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01388"/>
              </p:ext>
            </p:extLst>
          </p:nvPr>
        </p:nvGraphicFramePr>
        <p:xfrm>
          <a:off x="2133601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Visio" r:id="rId4" imgW="1160078" imgH="1234479" progId="Visio.Drawing.11">
                  <p:embed/>
                </p:oleObj>
              </mc:Choice>
              <mc:Fallback>
                <p:oleObj name="Visio" r:id="rId4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1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02359"/>
              </p:ext>
            </p:extLst>
          </p:nvPr>
        </p:nvGraphicFramePr>
        <p:xfrm>
          <a:off x="5710406" y="3124199"/>
          <a:ext cx="3204996" cy="34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Visio" r:id="rId6" imgW="1160078" imgH="1234479" progId="Visio.Drawing.11">
                  <p:embed/>
                </p:oleObj>
              </mc:Choice>
              <mc:Fallback>
                <p:oleObj name="Visio" r:id="rId6" imgW="1160078" imgH="1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10406" y="3124199"/>
                        <a:ext cx="3204996" cy="34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724400" y="2286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295900" y="4419600"/>
            <a:ext cx="8001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96401" y="3581401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assume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Tj=4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Effects of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                     for(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       for(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        for(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jj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+Tj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++){</a:t>
            </a:r>
            <a:endParaRPr lang="en-US" sz="1800" dirty="0">
              <a:solidFill>
                <a:srgbClr val="101073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Clr>
                <a:srgbClr val="00AEEF"/>
              </a:buClr>
              <a:buNone/>
            </a:pP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              f(A[</a:t>
            </a:r>
            <a:r>
              <a:rPr lang="en-US" sz="1800" dirty="0" err="1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solidFill>
                  <a:srgbClr val="101073"/>
                </a:solidFill>
                <a:latin typeface="Courier New" pitchFamily="49" charset="0"/>
                <a:cs typeface="Courier New" pitchFamily="49" charset="0"/>
              </a:rPr>
              <a:t>],A[j]);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72249"/>
              </p:ext>
            </p:extLst>
          </p:nvPr>
        </p:nvGraphicFramePr>
        <p:xfrm>
          <a:off x="1618750" y="2992762"/>
          <a:ext cx="4012615" cy="234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Visio" r:id="rId3" imgW="2360362" imgH="1377199" progId="Visio.Drawing.11">
                  <p:embed/>
                </p:oleObj>
              </mc:Choice>
              <mc:Fallback>
                <p:oleObj name="Visio" r:id="rId3" imgW="2360362" imgH="13771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750" y="2992762"/>
                        <a:ext cx="4012615" cy="234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638800" y="27432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48359"/>
              </p:ext>
            </p:extLst>
          </p:nvPr>
        </p:nvGraphicFramePr>
        <p:xfrm>
          <a:off x="5676838" y="2982652"/>
          <a:ext cx="4914962" cy="235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Visio" r:id="rId5" imgW="2891154" imgH="1383146" progId="Visio.Drawing.11">
                  <p:embed/>
                </p:oleObj>
              </mc:Choice>
              <mc:Fallback>
                <p:oleObj name="Visio" r:id="rId5" imgW="2891154" imgH="13831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6838" y="2982652"/>
                        <a:ext cx="4914962" cy="235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63001" y="556260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assume Tj=4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always possible?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dependencies can prevent transformations</a:t>
            </a:r>
          </a:p>
          <a:p>
            <a:r>
              <a:rPr lang="en-US" dirty="0" smtClean="0"/>
              <a:t>Interchange and Tiling is not always valid!</a:t>
            </a:r>
          </a:p>
          <a:p>
            <a:r>
              <a:rPr lang="en-US" dirty="0" smtClean="0"/>
              <a:t>Example Interchange</a:t>
            </a:r>
          </a:p>
          <a:p>
            <a:pPr lvl="1"/>
            <a:r>
              <a:rPr lang="en-US" dirty="0" smtClean="0"/>
              <a:t>Spatial locality</a:t>
            </a:r>
          </a:p>
          <a:p>
            <a:pPr lvl="1"/>
            <a:r>
              <a:rPr lang="en-US" dirty="0" smtClean="0"/>
              <a:t>Dependency (1,-1)</a:t>
            </a:r>
          </a:p>
          <a:p>
            <a:r>
              <a:rPr lang="en-US" dirty="0" smtClean="0"/>
              <a:t>Should be lexicographically</a:t>
            </a:r>
            <a:br>
              <a:rPr lang="en-US" dirty="0" smtClean="0"/>
            </a:br>
            <a:r>
              <a:rPr lang="en-US" dirty="0" smtClean="0"/>
              <a:t>correct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799" y="4106031"/>
            <a:ext cx="436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for(j=0; j&lt;N; j++){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  a[</a:t>
            </a:r>
            <a:r>
              <a:rPr lang="en-US" b="1" dirty="0">
                <a:latin typeface="Lucida Console" panose="020B0609040504020204" pitchFamily="49" charset="0"/>
              </a:rPr>
              <a:t>j</a:t>
            </a:r>
            <a:r>
              <a:rPr lang="en-US" b="1" dirty="0" smtClean="0">
                <a:latin typeface="Lucida Console" panose="020B0609040504020204" pitchFamily="49" charset="0"/>
              </a:rPr>
              <a:t>][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 = a[j+1][i-1] + </a:t>
            </a:r>
            <a:r>
              <a:rPr lang="en-US" b="1" dirty="0">
                <a:latin typeface="Lucida Console" panose="020B0609040504020204" pitchFamily="49" charset="0"/>
              </a:rPr>
              <a:t>1</a:t>
            </a:r>
            <a:r>
              <a:rPr lang="en-US" b="1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}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  <a:endParaRPr lang="en-US" b="1" dirty="0">
              <a:latin typeface="Lucida Console" panose="020B0609040504020204" pitchFamily="49" charset="0"/>
            </a:endParaRPr>
          </a:p>
        </p:txBody>
      </p:sp>
      <p:sp>
        <p:nvSpPr>
          <p:cNvPr id="17" name="Circular Arrow 16"/>
          <p:cNvSpPr/>
          <p:nvPr/>
        </p:nvSpPr>
        <p:spPr>
          <a:xfrm flipV="1">
            <a:off x="2748844" y="4250617"/>
            <a:ext cx="1975556" cy="1600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4356"/>
              </p:ext>
            </p:extLst>
          </p:nvPr>
        </p:nvGraphicFramePr>
        <p:xfrm>
          <a:off x="6858000" y="2865722"/>
          <a:ext cx="3429000" cy="301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Visio" r:id="rId3" imgW="2097090" imgH="1846322" progId="Visio.Drawing.11">
                  <p:embed/>
                </p:oleObj>
              </mc:Choice>
              <mc:Fallback>
                <p:oleObj name="Visio" r:id="rId3" imgW="2097090" imgH="184632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65722"/>
                        <a:ext cx="3429000" cy="301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3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Lexicographical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975"/>
            <a:ext cx="9906000" cy="5051425"/>
          </a:xfrm>
        </p:spPr>
        <p:txBody>
          <a:bodyPr/>
          <a:lstStyle/>
          <a:p>
            <a:r>
              <a:rPr lang="en-US" dirty="0">
                <a:cs typeface="Courier New" pitchFamily="49" charset="0"/>
              </a:rPr>
              <a:t>Each iteration is a node </a:t>
            </a:r>
            <a:r>
              <a:rPr lang="en-US" dirty="0" smtClean="0">
                <a:cs typeface="Courier New" pitchFamily="49" charset="0"/>
              </a:rPr>
              <a:t>identified </a:t>
            </a:r>
            <a:r>
              <a:rPr lang="en-US" dirty="0">
                <a:cs typeface="Courier New" pitchFamily="49" charset="0"/>
              </a:rPr>
              <a:t>by </a:t>
            </a:r>
            <a:r>
              <a:rPr lang="en-US">
                <a:cs typeface="Courier New" pitchFamily="49" charset="0"/>
              </a:rPr>
              <a:t>its </a:t>
            </a:r>
            <a:r>
              <a:rPr lang="en-US" smtClean="0">
                <a:cs typeface="Courier New" pitchFamily="49" charset="0"/>
              </a:rPr>
              <a:t>n-dim. index </a:t>
            </a:r>
            <a:r>
              <a:rPr lang="en-US" dirty="0">
                <a:cs typeface="Courier New" pitchFamily="49" charset="0"/>
              </a:rPr>
              <a:t>vector: p </a:t>
            </a:r>
            <a:r>
              <a:rPr lang="en-US" b="0" dirty="0">
                <a:cs typeface="Courier New" pitchFamily="49" charset="0"/>
              </a:rPr>
              <a:t>= (p</a:t>
            </a:r>
            <a:r>
              <a:rPr lang="en-US" b="0" baseline="-25000" dirty="0">
                <a:cs typeface="Courier New" pitchFamily="49" charset="0"/>
              </a:rPr>
              <a:t>1</a:t>
            </a:r>
            <a:r>
              <a:rPr lang="en-US" b="0" dirty="0">
                <a:cs typeface="Courier New" pitchFamily="49" charset="0"/>
              </a:rPr>
              <a:t>, p</a:t>
            </a:r>
            <a:r>
              <a:rPr lang="en-US" b="0" baseline="-25000" dirty="0">
                <a:cs typeface="Courier New" pitchFamily="49" charset="0"/>
              </a:rPr>
              <a:t>2</a:t>
            </a:r>
            <a:r>
              <a:rPr lang="en-US" b="0" dirty="0">
                <a:cs typeface="Courier New" pitchFamily="49" charset="0"/>
              </a:rPr>
              <a:t>, …, </a:t>
            </a:r>
            <a:r>
              <a:rPr lang="en-US" b="0" dirty="0" err="1">
                <a:cs typeface="Courier New" pitchFamily="49" charset="0"/>
              </a:rPr>
              <a:t>p</a:t>
            </a:r>
            <a:r>
              <a:rPr lang="en-US" b="0" baseline="-25000" dirty="0" err="1">
                <a:cs typeface="Courier New" pitchFamily="49" charset="0"/>
              </a:rPr>
              <a:t>n</a:t>
            </a:r>
            <a:r>
              <a:rPr lang="en-US" b="0" dirty="0" smtClean="0">
                <a:cs typeface="Courier New" pitchFamily="49" charset="0"/>
              </a:rPr>
              <a:t>)</a:t>
            </a:r>
            <a:endParaRPr lang="en-US" dirty="0"/>
          </a:p>
          <a:p>
            <a:r>
              <a:rPr lang="en-US" dirty="0" smtClean="0"/>
              <a:t>Iterations are executed in lexicographic order</a:t>
            </a:r>
          </a:p>
          <a:p>
            <a:r>
              <a:rPr lang="en-US" dirty="0" smtClean="0"/>
              <a:t>For p</a:t>
            </a:r>
            <a:r>
              <a:rPr lang="en-US" b="0" dirty="0" smtClean="0"/>
              <a:t> = (p</a:t>
            </a:r>
            <a:r>
              <a:rPr lang="en-US" b="0" baseline="-25000" dirty="0" smtClean="0"/>
              <a:t>1</a:t>
            </a:r>
            <a:r>
              <a:rPr lang="en-US" b="0" dirty="0" smtClean="0"/>
              <a:t>, p</a:t>
            </a:r>
            <a:r>
              <a:rPr lang="en-US" b="0" baseline="-25000" dirty="0" smtClean="0"/>
              <a:t>2</a:t>
            </a:r>
            <a:r>
              <a:rPr lang="en-US" b="0" dirty="0" smtClean="0"/>
              <a:t>, …, </a:t>
            </a:r>
            <a:r>
              <a:rPr lang="en-US" b="0" dirty="0" err="1" smtClean="0"/>
              <a:t>p</a:t>
            </a:r>
            <a:r>
              <a:rPr lang="en-US" b="0" baseline="-25000" dirty="0" err="1" smtClean="0"/>
              <a:t>n</a:t>
            </a:r>
            <a:r>
              <a:rPr lang="en-US" b="0" dirty="0" smtClean="0"/>
              <a:t>) </a:t>
            </a:r>
            <a:r>
              <a:rPr lang="en-US" dirty="0" smtClean="0"/>
              <a:t>and q </a:t>
            </a:r>
            <a:r>
              <a:rPr lang="en-US" b="0" dirty="0" smtClean="0"/>
              <a:t>= (q</a:t>
            </a:r>
            <a:r>
              <a:rPr lang="en-US" b="0" baseline="-25000" dirty="0" smtClean="0"/>
              <a:t>1</a:t>
            </a:r>
            <a:r>
              <a:rPr lang="en-US" b="0" dirty="0" smtClean="0"/>
              <a:t>, q</a:t>
            </a:r>
            <a:r>
              <a:rPr lang="en-US" b="0" baseline="-25000" dirty="0" smtClean="0"/>
              <a:t>2</a:t>
            </a:r>
            <a:r>
              <a:rPr lang="en-US" b="0" dirty="0" smtClean="0"/>
              <a:t>, </a:t>
            </a:r>
            <a:r>
              <a:rPr lang="en-US" b="0" smtClean="0"/>
              <a:t>…, q</a:t>
            </a:r>
            <a:r>
              <a:rPr lang="en-US" b="0" baseline="-25000" smtClean="0"/>
              <a:t>n</a:t>
            </a:r>
            <a:r>
              <a:rPr lang="en-US" b="0" smtClean="0"/>
              <a:t>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  p </a:t>
            </a:r>
            <a:r>
              <a:rPr lang="en-US" dirty="0" smtClean="0"/>
              <a:t>is lexicographically greater than q written as p   </a:t>
            </a:r>
            <a:r>
              <a:rPr lang="en-US" b="0" dirty="0" smtClean="0"/>
              <a:t> </a:t>
            </a:r>
            <a:r>
              <a:rPr lang="en-US" dirty="0" smtClean="0"/>
              <a:t>q</a:t>
            </a:r>
          </a:p>
          <a:p>
            <a:r>
              <a:rPr lang="en-US" dirty="0" smtClean="0"/>
              <a:t>Therefore iteration p must be executed </a:t>
            </a:r>
            <a:r>
              <a:rPr lang="en-US" dirty="0" smtClean="0">
                <a:solidFill>
                  <a:schemeClr val="accent2"/>
                </a:solidFill>
              </a:rPr>
              <a:t>after </a:t>
            </a:r>
            <a:r>
              <a:rPr lang="en-US" dirty="0" smtClean="0"/>
              <a:t>q</a:t>
            </a:r>
            <a:endParaRPr lang="en-US" dirty="0"/>
          </a:p>
          <a:p>
            <a:r>
              <a:rPr lang="en-US" dirty="0" smtClean="0"/>
              <a:t>Example:</a:t>
            </a:r>
          </a:p>
          <a:p>
            <a:pPr marL="549275" lvl="2" indent="0">
              <a:buNone/>
            </a:pPr>
            <a:r>
              <a:rPr lang="en-US" b="0" dirty="0" smtClean="0"/>
              <a:t>(1,1,1), (1,1,2), (1,1,3), …,</a:t>
            </a:r>
          </a:p>
          <a:p>
            <a:pPr marL="549275" lvl="2" indent="0">
              <a:buNone/>
            </a:pPr>
            <a:r>
              <a:rPr lang="en-US" b="0" dirty="0" smtClean="0"/>
              <a:t>(1,2,1), (1,2,2), (1,2,3), …,</a:t>
            </a:r>
          </a:p>
          <a:p>
            <a:pPr marL="549275" lvl="2" indent="0">
              <a:buNone/>
            </a:pPr>
            <a:r>
              <a:rPr lang="en-US" b="0" dirty="0" smtClean="0"/>
              <a:t>…,</a:t>
            </a:r>
          </a:p>
          <a:p>
            <a:pPr marL="549275" lvl="2" indent="0">
              <a:buNone/>
            </a:pPr>
            <a:r>
              <a:rPr lang="en-US" b="0" dirty="0" smtClean="0"/>
              <a:t>(2,1,1), (2,1,2), (2,1,3), …,</a:t>
            </a:r>
            <a:endParaRPr lang="en-US" b="0" dirty="0"/>
          </a:p>
          <a:p>
            <a:pPr lvl="1"/>
            <a:r>
              <a:rPr lang="en-US" b="0" dirty="0" smtClean="0"/>
              <a:t>(1,2,1)    (</a:t>
            </a:r>
            <a:r>
              <a:rPr lang="en-US" b="0" smtClean="0"/>
              <a:t>1,1,2) ?       </a:t>
            </a:r>
            <a:r>
              <a:rPr lang="en-US" b="0" dirty="0" smtClean="0"/>
              <a:t>(1,4,2)    (</a:t>
            </a:r>
            <a:r>
              <a:rPr lang="en-US" b="0" smtClean="0"/>
              <a:t>2,1,1) ?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50880"/>
              </p:ext>
            </p:extLst>
          </p:nvPr>
        </p:nvGraphicFramePr>
        <p:xfrm>
          <a:off x="9601200" y="2895600"/>
          <a:ext cx="279360" cy="27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1200" y="2895600"/>
                        <a:ext cx="279360" cy="27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05096"/>
              </p:ext>
            </p:extLst>
          </p:nvPr>
        </p:nvGraphicFramePr>
        <p:xfrm>
          <a:off x="1981200" y="57912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7"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7912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425557"/>
              </p:ext>
            </p:extLst>
          </p:nvPr>
        </p:nvGraphicFramePr>
        <p:xfrm>
          <a:off x="4648200" y="579120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8"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79120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7010400" y="4267200"/>
            <a:ext cx="2743200" cy="1066800"/>
          </a:xfrm>
          <a:prstGeom prst="wedgeRectCallout">
            <a:avLst>
              <a:gd name="adj1" fmla="val -79166"/>
              <a:gd name="adj2" fmla="val 79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quiz?</a:t>
            </a:r>
          </a:p>
        </p:txBody>
      </p:sp>
    </p:spTree>
    <p:extLst>
      <p:ext uri="{BB962C8B-B14F-4D97-AF65-F5344CB8AC3E}">
        <p14:creationId xmlns:p14="http://schemas.microsoft.com/office/powerpoint/2010/main" val="20294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Dependence vector in an n-nested loop is denoted as a vector: d</a:t>
            </a:r>
            <a:r>
              <a:rPr lang="en-US" b="0" dirty="0" smtClean="0"/>
              <a:t> = (d</a:t>
            </a:r>
            <a:r>
              <a:rPr lang="en-US" b="0" baseline="-25000" dirty="0" smtClean="0"/>
              <a:t>1</a:t>
            </a:r>
            <a:r>
              <a:rPr lang="en-US" b="0" dirty="0" smtClean="0"/>
              <a:t>, d</a:t>
            </a:r>
            <a:r>
              <a:rPr lang="en-US" b="0" baseline="-25000" dirty="0" smtClean="0"/>
              <a:t>2</a:t>
            </a:r>
            <a:r>
              <a:rPr lang="en-US" b="0" dirty="0" smtClean="0"/>
              <a:t>, …, </a:t>
            </a:r>
            <a:r>
              <a:rPr lang="en-US" b="0" dirty="0" err="1" smtClean="0"/>
              <a:t>d</a:t>
            </a:r>
            <a:r>
              <a:rPr lang="en-US" b="0" baseline="-25000" dirty="0" err="1" smtClean="0"/>
              <a:t>n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A single dependence vector represents a set of distance vectors</a:t>
            </a:r>
          </a:p>
          <a:p>
            <a:r>
              <a:rPr lang="en-US" dirty="0" smtClean="0"/>
              <a:t>A distance vector defines a distance in the iteration space</a:t>
            </a:r>
          </a:p>
          <a:p>
            <a:r>
              <a:rPr lang="en-US" dirty="0"/>
              <a:t>D</a:t>
            </a:r>
            <a:r>
              <a:rPr lang="en-US" dirty="0" smtClean="0"/>
              <a:t>istance vector is difference between target and source iterations:</a:t>
            </a:r>
          </a:p>
          <a:p>
            <a:pPr lvl="1"/>
            <a:r>
              <a:rPr lang="en-US" dirty="0" smtClean="0"/>
              <a:t>d = I</a:t>
            </a:r>
            <a:r>
              <a:rPr lang="en-US" baseline="-25000" dirty="0" smtClean="0"/>
              <a:t>T</a:t>
            </a:r>
            <a:r>
              <a:rPr lang="en-US" dirty="0" smtClean="0"/>
              <a:t> – I</a:t>
            </a:r>
            <a:r>
              <a:rPr lang="en-US" baseline="-25000" dirty="0" smtClean="0"/>
              <a:t>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6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dependence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&lt;N;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j&lt;N; j++)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= …;         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endParaRPr lang="en-US" sz="2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= A[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B[i,j+1] = …;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= B[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C[i+1,j] = …;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 = C[i,j+1];                              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</a:p>
          <a:p>
            <a:pPr marL="0" indent="0">
              <a:buNone/>
            </a:pPr>
            <a:endParaRPr lang="en-US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yields: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 smtClean="0">
                <a:cs typeface="Courier New" pitchFamily="49" charset="0"/>
              </a:rPr>
              <a:t> yields:              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>
                <a:cs typeface="Courier New" pitchFamily="49" charset="0"/>
              </a:rPr>
              <a:t> yields: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5166"/>
              </p:ext>
            </p:extLst>
          </p:nvPr>
        </p:nvGraphicFramePr>
        <p:xfrm>
          <a:off x="1651000" y="4628320"/>
          <a:ext cx="50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" name="Equation" r:id="rId3" imgW="253800" imgH="457200" progId="Equation.DSMT4">
                  <p:embed/>
                </p:oleObj>
              </mc:Choice>
              <mc:Fallback>
                <p:oleObj name="Equation" r:id="rId3" imgW="25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1000" y="4628320"/>
                        <a:ext cx="507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5066"/>
              </p:ext>
            </p:extLst>
          </p:nvPr>
        </p:nvGraphicFramePr>
        <p:xfrm>
          <a:off x="4394200" y="4628320"/>
          <a:ext cx="508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6" name="Equation" r:id="rId5" imgW="253800" imgH="457200" progId="Equation.DSMT4">
                  <p:embed/>
                </p:oleObj>
              </mc:Choice>
              <mc:Fallback>
                <p:oleObj name="Equation" r:id="rId5" imgW="25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4628320"/>
                        <a:ext cx="508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71471"/>
              </p:ext>
            </p:extLst>
          </p:nvPr>
        </p:nvGraphicFramePr>
        <p:xfrm>
          <a:off x="7467600" y="4572000"/>
          <a:ext cx="66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Equation" r:id="rId7" imgW="330120" imgH="457200" progId="Equation.DSMT4">
                  <p:embed/>
                </p:oleObj>
              </mc:Choice>
              <mc:Fallback>
                <p:oleObj name="Equation" r:id="rId7" imgW="330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572000"/>
                        <a:ext cx="660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28194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</a:t>
            </a:r>
            <a:r>
              <a:rPr lang="en-US" baseline="-25000" dirty="0" smtClean="0">
                <a:solidFill>
                  <a:srgbClr val="7030A0"/>
                </a:solidFill>
              </a:rPr>
              <a:t>0,0</a:t>
            </a:r>
            <a:r>
              <a:rPr lang="en-US" dirty="0" smtClean="0">
                <a:solidFill>
                  <a:srgbClr val="7030A0"/>
                </a:solidFill>
              </a:rPr>
              <a:t>= =A</a:t>
            </a:r>
            <a:r>
              <a:rPr lang="en-US" baseline="-25000" dirty="0" smtClean="0">
                <a:solidFill>
                  <a:srgbClr val="7030A0"/>
                </a:solidFill>
              </a:rPr>
              <a:t>0,0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baseline="-25000" dirty="0" smtClean="0">
                <a:solidFill>
                  <a:srgbClr val="00B0F0"/>
                </a:solidFill>
              </a:rPr>
              <a:t>0,1</a:t>
            </a:r>
            <a:r>
              <a:rPr lang="en-US" dirty="0" smtClean="0"/>
              <a:t>= =B</a:t>
            </a:r>
            <a:r>
              <a:rPr lang="en-US" baseline="-25000" dirty="0" smtClean="0"/>
              <a:t>0,0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1,0</a:t>
            </a:r>
            <a:r>
              <a:rPr lang="en-US" dirty="0" smtClean="0"/>
              <a:t>= =C</a:t>
            </a:r>
            <a:r>
              <a:rPr lang="en-US" baseline="-25000" dirty="0" smtClean="0"/>
              <a:t>0,1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6314" y="28194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0,1</a:t>
            </a:r>
            <a:r>
              <a:rPr lang="en-US" dirty="0" smtClean="0"/>
              <a:t>= =A</a:t>
            </a:r>
            <a:r>
              <a:rPr lang="en-US" baseline="-25000" dirty="0" smtClean="0"/>
              <a:t>0,1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0,2</a:t>
            </a:r>
            <a:r>
              <a:rPr lang="en-US" dirty="0" smtClean="0"/>
              <a:t>= =</a:t>
            </a:r>
            <a:r>
              <a:rPr lang="en-US" dirty="0" smtClean="0">
                <a:solidFill>
                  <a:srgbClr val="00B0F0"/>
                </a:solidFill>
              </a:rPr>
              <a:t>B</a:t>
            </a:r>
            <a:r>
              <a:rPr lang="en-US" baseline="-25000" dirty="0" smtClean="0">
                <a:solidFill>
                  <a:srgbClr val="00B0F0"/>
                </a:solidFill>
              </a:rPr>
              <a:t>0,1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 smtClean="0">
                <a:solidFill>
                  <a:srgbClr val="FF0000"/>
                </a:solidFill>
              </a:rPr>
              <a:t>1,1</a:t>
            </a:r>
            <a:r>
              <a:rPr lang="en-US" dirty="0" smtClean="0"/>
              <a:t>= =C</a:t>
            </a:r>
            <a:r>
              <a:rPr lang="en-US" baseline="-25000" dirty="0" smtClean="0"/>
              <a:t>0,2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89607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1</a:t>
            </a:r>
            <a:r>
              <a:rPr lang="en-US" baseline="-25000" dirty="0" smtClean="0"/>
              <a:t>,0</a:t>
            </a:r>
            <a:r>
              <a:rPr lang="en-US" dirty="0" smtClean="0"/>
              <a:t>= =A</a:t>
            </a:r>
            <a:r>
              <a:rPr lang="en-US" baseline="-25000" dirty="0"/>
              <a:t>1</a:t>
            </a:r>
            <a:r>
              <a:rPr lang="en-US" baseline="-25000" dirty="0" smtClean="0"/>
              <a:t>,0</a:t>
            </a:r>
          </a:p>
          <a:p>
            <a:r>
              <a:rPr lang="en-US" dirty="0" smtClean="0"/>
              <a:t>B</a:t>
            </a:r>
            <a:r>
              <a:rPr lang="en-US" baseline="-25000" dirty="0"/>
              <a:t>1</a:t>
            </a:r>
            <a:r>
              <a:rPr lang="en-US" baseline="-25000" dirty="0" smtClean="0"/>
              <a:t>,1</a:t>
            </a:r>
            <a:r>
              <a:rPr lang="en-US" dirty="0" smtClean="0"/>
              <a:t>= =B</a:t>
            </a:r>
            <a:r>
              <a:rPr lang="en-US" baseline="-25000" dirty="0"/>
              <a:t>1</a:t>
            </a:r>
            <a:r>
              <a:rPr lang="en-US" baseline="-25000" dirty="0" smtClean="0"/>
              <a:t>,0</a:t>
            </a:r>
          </a:p>
          <a:p>
            <a:r>
              <a:rPr lang="en-US" dirty="0" smtClean="0"/>
              <a:t>C</a:t>
            </a:r>
            <a:r>
              <a:rPr lang="en-US" baseline="-25000" dirty="0"/>
              <a:t>2</a:t>
            </a:r>
            <a:r>
              <a:rPr lang="en-US" baseline="-25000" dirty="0" smtClean="0"/>
              <a:t>,0</a:t>
            </a:r>
            <a:r>
              <a:rPr lang="en-US" dirty="0" smtClean="0"/>
              <a:t>= =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-25000" dirty="0" smtClean="0">
                <a:solidFill>
                  <a:srgbClr val="FF0000"/>
                </a:solidFill>
              </a:rPr>
              <a:t>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6314" y="189607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= =A</a:t>
            </a:r>
            <a:r>
              <a:rPr lang="en-US" baseline="-25000" dirty="0"/>
              <a:t>1</a:t>
            </a:r>
            <a:r>
              <a:rPr lang="en-US" baseline="-25000" dirty="0" smtClean="0"/>
              <a:t>,1</a:t>
            </a:r>
          </a:p>
          <a:p>
            <a:r>
              <a:rPr lang="en-US" dirty="0" smtClean="0"/>
              <a:t>B</a:t>
            </a:r>
            <a:r>
              <a:rPr lang="en-US" baseline="-25000" dirty="0"/>
              <a:t>1</a:t>
            </a:r>
            <a:r>
              <a:rPr lang="en-US" baseline="-25000" dirty="0" smtClean="0"/>
              <a:t>,2</a:t>
            </a:r>
            <a:r>
              <a:rPr lang="en-US" dirty="0" smtClean="0"/>
              <a:t>= =B</a:t>
            </a:r>
            <a:r>
              <a:rPr lang="en-US" baseline="-25000" dirty="0"/>
              <a:t>1</a:t>
            </a:r>
            <a:r>
              <a:rPr lang="en-US" baseline="-25000" dirty="0" smtClean="0"/>
              <a:t>,1</a:t>
            </a:r>
          </a:p>
          <a:p>
            <a:r>
              <a:rPr lang="en-US" dirty="0" smtClean="0"/>
              <a:t>C</a:t>
            </a:r>
            <a:r>
              <a:rPr lang="en-US" baseline="-25000" dirty="0"/>
              <a:t>2</a:t>
            </a:r>
            <a:r>
              <a:rPr lang="en-US" baseline="-25000" dirty="0" smtClean="0"/>
              <a:t>,1</a:t>
            </a:r>
            <a:r>
              <a:rPr lang="en-US" dirty="0" smtClean="0"/>
              <a:t>= =C</a:t>
            </a:r>
            <a:r>
              <a:rPr lang="en-US" baseline="-25000" dirty="0"/>
              <a:t>1</a:t>
            </a:r>
            <a:r>
              <a:rPr lang="en-US" baseline="-25000" dirty="0" smtClean="0"/>
              <a:t>,2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29400" y="320040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239002" y="2743202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4228" y="281940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0,2</a:t>
            </a:r>
            <a:r>
              <a:rPr lang="en-US" dirty="0" smtClean="0"/>
              <a:t>= =A</a:t>
            </a:r>
            <a:r>
              <a:rPr lang="en-US" baseline="-25000" dirty="0" smtClean="0"/>
              <a:t>0,2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0,3</a:t>
            </a:r>
            <a:r>
              <a:rPr lang="en-US" dirty="0" smtClean="0"/>
              <a:t>= =B</a:t>
            </a:r>
            <a:r>
              <a:rPr lang="en-US" baseline="-25000" dirty="0" smtClean="0"/>
              <a:t>0,2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r>
              <a:rPr lang="en-US" dirty="0" smtClean="0"/>
              <a:t>= =C</a:t>
            </a:r>
            <a:r>
              <a:rPr lang="en-US" baseline="-25000" dirty="0" smtClean="0"/>
              <a:t>0,3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804086" y="189607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r>
              <a:rPr lang="en-US" dirty="0" smtClean="0"/>
              <a:t>= =A</a:t>
            </a:r>
            <a:r>
              <a:rPr lang="en-US" baseline="-25000" dirty="0" smtClean="0"/>
              <a:t>1,2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1,3</a:t>
            </a:r>
            <a:r>
              <a:rPr lang="en-US" dirty="0" smtClean="0"/>
              <a:t>= =B</a:t>
            </a:r>
            <a:r>
              <a:rPr lang="en-US" baseline="-25000" dirty="0" smtClean="0"/>
              <a:t>1,2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r>
              <a:rPr lang="en-US" dirty="0" smtClean="0"/>
              <a:t>= =C</a:t>
            </a:r>
            <a:r>
              <a:rPr lang="en-US" baseline="-25000" dirty="0" smtClean="0"/>
              <a:t>1,3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48400" y="97274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2,0</a:t>
            </a:r>
            <a:r>
              <a:rPr lang="en-US" dirty="0" smtClean="0"/>
              <a:t>= =A</a:t>
            </a:r>
            <a:r>
              <a:rPr lang="en-US" baseline="-25000" dirty="0" smtClean="0"/>
              <a:t>2,0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r>
              <a:rPr lang="en-US" dirty="0" smtClean="0"/>
              <a:t>= =B</a:t>
            </a:r>
            <a:r>
              <a:rPr lang="en-US" baseline="-25000" dirty="0" smtClean="0"/>
              <a:t>2,0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3,0</a:t>
            </a:r>
            <a:r>
              <a:rPr lang="en-US" dirty="0" smtClean="0"/>
              <a:t>= =C</a:t>
            </a:r>
            <a:r>
              <a:rPr lang="en-US" baseline="-25000" dirty="0" smtClean="0"/>
              <a:t>2,1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26172" y="97274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= =A</a:t>
            </a:r>
            <a:r>
              <a:rPr lang="en-US" baseline="-25000" dirty="0" smtClean="0"/>
              <a:t>2,1</a:t>
            </a:r>
          </a:p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r>
              <a:rPr lang="en-US" dirty="0" smtClean="0"/>
              <a:t>= =B</a:t>
            </a:r>
            <a:r>
              <a:rPr lang="en-US" baseline="-25000" dirty="0" smtClean="0"/>
              <a:t>2,1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3,1</a:t>
            </a:r>
            <a:r>
              <a:rPr lang="en-US" dirty="0" smtClean="0"/>
              <a:t>= =C</a:t>
            </a:r>
            <a:r>
              <a:rPr lang="en-US" baseline="-25000" dirty="0" smtClean="0"/>
              <a:t>2,2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804228" y="972740"/>
            <a:ext cx="1277914" cy="92333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2</a:t>
            </a:r>
            <a:r>
              <a:rPr lang="en-US" baseline="-25000" dirty="0" smtClean="0"/>
              <a:t>,2</a:t>
            </a:r>
            <a:r>
              <a:rPr lang="en-US" dirty="0" smtClean="0"/>
              <a:t>= =A</a:t>
            </a:r>
            <a:r>
              <a:rPr lang="en-US" baseline="-25000" dirty="0"/>
              <a:t>2</a:t>
            </a:r>
            <a:r>
              <a:rPr lang="en-US" baseline="-25000" dirty="0" smtClean="0"/>
              <a:t>,2</a:t>
            </a:r>
          </a:p>
          <a:p>
            <a:r>
              <a:rPr lang="en-US" dirty="0" smtClean="0"/>
              <a:t>B</a:t>
            </a:r>
            <a:r>
              <a:rPr lang="en-US" baseline="-25000" dirty="0"/>
              <a:t>2</a:t>
            </a:r>
            <a:r>
              <a:rPr lang="en-US" baseline="-25000" dirty="0" smtClean="0"/>
              <a:t>,3</a:t>
            </a:r>
            <a:r>
              <a:rPr lang="en-US" dirty="0" smtClean="0"/>
              <a:t>= =B</a:t>
            </a:r>
            <a:r>
              <a:rPr lang="en-US" baseline="-25000" dirty="0"/>
              <a:t>2</a:t>
            </a:r>
            <a:r>
              <a:rPr lang="en-US" baseline="-25000" dirty="0" smtClean="0"/>
              <a:t>,2</a:t>
            </a:r>
          </a:p>
          <a:p>
            <a:r>
              <a:rPr lang="en-US" dirty="0" smtClean="0"/>
              <a:t>C</a:t>
            </a:r>
            <a:r>
              <a:rPr lang="en-US" baseline="-25000" dirty="0"/>
              <a:t>3</a:t>
            </a:r>
            <a:r>
              <a:rPr lang="en-US" baseline="-25000" dirty="0" smtClean="0"/>
              <a:t>,2</a:t>
            </a:r>
            <a:r>
              <a:rPr lang="en-US" dirty="0" smtClean="0"/>
              <a:t>= =C</a:t>
            </a:r>
            <a:r>
              <a:rPr lang="en-US" baseline="-25000" dirty="0"/>
              <a:t>2</a:t>
            </a:r>
            <a:r>
              <a:rPr lang="en-US" baseline="-25000" dirty="0" smtClean="0"/>
              <a:t>,3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8534402" y="2743201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239002" y="1828802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8534402" y="1828801"/>
            <a:ext cx="685799" cy="76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848600" y="320040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29400" y="228600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48600" y="228600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629400" y="137160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848600" y="1371600"/>
            <a:ext cx="1676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Plausible dependence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dependence vector is plausible </a:t>
            </a:r>
            <a:r>
              <a:rPr lang="en-US" dirty="0" err="1" smtClean="0"/>
              <a:t>iff</a:t>
            </a:r>
            <a:r>
              <a:rPr lang="en-US" dirty="0" smtClean="0"/>
              <a:t> it is lexicographically non-negative</a:t>
            </a:r>
          </a:p>
          <a:p>
            <a:endParaRPr lang="en-US" dirty="0"/>
          </a:p>
          <a:p>
            <a:r>
              <a:rPr lang="en-US" dirty="0" smtClean="0"/>
              <a:t>Plausible: (1,-1)</a:t>
            </a:r>
          </a:p>
          <a:p>
            <a:r>
              <a:rPr lang="en-US" dirty="0" smtClean="0"/>
              <a:t>Implausible: (-1,0)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87528"/>
              </p:ext>
            </p:extLst>
          </p:nvPr>
        </p:nvGraphicFramePr>
        <p:xfrm>
          <a:off x="5943600" y="1905000"/>
          <a:ext cx="4354810" cy="453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Visio" r:id="rId3" imgW="2177405" imgH="2268932" progId="Visio.Drawing.11">
                  <p:embed/>
                </p:oleObj>
              </mc:Choice>
              <mc:Fallback>
                <p:oleObj name="Visio" r:id="rId3" imgW="2177405" imgH="22689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1905000"/>
                        <a:ext cx="4354810" cy="4537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7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flipV="1">
            <a:off x="2226732" y="2221090"/>
            <a:ext cx="2590800" cy="2935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6477000" y="2122312"/>
            <a:ext cx="3200400" cy="2935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lvl="1" indent="-268288">
              <a:buClr>
                <a:schemeClr val="accent1"/>
              </a:buClr>
            </a:pPr>
            <a:r>
              <a:rPr lang="en-US" dirty="0"/>
              <a:t>Dependency (1,-1</a:t>
            </a:r>
            <a:r>
              <a:rPr lang="en-US" dirty="0" smtClean="0"/>
              <a:t>)			Dependency (1,1)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Interchange is valid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799" y="1905000"/>
            <a:ext cx="436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</a:t>
            </a:r>
            <a:r>
              <a:rPr lang="en-US" b="1" dirty="0">
                <a:latin typeface="Lucida Console" panose="020B0609040504020204" pitchFamily="49" charset="0"/>
              </a:rPr>
              <a:t>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for(j=0; j&lt;N; j++){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  a[</a:t>
            </a:r>
            <a:r>
              <a:rPr lang="en-US" b="1" dirty="0">
                <a:latin typeface="Lucida Console" panose="020B0609040504020204" pitchFamily="49" charset="0"/>
              </a:rPr>
              <a:t>j</a:t>
            </a:r>
            <a:r>
              <a:rPr lang="en-US" b="1" dirty="0" smtClean="0">
                <a:latin typeface="Lucida Console" panose="020B0609040504020204" pitchFamily="49" charset="0"/>
              </a:rPr>
              <a:t>][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 = a[j+1][i-1] + </a:t>
            </a:r>
            <a:r>
              <a:rPr lang="en-US" b="1" dirty="0">
                <a:latin typeface="Lucida Console" panose="020B0609040504020204" pitchFamily="49" charset="0"/>
              </a:rPr>
              <a:t>1</a:t>
            </a:r>
            <a:r>
              <a:rPr lang="en-US" b="1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}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  <a:endParaRPr lang="en-US" b="1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370" y="1828800"/>
            <a:ext cx="436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</a:t>
            </a:r>
            <a:r>
              <a:rPr lang="en-US" b="1" dirty="0">
                <a:latin typeface="Lucida Console" panose="020B0609040504020204" pitchFamily="49" charset="0"/>
              </a:rPr>
              <a:t>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for(j=N-1; j&gt;=0; j--){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  a[</a:t>
            </a:r>
            <a:r>
              <a:rPr lang="en-US" b="1" dirty="0">
                <a:latin typeface="Lucida Console" panose="020B0609040504020204" pitchFamily="49" charset="0"/>
              </a:rPr>
              <a:t>j</a:t>
            </a:r>
            <a:r>
              <a:rPr lang="en-US" b="1" dirty="0" smtClean="0">
                <a:latin typeface="Lucida Console" panose="020B0609040504020204" pitchFamily="49" charset="0"/>
              </a:rPr>
              <a:t>][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 = a[j+1][i-1] + </a:t>
            </a:r>
            <a:r>
              <a:rPr lang="en-US" b="1" dirty="0">
                <a:latin typeface="Lucida Console" panose="020B0609040504020204" pitchFamily="49" charset="0"/>
              </a:rPr>
              <a:t>1</a:t>
            </a:r>
            <a:r>
              <a:rPr lang="en-US" b="1" dirty="0" smtClean="0"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}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  <a:endParaRPr lang="en-US" b="1" dirty="0">
              <a:latin typeface="Lucida Console" panose="020B0609040504020204" pitchFamily="49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14585"/>
              </p:ext>
            </p:extLst>
          </p:nvPr>
        </p:nvGraphicFramePr>
        <p:xfrm>
          <a:off x="6248400" y="3200401"/>
          <a:ext cx="34290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Visio" r:id="rId3" imgW="2097090" imgH="1846322" progId="Visio.Drawing.11">
                  <p:embed/>
                </p:oleObj>
              </mc:Choice>
              <mc:Fallback>
                <p:oleObj name="Visio" r:id="rId3" imgW="2097090" imgH="1846322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00401"/>
                        <a:ext cx="34290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3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help you in many compute domains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6" name="Picture 4" descr="nVidia GeForce GTX-460 GP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"/>
          <a:stretch/>
        </p:blipFill>
        <p:spPr bwMode="auto">
          <a:xfrm>
            <a:off x="4042856" y="1677760"/>
            <a:ext cx="3429000" cy="23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atic.techspot.com/articles-info/193/images/Image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1909256" cy="1615231"/>
          </a:xfrm>
          <a:prstGeom prst="rect">
            <a:avLst/>
          </a:prstGeom>
          <a:noFill/>
        </p:spPr>
      </p:pic>
      <p:pic>
        <p:nvPicPr>
          <p:cNvPr id="9" name="Picture 18" descr="http://static.trustedreviews.com/94%7C00002243e%7Cc942_raspberry-pi-pcb-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643" l="19500" r="79000">
                        <a14:foregroundMark x1="46667" y1="10714" x2="46667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4" r="20500"/>
          <a:stretch/>
        </p:blipFill>
        <p:spPr bwMode="auto">
          <a:xfrm rot="17348064">
            <a:off x="8986725" y="1778715"/>
            <a:ext cx="2616609" cy="20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41" b="81089" l="30774" r="6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98" t="56145" r="36079" b="18435"/>
          <a:stretch/>
        </p:blipFill>
        <p:spPr bwMode="auto">
          <a:xfrm>
            <a:off x="4953000" y="4466844"/>
            <a:ext cx="3707296" cy="170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1" y="5090207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 Code</a:t>
            </a:r>
          </a:p>
          <a:p>
            <a:pPr algn="ctr"/>
            <a:r>
              <a:rPr lang="en-US" dirty="0" smtClean="0"/>
              <a:t>Parallelism</a:t>
            </a:r>
          </a:p>
          <a:p>
            <a:pPr algn="ctr"/>
            <a:r>
              <a:rPr lang="en-US" dirty="0" smtClean="0"/>
              <a:t>Memory Hierarchy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0921" y="3618637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Convert Loops to</a:t>
            </a:r>
          </a:p>
          <a:p>
            <a:pPr algn="ctr"/>
            <a:r>
              <a:rPr lang="en-US" dirty="0" smtClean="0"/>
              <a:t>GPU Threads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198" y="3972914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Embedded Devices</a:t>
            </a:r>
            <a:endParaRPr lang="en-US" dirty="0"/>
          </a:p>
          <a:p>
            <a:pPr algn="ctr"/>
            <a:r>
              <a:rPr lang="en-US" dirty="0" smtClean="0"/>
              <a:t>Fine-tune for architecture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6048756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HDL, HW Description Languages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6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difficult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    		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D={(0,1),(1,0),(1,-1)}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j&lt;7; j++){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A[j+1] += 1/3 * (A[j] + A[j+1] + A[j+2]);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What are other legal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visit orders?</a:t>
            </a: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54378"/>
              </p:ext>
            </p:extLst>
          </p:nvPr>
        </p:nvGraphicFramePr>
        <p:xfrm>
          <a:off x="6465410" y="2551112"/>
          <a:ext cx="3821590" cy="350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Visio" r:id="rId3" imgW="1910795" imgH="1754544" progId="Visio.Drawing.11">
                  <p:embed/>
                </p:oleObj>
              </mc:Choice>
              <mc:Fallback>
                <p:oleObj name="Visio" r:id="rId3" imgW="1910795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410" y="2551112"/>
                        <a:ext cx="3821590" cy="350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596351"/>
              </p:ext>
            </p:extLst>
          </p:nvPr>
        </p:nvGraphicFramePr>
        <p:xfrm>
          <a:off x="6781800" y="3714776"/>
          <a:ext cx="1924018" cy="192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Visio" r:id="rId5" imgW="962009" imgH="962012" progId="Visio.Drawing.11">
                  <p:embed/>
                </p:oleObj>
              </mc:Choice>
              <mc:Fallback>
                <p:oleObj name="Visio" r:id="rId5" imgW="962009" imgH="9620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800" y="3714776"/>
                        <a:ext cx="1924018" cy="192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0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</a:t>
            </a:r>
            <a:r>
              <a:rPr lang="en-US" dirty="0"/>
              <a:t>S</a:t>
            </a:r>
            <a:r>
              <a:rPr lang="en-US" dirty="0" smtClean="0"/>
              <a:t>kewing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          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D = {(0,1),(1,0),(1,-1)}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&lt;7;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A[j+1] = 1/3 * (A[j] + A[j+1] + A[j+2]);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00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=0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&lt;6;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         </a:t>
            </a:r>
            <a:r>
              <a:rPr lang="en-US" sz="2000" u="sng" dirty="0">
                <a:latin typeface="Courier New" pitchFamily="49" charset="0"/>
                <a:cs typeface="Courier New" pitchFamily="49" charset="0"/>
              </a:rPr>
              <a:t>D = {(0,1),(1,1),(1,0)}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&lt;7+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A[j-i+1] = 1/3 * (A[j-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 + A[j-i+1] + A[j-i+2]);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71979"/>
              </p:ext>
            </p:extLst>
          </p:nvPr>
        </p:nvGraphicFramePr>
        <p:xfrm>
          <a:off x="1752601" y="2438400"/>
          <a:ext cx="2866193" cy="263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Visio" r:id="rId4" imgW="1910795" imgH="1754544" progId="Visio.Drawing.11">
                  <p:embed/>
                </p:oleObj>
              </mc:Choice>
              <mc:Fallback>
                <p:oleObj name="Visio" r:id="rId4" imgW="1910795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1" y="2438400"/>
                        <a:ext cx="2866193" cy="2631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38142"/>
              </p:ext>
            </p:extLst>
          </p:nvPr>
        </p:nvGraphicFramePr>
        <p:xfrm>
          <a:off x="5897038" y="2438400"/>
          <a:ext cx="4237562" cy="263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Visio" r:id="rId6" imgW="2825041" imgH="1754544" progId="Visio.Drawing.11">
                  <p:embed/>
                </p:oleObj>
              </mc:Choice>
              <mc:Fallback>
                <p:oleObj name="Visio" r:id="rId6" imgW="2825041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7038" y="2438400"/>
                        <a:ext cx="4237562" cy="2631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3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Enables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</a:t>
            </a:r>
            <a:r>
              <a:rPr lang="en-US" dirty="0" smtClean="0"/>
              <a:t>Skew </a:t>
            </a:r>
            <a:r>
              <a:rPr lang="en-US" dirty="0"/>
              <a:t>T</a:t>
            </a:r>
            <a:r>
              <a:rPr lang="en-US" dirty="0" smtClean="0"/>
              <a:t>ransformation</a:t>
            </a:r>
          </a:p>
          <a:p>
            <a:r>
              <a:rPr lang="en-US" dirty="0" smtClean="0"/>
              <a:t>Apply Tiling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907758"/>
              </p:ext>
            </p:extLst>
          </p:nvPr>
        </p:nvGraphicFramePr>
        <p:xfrm>
          <a:off x="3810000" y="2438400"/>
          <a:ext cx="6032728" cy="350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Visio" r:id="rId3" imgW="3016364" imgH="1754544" progId="Visio.Drawing.11">
                  <p:embed/>
                </p:oleObj>
              </mc:Choice>
              <mc:Fallback>
                <p:oleObj name="Visio" r:id="rId3" imgW="3016364" imgH="17545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438400"/>
                        <a:ext cx="6032728" cy="350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57611"/>
              </p:ext>
            </p:extLst>
          </p:nvPr>
        </p:nvGraphicFramePr>
        <p:xfrm>
          <a:off x="4038600" y="3048000"/>
          <a:ext cx="5929644" cy="261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Visio" r:id="rId5" imgW="2964822" imgH="1309083" progId="Visio.Drawing.11">
                  <p:embed/>
                </p:oleObj>
              </mc:Choice>
              <mc:Fallback>
                <p:oleObj name="Visio" r:id="rId5" imgW="2964822" imgH="130908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3048000"/>
                        <a:ext cx="5929644" cy="2618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4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/>
              <a:t>R</a:t>
            </a:r>
            <a:r>
              <a:rPr lang="en-US" dirty="0" smtClean="0"/>
              <a:t>eally That Easy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we forget a few things</a:t>
            </a:r>
          </a:p>
          <a:p>
            <a:r>
              <a:rPr lang="en-US" dirty="0" smtClean="0"/>
              <a:t>Cache capacity and reuse distance</a:t>
            </a:r>
          </a:p>
          <a:p>
            <a:pPr lvl="1"/>
            <a:r>
              <a:rPr lang="en-US" dirty="0" smtClean="0"/>
              <a:t>If caches were infinitely large, we would be finished</a:t>
            </a:r>
            <a:endParaRPr lang="en-US" dirty="0"/>
          </a:p>
          <a:p>
            <a:r>
              <a:rPr lang="en-US" dirty="0" smtClean="0"/>
              <a:t>For deep </a:t>
            </a:r>
            <a:r>
              <a:rPr lang="en-US" dirty="0" err="1" smtClean="0"/>
              <a:t>loopnests</a:t>
            </a:r>
            <a:r>
              <a:rPr lang="en-US" dirty="0" smtClean="0"/>
              <a:t> analysis can be very difficult</a:t>
            </a:r>
          </a:p>
          <a:p>
            <a:r>
              <a:rPr lang="en-US" dirty="0" smtClean="0"/>
              <a:t>It would be much better to automate these steps</a:t>
            </a:r>
          </a:p>
          <a:p>
            <a:r>
              <a:rPr lang="en-US" dirty="0" smtClean="0"/>
              <a:t>We need more theory and tools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 dirty="0"/>
          </a:p>
        </p:txBody>
      </p:sp>
      <p:pic>
        <p:nvPicPr>
          <p:cNvPr id="6" name="Picture 2" descr="http://www.laurentbrouat.com/wp-content/uploads/2011/02/automat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4245078" y="4822724"/>
            <a:ext cx="1981200" cy="208935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70" y="4953001"/>
            <a:ext cx="4713486" cy="104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5454062" y="4114800"/>
            <a:ext cx="1512094" cy="838200"/>
          </a:xfrm>
          <a:prstGeom prst="cloud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Cost models</a:t>
            </a:r>
          </a:p>
        </p:txBody>
      </p:sp>
    </p:spTree>
    <p:extLst>
      <p:ext uri="{BB962C8B-B14F-4D97-AF65-F5344CB8AC3E}">
        <p14:creationId xmlns:p14="http://schemas.microsoft.com/office/powerpoint/2010/main" val="16205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Reuse </a:t>
            </a:r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11430000" cy="5051425"/>
          </a:xfrm>
        </p:spPr>
        <p:txBody>
          <a:bodyPr/>
          <a:lstStyle/>
          <a:p>
            <a:r>
              <a:rPr lang="en-US" dirty="0" smtClean="0"/>
              <a:t>The number of unique accesses between a use and a reuse is defined as </a:t>
            </a:r>
            <a:r>
              <a:rPr lang="en-US" smtClean="0"/>
              <a:t>the (data) reuse distance:</a:t>
            </a:r>
            <a:endParaRPr lang="en-US" dirty="0" smtClean="0"/>
          </a:p>
          <a:p>
            <a:pPr marL="0" indent="0" algn="ctr">
              <a:buNone/>
            </a:pPr>
            <a:r>
              <a:rPr lang="en-US" smtClean="0"/>
              <a:t>( a[0</a:t>
            </a:r>
            <a:r>
              <a:rPr lang="en-US" dirty="0"/>
              <a:t>]</a:t>
            </a:r>
            <a:r>
              <a:rPr lang="en-US" dirty="0" smtClean="0"/>
              <a:t> a[6</a:t>
            </a:r>
            <a:r>
              <a:rPr lang="en-US" dirty="0"/>
              <a:t>]</a:t>
            </a:r>
            <a:r>
              <a:rPr lang="en-US" dirty="0" smtClean="0"/>
              <a:t> a[20] b[1</a:t>
            </a:r>
            <a:r>
              <a:rPr lang="en-US" dirty="0"/>
              <a:t>]</a:t>
            </a:r>
            <a:r>
              <a:rPr lang="en-US" dirty="0" smtClean="0"/>
              <a:t> a[6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smtClean="0"/>
              <a:t>a[0]</a:t>
            </a:r>
            <a:r>
              <a:rPr lang="en-US"/>
              <a:t> </a:t>
            </a:r>
            <a:r>
              <a:rPr lang="en-US" smtClean="0"/>
              <a:t>)  =&gt; 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en-US" baseline="-25000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 (a[0])=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1800"/>
              <a:t>                * </a:t>
            </a:r>
            <a:r>
              <a:rPr lang="en-US" sz="1800" dirty="0"/>
              <a:t>C. Ding, Y. Zhong, </a:t>
            </a:r>
            <a:r>
              <a:rPr lang="en-US" sz="1800" i="1" dirty="0"/>
              <a:t>Predicting Whole-Program </a:t>
            </a:r>
            <a:r>
              <a:rPr lang="en-US" sz="1800" i="1"/>
              <a:t>Locality through</a:t>
            </a:r>
            <a:br>
              <a:rPr lang="en-US" sz="1800" i="1"/>
            </a:br>
            <a:r>
              <a:rPr lang="en-US" sz="1800" i="1"/>
              <a:t>                                                  </a:t>
            </a:r>
            <a:r>
              <a:rPr lang="en-US" sz="1800" i="1" dirty="0"/>
              <a:t>Reuse Distance Analysis</a:t>
            </a:r>
            <a:r>
              <a:rPr lang="en-US" sz="1800" dirty="0"/>
              <a:t>, PLDI (2003)</a:t>
            </a:r>
          </a:p>
          <a:p>
            <a:r>
              <a:rPr lang="en-US"/>
              <a:t>S</a:t>
            </a:r>
            <a:r>
              <a:rPr lang="en-US" smtClean="0"/>
              <a:t>econd a[0] access is a cache hit if </a:t>
            </a:r>
          </a:p>
          <a:p>
            <a:pPr lvl="1"/>
            <a:r>
              <a:rPr lang="en-US"/>
              <a:t>F</a:t>
            </a:r>
            <a:r>
              <a:rPr lang="en-US" smtClean="0"/>
              <a:t>ully </a:t>
            </a:r>
            <a:r>
              <a:rPr lang="en-US" dirty="0" smtClean="0"/>
              <a:t>associative cache </a:t>
            </a:r>
            <a:r>
              <a:rPr lang="en-US" smtClean="0"/>
              <a:t>with n=4 </a:t>
            </a:r>
            <a:r>
              <a:rPr lang="en-US" dirty="0" smtClean="0"/>
              <a:t>entries </a:t>
            </a:r>
          </a:p>
          <a:p>
            <a:pPr lvl="1"/>
            <a:r>
              <a:rPr lang="en-US" smtClean="0"/>
              <a:t>Optimal LRU, least recently used, </a:t>
            </a:r>
            <a:r>
              <a:rPr lang="en-US" dirty="0" smtClean="0"/>
              <a:t>replacement policy</a:t>
            </a:r>
          </a:p>
          <a:p>
            <a:r>
              <a:rPr lang="en-US" smtClean="0">
                <a:solidFill>
                  <a:srgbClr val="FF0000"/>
                </a:solidFill>
              </a:rPr>
              <a:t>In general: 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Cache </a:t>
            </a:r>
            <a:r>
              <a:rPr lang="en-US" dirty="0" smtClean="0">
                <a:solidFill>
                  <a:srgbClr val="FF0000"/>
                </a:solidFill>
              </a:rPr>
              <a:t>hit if R</a:t>
            </a:r>
            <a:r>
              <a:rPr lang="en-US" baseline="-25000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&lt; 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Cache miss if R</a:t>
            </a:r>
            <a:r>
              <a:rPr lang="en-US" baseline="-25000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≥ 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 can measure reuse distance with profiling tools:</a:t>
            </a:r>
          </a:p>
          <a:p>
            <a:pPr lvl="1"/>
            <a:r>
              <a:rPr lang="en-US" sz="2000" dirty="0"/>
              <a:t>Suggestions for Locality Optimization (SLO)</a:t>
            </a:r>
            <a:r>
              <a:rPr lang="en-US" sz="1600" baseline="30000" dirty="0"/>
              <a:t> </a:t>
            </a:r>
          </a:p>
          <a:p>
            <a:pPr marL="0" indent="0">
              <a:buNone/>
            </a:pPr>
            <a:r>
              <a:rPr lang="en-US" sz="1200" b="0" i="1"/>
              <a:t>	Beyls</a:t>
            </a:r>
            <a:r>
              <a:rPr lang="en-US" sz="1200" b="0" i="1" dirty="0"/>
              <a:t>, K., D'Hollander, E. Refactoring for Data Locality, IEEE Computer Vol. 42, no. 2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8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 matrix multiplication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002088" algn="l"/>
              </a:tabLst>
            </a:pPr>
            <a:r>
              <a:rPr lang="en-US" dirty="0" smtClean="0">
                <a:solidFill>
                  <a:srgbClr val="101073"/>
                </a:solidFill>
              </a:rPr>
              <a:t>Loop interchange</a:t>
            </a:r>
            <a:endParaRPr lang="en-US" sz="1400" dirty="0"/>
          </a:p>
          <a:p>
            <a:pPr marL="0" indent="0">
              <a:buNone/>
              <a:tabLst>
                <a:tab pos="4002088" algn="l"/>
              </a:tabLst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  </a:t>
            </a: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66" y="3048000"/>
            <a:ext cx="68283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7315200" cy="37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1981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1970782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for(k=0; k&lt;Bk; k++){   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 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</p:spTree>
    <p:extLst>
      <p:ext uri="{BB962C8B-B14F-4D97-AF65-F5344CB8AC3E}">
        <p14:creationId xmlns:p14="http://schemas.microsoft.com/office/powerpoint/2010/main" val="28429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be done in multiple dimensions</a:t>
            </a:r>
          </a:p>
          <a:p>
            <a:r>
              <a:rPr lang="en-US" dirty="0" smtClean="0"/>
              <a:t>Manual exploration is intractable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124200"/>
            <a:ext cx="742207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1219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for(j=0; j&lt;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j++){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1" y="1219201"/>
            <a:ext cx="472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for(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&lt;Bi; 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for(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=0; 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&lt;</a:t>
            </a:r>
            <a:r>
              <a:rPr lang="en-US" sz="1600" b="1" dirty="0" err="1">
                <a:latin typeface="Lucida Console" panose="020B0609040504020204" pitchFamily="49" charset="0"/>
              </a:rPr>
              <a:t>Bj</a:t>
            </a:r>
            <a:r>
              <a:rPr lang="en-US" sz="1600" b="1" dirty="0">
                <a:latin typeface="Lucida Console" panose="020B0609040504020204" pitchFamily="49" charset="0"/>
              </a:rPr>
              <a:t>; 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+=</a:t>
            </a:r>
            <a:r>
              <a:rPr lang="en-US" sz="1600" b="1" dirty="0" err="1">
                <a:latin typeface="Lucida Console" panose="020B0609040504020204" pitchFamily="49" charset="0"/>
              </a:rPr>
              <a:t>Tj</a:t>
            </a:r>
            <a:r>
              <a:rPr lang="en-US" sz="1600" b="1" dirty="0">
                <a:latin typeface="Lucida Console" panose="020B0609040504020204" pitchFamily="49" charset="0"/>
              </a:rPr>
              <a:t>){ 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for(k=0; k&lt;Bk; k++){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for(j=</a:t>
            </a:r>
            <a:r>
              <a:rPr lang="en-US" sz="1600" b="1" dirty="0" err="1">
                <a:latin typeface="Lucida Console" panose="020B0609040504020204" pitchFamily="49" charset="0"/>
              </a:rPr>
              <a:t>jj</a:t>
            </a:r>
            <a:r>
              <a:rPr lang="en-US" sz="1600" b="1" dirty="0">
                <a:latin typeface="Lucida Console" panose="020B0609040504020204" pitchFamily="49" charset="0"/>
              </a:rPr>
              <a:t>; j&lt;</a:t>
            </a:r>
            <a:r>
              <a:rPr lang="en-US" sz="1600" b="1" dirty="0" err="1">
                <a:latin typeface="Lucida Console" panose="020B0609040504020204" pitchFamily="49" charset="0"/>
              </a:rPr>
              <a:t>jj+Tj</a:t>
            </a:r>
            <a:r>
              <a:rPr lang="en-US" sz="1600" b="1" dirty="0">
                <a:latin typeface="Lucida Console" panose="020B0609040504020204" pitchFamily="49" charset="0"/>
              </a:rPr>
              <a:t>; j++)</a:t>
            </a:r>
          </a:p>
          <a:p>
            <a:pPr>
              <a:tabLst>
                <a:tab pos="4002088" algn="l"/>
              </a:tabLst>
            </a:pPr>
            <a:r>
              <a:rPr lang="en-US" sz="1600" b="1" dirty="0">
                <a:latin typeface="Lucida Console" panose="020B0609040504020204" pitchFamily="49" charset="0"/>
              </a:rPr>
              <a:t>        C[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][j] += A[</a:t>
            </a:r>
            <a:r>
              <a:rPr lang="en-US" sz="1600" b="1" dirty="0" err="1">
                <a:latin typeface="Lucida Console" panose="020B0609040504020204" pitchFamily="49" charset="0"/>
              </a:rPr>
              <a:t>i</a:t>
            </a:r>
            <a:r>
              <a:rPr lang="en-US" sz="1600" b="1" dirty="0">
                <a:latin typeface="Lucida Console" panose="020B0609040504020204" pitchFamily="49" charset="0"/>
              </a:rPr>
              <a:t>][k] * B[k][j];</a:t>
            </a:r>
          </a:p>
        </p:txBody>
      </p:sp>
    </p:spTree>
    <p:extLst>
      <p:ext uri="{BB962C8B-B14F-4D97-AF65-F5344CB8AC3E}">
        <p14:creationId xmlns:p14="http://schemas.microsoft.com/office/powerpoint/2010/main" val="18358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the search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39902"/>
            <a:ext cx="4732810" cy="59180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 dirty="0"/>
          </a:p>
        </p:txBody>
      </p:sp>
      <p:sp>
        <p:nvSpPr>
          <p:cNvPr id="7" name="Rectangular Callout 6"/>
          <p:cNvSpPr/>
          <p:nvPr/>
        </p:nvSpPr>
        <p:spPr>
          <a:xfrm>
            <a:off x="6546516" y="935891"/>
            <a:ext cx="4038600" cy="1919605"/>
          </a:xfrm>
          <a:prstGeom prst="wedgeRectCallout">
            <a:avLst>
              <a:gd name="adj1" fmla="val -60805"/>
              <a:gd name="adj2" fmla="val 31248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“Never send a human to do a machine’s job.” Agent Smith, The Matrix (1999)</a:t>
            </a:r>
          </a:p>
        </p:txBody>
      </p:sp>
    </p:spTree>
    <p:extLst>
      <p:ext uri="{BB962C8B-B14F-4D97-AF65-F5344CB8AC3E}">
        <p14:creationId xmlns:p14="http://schemas.microsoft.com/office/powerpoint/2010/main" val="24739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/>
          <a:stretch/>
        </p:blipFill>
        <p:spPr bwMode="auto">
          <a:xfrm>
            <a:off x="8991601" y="926275"/>
            <a:ext cx="1394728" cy="178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Practical Intermezzo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Accelerators for energy efficiency</a:t>
            </a:r>
          </a:p>
          <a:p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/>
              <a:t>Purpose HW</a:t>
            </a:r>
          </a:p>
          <a:p>
            <a:pPr lvl="1"/>
            <a:r>
              <a:rPr lang="en-US" dirty="0"/>
              <a:t>~100x better performance, 100x less energy than CPU</a:t>
            </a:r>
          </a:p>
          <a:p>
            <a:r>
              <a:rPr lang="en-US" dirty="0"/>
              <a:t>A simple processor for control</a:t>
            </a:r>
          </a:p>
          <a:p>
            <a:r>
              <a:rPr lang="en-US" dirty="0"/>
              <a:t>Multiple accelerators for heavy compute workload</a:t>
            </a:r>
          </a:p>
          <a:p>
            <a:r>
              <a:rPr lang="en-US" dirty="0"/>
              <a:t>Easy to develop with current HLS languages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13424"/>
              </p:ext>
            </p:extLst>
          </p:nvPr>
        </p:nvGraphicFramePr>
        <p:xfrm>
          <a:off x="2209800" y="4267200"/>
          <a:ext cx="42608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Visio" r:id="rId4" imgW="2218692" imgH="1111761" progId="Visio.Drawing.11">
                  <p:embed/>
                </p:oleObj>
              </mc:Choice>
              <mc:Fallback>
                <p:oleObj name="Visio" r:id="rId4" imgW="2218692" imgH="111176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426085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7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Hungry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RISC core</a:t>
            </a:r>
          </a:p>
          <a:p>
            <a:r>
              <a:rPr lang="en-US" dirty="0" smtClean="0"/>
              <a:t>Accelerator Operations</a:t>
            </a:r>
          </a:p>
          <a:p>
            <a:r>
              <a:rPr lang="en-US" dirty="0" smtClean="0"/>
              <a:t>Interconnect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839626"/>
              </p:ext>
            </p:extLst>
          </p:nvPr>
        </p:nvGraphicFramePr>
        <p:xfrm>
          <a:off x="1981200" y="2514600"/>
          <a:ext cx="42608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2" name="Visio" r:id="rId3" imgW="2218692" imgH="1111761" progId="Visio.Drawing.11">
                  <p:embed/>
                </p:oleObj>
              </mc:Choice>
              <mc:Fallback>
                <p:oleObj name="Visio" r:id="rId3" imgW="2218692" imgH="11117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426085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71708"/>
              </p:ext>
            </p:extLst>
          </p:nvPr>
        </p:nvGraphicFramePr>
        <p:xfrm>
          <a:off x="1905001" y="4648200"/>
          <a:ext cx="355494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3" name="Visio" r:id="rId5" imgW="1782887" imgH="534391" progId="Visio.Drawing.11">
                  <p:embed/>
                </p:oleObj>
              </mc:Choice>
              <mc:Fallback>
                <p:oleObj name="Visio" r:id="rId5" imgW="1782887" imgH="5343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1" y="4648200"/>
                        <a:ext cx="3554949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51204"/>
              </p:ext>
            </p:extLst>
          </p:nvPr>
        </p:nvGraphicFramePr>
        <p:xfrm>
          <a:off x="5638800" y="4648200"/>
          <a:ext cx="172121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4" name="Visio" r:id="rId7" imgW="855149" imgH="1098786" progId="Visio.Drawing.11">
                  <p:embed/>
                </p:oleObj>
              </mc:Choice>
              <mc:Fallback>
                <p:oleObj name="Visio" r:id="rId7" imgW="855149" imgH="109878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4648200"/>
                        <a:ext cx="1721218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73" y="1752600"/>
            <a:ext cx="428472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6449717" y="2381002"/>
            <a:ext cx="3636393" cy="2648198"/>
          </a:xfrm>
          <a:custGeom>
            <a:avLst/>
            <a:gdLst>
              <a:gd name="connsiteX0" fmla="*/ 121297 w 3636393"/>
              <a:gd name="connsiteY0" fmla="*/ 486888 h 2648198"/>
              <a:gd name="connsiteX1" fmla="*/ 263801 w 3636393"/>
              <a:gd name="connsiteY1" fmla="*/ 498764 h 2648198"/>
              <a:gd name="connsiteX2" fmla="*/ 346928 w 3636393"/>
              <a:gd name="connsiteY2" fmla="*/ 510639 h 2648198"/>
              <a:gd name="connsiteX3" fmla="*/ 501307 w 3636393"/>
              <a:gd name="connsiteY3" fmla="*/ 522514 h 2648198"/>
              <a:gd name="connsiteX4" fmla="*/ 548809 w 3636393"/>
              <a:gd name="connsiteY4" fmla="*/ 534390 h 2648198"/>
              <a:gd name="connsiteX5" fmla="*/ 786315 w 3636393"/>
              <a:gd name="connsiteY5" fmla="*/ 558140 h 2648198"/>
              <a:gd name="connsiteX6" fmla="*/ 916944 w 3636393"/>
              <a:gd name="connsiteY6" fmla="*/ 546265 h 2648198"/>
              <a:gd name="connsiteX7" fmla="*/ 976320 w 3636393"/>
              <a:gd name="connsiteY7" fmla="*/ 534390 h 2648198"/>
              <a:gd name="connsiteX8" fmla="*/ 1000071 w 3636393"/>
              <a:gd name="connsiteY8" fmla="*/ 498764 h 2648198"/>
              <a:gd name="connsiteX9" fmla="*/ 1035697 w 3636393"/>
              <a:gd name="connsiteY9" fmla="*/ 486888 h 2648198"/>
              <a:gd name="connsiteX10" fmla="*/ 1071323 w 3636393"/>
              <a:gd name="connsiteY10" fmla="*/ 463138 h 2648198"/>
              <a:gd name="connsiteX11" fmla="*/ 1142575 w 3636393"/>
              <a:gd name="connsiteY11" fmla="*/ 427512 h 2648198"/>
              <a:gd name="connsiteX12" fmla="*/ 1166326 w 3636393"/>
              <a:gd name="connsiteY12" fmla="*/ 344385 h 2648198"/>
              <a:gd name="connsiteX13" fmla="*/ 1190076 w 3636393"/>
              <a:gd name="connsiteY13" fmla="*/ 261257 h 2648198"/>
              <a:gd name="connsiteX14" fmla="*/ 1201952 w 3636393"/>
              <a:gd name="connsiteY14" fmla="*/ 190005 h 2648198"/>
              <a:gd name="connsiteX15" fmla="*/ 1225702 w 3636393"/>
              <a:gd name="connsiteY15" fmla="*/ 154379 h 2648198"/>
              <a:gd name="connsiteX16" fmla="*/ 1332580 w 3636393"/>
              <a:gd name="connsiteY16" fmla="*/ 71252 h 2648198"/>
              <a:gd name="connsiteX17" fmla="*/ 1415707 w 3636393"/>
              <a:gd name="connsiteY17" fmla="*/ 11875 h 2648198"/>
              <a:gd name="connsiteX18" fmla="*/ 1451333 w 3636393"/>
              <a:gd name="connsiteY18" fmla="*/ 0 h 2648198"/>
              <a:gd name="connsiteX19" fmla="*/ 1522585 w 3636393"/>
              <a:gd name="connsiteY19" fmla="*/ 23751 h 2648198"/>
              <a:gd name="connsiteX20" fmla="*/ 1570087 w 3636393"/>
              <a:gd name="connsiteY20" fmla="*/ 95003 h 2648198"/>
              <a:gd name="connsiteX21" fmla="*/ 1581962 w 3636393"/>
              <a:gd name="connsiteY21" fmla="*/ 130629 h 2648198"/>
              <a:gd name="connsiteX22" fmla="*/ 1617588 w 3636393"/>
              <a:gd name="connsiteY22" fmla="*/ 166255 h 2648198"/>
              <a:gd name="connsiteX23" fmla="*/ 1641339 w 3636393"/>
              <a:gd name="connsiteY23" fmla="*/ 201881 h 2648198"/>
              <a:gd name="connsiteX24" fmla="*/ 1676965 w 3636393"/>
              <a:gd name="connsiteY24" fmla="*/ 285008 h 2648198"/>
              <a:gd name="connsiteX25" fmla="*/ 1688840 w 3636393"/>
              <a:gd name="connsiteY25" fmla="*/ 332509 h 2648198"/>
              <a:gd name="connsiteX26" fmla="*/ 1736341 w 3636393"/>
              <a:gd name="connsiteY26" fmla="*/ 439387 h 2648198"/>
              <a:gd name="connsiteX27" fmla="*/ 1771967 w 3636393"/>
              <a:gd name="connsiteY27" fmla="*/ 475013 h 2648198"/>
              <a:gd name="connsiteX28" fmla="*/ 1807593 w 3636393"/>
              <a:gd name="connsiteY28" fmla="*/ 498764 h 2648198"/>
              <a:gd name="connsiteX29" fmla="*/ 1855094 w 3636393"/>
              <a:gd name="connsiteY29" fmla="*/ 546265 h 2648198"/>
              <a:gd name="connsiteX30" fmla="*/ 1926346 w 3636393"/>
              <a:gd name="connsiteY30" fmla="*/ 593766 h 2648198"/>
              <a:gd name="connsiteX31" fmla="*/ 2151978 w 3636393"/>
              <a:gd name="connsiteY31" fmla="*/ 570016 h 2648198"/>
              <a:gd name="connsiteX32" fmla="*/ 2187603 w 3636393"/>
              <a:gd name="connsiteY32" fmla="*/ 546265 h 2648198"/>
              <a:gd name="connsiteX33" fmla="*/ 2235105 w 3636393"/>
              <a:gd name="connsiteY33" fmla="*/ 475013 h 2648198"/>
              <a:gd name="connsiteX34" fmla="*/ 2258855 w 3636393"/>
              <a:gd name="connsiteY34" fmla="*/ 427512 h 2648198"/>
              <a:gd name="connsiteX35" fmla="*/ 2282606 w 3636393"/>
              <a:gd name="connsiteY35" fmla="*/ 391886 h 2648198"/>
              <a:gd name="connsiteX36" fmla="*/ 2294481 w 3636393"/>
              <a:gd name="connsiteY36" fmla="*/ 356260 h 2648198"/>
              <a:gd name="connsiteX37" fmla="*/ 2318232 w 3636393"/>
              <a:gd name="connsiteY37" fmla="*/ 320634 h 2648198"/>
              <a:gd name="connsiteX38" fmla="*/ 2330107 w 3636393"/>
              <a:gd name="connsiteY38" fmla="*/ 273133 h 2648198"/>
              <a:gd name="connsiteX39" fmla="*/ 2341983 w 3636393"/>
              <a:gd name="connsiteY39" fmla="*/ 201881 h 2648198"/>
              <a:gd name="connsiteX40" fmla="*/ 2425110 w 3636393"/>
              <a:gd name="connsiteY40" fmla="*/ 71252 h 2648198"/>
              <a:gd name="connsiteX41" fmla="*/ 2484487 w 3636393"/>
              <a:gd name="connsiteY41" fmla="*/ 59377 h 2648198"/>
              <a:gd name="connsiteX42" fmla="*/ 2520113 w 3636393"/>
              <a:gd name="connsiteY42" fmla="*/ 83127 h 2648198"/>
              <a:gd name="connsiteX43" fmla="*/ 2543863 w 3636393"/>
              <a:gd name="connsiteY43" fmla="*/ 118753 h 2648198"/>
              <a:gd name="connsiteX44" fmla="*/ 2579489 w 3636393"/>
              <a:gd name="connsiteY44" fmla="*/ 130629 h 2648198"/>
              <a:gd name="connsiteX45" fmla="*/ 2686367 w 3636393"/>
              <a:gd name="connsiteY45" fmla="*/ 201881 h 2648198"/>
              <a:gd name="connsiteX46" fmla="*/ 2769494 w 3636393"/>
              <a:gd name="connsiteY46" fmla="*/ 237507 h 2648198"/>
              <a:gd name="connsiteX47" fmla="*/ 2947624 w 3636393"/>
              <a:gd name="connsiteY47" fmla="*/ 225631 h 2648198"/>
              <a:gd name="connsiteX48" fmla="*/ 3030752 w 3636393"/>
              <a:gd name="connsiteY48" fmla="*/ 201881 h 2648198"/>
              <a:gd name="connsiteX49" fmla="*/ 3149505 w 3636393"/>
              <a:gd name="connsiteY49" fmla="*/ 166255 h 2648198"/>
              <a:gd name="connsiteX50" fmla="*/ 3185131 w 3636393"/>
              <a:gd name="connsiteY50" fmla="*/ 154379 h 2648198"/>
              <a:gd name="connsiteX51" fmla="*/ 3387011 w 3636393"/>
              <a:gd name="connsiteY51" fmla="*/ 166255 h 2648198"/>
              <a:gd name="connsiteX52" fmla="*/ 3434513 w 3636393"/>
              <a:gd name="connsiteY52" fmla="*/ 237507 h 2648198"/>
              <a:gd name="connsiteX53" fmla="*/ 3446388 w 3636393"/>
              <a:gd name="connsiteY53" fmla="*/ 273133 h 2648198"/>
              <a:gd name="connsiteX54" fmla="*/ 3458263 w 3636393"/>
              <a:gd name="connsiteY54" fmla="*/ 320634 h 2648198"/>
              <a:gd name="connsiteX55" fmla="*/ 3541390 w 3636393"/>
              <a:gd name="connsiteY55" fmla="*/ 427512 h 2648198"/>
              <a:gd name="connsiteX56" fmla="*/ 3588892 w 3636393"/>
              <a:gd name="connsiteY56" fmla="*/ 498764 h 2648198"/>
              <a:gd name="connsiteX57" fmla="*/ 3612642 w 3636393"/>
              <a:gd name="connsiteY57" fmla="*/ 534390 h 2648198"/>
              <a:gd name="connsiteX58" fmla="*/ 3636393 w 3636393"/>
              <a:gd name="connsiteY58" fmla="*/ 605642 h 2648198"/>
              <a:gd name="connsiteX59" fmla="*/ 3612642 w 3636393"/>
              <a:gd name="connsiteY59" fmla="*/ 736270 h 2648198"/>
              <a:gd name="connsiteX60" fmla="*/ 3588892 w 3636393"/>
              <a:gd name="connsiteY60" fmla="*/ 771896 h 2648198"/>
              <a:gd name="connsiteX61" fmla="*/ 3553266 w 3636393"/>
              <a:gd name="connsiteY61" fmla="*/ 795647 h 2648198"/>
              <a:gd name="connsiteX62" fmla="*/ 3517640 w 3636393"/>
              <a:gd name="connsiteY62" fmla="*/ 807522 h 2648198"/>
              <a:gd name="connsiteX63" fmla="*/ 3458263 w 3636393"/>
              <a:gd name="connsiteY63" fmla="*/ 902525 h 2648198"/>
              <a:gd name="connsiteX64" fmla="*/ 3446388 w 3636393"/>
              <a:gd name="connsiteY64" fmla="*/ 938151 h 2648198"/>
              <a:gd name="connsiteX65" fmla="*/ 3434513 w 3636393"/>
              <a:gd name="connsiteY65" fmla="*/ 973777 h 2648198"/>
              <a:gd name="connsiteX66" fmla="*/ 3446388 w 3636393"/>
              <a:gd name="connsiteY66" fmla="*/ 1033153 h 2648198"/>
              <a:gd name="connsiteX67" fmla="*/ 3470139 w 3636393"/>
              <a:gd name="connsiteY67" fmla="*/ 1068779 h 2648198"/>
              <a:gd name="connsiteX68" fmla="*/ 3493889 w 3636393"/>
              <a:gd name="connsiteY68" fmla="*/ 1163782 h 2648198"/>
              <a:gd name="connsiteX69" fmla="*/ 3517640 w 3636393"/>
              <a:gd name="connsiteY69" fmla="*/ 1235034 h 2648198"/>
              <a:gd name="connsiteX70" fmla="*/ 3541390 w 3636393"/>
              <a:gd name="connsiteY70" fmla="*/ 1270660 h 2648198"/>
              <a:gd name="connsiteX71" fmla="*/ 3565141 w 3636393"/>
              <a:gd name="connsiteY71" fmla="*/ 1318161 h 2648198"/>
              <a:gd name="connsiteX72" fmla="*/ 3577016 w 3636393"/>
              <a:gd name="connsiteY72" fmla="*/ 1365662 h 2648198"/>
              <a:gd name="connsiteX73" fmla="*/ 3565141 w 3636393"/>
              <a:gd name="connsiteY73" fmla="*/ 1472540 h 2648198"/>
              <a:gd name="connsiteX74" fmla="*/ 3482014 w 3636393"/>
              <a:gd name="connsiteY74" fmla="*/ 1567543 h 2648198"/>
              <a:gd name="connsiteX75" fmla="*/ 3434513 w 3636393"/>
              <a:gd name="connsiteY75" fmla="*/ 1674421 h 2648198"/>
              <a:gd name="connsiteX76" fmla="*/ 3387011 w 3636393"/>
              <a:gd name="connsiteY76" fmla="*/ 1816925 h 2648198"/>
              <a:gd name="connsiteX77" fmla="*/ 3363261 w 3636393"/>
              <a:gd name="connsiteY77" fmla="*/ 1888177 h 2648198"/>
              <a:gd name="connsiteX78" fmla="*/ 3327635 w 3636393"/>
              <a:gd name="connsiteY78" fmla="*/ 1959429 h 2648198"/>
              <a:gd name="connsiteX79" fmla="*/ 3292009 w 3636393"/>
              <a:gd name="connsiteY79" fmla="*/ 1983179 h 2648198"/>
              <a:gd name="connsiteX80" fmla="*/ 3256383 w 3636393"/>
              <a:gd name="connsiteY80" fmla="*/ 2090057 h 2648198"/>
              <a:gd name="connsiteX81" fmla="*/ 3244507 w 3636393"/>
              <a:gd name="connsiteY81" fmla="*/ 2125683 h 2648198"/>
              <a:gd name="connsiteX82" fmla="*/ 3232632 w 3636393"/>
              <a:gd name="connsiteY82" fmla="*/ 2173185 h 2648198"/>
              <a:gd name="connsiteX83" fmla="*/ 3244507 w 3636393"/>
              <a:gd name="connsiteY83" fmla="*/ 2351314 h 2648198"/>
              <a:gd name="connsiteX84" fmla="*/ 3280133 w 3636393"/>
              <a:gd name="connsiteY84" fmla="*/ 2422566 h 2648198"/>
              <a:gd name="connsiteX85" fmla="*/ 3292009 w 3636393"/>
              <a:gd name="connsiteY85" fmla="*/ 2458192 h 2648198"/>
              <a:gd name="connsiteX86" fmla="*/ 3268258 w 3636393"/>
              <a:gd name="connsiteY86" fmla="*/ 2517569 h 2648198"/>
              <a:gd name="connsiteX87" fmla="*/ 3232632 w 3636393"/>
              <a:gd name="connsiteY87" fmla="*/ 2529444 h 2648198"/>
              <a:gd name="connsiteX88" fmla="*/ 3197006 w 3636393"/>
              <a:gd name="connsiteY88" fmla="*/ 2553195 h 2648198"/>
              <a:gd name="connsiteX89" fmla="*/ 2793245 w 3636393"/>
              <a:gd name="connsiteY89" fmla="*/ 2565070 h 2648198"/>
              <a:gd name="connsiteX90" fmla="*/ 2757619 w 3636393"/>
              <a:gd name="connsiteY90" fmla="*/ 2576946 h 2648198"/>
              <a:gd name="connsiteX91" fmla="*/ 2579489 w 3636393"/>
              <a:gd name="connsiteY91" fmla="*/ 2600696 h 2648198"/>
              <a:gd name="connsiteX92" fmla="*/ 2543863 w 3636393"/>
              <a:gd name="connsiteY92" fmla="*/ 2624447 h 2648198"/>
              <a:gd name="connsiteX93" fmla="*/ 2472611 w 3636393"/>
              <a:gd name="connsiteY93" fmla="*/ 2648198 h 2648198"/>
              <a:gd name="connsiteX94" fmla="*/ 2175728 w 3636393"/>
              <a:gd name="connsiteY94" fmla="*/ 2636322 h 2648198"/>
              <a:gd name="connsiteX95" fmla="*/ 2128227 w 3636393"/>
              <a:gd name="connsiteY95" fmla="*/ 2612572 h 2648198"/>
              <a:gd name="connsiteX96" fmla="*/ 2021349 w 3636393"/>
              <a:gd name="connsiteY96" fmla="*/ 2576946 h 2648198"/>
              <a:gd name="connsiteX97" fmla="*/ 1985723 w 3636393"/>
              <a:gd name="connsiteY97" fmla="*/ 2565070 h 2648198"/>
              <a:gd name="connsiteX98" fmla="*/ 1950097 w 3636393"/>
              <a:gd name="connsiteY98" fmla="*/ 2541320 h 2648198"/>
              <a:gd name="connsiteX99" fmla="*/ 1914471 w 3636393"/>
              <a:gd name="connsiteY99" fmla="*/ 2493818 h 2648198"/>
              <a:gd name="connsiteX100" fmla="*/ 1878845 w 3636393"/>
              <a:gd name="connsiteY100" fmla="*/ 2458192 h 2648198"/>
              <a:gd name="connsiteX101" fmla="*/ 1866970 w 3636393"/>
              <a:gd name="connsiteY101" fmla="*/ 2422566 h 2648198"/>
              <a:gd name="connsiteX102" fmla="*/ 1819468 w 3636393"/>
              <a:gd name="connsiteY102" fmla="*/ 2363190 h 2648198"/>
              <a:gd name="connsiteX103" fmla="*/ 1795718 w 3636393"/>
              <a:gd name="connsiteY103" fmla="*/ 2315688 h 2648198"/>
              <a:gd name="connsiteX104" fmla="*/ 1771967 w 3636393"/>
              <a:gd name="connsiteY104" fmla="*/ 2232561 h 2648198"/>
              <a:gd name="connsiteX105" fmla="*/ 1724466 w 3636393"/>
              <a:gd name="connsiteY105" fmla="*/ 2149434 h 2648198"/>
              <a:gd name="connsiteX106" fmla="*/ 1688840 w 3636393"/>
              <a:gd name="connsiteY106" fmla="*/ 2113808 h 2648198"/>
              <a:gd name="connsiteX107" fmla="*/ 1665089 w 3636393"/>
              <a:gd name="connsiteY107" fmla="*/ 2066307 h 2648198"/>
              <a:gd name="connsiteX108" fmla="*/ 1629463 w 3636393"/>
              <a:gd name="connsiteY108" fmla="*/ 2030681 h 2648198"/>
              <a:gd name="connsiteX109" fmla="*/ 1546336 w 3636393"/>
              <a:gd name="connsiteY109" fmla="*/ 1971304 h 2648198"/>
              <a:gd name="connsiteX110" fmla="*/ 1498835 w 3636393"/>
              <a:gd name="connsiteY110" fmla="*/ 1911927 h 2648198"/>
              <a:gd name="connsiteX111" fmla="*/ 1475084 w 3636393"/>
              <a:gd name="connsiteY111" fmla="*/ 1864426 h 2648198"/>
              <a:gd name="connsiteX112" fmla="*/ 1451333 w 3636393"/>
              <a:gd name="connsiteY112" fmla="*/ 1828800 h 2648198"/>
              <a:gd name="connsiteX113" fmla="*/ 1463209 w 3636393"/>
              <a:gd name="connsiteY113" fmla="*/ 1757548 h 2648198"/>
              <a:gd name="connsiteX114" fmla="*/ 1665089 w 3636393"/>
              <a:gd name="connsiteY114" fmla="*/ 1710047 h 2648198"/>
              <a:gd name="connsiteX115" fmla="*/ 1760092 w 3636393"/>
              <a:gd name="connsiteY115" fmla="*/ 1686296 h 2648198"/>
              <a:gd name="connsiteX116" fmla="*/ 1783842 w 3636393"/>
              <a:gd name="connsiteY116" fmla="*/ 1650670 h 2648198"/>
              <a:gd name="connsiteX117" fmla="*/ 1819468 w 3636393"/>
              <a:gd name="connsiteY117" fmla="*/ 1626920 h 2648198"/>
              <a:gd name="connsiteX118" fmla="*/ 1843219 w 3636393"/>
              <a:gd name="connsiteY118" fmla="*/ 1555668 h 2648198"/>
              <a:gd name="connsiteX119" fmla="*/ 1866970 w 3636393"/>
              <a:gd name="connsiteY119" fmla="*/ 1460665 h 2648198"/>
              <a:gd name="connsiteX120" fmla="*/ 1819468 w 3636393"/>
              <a:gd name="connsiteY120" fmla="*/ 1294411 h 2648198"/>
              <a:gd name="connsiteX121" fmla="*/ 1795718 w 3636393"/>
              <a:gd name="connsiteY121" fmla="*/ 1258785 h 2648198"/>
              <a:gd name="connsiteX122" fmla="*/ 1771967 w 3636393"/>
              <a:gd name="connsiteY122" fmla="*/ 1211283 h 2648198"/>
              <a:gd name="connsiteX123" fmla="*/ 1724466 w 3636393"/>
              <a:gd name="connsiteY123" fmla="*/ 1199408 h 2648198"/>
              <a:gd name="connsiteX124" fmla="*/ 1629463 w 3636393"/>
              <a:gd name="connsiteY124" fmla="*/ 1175657 h 2648198"/>
              <a:gd name="connsiteX125" fmla="*/ 1700715 w 3636393"/>
              <a:gd name="connsiteY125" fmla="*/ 1128156 h 2648198"/>
              <a:gd name="connsiteX126" fmla="*/ 1748216 w 3636393"/>
              <a:gd name="connsiteY126" fmla="*/ 1116281 h 2648198"/>
              <a:gd name="connsiteX127" fmla="*/ 1938222 w 3636393"/>
              <a:gd name="connsiteY127" fmla="*/ 1092530 h 2648198"/>
              <a:gd name="connsiteX128" fmla="*/ 2045100 w 3636393"/>
              <a:gd name="connsiteY128" fmla="*/ 1068779 h 2648198"/>
              <a:gd name="connsiteX129" fmla="*/ 2080726 w 3636393"/>
              <a:gd name="connsiteY129" fmla="*/ 1056904 h 2648198"/>
              <a:gd name="connsiteX130" fmla="*/ 2140102 w 3636393"/>
              <a:gd name="connsiteY130" fmla="*/ 1045029 h 2648198"/>
              <a:gd name="connsiteX131" fmla="*/ 2175728 w 3636393"/>
              <a:gd name="connsiteY131" fmla="*/ 1033153 h 2648198"/>
              <a:gd name="connsiteX132" fmla="*/ 2318232 w 3636393"/>
              <a:gd name="connsiteY132" fmla="*/ 1021278 h 2648198"/>
              <a:gd name="connsiteX133" fmla="*/ 2318232 w 3636393"/>
              <a:gd name="connsiteY133" fmla="*/ 926275 h 2648198"/>
              <a:gd name="connsiteX134" fmla="*/ 2246980 w 3636393"/>
              <a:gd name="connsiteY134" fmla="*/ 902525 h 2648198"/>
              <a:gd name="connsiteX135" fmla="*/ 2021349 w 3636393"/>
              <a:gd name="connsiteY135" fmla="*/ 878774 h 2648198"/>
              <a:gd name="connsiteX136" fmla="*/ 1985723 w 3636393"/>
              <a:gd name="connsiteY136" fmla="*/ 855024 h 2648198"/>
              <a:gd name="connsiteX137" fmla="*/ 1950097 w 3636393"/>
              <a:gd name="connsiteY137" fmla="*/ 843148 h 2648198"/>
              <a:gd name="connsiteX138" fmla="*/ 1771967 w 3636393"/>
              <a:gd name="connsiteY138" fmla="*/ 807522 h 2648198"/>
              <a:gd name="connsiteX139" fmla="*/ 1641339 w 3636393"/>
              <a:gd name="connsiteY139" fmla="*/ 771896 h 2648198"/>
              <a:gd name="connsiteX140" fmla="*/ 1593837 w 3636393"/>
              <a:gd name="connsiteY140" fmla="*/ 760021 h 2648198"/>
              <a:gd name="connsiteX141" fmla="*/ 1546336 w 3636393"/>
              <a:gd name="connsiteY141" fmla="*/ 736270 h 2648198"/>
              <a:gd name="connsiteX142" fmla="*/ 1510710 w 3636393"/>
              <a:gd name="connsiteY142" fmla="*/ 724395 h 2648198"/>
              <a:gd name="connsiteX143" fmla="*/ 1380081 w 3636393"/>
              <a:gd name="connsiteY143" fmla="*/ 700644 h 2648198"/>
              <a:gd name="connsiteX144" fmla="*/ 1190076 w 3636393"/>
              <a:gd name="connsiteY144" fmla="*/ 712520 h 2648198"/>
              <a:gd name="connsiteX145" fmla="*/ 798190 w 3636393"/>
              <a:gd name="connsiteY145" fmla="*/ 712520 h 2648198"/>
              <a:gd name="connsiteX146" fmla="*/ 192549 w 3636393"/>
              <a:gd name="connsiteY146" fmla="*/ 688769 h 2648198"/>
              <a:gd name="connsiteX147" fmla="*/ 156923 w 3636393"/>
              <a:gd name="connsiteY147" fmla="*/ 676894 h 2648198"/>
              <a:gd name="connsiteX148" fmla="*/ 97546 w 3636393"/>
              <a:gd name="connsiteY148" fmla="*/ 665018 h 2648198"/>
              <a:gd name="connsiteX149" fmla="*/ 14419 w 3636393"/>
              <a:gd name="connsiteY149" fmla="*/ 641268 h 2648198"/>
              <a:gd name="connsiteX150" fmla="*/ 2544 w 3636393"/>
              <a:gd name="connsiteY150" fmla="*/ 605642 h 2648198"/>
              <a:gd name="connsiteX151" fmla="*/ 73796 w 3636393"/>
              <a:gd name="connsiteY151" fmla="*/ 581891 h 2648198"/>
              <a:gd name="connsiteX152" fmla="*/ 109422 w 3636393"/>
              <a:gd name="connsiteY152" fmla="*/ 570016 h 2648198"/>
              <a:gd name="connsiteX153" fmla="*/ 145048 w 3636393"/>
              <a:gd name="connsiteY153" fmla="*/ 546265 h 2648198"/>
              <a:gd name="connsiteX154" fmla="*/ 121297 w 3636393"/>
              <a:gd name="connsiteY154" fmla="*/ 486888 h 26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636393" h="2648198">
                <a:moveTo>
                  <a:pt x="121297" y="486888"/>
                </a:moveTo>
                <a:cubicBezTo>
                  <a:pt x="141089" y="478971"/>
                  <a:pt x="216397" y="493774"/>
                  <a:pt x="263801" y="498764"/>
                </a:cubicBezTo>
                <a:cubicBezTo>
                  <a:pt x="291638" y="501694"/>
                  <a:pt x="319077" y="507854"/>
                  <a:pt x="346928" y="510639"/>
                </a:cubicBezTo>
                <a:cubicBezTo>
                  <a:pt x="398284" y="515774"/>
                  <a:pt x="449847" y="518556"/>
                  <a:pt x="501307" y="522514"/>
                </a:cubicBezTo>
                <a:cubicBezTo>
                  <a:pt x="517141" y="526473"/>
                  <a:pt x="532561" y="532843"/>
                  <a:pt x="548809" y="534390"/>
                </a:cubicBezTo>
                <a:cubicBezTo>
                  <a:pt x="795976" y="557930"/>
                  <a:pt x="680649" y="522919"/>
                  <a:pt x="786315" y="558140"/>
                </a:cubicBezTo>
                <a:cubicBezTo>
                  <a:pt x="829858" y="554182"/>
                  <a:pt x="873559" y="551688"/>
                  <a:pt x="916944" y="546265"/>
                </a:cubicBezTo>
                <a:cubicBezTo>
                  <a:pt x="936972" y="543762"/>
                  <a:pt x="958795" y="544404"/>
                  <a:pt x="976320" y="534390"/>
                </a:cubicBezTo>
                <a:cubicBezTo>
                  <a:pt x="988712" y="527309"/>
                  <a:pt x="988926" y="507680"/>
                  <a:pt x="1000071" y="498764"/>
                </a:cubicBezTo>
                <a:cubicBezTo>
                  <a:pt x="1009846" y="490944"/>
                  <a:pt x="1024501" y="492486"/>
                  <a:pt x="1035697" y="486888"/>
                </a:cubicBezTo>
                <a:cubicBezTo>
                  <a:pt x="1048462" y="480505"/>
                  <a:pt x="1058558" y="469521"/>
                  <a:pt x="1071323" y="463138"/>
                </a:cubicBezTo>
                <a:cubicBezTo>
                  <a:pt x="1169655" y="413972"/>
                  <a:pt x="1040477" y="495576"/>
                  <a:pt x="1142575" y="427512"/>
                </a:cubicBezTo>
                <a:cubicBezTo>
                  <a:pt x="1171047" y="342093"/>
                  <a:pt x="1136503" y="448764"/>
                  <a:pt x="1166326" y="344385"/>
                </a:cubicBezTo>
                <a:cubicBezTo>
                  <a:pt x="1181417" y="291568"/>
                  <a:pt x="1177702" y="323129"/>
                  <a:pt x="1190076" y="261257"/>
                </a:cubicBezTo>
                <a:cubicBezTo>
                  <a:pt x="1194798" y="237646"/>
                  <a:pt x="1194338" y="212848"/>
                  <a:pt x="1201952" y="190005"/>
                </a:cubicBezTo>
                <a:cubicBezTo>
                  <a:pt x="1206465" y="176465"/>
                  <a:pt x="1216220" y="165046"/>
                  <a:pt x="1225702" y="154379"/>
                </a:cubicBezTo>
                <a:cubicBezTo>
                  <a:pt x="1293157" y="78492"/>
                  <a:pt x="1269803" y="92177"/>
                  <a:pt x="1332580" y="71252"/>
                </a:cubicBezTo>
                <a:cubicBezTo>
                  <a:pt x="1352372" y="11875"/>
                  <a:pt x="1332580" y="39584"/>
                  <a:pt x="1415707" y="11875"/>
                </a:cubicBezTo>
                <a:lnTo>
                  <a:pt x="1451333" y="0"/>
                </a:lnTo>
                <a:lnTo>
                  <a:pt x="1522585" y="23751"/>
                </a:lnTo>
                <a:cubicBezTo>
                  <a:pt x="1549665" y="32778"/>
                  <a:pt x="1570087" y="95003"/>
                  <a:pt x="1570087" y="95003"/>
                </a:cubicBezTo>
                <a:cubicBezTo>
                  <a:pt x="1574045" y="106878"/>
                  <a:pt x="1575018" y="120214"/>
                  <a:pt x="1581962" y="130629"/>
                </a:cubicBezTo>
                <a:cubicBezTo>
                  <a:pt x="1591278" y="144603"/>
                  <a:pt x="1606837" y="153353"/>
                  <a:pt x="1617588" y="166255"/>
                </a:cubicBezTo>
                <a:cubicBezTo>
                  <a:pt x="1626725" y="177219"/>
                  <a:pt x="1633422" y="190006"/>
                  <a:pt x="1641339" y="201881"/>
                </a:cubicBezTo>
                <a:cubicBezTo>
                  <a:pt x="1675431" y="338252"/>
                  <a:pt x="1627759" y="170195"/>
                  <a:pt x="1676965" y="285008"/>
                </a:cubicBezTo>
                <a:cubicBezTo>
                  <a:pt x="1683394" y="300009"/>
                  <a:pt x="1684150" y="316876"/>
                  <a:pt x="1688840" y="332509"/>
                </a:cubicBezTo>
                <a:cubicBezTo>
                  <a:pt x="1703404" y="381056"/>
                  <a:pt x="1706513" y="403593"/>
                  <a:pt x="1736341" y="439387"/>
                </a:cubicBezTo>
                <a:cubicBezTo>
                  <a:pt x="1747092" y="452289"/>
                  <a:pt x="1759065" y="464262"/>
                  <a:pt x="1771967" y="475013"/>
                </a:cubicBezTo>
                <a:cubicBezTo>
                  <a:pt x="1782931" y="484150"/>
                  <a:pt x="1795718" y="490847"/>
                  <a:pt x="1807593" y="498764"/>
                </a:cubicBezTo>
                <a:cubicBezTo>
                  <a:pt x="1830212" y="566623"/>
                  <a:pt x="1800807" y="510074"/>
                  <a:pt x="1855094" y="546265"/>
                </a:cubicBezTo>
                <a:cubicBezTo>
                  <a:pt x="1944049" y="605568"/>
                  <a:pt x="1841636" y="565530"/>
                  <a:pt x="1926346" y="593766"/>
                </a:cubicBezTo>
                <a:cubicBezTo>
                  <a:pt x="1943761" y="592678"/>
                  <a:pt x="2092658" y="599676"/>
                  <a:pt x="2151978" y="570016"/>
                </a:cubicBezTo>
                <a:cubicBezTo>
                  <a:pt x="2164743" y="563633"/>
                  <a:pt x="2175728" y="554182"/>
                  <a:pt x="2187603" y="546265"/>
                </a:cubicBezTo>
                <a:lnTo>
                  <a:pt x="2235105" y="475013"/>
                </a:lnTo>
                <a:cubicBezTo>
                  <a:pt x="2244925" y="460284"/>
                  <a:pt x="2250072" y="442882"/>
                  <a:pt x="2258855" y="427512"/>
                </a:cubicBezTo>
                <a:cubicBezTo>
                  <a:pt x="2265936" y="415120"/>
                  <a:pt x="2274689" y="403761"/>
                  <a:pt x="2282606" y="391886"/>
                </a:cubicBezTo>
                <a:cubicBezTo>
                  <a:pt x="2286564" y="380011"/>
                  <a:pt x="2288883" y="367456"/>
                  <a:pt x="2294481" y="356260"/>
                </a:cubicBezTo>
                <a:cubicBezTo>
                  <a:pt x="2300864" y="343494"/>
                  <a:pt x="2312610" y="333752"/>
                  <a:pt x="2318232" y="320634"/>
                </a:cubicBezTo>
                <a:cubicBezTo>
                  <a:pt x="2324661" y="305633"/>
                  <a:pt x="2326906" y="289137"/>
                  <a:pt x="2330107" y="273133"/>
                </a:cubicBezTo>
                <a:cubicBezTo>
                  <a:pt x="2334829" y="249522"/>
                  <a:pt x="2336143" y="225240"/>
                  <a:pt x="2341983" y="201881"/>
                </a:cubicBezTo>
                <a:cubicBezTo>
                  <a:pt x="2354137" y="153266"/>
                  <a:pt x="2371836" y="91230"/>
                  <a:pt x="2425110" y="71252"/>
                </a:cubicBezTo>
                <a:cubicBezTo>
                  <a:pt x="2444009" y="64165"/>
                  <a:pt x="2464695" y="63335"/>
                  <a:pt x="2484487" y="59377"/>
                </a:cubicBezTo>
                <a:cubicBezTo>
                  <a:pt x="2496362" y="67294"/>
                  <a:pt x="2510021" y="73035"/>
                  <a:pt x="2520113" y="83127"/>
                </a:cubicBezTo>
                <a:cubicBezTo>
                  <a:pt x="2530205" y="93219"/>
                  <a:pt x="2532718" y="109837"/>
                  <a:pt x="2543863" y="118753"/>
                </a:cubicBezTo>
                <a:cubicBezTo>
                  <a:pt x="2553638" y="126573"/>
                  <a:pt x="2568547" y="124550"/>
                  <a:pt x="2579489" y="130629"/>
                </a:cubicBezTo>
                <a:cubicBezTo>
                  <a:pt x="2579499" y="130635"/>
                  <a:pt x="2668549" y="190002"/>
                  <a:pt x="2686367" y="201881"/>
                </a:cubicBezTo>
                <a:cubicBezTo>
                  <a:pt x="2715711" y="221444"/>
                  <a:pt x="2737830" y="226952"/>
                  <a:pt x="2769494" y="237507"/>
                </a:cubicBezTo>
                <a:cubicBezTo>
                  <a:pt x="2828871" y="233548"/>
                  <a:pt x="2888442" y="231861"/>
                  <a:pt x="2947624" y="225631"/>
                </a:cubicBezTo>
                <a:cubicBezTo>
                  <a:pt x="2977014" y="222537"/>
                  <a:pt x="3002847" y="209854"/>
                  <a:pt x="3030752" y="201881"/>
                </a:cubicBezTo>
                <a:cubicBezTo>
                  <a:pt x="3156361" y="165992"/>
                  <a:pt x="2980213" y="222686"/>
                  <a:pt x="3149505" y="166255"/>
                </a:cubicBezTo>
                <a:lnTo>
                  <a:pt x="3185131" y="154379"/>
                </a:lnTo>
                <a:lnTo>
                  <a:pt x="3387011" y="166255"/>
                </a:lnTo>
                <a:cubicBezTo>
                  <a:pt x="3414091" y="175282"/>
                  <a:pt x="3434513" y="237507"/>
                  <a:pt x="3434513" y="237507"/>
                </a:cubicBezTo>
                <a:cubicBezTo>
                  <a:pt x="3438471" y="249382"/>
                  <a:pt x="3442949" y="261097"/>
                  <a:pt x="3446388" y="273133"/>
                </a:cubicBezTo>
                <a:cubicBezTo>
                  <a:pt x="3450872" y="288826"/>
                  <a:pt x="3450964" y="306036"/>
                  <a:pt x="3458263" y="320634"/>
                </a:cubicBezTo>
                <a:cubicBezTo>
                  <a:pt x="3513248" y="430604"/>
                  <a:pt x="3486659" y="357143"/>
                  <a:pt x="3541390" y="427512"/>
                </a:cubicBezTo>
                <a:cubicBezTo>
                  <a:pt x="3558915" y="450044"/>
                  <a:pt x="3573058" y="475013"/>
                  <a:pt x="3588892" y="498764"/>
                </a:cubicBezTo>
                <a:lnTo>
                  <a:pt x="3612642" y="534390"/>
                </a:lnTo>
                <a:cubicBezTo>
                  <a:pt x="3626529" y="555221"/>
                  <a:pt x="3636393" y="605642"/>
                  <a:pt x="3636393" y="605642"/>
                </a:cubicBezTo>
                <a:cubicBezTo>
                  <a:pt x="3632298" y="638401"/>
                  <a:pt x="3630950" y="699654"/>
                  <a:pt x="3612642" y="736270"/>
                </a:cubicBezTo>
                <a:cubicBezTo>
                  <a:pt x="3606259" y="749035"/>
                  <a:pt x="3598984" y="761804"/>
                  <a:pt x="3588892" y="771896"/>
                </a:cubicBezTo>
                <a:cubicBezTo>
                  <a:pt x="3578800" y="781988"/>
                  <a:pt x="3566032" y="789264"/>
                  <a:pt x="3553266" y="795647"/>
                </a:cubicBezTo>
                <a:cubicBezTo>
                  <a:pt x="3542070" y="801245"/>
                  <a:pt x="3529515" y="803564"/>
                  <a:pt x="3517640" y="807522"/>
                </a:cubicBezTo>
                <a:cubicBezTo>
                  <a:pt x="3461184" y="845160"/>
                  <a:pt x="3486527" y="817733"/>
                  <a:pt x="3458263" y="902525"/>
                </a:cubicBezTo>
                <a:lnTo>
                  <a:pt x="3446388" y="938151"/>
                </a:lnTo>
                <a:lnTo>
                  <a:pt x="3434513" y="973777"/>
                </a:lnTo>
                <a:cubicBezTo>
                  <a:pt x="3438471" y="993569"/>
                  <a:pt x="3439301" y="1014254"/>
                  <a:pt x="3446388" y="1033153"/>
                </a:cubicBezTo>
                <a:cubicBezTo>
                  <a:pt x="3451399" y="1046517"/>
                  <a:pt x="3465262" y="1055366"/>
                  <a:pt x="3470139" y="1068779"/>
                </a:cubicBezTo>
                <a:cubicBezTo>
                  <a:pt x="3481294" y="1099456"/>
                  <a:pt x="3485972" y="1132114"/>
                  <a:pt x="3493889" y="1163782"/>
                </a:cubicBezTo>
                <a:cubicBezTo>
                  <a:pt x="3499961" y="1188070"/>
                  <a:pt x="3509723" y="1211283"/>
                  <a:pt x="3517640" y="1235034"/>
                </a:cubicBezTo>
                <a:cubicBezTo>
                  <a:pt x="3522153" y="1248574"/>
                  <a:pt x="3534309" y="1258268"/>
                  <a:pt x="3541390" y="1270660"/>
                </a:cubicBezTo>
                <a:cubicBezTo>
                  <a:pt x="3550173" y="1286030"/>
                  <a:pt x="3557224" y="1302327"/>
                  <a:pt x="3565141" y="1318161"/>
                </a:cubicBezTo>
                <a:cubicBezTo>
                  <a:pt x="3569099" y="1333995"/>
                  <a:pt x="3577016" y="1349341"/>
                  <a:pt x="3577016" y="1365662"/>
                </a:cubicBezTo>
                <a:cubicBezTo>
                  <a:pt x="3577016" y="1401507"/>
                  <a:pt x="3576476" y="1438534"/>
                  <a:pt x="3565141" y="1472540"/>
                </a:cubicBezTo>
                <a:cubicBezTo>
                  <a:pt x="3545349" y="1531916"/>
                  <a:pt x="3523577" y="1539834"/>
                  <a:pt x="3482014" y="1567543"/>
                </a:cubicBezTo>
                <a:cubicBezTo>
                  <a:pt x="3444375" y="1624001"/>
                  <a:pt x="3462778" y="1589627"/>
                  <a:pt x="3434513" y="1674421"/>
                </a:cubicBezTo>
                <a:lnTo>
                  <a:pt x="3387011" y="1816925"/>
                </a:lnTo>
                <a:lnTo>
                  <a:pt x="3363261" y="1888177"/>
                </a:lnTo>
                <a:cubicBezTo>
                  <a:pt x="3353603" y="1917150"/>
                  <a:pt x="3350653" y="1936411"/>
                  <a:pt x="3327635" y="1959429"/>
                </a:cubicBezTo>
                <a:cubicBezTo>
                  <a:pt x="3317543" y="1969521"/>
                  <a:pt x="3303884" y="1975262"/>
                  <a:pt x="3292009" y="1983179"/>
                </a:cubicBezTo>
                <a:lnTo>
                  <a:pt x="3256383" y="2090057"/>
                </a:lnTo>
                <a:cubicBezTo>
                  <a:pt x="3252424" y="2101932"/>
                  <a:pt x="3247543" y="2113539"/>
                  <a:pt x="3244507" y="2125683"/>
                </a:cubicBezTo>
                <a:lnTo>
                  <a:pt x="3232632" y="2173185"/>
                </a:lnTo>
                <a:cubicBezTo>
                  <a:pt x="3236590" y="2232561"/>
                  <a:pt x="3237935" y="2292170"/>
                  <a:pt x="3244507" y="2351314"/>
                </a:cubicBezTo>
                <a:cubicBezTo>
                  <a:pt x="3248771" y="2389687"/>
                  <a:pt x="3263265" y="2388830"/>
                  <a:pt x="3280133" y="2422566"/>
                </a:cubicBezTo>
                <a:cubicBezTo>
                  <a:pt x="3285731" y="2433762"/>
                  <a:pt x="3288050" y="2446317"/>
                  <a:pt x="3292009" y="2458192"/>
                </a:cubicBezTo>
                <a:cubicBezTo>
                  <a:pt x="3284092" y="2477984"/>
                  <a:pt x="3281905" y="2501193"/>
                  <a:pt x="3268258" y="2517569"/>
                </a:cubicBezTo>
                <a:cubicBezTo>
                  <a:pt x="3260244" y="2527185"/>
                  <a:pt x="3243828" y="2523846"/>
                  <a:pt x="3232632" y="2529444"/>
                </a:cubicBezTo>
                <a:cubicBezTo>
                  <a:pt x="3219866" y="2535827"/>
                  <a:pt x="3211232" y="2552042"/>
                  <a:pt x="3197006" y="2553195"/>
                </a:cubicBezTo>
                <a:cubicBezTo>
                  <a:pt x="3062801" y="2564076"/>
                  <a:pt x="2927832" y="2561112"/>
                  <a:pt x="2793245" y="2565070"/>
                </a:cubicBezTo>
                <a:cubicBezTo>
                  <a:pt x="2781370" y="2569029"/>
                  <a:pt x="2770027" y="2575292"/>
                  <a:pt x="2757619" y="2576946"/>
                </a:cubicBezTo>
                <a:cubicBezTo>
                  <a:pt x="2563891" y="2602777"/>
                  <a:pt x="2670511" y="2570356"/>
                  <a:pt x="2579489" y="2600696"/>
                </a:cubicBezTo>
                <a:cubicBezTo>
                  <a:pt x="2567614" y="2608613"/>
                  <a:pt x="2556905" y="2618650"/>
                  <a:pt x="2543863" y="2624447"/>
                </a:cubicBezTo>
                <a:cubicBezTo>
                  <a:pt x="2520985" y="2634615"/>
                  <a:pt x="2472611" y="2648198"/>
                  <a:pt x="2472611" y="2648198"/>
                </a:cubicBezTo>
                <a:cubicBezTo>
                  <a:pt x="2373650" y="2644239"/>
                  <a:pt x="2274242" y="2646513"/>
                  <a:pt x="2175728" y="2636322"/>
                </a:cubicBezTo>
                <a:cubicBezTo>
                  <a:pt x="2158119" y="2634500"/>
                  <a:pt x="2144663" y="2619147"/>
                  <a:pt x="2128227" y="2612572"/>
                </a:cubicBezTo>
                <a:cubicBezTo>
                  <a:pt x="2128202" y="2612562"/>
                  <a:pt x="2039175" y="2582888"/>
                  <a:pt x="2021349" y="2576946"/>
                </a:cubicBezTo>
                <a:cubicBezTo>
                  <a:pt x="2009474" y="2572987"/>
                  <a:pt x="1996139" y="2572013"/>
                  <a:pt x="1985723" y="2565070"/>
                </a:cubicBezTo>
                <a:lnTo>
                  <a:pt x="1950097" y="2541320"/>
                </a:lnTo>
                <a:cubicBezTo>
                  <a:pt x="1938222" y="2525486"/>
                  <a:pt x="1927352" y="2508846"/>
                  <a:pt x="1914471" y="2493818"/>
                </a:cubicBezTo>
                <a:cubicBezTo>
                  <a:pt x="1903541" y="2481067"/>
                  <a:pt x="1888161" y="2472166"/>
                  <a:pt x="1878845" y="2458192"/>
                </a:cubicBezTo>
                <a:cubicBezTo>
                  <a:pt x="1871901" y="2447777"/>
                  <a:pt x="1873604" y="2433181"/>
                  <a:pt x="1866970" y="2422566"/>
                </a:cubicBezTo>
                <a:cubicBezTo>
                  <a:pt x="1853536" y="2401072"/>
                  <a:pt x="1833528" y="2384279"/>
                  <a:pt x="1819468" y="2363190"/>
                </a:cubicBezTo>
                <a:cubicBezTo>
                  <a:pt x="1809648" y="2348460"/>
                  <a:pt x="1801934" y="2332264"/>
                  <a:pt x="1795718" y="2315688"/>
                </a:cubicBezTo>
                <a:cubicBezTo>
                  <a:pt x="1765601" y="2235374"/>
                  <a:pt x="1800665" y="2299523"/>
                  <a:pt x="1771967" y="2232561"/>
                </a:cubicBezTo>
                <a:cubicBezTo>
                  <a:pt x="1761720" y="2208652"/>
                  <a:pt x="1742002" y="2170478"/>
                  <a:pt x="1724466" y="2149434"/>
                </a:cubicBezTo>
                <a:cubicBezTo>
                  <a:pt x="1713715" y="2136532"/>
                  <a:pt x="1698602" y="2127474"/>
                  <a:pt x="1688840" y="2113808"/>
                </a:cubicBezTo>
                <a:cubicBezTo>
                  <a:pt x="1678550" y="2099403"/>
                  <a:pt x="1675379" y="2080712"/>
                  <a:pt x="1665089" y="2066307"/>
                </a:cubicBezTo>
                <a:cubicBezTo>
                  <a:pt x="1655327" y="2052641"/>
                  <a:pt x="1642214" y="2041611"/>
                  <a:pt x="1629463" y="2030681"/>
                </a:cubicBezTo>
                <a:cubicBezTo>
                  <a:pt x="1603686" y="2008587"/>
                  <a:pt x="1574530" y="1990101"/>
                  <a:pt x="1546336" y="1971304"/>
                </a:cubicBezTo>
                <a:cubicBezTo>
                  <a:pt x="1517984" y="1886246"/>
                  <a:pt x="1558517" y="1983545"/>
                  <a:pt x="1498835" y="1911927"/>
                </a:cubicBezTo>
                <a:cubicBezTo>
                  <a:pt x="1487502" y="1898327"/>
                  <a:pt x="1483867" y="1879796"/>
                  <a:pt x="1475084" y="1864426"/>
                </a:cubicBezTo>
                <a:cubicBezTo>
                  <a:pt x="1468003" y="1852034"/>
                  <a:pt x="1459250" y="1840675"/>
                  <a:pt x="1451333" y="1828800"/>
                </a:cubicBezTo>
                <a:cubicBezTo>
                  <a:pt x="1455292" y="1805049"/>
                  <a:pt x="1453430" y="1779551"/>
                  <a:pt x="1463209" y="1757548"/>
                </a:cubicBezTo>
                <a:cubicBezTo>
                  <a:pt x="1495139" y="1685706"/>
                  <a:pt x="1624277" y="1712962"/>
                  <a:pt x="1665089" y="1710047"/>
                </a:cubicBezTo>
                <a:lnTo>
                  <a:pt x="1760092" y="1686296"/>
                </a:lnTo>
                <a:cubicBezTo>
                  <a:pt x="1773938" y="1682834"/>
                  <a:pt x="1773750" y="1660762"/>
                  <a:pt x="1783842" y="1650670"/>
                </a:cubicBezTo>
                <a:cubicBezTo>
                  <a:pt x="1793934" y="1640578"/>
                  <a:pt x="1807593" y="1634837"/>
                  <a:pt x="1819468" y="1626920"/>
                </a:cubicBezTo>
                <a:cubicBezTo>
                  <a:pt x="1827385" y="1603169"/>
                  <a:pt x="1838309" y="1580217"/>
                  <a:pt x="1843219" y="1555668"/>
                </a:cubicBezTo>
                <a:cubicBezTo>
                  <a:pt x="1857549" y="1484016"/>
                  <a:pt x="1848711" y="1515439"/>
                  <a:pt x="1866970" y="1460665"/>
                </a:cubicBezTo>
                <a:cubicBezTo>
                  <a:pt x="1837147" y="1341374"/>
                  <a:pt x="1853542" y="1396629"/>
                  <a:pt x="1819468" y="1294411"/>
                </a:cubicBezTo>
                <a:cubicBezTo>
                  <a:pt x="1814955" y="1280871"/>
                  <a:pt x="1802799" y="1271177"/>
                  <a:pt x="1795718" y="1258785"/>
                </a:cubicBezTo>
                <a:cubicBezTo>
                  <a:pt x="1786935" y="1243414"/>
                  <a:pt x="1785567" y="1222616"/>
                  <a:pt x="1771967" y="1211283"/>
                </a:cubicBezTo>
                <a:cubicBezTo>
                  <a:pt x="1759429" y="1200835"/>
                  <a:pt x="1740159" y="1203892"/>
                  <a:pt x="1724466" y="1199408"/>
                </a:cubicBezTo>
                <a:cubicBezTo>
                  <a:pt x="1639257" y="1175063"/>
                  <a:pt x="1750190" y="1199804"/>
                  <a:pt x="1629463" y="1175657"/>
                </a:cubicBezTo>
                <a:cubicBezTo>
                  <a:pt x="1653214" y="1159823"/>
                  <a:pt x="1673023" y="1135079"/>
                  <a:pt x="1700715" y="1128156"/>
                </a:cubicBezTo>
                <a:cubicBezTo>
                  <a:pt x="1716549" y="1124198"/>
                  <a:pt x="1732059" y="1118589"/>
                  <a:pt x="1748216" y="1116281"/>
                </a:cubicBezTo>
                <a:cubicBezTo>
                  <a:pt x="1976917" y="1083609"/>
                  <a:pt x="1775684" y="1122082"/>
                  <a:pt x="1938222" y="1092530"/>
                </a:cubicBezTo>
                <a:cubicBezTo>
                  <a:pt x="1971902" y="1086406"/>
                  <a:pt x="2011737" y="1078311"/>
                  <a:pt x="2045100" y="1068779"/>
                </a:cubicBezTo>
                <a:cubicBezTo>
                  <a:pt x="2057136" y="1065340"/>
                  <a:pt x="2068582" y="1059940"/>
                  <a:pt x="2080726" y="1056904"/>
                </a:cubicBezTo>
                <a:cubicBezTo>
                  <a:pt x="2100307" y="1052009"/>
                  <a:pt x="2120521" y="1049924"/>
                  <a:pt x="2140102" y="1045029"/>
                </a:cubicBezTo>
                <a:cubicBezTo>
                  <a:pt x="2152246" y="1041993"/>
                  <a:pt x="2163320" y="1034807"/>
                  <a:pt x="2175728" y="1033153"/>
                </a:cubicBezTo>
                <a:cubicBezTo>
                  <a:pt x="2222976" y="1026853"/>
                  <a:pt x="2270731" y="1025236"/>
                  <a:pt x="2318232" y="1021278"/>
                </a:cubicBezTo>
                <a:cubicBezTo>
                  <a:pt x="2327603" y="993166"/>
                  <a:pt x="2346892" y="954935"/>
                  <a:pt x="2318232" y="926275"/>
                </a:cubicBezTo>
                <a:cubicBezTo>
                  <a:pt x="2300529" y="908572"/>
                  <a:pt x="2270731" y="910442"/>
                  <a:pt x="2246980" y="902525"/>
                </a:cubicBezTo>
                <a:cubicBezTo>
                  <a:pt x="2151146" y="870580"/>
                  <a:pt x="2223881" y="891432"/>
                  <a:pt x="2021349" y="878774"/>
                </a:cubicBezTo>
                <a:cubicBezTo>
                  <a:pt x="2009474" y="870857"/>
                  <a:pt x="1998488" y="861407"/>
                  <a:pt x="1985723" y="855024"/>
                </a:cubicBezTo>
                <a:cubicBezTo>
                  <a:pt x="1974527" y="849426"/>
                  <a:pt x="1962174" y="846442"/>
                  <a:pt x="1950097" y="843148"/>
                </a:cubicBezTo>
                <a:cubicBezTo>
                  <a:pt x="1849325" y="815665"/>
                  <a:pt x="1869070" y="821395"/>
                  <a:pt x="1771967" y="807522"/>
                </a:cubicBezTo>
                <a:cubicBezTo>
                  <a:pt x="1705377" y="785326"/>
                  <a:pt x="1748478" y="798681"/>
                  <a:pt x="1641339" y="771896"/>
                </a:cubicBezTo>
                <a:lnTo>
                  <a:pt x="1593837" y="760021"/>
                </a:lnTo>
                <a:cubicBezTo>
                  <a:pt x="1578003" y="752104"/>
                  <a:pt x="1562607" y="743243"/>
                  <a:pt x="1546336" y="736270"/>
                </a:cubicBezTo>
                <a:cubicBezTo>
                  <a:pt x="1534830" y="731339"/>
                  <a:pt x="1522746" y="727834"/>
                  <a:pt x="1510710" y="724395"/>
                </a:cubicBezTo>
                <a:cubicBezTo>
                  <a:pt x="1454719" y="708398"/>
                  <a:pt x="1447355" y="710255"/>
                  <a:pt x="1380081" y="700644"/>
                </a:cubicBezTo>
                <a:cubicBezTo>
                  <a:pt x="1316746" y="704603"/>
                  <a:pt x="1253535" y="712520"/>
                  <a:pt x="1190076" y="712520"/>
                </a:cubicBezTo>
                <a:cubicBezTo>
                  <a:pt x="732674" y="712520"/>
                  <a:pt x="1092106" y="685799"/>
                  <a:pt x="798190" y="712520"/>
                </a:cubicBezTo>
                <a:cubicBezTo>
                  <a:pt x="727714" y="710665"/>
                  <a:pt x="348653" y="708281"/>
                  <a:pt x="192549" y="688769"/>
                </a:cubicBezTo>
                <a:cubicBezTo>
                  <a:pt x="180128" y="687216"/>
                  <a:pt x="169067" y="679930"/>
                  <a:pt x="156923" y="676894"/>
                </a:cubicBezTo>
                <a:cubicBezTo>
                  <a:pt x="137341" y="671999"/>
                  <a:pt x="117250" y="669397"/>
                  <a:pt x="97546" y="665018"/>
                </a:cubicBezTo>
                <a:cubicBezTo>
                  <a:pt x="52809" y="655076"/>
                  <a:pt x="54094" y="654493"/>
                  <a:pt x="14419" y="641268"/>
                </a:cubicBezTo>
                <a:cubicBezTo>
                  <a:pt x="10461" y="629393"/>
                  <a:pt x="-6307" y="614493"/>
                  <a:pt x="2544" y="605642"/>
                </a:cubicBezTo>
                <a:cubicBezTo>
                  <a:pt x="20247" y="587939"/>
                  <a:pt x="50045" y="589808"/>
                  <a:pt x="73796" y="581891"/>
                </a:cubicBezTo>
                <a:lnTo>
                  <a:pt x="109422" y="570016"/>
                </a:lnTo>
                <a:cubicBezTo>
                  <a:pt x="121297" y="562099"/>
                  <a:pt x="136132" y="557410"/>
                  <a:pt x="145048" y="546265"/>
                </a:cubicBezTo>
                <a:cubicBezTo>
                  <a:pt x="159427" y="528292"/>
                  <a:pt x="101505" y="494805"/>
                  <a:pt x="121297" y="486888"/>
                </a:cubicBezTo>
                <a:close/>
              </a:path>
            </a:pathLst>
          </a:custGeom>
          <a:solidFill>
            <a:schemeClr val="tx2">
              <a:lumMod val="50000"/>
              <a:alpha val="6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459468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Aethereal</a:t>
            </a:r>
            <a:r>
              <a:rPr lang="en-US" dirty="0" smtClean="0"/>
              <a:t> Interconnect 6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Data-Flow-Based Transformations</a:t>
            </a:r>
            <a:endParaRPr lang="en-US" u="sng" dirty="0"/>
          </a:p>
          <a:p>
            <a:endParaRPr lang="en-US" dirty="0" smtClean="0"/>
          </a:p>
          <a:p>
            <a:r>
              <a:rPr lang="en-US" dirty="0" smtClean="0"/>
              <a:t>Iteration Reordering Transformations</a:t>
            </a:r>
          </a:p>
          <a:p>
            <a:endParaRPr lang="en-US" dirty="0" smtClean="0"/>
          </a:p>
          <a:p>
            <a:r>
              <a:rPr lang="en-US" dirty="0" smtClean="0"/>
              <a:t>Loop Restructuring Transformations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8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the data reuse in accelerator workload</a:t>
            </a:r>
          </a:p>
          <a:p>
            <a:r>
              <a:rPr lang="en-US" dirty="0" smtClean="0"/>
              <a:t>Use local </a:t>
            </a:r>
            <a:r>
              <a:rPr lang="en-US" dirty="0"/>
              <a:t>b</a:t>
            </a:r>
            <a:r>
              <a:rPr lang="en-US" dirty="0" smtClean="0"/>
              <a:t>uffers</a:t>
            </a:r>
          </a:p>
          <a:p>
            <a:r>
              <a:rPr lang="en-US" dirty="0" smtClean="0"/>
              <a:t>Reduce communication with external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39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26097"/>
              </p:ext>
            </p:extLst>
          </p:nvPr>
        </p:nvGraphicFramePr>
        <p:xfrm>
          <a:off x="1905000" y="3635374"/>
          <a:ext cx="6823622" cy="22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Visio" r:id="rId3" imgW="3397659" imgH="1111761" progId="Visio.Drawing.11">
                  <p:embed/>
                </p:oleObj>
              </mc:Choice>
              <mc:Fallback>
                <p:oleObj name="Visio" r:id="rId3" imgW="3397659" imgH="11117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3635374"/>
                        <a:ext cx="6823622" cy="2232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</a:t>
            </a:r>
            <a:r>
              <a:rPr lang="en-US" dirty="0" smtClean="0"/>
              <a:t>ifferent Approach: Inter-Tile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But how about</a:t>
            </a:r>
          </a:p>
          <a:p>
            <a:pPr marL="0" indent="0">
              <a:buNone/>
            </a:pPr>
            <a:r>
              <a:rPr lang="en-US" dirty="0" smtClean="0"/>
              <a:t>   DATA OVERLAP?</a:t>
            </a:r>
          </a:p>
          <a:p>
            <a:r>
              <a:rPr lang="en-US" dirty="0" smtClean="0"/>
              <a:t>Accelerator workload is</a:t>
            </a:r>
            <a:br>
              <a:rPr lang="en-US" dirty="0" smtClean="0"/>
            </a:br>
            <a:r>
              <a:rPr lang="en-US" dirty="0" smtClean="0"/>
              <a:t>often static</a:t>
            </a:r>
          </a:p>
          <a:p>
            <a:r>
              <a:rPr lang="en-US" dirty="0" smtClean="0"/>
              <a:t>We know the contents of</a:t>
            </a:r>
            <a:br>
              <a:rPr lang="en-US" dirty="0" smtClean="0"/>
            </a:br>
            <a:r>
              <a:rPr lang="en-US" dirty="0" smtClean="0"/>
              <a:t>the next tile</a:t>
            </a:r>
          </a:p>
          <a:p>
            <a:r>
              <a:rPr lang="en-US" dirty="0" smtClean="0"/>
              <a:t>Optimize Iteration Order</a:t>
            </a:r>
          </a:p>
          <a:p>
            <a:r>
              <a:rPr lang="en-US" dirty="0" smtClean="0"/>
              <a:t>Formulate the ordering as</a:t>
            </a:r>
            <a:br>
              <a:rPr lang="en-US" dirty="0" smtClean="0"/>
            </a:br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04280"/>
              </p:ext>
            </p:extLst>
          </p:nvPr>
        </p:nvGraphicFramePr>
        <p:xfrm>
          <a:off x="4495800" y="958665"/>
          <a:ext cx="5638800" cy="537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5" name="Visio" r:id="rId3" imgW="2389776" imgH="2278123" progId="Visio.Drawing.11">
                  <p:embed/>
                </p:oleObj>
              </mc:Choice>
              <mc:Fallback>
                <p:oleObj name="Visio" r:id="rId3" imgW="2389776" imgH="22781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958665"/>
                        <a:ext cx="5638800" cy="537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833609"/>
              </p:ext>
            </p:extLst>
          </p:nvPr>
        </p:nvGraphicFramePr>
        <p:xfrm>
          <a:off x="6096001" y="1371601"/>
          <a:ext cx="1074737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6" name="Visio" r:id="rId5" imgW="626130" imgH="625954" progId="Visio.Drawing.11">
                  <p:link updateAutomatic="1"/>
                </p:oleObj>
              </mc:Choice>
              <mc:Fallback>
                <p:oleObj name="Visio" r:id="rId5" imgW="626130" imgH="625954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1" y="1371601"/>
                        <a:ext cx="1074737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224171"/>
              </p:ext>
            </p:extLst>
          </p:nvPr>
        </p:nvGraphicFramePr>
        <p:xfrm>
          <a:off x="8534400" y="4191001"/>
          <a:ext cx="1066800" cy="82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7" name="Visio" r:id="rId7" imgW="626130" imgH="482001" progId="Visio.Drawing.11">
                  <p:link updateAutomatic="1"/>
                </p:oleObj>
              </mc:Choice>
              <mc:Fallback>
                <p:oleObj name="Visio" r:id="rId7" imgW="626130" imgH="482001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34400" y="4191001"/>
                        <a:ext cx="1066800" cy="823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828178"/>
              </p:ext>
            </p:extLst>
          </p:nvPr>
        </p:nvGraphicFramePr>
        <p:xfrm>
          <a:off x="6096000" y="13716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8" name="Visio" r:id="rId5" imgW="626130" imgH="625954" progId="Visio.Drawing.11">
                  <p:link updateAutomatic="1"/>
                </p:oleObj>
              </mc:Choice>
              <mc:Fallback>
                <p:oleObj name="Visio" r:id="rId5" imgW="626130" imgH="625954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1371600"/>
                        <a:ext cx="1066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8990"/>
              </p:ext>
            </p:extLst>
          </p:nvPr>
        </p:nvGraphicFramePr>
        <p:xfrm>
          <a:off x="8534400" y="4191001"/>
          <a:ext cx="1066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9" name="Visio" r:id="rId7" imgW="626130" imgH="482001" progId="Visio.Drawing.11">
                  <p:link updateAutomatic="1"/>
                </p:oleObj>
              </mc:Choice>
              <mc:Fallback>
                <p:oleObj name="Visio" r:id="rId7" imgW="626130" imgH="482001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91001"/>
                        <a:ext cx="10668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40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4875E-6 L -0.00035 0.432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333E-6 L 3.33333E-6 -0.426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14061E-7 L 0 0.310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333E-6 L 3.33333E-6 -0.326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Demosaic</a:t>
            </a:r>
            <a:r>
              <a:rPr lang="en-US" dirty="0" smtClean="0"/>
              <a:t>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an 8 </a:t>
            </a:r>
            <a:r>
              <a:rPr lang="en-US" dirty="0" err="1" smtClean="0"/>
              <a:t>Mpix</a:t>
            </a:r>
            <a:r>
              <a:rPr lang="en-US" dirty="0" smtClean="0"/>
              <a:t> image: 0.6 GMAC</a:t>
            </a:r>
          </a:p>
          <a:p>
            <a:pPr lvl="1">
              <a:tabLst>
                <a:tab pos="2914650" algn="l"/>
              </a:tabLst>
            </a:pPr>
            <a:r>
              <a:rPr lang="en-US" dirty="0" smtClean="0"/>
              <a:t>Intel-i7	0.56 s</a:t>
            </a:r>
          </a:p>
          <a:p>
            <a:pPr lvl="1">
              <a:tabLst>
                <a:tab pos="2914650" algn="l"/>
              </a:tabLst>
            </a:pPr>
            <a:r>
              <a:rPr lang="en-US" dirty="0" smtClean="0"/>
              <a:t>ARM-A9	5.75 s</a:t>
            </a:r>
          </a:p>
          <a:p>
            <a:pPr lvl="1">
              <a:tabLst>
                <a:tab pos="1657350" algn="l"/>
              </a:tabLst>
            </a:pPr>
            <a:r>
              <a:rPr lang="en-US" dirty="0" err="1" smtClean="0"/>
              <a:t>Microblaze</a:t>
            </a:r>
            <a:r>
              <a:rPr lang="en-US" dirty="0" smtClean="0"/>
              <a:t>	22.10 s</a:t>
            </a:r>
            <a:endParaRPr lang="en-US" dirty="0"/>
          </a:p>
          <a:p>
            <a:pPr lvl="1">
              <a:tabLst>
                <a:tab pos="2914650" algn="l"/>
              </a:tabLst>
            </a:pPr>
            <a:r>
              <a:rPr lang="en-US" dirty="0" smtClean="0"/>
              <a:t>Accelerator	1.35 s  @ 50 MB/s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6" name="Picture 2" descr="C:\Users\MPeemen\TUe\2013\Demosiac\3shotcm_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29810"/>
            <a:ext cx="2438400" cy="25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19386"/>
            <a:ext cx="6781800" cy="33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Demosaic</a:t>
            </a:r>
            <a:r>
              <a:rPr lang="en-US" dirty="0" smtClean="0"/>
              <a:t>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an 8 </a:t>
            </a:r>
            <a:r>
              <a:rPr lang="en-US" dirty="0" err="1" smtClean="0"/>
              <a:t>Mpix</a:t>
            </a:r>
            <a:r>
              <a:rPr lang="en-US" dirty="0" smtClean="0"/>
              <a:t> image: 0.6 GMAC</a:t>
            </a:r>
          </a:p>
          <a:p>
            <a:pPr lvl="1">
              <a:tabLst>
                <a:tab pos="2914650" algn="l"/>
              </a:tabLst>
            </a:pPr>
            <a:r>
              <a:rPr lang="en-US" dirty="0" smtClean="0"/>
              <a:t>Intel-i7	0.56 s</a:t>
            </a:r>
          </a:p>
          <a:p>
            <a:pPr lvl="1">
              <a:tabLst>
                <a:tab pos="2914650" algn="l"/>
              </a:tabLst>
            </a:pPr>
            <a:r>
              <a:rPr lang="en-US" dirty="0" smtClean="0"/>
              <a:t>ARM-A9	5.75 s</a:t>
            </a:r>
          </a:p>
          <a:p>
            <a:pPr lvl="1">
              <a:tabLst>
                <a:tab pos="1657350" algn="l"/>
              </a:tabLst>
            </a:pPr>
            <a:r>
              <a:rPr lang="en-US" dirty="0" err="1" smtClean="0"/>
              <a:t>Microblaze</a:t>
            </a:r>
            <a:r>
              <a:rPr lang="en-US" dirty="0" smtClean="0"/>
              <a:t>	22.10 s</a:t>
            </a:r>
            <a:endParaRPr lang="en-US" dirty="0"/>
          </a:p>
          <a:p>
            <a:pPr lvl="1">
              <a:tabLst>
                <a:tab pos="2914650" algn="l"/>
              </a:tabLst>
            </a:pPr>
            <a:r>
              <a:rPr lang="en-US" dirty="0" smtClean="0"/>
              <a:t>Accelerator	1.35 s  @ 50 MB/s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6" name="Picture 2" descr="C:\Users\MPeemen\TUe\2013\Demosiac\3shotcm_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90600"/>
            <a:ext cx="2971800" cy="30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1779" r="3884" b="6555"/>
          <a:stretch/>
        </p:blipFill>
        <p:spPr bwMode="auto">
          <a:xfrm>
            <a:off x="2590801" y="3200400"/>
            <a:ext cx="593494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1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Demosaic</a:t>
            </a:r>
            <a:r>
              <a:rPr lang="en-US" dirty="0" smtClean="0"/>
              <a:t>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an 8 </a:t>
            </a:r>
            <a:r>
              <a:rPr lang="en-US" dirty="0" err="1" smtClean="0"/>
              <a:t>Mpix</a:t>
            </a:r>
            <a:r>
              <a:rPr lang="en-US" dirty="0" smtClean="0"/>
              <a:t> image: 0.6 GMAC</a:t>
            </a:r>
          </a:p>
          <a:p>
            <a:pPr lvl="1">
              <a:tabLst>
                <a:tab pos="2914650" algn="l"/>
              </a:tabLst>
            </a:pPr>
            <a:r>
              <a:rPr lang="en-US" dirty="0" smtClean="0"/>
              <a:t>Intel-i7	0.56 s</a:t>
            </a:r>
          </a:p>
          <a:p>
            <a:pPr lvl="1">
              <a:tabLst>
                <a:tab pos="2914650" algn="l"/>
              </a:tabLst>
            </a:pPr>
            <a:r>
              <a:rPr lang="en-US" dirty="0" smtClean="0"/>
              <a:t>ARM-A9	5.75 s</a:t>
            </a:r>
          </a:p>
          <a:p>
            <a:pPr lvl="1">
              <a:tabLst>
                <a:tab pos="1657350" algn="l"/>
              </a:tabLst>
            </a:pPr>
            <a:r>
              <a:rPr lang="en-US" dirty="0" err="1" smtClean="0"/>
              <a:t>Microblaze</a:t>
            </a:r>
            <a:r>
              <a:rPr lang="en-US" dirty="0" smtClean="0"/>
              <a:t>	22.10 s</a:t>
            </a:r>
            <a:endParaRPr lang="en-US" dirty="0"/>
          </a:p>
          <a:p>
            <a:pPr lvl="1">
              <a:tabLst>
                <a:tab pos="2914650" algn="l"/>
              </a:tabLst>
            </a:pPr>
            <a:r>
              <a:rPr lang="en-US" dirty="0" smtClean="0"/>
              <a:t>Accelerator	1.35 s  @ 50 MB/s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6" name="Picture 2" descr="C:\Users\MPeemen\TUe\2013\Demosiac\3shotcm_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29810"/>
            <a:ext cx="2438400" cy="25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1779" r="3884" b="6555"/>
          <a:stretch/>
        </p:blipFill>
        <p:spPr bwMode="auto">
          <a:xfrm>
            <a:off x="2590801" y="3200400"/>
            <a:ext cx="593494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2778" r="2161" b="5208"/>
          <a:stretch/>
        </p:blipFill>
        <p:spPr bwMode="auto">
          <a:xfrm>
            <a:off x="2590800" y="3276600"/>
            <a:ext cx="579896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H264 video encoder ME  ~ 30 </a:t>
            </a:r>
            <a:r>
              <a:rPr lang="en-US" dirty="0" err="1" smtClean="0"/>
              <a:t>Gops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2209801" y="1970782"/>
            <a:ext cx="38106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for(frame){</a:t>
            </a:r>
          </a:p>
          <a:p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  for(</a:t>
            </a:r>
            <a:r>
              <a:rPr lang="en-US" b="1" dirty="0" err="1" smtClean="0">
                <a:latin typeface="Lucida Console" pitchFamily="49" charset="0"/>
                <a:cs typeface="Courier New" pitchFamily="49" charset="0"/>
              </a:rPr>
              <a:t>macroblocks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){</a:t>
            </a:r>
          </a:p>
          <a:p>
            <a:r>
              <a:rPr lang="en-US" b="1" dirty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   for(reference frame){</a:t>
            </a:r>
          </a:p>
          <a:p>
            <a:r>
              <a:rPr lang="en-US" b="1" dirty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     for(</a:t>
            </a:r>
            <a:r>
              <a:rPr lang="en-US" b="1" dirty="0" err="1" smtClean="0">
                <a:latin typeface="Lucida Console" pitchFamily="49" charset="0"/>
                <a:cs typeface="Courier New" pitchFamily="49" charset="0"/>
              </a:rPr>
              <a:t>searchrange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){</a:t>
            </a:r>
          </a:p>
          <a:p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        for(pixel){</a:t>
            </a:r>
          </a:p>
          <a:p>
            <a:r>
              <a:rPr lang="en-US" b="1" dirty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         </a:t>
            </a:r>
            <a:r>
              <a:rPr lang="en-US" b="1" dirty="0" err="1" smtClean="0">
                <a:latin typeface="Lucida Console" pitchFamily="49" charset="0"/>
                <a:cs typeface="Courier New" pitchFamily="49" charset="0"/>
              </a:rPr>
              <a:t>SAD_operation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    for(find max){</a:t>
            </a:r>
          </a:p>
          <a:p>
            <a:r>
              <a:rPr lang="en-US" b="1" dirty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Lucida Console" pitchFamily="49" charset="0"/>
                <a:cs typeface="Courier New" pitchFamily="49" charset="0"/>
              </a:rPr>
              <a:t>   Store vector();  </a:t>
            </a:r>
            <a:endParaRPr lang="en-US" b="1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942208"/>
            <a:ext cx="1685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1" y="951607"/>
            <a:ext cx="1666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2637533"/>
            <a:ext cx="16764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2" y="5181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19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H264 video encoder ME  ~ 30 </a:t>
            </a:r>
            <a:r>
              <a:rPr lang="en-US" dirty="0" err="1"/>
              <a:t>Gops</a:t>
            </a:r>
            <a:endParaRPr lang="en-US" dirty="0"/>
          </a:p>
          <a:p>
            <a:pPr lvl="1"/>
            <a:r>
              <a:rPr lang="en-US" dirty="0" smtClean="0"/>
              <a:t>Intel-i7		    8.1 sec</a:t>
            </a:r>
          </a:p>
          <a:p>
            <a:pPr lvl="1"/>
            <a:r>
              <a:rPr lang="en-US" dirty="0" smtClean="0"/>
              <a:t>ARM A9		  72.3 sec</a:t>
            </a:r>
          </a:p>
          <a:p>
            <a:pPr lvl="1"/>
            <a:r>
              <a:rPr lang="en-US" dirty="0" err="1" smtClean="0"/>
              <a:t>Microblaze</a:t>
            </a:r>
            <a:r>
              <a:rPr lang="en-US" dirty="0" smtClean="0"/>
              <a:t>	283.9 sec</a:t>
            </a:r>
          </a:p>
          <a:p>
            <a:pPr lvl="1"/>
            <a:r>
              <a:rPr lang="en-US" dirty="0" smtClean="0"/>
              <a:t>Accelerator	    3.4 sec @ 50MB/s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1"/>
            <a:ext cx="7224712" cy="35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H264 video encoder ME  ~ 30 </a:t>
            </a:r>
            <a:r>
              <a:rPr lang="en-US" dirty="0" err="1"/>
              <a:t>Gops</a:t>
            </a:r>
            <a:endParaRPr lang="en-US" dirty="0"/>
          </a:p>
          <a:p>
            <a:pPr lvl="1"/>
            <a:r>
              <a:rPr lang="en-US" dirty="0" smtClean="0"/>
              <a:t>Intel-i7		    8.1 sec</a:t>
            </a:r>
          </a:p>
          <a:p>
            <a:pPr lvl="1"/>
            <a:r>
              <a:rPr lang="en-US" dirty="0" smtClean="0"/>
              <a:t>ARM A9		  72.3 sec</a:t>
            </a:r>
          </a:p>
          <a:p>
            <a:pPr lvl="1"/>
            <a:r>
              <a:rPr lang="en-US" dirty="0" err="1" smtClean="0"/>
              <a:t>Microblaze</a:t>
            </a:r>
            <a:r>
              <a:rPr lang="en-US" dirty="0" smtClean="0"/>
              <a:t>	283.9 sec</a:t>
            </a:r>
          </a:p>
          <a:p>
            <a:pPr lvl="1"/>
            <a:r>
              <a:rPr lang="en-US" dirty="0" smtClean="0"/>
              <a:t>Accelerator	    3.4 sec @ 50MB/s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4147" r="2562" b="4608"/>
          <a:stretch/>
        </p:blipFill>
        <p:spPr bwMode="auto">
          <a:xfrm>
            <a:off x="3030682" y="3124200"/>
            <a:ext cx="621318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7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achieve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842274"/>
              </p:ext>
            </p:extLst>
          </p:nvPr>
        </p:nvGraphicFramePr>
        <p:xfrm>
          <a:off x="1828800" y="990600"/>
          <a:ext cx="8154988" cy="266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Visio" r:id="rId3" imgW="3397659" imgH="1111761" progId="Visio.Drawing.11">
                  <p:embed/>
                </p:oleObj>
              </mc:Choice>
              <mc:Fallback>
                <p:oleObj name="Visio" r:id="rId3" imgW="3397659" imgH="11117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8154988" cy="266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www.laurentbrouat.com/wp-content/uploads/2011/02/automate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30" t="2374" r="14607" b="20019"/>
          <a:stretch>
            <a:fillRect/>
          </a:stretch>
        </p:blipFill>
        <p:spPr bwMode="auto">
          <a:xfrm rot="5400000">
            <a:off x="4289322" y="4289324"/>
            <a:ext cx="1981200" cy="208935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51680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5498306" y="3581400"/>
            <a:ext cx="1512094" cy="838200"/>
          </a:xfrm>
          <a:prstGeom prst="cloud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Cost models</a:t>
            </a:r>
          </a:p>
        </p:txBody>
      </p:sp>
      <p:pic>
        <p:nvPicPr>
          <p:cNvPr id="10" name="Picture 39" descr="http://icdn3.digitaltrends.com/image/665-atom-die-2-200x200-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029201"/>
            <a:ext cx="1351109" cy="13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6" descr="C:\Users\MPeemen\AppData\Local\Microsoft\Windows\Temporary Internet Files\Content.IE5\3RT68XXM\MC900431629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ent Arrow 11"/>
          <p:cNvSpPr/>
          <p:nvPr/>
        </p:nvSpPr>
        <p:spPr>
          <a:xfrm rot="12257625">
            <a:off x="3731963" y="5923818"/>
            <a:ext cx="1322256" cy="533400"/>
          </a:xfrm>
          <a:prstGeom prst="bentArrow">
            <a:avLst>
              <a:gd name="adj1" fmla="val 30891"/>
              <a:gd name="adj2" fmla="val 29917"/>
              <a:gd name="adj3" fmla="val 25000"/>
              <a:gd name="adj4" fmla="val 875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37" descr="http://g-ecx.images-amazon.com/images/G/01/electronics/detail-page/WesternDigital_LowPowe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8300" b="5457"/>
          <a:stretch/>
        </p:blipFill>
        <p:spPr bwMode="auto">
          <a:xfrm>
            <a:off x="3505201" y="4343401"/>
            <a:ext cx="588169" cy="9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Call High Performance Websites for website development to accelerate your busines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4" r="13162"/>
          <a:stretch/>
        </p:blipFill>
        <p:spPr bwMode="auto">
          <a:xfrm>
            <a:off x="1752601" y="3300519"/>
            <a:ext cx="1676400" cy="12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Transformation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Data-Flow-Based Transformations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Iteration Reordering Transformations</a:t>
            </a:r>
          </a:p>
          <a:p>
            <a:pPr marL="269875" lvl="1" indent="0">
              <a:buNone/>
            </a:pPr>
            <a:endParaRPr lang="en-US" dirty="0" smtClean="0"/>
          </a:p>
          <a:p>
            <a:r>
              <a:rPr lang="en-US" u="sng" dirty="0" smtClean="0"/>
              <a:t>Loop Restructuring Transformations</a:t>
            </a:r>
          </a:p>
          <a:p>
            <a:pPr lvl="1"/>
            <a:r>
              <a:rPr lang="en-US" dirty="0" smtClean="0"/>
              <a:t>Alter the form of the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0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Data-Flow-Based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</a:t>
            </a:r>
            <a:r>
              <a:rPr lang="en-US" smtClean="0"/>
              <a:t>very useful in case of a: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imple compiler</a:t>
            </a:r>
          </a:p>
          <a:p>
            <a:pPr lvl="1"/>
            <a:r>
              <a:rPr lang="en-US" dirty="0" smtClean="0"/>
              <a:t>Simple architecture</a:t>
            </a:r>
          </a:p>
          <a:p>
            <a:pPr lvl="2"/>
            <a:r>
              <a:rPr lang="en-US" dirty="0"/>
              <a:t>No </a:t>
            </a:r>
            <a:r>
              <a:rPr lang="en-US" dirty="0" smtClean="0"/>
              <a:t>Hardware </a:t>
            </a:r>
            <a:r>
              <a:rPr lang="en-US" dirty="0"/>
              <a:t>M</a:t>
            </a:r>
            <a:r>
              <a:rPr lang="en-US" dirty="0" smtClean="0"/>
              <a:t>ultiplier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Out-Of-Order Superscalar </a:t>
            </a:r>
          </a:p>
          <a:p>
            <a:pPr lvl="2"/>
            <a:r>
              <a:rPr lang="en-US" dirty="0" smtClean="0"/>
              <a:t>No Speculative Branch Prediction</a:t>
            </a:r>
          </a:p>
          <a:p>
            <a:pPr lvl="1"/>
            <a:r>
              <a:rPr lang="en-US" dirty="0" smtClean="0"/>
              <a:t>If you are in a hurry and missing a few percent</a:t>
            </a:r>
          </a:p>
          <a:p>
            <a:r>
              <a:rPr lang="en-US" dirty="0" smtClean="0"/>
              <a:t>These are the easy tricks</a:t>
            </a:r>
          </a:p>
          <a:p>
            <a:r>
              <a:rPr lang="en-US" dirty="0"/>
              <a:t>T</a:t>
            </a:r>
            <a:r>
              <a:rPr lang="en-US" dirty="0" smtClean="0"/>
              <a:t>o get ready for the more difficult ones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* Examples are from: </a:t>
            </a:r>
            <a:br>
              <a:rPr lang="en-US" sz="1800" dirty="0"/>
            </a:br>
            <a:r>
              <a:rPr lang="en-US" sz="1800" dirty="0"/>
              <a:t>D.F. Bacon, S.L. Graham, and O.J. Sharp, </a:t>
            </a:r>
            <a:r>
              <a:rPr lang="en-US" sz="1800" i="1" dirty="0"/>
              <a:t>Compiler transformations for high-performance computing</a:t>
            </a:r>
            <a:r>
              <a:rPr lang="en-US" sz="1800" dirty="0"/>
              <a:t>. ACM </a:t>
            </a:r>
            <a:r>
              <a:rPr lang="en-US" sz="1800" dirty="0" err="1"/>
              <a:t>Comput</a:t>
            </a:r>
            <a:r>
              <a:rPr lang="en-US" sz="1800" dirty="0"/>
              <a:t>. </a:t>
            </a:r>
            <a:r>
              <a:rPr lang="en-US" sz="1800" dirty="0" err="1"/>
              <a:t>Surv</a:t>
            </a:r>
            <a:r>
              <a:rPr lang="en-US" sz="1800" dirty="0"/>
              <a:t>. 26, (1994)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1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248400" y="5170439"/>
            <a:ext cx="3581400" cy="2990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 loop body and </a:t>
            </a:r>
            <a:r>
              <a:rPr lang="en-US" dirty="0" err="1" smtClean="0"/>
              <a:t>adjus</a:t>
            </a:r>
            <a:r>
              <a:rPr lang="en-US" dirty="0" smtClean="0"/>
              <a:t> loop header</a:t>
            </a:r>
          </a:p>
          <a:p>
            <a:pPr lvl="1"/>
            <a:r>
              <a:rPr lang="en-US" smtClean="0"/>
              <a:t>Increases ILP (Instruction Level Parallelism)</a:t>
            </a:r>
            <a:endParaRPr lang="en-US" dirty="0" smtClean="0"/>
          </a:p>
          <a:p>
            <a:pPr lvl="1"/>
            <a:r>
              <a:rPr lang="en-US" dirty="0" smtClean="0"/>
              <a:t>Reduces loop overhead</a:t>
            </a:r>
          </a:p>
          <a:p>
            <a:pPr lvl="1"/>
            <a:r>
              <a:rPr lang="en-US" dirty="0" smtClean="0"/>
              <a:t>Possibilities for common </a:t>
            </a:r>
            <a:r>
              <a:rPr lang="en-US" dirty="0" err="1" smtClean="0"/>
              <a:t>subexpression</a:t>
            </a:r>
            <a:r>
              <a:rPr lang="en-US" dirty="0" smtClean="0"/>
              <a:t> elimination</a:t>
            </a:r>
          </a:p>
          <a:p>
            <a:r>
              <a:rPr lang="en-US" dirty="0" smtClean="0"/>
              <a:t>If partial unroll, loop should stay in original bound!</a:t>
            </a:r>
          </a:p>
          <a:p>
            <a:r>
              <a:rPr lang="en-US" dirty="0" smtClean="0"/>
              <a:t>Downsides</a:t>
            </a:r>
          </a:p>
          <a:p>
            <a:pPr lvl="1"/>
            <a:r>
              <a:rPr lang="en-US" dirty="0" smtClean="0"/>
              <a:t>Code size increases, can increase I-cache miss-rate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49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800" y="4892701"/>
            <a:ext cx="381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]=a[i-1]+a[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]+a[i+1];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  <a:endParaRPr lang="en-US" b="1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1" y="4570274"/>
            <a:ext cx="40895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=1;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&lt;N-1;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+=2){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]=a[i-1]+a[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]+a[i+1];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  a[i+1]=a[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]+a[i+1]+a[i+2];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if(mod(N-1,2)==1){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a[N-1]=a[N-2]+a[N-1]+a[N];</a:t>
            </a:r>
            <a:endParaRPr lang="en-US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Merge or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Improve locality</a:t>
            </a:r>
          </a:p>
          <a:p>
            <a:pPr lvl="1"/>
            <a:r>
              <a:rPr lang="en-US" dirty="0" smtClean="0"/>
              <a:t>Reduce loop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50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2133600" y="2665274"/>
            <a:ext cx="28344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f</a:t>
            </a:r>
            <a:r>
              <a:rPr lang="en-US" b="1" dirty="0" smtClean="0">
                <a:latin typeface="Lucida Console" panose="020B0609040504020204" pitchFamily="49" charset="0"/>
              </a:rPr>
              <a:t>or(j=0; j&lt;N; j++){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c[j]=b[j]+a[j];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1062" y="2687008"/>
            <a:ext cx="283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smtClean="0">
                <a:latin typeface="Lucida Console" panose="020B0609040504020204" pitchFamily="49" charset="0"/>
              </a:rPr>
              <a:t>  c[i]=b[i]+a[i];</a:t>
            </a:r>
            <a:endParaRPr lang="en-US" b="1" dirty="0" smtClean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247900" y="4359276"/>
            <a:ext cx="3848100" cy="2117725"/>
            <a:chOff x="2933" y="1069"/>
            <a:chExt cx="2948" cy="1623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33" y="1069"/>
              <a:ext cx="87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Location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83" y="2352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183" y="1344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416" y="2388"/>
              <a:ext cx="57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5" y="230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231" y="220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327" y="211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423" y="201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519" y="192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5" y="182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711" y="172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807" y="163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903" y="153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999" y="230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095" y="220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1" y="211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287" y="201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83" y="192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4479" y="182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575" y="172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671" y="163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767" y="153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279" y="1332"/>
              <a:ext cx="2272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accent1"/>
                  </a:solidFill>
                </a:rPr>
                <a:t>Production/Consumption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367" y="2052"/>
              <a:ext cx="1514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folHlink"/>
                  </a:solidFill>
                </a:rPr>
                <a:t>Consumption(s)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6400800" y="4329113"/>
            <a:ext cx="3378200" cy="2151873"/>
            <a:chOff x="2928" y="2605"/>
            <a:chExt cx="2544" cy="1620"/>
          </a:xfrm>
        </p:grpSpPr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3178" y="3888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3178" y="288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2928" y="2605"/>
              <a:ext cx="862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/>
                <a:t>Location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4410" y="3924"/>
              <a:ext cx="56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/>
                <a:t>Time</a:t>
              </a: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3130" y="384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312" y="374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3504" y="364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696" y="355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888" y="345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4080" y="336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272" y="326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4464" y="316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4656" y="307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3216" y="384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3408" y="374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3600" y="364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3792" y="355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3984" y="3456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4176" y="3360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4368" y="3264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4560" y="3168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762" y="3072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236" y="3054"/>
              <a:ext cx="2234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accent1"/>
                  </a:solidFill>
                </a:rPr>
                <a:t>Production/Consumption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3984" y="3582"/>
              <a:ext cx="1488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solidFill>
                    <a:schemeClr val="folHlink"/>
                  </a:solidFill>
                </a:rPr>
                <a:t>Consumption(s)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4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Fusion is </a:t>
            </a:r>
            <a:r>
              <a:rPr lang="en-US" dirty="0" smtClean="0"/>
              <a:t>not always allowed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dependencies from first to second loop</a:t>
            </a:r>
          </a:p>
          <a:p>
            <a:r>
              <a:rPr lang="en-US" smtClean="0"/>
              <a:t>Fusion is </a:t>
            </a:r>
            <a:r>
              <a:rPr lang="en-US"/>
              <a:t>a</a:t>
            </a:r>
            <a:r>
              <a:rPr lang="en-US" smtClean="0"/>
              <a:t>llowed </a:t>
            </a:r>
            <a:r>
              <a:rPr lang="en-US" dirty="0" smtClean="0"/>
              <a:t>if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</a:t>
            </a:r>
            <a:r>
              <a:rPr lang="en-US" altLang="en-US" sz="2000" dirty="0">
                <a:solidFill>
                  <a:srgbClr val="FF0000"/>
                </a:solidFill>
              </a:rPr>
              <a:t> I: cons(I) in loop 2 </a:t>
            </a:r>
            <a:r>
              <a:rPr lang="en-US" altLang="en-US" sz="2000" dirty="0">
                <a:solidFill>
                  <a:srgbClr val="FF0000"/>
                </a:solidFill>
                <a:sym typeface="Symbol" pitchFamily="18" charset="2"/>
              </a:rPr>
              <a:t> prod(</a:t>
            </a:r>
            <a:r>
              <a:rPr lang="en-US" altLang="en-US" sz="2000" dirty="0">
                <a:solidFill>
                  <a:srgbClr val="FF0000"/>
                </a:solidFill>
              </a:rPr>
              <a:t>I) in loop 1</a:t>
            </a:r>
          </a:p>
          <a:p>
            <a:r>
              <a:rPr lang="en-US" altLang="en-US" smtClean="0"/>
              <a:t>Enabling transformations: </a:t>
            </a:r>
            <a:r>
              <a:rPr lang="en-US" altLang="en-US" dirty="0"/>
              <a:t>Bump, Reverse, Skew</a:t>
            </a:r>
          </a:p>
          <a:p>
            <a:pPr marL="269875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51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2133600" y="3503475"/>
            <a:ext cx="2834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	     N-1&gt;=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endParaRPr lang="en-US" b="1" dirty="0" smtClean="0">
              <a:latin typeface="Lucida Console" panose="020B0609040504020204" pitchFamily="49" charset="0"/>
            </a:endParaRPr>
          </a:p>
          <a:p>
            <a:endParaRPr lang="en-US" b="1" dirty="0" smtClean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]=b[N-1]+a[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 rot="3506584">
            <a:off x="2277197" y="4741655"/>
            <a:ext cx="1621340" cy="170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5849" y="3503475"/>
            <a:ext cx="28344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            i-2 &lt;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endParaRPr lang="en-US" b="1" dirty="0" smtClean="0">
              <a:latin typeface="Lucida Console" panose="020B0609040504020204" pitchFamily="49" charset="0"/>
            </a:endParaRPr>
          </a:p>
          <a:p>
            <a:endParaRPr lang="en-US" b="1" dirty="0" smtClean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]=b[i-2]+a[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Right Arrow 9"/>
          <p:cNvSpPr/>
          <p:nvPr/>
        </p:nvSpPr>
        <p:spPr>
          <a:xfrm rot="3506584">
            <a:off x="6435327" y="4710695"/>
            <a:ext cx="1621340" cy="170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2133600" y="4343400"/>
            <a:ext cx="685800" cy="685800"/>
          </a:xfrm>
          <a:prstGeom prst="noSmok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76600" y="4038600"/>
            <a:ext cx="28194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0" y="3772764"/>
            <a:ext cx="2743200" cy="2658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2897326"/>
            <a:ext cx="3252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=2;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=2;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c[i-2]=b[i+2-2]*0.5;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Bump: Example as enabler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i+2 &gt; </a:t>
            </a:r>
            <a:r>
              <a:rPr lang="en-US" dirty="0" err="1" smtClean="0"/>
              <a:t>i</a:t>
            </a:r>
            <a:r>
              <a:rPr lang="en-US" dirty="0" smtClean="0"/>
              <a:t> =&gt; direct merging not 					      possible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i+2-2 = </a:t>
            </a:r>
            <a:r>
              <a:rPr lang="en-US" dirty="0" err="1" smtClean="0"/>
              <a:t>i</a:t>
            </a:r>
            <a:r>
              <a:rPr lang="en-US" dirty="0" smtClean="0"/>
              <a:t>  =&gt;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possible to merge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52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927486" y="1143000"/>
            <a:ext cx="31133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=2;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 smtClean="0">
                <a:latin typeface="Lucida Console" panose="020B0609040504020204" pitchFamily="49" charset="0"/>
              </a:rPr>
              <a:t>}</a:t>
            </a:r>
          </a:p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=0;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&lt;N-2; 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]=b[i+2]*0.5;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3623" y="4953001"/>
            <a:ext cx="2834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Lucida Console" panose="020B0609040504020204" pitchFamily="49" charset="0"/>
              </a:rPr>
              <a:t>for(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=2;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>
                <a:latin typeface="Lucida Console" panose="020B0609040504020204" pitchFamily="49" charset="0"/>
              </a:rPr>
              <a:t>&lt;N; </a:t>
            </a:r>
            <a:r>
              <a:rPr lang="en-US" b="1" dirty="0" err="1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++){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]=a[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]+1;</a:t>
            </a:r>
            <a:endParaRPr lang="en-US" b="1" dirty="0">
              <a:latin typeface="Lucida Console" panose="020B0609040504020204" pitchFamily="49" charset="0"/>
            </a:endParaRPr>
          </a:p>
          <a:p>
            <a:r>
              <a:rPr lang="en-US" b="1" dirty="0">
                <a:latin typeface="Lucida Console" panose="020B0609040504020204" pitchFamily="49" charset="0"/>
              </a:rPr>
              <a:t> </a:t>
            </a:r>
            <a:r>
              <a:rPr lang="en-US" b="1" dirty="0" smtClean="0">
                <a:latin typeface="Lucida Console" panose="020B0609040504020204" pitchFamily="49" charset="0"/>
              </a:rPr>
              <a:t> c[i-2]=b[</a:t>
            </a:r>
            <a:r>
              <a:rPr lang="en-US" b="1" dirty="0" err="1" smtClean="0">
                <a:latin typeface="Lucida Console" panose="020B0609040504020204" pitchFamily="49" charset="0"/>
              </a:rPr>
              <a:t>i</a:t>
            </a:r>
            <a:r>
              <a:rPr lang="en-US" b="1" dirty="0" smtClean="0">
                <a:latin typeface="Lucida Console" panose="020B0609040504020204" pitchFamily="49" charset="0"/>
              </a:rPr>
              <a:t>]*0.5;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1" name="Right Arrow 10"/>
          <p:cNvSpPr/>
          <p:nvPr/>
        </p:nvSpPr>
        <p:spPr>
          <a:xfrm rot="2684913">
            <a:off x="2587754" y="1894417"/>
            <a:ext cx="829684" cy="116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/>
      <p:bldP spid="6" grpId="0"/>
      <p:bldP spid="10" grpId="0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the tools to abstract away from code:</a:t>
            </a:r>
          </a:p>
          <a:p>
            <a:r>
              <a:rPr lang="en-US" dirty="0" smtClean="0"/>
              <a:t>Model reuse (potential for locality)</a:t>
            </a:r>
          </a:p>
          <a:p>
            <a:r>
              <a:rPr lang="en-US" dirty="0" smtClean="0"/>
              <a:t>Local iteration space</a:t>
            </a:r>
          </a:p>
          <a:p>
            <a:endParaRPr lang="en-US" dirty="0"/>
          </a:p>
          <a:p>
            <a:r>
              <a:rPr lang="en-US" dirty="0" smtClean="0"/>
              <a:t>Transform loops to take advantage of reuse</a:t>
            </a:r>
          </a:p>
          <a:p>
            <a:r>
              <a:rPr lang="en-US" dirty="0" smtClean="0"/>
              <a:t>Does this still give valid results?</a:t>
            </a:r>
          </a:p>
          <a:p>
            <a:endParaRPr lang="en-US" dirty="0" smtClean="0"/>
          </a:p>
          <a:p>
            <a:r>
              <a:rPr lang="en-US" dirty="0" smtClean="0"/>
              <a:t>Loop transformation theory</a:t>
            </a:r>
          </a:p>
          <a:p>
            <a:pPr lvl="1"/>
            <a:r>
              <a:rPr lang="en-US" dirty="0" smtClean="0"/>
              <a:t>Iteration space</a:t>
            </a:r>
          </a:p>
          <a:p>
            <a:pPr lvl="1"/>
            <a:r>
              <a:rPr lang="en-US" dirty="0" smtClean="0"/>
              <a:t>Dependence vectors</a:t>
            </a:r>
          </a:p>
          <a:p>
            <a:pPr lvl="1"/>
            <a:r>
              <a:rPr lang="en-US" dirty="0" err="1" smtClean="0"/>
              <a:t>Unimodular</a:t>
            </a:r>
            <a:r>
              <a:rPr lang="en-US" dirty="0" smtClean="0"/>
              <a:t> transformations</a:t>
            </a:r>
          </a:p>
          <a:p>
            <a:pPr lvl="1"/>
            <a:r>
              <a:rPr lang="en-US" dirty="0" smtClean="0"/>
              <a:t>Polyhedral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53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9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Tricks of the Trade: Main Take-Aways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Data-Flow-Based Transformations</a:t>
            </a:r>
          </a:p>
          <a:p>
            <a:pPr lvl="1"/>
            <a:r>
              <a:rPr lang="en-US" smtClean="0"/>
              <a:t>Good compilers can help</a:t>
            </a:r>
          </a:p>
          <a:p>
            <a:r>
              <a:rPr lang="en-US" smtClean="0"/>
              <a:t>Iteration Reordering Transformations</a:t>
            </a:r>
          </a:p>
          <a:p>
            <a:pPr lvl="1"/>
            <a:r>
              <a:rPr lang="en-US" smtClean="0"/>
              <a:t>High-level transformations</a:t>
            </a:r>
          </a:p>
          <a:p>
            <a:pPr lvl="1"/>
            <a:r>
              <a:rPr lang="en-US" smtClean="0"/>
              <a:t>Compilers are often not enough</a:t>
            </a:r>
          </a:p>
          <a:p>
            <a:pPr lvl="1"/>
            <a:r>
              <a:rPr lang="en-US" smtClean="0"/>
              <a:t>Huge gains for parallelims and locality</a:t>
            </a:r>
          </a:p>
          <a:p>
            <a:pPr lvl="1"/>
            <a:r>
              <a:rPr lang="en-US" smtClean="0"/>
              <a:t>Be carefull with dependencies</a:t>
            </a:r>
          </a:p>
          <a:p>
            <a:r>
              <a:rPr lang="en-US" smtClean="0"/>
              <a:t>Loop Restructuring Transformations</a:t>
            </a:r>
          </a:p>
          <a:p>
            <a:pPr lvl="1"/>
            <a:r>
              <a:rPr lang="en-US" smtClean="0"/>
              <a:t>Similar to reordering</a:t>
            </a:r>
          </a:p>
          <a:p>
            <a:r>
              <a:rPr lang="en-US" smtClean="0"/>
              <a:t>Tools can help you: Check out SLO</a:t>
            </a:r>
          </a:p>
          <a:p>
            <a:r>
              <a:rPr lang="en-US" smtClean="0"/>
              <a:t>Optimizing source to source compilers as well</a:t>
            </a:r>
          </a:p>
          <a:p>
            <a:pPr lvl="1"/>
            <a:r>
              <a:rPr lang="en-US" smtClean="0"/>
              <a:t>If you are lucky; however don’t support all constructs</a:t>
            </a:r>
          </a:p>
          <a:p>
            <a:pPr lvl="1"/>
            <a:r>
              <a:rPr lang="en-US" smtClean="0"/>
              <a:t>Check out Polyhedral compilers, e.g. Pluto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54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6" name="Picture 5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0" y="4139762"/>
            <a:ext cx="360045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5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Enabler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these can be very </a:t>
            </a:r>
            <a:r>
              <a:rPr lang="en-US" dirty="0" err="1" smtClean="0"/>
              <a:t>usefull</a:t>
            </a:r>
            <a:endParaRPr lang="en-US" dirty="0" smtClean="0"/>
          </a:p>
          <a:p>
            <a:r>
              <a:rPr lang="en-US" dirty="0" smtClean="0"/>
              <a:t>Especially to enable the </a:t>
            </a:r>
            <a:r>
              <a:rPr lang="en-US" dirty="0" err="1" smtClean="0"/>
              <a:t>bennificial</a:t>
            </a:r>
            <a:r>
              <a:rPr lang="en-US" dirty="0" smtClean="0"/>
              <a:t> ones:</a:t>
            </a:r>
          </a:p>
          <a:p>
            <a:pPr lvl="1"/>
            <a:r>
              <a:rPr lang="en-US" dirty="0" smtClean="0"/>
              <a:t>Interchange</a:t>
            </a:r>
          </a:p>
          <a:p>
            <a:pPr lvl="1"/>
            <a:r>
              <a:rPr lang="en-US" dirty="0" smtClean="0"/>
              <a:t>Tiling</a:t>
            </a:r>
          </a:p>
          <a:p>
            <a:pPr lvl="1"/>
            <a:r>
              <a:rPr lang="en-US" dirty="0" smtClean="0"/>
              <a:t>Fusion</a:t>
            </a:r>
          </a:p>
          <a:p>
            <a:r>
              <a:rPr lang="en-US" dirty="0" smtClean="0"/>
              <a:t>Often you need combinations </a:t>
            </a:r>
            <a:r>
              <a:rPr lang="en-US" smtClean="0"/>
              <a:t>to get the job done!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sure you can use them all for the:</a:t>
            </a:r>
          </a:p>
          <a:p>
            <a:pPr marL="0" indent="0">
              <a:buNone/>
            </a:pPr>
            <a:r>
              <a:rPr lang="en-US" dirty="0" smtClean="0"/>
              <a:t>	Data Memory Management </a:t>
            </a:r>
            <a:r>
              <a:rPr lang="en-US" dirty="0" err="1" smtClean="0"/>
              <a:t>Assingment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 dirty="0"/>
          </a:p>
        </p:txBody>
      </p:sp>
      <p:pic>
        <p:nvPicPr>
          <p:cNvPr id="6" name="Picture 5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637" y="4152900"/>
            <a:ext cx="360045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8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</a:t>
            </a:r>
            <a:r>
              <a:rPr lang="en-US" smtClean="0"/>
              <a:t>xtra details for several (enabling) loop transformations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352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21ED-C8BF-4E7B-A718-D34550E83E3C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057400" y="2133600"/>
            <a:ext cx="366638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for I = exp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1</a:t>
            </a:r>
            <a:r>
              <a:rPr lang="en-US" altLang="en-US" sz="3200" dirty="0">
                <a:solidFill>
                  <a:srgbClr val="000000"/>
                </a:solidFill>
              </a:rPr>
              <a:t> to exp</a:t>
            </a:r>
            <a:r>
              <a:rPr lang="en-US" altLang="en-US" sz="3200" baseline="-25000" dirty="0">
                <a:solidFill>
                  <a:srgbClr val="000000"/>
                </a:solidFill>
              </a:rPr>
              <a:t>2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   A(I)</a:t>
            </a: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2590800" y="4338639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4800601" y="4419600"/>
            <a:ext cx="4105611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for I = 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3</a:t>
            </a:r>
            <a:r>
              <a:rPr lang="en-US" altLang="en-US" sz="3200" dirty="0">
                <a:solidFill>
                  <a:srgbClr val="000000"/>
                </a:solidFill>
              </a:rPr>
              <a:t> to 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4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 dirty="0">
                <a:solidFill>
                  <a:srgbClr val="CC3300"/>
                </a:solidFill>
              </a:rPr>
              <a:t>   if I</a:t>
            </a:r>
            <a:r>
              <a:rPr lang="en-US" altLang="en-US" sz="3200" dirty="0">
                <a:solidFill>
                  <a:srgbClr val="CC3300"/>
                </a:solidFill>
                <a:sym typeface="Symbol" pitchFamily="18" charset="2"/>
              </a:rPr>
              <a:t>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1</a:t>
            </a:r>
            <a:r>
              <a:rPr lang="en-US" altLang="en-US" sz="3200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>
                <a:solidFill>
                  <a:srgbClr val="CC3300"/>
                </a:solidFill>
              </a:rPr>
              <a:t>and</a:t>
            </a:r>
            <a:r>
              <a:rPr lang="en-US" altLang="en-US" sz="3200" dirty="0">
                <a:solidFill>
                  <a:srgbClr val="CC3300"/>
                </a:solidFill>
              </a:rPr>
              <a:t> I</a:t>
            </a:r>
            <a:r>
              <a:rPr lang="en-US" altLang="en-US" sz="3200" dirty="0">
                <a:solidFill>
                  <a:srgbClr val="CC3300"/>
                </a:solidFill>
                <a:sym typeface="Symbol" pitchFamily="18" charset="2"/>
              </a:rPr>
              <a:t></a:t>
            </a:r>
            <a:r>
              <a:rPr lang="en-US" altLang="en-US" sz="3200" dirty="0">
                <a:solidFill>
                  <a:srgbClr val="CC3300"/>
                </a:solidFill>
              </a:rPr>
              <a:t>exp</a:t>
            </a:r>
            <a:r>
              <a:rPr lang="en-US" altLang="en-US" sz="3200" baseline="-25000" dirty="0">
                <a:solidFill>
                  <a:srgbClr val="CC3300"/>
                </a:solidFill>
              </a:rPr>
              <a:t>2</a:t>
            </a:r>
            <a:endParaRPr lang="en-US" altLang="en-US" sz="3200" dirty="0">
              <a:solidFill>
                <a:srgbClr val="CC3300"/>
              </a:solidFill>
            </a:endParaRPr>
          </a:p>
          <a:p>
            <a:pPr eaLnBrk="0" hangingPunct="0"/>
            <a:r>
              <a:rPr lang="en-US" altLang="en-US" sz="3200" dirty="0">
                <a:solidFill>
                  <a:srgbClr val="000000"/>
                </a:solidFill>
              </a:rPr>
              <a:t>      A(I)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Loop Extend</a:t>
            </a: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6477000" y="2814638"/>
            <a:ext cx="23775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>
                <a:solidFill>
                  <a:srgbClr val="6666FF"/>
                </a:solidFill>
              </a:rPr>
              <a:t>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3</a:t>
            </a:r>
            <a:r>
              <a:rPr lang="en-US" altLang="en-US" sz="3200" dirty="0">
                <a:solidFill>
                  <a:srgbClr val="6666FF"/>
                </a:solidFill>
              </a:rPr>
              <a:t> </a:t>
            </a:r>
            <a:r>
              <a:rPr lang="en-US" altLang="en-US" sz="3200" dirty="0">
                <a:solidFill>
                  <a:srgbClr val="6666FF"/>
                </a:solidFill>
                <a:sym typeface="Symbol" pitchFamily="18" charset="2"/>
              </a:rPr>
              <a:t></a:t>
            </a:r>
            <a:r>
              <a:rPr lang="en-US" altLang="en-US" sz="3200" dirty="0">
                <a:solidFill>
                  <a:srgbClr val="6666FF"/>
                </a:solidFill>
              </a:rPr>
              <a:t> 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1</a:t>
            </a:r>
            <a:r>
              <a:rPr lang="en-US" altLang="en-US" sz="3200" dirty="0">
                <a:solidFill>
                  <a:srgbClr val="6666FF"/>
                </a:solidFill>
              </a:rPr>
              <a:t> </a:t>
            </a:r>
          </a:p>
          <a:p>
            <a:pPr eaLnBrk="0" hangingPunct="0"/>
            <a:r>
              <a:rPr lang="en-US" altLang="en-US" sz="3200" dirty="0">
                <a:solidFill>
                  <a:srgbClr val="6666FF"/>
                </a:solidFill>
              </a:rPr>
              <a:t>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4</a:t>
            </a:r>
            <a:r>
              <a:rPr lang="en-US" altLang="en-US" sz="3200" dirty="0">
                <a:solidFill>
                  <a:srgbClr val="6666FF"/>
                </a:solidFill>
              </a:rPr>
              <a:t> </a:t>
            </a:r>
            <a:r>
              <a:rPr lang="en-US" altLang="en-US" sz="3200" dirty="0">
                <a:solidFill>
                  <a:srgbClr val="6666FF"/>
                </a:solidFill>
                <a:sym typeface="Symbol" pitchFamily="18" charset="2"/>
              </a:rPr>
              <a:t></a:t>
            </a:r>
            <a:r>
              <a:rPr lang="en-US" altLang="en-US" sz="3200" dirty="0">
                <a:solidFill>
                  <a:srgbClr val="6666FF"/>
                </a:solidFill>
              </a:rPr>
              <a:t> exp</a:t>
            </a:r>
            <a:r>
              <a:rPr lang="en-US" altLang="en-US" sz="3200" baseline="-25000" dirty="0">
                <a:solidFill>
                  <a:srgbClr val="6666FF"/>
                </a:solidFill>
              </a:rPr>
              <a:t>2</a:t>
            </a:r>
          </a:p>
        </p:txBody>
      </p:sp>
      <p:sp>
        <p:nvSpPr>
          <p:cNvPr id="292871" name="AutoShape 7"/>
          <p:cNvSpPr>
            <a:spLocks noChangeArrowheads="1"/>
          </p:cNvSpPr>
          <p:nvPr/>
        </p:nvSpPr>
        <p:spPr bwMode="auto">
          <a:xfrm>
            <a:off x="7479709" y="3249597"/>
            <a:ext cx="204383" cy="282607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9490-0FDC-4293-A179-1705B6211B40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593138" cy="762000"/>
          </a:xfrm>
        </p:spPr>
        <p:txBody>
          <a:bodyPr/>
          <a:lstStyle/>
          <a:p>
            <a:r>
              <a:rPr lang="en-US" altLang="en-US" dirty="0"/>
              <a:t>Loop Extend: Example as enabler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97075" y="1228726"/>
            <a:ext cx="3697288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for 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=0;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&lt;N;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   B[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] = f(A[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for 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=2;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&lt;N+2;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pPr eaLnBrk="0" hangingPunct="0"/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   C[i-2] = g(B[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2901951" y="3279776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ltGray">
          <a:xfrm>
            <a:off x="2420938" y="3203575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Extend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4349750" y="2822576"/>
            <a:ext cx="3810000" cy="1920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i&lt;N</a:t>
            </a:r>
            <a:r>
              <a:rPr lang="en-US" altLang="en-US" sz="2000" b="1">
                <a:solidFill>
                  <a:srgbClr val="CC3300"/>
                </a:solidFill>
                <a:latin typeface="Courier New" pitchFamily="49" charset="0"/>
              </a:rPr>
              <a:t>+2</a:t>
            </a:r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if(i&lt;N)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</a:t>
            </a:r>
            <a:r>
              <a:rPr lang="en-US" altLang="en-US" sz="2000" b="1">
                <a:solidFill>
                  <a:srgbClr val="CC3300"/>
                </a:solidFill>
                <a:latin typeface="Courier New" pitchFamily="49" charset="0"/>
              </a:rPr>
              <a:t>0</a:t>
            </a:r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; i&lt;N+2;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if(i&gt;=2)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 C[i-2] = g(B[i]);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4570414" y="5318126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ltGray">
          <a:xfrm>
            <a:off x="4130676" y="5241925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Merge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6400800" y="5089526"/>
            <a:ext cx="3962400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i&lt;N+2;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if(i&lt;N)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if(i&gt;=2)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  C[i-2] = g(B[i]);</a:t>
            </a:r>
          </a:p>
        </p:txBody>
      </p:sp>
    </p:spTree>
    <p:extLst>
      <p:ext uri="{BB962C8B-B14F-4D97-AF65-F5344CB8AC3E}">
        <p14:creationId xmlns:p14="http://schemas.microsoft.com/office/powerpoint/2010/main" val="8811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3" grpId="0"/>
      <p:bldP spid="293894" grpId="0"/>
      <p:bldP spid="293895" grpId="0" animBg="1"/>
      <p:bldP spid="293897" grpId="0"/>
      <p:bldP spid="293898" grpId="0"/>
      <p:bldP spid="2938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10400" y="4832406"/>
            <a:ext cx="3810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62700" y="5108506"/>
            <a:ext cx="1266700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86200" y="4682445"/>
            <a:ext cx="533400" cy="3142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Loop-Based Strength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an expensive operation</a:t>
            </a:r>
          </a:p>
          <a:p>
            <a:r>
              <a:rPr lang="en-US" dirty="0" smtClean="0"/>
              <a:t>Can be multiplication, especially for embedded cores</a:t>
            </a:r>
          </a:p>
          <a:p>
            <a:r>
              <a:rPr lang="en-US" dirty="0" smtClean="0"/>
              <a:t>No HW multiplier, e.g. </a:t>
            </a:r>
            <a:r>
              <a:rPr lang="en-US" dirty="0" err="1" smtClean="0"/>
              <a:t>MicroBlaze</a:t>
            </a:r>
            <a:endParaRPr lang="en-US" dirty="0" smtClean="0"/>
          </a:p>
          <a:p>
            <a:r>
              <a:rPr lang="en-US" dirty="0" smtClean="0"/>
              <a:t>An optimizing compiler can help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459620"/>
            <a:ext cx="2484335" cy="342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4106032"/>
            <a:ext cx="2717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c=3;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*c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962400"/>
            <a:ext cx="25907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c=3;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T=0;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T = T + c;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  <p:bldP spid="6" grpId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51A2-2A34-4699-8D9A-1AFB79239F75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2590800" y="4338639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800600" y="4419600"/>
            <a:ext cx="4599336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 = </a:t>
            </a:r>
            <a:r>
              <a:rPr lang="en-US" altLang="en-US" sz="3200">
                <a:solidFill>
                  <a:srgbClr val="CC3300"/>
                </a:solidFill>
              </a:rPr>
              <a:t>max</a:t>
            </a:r>
            <a:r>
              <a:rPr lang="en-US" altLang="en-US" sz="3200">
                <a:solidFill>
                  <a:srgbClr val="000000"/>
                </a:solidFill>
              </a:rPr>
              <a:t>(exp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,exp</a:t>
            </a:r>
            <a:r>
              <a:rPr lang="en-US" altLang="en-US" sz="3200" baseline="-25000">
                <a:solidFill>
                  <a:srgbClr val="000000"/>
                </a:solidFill>
              </a:rPr>
              <a:t>3</a:t>
            </a:r>
            <a:r>
              <a:rPr lang="en-US" altLang="en-US" sz="3200">
                <a:solidFill>
                  <a:srgbClr val="000000"/>
                </a:solidFill>
              </a:rPr>
              <a:t>) to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       </a:t>
            </a:r>
            <a:r>
              <a:rPr lang="en-US" altLang="en-US" sz="3200">
                <a:solidFill>
                  <a:srgbClr val="CC3300"/>
                </a:solidFill>
              </a:rPr>
              <a:t>min</a:t>
            </a:r>
            <a:r>
              <a:rPr lang="en-US" altLang="en-US" sz="3200">
                <a:solidFill>
                  <a:srgbClr val="000000"/>
                </a:solidFill>
              </a:rPr>
              <a:t>(exp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,exp</a:t>
            </a:r>
            <a:r>
              <a:rPr lang="en-US" altLang="en-US" sz="3200" baseline="-25000">
                <a:solidFill>
                  <a:srgbClr val="000000"/>
                </a:solidFill>
              </a:rPr>
              <a:t>4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 A(I)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Reduce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2057401" y="2057400"/>
            <a:ext cx="4105611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if I</a:t>
            </a:r>
            <a:r>
              <a:rPr lang="en-US" altLang="en-US" sz="3200">
                <a:solidFill>
                  <a:srgbClr val="000000"/>
                </a:solidFill>
                <a:sym typeface="Symbol" pitchFamily="18" charset="2"/>
              </a:rPr>
              <a:t></a:t>
            </a:r>
            <a:r>
              <a:rPr lang="en-US" altLang="en-US" sz="3200">
                <a:solidFill>
                  <a:srgbClr val="000000"/>
                </a:solidFill>
              </a:rPr>
              <a:t>exp</a:t>
            </a:r>
            <a:r>
              <a:rPr lang="en-US" altLang="en-US" sz="3200" baseline="-25000">
                <a:solidFill>
                  <a:srgbClr val="000000"/>
                </a:solidFill>
              </a:rPr>
              <a:t>3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  <a:r>
              <a:rPr lang="en-US" altLang="en-US" sz="3200" b="1">
                <a:solidFill>
                  <a:srgbClr val="000000"/>
                </a:solidFill>
              </a:rPr>
              <a:t>and</a:t>
            </a:r>
            <a:r>
              <a:rPr lang="en-US" altLang="en-US" sz="3200">
                <a:solidFill>
                  <a:srgbClr val="000000"/>
                </a:solidFill>
              </a:rPr>
              <a:t> I</a:t>
            </a:r>
            <a:r>
              <a:rPr lang="en-US" altLang="en-US" sz="3200">
                <a:solidFill>
                  <a:srgbClr val="000000"/>
                </a:solidFill>
                <a:sym typeface="Symbol" pitchFamily="18" charset="2"/>
              </a:rPr>
              <a:t></a:t>
            </a:r>
            <a:r>
              <a:rPr lang="en-US" altLang="en-US" sz="3200">
                <a:solidFill>
                  <a:srgbClr val="000000"/>
                </a:solidFill>
              </a:rPr>
              <a:t>exp</a:t>
            </a:r>
            <a:r>
              <a:rPr lang="en-US" altLang="en-US" sz="3200" baseline="-25000">
                <a:solidFill>
                  <a:srgbClr val="000000"/>
                </a:solidFill>
              </a:rPr>
              <a:t>4</a:t>
            </a:r>
            <a:endParaRPr lang="en-US" altLang="en-US" sz="32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      A(I)</a:t>
            </a:r>
          </a:p>
        </p:txBody>
      </p:sp>
    </p:spTree>
    <p:extLst>
      <p:ext uri="{BB962C8B-B14F-4D97-AF65-F5344CB8AC3E}">
        <p14:creationId xmlns:p14="http://schemas.microsoft.com/office/powerpoint/2010/main" val="298095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7648-0082-4D81-BF76-BA496666A174}" type="slidenum">
              <a:rPr lang="en-US" altLang="en-US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2133600" y="1676400"/>
            <a:ext cx="3627916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2 </a:t>
            </a:r>
            <a:endParaRPr lang="en-US" altLang="en-US" sz="32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A(I)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B(I)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5370513" y="3567113"/>
            <a:ext cx="3818674" cy="235756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</a:t>
            </a:r>
            <a:r>
              <a:rPr lang="en-US" altLang="en-US" sz="3200" baseline="-25000">
                <a:solidFill>
                  <a:srgbClr val="000000"/>
                </a:solidFill>
              </a:rPr>
              <a:t>a</a:t>
            </a:r>
            <a:r>
              <a:rPr lang="en-US" altLang="en-US" sz="3200">
                <a:solidFill>
                  <a:srgbClr val="000000"/>
                </a:solidFill>
              </a:rPr>
              <a:t>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</a:t>
            </a:r>
            <a:r>
              <a:rPr lang="en-US" altLang="en-US" sz="3200" baseline="-25000">
                <a:solidFill>
                  <a:srgbClr val="000000"/>
                </a:solidFill>
              </a:rPr>
              <a:t> </a:t>
            </a:r>
            <a:r>
              <a:rPr lang="en-US" altLang="en-US" sz="3200">
                <a:solidFill>
                  <a:srgbClr val="000000"/>
                </a:solidFill>
              </a:rPr>
              <a:t>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A(I</a:t>
            </a:r>
            <a:r>
              <a:rPr lang="en-US" altLang="en-US" sz="3200" baseline="-25000">
                <a:solidFill>
                  <a:srgbClr val="000000"/>
                </a:solidFill>
              </a:rPr>
              <a:t>a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  <a:p>
            <a:pPr eaLnBrk="0" hangingPunct="0">
              <a:lnSpc>
                <a:spcPct val="60000"/>
              </a:lnSpc>
            </a:pPr>
            <a:endParaRPr lang="en-US" altLang="en-US" sz="32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3200">
                <a:solidFill>
                  <a:srgbClr val="CC3300"/>
                </a:solidFill>
              </a:rPr>
              <a:t>for I</a:t>
            </a:r>
            <a:r>
              <a:rPr lang="en-US" altLang="en-US" sz="3200" baseline="-25000">
                <a:solidFill>
                  <a:srgbClr val="CC3300"/>
                </a:solidFill>
              </a:rPr>
              <a:t>b</a:t>
            </a:r>
            <a:r>
              <a:rPr lang="en-US" altLang="en-US" sz="3200">
                <a:solidFill>
                  <a:srgbClr val="CC3300"/>
                </a:solidFill>
              </a:rPr>
              <a:t> = exp</a:t>
            </a:r>
            <a:r>
              <a:rPr lang="en-US" altLang="en-US" sz="3200" baseline="-25000">
                <a:solidFill>
                  <a:srgbClr val="CC3300"/>
                </a:solidFill>
              </a:rPr>
              <a:t>1</a:t>
            </a:r>
            <a:r>
              <a:rPr lang="en-US" altLang="en-US" sz="3200">
                <a:solidFill>
                  <a:srgbClr val="CC3300"/>
                </a:solidFill>
              </a:rPr>
              <a:t> to exp</a:t>
            </a:r>
            <a:r>
              <a:rPr lang="en-US" altLang="en-US" sz="3200" baseline="-25000">
                <a:solidFill>
                  <a:srgbClr val="CC3300"/>
                </a:solidFill>
              </a:rPr>
              <a:t>2</a:t>
            </a:r>
            <a:r>
              <a:rPr lang="en-US" altLang="en-US" sz="3200">
                <a:solidFill>
                  <a:srgbClr val="CC33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B(I</a:t>
            </a:r>
            <a:r>
              <a:rPr lang="en-US" altLang="en-US" sz="3200" baseline="-25000">
                <a:solidFill>
                  <a:srgbClr val="000000"/>
                </a:solidFill>
              </a:rPr>
              <a:t>b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3048000" y="4110039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Body Split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6931025" y="1531939"/>
            <a:ext cx="32337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A(I) must be</a:t>
            </a:r>
          </a:p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single-assignment:</a:t>
            </a:r>
          </a:p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its elements should</a:t>
            </a:r>
          </a:p>
          <a:p>
            <a:pPr eaLnBrk="0" hangingPunct="0"/>
            <a:r>
              <a:rPr lang="en-US" altLang="en-US" sz="2800">
                <a:solidFill>
                  <a:srgbClr val="6666FF"/>
                </a:solidFill>
              </a:rPr>
              <a:t>be written once</a:t>
            </a:r>
            <a:endParaRPr lang="en-US" altLang="en-US" sz="2800" baseline="-25000">
              <a:solidFill>
                <a:srgbClr val="6666FF"/>
              </a:solidFill>
            </a:endParaRPr>
          </a:p>
        </p:txBody>
      </p:sp>
      <p:sp>
        <p:nvSpPr>
          <p:cNvPr id="295943" name="AutoShape 7"/>
          <p:cNvSpPr>
            <a:spLocks noChangeArrowheads="1"/>
          </p:cNvSpPr>
          <p:nvPr/>
        </p:nvSpPr>
        <p:spPr bwMode="auto">
          <a:xfrm>
            <a:off x="6702425" y="2258640"/>
            <a:ext cx="3505200" cy="292846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D1820-DB8D-4936-87F4-7AD01D280FA4}" type="slidenum">
              <a:rPr lang="en-US" altLang="en-US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593138" cy="762000"/>
          </a:xfrm>
        </p:spPr>
        <p:txBody>
          <a:bodyPr/>
          <a:lstStyle/>
          <a:p>
            <a:r>
              <a:rPr lang="en-US" altLang="en-US" sz="4000"/>
              <a:t>Loop Body Split: Example as enabler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2133601" y="1676400"/>
            <a:ext cx="4055919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f(A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[i-1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B[i] = g(in[i]);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(j=0; j&lt;N; j++)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C[j] = h(B[j],A[N]);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6475414" y="2897188"/>
            <a:ext cx="4055919" cy="230832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f(A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[i-1]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(k=0; k&lt;N; k++)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B[k] = g(in[k]);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(j=0; j&lt;N; j++)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C[j] = h(B[j],A[N]);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 rot="2458543">
            <a:off x="5867401" y="1905001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ltGray">
          <a:xfrm>
            <a:off x="6248401" y="1981200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Body Split</a:t>
            </a: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2149476" y="4567238"/>
            <a:ext cx="4055919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f(A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[i-1]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for (j=0; j&lt;N; j++)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B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[j]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= g(in[j]);</a:t>
            </a: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C[j] = h(B</a:t>
            </a:r>
            <a:r>
              <a:rPr lang="en-US" altLang="en-US" sz="2400" b="1">
                <a:solidFill>
                  <a:srgbClr val="00CC99"/>
                </a:solidFill>
                <a:latin typeface="Courier New" pitchFamily="49" charset="0"/>
              </a:rPr>
              <a:t>[j]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,A[N]);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 rot="-12661787">
            <a:off x="5867401" y="5029201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ltGray">
          <a:xfrm>
            <a:off x="6324601" y="5410200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Merge</a:t>
            </a:r>
          </a:p>
        </p:txBody>
      </p:sp>
    </p:spTree>
    <p:extLst>
      <p:ext uri="{BB962C8B-B14F-4D97-AF65-F5344CB8AC3E}">
        <p14:creationId xmlns:p14="http://schemas.microsoft.com/office/powerpoint/2010/main" val="102178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0"/>
      <p:bldP spid="296967" grpId="0"/>
      <p:bldP spid="296969" grpId="0" animBg="1"/>
      <p:bldP spid="296970" grpId="0"/>
      <p:bldP spid="29697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4AC1-D4A1-4459-9700-5C901FAFE0E6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997075" y="1758950"/>
            <a:ext cx="3213100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for I = exp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 to exp</a:t>
            </a:r>
            <a:r>
              <a:rPr lang="en-US" altLang="en-US" sz="2800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	A(I)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936750" y="4144964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440113" y="3575050"/>
            <a:ext cx="3967162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for I = exp</a:t>
            </a:r>
            <a:r>
              <a:rPr lang="en-US" altLang="en-US" sz="2800" baseline="-25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CC3300"/>
                </a:solidFill>
              </a:rPr>
              <a:t>downto</a:t>
            </a:r>
            <a:r>
              <a:rPr lang="en-US" altLang="en-US" sz="2800">
                <a:solidFill>
                  <a:srgbClr val="000000"/>
                </a:solidFill>
              </a:rPr>
              <a:t> exp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	A(I)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3440113" y="5175250"/>
            <a:ext cx="3567112" cy="9461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for I = exp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 to exp</a:t>
            </a:r>
            <a:r>
              <a:rPr lang="en-US" altLang="en-US" sz="2800" baseline="-25000">
                <a:solidFill>
                  <a:srgbClr val="000000"/>
                </a:solidFill>
              </a:rPr>
              <a:t>2 </a:t>
            </a:r>
            <a:endParaRPr lang="en-US" altLang="en-US" sz="2800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800">
                <a:solidFill>
                  <a:srgbClr val="000000"/>
                </a:solidFill>
              </a:rPr>
              <a:t>	A(</a:t>
            </a:r>
            <a:r>
              <a:rPr lang="en-US" altLang="en-US" sz="2800">
                <a:solidFill>
                  <a:srgbClr val="CC3300"/>
                </a:solidFill>
              </a:rPr>
              <a:t>exp</a:t>
            </a:r>
            <a:r>
              <a:rPr lang="en-US" altLang="en-US" sz="2800" baseline="-25000">
                <a:solidFill>
                  <a:srgbClr val="CC3300"/>
                </a:solidFill>
              </a:rPr>
              <a:t>2</a:t>
            </a:r>
            <a:r>
              <a:rPr lang="en-US" altLang="en-US" sz="2800">
                <a:solidFill>
                  <a:srgbClr val="CC3300"/>
                </a:solidFill>
              </a:rPr>
              <a:t>-(I-exp</a:t>
            </a:r>
            <a:r>
              <a:rPr lang="en-US" altLang="en-US" sz="2800" baseline="-25000">
                <a:solidFill>
                  <a:srgbClr val="CC3300"/>
                </a:solidFill>
              </a:rPr>
              <a:t>1</a:t>
            </a:r>
            <a:r>
              <a:rPr lang="en-US" altLang="en-US" sz="2800">
                <a:solidFill>
                  <a:srgbClr val="CC3300"/>
                </a:solidFill>
              </a:rPr>
              <a:t>)</a:t>
            </a:r>
            <a:r>
              <a:rPr lang="en-US" altLang="en-US" sz="28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Reverse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ltGray">
          <a:xfrm>
            <a:off x="3970338" y="4567238"/>
            <a:ext cx="299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  <a:latin typeface="AvantGarde Md BT" pitchFamily="34" charset="0"/>
              </a:rPr>
              <a:t>Or written differently:</a:t>
            </a:r>
          </a:p>
        </p:txBody>
      </p:sp>
      <p:grpSp>
        <p:nvGrpSpPr>
          <p:cNvPr id="297993" name="Group 9"/>
          <p:cNvGrpSpPr>
            <a:grpSpLocks/>
          </p:cNvGrpSpPr>
          <p:nvPr/>
        </p:nvGrpSpPr>
        <p:grpSpPr bwMode="auto">
          <a:xfrm>
            <a:off x="7537451" y="3960813"/>
            <a:ext cx="2962275" cy="2311400"/>
            <a:chOff x="3072" y="2496"/>
            <a:chExt cx="2092" cy="1646"/>
          </a:xfrm>
        </p:grpSpPr>
        <p:sp>
          <p:nvSpPr>
            <p:cNvPr id="297994" name="Text Box 10"/>
            <p:cNvSpPr txBox="1">
              <a:spLocks noChangeArrowheads="1"/>
            </p:cNvSpPr>
            <p:nvPr/>
          </p:nvSpPr>
          <p:spPr bwMode="auto">
            <a:xfrm>
              <a:off x="3072" y="2496"/>
              <a:ext cx="94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Location</a:t>
              </a:r>
            </a:p>
          </p:txBody>
        </p:sp>
        <p:sp>
          <p:nvSpPr>
            <p:cNvPr id="297995" name="Line 11"/>
            <p:cNvSpPr>
              <a:spLocks noChangeShapeType="1"/>
            </p:cNvSpPr>
            <p:nvPr/>
          </p:nvSpPr>
          <p:spPr bwMode="auto">
            <a:xfrm>
              <a:off x="3322" y="3815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7996" name="Line 12"/>
            <p:cNvSpPr>
              <a:spLocks noChangeShapeType="1"/>
            </p:cNvSpPr>
            <p:nvPr/>
          </p:nvSpPr>
          <p:spPr bwMode="auto">
            <a:xfrm flipV="1">
              <a:off x="3322" y="2807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7997" name="Text Box 13"/>
            <p:cNvSpPr txBox="1">
              <a:spLocks noChangeArrowheads="1"/>
            </p:cNvSpPr>
            <p:nvPr/>
          </p:nvSpPr>
          <p:spPr bwMode="auto">
            <a:xfrm>
              <a:off x="4555" y="3816"/>
              <a:ext cx="60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297998" name="Oval 14"/>
            <p:cNvSpPr>
              <a:spLocks noChangeArrowheads="1"/>
            </p:cNvSpPr>
            <p:nvPr/>
          </p:nvSpPr>
          <p:spPr bwMode="auto">
            <a:xfrm>
              <a:off x="3274" y="3767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3370" y="3671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0" name="Oval 16"/>
            <p:cNvSpPr>
              <a:spLocks noChangeArrowheads="1"/>
            </p:cNvSpPr>
            <p:nvPr/>
          </p:nvSpPr>
          <p:spPr bwMode="auto">
            <a:xfrm>
              <a:off x="3466" y="3575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1" name="Oval 17"/>
            <p:cNvSpPr>
              <a:spLocks noChangeArrowheads="1"/>
            </p:cNvSpPr>
            <p:nvPr/>
          </p:nvSpPr>
          <p:spPr bwMode="auto">
            <a:xfrm>
              <a:off x="3562" y="3479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2" name="Oval 18"/>
            <p:cNvSpPr>
              <a:spLocks noChangeArrowheads="1"/>
            </p:cNvSpPr>
            <p:nvPr/>
          </p:nvSpPr>
          <p:spPr bwMode="auto">
            <a:xfrm>
              <a:off x="3658" y="3383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3" name="Oval 19"/>
            <p:cNvSpPr>
              <a:spLocks noChangeArrowheads="1"/>
            </p:cNvSpPr>
            <p:nvPr/>
          </p:nvSpPr>
          <p:spPr bwMode="auto">
            <a:xfrm>
              <a:off x="3754" y="3287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4" name="Oval 20"/>
            <p:cNvSpPr>
              <a:spLocks noChangeArrowheads="1"/>
            </p:cNvSpPr>
            <p:nvPr/>
          </p:nvSpPr>
          <p:spPr bwMode="auto">
            <a:xfrm>
              <a:off x="3850" y="3191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5" name="Oval 21"/>
            <p:cNvSpPr>
              <a:spLocks noChangeArrowheads="1"/>
            </p:cNvSpPr>
            <p:nvPr/>
          </p:nvSpPr>
          <p:spPr bwMode="auto">
            <a:xfrm>
              <a:off x="3946" y="3095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6" name="Oval 22"/>
            <p:cNvSpPr>
              <a:spLocks noChangeArrowheads="1"/>
            </p:cNvSpPr>
            <p:nvPr/>
          </p:nvSpPr>
          <p:spPr bwMode="auto">
            <a:xfrm>
              <a:off x="4042" y="2999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7" name="Oval 23"/>
            <p:cNvSpPr>
              <a:spLocks noChangeArrowheads="1"/>
            </p:cNvSpPr>
            <p:nvPr/>
          </p:nvSpPr>
          <p:spPr bwMode="auto">
            <a:xfrm>
              <a:off x="4138" y="3767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8" name="Oval 24"/>
            <p:cNvSpPr>
              <a:spLocks noChangeArrowheads="1"/>
            </p:cNvSpPr>
            <p:nvPr/>
          </p:nvSpPr>
          <p:spPr bwMode="auto">
            <a:xfrm>
              <a:off x="4234" y="3671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09" name="Oval 25"/>
            <p:cNvSpPr>
              <a:spLocks noChangeArrowheads="1"/>
            </p:cNvSpPr>
            <p:nvPr/>
          </p:nvSpPr>
          <p:spPr bwMode="auto">
            <a:xfrm>
              <a:off x="4330" y="3575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0" name="Oval 26"/>
            <p:cNvSpPr>
              <a:spLocks noChangeArrowheads="1"/>
            </p:cNvSpPr>
            <p:nvPr/>
          </p:nvSpPr>
          <p:spPr bwMode="auto">
            <a:xfrm>
              <a:off x="4426" y="3479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1" name="Oval 27"/>
            <p:cNvSpPr>
              <a:spLocks noChangeArrowheads="1"/>
            </p:cNvSpPr>
            <p:nvPr/>
          </p:nvSpPr>
          <p:spPr bwMode="auto">
            <a:xfrm>
              <a:off x="4522" y="3383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2" name="Oval 28"/>
            <p:cNvSpPr>
              <a:spLocks noChangeArrowheads="1"/>
            </p:cNvSpPr>
            <p:nvPr/>
          </p:nvSpPr>
          <p:spPr bwMode="auto">
            <a:xfrm>
              <a:off x="4618" y="3287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3" name="Oval 29"/>
            <p:cNvSpPr>
              <a:spLocks noChangeArrowheads="1"/>
            </p:cNvSpPr>
            <p:nvPr/>
          </p:nvSpPr>
          <p:spPr bwMode="auto">
            <a:xfrm>
              <a:off x="4714" y="3191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4" name="Oval 30"/>
            <p:cNvSpPr>
              <a:spLocks noChangeArrowheads="1"/>
            </p:cNvSpPr>
            <p:nvPr/>
          </p:nvSpPr>
          <p:spPr bwMode="auto">
            <a:xfrm>
              <a:off x="4810" y="3095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5" name="Oval 31"/>
            <p:cNvSpPr>
              <a:spLocks noChangeArrowheads="1"/>
            </p:cNvSpPr>
            <p:nvPr/>
          </p:nvSpPr>
          <p:spPr bwMode="auto">
            <a:xfrm>
              <a:off x="4906" y="2999"/>
              <a:ext cx="96" cy="6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298016" name="Group 32"/>
          <p:cNvGrpSpPr>
            <a:grpSpLocks/>
          </p:cNvGrpSpPr>
          <p:nvPr/>
        </p:nvGrpSpPr>
        <p:grpSpPr bwMode="auto">
          <a:xfrm>
            <a:off x="6399213" y="1000126"/>
            <a:ext cx="3632200" cy="2244725"/>
            <a:chOff x="3075" y="889"/>
            <a:chExt cx="2848" cy="1657"/>
          </a:xfrm>
        </p:grpSpPr>
        <p:sp>
          <p:nvSpPr>
            <p:cNvPr id="298017" name="Text Box 33"/>
            <p:cNvSpPr txBox="1">
              <a:spLocks noChangeArrowheads="1"/>
            </p:cNvSpPr>
            <p:nvPr/>
          </p:nvSpPr>
          <p:spPr bwMode="auto">
            <a:xfrm>
              <a:off x="3075" y="889"/>
              <a:ext cx="105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Location</a:t>
              </a:r>
            </a:p>
          </p:txBody>
        </p:sp>
        <p:sp>
          <p:nvSpPr>
            <p:cNvPr id="298018" name="Line 34"/>
            <p:cNvSpPr>
              <a:spLocks noChangeShapeType="1"/>
            </p:cNvSpPr>
            <p:nvPr/>
          </p:nvSpPr>
          <p:spPr bwMode="auto">
            <a:xfrm>
              <a:off x="3325" y="2208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19" name="Line 35"/>
            <p:cNvSpPr>
              <a:spLocks noChangeShapeType="1"/>
            </p:cNvSpPr>
            <p:nvPr/>
          </p:nvSpPr>
          <p:spPr bwMode="auto">
            <a:xfrm flipV="1">
              <a:off x="3325" y="1200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0" name="Text Box 36"/>
            <p:cNvSpPr txBox="1">
              <a:spLocks noChangeArrowheads="1"/>
            </p:cNvSpPr>
            <p:nvPr/>
          </p:nvSpPr>
          <p:spPr bwMode="auto">
            <a:xfrm>
              <a:off x="4559" y="2208"/>
              <a:ext cx="676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298021" name="Oval 37"/>
            <p:cNvSpPr>
              <a:spLocks noChangeArrowheads="1"/>
            </p:cNvSpPr>
            <p:nvPr/>
          </p:nvSpPr>
          <p:spPr bwMode="auto">
            <a:xfrm>
              <a:off x="3277" y="216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2" name="Oval 38"/>
            <p:cNvSpPr>
              <a:spLocks noChangeArrowheads="1"/>
            </p:cNvSpPr>
            <p:nvPr/>
          </p:nvSpPr>
          <p:spPr bwMode="auto">
            <a:xfrm>
              <a:off x="3373" y="206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3" name="Oval 39"/>
            <p:cNvSpPr>
              <a:spLocks noChangeArrowheads="1"/>
            </p:cNvSpPr>
            <p:nvPr/>
          </p:nvSpPr>
          <p:spPr bwMode="auto">
            <a:xfrm>
              <a:off x="3469" y="196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4" name="Oval 40"/>
            <p:cNvSpPr>
              <a:spLocks noChangeArrowheads="1"/>
            </p:cNvSpPr>
            <p:nvPr/>
          </p:nvSpPr>
          <p:spPr bwMode="auto">
            <a:xfrm>
              <a:off x="3565" y="187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5" name="Oval 41"/>
            <p:cNvSpPr>
              <a:spLocks noChangeArrowheads="1"/>
            </p:cNvSpPr>
            <p:nvPr/>
          </p:nvSpPr>
          <p:spPr bwMode="auto">
            <a:xfrm>
              <a:off x="3661" y="1776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6" name="Oval 42"/>
            <p:cNvSpPr>
              <a:spLocks noChangeArrowheads="1"/>
            </p:cNvSpPr>
            <p:nvPr/>
          </p:nvSpPr>
          <p:spPr bwMode="auto">
            <a:xfrm>
              <a:off x="3757" y="1680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7" name="Oval 43"/>
            <p:cNvSpPr>
              <a:spLocks noChangeArrowheads="1"/>
            </p:cNvSpPr>
            <p:nvPr/>
          </p:nvSpPr>
          <p:spPr bwMode="auto">
            <a:xfrm>
              <a:off x="3853" y="1584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8" name="Oval 44"/>
            <p:cNvSpPr>
              <a:spLocks noChangeArrowheads="1"/>
            </p:cNvSpPr>
            <p:nvPr/>
          </p:nvSpPr>
          <p:spPr bwMode="auto">
            <a:xfrm>
              <a:off x="3949" y="1488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8029" name="Oval 45"/>
            <p:cNvSpPr>
              <a:spLocks noChangeArrowheads="1"/>
            </p:cNvSpPr>
            <p:nvPr/>
          </p:nvSpPr>
          <p:spPr bwMode="auto">
            <a:xfrm>
              <a:off x="4045" y="1392"/>
              <a:ext cx="96" cy="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298030" name="Group 46"/>
            <p:cNvGrpSpPr>
              <a:grpSpLocks/>
            </p:cNvGrpSpPr>
            <p:nvPr/>
          </p:nvGrpSpPr>
          <p:grpSpPr bwMode="auto">
            <a:xfrm flipV="1">
              <a:off x="4141" y="1392"/>
              <a:ext cx="864" cy="831"/>
              <a:chOff x="4141" y="1392"/>
              <a:chExt cx="864" cy="831"/>
            </a:xfrm>
          </p:grpSpPr>
          <p:sp>
            <p:nvSpPr>
              <p:cNvPr id="298031" name="Oval 47"/>
              <p:cNvSpPr>
                <a:spLocks noChangeArrowheads="1"/>
              </p:cNvSpPr>
              <p:nvPr/>
            </p:nvSpPr>
            <p:spPr bwMode="auto">
              <a:xfrm>
                <a:off x="4141" y="2160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2" name="Oval 48"/>
              <p:cNvSpPr>
                <a:spLocks noChangeArrowheads="1"/>
              </p:cNvSpPr>
              <p:nvPr/>
            </p:nvSpPr>
            <p:spPr bwMode="auto">
              <a:xfrm>
                <a:off x="4237" y="2064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3" name="Oval 49"/>
              <p:cNvSpPr>
                <a:spLocks noChangeArrowheads="1"/>
              </p:cNvSpPr>
              <p:nvPr/>
            </p:nvSpPr>
            <p:spPr bwMode="auto">
              <a:xfrm>
                <a:off x="4333" y="1968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4" name="Oval 50"/>
              <p:cNvSpPr>
                <a:spLocks noChangeArrowheads="1"/>
              </p:cNvSpPr>
              <p:nvPr/>
            </p:nvSpPr>
            <p:spPr bwMode="auto">
              <a:xfrm>
                <a:off x="4429" y="1872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5" name="Oval 51"/>
              <p:cNvSpPr>
                <a:spLocks noChangeArrowheads="1"/>
              </p:cNvSpPr>
              <p:nvPr/>
            </p:nvSpPr>
            <p:spPr bwMode="auto">
              <a:xfrm>
                <a:off x="4525" y="1776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6" name="Oval 52"/>
              <p:cNvSpPr>
                <a:spLocks noChangeArrowheads="1"/>
              </p:cNvSpPr>
              <p:nvPr/>
            </p:nvSpPr>
            <p:spPr bwMode="auto">
              <a:xfrm>
                <a:off x="4621" y="1680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7" name="Oval 53"/>
              <p:cNvSpPr>
                <a:spLocks noChangeArrowheads="1"/>
              </p:cNvSpPr>
              <p:nvPr/>
            </p:nvSpPr>
            <p:spPr bwMode="auto">
              <a:xfrm>
                <a:off x="4717" y="1584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8" name="Oval 54"/>
              <p:cNvSpPr>
                <a:spLocks noChangeArrowheads="1"/>
              </p:cNvSpPr>
              <p:nvPr/>
            </p:nvSpPr>
            <p:spPr bwMode="auto">
              <a:xfrm>
                <a:off x="4813" y="1488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039" name="Oval 55"/>
              <p:cNvSpPr>
                <a:spLocks noChangeArrowheads="1"/>
              </p:cNvSpPr>
              <p:nvPr/>
            </p:nvSpPr>
            <p:spPr bwMode="auto">
              <a:xfrm>
                <a:off x="4909" y="1392"/>
                <a:ext cx="96" cy="63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8040" name="Text Box 56"/>
            <p:cNvSpPr txBox="1">
              <a:spLocks noChangeArrowheads="1"/>
            </p:cNvSpPr>
            <p:nvPr/>
          </p:nvSpPr>
          <p:spPr bwMode="auto">
            <a:xfrm>
              <a:off x="3422" y="1153"/>
              <a:ext cx="130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0CC99"/>
                  </a:solidFill>
                </a:rPr>
                <a:t>Production</a:t>
              </a:r>
            </a:p>
          </p:txBody>
        </p:sp>
        <p:sp>
          <p:nvSpPr>
            <p:cNvPr id="298041" name="Text Box 57"/>
            <p:cNvSpPr txBox="1">
              <a:spLocks noChangeArrowheads="1"/>
            </p:cNvSpPr>
            <p:nvPr/>
          </p:nvSpPr>
          <p:spPr bwMode="auto">
            <a:xfrm>
              <a:off x="4368" y="1390"/>
              <a:ext cx="155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B2B2B2"/>
                  </a:solidFill>
                </a:rPr>
                <a:t>Consumption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80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animBg="1" autoUpdateAnimBg="0"/>
      <p:bldP spid="29799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1CEF-A2D9-482D-AED2-B308B2776CB1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686800" cy="762000"/>
          </a:xfrm>
        </p:spPr>
        <p:txBody>
          <a:bodyPr/>
          <a:lstStyle/>
          <a:p>
            <a:r>
              <a:rPr lang="en-US" altLang="en-US" sz="4000"/>
              <a:t>Loop Reverse: Satisfy dependencies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752601"/>
            <a:ext cx="4267200" cy="1069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No loop-carried dependencies allowed ! Can not reverse the loop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1770064" y="1758951"/>
            <a:ext cx="4173537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for (i=0; i&lt;N; i++)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   A[i] = f(A[i-1]);</a:t>
            </a:r>
          </a:p>
        </p:txBody>
      </p:sp>
      <p:sp>
        <p:nvSpPr>
          <p:cNvPr id="409605" name="Freeform 5"/>
          <p:cNvSpPr>
            <a:spLocks/>
          </p:cNvSpPr>
          <p:nvPr/>
        </p:nvSpPr>
        <p:spPr bwMode="ltGray">
          <a:xfrm>
            <a:off x="3200400" y="2438401"/>
            <a:ext cx="914400" cy="258763"/>
          </a:xfrm>
          <a:custGeom>
            <a:avLst/>
            <a:gdLst>
              <a:gd name="T0" fmla="*/ 0 w 576"/>
              <a:gd name="T1" fmla="*/ 0 h 163"/>
              <a:gd name="T2" fmla="*/ 162 w 576"/>
              <a:gd name="T3" fmla="*/ 150 h 163"/>
              <a:gd name="T4" fmla="*/ 459 w 576"/>
              <a:gd name="T5" fmla="*/ 80 h 163"/>
              <a:gd name="T6" fmla="*/ 576 w 576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63">
                <a:moveTo>
                  <a:pt x="0" y="0"/>
                </a:moveTo>
                <a:cubicBezTo>
                  <a:pt x="27" y="25"/>
                  <a:pt x="86" y="137"/>
                  <a:pt x="162" y="150"/>
                </a:cubicBezTo>
                <a:cubicBezTo>
                  <a:pt x="238" y="163"/>
                  <a:pt x="390" y="105"/>
                  <a:pt x="459" y="80"/>
                </a:cubicBezTo>
                <a:cubicBezTo>
                  <a:pt x="528" y="55"/>
                  <a:pt x="552" y="17"/>
                  <a:pt x="576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6019800" y="3352801"/>
            <a:ext cx="4495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Enabler: data-flow transformations; exploit associativity of + operator</a:t>
            </a: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1752601" y="3276600"/>
            <a:ext cx="4240263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A[0] = …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for (i=1; i&lt;=N; i++)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   A[i]= A[i-1]+ f(…);</a:t>
            </a:r>
          </a:p>
          <a:p>
            <a:pPr eaLnBrk="0" hangingPunct="0"/>
            <a:endParaRPr lang="en-US" alt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… = A[N] …</a:t>
            </a:r>
          </a:p>
        </p:txBody>
      </p:sp>
      <p:sp>
        <p:nvSpPr>
          <p:cNvPr id="409608" name="Freeform 8"/>
          <p:cNvSpPr>
            <a:spLocks/>
          </p:cNvSpPr>
          <p:nvPr/>
        </p:nvSpPr>
        <p:spPr bwMode="ltGray">
          <a:xfrm>
            <a:off x="3048000" y="4343400"/>
            <a:ext cx="914400" cy="152400"/>
          </a:xfrm>
          <a:custGeom>
            <a:avLst/>
            <a:gdLst>
              <a:gd name="T0" fmla="*/ 0 w 576"/>
              <a:gd name="T1" fmla="*/ 0 h 163"/>
              <a:gd name="T2" fmla="*/ 162 w 576"/>
              <a:gd name="T3" fmla="*/ 150 h 163"/>
              <a:gd name="T4" fmla="*/ 459 w 576"/>
              <a:gd name="T5" fmla="*/ 80 h 163"/>
              <a:gd name="T6" fmla="*/ 576 w 576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63">
                <a:moveTo>
                  <a:pt x="0" y="0"/>
                </a:moveTo>
                <a:cubicBezTo>
                  <a:pt x="27" y="25"/>
                  <a:pt x="86" y="137"/>
                  <a:pt x="162" y="150"/>
                </a:cubicBezTo>
                <a:cubicBezTo>
                  <a:pt x="238" y="163"/>
                  <a:pt x="390" y="105"/>
                  <a:pt x="459" y="80"/>
                </a:cubicBezTo>
                <a:cubicBezTo>
                  <a:pt x="528" y="55"/>
                  <a:pt x="552" y="17"/>
                  <a:pt x="576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6284914" y="4724400"/>
            <a:ext cx="4240263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A[N] = …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for (i=N-1; i&gt;=0; i--)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   A[i]= A[i+1]+ f(…);</a:t>
            </a:r>
          </a:p>
          <a:p>
            <a:pPr eaLnBrk="0" hangingPunct="0"/>
            <a:endParaRPr lang="en-US" alt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Courier New" pitchFamily="49" charset="0"/>
              </a:rPr>
              <a:t>… = A[0] …</a:t>
            </a:r>
          </a:p>
        </p:txBody>
      </p:sp>
      <p:sp>
        <p:nvSpPr>
          <p:cNvPr id="409610" name="AutoShape 10"/>
          <p:cNvSpPr>
            <a:spLocks noChangeArrowheads="1"/>
          </p:cNvSpPr>
          <p:nvPr/>
        </p:nvSpPr>
        <p:spPr bwMode="auto">
          <a:xfrm rot="-16200000">
            <a:off x="5029200" y="5419899"/>
            <a:ext cx="838200" cy="971205"/>
          </a:xfrm>
          <a:custGeom>
            <a:avLst/>
            <a:gdLst>
              <a:gd name="G0" fmla="+- 10431 0 0"/>
              <a:gd name="G1" fmla="+- 18514 0 0"/>
              <a:gd name="G2" fmla="+- 7200 0 0"/>
              <a:gd name="G3" fmla="*/ 10431 1 2"/>
              <a:gd name="G4" fmla="+- G3 10800 0"/>
              <a:gd name="G5" fmla="+- 21600 10431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016 w 21600"/>
              <a:gd name="T1" fmla="*/ 0 h 21600"/>
              <a:gd name="T2" fmla="*/ 10431 w 21600"/>
              <a:gd name="T3" fmla="*/ 7200 h 21600"/>
              <a:gd name="T4" fmla="*/ 0 w 21600"/>
              <a:gd name="T5" fmla="*/ 18686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16" y="0"/>
                </a:moveTo>
                <a:lnTo>
                  <a:pt x="10431" y="7200"/>
                </a:lnTo>
                <a:lnTo>
                  <a:pt x="13517" y="7200"/>
                </a:lnTo>
                <a:lnTo>
                  <a:pt x="13517" y="15770"/>
                </a:lnTo>
                <a:lnTo>
                  <a:pt x="0" y="1577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090-979F-4E4A-A478-6B24924640C0}" type="slidenum">
              <a:rPr lang="en-US" altLang="en-US">
                <a:solidFill>
                  <a:srgbClr val="000000"/>
                </a:solidFill>
              </a:rPr>
              <a:pPr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593138" cy="762000"/>
          </a:xfrm>
        </p:spPr>
        <p:txBody>
          <a:bodyPr/>
          <a:lstStyle/>
          <a:p>
            <a:r>
              <a:rPr lang="en-US" altLang="en-US" sz="4000"/>
              <a:t>Loop Reverse: Example as enabler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2133600" y="1676401"/>
            <a:ext cx="3697288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C[i] = g(B[N-i]);</a:t>
            </a:r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ltGray">
          <a:xfrm>
            <a:off x="3276600" y="2286000"/>
            <a:ext cx="9906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ltGray">
          <a:xfrm>
            <a:off x="5867401" y="2209800"/>
            <a:ext cx="434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</a:rPr>
              <a:t>N–i &gt; i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 merging not possible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2481264" y="3429001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ltGray">
          <a:xfrm>
            <a:off x="1905000" y="3352800"/>
            <a:ext cx="208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Reverse</a:t>
            </a: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auto">
          <a:xfrm>
            <a:off x="3962400" y="3352801"/>
            <a:ext cx="41910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C[N-i] = g(B[N-(N-i)]);</a:t>
            </a:r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ltGray">
          <a:xfrm>
            <a:off x="5105400" y="3962400"/>
            <a:ext cx="1219200" cy="381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ltGray">
          <a:xfrm>
            <a:off x="8175625" y="3500865"/>
            <a:ext cx="2515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00000"/>
                </a:solidFill>
              </a:rPr>
              <a:t>N-(N-i) = i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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merging possible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4267201" y="5318126"/>
            <a:ext cx="93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60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6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1068" name="Text Box 12"/>
          <p:cNvSpPr txBox="1">
            <a:spLocks noChangeArrowheads="1"/>
          </p:cNvSpPr>
          <p:nvPr/>
        </p:nvSpPr>
        <p:spPr bwMode="ltGray">
          <a:xfrm>
            <a:off x="3827464" y="5241925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00000"/>
                </a:solidFill>
              </a:rPr>
              <a:t>Loop Merge</a:t>
            </a:r>
          </a:p>
        </p:txBody>
      </p:sp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5638800" y="5394326"/>
            <a:ext cx="38100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for (i=0; i&lt;=N; i++)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B[i] = f(A[i]);</a:t>
            </a:r>
          </a:p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Courier New" pitchFamily="49" charset="0"/>
              </a:rPr>
              <a:t>    C[N-i] = g(B[i]);</a:t>
            </a:r>
          </a:p>
        </p:txBody>
      </p:sp>
    </p:spTree>
    <p:extLst>
      <p:ext uri="{BB962C8B-B14F-4D97-AF65-F5344CB8AC3E}">
        <p14:creationId xmlns:p14="http://schemas.microsoft.com/office/powerpoint/2010/main" val="406406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 animBg="1"/>
      <p:bldP spid="301061" grpId="0" autoUpdateAnimBg="0"/>
      <p:bldP spid="301062" grpId="0" autoUpdateAnimBg="0"/>
      <p:bldP spid="301063" grpId="0" autoUpdateAnimBg="0"/>
      <p:bldP spid="301064" grpId="0" animBg="1" autoUpdateAnimBg="0"/>
      <p:bldP spid="301065" grpId="0" animBg="1"/>
      <p:bldP spid="301066" grpId="0" autoUpdateAnimBg="0"/>
      <p:bldP spid="301067" grpId="0" autoUpdateAnimBg="0"/>
      <p:bldP spid="301068" grpId="0" autoUpdateAnimBg="0"/>
      <p:bldP spid="301069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7872-09CD-40BA-8D87-83BC1D7CA08D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Interchange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2133600" y="1676400"/>
            <a:ext cx="4742004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I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for I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= exp</a:t>
            </a:r>
            <a:r>
              <a:rPr lang="en-US" altLang="en-US" sz="3200" baseline="-25000">
                <a:solidFill>
                  <a:srgbClr val="000000"/>
                </a:solidFill>
              </a:rPr>
              <a:t>3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4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	A(I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, I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5181600" y="4038600"/>
            <a:ext cx="4742004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for </a:t>
            </a:r>
            <a:r>
              <a:rPr lang="en-US" altLang="en-US" sz="3200">
                <a:solidFill>
                  <a:srgbClr val="0033CC"/>
                </a:solidFill>
              </a:rPr>
              <a:t>I</a:t>
            </a:r>
            <a:r>
              <a:rPr lang="en-US" altLang="en-US" sz="3200" baseline="-25000">
                <a:solidFill>
                  <a:srgbClr val="0033CC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= exp</a:t>
            </a:r>
            <a:r>
              <a:rPr lang="en-US" altLang="en-US" sz="3200" baseline="-25000">
                <a:solidFill>
                  <a:srgbClr val="000000"/>
                </a:solidFill>
              </a:rPr>
              <a:t>3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4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for </a:t>
            </a:r>
            <a:r>
              <a:rPr lang="en-US" altLang="en-US" sz="3200">
                <a:solidFill>
                  <a:srgbClr val="0033CC"/>
                </a:solidFill>
              </a:rPr>
              <a:t>I</a:t>
            </a:r>
            <a:r>
              <a:rPr lang="en-US" altLang="en-US" sz="3200" baseline="-25000">
                <a:solidFill>
                  <a:srgbClr val="0033CC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= exp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 to exp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		A(I</a:t>
            </a:r>
            <a:r>
              <a:rPr lang="en-US" altLang="en-US" sz="3200" baseline="-25000">
                <a:solidFill>
                  <a:srgbClr val="000000"/>
                </a:solidFill>
              </a:rPr>
              <a:t>1</a:t>
            </a:r>
            <a:r>
              <a:rPr lang="en-US" altLang="en-US" sz="3200">
                <a:solidFill>
                  <a:srgbClr val="000000"/>
                </a:solidFill>
              </a:rPr>
              <a:t>, I</a:t>
            </a:r>
            <a:r>
              <a:rPr lang="en-US" altLang="en-US" sz="3200" baseline="-25000">
                <a:solidFill>
                  <a:srgbClr val="000000"/>
                </a:solidFill>
              </a:rPr>
              <a:t>2</a:t>
            </a:r>
            <a:r>
              <a:rPr lang="en-US" altLang="en-US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048000" y="4110039"/>
            <a:ext cx="108743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</a:t>
            </a:r>
            <a:endParaRPr lang="en-US" altLang="en-US" sz="7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7104566" y="2158418"/>
            <a:ext cx="184730" cy="264688"/>
          </a:xfrm>
          <a:prstGeom prst="curvedLeftArrow">
            <a:avLst>
              <a:gd name="adj1" fmla="val 28537"/>
              <a:gd name="adj2" fmla="val 57075"/>
              <a:gd name="adj3" fmla="val 3333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4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animBg="1"/>
      <p:bldP spid="302085" grpId="0"/>
      <p:bldP spid="30208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@HC 5KK73 Embedded Computer Architecture</a:t>
            </a:r>
          </a:p>
        </p:txBody>
      </p:sp>
      <p:sp>
        <p:nvSpPr>
          <p:cNvPr id="1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017B-026A-49FE-B129-24E68BBD00CF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Loop Interchange: index traversal</a:t>
            </a:r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blackWhite">
          <a:xfrm>
            <a:off x="5184775" y="2290763"/>
            <a:ext cx="1828800" cy="1593850"/>
          </a:xfrm>
          <a:prstGeom prst="leftRightArrow">
            <a:avLst>
              <a:gd name="adj1" fmla="val 50000"/>
              <a:gd name="adj2" fmla="val 19325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sz="2400">
                <a:solidFill>
                  <a:srgbClr val="000000"/>
                </a:solidFill>
              </a:rPr>
              <a:t>Loop</a:t>
            </a:r>
          </a:p>
          <a:p>
            <a:pPr algn="ctr" eaLnBrk="0" hangingPunct="0"/>
            <a:r>
              <a:rPr lang="en-GB" altLang="en-US" sz="2400">
                <a:solidFill>
                  <a:srgbClr val="000000"/>
                </a:solidFill>
              </a:rPr>
              <a:t>Interchange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752601" y="5029201"/>
            <a:ext cx="3871573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for(i=0; i&lt;W; i++)</a:t>
            </a:r>
          </a:p>
          <a:p>
            <a:pPr eaLnBrk="0" hangingPunct="0"/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  for(j=0; j&lt;H; j++)</a:t>
            </a:r>
          </a:p>
          <a:p>
            <a:pPr eaLnBrk="0" hangingPunct="0"/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    A[i][j] = …;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6680201" y="5048251"/>
            <a:ext cx="3871573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for(</a:t>
            </a:r>
            <a:r>
              <a:rPr lang="en-GB" altLang="en-US" sz="2400" b="1">
                <a:solidFill>
                  <a:srgbClr val="CC3300"/>
                </a:solidFill>
                <a:latin typeface="Courier New" pitchFamily="49" charset="0"/>
              </a:rPr>
              <a:t>j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=0; </a:t>
            </a:r>
            <a:r>
              <a:rPr lang="en-GB" altLang="en-US" sz="2400" b="1">
                <a:solidFill>
                  <a:srgbClr val="CC3300"/>
                </a:solidFill>
                <a:latin typeface="Courier New" pitchFamily="49" charset="0"/>
              </a:rPr>
              <a:t>j&lt;H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GB" altLang="en-US" sz="2400" b="1">
                <a:solidFill>
                  <a:srgbClr val="CC3300"/>
                </a:solidFill>
                <a:latin typeface="Courier New" pitchFamily="49" charset="0"/>
              </a:rPr>
              <a:t>j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pPr eaLnBrk="0" hangingPunct="0"/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  for(</a:t>
            </a:r>
            <a:r>
              <a:rPr lang="en-GB" altLang="en-US" sz="2400" b="1">
                <a:solidFill>
                  <a:srgbClr val="CC3300"/>
                </a:solidFill>
                <a:latin typeface="Courier New" pitchFamily="49" charset="0"/>
              </a:rPr>
              <a:t>i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=0; </a:t>
            </a:r>
            <a:r>
              <a:rPr lang="en-GB" altLang="en-US" sz="2400" b="1">
                <a:solidFill>
                  <a:srgbClr val="CC3300"/>
                </a:solidFill>
                <a:latin typeface="Courier New" pitchFamily="49" charset="0"/>
              </a:rPr>
              <a:t>i&lt;W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GB" altLang="en-US" sz="2400" b="1">
                <a:solidFill>
                  <a:srgbClr val="CC3300"/>
                </a:solidFill>
                <a:latin typeface="Courier New" pitchFamily="49" charset="0"/>
              </a:rPr>
              <a:t>i</a:t>
            </a:r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++)</a:t>
            </a:r>
          </a:p>
          <a:p>
            <a:pPr eaLnBrk="0" hangingPunct="0"/>
            <a:r>
              <a:rPr lang="en-GB" altLang="en-US" sz="2400" b="1">
                <a:solidFill>
                  <a:srgbClr val="000000"/>
                </a:solidFill>
                <a:latin typeface="Courier New" pitchFamily="49" charset="0"/>
              </a:rPr>
              <a:t>    A[i][j] = …;</a:t>
            </a:r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blackWhite">
          <a:xfrm flipH="1" flipV="1">
            <a:off x="7620000" y="3200400"/>
            <a:ext cx="1905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11" name="Line 7"/>
          <p:cNvSpPr>
            <a:spLocks noChangeShapeType="1"/>
          </p:cNvSpPr>
          <p:nvPr/>
        </p:nvSpPr>
        <p:spPr bwMode="blackWhite">
          <a:xfrm flipH="1" flipV="1">
            <a:off x="7620000" y="2667000"/>
            <a:ext cx="1905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blackWhite">
          <a:xfrm flipH="1" flipV="1">
            <a:off x="7620000" y="2133600"/>
            <a:ext cx="1905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blackWhite">
          <a:xfrm flipH="1" flipV="1">
            <a:off x="7620000" y="3733800"/>
            <a:ext cx="1905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303114" name="Group 10"/>
          <p:cNvGrpSpPr>
            <a:grpSpLocks/>
          </p:cNvGrpSpPr>
          <p:nvPr/>
        </p:nvGrpSpPr>
        <p:grpSpPr bwMode="auto">
          <a:xfrm>
            <a:off x="7391400" y="3962400"/>
            <a:ext cx="2438400" cy="304800"/>
            <a:chOff x="1248" y="2352"/>
            <a:chExt cx="1536" cy="192"/>
          </a:xfrm>
        </p:grpSpPr>
        <p:sp>
          <p:nvSpPr>
            <p:cNvPr id="303115" name="Oval 11"/>
            <p:cNvSpPr>
              <a:spLocks noChangeArrowheads="1"/>
            </p:cNvSpPr>
            <p:nvPr/>
          </p:nvSpPr>
          <p:spPr bwMode="blackWhite">
            <a:xfrm>
              <a:off x="1248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16" name="Line 12"/>
            <p:cNvSpPr>
              <a:spLocks noChangeShapeType="1"/>
            </p:cNvSpPr>
            <p:nvPr/>
          </p:nvSpPr>
          <p:spPr bwMode="blackWhite">
            <a:xfrm>
              <a:off x="1440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17" name="Oval 13"/>
            <p:cNvSpPr>
              <a:spLocks noChangeArrowheads="1"/>
            </p:cNvSpPr>
            <p:nvPr/>
          </p:nvSpPr>
          <p:spPr bwMode="blackWhite">
            <a:xfrm>
              <a:off x="1584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18" name="Line 14"/>
            <p:cNvSpPr>
              <a:spLocks noChangeShapeType="1"/>
            </p:cNvSpPr>
            <p:nvPr/>
          </p:nvSpPr>
          <p:spPr bwMode="blackWhite">
            <a:xfrm>
              <a:off x="1776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19" name="Oval 15"/>
            <p:cNvSpPr>
              <a:spLocks noChangeArrowheads="1"/>
            </p:cNvSpPr>
            <p:nvPr/>
          </p:nvSpPr>
          <p:spPr bwMode="blackWhite">
            <a:xfrm>
              <a:off x="1920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0" name="Line 16"/>
            <p:cNvSpPr>
              <a:spLocks noChangeShapeType="1"/>
            </p:cNvSpPr>
            <p:nvPr/>
          </p:nvSpPr>
          <p:spPr bwMode="blackWhite">
            <a:xfrm>
              <a:off x="2112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1" name="Oval 17"/>
            <p:cNvSpPr>
              <a:spLocks noChangeArrowheads="1"/>
            </p:cNvSpPr>
            <p:nvPr/>
          </p:nvSpPr>
          <p:spPr bwMode="blackWhite">
            <a:xfrm>
              <a:off x="2256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2" name="Line 18"/>
            <p:cNvSpPr>
              <a:spLocks noChangeShapeType="1"/>
            </p:cNvSpPr>
            <p:nvPr/>
          </p:nvSpPr>
          <p:spPr bwMode="blackWhite">
            <a:xfrm>
              <a:off x="2448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3" name="Oval 19"/>
            <p:cNvSpPr>
              <a:spLocks noChangeArrowheads="1"/>
            </p:cNvSpPr>
            <p:nvPr/>
          </p:nvSpPr>
          <p:spPr bwMode="blackWhite">
            <a:xfrm>
              <a:off x="2592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03124" name="Group 20"/>
          <p:cNvGrpSpPr>
            <a:grpSpLocks/>
          </p:cNvGrpSpPr>
          <p:nvPr/>
        </p:nvGrpSpPr>
        <p:grpSpPr bwMode="auto">
          <a:xfrm>
            <a:off x="7391400" y="3429000"/>
            <a:ext cx="2438400" cy="304800"/>
            <a:chOff x="1248" y="2352"/>
            <a:chExt cx="1536" cy="192"/>
          </a:xfrm>
        </p:grpSpPr>
        <p:sp>
          <p:nvSpPr>
            <p:cNvPr id="303125" name="Oval 21"/>
            <p:cNvSpPr>
              <a:spLocks noChangeArrowheads="1"/>
            </p:cNvSpPr>
            <p:nvPr/>
          </p:nvSpPr>
          <p:spPr bwMode="blackWhite">
            <a:xfrm>
              <a:off x="1248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6" name="Line 22"/>
            <p:cNvSpPr>
              <a:spLocks noChangeShapeType="1"/>
            </p:cNvSpPr>
            <p:nvPr/>
          </p:nvSpPr>
          <p:spPr bwMode="blackWhite">
            <a:xfrm>
              <a:off x="1440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7" name="Oval 23"/>
            <p:cNvSpPr>
              <a:spLocks noChangeArrowheads="1"/>
            </p:cNvSpPr>
            <p:nvPr/>
          </p:nvSpPr>
          <p:spPr bwMode="blackWhite">
            <a:xfrm>
              <a:off x="1584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8" name="Line 24"/>
            <p:cNvSpPr>
              <a:spLocks noChangeShapeType="1"/>
            </p:cNvSpPr>
            <p:nvPr/>
          </p:nvSpPr>
          <p:spPr bwMode="blackWhite">
            <a:xfrm>
              <a:off x="1776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29" name="Oval 25"/>
            <p:cNvSpPr>
              <a:spLocks noChangeArrowheads="1"/>
            </p:cNvSpPr>
            <p:nvPr/>
          </p:nvSpPr>
          <p:spPr bwMode="blackWhite">
            <a:xfrm>
              <a:off x="1920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0" name="Line 26"/>
            <p:cNvSpPr>
              <a:spLocks noChangeShapeType="1"/>
            </p:cNvSpPr>
            <p:nvPr/>
          </p:nvSpPr>
          <p:spPr bwMode="blackWhite">
            <a:xfrm>
              <a:off x="2112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1" name="Oval 27"/>
            <p:cNvSpPr>
              <a:spLocks noChangeArrowheads="1"/>
            </p:cNvSpPr>
            <p:nvPr/>
          </p:nvSpPr>
          <p:spPr bwMode="blackWhite">
            <a:xfrm>
              <a:off x="2256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2" name="Line 28"/>
            <p:cNvSpPr>
              <a:spLocks noChangeShapeType="1"/>
            </p:cNvSpPr>
            <p:nvPr/>
          </p:nvSpPr>
          <p:spPr bwMode="blackWhite">
            <a:xfrm>
              <a:off x="2448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3" name="Oval 29"/>
            <p:cNvSpPr>
              <a:spLocks noChangeArrowheads="1"/>
            </p:cNvSpPr>
            <p:nvPr/>
          </p:nvSpPr>
          <p:spPr bwMode="blackWhite">
            <a:xfrm>
              <a:off x="2592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03134" name="Group 30"/>
          <p:cNvGrpSpPr>
            <a:grpSpLocks/>
          </p:cNvGrpSpPr>
          <p:nvPr/>
        </p:nvGrpSpPr>
        <p:grpSpPr bwMode="auto">
          <a:xfrm>
            <a:off x="7391400" y="2895600"/>
            <a:ext cx="2438400" cy="304800"/>
            <a:chOff x="1248" y="2352"/>
            <a:chExt cx="1536" cy="192"/>
          </a:xfrm>
        </p:grpSpPr>
        <p:sp>
          <p:nvSpPr>
            <p:cNvPr id="303135" name="Oval 31"/>
            <p:cNvSpPr>
              <a:spLocks noChangeArrowheads="1"/>
            </p:cNvSpPr>
            <p:nvPr/>
          </p:nvSpPr>
          <p:spPr bwMode="blackWhite">
            <a:xfrm>
              <a:off x="1248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6" name="Line 32"/>
            <p:cNvSpPr>
              <a:spLocks noChangeShapeType="1"/>
            </p:cNvSpPr>
            <p:nvPr/>
          </p:nvSpPr>
          <p:spPr bwMode="blackWhite">
            <a:xfrm>
              <a:off x="1440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7" name="Oval 33"/>
            <p:cNvSpPr>
              <a:spLocks noChangeArrowheads="1"/>
            </p:cNvSpPr>
            <p:nvPr/>
          </p:nvSpPr>
          <p:spPr bwMode="blackWhite">
            <a:xfrm>
              <a:off x="1584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8" name="Line 34"/>
            <p:cNvSpPr>
              <a:spLocks noChangeShapeType="1"/>
            </p:cNvSpPr>
            <p:nvPr/>
          </p:nvSpPr>
          <p:spPr bwMode="blackWhite">
            <a:xfrm>
              <a:off x="1776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39" name="Oval 35"/>
            <p:cNvSpPr>
              <a:spLocks noChangeArrowheads="1"/>
            </p:cNvSpPr>
            <p:nvPr/>
          </p:nvSpPr>
          <p:spPr bwMode="blackWhite">
            <a:xfrm>
              <a:off x="1920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0" name="Line 36"/>
            <p:cNvSpPr>
              <a:spLocks noChangeShapeType="1"/>
            </p:cNvSpPr>
            <p:nvPr/>
          </p:nvSpPr>
          <p:spPr bwMode="blackWhite">
            <a:xfrm>
              <a:off x="2112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1" name="Oval 37"/>
            <p:cNvSpPr>
              <a:spLocks noChangeArrowheads="1"/>
            </p:cNvSpPr>
            <p:nvPr/>
          </p:nvSpPr>
          <p:spPr bwMode="blackWhite">
            <a:xfrm>
              <a:off x="2256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2" name="Line 38"/>
            <p:cNvSpPr>
              <a:spLocks noChangeShapeType="1"/>
            </p:cNvSpPr>
            <p:nvPr/>
          </p:nvSpPr>
          <p:spPr bwMode="blackWhite">
            <a:xfrm>
              <a:off x="2448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3" name="Oval 39"/>
            <p:cNvSpPr>
              <a:spLocks noChangeArrowheads="1"/>
            </p:cNvSpPr>
            <p:nvPr/>
          </p:nvSpPr>
          <p:spPr bwMode="blackWhite">
            <a:xfrm>
              <a:off x="2592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03144" name="Group 40"/>
          <p:cNvGrpSpPr>
            <a:grpSpLocks/>
          </p:cNvGrpSpPr>
          <p:nvPr/>
        </p:nvGrpSpPr>
        <p:grpSpPr bwMode="auto">
          <a:xfrm>
            <a:off x="7391400" y="2362200"/>
            <a:ext cx="2438400" cy="304800"/>
            <a:chOff x="1248" y="2352"/>
            <a:chExt cx="1536" cy="192"/>
          </a:xfrm>
        </p:grpSpPr>
        <p:sp>
          <p:nvSpPr>
            <p:cNvPr id="303145" name="Oval 41"/>
            <p:cNvSpPr>
              <a:spLocks noChangeArrowheads="1"/>
            </p:cNvSpPr>
            <p:nvPr/>
          </p:nvSpPr>
          <p:spPr bwMode="blackWhite">
            <a:xfrm>
              <a:off x="1248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6" name="Line 42"/>
            <p:cNvSpPr>
              <a:spLocks noChangeShapeType="1"/>
            </p:cNvSpPr>
            <p:nvPr/>
          </p:nvSpPr>
          <p:spPr bwMode="blackWhite">
            <a:xfrm>
              <a:off x="1440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7" name="Oval 43"/>
            <p:cNvSpPr>
              <a:spLocks noChangeArrowheads="1"/>
            </p:cNvSpPr>
            <p:nvPr/>
          </p:nvSpPr>
          <p:spPr bwMode="blackWhite">
            <a:xfrm>
              <a:off x="1584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8" name="Line 44"/>
            <p:cNvSpPr>
              <a:spLocks noChangeShapeType="1"/>
            </p:cNvSpPr>
            <p:nvPr/>
          </p:nvSpPr>
          <p:spPr bwMode="blackWhite">
            <a:xfrm>
              <a:off x="1776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49" name="Oval 45"/>
            <p:cNvSpPr>
              <a:spLocks noChangeArrowheads="1"/>
            </p:cNvSpPr>
            <p:nvPr/>
          </p:nvSpPr>
          <p:spPr bwMode="blackWhite">
            <a:xfrm>
              <a:off x="1920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0" name="Line 46"/>
            <p:cNvSpPr>
              <a:spLocks noChangeShapeType="1"/>
            </p:cNvSpPr>
            <p:nvPr/>
          </p:nvSpPr>
          <p:spPr bwMode="blackWhite">
            <a:xfrm>
              <a:off x="2112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1" name="Oval 47"/>
            <p:cNvSpPr>
              <a:spLocks noChangeArrowheads="1"/>
            </p:cNvSpPr>
            <p:nvPr/>
          </p:nvSpPr>
          <p:spPr bwMode="blackWhite">
            <a:xfrm>
              <a:off x="2256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2" name="Line 48"/>
            <p:cNvSpPr>
              <a:spLocks noChangeShapeType="1"/>
            </p:cNvSpPr>
            <p:nvPr/>
          </p:nvSpPr>
          <p:spPr bwMode="blackWhite">
            <a:xfrm>
              <a:off x="2448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3" name="Oval 49"/>
            <p:cNvSpPr>
              <a:spLocks noChangeArrowheads="1"/>
            </p:cNvSpPr>
            <p:nvPr/>
          </p:nvSpPr>
          <p:spPr bwMode="blackWhite">
            <a:xfrm>
              <a:off x="2592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03154" name="Group 50"/>
          <p:cNvGrpSpPr>
            <a:grpSpLocks/>
          </p:cNvGrpSpPr>
          <p:nvPr/>
        </p:nvGrpSpPr>
        <p:grpSpPr bwMode="auto">
          <a:xfrm>
            <a:off x="7391400" y="1828800"/>
            <a:ext cx="2438400" cy="304800"/>
            <a:chOff x="1248" y="2352"/>
            <a:chExt cx="1536" cy="192"/>
          </a:xfrm>
        </p:grpSpPr>
        <p:sp>
          <p:nvSpPr>
            <p:cNvPr id="303155" name="Oval 51"/>
            <p:cNvSpPr>
              <a:spLocks noChangeArrowheads="1"/>
            </p:cNvSpPr>
            <p:nvPr/>
          </p:nvSpPr>
          <p:spPr bwMode="blackWhite">
            <a:xfrm>
              <a:off x="1248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6" name="Line 52"/>
            <p:cNvSpPr>
              <a:spLocks noChangeShapeType="1"/>
            </p:cNvSpPr>
            <p:nvPr/>
          </p:nvSpPr>
          <p:spPr bwMode="blackWhite">
            <a:xfrm>
              <a:off x="1440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7" name="Oval 53"/>
            <p:cNvSpPr>
              <a:spLocks noChangeArrowheads="1"/>
            </p:cNvSpPr>
            <p:nvPr/>
          </p:nvSpPr>
          <p:spPr bwMode="blackWhite">
            <a:xfrm>
              <a:off x="1584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8" name="Line 54"/>
            <p:cNvSpPr>
              <a:spLocks noChangeShapeType="1"/>
            </p:cNvSpPr>
            <p:nvPr/>
          </p:nvSpPr>
          <p:spPr bwMode="blackWhite">
            <a:xfrm>
              <a:off x="1776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59" name="Oval 55"/>
            <p:cNvSpPr>
              <a:spLocks noChangeArrowheads="1"/>
            </p:cNvSpPr>
            <p:nvPr/>
          </p:nvSpPr>
          <p:spPr bwMode="blackWhite">
            <a:xfrm>
              <a:off x="1920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60" name="Line 56"/>
            <p:cNvSpPr>
              <a:spLocks noChangeShapeType="1"/>
            </p:cNvSpPr>
            <p:nvPr/>
          </p:nvSpPr>
          <p:spPr bwMode="blackWhite">
            <a:xfrm>
              <a:off x="2112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61" name="Oval 57"/>
            <p:cNvSpPr>
              <a:spLocks noChangeArrowheads="1"/>
            </p:cNvSpPr>
            <p:nvPr/>
          </p:nvSpPr>
          <p:spPr bwMode="blackWhite">
            <a:xfrm>
              <a:off x="2256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62" name="Line 58"/>
            <p:cNvSpPr>
              <a:spLocks noChangeShapeType="1"/>
            </p:cNvSpPr>
            <p:nvPr/>
          </p:nvSpPr>
          <p:spPr bwMode="blackWhite">
            <a:xfrm>
              <a:off x="2448" y="2448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63" name="Oval 59"/>
            <p:cNvSpPr>
              <a:spLocks noChangeArrowheads="1"/>
            </p:cNvSpPr>
            <p:nvPr/>
          </p:nvSpPr>
          <p:spPr bwMode="blackWhite">
            <a:xfrm>
              <a:off x="2592" y="2352"/>
              <a:ext cx="192" cy="19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03164" name="Line 60"/>
          <p:cNvSpPr>
            <a:spLocks noChangeShapeType="1"/>
          </p:cNvSpPr>
          <p:nvPr/>
        </p:nvSpPr>
        <p:spPr bwMode="blackWhite">
          <a:xfrm>
            <a:off x="7239000" y="4495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65" name="Line 61"/>
          <p:cNvSpPr>
            <a:spLocks noChangeShapeType="1"/>
          </p:cNvSpPr>
          <p:nvPr/>
        </p:nvSpPr>
        <p:spPr bwMode="blackWhite">
          <a:xfrm flipV="1">
            <a:off x="7239000" y="1752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66" name="Text Box 62"/>
          <p:cNvSpPr txBox="1">
            <a:spLocks noChangeArrowheads="1"/>
          </p:cNvSpPr>
          <p:nvPr/>
        </p:nvSpPr>
        <p:spPr bwMode="blackWhite">
          <a:xfrm>
            <a:off x="9982200" y="44958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03167" name="Text Box 63"/>
          <p:cNvSpPr txBox="1">
            <a:spLocks noChangeArrowheads="1"/>
          </p:cNvSpPr>
          <p:nvPr/>
        </p:nvSpPr>
        <p:spPr bwMode="blackWhite">
          <a:xfrm>
            <a:off x="6934200" y="18288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j</a:t>
            </a:r>
          </a:p>
        </p:txBody>
      </p:sp>
      <p:grpSp>
        <p:nvGrpSpPr>
          <p:cNvPr id="303168" name="Group 64"/>
          <p:cNvGrpSpPr>
            <a:grpSpLocks/>
          </p:cNvGrpSpPr>
          <p:nvPr/>
        </p:nvGrpSpPr>
        <p:grpSpPr bwMode="auto">
          <a:xfrm>
            <a:off x="3124200" y="2133600"/>
            <a:ext cx="0" cy="1905000"/>
            <a:chOff x="3792" y="1200"/>
            <a:chExt cx="0" cy="1200"/>
          </a:xfrm>
        </p:grpSpPr>
        <p:sp>
          <p:nvSpPr>
            <p:cNvPr id="303169" name="Line 65"/>
            <p:cNvSpPr>
              <a:spLocks noChangeShapeType="1"/>
            </p:cNvSpPr>
            <p:nvPr/>
          </p:nvSpPr>
          <p:spPr bwMode="blackWhite">
            <a:xfrm flipV="1">
              <a:off x="3792" y="220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70" name="Line 66"/>
            <p:cNvSpPr>
              <a:spLocks noChangeShapeType="1"/>
            </p:cNvSpPr>
            <p:nvPr/>
          </p:nvSpPr>
          <p:spPr bwMode="blackWhite">
            <a:xfrm flipV="1">
              <a:off x="3792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71" name="Line 67"/>
            <p:cNvSpPr>
              <a:spLocks noChangeShapeType="1"/>
            </p:cNvSpPr>
            <p:nvPr/>
          </p:nvSpPr>
          <p:spPr bwMode="blackWhite">
            <a:xfrm flipV="1">
              <a:off x="3792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72" name="Line 68"/>
            <p:cNvSpPr>
              <a:spLocks noChangeShapeType="1"/>
            </p:cNvSpPr>
            <p:nvPr/>
          </p:nvSpPr>
          <p:spPr bwMode="blackWhite">
            <a:xfrm flipV="1">
              <a:off x="3792" y="120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03173" name="Group 69"/>
          <p:cNvGrpSpPr>
            <a:grpSpLocks/>
          </p:cNvGrpSpPr>
          <p:nvPr/>
        </p:nvGrpSpPr>
        <p:grpSpPr bwMode="auto">
          <a:xfrm>
            <a:off x="3657600" y="2133600"/>
            <a:ext cx="0" cy="1905000"/>
            <a:chOff x="3792" y="1200"/>
            <a:chExt cx="0" cy="1200"/>
          </a:xfrm>
        </p:grpSpPr>
        <p:sp>
          <p:nvSpPr>
            <p:cNvPr id="303174" name="Line 70"/>
            <p:cNvSpPr>
              <a:spLocks noChangeShapeType="1"/>
            </p:cNvSpPr>
            <p:nvPr/>
          </p:nvSpPr>
          <p:spPr bwMode="blackWhite">
            <a:xfrm flipV="1">
              <a:off x="3792" y="220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75" name="Line 71"/>
            <p:cNvSpPr>
              <a:spLocks noChangeShapeType="1"/>
            </p:cNvSpPr>
            <p:nvPr/>
          </p:nvSpPr>
          <p:spPr bwMode="blackWhite">
            <a:xfrm flipV="1">
              <a:off x="3792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76" name="Line 72"/>
            <p:cNvSpPr>
              <a:spLocks noChangeShapeType="1"/>
            </p:cNvSpPr>
            <p:nvPr/>
          </p:nvSpPr>
          <p:spPr bwMode="blackWhite">
            <a:xfrm flipV="1">
              <a:off x="3792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77" name="Line 73"/>
            <p:cNvSpPr>
              <a:spLocks noChangeShapeType="1"/>
            </p:cNvSpPr>
            <p:nvPr/>
          </p:nvSpPr>
          <p:spPr bwMode="blackWhite">
            <a:xfrm flipV="1">
              <a:off x="3792" y="120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03178" name="Group 74"/>
          <p:cNvGrpSpPr>
            <a:grpSpLocks/>
          </p:cNvGrpSpPr>
          <p:nvPr/>
        </p:nvGrpSpPr>
        <p:grpSpPr bwMode="auto">
          <a:xfrm>
            <a:off x="4191000" y="2133600"/>
            <a:ext cx="0" cy="1905000"/>
            <a:chOff x="3792" y="1200"/>
            <a:chExt cx="0" cy="1200"/>
          </a:xfrm>
        </p:grpSpPr>
        <p:sp>
          <p:nvSpPr>
            <p:cNvPr id="303179" name="Line 75"/>
            <p:cNvSpPr>
              <a:spLocks noChangeShapeType="1"/>
            </p:cNvSpPr>
            <p:nvPr/>
          </p:nvSpPr>
          <p:spPr bwMode="blackWhite">
            <a:xfrm flipV="1">
              <a:off x="3792" y="220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80" name="Line 76"/>
            <p:cNvSpPr>
              <a:spLocks noChangeShapeType="1"/>
            </p:cNvSpPr>
            <p:nvPr/>
          </p:nvSpPr>
          <p:spPr bwMode="blackWhite">
            <a:xfrm flipV="1">
              <a:off x="3792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81" name="Line 77"/>
            <p:cNvSpPr>
              <a:spLocks noChangeShapeType="1"/>
            </p:cNvSpPr>
            <p:nvPr/>
          </p:nvSpPr>
          <p:spPr bwMode="blackWhite">
            <a:xfrm flipV="1">
              <a:off x="3792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82" name="Line 78"/>
            <p:cNvSpPr>
              <a:spLocks noChangeShapeType="1"/>
            </p:cNvSpPr>
            <p:nvPr/>
          </p:nvSpPr>
          <p:spPr bwMode="blackWhite">
            <a:xfrm flipV="1">
              <a:off x="3792" y="120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03183" name="Group 79"/>
          <p:cNvGrpSpPr>
            <a:grpSpLocks/>
          </p:cNvGrpSpPr>
          <p:nvPr/>
        </p:nvGrpSpPr>
        <p:grpSpPr bwMode="auto">
          <a:xfrm>
            <a:off x="2590800" y="2133600"/>
            <a:ext cx="0" cy="1905000"/>
            <a:chOff x="3792" y="1200"/>
            <a:chExt cx="0" cy="1200"/>
          </a:xfrm>
        </p:grpSpPr>
        <p:sp>
          <p:nvSpPr>
            <p:cNvPr id="303184" name="Line 80"/>
            <p:cNvSpPr>
              <a:spLocks noChangeShapeType="1"/>
            </p:cNvSpPr>
            <p:nvPr/>
          </p:nvSpPr>
          <p:spPr bwMode="blackWhite">
            <a:xfrm flipV="1">
              <a:off x="3792" y="220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85" name="Line 81"/>
            <p:cNvSpPr>
              <a:spLocks noChangeShapeType="1"/>
            </p:cNvSpPr>
            <p:nvPr/>
          </p:nvSpPr>
          <p:spPr bwMode="blackWhite">
            <a:xfrm flipV="1">
              <a:off x="3792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86" name="Line 82"/>
            <p:cNvSpPr>
              <a:spLocks noChangeShapeType="1"/>
            </p:cNvSpPr>
            <p:nvPr/>
          </p:nvSpPr>
          <p:spPr bwMode="blackWhite">
            <a:xfrm flipV="1">
              <a:off x="3792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187" name="Line 83"/>
            <p:cNvSpPr>
              <a:spLocks noChangeShapeType="1"/>
            </p:cNvSpPr>
            <p:nvPr/>
          </p:nvSpPr>
          <p:spPr bwMode="blackWhite">
            <a:xfrm flipV="1">
              <a:off x="3792" y="120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03188" name="Oval 84"/>
          <p:cNvSpPr>
            <a:spLocks noChangeArrowheads="1"/>
          </p:cNvSpPr>
          <p:nvPr/>
        </p:nvSpPr>
        <p:spPr bwMode="blackWhite">
          <a:xfrm>
            <a:off x="2438400" y="39624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89" name="Oval 85"/>
          <p:cNvSpPr>
            <a:spLocks noChangeArrowheads="1"/>
          </p:cNvSpPr>
          <p:nvPr/>
        </p:nvSpPr>
        <p:spPr bwMode="blackWhite">
          <a:xfrm>
            <a:off x="2971800" y="39624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0" name="Oval 86"/>
          <p:cNvSpPr>
            <a:spLocks noChangeArrowheads="1"/>
          </p:cNvSpPr>
          <p:nvPr/>
        </p:nvSpPr>
        <p:spPr bwMode="blackWhite">
          <a:xfrm>
            <a:off x="3505200" y="39624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1" name="Oval 87"/>
          <p:cNvSpPr>
            <a:spLocks noChangeArrowheads="1"/>
          </p:cNvSpPr>
          <p:nvPr/>
        </p:nvSpPr>
        <p:spPr bwMode="blackWhite">
          <a:xfrm>
            <a:off x="4038600" y="39624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2" name="Oval 88"/>
          <p:cNvSpPr>
            <a:spLocks noChangeArrowheads="1"/>
          </p:cNvSpPr>
          <p:nvPr/>
        </p:nvSpPr>
        <p:spPr bwMode="blackWhite">
          <a:xfrm>
            <a:off x="4572000" y="39624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3" name="Oval 89"/>
          <p:cNvSpPr>
            <a:spLocks noChangeArrowheads="1"/>
          </p:cNvSpPr>
          <p:nvPr/>
        </p:nvSpPr>
        <p:spPr bwMode="blackWhite">
          <a:xfrm>
            <a:off x="2438400" y="34290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4" name="Oval 90"/>
          <p:cNvSpPr>
            <a:spLocks noChangeArrowheads="1"/>
          </p:cNvSpPr>
          <p:nvPr/>
        </p:nvSpPr>
        <p:spPr bwMode="blackWhite">
          <a:xfrm>
            <a:off x="2971800" y="34290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5" name="Oval 91"/>
          <p:cNvSpPr>
            <a:spLocks noChangeArrowheads="1"/>
          </p:cNvSpPr>
          <p:nvPr/>
        </p:nvSpPr>
        <p:spPr bwMode="blackWhite">
          <a:xfrm>
            <a:off x="3505200" y="34290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6" name="Oval 92"/>
          <p:cNvSpPr>
            <a:spLocks noChangeArrowheads="1"/>
          </p:cNvSpPr>
          <p:nvPr/>
        </p:nvSpPr>
        <p:spPr bwMode="blackWhite">
          <a:xfrm>
            <a:off x="4038600" y="34290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7" name="Oval 93"/>
          <p:cNvSpPr>
            <a:spLocks noChangeArrowheads="1"/>
          </p:cNvSpPr>
          <p:nvPr/>
        </p:nvSpPr>
        <p:spPr bwMode="blackWhite">
          <a:xfrm>
            <a:off x="4572000" y="34290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8" name="Oval 94"/>
          <p:cNvSpPr>
            <a:spLocks noChangeArrowheads="1"/>
          </p:cNvSpPr>
          <p:nvPr/>
        </p:nvSpPr>
        <p:spPr bwMode="blackWhite">
          <a:xfrm>
            <a:off x="2438400" y="28956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199" name="Oval 95"/>
          <p:cNvSpPr>
            <a:spLocks noChangeArrowheads="1"/>
          </p:cNvSpPr>
          <p:nvPr/>
        </p:nvSpPr>
        <p:spPr bwMode="blackWhite">
          <a:xfrm>
            <a:off x="2971800" y="28956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0" name="Oval 96"/>
          <p:cNvSpPr>
            <a:spLocks noChangeArrowheads="1"/>
          </p:cNvSpPr>
          <p:nvPr/>
        </p:nvSpPr>
        <p:spPr bwMode="blackWhite">
          <a:xfrm>
            <a:off x="3505200" y="28956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1" name="Oval 97"/>
          <p:cNvSpPr>
            <a:spLocks noChangeArrowheads="1"/>
          </p:cNvSpPr>
          <p:nvPr/>
        </p:nvSpPr>
        <p:spPr bwMode="blackWhite">
          <a:xfrm>
            <a:off x="4038600" y="28956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2" name="Oval 98"/>
          <p:cNvSpPr>
            <a:spLocks noChangeArrowheads="1"/>
          </p:cNvSpPr>
          <p:nvPr/>
        </p:nvSpPr>
        <p:spPr bwMode="blackWhite">
          <a:xfrm>
            <a:off x="4572000" y="28956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3" name="Oval 99"/>
          <p:cNvSpPr>
            <a:spLocks noChangeArrowheads="1"/>
          </p:cNvSpPr>
          <p:nvPr/>
        </p:nvSpPr>
        <p:spPr bwMode="blackWhite">
          <a:xfrm>
            <a:off x="2438400" y="23622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4" name="Oval 100"/>
          <p:cNvSpPr>
            <a:spLocks noChangeArrowheads="1"/>
          </p:cNvSpPr>
          <p:nvPr/>
        </p:nvSpPr>
        <p:spPr bwMode="blackWhite">
          <a:xfrm>
            <a:off x="2971800" y="23622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5" name="Oval 101"/>
          <p:cNvSpPr>
            <a:spLocks noChangeArrowheads="1"/>
          </p:cNvSpPr>
          <p:nvPr/>
        </p:nvSpPr>
        <p:spPr bwMode="blackWhite">
          <a:xfrm>
            <a:off x="3505200" y="23622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6" name="Oval 102"/>
          <p:cNvSpPr>
            <a:spLocks noChangeArrowheads="1"/>
          </p:cNvSpPr>
          <p:nvPr/>
        </p:nvSpPr>
        <p:spPr bwMode="blackWhite">
          <a:xfrm>
            <a:off x="4038600" y="23622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7" name="Oval 103"/>
          <p:cNvSpPr>
            <a:spLocks noChangeArrowheads="1"/>
          </p:cNvSpPr>
          <p:nvPr/>
        </p:nvSpPr>
        <p:spPr bwMode="blackWhite">
          <a:xfrm>
            <a:off x="4572000" y="23622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8" name="Oval 104"/>
          <p:cNvSpPr>
            <a:spLocks noChangeArrowheads="1"/>
          </p:cNvSpPr>
          <p:nvPr/>
        </p:nvSpPr>
        <p:spPr bwMode="blackWhite">
          <a:xfrm>
            <a:off x="2438400" y="18288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09" name="Oval 105"/>
          <p:cNvSpPr>
            <a:spLocks noChangeArrowheads="1"/>
          </p:cNvSpPr>
          <p:nvPr/>
        </p:nvSpPr>
        <p:spPr bwMode="blackWhite">
          <a:xfrm>
            <a:off x="2971800" y="18288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10" name="Oval 106"/>
          <p:cNvSpPr>
            <a:spLocks noChangeArrowheads="1"/>
          </p:cNvSpPr>
          <p:nvPr/>
        </p:nvSpPr>
        <p:spPr bwMode="blackWhite">
          <a:xfrm>
            <a:off x="3505200" y="18288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11" name="Oval 107"/>
          <p:cNvSpPr>
            <a:spLocks noChangeArrowheads="1"/>
          </p:cNvSpPr>
          <p:nvPr/>
        </p:nvSpPr>
        <p:spPr bwMode="blackWhite">
          <a:xfrm>
            <a:off x="4038600" y="18288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12" name="Oval 108"/>
          <p:cNvSpPr>
            <a:spLocks noChangeArrowheads="1"/>
          </p:cNvSpPr>
          <p:nvPr/>
        </p:nvSpPr>
        <p:spPr bwMode="blackWhite">
          <a:xfrm>
            <a:off x="4572000" y="1828800"/>
            <a:ext cx="304800" cy="3048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13" name="Line 109"/>
          <p:cNvSpPr>
            <a:spLocks noChangeShapeType="1"/>
          </p:cNvSpPr>
          <p:nvPr/>
        </p:nvSpPr>
        <p:spPr bwMode="blackWhite">
          <a:xfrm>
            <a:off x="2286000" y="4495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14" name="Line 110"/>
          <p:cNvSpPr>
            <a:spLocks noChangeShapeType="1"/>
          </p:cNvSpPr>
          <p:nvPr/>
        </p:nvSpPr>
        <p:spPr bwMode="blackWhite">
          <a:xfrm flipV="1">
            <a:off x="2286000" y="1752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303215" name="Group 111"/>
          <p:cNvGrpSpPr>
            <a:grpSpLocks/>
          </p:cNvGrpSpPr>
          <p:nvPr/>
        </p:nvGrpSpPr>
        <p:grpSpPr bwMode="auto">
          <a:xfrm>
            <a:off x="4724400" y="2133600"/>
            <a:ext cx="0" cy="1905000"/>
            <a:chOff x="3792" y="1200"/>
            <a:chExt cx="0" cy="1200"/>
          </a:xfrm>
        </p:grpSpPr>
        <p:sp>
          <p:nvSpPr>
            <p:cNvPr id="303216" name="Line 112"/>
            <p:cNvSpPr>
              <a:spLocks noChangeShapeType="1"/>
            </p:cNvSpPr>
            <p:nvPr/>
          </p:nvSpPr>
          <p:spPr bwMode="blackWhite">
            <a:xfrm flipV="1">
              <a:off x="3792" y="220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217" name="Line 113"/>
            <p:cNvSpPr>
              <a:spLocks noChangeShapeType="1"/>
            </p:cNvSpPr>
            <p:nvPr/>
          </p:nvSpPr>
          <p:spPr bwMode="blackWhite">
            <a:xfrm flipV="1">
              <a:off x="3792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218" name="Line 114"/>
            <p:cNvSpPr>
              <a:spLocks noChangeShapeType="1"/>
            </p:cNvSpPr>
            <p:nvPr/>
          </p:nvSpPr>
          <p:spPr bwMode="blackWhite">
            <a:xfrm flipV="1">
              <a:off x="3792" y="15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3219" name="Line 115"/>
            <p:cNvSpPr>
              <a:spLocks noChangeShapeType="1"/>
            </p:cNvSpPr>
            <p:nvPr/>
          </p:nvSpPr>
          <p:spPr bwMode="blackWhite">
            <a:xfrm flipV="1">
              <a:off x="3792" y="120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03220" name="Line 116"/>
          <p:cNvSpPr>
            <a:spLocks noChangeShapeType="1"/>
          </p:cNvSpPr>
          <p:nvPr/>
        </p:nvSpPr>
        <p:spPr bwMode="blackWhite">
          <a:xfrm>
            <a:off x="2743200" y="2057400"/>
            <a:ext cx="228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21" name="Line 117"/>
          <p:cNvSpPr>
            <a:spLocks noChangeShapeType="1"/>
          </p:cNvSpPr>
          <p:nvPr/>
        </p:nvSpPr>
        <p:spPr bwMode="blackWhite">
          <a:xfrm>
            <a:off x="3276600" y="2057400"/>
            <a:ext cx="228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22" name="Line 118"/>
          <p:cNvSpPr>
            <a:spLocks noChangeShapeType="1"/>
          </p:cNvSpPr>
          <p:nvPr/>
        </p:nvSpPr>
        <p:spPr bwMode="blackWhite">
          <a:xfrm>
            <a:off x="3810000" y="2057400"/>
            <a:ext cx="228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23" name="Line 119"/>
          <p:cNvSpPr>
            <a:spLocks noChangeShapeType="1"/>
          </p:cNvSpPr>
          <p:nvPr/>
        </p:nvSpPr>
        <p:spPr bwMode="blackWhite">
          <a:xfrm>
            <a:off x="4343400" y="2057400"/>
            <a:ext cx="228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3224" name="Text Box 120"/>
          <p:cNvSpPr txBox="1">
            <a:spLocks noChangeArrowheads="1"/>
          </p:cNvSpPr>
          <p:nvPr/>
        </p:nvSpPr>
        <p:spPr bwMode="blackWhite">
          <a:xfrm>
            <a:off x="5029200" y="44958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03225" name="Text Box 121"/>
          <p:cNvSpPr txBox="1">
            <a:spLocks noChangeArrowheads="1"/>
          </p:cNvSpPr>
          <p:nvPr/>
        </p:nvSpPr>
        <p:spPr bwMode="blackWhite">
          <a:xfrm>
            <a:off x="1981200" y="18288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205225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nimBg="1"/>
      <p:bldP spid="303109" grpId="0" animBg="1"/>
      <p:bldP spid="303110" grpId="0" animBg="1"/>
      <p:bldP spid="303111" grpId="0" animBg="1"/>
      <p:bldP spid="303112" grpId="0" animBg="1"/>
      <p:bldP spid="303113" grpId="0" animBg="1"/>
      <p:bldP spid="303164" grpId="0" animBg="1"/>
      <p:bldP spid="303165" grpId="0" animBg="1"/>
      <p:bldP spid="303166" grpId="0"/>
      <p:bldP spid="303167" grpId="0"/>
      <p:bldP spid="3032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9800"/>
            <a:ext cx="2865334" cy="39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382982" y="4713492"/>
            <a:ext cx="207818" cy="3135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11476" y="4722962"/>
            <a:ext cx="188925" cy="3135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21076" y="4713491"/>
            <a:ext cx="188925" cy="3135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Variable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 variable?</a:t>
            </a:r>
          </a:p>
          <a:p>
            <a:pPr lvl="1"/>
            <a:r>
              <a:rPr lang="en-US" dirty="0" smtClean="0"/>
              <a:t>Compute loop exit conditions</a:t>
            </a:r>
          </a:p>
          <a:p>
            <a:pPr lvl="1"/>
            <a:r>
              <a:rPr lang="en-US" dirty="0" smtClean="0"/>
              <a:t>Compute memory addresses</a:t>
            </a:r>
          </a:p>
          <a:p>
            <a:r>
              <a:rPr lang="en-US" dirty="0" smtClean="0"/>
              <a:t>Given a known final value and relation to addresses</a:t>
            </a:r>
          </a:p>
          <a:p>
            <a:pPr lvl="1"/>
            <a:r>
              <a:rPr lang="en-US" dirty="0" smtClean="0"/>
              <a:t>Possible to eliminate index calculations</a:t>
            </a:r>
            <a:endParaRPr lang="en-US" dirty="0"/>
          </a:p>
          <a:p>
            <a:r>
              <a:rPr lang="en-US" dirty="0" smtClean="0"/>
              <a:t>Again an optimizing compiler can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029201" y="4265474"/>
            <a:ext cx="19575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 = &amp;a[0];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 = &amp;a[0] + N;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while(A&lt;T){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*A = *A + c;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A++;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82982" y="4722961"/>
            <a:ext cx="207818" cy="5764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44042" y="4985852"/>
            <a:ext cx="207818" cy="3135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799" y="4680972"/>
            <a:ext cx="259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+ c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170718" y="5410200"/>
            <a:ext cx="346364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15891" y="4848100"/>
            <a:ext cx="969818" cy="304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0"/>
            <a:ext cx="3124200" cy="42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72000" y="5181600"/>
            <a:ext cx="3810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Loop-Invariant Code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of c[] does not change</a:t>
            </a:r>
          </a:p>
          <a:p>
            <a:r>
              <a:rPr lang="en-US" dirty="0" smtClean="0"/>
              <a:t>Move one loop up and store in register</a:t>
            </a:r>
          </a:p>
          <a:p>
            <a:r>
              <a:rPr lang="en-US" dirty="0" smtClean="0"/>
              <a:t>Reuse it over iterations of inner loop</a:t>
            </a:r>
          </a:p>
          <a:p>
            <a:r>
              <a:rPr lang="en-US" dirty="0" smtClean="0"/>
              <a:t>Most compilers can perform this</a:t>
            </a:r>
          </a:p>
          <a:p>
            <a:r>
              <a:rPr lang="en-US" dirty="0" smtClean="0"/>
              <a:t>Example is similar to</a:t>
            </a:r>
            <a:br>
              <a:rPr lang="en-US" dirty="0" smtClean="0"/>
            </a:br>
            <a:r>
              <a:rPr lang="en-US" u="sng" dirty="0" smtClean="0"/>
              <a:t>Scalar Replacement </a:t>
            </a:r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1828800" y="4680972"/>
            <a:ext cx="3350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for(j=0; j&lt;N; j++){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]+c[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5679" y="4542473"/>
            <a:ext cx="29706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T=c[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for(j=0; j&lt;N; j++){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][j]=b[j][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]+T;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95400"/>
            <a:ext cx="3276600" cy="450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448300" y="5265604"/>
            <a:ext cx="762000" cy="3187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86400" y="3571849"/>
            <a:ext cx="1217478" cy="354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64774" y="5019764"/>
            <a:ext cx="2147455" cy="2814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</a:t>
            </a:r>
            <a:r>
              <a:rPr lang="en-US" dirty="0" err="1" smtClean="0"/>
              <a:t>Unswitching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execution in body</a:t>
            </a:r>
          </a:p>
          <a:p>
            <a:r>
              <a:rPr lang="en-US" dirty="0" smtClean="0"/>
              <a:t>Speculative branch prediction helps but</a:t>
            </a:r>
          </a:p>
          <a:p>
            <a:r>
              <a:rPr lang="en-US" dirty="0" smtClean="0"/>
              <a:t>This branch is loop invariant code</a:t>
            </a:r>
          </a:p>
          <a:p>
            <a:pPr lvl="1"/>
            <a:r>
              <a:rPr lang="en-US" dirty="0" smtClean="0"/>
              <a:t>Move it outside the loop</a:t>
            </a:r>
          </a:p>
          <a:p>
            <a:pPr lvl="1"/>
            <a:r>
              <a:rPr lang="en-US" dirty="0" smtClean="0"/>
              <a:t>Each execution path independent loops</a:t>
            </a:r>
          </a:p>
          <a:p>
            <a:r>
              <a:rPr lang="en-US" dirty="0" smtClean="0"/>
              <a:t>Increases code size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E4E8B-F727-4A99-A206-F72B9CE77F0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8F2415-4959-4BAE-AD48-0C71D2C4E296}" type="datetime1">
              <a:rPr lang="nl-NL" smtClean="0"/>
              <a:pPr/>
              <a:t>11-1-2019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828799" y="4419601"/>
            <a:ext cx="2590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for(i=0; i&lt;N; i++){</a:t>
            </a:r>
          </a:p>
          <a:p>
            <a:r>
              <a:rPr lang="nn-NO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a[i</a:t>
            </a:r>
            <a:r>
              <a:rPr lang="nn-NO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b[i];</a:t>
            </a:r>
          </a:p>
          <a:p>
            <a:r>
              <a:rPr lang="nn-NO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if(x&lt;7){a[i</a:t>
            </a:r>
            <a:r>
              <a:rPr lang="nn-NO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]+=5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</a:p>
          <a:p>
            <a:r>
              <a:rPr lang="nn-NO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590835"/>
            <a:ext cx="28440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if(x&lt;7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a[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a[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]+=5;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else{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for(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]=b[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7" grpId="0"/>
    </p:bldLst>
  </p:timing>
</p:sld>
</file>

<file path=ppt/theme/theme1.xml><?xml version="1.0" encoding="utf-8"?>
<a:theme xmlns:a="http://schemas.openxmlformats.org/drawingml/2006/main" name="TUe special blue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TUe special blue</Template>
  <TotalTime>25090</TotalTime>
  <Words>3680</Words>
  <Application>Microsoft Office PowerPoint</Application>
  <PresentationFormat>Widescreen</PresentationFormat>
  <Paragraphs>912</Paragraphs>
  <Slides>67</Slides>
  <Notes>22</Notes>
  <HiddenSlides>1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Links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6" baseType="lpstr">
      <vt:lpstr>Arial</vt:lpstr>
      <vt:lpstr>AvantGarde Md BT</vt:lpstr>
      <vt:lpstr>Calibri</vt:lpstr>
      <vt:lpstr>Consolas</vt:lpstr>
      <vt:lpstr>Corbel</vt:lpstr>
      <vt:lpstr>Courier New</vt:lpstr>
      <vt:lpstr>Lucida Console</vt:lpstr>
      <vt:lpstr>Symbol</vt:lpstr>
      <vt:lpstr>Times New Roman</vt:lpstr>
      <vt:lpstr>Wingdings</vt:lpstr>
      <vt:lpstr>TUe special blue</vt:lpstr>
      <vt:lpstr>Blue bullets</vt:lpstr>
      <vt:lpstr>Default Design</vt:lpstr>
      <vt:lpstr>C:\Users\MPeemen\TUe\2013\schedulinglocality\Accelerator.vsd\Drawing\~Page-2\Square</vt:lpstr>
      <vt:lpstr>C:\Users\MPeemen\TUe\2013\schedulinglocality\Accelerator.vsd\Drawing\~Page-2\Rectangle.52</vt:lpstr>
      <vt:lpstr>C:\Users\MPeemen\TUe\2013\schedulinglocality\Accelerator.vsd\Drawing\~Page-2\Square</vt:lpstr>
      <vt:lpstr>C:\Users\MPeemen\TUe\2013\schedulinglocality\Accelerator.vsd\Drawing\~Page-2\Rectangle.52</vt:lpstr>
      <vt:lpstr>Visio</vt:lpstr>
      <vt:lpstr>Equation</vt:lpstr>
      <vt:lpstr>Tricks of the Trade:  From Loop Transformations to Automatic Optimization</vt:lpstr>
      <vt:lpstr>Application Excecution Time</vt:lpstr>
      <vt:lpstr>Loop Transformations</vt:lpstr>
      <vt:lpstr>Loop Transformation Classes</vt:lpstr>
      <vt:lpstr>Data-Flow-Based Transformations</vt:lpstr>
      <vt:lpstr>Loop-Based Strength Reduction</vt:lpstr>
      <vt:lpstr>Induction Variable Elimination</vt:lpstr>
      <vt:lpstr>Loop-Invariant Code Motion</vt:lpstr>
      <vt:lpstr>Loop Unswitching</vt:lpstr>
      <vt:lpstr>This is only the start</vt:lpstr>
      <vt:lpstr>Loop Transformation Classes</vt:lpstr>
      <vt:lpstr>Iteration Reordering Transformations</vt:lpstr>
      <vt:lpstr>Loop representation as Iteration Space</vt:lpstr>
      <vt:lpstr>Visitation order in Iteration Space</vt:lpstr>
      <vt:lpstr>But we don’t have to be regular</vt:lpstr>
      <vt:lpstr>Types of data reuse</vt:lpstr>
      <vt:lpstr>Types of data reuse</vt:lpstr>
      <vt:lpstr>When do cache misses occur?</vt:lpstr>
      <vt:lpstr>Optimize array accesses for memory hierarchy</vt:lpstr>
      <vt:lpstr>Different Reordering Transformations</vt:lpstr>
      <vt:lpstr>Loop Interchange or Loop Permutation</vt:lpstr>
      <vt:lpstr>Tiling the Iteration Order</vt:lpstr>
      <vt:lpstr>Cache Effects of Tiling</vt:lpstr>
      <vt:lpstr>Is this always possible?</vt:lpstr>
      <vt:lpstr>Lexicographical ordering</vt:lpstr>
      <vt:lpstr>Dependence vectors</vt:lpstr>
      <vt:lpstr>Example of dependence vector</vt:lpstr>
      <vt:lpstr>Plausible dependence vectors</vt:lpstr>
      <vt:lpstr>Loop Reversal</vt:lpstr>
      <vt:lpstr>More difficult example</vt:lpstr>
      <vt:lpstr>Loop Skewing</vt:lpstr>
      <vt:lpstr>Enables Tiling</vt:lpstr>
      <vt:lpstr>Is It Really That Easy ?</vt:lpstr>
      <vt:lpstr>Data Reuse distance</vt:lpstr>
      <vt:lpstr>Study a matrix multiplication kernel</vt:lpstr>
      <vt:lpstr>Loop tiling</vt:lpstr>
      <vt:lpstr>Automate the search</vt:lpstr>
      <vt:lpstr>A Practical Intermezzo</vt:lpstr>
      <vt:lpstr>Bandwidth Hungry</vt:lpstr>
      <vt:lpstr>What can we do?</vt:lpstr>
      <vt:lpstr>A Different Approach: Inter-Tile Reuse</vt:lpstr>
      <vt:lpstr>Demosaic Benchmark</vt:lpstr>
      <vt:lpstr>Demosaic Benchmark</vt:lpstr>
      <vt:lpstr>Demosaic Benchmark</vt:lpstr>
      <vt:lpstr>Motion Estimation</vt:lpstr>
      <vt:lpstr>Block Matching</vt:lpstr>
      <vt:lpstr>Block Matching</vt:lpstr>
      <vt:lpstr>What do we achieve</vt:lpstr>
      <vt:lpstr>Loop Transformation Classes</vt:lpstr>
      <vt:lpstr>Loop Unrolling</vt:lpstr>
      <vt:lpstr>Loop Merge or Fusion</vt:lpstr>
      <vt:lpstr>Fusion is not always allowed</vt:lpstr>
      <vt:lpstr>Loop Bump: Example as enabler</vt:lpstr>
      <vt:lpstr>Automatic frameworks</vt:lpstr>
      <vt:lpstr>Tricks of the Trade: Main Take-Aways</vt:lpstr>
      <vt:lpstr>Extra Enabler Transformations</vt:lpstr>
      <vt:lpstr>Backup</vt:lpstr>
      <vt:lpstr>Loop Extend</vt:lpstr>
      <vt:lpstr>Loop Extend: Example as enabler</vt:lpstr>
      <vt:lpstr>Loop Reduce</vt:lpstr>
      <vt:lpstr>Loop Body Split</vt:lpstr>
      <vt:lpstr>Loop Body Split: Example as enabler</vt:lpstr>
      <vt:lpstr>Loop Reverse</vt:lpstr>
      <vt:lpstr>Loop Reverse: Satisfy dependencies</vt:lpstr>
      <vt:lpstr>Loop Reverse: Example as enabler</vt:lpstr>
      <vt:lpstr>Loop Interchange</vt:lpstr>
      <vt:lpstr>Loop Interchange: index traversal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Component Recognition for Pick &amp; Place Robots</dc:title>
  <dc:creator>Peemen</dc:creator>
  <dc:description>Design by Volle Kracht_x000d_
Template by Orange Pepper BV_x000d_
Copyright 2008</dc:description>
  <cp:lastModifiedBy>Corporaal, H.</cp:lastModifiedBy>
  <cp:revision>277</cp:revision>
  <cp:lastPrinted>2013-07-11T11:58:57Z</cp:lastPrinted>
  <dcterms:created xsi:type="dcterms:W3CDTF">2011-05-27T08:22:46Z</dcterms:created>
  <dcterms:modified xsi:type="dcterms:W3CDTF">2019-01-11T11:18:11Z</dcterms:modified>
</cp:coreProperties>
</file>