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57" r:id="rId4"/>
    <p:sldId id="294" r:id="rId5"/>
    <p:sldId id="259" r:id="rId6"/>
    <p:sldId id="260" r:id="rId7"/>
    <p:sldId id="264" r:id="rId8"/>
    <p:sldId id="272" r:id="rId9"/>
    <p:sldId id="276" r:id="rId10"/>
    <p:sldId id="277" r:id="rId11"/>
    <p:sldId id="273" r:id="rId12"/>
    <p:sldId id="287" r:id="rId13"/>
    <p:sldId id="288" r:id="rId14"/>
    <p:sldId id="289" r:id="rId15"/>
    <p:sldId id="290" r:id="rId16"/>
    <p:sldId id="292" r:id="rId17"/>
    <p:sldId id="295" r:id="rId18"/>
    <p:sldId id="278" r:id="rId19"/>
    <p:sldId id="280" r:id="rId20"/>
    <p:sldId id="281" r:id="rId21"/>
    <p:sldId id="267" r:id="rId22"/>
    <p:sldId id="293" r:id="rId23"/>
    <p:sldId id="285" r:id="rId24"/>
    <p:sldId id="265" r:id="rId25"/>
  </p:sldIdLst>
  <p:sldSz cx="12192000" cy="68580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99FFCC"/>
    <a:srgbClr val="CC33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4" autoAdjust="0"/>
    <p:restoredTop sz="94562" autoAdjust="0"/>
  </p:normalViewPr>
  <p:slideViewPr>
    <p:cSldViewPr>
      <p:cViewPr varScale="1">
        <p:scale>
          <a:sx n="92" d="100"/>
          <a:sy n="92" d="100"/>
        </p:scale>
        <p:origin x="417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7D0DC7-FC62-483E-B15A-1674AE0F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8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67E08-224C-46CB-A99A-5108330775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0563"/>
            <a:ext cx="6146800" cy="3457575"/>
          </a:xfrm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79913"/>
            <a:ext cx="5546725" cy="41497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927475" y="87566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992ECF-FB19-4689-A7ED-44F8AAA866D9}" type="slidenum">
              <a:rPr lang="en-US" sz="1200">
                <a:latin typeface="Arial" charset="0"/>
                <a:ea typeface="ＭＳ Ｐゴシック" pitchFamily="34" charset="-128"/>
              </a:rPr>
              <a:pPr algn="r"/>
              <a:t>24</a:t>
            </a:fld>
            <a:endParaRPr lang="en-US" sz="120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28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8C841-B9CF-4D29-8683-C4F33C6DE7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6563" y="595313"/>
            <a:ext cx="6076950" cy="34194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60863"/>
            <a:ext cx="5106988" cy="4205287"/>
          </a:xfrm>
          <a:noFill/>
          <a:ln/>
        </p:spPr>
        <p:txBody>
          <a:bodyPr lIns="95057" tIns="47528" rIns="95057" bIns="47528"/>
          <a:lstStyle/>
          <a:p>
            <a:pPr eaLnBrk="1" hangingPunct="1"/>
            <a:r>
              <a:rPr lang="en-US"/>
              <a:t>Photo is of an Intel Conroe (Core 2 Duo Desktop processor).  Photo taken from Intel web site.</a:t>
            </a:r>
          </a:p>
        </p:txBody>
      </p:sp>
    </p:spTree>
    <p:extLst>
      <p:ext uri="{BB962C8B-B14F-4D97-AF65-F5344CB8AC3E}">
        <p14:creationId xmlns:p14="http://schemas.microsoft.com/office/powerpoint/2010/main" val="355987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6831E-FAA3-4ECB-8D8C-0D6DE26E09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3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1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A2CE6-3CEE-47AA-95B9-E6FAF564F6D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7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54289-DEAE-48F2-94D2-FD323D5F7DE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27D6-5620-436F-ACB5-0B892B028479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7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B51D-E896-4703-9053-BBC045F8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4046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175-9699-4BBE-9FAB-57FE2DBF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B663F-C36C-4B40-AA18-DEB530C0A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524000"/>
            <a:ext cx="5130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524000"/>
            <a:ext cx="5130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6074-5F4F-4F2A-A539-4D61854B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336B-20D1-45C1-B051-DBFD0EF5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4096-C362-459B-A513-CC774C73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B09D-C4D2-4CBE-8B84-007E9D89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1145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1145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3A707483-96AA-413C-AED4-DFE82152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148393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103632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Embedded Computer Architecture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5SIA0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accent2"/>
                </a:solidFill>
              </a:rPr>
              <a:t>Overview + Guidelines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733800"/>
            <a:ext cx="8534400" cy="1752600"/>
          </a:xfrm>
        </p:spPr>
        <p:txBody>
          <a:bodyPr/>
          <a:lstStyle/>
          <a:p>
            <a:r>
              <a:rPr lang="en-US" dirty="0" err="1"/>
              <a:t>Henk</a:t>
            </a:r>
            <a:r>
              <a:rPr lang="en-US" dirty="0"/>
              <a:t> </a:t>
            </a:r>
            <a:r>
              <a:rPr lang="en-US" dirty="0" err="1"/>
              <a:t>Corporaal</a:t>
            </a:r>
            <a:endParaRPr lang="en-US" dirty="0"/>
          </a:p>
          <a:p>
            <a:r>
              <a:rPr lang="en-US" dirty="0"/>
              <a:t>www.ics.ele.tue.nl/~heco/courses/ECA</a:t>
            </a:r>
          </a:p>
          <a:p>
            <a:r>
              <a:rPr lang="en-US" dirty="0"/>
              <a:t>h.corporaal@tue.nl</a:t>
            </a:r>
          </a:p>
          <a:p>
            <a:r>
              <a:rPr lang="en-US" dirty="0" err="1"/>
              <a:t>TUEindhoven</a:t>
            </a:r>
            <a:endParaRPr lang="en-US" dirty="0"/>
          </a:p>
          <a:p>
            <a:r>
              <a:rPr lang="en-US"/>
              <a:t>2021-2022</a:t>
            </a:r>
            <a:endParaRPr lang="en-US" dirty="0"/>
          </a:p>
        </p:txBody>
      </p:sp>
      <p:pic>
        <p:nvPicPr>
          <p:cNvPr id="4" name="Picture 2" descr="Front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2700" y="4291965"/>
            <a:ext cx="1752600" cy="227290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CCDB6D-50D7-4720-93F9-C6DE18A86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80" y="840440"/>
            <a:ext cx="2275911" cy="28046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2"/>
          <p:cNvSpPr txBox="1"/>
          <p:nvPr/>
        </p:nvSpPr>
        <p:spPr>
          <a:xfrm>
            <a:off x="1981173" y="1605034"/>
            <a:ext cx="8228763" cy="4947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7081248" y="2409983"/>
            <a:ext cx="2823688" cy="173757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job: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Modify the architecture to: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 energy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Reduce area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Improve performance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Modify the algorithm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Code optimizations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Modify code to use architecture configuration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</a:t>
            </a:r>
          </a:p>
          <a:p>
            <a:pPr marL="391867" indent="-2939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Enjoy!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9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GPU: programming and optimization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 descr="nvidia-pascal-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6933488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44262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NVIDIA's PASCAL architecture</a:t>
            </a:r>
          </a:p>
          <a:p>
            <a:pPr marL="342900" indent="-342900">
              <a:buFontTx/>
              <a:buChar char="-"/>
            </a:pPr>
            <a:endParaRPr lang="en-US"/>
          </a:p>
          <a:p>
            <a:r>
              <a:rPr lang="en-US"/>
              <a:t>The NVIDIA work hourse:</a:t>
            </a:r>
          </a:p>
          <a:p>
            <a:pPr marL="342900" indent="-342900">
              <a:buFontTx/>
              <a:buChar char="-"/>
            </a:pPr>
            <a:r>
              <a:rPr lang="en-US">
                <a:solidFill>
                  <a:srgbClr val="0000FF"/>
                </a:solidFill>
              </a:rPr>
              <a:t>Streaming multiprocessor </a:t>
            </a:r>
            <a:r>
              <a:rPr lang="en-US"/>
              <a:t>(SM)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/>
              <a:t>Many function units (FUs)</a:t>
            </a:r>
          </a:p>
          <a:p>
            <a:pPr marL="342900" indent="-342900">
              <a:buFontTx/>
              <a:buChar char="-"/>
            </a:pPr>
            <a:r>
              <a:rPr lang="en-US"/>
              <a:t>supports FP16</a:t>
            </a:r>
            <a:r>
              <a:rPr lang="en-US" dirty="0"/>
              <a:t>, 32 &amp; 64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5687B-A6CB-4EBF-9566-5E017C0ED3B4}"/>
              </a:ext>
            </a:extLst>
          </p:cNvPr>
          <p:cNvSpPr txBox="1"/>
          <p:nvPr/>
        </p:nvSpPr>
        <p:spPr>
          <a:xfrm>
            <a:off x="7428907" y="1084060"/>
            <a:ext cx="2438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One PASCAL SM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20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GPU trends, till 2016 </a:t>
            </a:r>
            <a:r>
              <a:rPr lang="en-US" dirty="0"/>
              <a:t>(NVIDIA)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074" name="Picture 2" descr="https://www.nextplatform.com/wp-content/uploads/2016/04/nvidia-tesla-gpu-capabilities-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8" y="1213539"/>
            <a:ext cx="9525002" cy="49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200" y="6354692"/>
            <a:ext cx="7934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see: https://www.nextplatform.com/2016/04/19/drilling-nvidias-pascal-gpu/</a:t>
            </a:r>
          </a:p>
        </p:txBody>
      </p:sp>
    </p:spTree>
    <p:extLst>
      <p:ext uri="{BB962C8B-B14F-4D97-AF65-F5344CB8AC3E}">
        <p14:creationId xmlns:p14="http://schemas.microsoft.com/office/powerpoint/2010/main" val="129606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55400" cy="685800"/>
          </a:xfrm>
        </p:spPr>
        <p:txBody>
          <a:bodyPr/>
          <a:lstStyle/>
          <a:p>
            <a:r>
              <a:rPr lang="en-US"/>
              <a:t>NVIDIA </a:t>
            </a:r>
            <a:r>
              <a:rPr lang="en-US" dirty="0"/>
              <a:t>Volta V100  (GTC May 2017)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(</a:t>
            </a:r>
            <a:fld id="{81D77DC9-55CC-4102-BE2B-4C0E7C55BC7F}" type="slidenum">
              <a:rPr lang="en-GB" altLang="en-US" smtClean="0"/>
              <a:pPr/>
              <a:t>13</a:t>
            </a:fld>
            <a:r>
              <a:rPr lang="en-GB" altLang="en-US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38200"/>
            <a:ext cx="8610600" cy="4897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505200"/>
            <a:ext cx="9434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up to 80 cores,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5120 PEs (FP32),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815 mm</a:t>
            </a:r>
            <a:r>
              <a:rPr lang="en-US" sz="2800" baseline="30000" dirty="0"/>
              <a:t>2</a:t>
            </a:r>
            <a:r>
              <a:rPr lang="en-US" sz="28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21.1 </a:t>
            </a:r>
            <a:r>
              <a:rPr lang="en-US" sz="2800" dirty="0" err="1"/>
              <a:t>Btransistors</a:t>
            </a:r>
            <a:r>
              <a:rPr lang="en-US" sz="28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12 nm, </a:t>
            </a:r>
            <a:r>
              <a:rPr lang="en-US" sz="2800" dirty="0">
                <a:solidFill>
                  <a:srgbClr val="0000FF"/>
                </a:solidFill>
              </a:rPr>
              <a:t>300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20 MB register space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peak performance: </a:t>
            </a:r>
            <a:r>
              <a:rPr lang="en-US" sz="2800" dirty="0">
                <a:solidFill>
                  <a:srgbClr val="0000FF"/>
                </a:solidFill>
              </a:rPr>
              <a:t>120 </a:t>
            </a:r>
            <a:r>
              <a:rPr lang="en-US" sz="2800" dirty="0" err="1">
                <a:solidFill>
                  <a:srgbClr val="0000FF"/>
                </a:solidFill>
              </a:rPr>
              <a:t>TFlops</a:t>
            </a:r>
            <a:r>
              <a:rPr lang="en-US" sz="2800" dirty="0">
                <a:solidFill>
                  <a:srgbClr val="0000FF"/>
                </a:solidFill>
              </a:rPr>
              <a:t>/s </a:t>
            </a:r>
            <a:r>
              <a:rPr lang="en-US" sz="2800" dirty="0"/>
              <a:t>(FP16) =&gt; </a:t>
            </a:r>
            <a:r>
              <a:rPr lang="en-US" sz="2800" dirty="0">
                <a:solidFill>
                  <a:srgbClr val="0000FF"/>
                </a:solidFill>
              </a:rPr>
              <a:t>2.5 </a:t>
            </a:r>
            <a:r>
              <a:rPr lang="en-US" sz="2800" dirty="0" err="1">
                <a:solidFill>
                  <a:srgbClr val="0000FF"/>
                </a:solidFill>
              </a:rPr>
              <a:t>pJ</a:t>
            </a:r>
            <a:r>
              <a:rPr lang="en-US" sz="2800" dirty="0">
                <a:solidFill>
                  <a:srgbClr val="0000FF"/>
                </a:solidFill>
              </a:rPr>
              <a:t>/op</a:t>
            </a:r>
          </a:p>
        </p:txBody>
      </p:sp>
    </p:spTree>
    <p:extLst>
      <p:ext uri="{BB962C8B-B14F-4D97-AF65-F5344CB8AC3E}">
        <p14:creationId xmlns:p14="http://schemas.microsoft.com/office/powerpoint/2010/main" val="22420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SM core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Units:</a:t>
            </a:r>
          </a:p>
          <a:p>
            <a:pPr lvl="1"/>
            <a:r>
              <a:rPr lang="en-US" dirty="0"/>
              <a:t>8 tensor cores/SM</a:t>
            </a:r>
          </a:p>
          <a:p>
            <a:pPr lvl="1"/>
            <a:r>
              <a:rPr lang="en-US" dirty="0"/>
              <a:t>64 </a:t>
            </a:r>
            <a:r>
              <a:rPr lang="en-US" dirty="0" err="1"/>
              <a:t>Int</a:t>
            </a:r>
            <a:r>
              <a:rPr lang="en-US" dirty="0"/>
              <a:t> units</a:t>
            </a:r>
          </a:p>
          <a:p>
            <a:pPr lvl="1"/>
            <a:r>
              <a:rPr lang="en-US" dirty="0"/>
              <a:t>64 FP32</a:t>
            </a:r>
          </a:p>
          <a:p>
            <a:pPr lvl="1"/>
            <a:r>
              <a:rPr lang="en-US" dirty="0"/>
              <a:t>32 FP64</a:t>
            </a:r>
          </a:p>
          <a:p>
            <a:pPr lvl="1"/>
            <a:r>
              <a:rPr lang="en-US" dirty="0"/>
              <a:t>32 </a:t>
            </a:r>
            <a:r>
              <a:rPr lang="en-US" dirty="0" err="1"/>
              <a:t>Ld</a:t>
            </a:r>
            <a:r>
              <a:rPr lang="en-US" dirty="0"/>
              <a:t>/St</a:t>
            </a:r>
          </a:p>
          <a:p>
            <a:pPr lvl="1"/>
            <a:r>
              <a:rPr lang="en-US" dirty="0"/>
              <a:t>4 SFUs</a:t>
            </a:r>
          </a:p>
          <a:p>
            <a:r>
              <a:rPr lang="en-US" dirty="0"/>
              <a:t>128 kB L1 Data $</a:t>
            </a:r>
          </a:p>
          <a:p>
            <a:r>
              <a:rPr lang="en-US" dirty="0"/>
              <a:t>4 warp schedulers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HC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(</a:t>
            </a:r>
            <a:fld id="{FEADE9A5-CBD0-4101-B2E1-10F462ACA176}" type="slidenum">
              <a:rPr lang="en-GB" altLang="en-US" smtClean="0"/>
              <a:pPr/>
              <a:t>14</a:t>
            </a:fld>
            <a:r>
              <a:rPr lang="en-GB" altLang="en-US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1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core operation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HC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altLang="en-US"/>
              <a:t>(</a:t>
            </a:r>
            <a:fld id="{81D77DC9-55CC-4102-BE2B-4C0E7C55BC7F}" type="slidenum">
              <a:rPr lang="en-GB" altLang="en-US" smtClean="0"/>
              <a:pPr/>
              <a:t>15</a:t>
            </a:fld>
            <a:r>
              <a:rPr lang="en-GB" altLang="en-US"/>
              <a:t>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066800"/>
            <a:ext cx="9677400" cy="1295400"/>
          </a:xfrm>
        </p:spPr>
        <p:txBody>
          <a:bodyPr/>
          <a:lstStyle/>
          <a:p>
            <a:r>
              <a:rPr lang="en-US" dirty="0"/>
              <a:t>D = </a:t>
            </a:r>
            <a:r>
              <a:rPr lang="en-US" dirty="0" err="1"/>
              <a:t>AxB</a:t>
            </a:r>
            <a:r>
              <a:rPr lang="en-US" dirty="0"/>
              <a:t> + C, all 4x4 matrices</a:t>
            </a:r>
          </a:p>
          <a:p>
            <a:r>
              <a:rPr lang="en-US" dirty="0"/>
              <a:t>64 floating </a:t>
            </a:r>
            <a:r>
              <a:rPr lang="en-US"/>
              <a:t>point (16-bit) MAC </a:t>
            </a:r>
            <a:r>
              <a:rPr lang="en-US" dirty="0"/>
              <a:t>operations per clock cycle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1"/>
            <a:ext cx="8610600" cy="2135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483794"/>
            <a:ext cx="6315075" cy="23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Turing, introduced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811000" cy="5181600"/>
          </a:xfrm>
        </p:spPr>
        <p:txBody>
          <a:bodyPr/>
          <a:lstStyle/>
          <a:p>
            <a:r>
              <a:rPr lang="en-US"/>
              <a:t>72 SMs (Streaming Multiprocessors = SIMD units), high-end TU102</a:t>
            </a:r>
          </a:p>
          <a:p>
            <a:r>
              <a:rPr lang="en-US"/>
              <a:t>Each SM:</a:t>
            </a:r>
          </a:p>
          <a:p>
            <a:pPr lvl="1"/>
            <a:r>
              <a:rPr lang="en-US"/>
              <a:t>64 PEs (CUDA cores) =&gt; total of 4608 PEs</a:t>
            </a:r>
          </a:p>
          <a:p>
            <a:pPr lvl="1"/>
            <a:r>
              <a:rPr lang="en-US"/>
              <a:t>8 Tensor cores =&gt; total of 572 Tensor cores</a:t>
            </a:r>
          </a:p>
          <a:p>
            <a:pPr lvl="1"/>
            <a:r>
              <a:rPr lang="en-US"/>
              <a:t>256 KB register file</a:t>
            </a:r>
          </a:p>
          <a:p>
            <a:pPr lvl="1"/>
            <a:r>
              <a:rPr lang="en-US"/>
              <a:t>4 texture units</a:t>
            </a:r>
          </a:p>
          <a:p>
            <a:pPr lvl="1"/>
            <a:r>
              <a:rPr lang="en-US"/>
              <a:t>96 KB L1 cache/shared memory</a:t>
            </a:r>
          </a:p>
          <a:p>
            <a:r>
              <a:rPr lang="en-US"/>
              <a:t>L2: 6 MByte</a:t>
            </a:r>
          </a:p>
          <a:p>
            <a:r>
              <a:rPr lang="en-US"/>
              <a:t>384-bit 7 GHz GDDR6 external memory interface</a:t>
            </a:r>
          </a:p>
          <a:p>
            <a:r>
              <a:rPr lang="en-US">
                <a:solidFill>
                  <a:srgbClr val="0000FF"/>
                </a:solidFill>
              </a:rPr>
              <a:t>Cost?  die area = 754 mm^2, 18.6 billion transistors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9270E8-F95E-445E-9050-4C1AB0C0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099" y="1722199"/>
            <a:ext cx="7693901" cy="4816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A</a:t>
            </a:r>
            <a:r>
              <a:rPr lang="en-US" altLang="zh-CN" dirty="0"/>
              <a:t>mpere</a:t>
            </a:r>
            <a:r>
              <a:rPr lang="en-US" dirty="0"/>
              <a:t>, introduced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9144000" cy="5486400"/>
          </a:xfrm>
        </p:spPr>
        <p:txBody>
          <a:bodyPr/>
          <a:lstStyle/>
          <a:p>
            <a:r>
              <a:rPr lang="en-US" dirty="0"/>
              <a:t>Third generation Sparse Tensor Core</a:t>
            </a:r>
          </a:p>
          <a:p>
            <a:r>
              <a:rPr lang="en-US" dirty="0"/>
              <a:t>128SMs per A100 high-end GPU</a:t>
            </a:r>
          </a:p>
          <a:p>
            <a:pPr lvl="1"/>
            <a:r>
              <a:rPr lang="en-US" dirty="0"/>
              <a:t>64 FP32 CUDA cores/SM</a:t>
            </a:r>
          </a:p>
          <a:p>
            <a:pPr lvl="1"/>
            <a:r>
              <a:rPr lang="en-US" dirty="0"/>
              <a:t>4 Tensor Cores/SM</a:t>
            </a:r>
          </a:p>
          <a:p>
            <a:pPr lvl="1"/>
            <a:r>
              <a:rPr lang="en-US" dirty="0"/>
              <a:t>192KB combined shared memory+L1 cache</a:t>
            </a:r>
          </a:p>
          <a:p>
            <a:r>
              <a:rPr lang="en-US" dirty="0"/>
              <a:t>New data types</a:t>
            </a:r>
          </a:p>
          <a:p>
            <a:pPr lvl="1"/>
            <a:r>
              <a:rPr lang="en-US" dirty="0"/>
              <a:t>TF32</a:t>
            </a:r>
          </a:p>
          <a:p>
            <a:pPr lvl="1"/>
            <a:r>
              <a:rPr lang="en-US" dirty="0"/>
              <a:t>BF32</a:t>
            </a:r>
          </a:p>
          <a:p>
            <a:pPr lvl="1"/>
            <a:r>
              <a:rPr lang="en-US" dirty="0"/>
              <a:t>FP64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DSE: Processor design space explorations</a:t>
            </a:r>
            <a:endParaRPr lang="en-US" dirty="0"/>
          </a:p>
        </p:txBody>
      </p:sp>
      <p:pic>
        <p:nvPicPr>
          <p:cNvPr id="3078" name="Picture 6" descr="Afbeeldingsresultaat voor multi c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10383"/>
          <a:stretch/>
        </p:blipFill>
        <p:spPr bwMode="auto">
          <a:xfrm>
            <a:off x="5867400" y="2053732"/>
            <a:ext cx="5257800" cy="31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909"/>
            <a:ext cx="4197532" cy="44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447800"/>
            <a:ext cx="403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Using GEM5 simulator</a:t>
            </a:r>
          </a:p>
        </p:txBody>
      </p:sp>
    </p:spTree>
    <p:extLst>
      <p:ext uri="{BB962C8B-B14F-4D97-AF65-F5344CB8AC3E}">
        <p14:creationId xmlns:p14="http://schemas.microsoft.com/office/powerpoint/2010/main" val="19102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objectives?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get </a:t>
            </a:r>
            <a:r>
              <a:rPr lang="en-US" sz="2800" dirty="0">
                <a:solidFill>
                  <a:srgbClr val="FF0000"/>
                </a:solidFill>
              </a:rPr>
              <a:t>familiar</a:t>
            </a:r>
            <a:r>
              <a:rPr lang="en-US" sz="2800" dirty="0"/>
              <a:t> </a:t>
            </a:r>
            <a:r>
              <a:rPr lang="en-US" sz="2800"/>
              <a:t>with </a:t>
            </a:r>
            <a:r>
              <a:rPr lang="en-US" sz="2800">
                <a:solidFill>
                  <a:srgbClr val="FF0000"/>
                </a:solidFill>
              </a:rPr>
              <a:t>advanced processor architectures </a:t>
            </a:r>
            <a:r>
              <a:rPr lang="en-US" sz="2800" dirty="0"/>
              <a:t>and their programming models</a:t>
            </a:r>
          </a:p>
          <a:p>
            <a:r>
              <a:rPr lang="en-US" sz="2800" dirty="0"/>
              <a:t>To look at different </a:t>
            </a:r>
            <a:r>
              <a:rPr lang="en-US" sz="2800" dirty="0">
                <a:solidFill>
                  <a:srgbClr val="FF0000"/>
                </a:solidFill>
              </a:rPr>
              <a:t>configurations</a:t>
            </a:r>
            <a:r>
              <a:rPr lang="en-US" sz="2800"/>
              <a:t>, </a:t>
            </a:r>
            <a:r>
              <a:rPr lang="en-US" sz="2800">
                <a:solidFill>
                  <a:srgbClr val="FF0000"/>
                </a:solidFill>
              </a:rPr>
              <a:t>cache levels and sizes, etc</a:t>
            </a:r>
            <a:r>
              <a:rPr lang="en-US" sz="2800"/>
              <a:t>. </a:t>
            </a:r>
            <a:endParaRPr lang="en-US" sz="2800" dirty="0"/>
          </a:p>
          <a:p>
            <a:r>
              <a:rPr lang="en-US" sz="2800" dirty="0"/>
              <a:t>Finally to </a:t>
            </a:r>
            <a:r>
              <a:rPr lang="en-US" sz="2800" dirty="0">
                <a:solidFill>
                  <a:srgbClr val="FF0000"/>
                </a:solidFill>
              </a:rPr>
              <a:t>optimize</a:t>
            </a:r>
            <a:r>
              <a:rPr lang="en-US" sz="2800" dirty="0"/>
              <a:t> </a:t>
            </a:r>
            <a:r>
              <a:rPr lang="en-US" sz="2800"/>
              <a:t>the Energy-Delay-Product (</a:t>
            </a:r>
            <a:r>
              <a:rPr lang="en-US" sz="2800">
                <a:solidFill>
                  <a:srgbClr val="0000FF"/>
                </a:solidFill>
              </a:rPr>
              <a:t>EDP</a:t>
            </a:r>
            <a:r>
              <a:rPr lang="en-US" sz="2800" dirty="0"/>
              <a:t>) of the system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952" y="3429000"/>
            <a:ext cx="542584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3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ECA summary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02A3-0209-45E0-BAFD-33C3D81AEBC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971800" y="1428749"/>
            <a:ext cx="131763" cy="1317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1981200" y="1560514"/>
            <a:ext cx="1720850" cy="1428749"/>
            <a:chOff x="288" y="983"/>
            <a:chExt cx="1084" cy="900"/>
          </a:xfrm>
        </p:grpSpPr>
        <p:sp>
          <p:nvSpPr>
            <p:cNvPr id="3256" name="Line 5"/>
            <p:cNvSpPr>
              <a:spLocks noChangeShapeType="1"/>
            </p:cNvSpPr>
            <p:nvPr/>
          </p:nvSpPr>
          <p:spPr bwMode="auto">
            <a:xfrm flipV="1">
              <a:off x="816" y="983"/>
              <a:ext cx="83" cy="14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7" name="Text Box 6"/>
            <p:cNvSpPr txBox="1">
              <a:spLocks noChangeArrowheads="1"/>
            </p:cNvSpPr>
            <p:nvPr/>
          </p:nvSpPr>
          <p:spPr bwMode="auto">
            <a:xfrm>
              <a:off x="288" y="1127"/>
              <a:ext cx="108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dirty="0">
                  <a:latin typeface="Arial" charset="0"/>
                </a:rPr>
                <a:t>The </a:t>
              </a:r>
              <a:r>
                <a:rPr lang="en-US" sz="1800" dirty="0" err="1">
                  <a:latin typeface="Arial" charset="0"/>
                </a:rPr>
                <a:t>miniMIPS</a:t>
              </a:r>
              <a:r>
                <a:rPr lang="en-US" sz="1800" dirty="0">
                  <a:latin typeface="Arial" charset="0"/>
                </a:rPr>
                <a:t> processor </a:t>
              </a:r>
              <a:r>
                <a:rPr lang="en-US" sz="1800">
                  <a:latin typeface="Arial" charset="0"/>
                </a:rPr>
                <a:t>some EE students built</a:t>
              </a:r>
              <a:endParaRPr lang="en-US" sz="1800" dirty="0">
                <a:latin typeface="Arial" charset="0"/>
              </a:endParaRPr>
            </a:p>
          </p:txBody>
        </p:sp>
      </p:grp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24200"/>
            <a:ext cx="43434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725194" y="1828801"/>
            <a:ext cx="2518569" cy="1244600"/>
            <a:chOff x="3172" y="1016"/>
            <a:chExt cx="1336" cy="784"/>
          </a:xfrm>
        </p:grpSpPr>
        <p:sp>
          <p:nvSpPr>
            <p:cNvPr id="3254" name="Line 10"/>
            <p:cNvSpPr>
              <a:spLocks noChangeShapeType="1"/>
            </p:cNvSpPr>
            <p:nvPr/>
          </p:nvSpPr>
          <p:spPr bwMode="auto">
            <a:xfrm flipH="1">
              <a:off x="3172" y="1583"/>
              <a:ext cx="217" cy="2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5" name="Text Box 11"/>
            <p:cNvSpPr txBox="1">
              <a:spLocks noChangeArrowheads="1"/>
            </p:cNvSpPr>
            <p:nvPr/>
          </p:nvSpPr>
          <p:spPr bwMode="auto">
            <a:xfrm>
              <a:off x="3404" y="1016"/>
              <a:ext cx="110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dirty="0">
                  <a:latin typeface="Arial" charset="0"/>
                </a:rPr>
                <a:t>What </a:t>
              </a:r>
              <a:r>
                <a:rPr lang="en-US" sz="1800">
                  <a:latin typeface="Arial" charset="0"/>
                </a:rPr>
                <a:t>you’ll understand (and much more0 </a:t>
              </a:r>
              <a:r>
                <a:rPr lang="en-US" sz="1800" dirty="0">
                  <a:latin typeface="Arial" charset="0"/>
                </a:rPr>
                <a:t>after taking 5SIA0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620000" y="1709479"/>
            <a:ext cx="4216400" cy="4949997"/>
            <a:chOff x="4080" y="1584"/>
            <a:chExt cx="1536" cy="1991"/>
          </a:xfrm>
        </p:grpSpPr>
        <p:grpSp>
          <p:nvGrpSpPr>
            <p:cNvPr id="3082" name="Group 13"/>
            <p:cNvGrpSpPr>
              <a:grpSpLocks/>
            </p:cNvGrpSpPr>
            <p:nvPr/>
          </p:nvGrpSpPr>
          <p:grpSpPr bwMode="auto">
            <a:xfrm>
              <a:off x="4272" y="1584"/>
              <a:ext cx="1106" cy="1296"/>
              <a:chOff x="4212" y="1824"/>
              <a:chExt cx="1106" cy="1296"/>
            </a:xfrm>
          </p:grpSpPr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22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41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51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60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70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79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9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98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508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5175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5270" y="182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22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31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41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50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60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69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79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8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auto">
              <a:xfrm>
                <a:off x="498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507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auto">
              <a:xfrm>
                <a:off x="5174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5269" y="192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auto">
              <a:xfrm>
                <a:off x="422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auto">
              <a:xfrm>
                <a:off x="431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auto">
              <a:xfrm>
                <a:off x="441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>
                <a:off x="450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auto">
              <a:xfrm>
                <a:off x="460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auto">
              <a:xfrm>
                <a:off x="469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auto">
              <a:xfrm>
                <a:off x="479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/>
            </p:nvSpPr>
            <p:spPr bwMode="auto">
              <a:xfrm>
                <a:off x="488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auto">
              <a:xfrm>
                <a:off x="498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auto">
              <a:xfrm>
                <a:off x="507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auto">
              <a:xfrm>
                <a:off x="5173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1" name="Rectangle 49"/>
              <p:cNvSpPr>
                <a:spLocks noChangeArrowheads="1"/>
              </p:cNvSpPr>
              <p:nvPr/>
            </p:nvSpPr>
            <p:spPr bwMode="auto">
              <a:xfrm>
                <a:off x="5268" y="201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/>
            </p:nvSpPr>
            <p:spPr bwMode="auto">
              <a:xfrm>
                <a:off x="422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/>
            </p:nvSpPr>
            <p:spPr bwMode="auto">
              <a:xfrm>
                <a:off x="431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/>
            </p:nvSpPr>
            <p:spPr bwMode="auto">
              <a:xfrm>
                <a:off x="441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auto">
              <a:xfrm>
                <a:off x="450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" name="Rectangle 54"/>
              <p:cNvSpPr>
                <a:spLocks noChangeArrowheads="1"/>
              </p:cNvSpPr>
              <p:nvPr/>
            </p:nvSpPr>
            <p:spPr bwMode="auto">
              <a:xfrm>
                <a:off x="460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/>
            </p:nvSpPr>
            <p:spPr bwMode="auto">
              <a:xfrm>
                <a:off x="469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auto">
              <a:xfrm>
                <a:off x="479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auto">
              <a:xfrm>
                <a:off x="488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/>
            </p:nvSpPr>
            <p:spPr bwMode="auto">
              <a:xfrm>
                <a:off x="498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auto">
              <a:xfrm>
                <a:off x="507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auto">
              <a:xfrm>
                <a:off x="5172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auto">
              <a:xfrm>
                <a:off x="5267" y="211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auto">
              <a:xfrm>
                <a:off x="422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auto">
              <a:xfrm>
                <a:off x="431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auto">
              <a:xfrm>
                <a:off x="441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auto">
              <a:xfrm>
                <a:off x="450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auto">
              <a:xfrm>
                <a:off x="460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auto">
              <a:xfrm>
                <a:off x="469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auto">
              <a:xfrm>
                <a:off x="479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auto">
              <a:xfrm>
                <a:off x="488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auto">
              <a:xfrm>
                <a:off x="498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auto">
              <a:xfrm>
                <a:off x="507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auto">
              <a:xfrm>
                <a:off x="5171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auto">
              <a:xfrm>
                <a:off x="5266" y="220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auto">
              <a:xfrm>
                <a:off x="431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auto">
              <a:xfrm>
                <a:off x="441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auto">
              <a:xfrm>
                <a:off x="450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460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auto">
              <a:xfrm>
                <a:off x="469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auto">
              <a:xfrm>
                <a:off x="479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3" name="Rectangle 81"/>
              <p:cNvSpPr>
                <a:spLocks noChangeArrowheads="1"/>
              </p:cNvSpPr>
              <p:nvPr/>
            </p:nvSpPr>
            <p:spPr bwMode="auto">
              <a:xfrm>
                <a:off x="488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auto">
              <a:xfrm>
                <a:off x="498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auto">
              <a:xfrm>
                <a:off x="507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auto">
              <a:xfrm>
                <a:off x="5170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auto">
              <a:xfrm>
                <a:off x="5265" y="230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421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auto">
              <a:xfrm>
                <a:off x="431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auto">
              <a:xfrm>
                <a:off x="440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/>
            </p:nvSpPr>
            <p:spPr bwMode="auto">
              <a:xfrm>
                <a:off x="450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auto">
              <a:xfrm>
                <a:off x="459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auto">
              <a:xfrm>
                <a:off x="469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auto">
              <a:xfrm>
                <a:off x="478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auto">
              <a:xfrm>
                <a:off x="488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497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auto">
              <a:xfrm>
                <a:off x="507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auto">
              <a:xfrm>
                <a:off x="5169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auto">
              <a:xfrm>
                <a:off x="5264" y="240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auto">
              <a:xfrm>
                <a:off x="421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auto">
              <a:xfrm>
                <a:off x="431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auto">
              <a:xfrm>
                <a:off x="440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auto">
              <a:xfrm>
                <a:off x="450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auto">
              <a:xfrm>
                <a:off x="459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auto">
              <a:xfrm>
                <a:off x="469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auto">
              <a:xfrm>
                <a:off x="478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auto">
              <a:xfrm>
                <a:off x="488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auto">
              <a:xfrm>
                <a:off x="497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/>
            </p:nvSpPr>
            <p:spPr bwMode="auto">
              <a:xfrm>
                <a:off x="507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auto">
              <a:xfrm>
                <a:off x="5168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auto">
              <a:xfrm>
                <a:off x="5263" y="249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auto">
              <a:xfrm>
                <a:off x="421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auto">
              <a:xfrm>
                <a:off x="431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auto">
              <a:xfrm>
                <a:off x="440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auto">
              <a:xfrm>
                <a:off x="450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auto">
              <a:xfrm>
                <a:off x="459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469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auto">
              <a:xfrm>
                <a:off x="478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auto">
              <a:xfrm>
                <a:off x="488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/>
            </p:nvSpPr>
            <p:spPr bwMode="auto">
              <a:xfrm>
                <a:off x="497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507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auto">
              <a:xfrm>
                <a:off x="5167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auto">
              <a:xfrm>
                <a:off x="5262" y="259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/>
            </p:nvSpPr>
            <p:spPr bwMode="auto">
              <a:xfrm>
                <a:off x="421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auto">
              <a:xfrm>
                <a:off x="431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auto">
              <a:xfrm>
                <a:off x="440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auto">
              <a:xfrm>
                <a:off x="450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auto">
              <a:xfrm>
                <a:off x="459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auto">
              <a:xfrm>
                <a:off x="469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478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auto">
              <a:xfrm>
                <a:off x="488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auto">
              <a:xfrm>
                <a:off x="497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auto">
              <a:xfrm>
                <a:off x="507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auto">
              <a:xfrm>
                <a:off x="5166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auto">
              <a:xfrm>
                <a:off x="5261" y="268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auto">
              <a:xfrm>
                <a:off x="421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auto">
              <a:xfrm>
                <a:off x="431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auto">
              <a:xfrm>
                <a:off x="440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auto">
              <a:xfrm>
                <a:off x="450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0" name="Rectangle 138"/>
              <p:cNvSpPr>
                <a:spLocks noChangeArrowheads="1"/>
              </p:cNvSpPr>
              <p:nvPr/>
            </p:nvSpPr>
            <p:spPr bwMode="auto">
              <a:xfrm>
                <a:off x="459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1" name="Rectangle 139"/>
              <p:cNvSpPr>
                <a:spLocks noChangeArrowheads="1"/>
              </p:cNvSpPr>
              <p:nvPr/>
            </p:nvSpPr>
            <p:spPr bwMode="auto">
              <a:xfrm>
                <a:off x="469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2" name="Rectangle 140"/>
              <p:cNvSpPr>
                <a:spLocks noChangeArrowheads="1"/>
              </p:cNvSpPr>
              <p:nvPr/>
            </p:nvSpPr>
            <p:spPr bwMode="auto">
              <a:xfrm>
                <a:off x="478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3" name="Rectangle 141"/>
              <p:cNvSpPr>
                <a:spLocks noChangeArrowheads="1"/>
              </p:cNvSpPr>
              <p:nvPr/>
            </p:nvSpPr>
            <p:spPr bwMode="auto">
              <a:xfrm>
                <a:off x="488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" name="Rectangle 142"/>
              <p:cNvSpPr>
                <a:spLocks noChangeArrowheads="1"/>
              </p:cNvSpPr>
              <p:nvPr/>
            </p:nvSpPr>
            <p:spPr bwMode="auto">
              <a:xfrm>
                <a:off x="497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5" name="Rectangle 143"/>
              <p:cNvSpPr>
                <a:spLocks noChangeArrowheads="1"/>
              </p:cNvSpPr>
              <p:nvPr/>
            </p:nvSpPr>
            <p:spPr bwMode="auto">
              <a:xfrm>
                <a:off x="507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" name="Rectangle 144"/>
              <p:cNvSpPr>
                <a:spLocks noChangeArrowheads="1"/>
              </p:cNvSpPr>
              <p:nvPr/>
            </p:nvSpPr>
            <p:spPr bwMode="auto">
              <a:xfrm>
                <a:off x="5165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7" name="Rectangle 145"/>
              <p:cNvSpPr>
                <a:spLocks noChangeArrowheads="1"/>
              </p:cNvSpPr>
              <p:nvPr/>
            </p:nvSpPr>
            <p:spPr bwMode="auto">
              <a:xfrm>
                <a:off x="5260" y="278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146"/>
              <p:cNvSpPr>
                <a:spLocks noChangeArrowheads="1"/>
              </p:cNvSpPr>
              <p:nvPr/>
            </p:nvSpPr>
            <p:spPr bwMode="auto">
              <a:xfrm>
                <a:off x="421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auto">
              <a:xfrm>
                <a:off x="430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auto">
              <a:xfrm>
                <a:off x="440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Rectangle 149"/>
              <p:cNvSpPr>
                <a:spLocks noChangeArrowheads="1"/>
              </p:cNvSpPr>
              <p:nvPr/>
            </p:nvSpPr>
            <p:spPr bwMode="auto">
              <a:xfrm>
                <a:off x="449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2" name="Rectangle 150"/>
              <p:cNvSpPr>
                <a:spLocks noChangeArrowheads="1"/>
              </p:cNvSpPr>
              <p:nvPr/>
            </p:nvSpPr>
            <p:spPr bwMode="auto">
              <a:xfrm>
                <a:off x="459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Rectangle 151"/>
              <p:cNvSpPr>
                <a:spLocks noChangeArrowheads="1"/>
              </p:cNvSpPr>
              <p:nvPr/>
            </p:nvSpPr>
            <p:spPr bwMode="auto">
              <a:xfrm>
                <a:off x="468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152"/>
              <p:cNvSpPr>
                <a:spLocks noChangeArrowheads="1"/>
              </p:cNvSpPr>
              <p:nvPr/>
            </p:nvSpPr>
            <p:spPr bwMode="auto">
              <a:xfrm>
                <a:off x="478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5" name="Rectangle 153"/>
              <p:cNvSpPr>
                <a:spLocks noChangeArrowheads="1"/>
              </p:cNvSpPr>
              <p:nvPr/>
            </p:nvSpPr>
            <p:spPr bwMode="auto">
              <a:xfrm>
                <a:off x="487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6" name="Rectangle 154"/>
              <p:cNvSpPr>
                <a:spLocks noChangeArrowheads="1"/>
              </p:cNvSpPr>
              <p:nvPr/>
            </p:nvSpPr>
            <p:spPr bwMode="auto">
              <a:xfrm>
                <a:off x="497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7" name="Rectangle 155"/>
              <p:cNvSpPr>
                <a:spLocks noChangeArrowheads="1"/>
              </p:cNvSpPr>
              <p:nvPr/>
            </p:nvSpPr>
            <p:spPr bwMode="auto">
              <a:xfrm>
                <a:off x="506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8" name="Rectangle 156"/>
              <p:cNvSpPr>
                <a:spLocks noChangeArrowheads="1"/>
              </p:cNvSpPr>
              <p:nvPr/>
            </p:nvSpPr>
            <p:spPr bwMode="auto">
              <a:xfrm>
                <a:off x="5164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9" name="Rectangle 157"/>
              <p:cNvSpPr>
                <a:spLocks noChangeArrowheads="1"/>
              </p:cNvSpPr>
              <p:nvPr/>
            </p:nvSpPr>
            <p:spPr bwMode="auto">
              <a:xfrm>
                <a:off x="5259" y="288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0" name="Rectangle 158"/>
              <p:cNvSpPr>
                <a:spLocks noChangeArrowheads="1"/>
              </p:cNvSpPr>
              <p:nvPr/>
            </p:nvSpPr>
            <p:spPr bwMode="auto">
              <a:xfrm>
                <a:off x="421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1" name="Rectangle 159"/>
              <p:cNvSpPr>
                <a:spLocks noChangeArrowheads="1"/>
              </p:cNvSpPr>
              <p:nvPr/>
            </p:nvSpPr>
            <p:spPr bwMode="auto">
              <a:xfrm>
                <a:off x="430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2" name="Rectangle 160"/>
              <p:cNvSpPr>
                <a:spLocks noChangeArrowheads="1"/>
              </p:cNvSpPr>
              <p:nvPr/>
            </p:nvSpPr>
            <p:spPr bwMode="auto">
              <a:xfrm>
                <a:off x="440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3" name="Rectangle 161"/>
              <p:cNvSpPr>
                <a:spLocks noChangeArrowheads="1"/>
              </p:cNvSpPr>
              <p:nvPr/>
            </p:nvSpPr>
            <p:spPr bwMode="auto">
              <a:xfrm>
                <a:off x="449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4" name="Rectangle 162"/>
              <p:cNvSpPr>
                <a:spLocks noChangeArrowheads="1"/>
              </p:cNvSpPr>
              <p:nvPr/>
            </p:nvSpPr>
            <p:spPr bwMode="auto">
              <a:xfrm>
                <a:off x="459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5" name="Rectangle 163"/>
              <p:cNvSpPr>
                <a:spLocks noChangeArrowheads="1"/>
              </p:cNvSpPr>
              <p:nvPr/>
            </p:nvSpPr>
            <p:spPr bwMode="auto">
              <a:xfrm>
                <a:off x="468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6" name="Rectangle 164"/>
              <p:cNvSpPr>
                <a:spLocks noChangeArrowheads="1"/>
              </p:cNvSpPr>
              <p:nvPr/>
            </p:nvSpPr>
            <p:spPr bwMode="auto">
              <a:xfrm>
                <a:off x="478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7" name="Rectangle 165"/>
              <p:cNvSpPr>
                <a:spLocks noChangeArrowheads="1"/>
              </p:cNvSpPr>
              <p:nvPr/>
            </p:nvSpPr>
            <p:spPr bwMode="auto">
              <a:xfrm>
                <a:off x="487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8" name="Rectangle 166"/>
              <p:cNvSpPr>
                <a:spLocks noChangeArrowheads="1"/>
              </p:cNvSpPr>
              <p:nvPr/>
            </p:nvSpPr>
            <p:spPr bwMode="auto">
              <a:xfrm>
                <a:off x="497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9" name="Rectangle 167"/>
              <p:cNvSpPr>
                <a:spLocks noChangeArrowheads="1"/>
              </p:cNvSpPr>
              <p:nvPr/>
            </p:nvSpPr>
            <p:spPr bwMode="auto">
              <a:xfrm>
                <a:off x="506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0" name="Rectangle 168"/>
              <p:cNvSpPr>
                <a:spLocks noChangeArrowheads="1"/>
              </p:cNvSpPr>
              <p:nvPr/>
            </p:nvSpPr>
            <p:spPr bwMode="auto">
              <a:xfrm>
                <a:off x="5163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1" name="Rectangle 169"/>
              <p:cNvSpPr>
                <a:spLocks noChangeArrowheads="1"/>
              </p:cNvSpPr>
              <p:nvPr/>
            </p:nvSpPr>
            <p:spPr bwMode="auto">
              <a:xfrm>
                <a:off x="5258" y="297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2" name="Rectangle 170"/>
              <p:cNvSpPr>
                <a:spLocks noChangeArrowheads="1"/>
              </p:cNvSpPr>
              <p:nvPr/>
            </p:nvSpPr>
            <p:spPr bwMode="auto">
              <a:xfrm>
                <a:off x="421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3" name="Rectangle 171"/>
              <p:cNvSpPr>
                <a:spLocks noChangeArrowheads="1"/>
              </p:cNvSpPr>
              <p:nvPr/>
            </p:nvSpPr>
            <p:spPr bwMode="auto">
              <a:xfrm>
                <a:off x="430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Rectangle 172"/>
              <p:cNvSpPr>
                <a:spLocks noChangeArrowheads="1"/>
              </p:cNvSpPr>
              <p:nvPr/>
            </p:nvSpPr>
            <p:spPr bwMode="auto">
              <a:xfrm>
                <a:off x="440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Rectangle 173"/>
              <p:cNvSpPr>
                <a:spLocks noChangeArrowheads="1"/>
              </p:cNvSpPr>
              <p:nvPr/>
            </p:nvSpPr>
            <p:spPr bwMode="auto">
              <a:xfrm>
                <a:off x="449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" name="Rectangle 174"/>
              <p:cNvSpPr>
                <a:spLocks noChangeArrowheads="1"/>
              </p:cNvSpPr>
              <p:nvPr/>
            </p:nvSpPr>
            <p:spPr bwMode="auto">
              <a:xfrm>
                <a:off x="459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7" name="Rectangle 175"/>
              <p:cNvSpPr>
                <a:spLocks noChangeArrowheads="1"/>
              </p:cNvSpPr>
              <p:nvPr/>
            </p:nvSpPr>
            <p:spPr bwMode="auto">
              <a:xfrm>
                <a:off x="468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8" name="Rectangle 176"/>
              <p:cNvSpPr>
                <a:spLocks noChangeArrowheads="1"/>
              </p:cNvSpPr>
              <p:nvPr/>
            </p:nvSpPr>
            <p:spPr bwMode="auto">
              <a:xfrm>
                <a:off x="478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9" name="Rectangle 177"/>
              <p:cNvSpPr>
                <a:spLocks noChangeArrowheads="1"/>
              </p:cNvSpPr>
              <p:nvPr/>
            </p:nvSpPr>
            <p:spPr bwMode="auto">
              <a:xfrm>
                <a:off x="487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0" name="Rectangle 178"/>
              <p:cNvSpPr>
                <a:spLocks noChangeArrowheads="1"/>
              </p:cNvSpPr>
              <p:nvPr/>
            </p:nvSpPr>
            <p:spPr bwMode="auto">
              <a:xfrm>
                <a:off x="497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1" name="Rectangle 179"/>
              <p:cNvSpPr>
                <a:spLocks noChangeArrowheads="1"/>
              </p:cNvSpPr>
              <p:nvPr/>
            </p:nvSpPr>
            <p:spPr bwMode="auto">
              <a:xfrm>
                <a:off x="506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2" name="Rectangle 180"/>
              <p:cNvSpPr>
                <a:spLocks noChangeArrowheads="1"/>
              </p:cNvSpPr>
              <p:nvPr/>
            </p:nvSpPr>
            <p:spPr bwMode="auto">
              <a:xfrm>
                <a:off x="5162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" name="Rectangle 181"/>
              <p:cNvSpPr>
                <a:spLocks noChangeArrowheads="1"/>
              </p:cNvSpPr>
              <p:nvPr/>
            </p:nvSpPr>
            <p:spPr bwMode="auto">
              <a:xfrm>
                <a:off x="5257" y="307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3" name="Group 182"/>
            <p:cNvGrpSpPr>
              <a:grpSpLocks/>
            </p:cNvGrpSpPr>
            <p:nvPr/>
          </p:nvGrpSpPr>
          <p:grpSpPr bwMode="auto">
            <a:xfrm>
              <a:off x="4080" y="2880"/>
              <a:ext cx="1536" cy="695"/>
              <a:chOff x="4080" y="2880"/>
              <a:chExt cx="1536" cy="695"/>
            </a:xfrm>
          </p:grpSpPr>
          <p:sp>
            <p:nvSpPr>
              <p:cNvPr id="3084" name="Line 183"/>
              <p:cNvSpPr>
                <a:spLocks noChangeShapeType="1"/>
              </p:cNvSpPr>
              <p:nvPr/>
            </p:nvSpPr>
            <p:spPr bwMode="auto">
              <a:xfrm flipV="1">
                <a:off x="4608" y="2880"/>
                <a:ext cx="83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Text Box 184"/>
              <p:cNvSpPr txBox="1">
                <a:spLocks noChangeArrowheads="1"/>
              </p:cNvSpPr>
              <p:nvPr/>
            </p:nvSpPr>
            <p:spPr bwMode="auto">
              <a:xfrm>
                <a:off x="4080" y="3024"/>
                <a:ext cx="1536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>
                    <a:latin typeface="Arial" charset="0"/>
                  </a:rPr>
                  <a:t>Also, the technology behind chip-scale multiprocessors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you will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use the </a:t>
            </a:r>
            <a:r>
              <a:rPr lang="en-US" sz="2800" dirty="0">
                <a:solidFill>
                  <a:srgbClr val="FF0000"/>
                </a:solidFill>
              </a:rPr>
              <a:t>GEM5</a:t>
            </a:r>
            <a:r>
              <a:rPr lang="en-US" sz="2800" dirty="0"/>
              <a:t> as </a:t>
            </a:r>
            <a:r>
              <a:rPr lang="en-US" sz="2800" dirty="0">
                <a:solidFill>
                  <a:srgbClr val="0000FF"/>
                </a:solidFill>
              </a:rPr>
              <a:t>cycle accurate simulator </a:t>
            </a:r>
            <a:r>
              <a:rPr lang="en-US" sz="2800" dirty="0"/>
              <a:t>to run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impacts of different </a:t>
            </a:r>
            <a:r>
              <a:rPr lang="en-US" sz="2800" dirty="0">
                <a:solidFill>
                  <a:srgbClr val="FF0000"/>
                </a:solidFill>
              </a:rPr>
              <a:t>architectural parameters </a:t>
            </a:r>
            <a:r>
              <a:rPr lang="en-US" sz="2800" dirty="0"/>
              <a:t>on performance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size of different levels of caches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Cache Associativity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Applying </a:t>
            </a:r>
            <a:r>
              <a:rPr lang="en-US" sz="2800" dirty="0">
                <a:solidFill>
                  <a:srgbClr val="FF0000"/>
                </a:solidFill>
              </a:rPr>
              <a:t>loop transformation </a:t>
            </a:r>
            <a:r>
              <a:rPr lang="en-US" sz="2800" dirty="0"/>
              <a:t>techniques to optimize the memory accesses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Applying the </a:t>
            </a:r>
            <a:r>
              <a:rPr lang="en-US" sz="2800" dirty="0">
                <a:solidFill>
                  <a:srgbClr val="FF0000"/>
                </a:solidFill>
              </a:rPr>
              <a:t>application partitioning </a:t>
            </a:r>
            <a:r>
              <a:rPr lang="en-US" sz="2800" dirty="0"/>
              <a:t>technique for task level 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Using </a:t>
            </a:r>
            <a:r>
              <a:rPr lang="en-US" sz="2800" dirty="0" err="1">
                <a:solidFill>
                  <a:srgbClr val="FF0000"/>
                </a:solidFill>
              </a:rPr>
              <a:t>McPAT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power and area estimation</a:t>
            </a:r>
          </a:p>
        </p:txBody>
      </p:sp>
    </p:spTree>
    <p:extLst>
      <p:ext uri="{BB962C8B-B14F-4D97-AF65-F5344CB8AC3E}">
        <p14:creationId xmlns:p14="http://schemas.microsoft.com/office/powerpoint/2010/main" val="88137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AE36B-6E43-46EC-92FC-21220FA973F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Extra Material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Handouts and slides; see course web site: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www.ics.ele.tue.nl/~heco/courses/ECA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Chapter 2 from Microprocessor Architectures, 1998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</a:rPr>
              <a:t>http://www.es.ele.tue.nl/~heco/courses/ECA/chapter2.pdf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Optional: Study </a:t>
            </a:r>
            <a:r>
              <a:rPr lang="en-US" dirty="0"/>
              <a:t>recent articles from top conferences </a:t>
            </a:r>
            <a:r>
              <a:rPr lang="en-US"/>
              <a:t>and journals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</a:rPr>
              <a:t>http://www.es.ele.tue.nl/~heco/lit/conf+journals.html</a:t>
            </a:r>
            <a:endParaRPr lang="en-US" dirty="0">
              <a:solidFill>
                <a:srgbClr val="0000FF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2743200" cy="1905000"/>
          </a:xfrm>
          <a:noFill/>
        </p:spPr>
        <p:txBody>
          <a:bodyPr/>
          <a:lstStyle/>
          <a:p>
            <a:r>
              <a:rPr lang="en-US" sz="3600" dirty="0"/>
              <a:t>Schedule </a:t>
            </a:r>
            <a:br>
              <a:rPr lang="en-US" sz="3600"/>
            </a:br>
            <a:r>
              <a:rPr lang="en-US" sz="3600"/>
              <a:t>2021-2022 </a:t>
            </a:r>
            <a:br>
              <a:rPr lang="en-US" sz="3600" dirty="0"/>
            </a:br>
            <a:r>
              <a:rPr lang="en-US" sz="3200" dirty="0"/>
              <a:t>(preliminary)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BE2477-CC37-46E0-9036-5F07686CC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96162"/>
              </p:ext>
            </p:extLst>
          </p:nvPr>
        </p:nvGraphicFramePr>
        <p:xfrm>
          <a:off x="3746499" y="0"/>
          <a:ext cx="7454902" cy="6858003"/>
        </p:xfrm>
        <a:graphic>
          <a:graphicData uri="http://schemas.openxmlformats.org/drawingml/2006/table">
            <a:tbl>
              <a:tblPr/>
              <a:tblGrid>
                <a:gridCol w="1026051">
                  <a:extLst>
                    <a:ext uri="{9D8B030D-6E8A-4147-A177-3AD203B41FA5}">
                      <a16:colId xmlns:a16="http://schemas.microsoft.com/office/drawing/2014/main" val="651788045"/>
                    </a:ext>
                  </a:extLst>
                </a:gridCol>
                <a:gridCol w="5018030">
                  <a:extLst>
                    <a:ext uri="{9D8B030D-6E8A-4147-A177-3AD203B41FA5}">
                      <a16:colId xmlns:a16="http://schemas.microsoft.com/office/drawing/2014/main" val="3693543293"/>
                    </a:ext>
                  </a:extLst>
                </a:gridCol>
                <a:gridCol w="1410821">
                  <a:extLst>
                    <a:ext uri="{9D8B030D-6E8A-4147-A177-3AD203B41FA5}">
                      <a16:colId xmlns:a16="http://schemas.microsoft.com/office/drawing/2014/main" val="735341598"/>
                    </a:ext>
                  </a:extLst>
                </a:gridCol>
              </a:tblGrid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Topic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66FF"/>
                          </a:solidFill>
                          <a:effectLst/>
                          <a:latin typeface="Calibri" panose="020F0502020204030204" pitchFamily="34" charset="0"/>
                        </a:rPr>
                        <a:t>Book H&amp;P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371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Overview + Fundamentals of Computer Architecture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1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37128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RISC/MIPS recap (1): ISA (Instruction-Set Architecture)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 A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21664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DSE/SImulation Lab &lt; Dec 12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9937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hierarchy 1 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2+App B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86999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 + Loop trafos (Intro) 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Dubois ch 9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99201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0544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Nov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RISC/MIPS recap (2): pipelining/hazards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 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80155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hierarchy 2, incl. Flash memory, Virtual Memory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2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373617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73381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DLP Architectures: Vector, SIMD and GPU architectures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4.1-4.3, 4.5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547357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GPU lab &lt; Jan 9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35611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GPU: </a:t>
                      </a:r>
                      <a:r>
                        <a:rPr lang="nl-NL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Gert-Jan van den Braak</a:t>
                      </a: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(Philips Medical Systems)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4.4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06028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85037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ILP Architecturen 1: Out-of-Order execution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3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076661"/>
                  </a:ext>
                </a:extLst>
              </a:tr>
              <a:tr h="50260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ILP Architecturen 2: Branch Pred + Multiple Issue architectures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3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2133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27505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ILP Architectures 3: TTA, How much ILP, compiler support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3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3848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Dec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CGRA arch (video) +  CGRA Lab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325056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CGRA lab &lt;  Jan  21 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92152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Jan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Multi-threading/processing + Networks-on-Chip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5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025315"/>
                  </a:ext>
                </a:extLst>
              </a:tr>
              <a:tr h="502608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Jan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Domain-Specific Arch + ML: </a:t>
                      </a:r>
                      <a:r>
                        <a:rPr lang="en-US" sz="16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Maurice Peemen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(FisherScientific)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7.1-7.4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55122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Try-out exam online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37859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Jan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Coherence, synchr. and consistency 1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5.3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975920"/>
                  </a:ext>
                </a:extLst>
              </a:tr>
              <a:tr h="254469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Jan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Coherence, synchr. and consistency 2 + Wrap up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5.5-5.6</a:t>
                      </a:r>
                    </a:p>
                  </a:txBody>
                  <a:tcPr marL="5951" marR="5951" marT="59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88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81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F4A60-7537-4DA0-867D-9A3D43B20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1404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/>
              <a:t>With a maximum of 100 points (giving a grade 10):</a:t>
            </a:r>
          </a:p>
          <a:p>
            <a:r>
              <a:rPr lang="en-US" sz="2800" b="1"/>
              <a:t>3 lab reports</a:t>
            </a:r>
            <a:r>
              <a:rPr lang="en-US" sz="2800"/>
              <a:t>, each up to 10 points</a:t>
            </a:r>
          </a:p>
          <a:p>
            <a:r>
              <a:rPr lang="en-US" sz="2800" b="1"/>
              <a:t>online</a:t>
            </a:r>
            <a:r>
              <a:rPr lang="en-US" sz="2800"/>
              <a:t> </a:t>
            </a:r>
            <a:r>
              <a:rPr lang="en-US" sz="2800" b="1"/>
              <a:t>exam</a:t>
            </a:r>
            <a:r>
              <a:rPr lang="en-US" sz="2800"/>
              <a:t> (bring your laptop): questions about each lab: each 15 points</a:t>
            </a:r>
          </a:p>
          <a:p>
            <a:pPr lvl="1"/>
            <a:r>
              <a:rPr lang="en-US" sz="2400"/>
              <a:t>questions about general / discussed theory: 25 points</a:t>
            </a:r>
          </a:p>
          <a:p>
            <a:endParaRPr lang="en-US" sz="2800" b="1"/>
          </a:p>
          <a:p>
            <a:r>
              <a:rPr lang="en-US" sz="2800" b="1"/>
              <a:t>note</a:t>
            </a:r>
            <a:r>
              <a:rPr lang="en-US" sz="2800"/>
              <a:t>: we make a trial exam available. </a:t>
            </a:r>
            <a:r>
              <a:rPr lang="en-US" sz="2800" i="1"/>
              <a:t>You have to pass this one with an 8, </a:t>
            </a:r>
            <a:r>
              <a:rPr lang="en-US" sz="2800"/>
              <a:t>before Jan. 28, 2021, in order to be allowed to the exam</a:t>
            </a:r>
          </a:p>
          <a:p>
            <a:pPr lvl="1"/>
            <a:r>
              <a:rPr lang="en-US" sz="2400"/>
              <a:t>good news: you may try the trial exam as often as you like, in order to pass</a:t>
            </a:r>
          </a:p>
          <a:p>
            <a:endParaRPr lang="en-US" sz="2800" b="1"/>
          </a:p>
          <a:p>
            <a:r>
              <a:rPr lang="en-US" sz="2800" b="1"/>
              <a:t>optional bonus</a:t>
            </a:r>
            <a:r>
              <a:rPr lang="en-US" sz="2800"/>
              <a:t>, studying and presenting a recent scientific high quality article, strongly related to the course: up to 10 points</a:t>
            </a:r>
          </a:p>
          <a:p>
            <a:pPr lvl="1"/>
            <a:r>
              <a:rPr lang="en-US" sz="2400" i="1"/>
              <a:t>Note: only one bonus opportunity (after exam; not after resit)</a:t>
            </a:r>
            <a:endParaRPr lang="nl-NL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6687-1B6F-4176-8780-8A67837F91B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15976"/>
            <a:ext cx="80772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381000" y="76200"/>
            <a:ext cx="70262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Where is computing going?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goals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404600" cy="5334000"/>
          </a:xfrm>
        </p:spPr>
        <p:txBody>
          <a:bodyPr/>
          <a:lstStyle/>
          <a:p>
            <a:r>
              <a:rPr lang="en-US" sz="2800" dirty="0"/>
              <a:t>Learn advanced </a:t>
            </a:r>
            <a:r>
              <a:rPr lang="en-US" sz="2800" dirty="0">
                <a:solidFill>
                  <a:srgbClr val="0000FF"/>
                </a:solidFill>
              </a:rPr>
              <a:t>computer architecture </a:t>
            </a:r>
            <a:r>
              <a:rPr lang="en-US" sz="2800" dirty="0"/>
              <a:t>concepts like:</a:t>
            </a:r>
          </a:p>
          <a:p>
            <a:pPr lvl="1"/>
            <a:r>
              <a:rPr lang="en-US" sz="2400" dirty="0"/>
              <a:t>ILP, DLP</a:t>
            </a:r>
            <a:r>
              <a:rPr lang="en-US" sz="2400"/>
              <a:t>, Vector, Spatial computing, and </a:t>
            </a:r>
            <a:r>
              <a:rPr lang="en-US" sz="2400" dirty="0"/>
              <a:t>Multi-issue architectures</a:t>
            </a:r>
          </a:p>
          <a:p>
            <a:pPr lvl="1"/>
            <a:r>
              <a:rPr lang="en-US" sz="2400"/>
              <a:t>O-o-O (Out-of-Order) execution</a:t>
            </a:r>
            <a:endParaRPr lang="en-US" sz="2400" dirty="0"/>
          </a:p>
          <a:p>
            <a:pPr lvl="1"/>
            <a:r>
              <a:rPr lang="en-US" sz="2400" dirty="0"/>
              <a:t>Correlating </a:t>
            </a:r>
            <a:r>
              <a:rPr lang="en-US" sz="2400"/>
              <a:t>branch prediction</a:t>
            </a:r>
            <a:endParaRPr lang="en-US" sz="2400" dirty="0"/>
          </a:p>
          <a:p>
            <a:pPr lvl="1"/>
            <a:r>
              <a:rPr lang="en-US" sz="2400" dirty="0"/>
              <a:t>Advanced </a:t>
            </a:r>
            <a:r>
              <a:rPr lang="en-US" sz="2400"/>
              <a:t>memory hierarchy, Cache operation; </a:t>
            </a:r>
            <a:r>
              <a:rPr lang="en-US" sz="2400" dirty="0"/>
              <a:t>S</a:t>
            </a:r>
            <a:r>
              <a:rPr lang="en-US" sz="2400"/>
              <a:t>peedup </a:t>
            </a:r>
            <a:r>
              <a:rPr lang="en-US" sz="2400" dirty="0"/>
              <a:t>methods</a:t>
            </a:r>
          </a:p>
          <a:p>
            <a:pPr lvl="1"/>
            <a:r>
              <a:rPr lang="en-US" sz="2400" dirty="0"/>
              <a:t>Energy consumption and </a:t>
            </a:r>
            <a:r>
              <a:rPr lang="en-US" sz="2400"/>
              <a:t>Technology issues</a:t>
            </a:r>
            <a:endParaRPr lang="en-US" sz="2400" dirty="0"/>
          </a:p>
          <a:p>
            <a:pPr lvl="1"/>
            <a:r>
              <a:rPr lang="en-US" sz="2400" dirty="0"/>
              <a:t>etc.</a:t>
            </a:r>
          </a:p>
          <a:p>
            <a:r>
              <a:rPr lang="en-US" sz="2800" dirty="0"/>
              <a:t>Learn </a:t>
            </a:r>
            <a:r>
              <a:rPr lang="en-US" sz="2800" dirty="0">
                <a:solidFill>
                  <a:srgbClr val="0000FF"/>
                </a:solidFill>
              </a:rPr>
              <a:t>multi-processor architecture </a:t>
            </a:r>
            <a:r>
              <a:rPr lang="en-US" sz="2800" dirty="0"/>
              <a:t>concepts like:</a:t>
            </a:r>
          </a:p>
          <a:p>
            <a:pPr lvl="1"/>
            <a:r>
              <a:rPr lang="en-US" sz="2400" dirty="0"/>
              <a:t>Multi-threading</a:t>
            </a:r>
          </a:p>
          <a:p>
            <a:pPr lvl="1"/>
            <a:r>
              <a:rPr lang="en-US" sz="2400" dirty="0"/>
              <a:t>Topologies</a:t>
            </a:r>
          </a:p>
          <a:p>
            <a:pPr lvl="1"/>
            <a:r>
              <a:rPr lang="en-US" sz="2400" dirty="0"/>
              <a:t>Synchronization</a:t>
            </a:r>
          </a:p>
          <a:p>
            <a:pPr lvl="1"/>
            <a:r>
              <a:rPr lang="en-US" sz="2400" dirty="0"/>
              <a:t>Cache Coherence and Memory Consistency,   etc.</a:t>
            </a:r>
          </a:p>
        </p:txBody>
      </p:sp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30E2-2C48-431F-974A-9E48FBD405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AE36B-6E43-46EC-92FC-21220FA973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use a very good book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Computer </a:t>
            </a:r>
            <a:r>
              <a:rPr lang="en-US" dirty="0"/>
              <a:t>Architecture</a:t>
            </a:r>
            <a:br>
              <a:rPr lang="en-US" dirty="0"/>
            </a:br>
            <a:r>
              <a:rPr lang="en-US" dirty="0"/>
              <a:t>A quantitative approach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6</a:t>
            </a:r>
            <a:r>
              <a:rPr lang="en-US" b="1" baseline="30000"/>
              <a:t>th</a:t>
            </a:r>
            <a:r>
              <a:rPr lang="en-US" b="1"/>
              <a:t> </a:t>
            </a:r>
            <a:r>
              <a:rPr lang="en-US" b="1" dirty="0"/>
              <a:t>ed.</a:t>
            </a:r>
            <a:r>
              <a:rPr lang="en-US" dirty="0"/>
              <a:t> by Hennessy </a:t>
            </a:r>
            <a:r>
              <a:rPr lang="en-US"/>
              <a:t>and Patterson </a:t>
            </a:r>
            <a:br>
              <a:rPr lang="en-US"/>
            </a:br>
            <a:r>
              <a:rPr lang="en-US"/>
              <a:t>(Nov 2017)</a:t>
            </a:r>
            <a:endParaRPr lang="en-US" dirty="0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Material: </a:t>
            </a:r>
          </a:p>
          <a:p>
            <a:pPr lvl="1" eaLnBrk="1" hangingPunct="1"/>
            <a:r>
              <a:rPr lang="en-US"/>
              <a:t>Chapters 1-5, 7</a:t>
            </a:r>
          </a:p>
          <a:p>
            <a:pPr lvl="1" eaLnBrk="1" hangingPunct="1"/>
            <a:r>
              <a:rPr lang="en-US"/>
              <a:t>Appendices A-C</a:t>
            </a:r>
          </a:p>
          <a:p>
            <a:pPr lvl="1" eaLnBrk="1" hangingPunct="1"/>
            <a:r>
              <a:rPr lang="en-US"/>
              <a:t>Extra material: App: E, F, K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6" name="Picture 2" descr="Amazon.com: Computer Architecture: A Quantitative Approach (ISSN) eBook :  Hennessy, John L., Patterson, David A.: Kindle Store">
            <a:extLst>
              <a:ext uri="{FF2B5EF4-FFF2-40B4-BE49-F238E27FC236}">
                <a16:creationId xmlns:a16="http://schemas.microsoft.com/office/drawing/2014/main" id="{1008B60D-5204-4697-B28D-2A36F09C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441451"/>
            <a:ext cx="3833812" cy="511174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152400" dir="3000000" algn="ctr" rotWithShape="0">
              <a:schemeClr val="bg2">
                <a:lumMod val="60000"/>
                <a:lumOff val="40000"/>
                <a:alpha val="5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= very good background reading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/>
              <a:t>Topics in these books:</a:t>
            </a:r>
            <a:endParaRPr lang="en-US" sz="2800" dirty="0"/>
          </a:p>
          <a:p>
            <a:r>
              <a:rPr lang="en-US" sz="2800" dirty="0"/>
              <a:t>Impact of technology</a:t>
            </a:r>
          </a:p>
          <a:p>
            <a:r>
              <a:rPr lang="en-US" sz="2800" dirty="0"/>
              <a:t>Processor microarchitecture</a:t>
            </a:r>
          </a:p>
          <a:p>
            <a:r>
              <a:rPr lang="en-US" sz="2800" dirty="0"/>
              <a:t>Memory hierarchies</a:t>
            </a:r>
          </a:p>
          <a:p>
            <a:r>
              <a:rPr lang="en-US" sz="2800" dirty="0"/>
              <a:t>Multiprocessor systems</a:t>
            </a:r>
          </a:p>
          <a:p>
            <a:r>
              <a:rPr lang="en-US" sz="2800" dirty="0"/>
              <a:t>Interconnection networks</a:t>
            </a:r>
          </a:p>
          <a:p>
            <a:r>
              <a:rPr lang="en-US" sz="2800" dirty="0"/>
              <a:t>Coherence, synchronization, and </a:t>
            </a:r>
            <a:br>
              <a:rPr lang="en-US" sz="2800" dirty="0"/>
            </a:br>
            <a:r>
              <a:rPr lang="en-US" sz="2800" dirty="0"/>
              <a:t>memory consistency</a:t>
            </a:r>
          </a:p>
          <a:p>
            <a:r>
              <a:rPr lang="en-US" sz="2800" dirty="0"/>
              <a:t>Chip multiprocessors</a:t>
            </a:r>
          </a:p>
          <a:p>
            <a:r>
              <a:rPr lang="en-US" sz="2800"/>
              <a:t>Quantitative evaluations</a:t>
            </a:r>
            <a:endParaRPr lang="en-US" sz="2800" dirty="0"/>
          </a:p>
        </p:txBody>
      </p:sp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E36B-6E43-46EC-92FC-21220FA973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2" name="Picture 4" descr="http://t2.gstatic.com/images?q=tbn:ANd9GcQ4DQ1UiKo3C5bZarGf8vXG3oPOR59UZFsqiIeVxx4_FjQe7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2532" y="1600200"/>
            <a:ext cx="3820868" cy="4963106"/>
          </a:xfrm>
          <a:prstGeom prst="rect">
            <a:avLst/>
          </a:prstGeom>
          <a:noFill/>
          <a:effectLst>
            <a:outerShdw blurRad="50800" dist="127000" dir="3000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53AF3-EE15-4AFC-901C-B46C2E1D50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Organization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Credits: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5SIA0: 5 credit points (</a:t>
            </a:r>
            <a:r>
              <a:rPr lang="en-US" sz="2400" dirty="0" err="1"/>
              <a:t>ECTS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Weekly class 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Mondays:	</a:t>
            </a:r>
            <a:r>
              <a:rPr lang="en-US" sz="2400"/>
              <a:t>10.45-12.30  (Aud 13/10)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Wednesdays: 	17.30-19.15  (Aud 09/16)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/>
              <a:t>Very advanced Labs</a:t>
            </a:r>
            <a:r>
              <a:rPr lang="en-US" sz="2400"/>
              <a:t>: you can do them at home (partly using our servers)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Student literature research of </a:t>
            </a:r>
            <a:r>
              <a:rPr lang="en-US" sz="2800" b="1" dirty="0"/>
              <a:t>TOP</a:t>
            </a:r>
            <a:r>
              <a:rPr lang="en-US" sz="2800" dirty="0"/>
              <a:t> recent conferences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Examination: Monday Jan 31, 13.30 – 16.30 h.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6E042-B7CC-4153-87CC-92484ADFC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72" y="3733799"/>
            <a:ext cx="2275911" cy="280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Practical Experience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3 lab assignments: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/>
              <a:t>DSE: Processor Design Space Exploration using the GEM5 simulator+ARM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/>
              <a:t>GPU: Extreme parallel, GPU – SIMD programming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/>
              <a:t>CGRA: Design and evaluation of a CGRA (Coarse Grain Reconfigurable Array) processor</a:t>
            </a:r>
            <a:endParaRPr lang="en-US" b="1">
              <a:solidFill>
                <a:schemeClr val="accent2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1">
                <a:solidFill>
                  <a:schemeClr val="accent2"/>
                </a:solidFill>
              </a:rPr>
              <a:t>Lab </a:t>
            </a:r>
            <a:r>
              <a:rPr lang="en-US" b="1" dirty="0" err="1">
                <a:solidFill>
                  <a:schemeClr val="accent2"/>
                </a:solidFill>
              </a:rPr>
              <a:t>assistents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Ali Banagozar 	(lab CGRA)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Sun Wei 		(lab GPU)</a:t>
            </a:r>
          </a:p>
          <a:p>
            <a:pPr lvl="1" eaLnBrk="1" hangingPunct="1">
              <a:spcBef>
                <a:spcPts val="600"/>
              </a:spcBef>
            </a:pPr>
            <a:r>
              <a:rPr lang="en-US"/>
              <a:t>Patrick Wijnings 	(lab DSE with GEM5)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ECA    H.Corporaal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75CE15-8A08-4B3E-B88F-EE157201013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220" name="Picture 4" descr="http://music.yale.edu/wp-content/uploads/2013/03/chamber-music-practice-540x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6644" y="4648200"/>
            <a:ext cx="3743696" cy="1938999"/>
          </a:xfrm>
          <a:prstGeom prst="rect">
            <a:avLst/>
          </a:prstGeom>
          <a:noFill/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4600" y="228600"/>
            <a:ext cx="1857375" cy="138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914400"/>
          </a:xfrm>
        </p:spPr>
        <p:txBody>
          <a:bodyPr/>
          <a:lstStyle/>
          <a:p>
            <a:r>
              <a:rPr lang="en-US"/>
              <a:t>Lab CGRA: </a:t>
            </a:r>
            <a:r>
              <a:rPr lang="en-US" sz="4000"/>
              <a:t>in complete control (application+arch.)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Co-optimization </a:t>
            </a:r>
            <a:r>
              <a:rPr lang="en-US" dirty="0"/>
              <a:t>of application and architecture for a coarse grained reconfigurable architecture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ECA    H.Corporaal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2635535" y="1295400"/>
            <a:ext cx="7362769" cy="4190999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1981173" y="273684"/>
            <a:ext cx="8228763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1447800" y="5638800"/>
            <a:ext cx="8228763" cy="471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97967">
              <a:buClr>
                <a:srgbClr val="000000"/>
              </a:buClr>
              <a:buSzPct val="45000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</a:t>
            </a:r>
            <a:r>
              <a:rPr lang="en-US" sz="290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to be announced </a:t>
            </a:r>
            <a:endParaRPr lang="en-US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Architecture </a:t>
            </a: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Application</a:t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dirty="0"/>
          </a:p>
        </p:txBody>
      </p:sp>
      <p:sp>
        <p:nvSpPr>
          <p:cNvPr id="10" name="TextShape 2"/>
          <p:cNvSpPr txBox="1"/>
          <p:nvPr/>
        </p:nvSpPr>
        <p:spPr>
          <a:xfrm>
            <a:off x="1295400" y="1219200"/>
            <a:ext cx="8228763" cy="471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97967">
              <a:buClr>
                <a:srgbClr val="000000"/>
              </a:buClr>
              <a:buSzPct val="45000"/>
            </a:pPr>
            <a:r>
              <a:rPr lang="en-US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CGRA:</a:t>
            </a:r>
          </a:p>
        </p:txBody>
      </p:sp>
    </p:spTree>
    <p:extLst>
      <p:ext uri="{BB962C8B-B14F-4D97-AF65-F5344CB8AC3E}">
        <p14:creationId xmlns:p14="http://schemas.microsoft.com/office/powerpoint/2010/main" val="895666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8723</TotalTime>
  <Words>1359</Words>
  <Application>Microsoft Office PowerPoint</Application>
  <PresentationFormat>Widescreen</PresentationFormat>
  <Paragraphs>269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Default Design</vt:lpstr>
      <vt:lpstr>Embedded Computer Architecture 5SIA0 Overview + Guidelines </vt:lpstr>
      <vt:lpstr>ECA summary</vt:lpstr>
      <vt:lpstr>Course goals</vt:lpstr>
      <vt:lpstr>We use a very good book</vt:lpstr>
      <vt:lpstr>Alternative = very good background reading</vt:lpstr>
      <vt:lpstr>Organization</vt:lpstr>
      <vt:lpstr>Practical Experience</vt:lpstr>
      <vt:lpstr>Lab CGRA: in complete control (application+arch.)</vt:lpstr>
      <vt:lpstr>Architecture and Application </vt:lpstr>
      <vt:lpstr>Your job:</vt:lpstr>
      <vt:lpstr>Lab GPU: programming and optimization</vt:lpstr>
      <vt:lpstr>GPU trends, till 2016 (NVIDIA)</vt:lpstr>
      <vt:lpstr>NVIDIA Volta V100  (GTC May 2017)</vt:lpstr>
      <vt:lpstr>1 SM core</vt:lpstr>
      <vt:lpstr>Tensor core operation</vt:lpstr>
      <vt:lpstr>NVIDIA Turing, introduced 2018</vt:lpstr>
      <vt:lpstr>NVIDIA Ampere, introduced 2020</vt:lpstr>
      <vt:lpstr>Lab DSE: Processor design space explorations</vt:lpstr>
      <vt:lpstr>What are the objectives?</vt:lpstr>
      <vt:lpstr>What you will learn</vt:lpstr>
      <vt:lpstr>Extra Material</vt:lpstr>
      <vt:lpstr>Schedule  2021-2022  (preliminary)</vt:lpstr>
      <vt:lpstr>Grading</vt:lpstr>
      <vt:lpstr>PowerPoint Presentation</vt:lpstr>
    </vt:vector>
  </TitlesOfParts>
  <Company>Imec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Henk</cp:lastModifiedBy>
  <cp:revision>136</cp:revision>
  <dcterms:created xsi:type="dcterms:W3CDTF">2002-06-19T15:40:13Z</dcterms:created>
  <dcterms:modified xsi:type="dcterms:W3CDTF">2021-11-14T21:56:39Z</dcterms:modified>
</cp:coreProperties>
</file>