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6" r:id="rId2"/>
    <p:sldMasterId id="2147483678" r:id="rId3"/>
  </p:sldMasterIdLst>
  <p:notesMasterIdLst>
    <p:notesMasterId r:id="rId69"/>
  </p:notesMasterIdLst>
  <p:handoutMasterIdLst>
    <p:handoutMasterId r:id="rId70"/>
  </p:handoutMasterIdLst>
  <p:sldIdLst>
    <p:sldId id="268" r:id="rId4"/>
    <p:sldId id="451" r:id="rId5"/>
    <p:sldId id="408" r:id="rId6"/>
    <p:sldId id="481" r:id="rId7"/>
    <p:sldId id="482" r:id="rId8"/>
    <p:sldId id="480" r:id="rId9"/>
    <p:sldId id="488" r:id="rId10"/>
    <p:sldId id="501" r:id="rId11"/>
    <p:sldId id="491" r:id="rId12"/>
    <p:sldId id="496" r:id="rId13"/>
    <p:sldId id="434" r:id="rId14"/>
    <p:sldId id="498" r:id="rId15"/>
    <p:sldId id="503" r:id="rId16"/>
    <p:sldId id="425" r:id="rId17"/>
    <p:sldId id="506" r:id="rId18"/>
    <p:sldId id="507" r:id="rId19"/>
    <p:sldId id="418" r:id="rId20"/>
    <p:sldId id="419" r:id="rId21"/>
    <p:sldId id="455" r:id="rId22"/>
    <p:sldId id="426" r:id="rId23"/>
    <p:sldId id="427" r:id="rId24"/>
    <p:sldId id="428" r:id="rId25"/>
    <p:sldId id="509" r:id="rId26"/>
    <p:sldId id="437" r:id="rId27"/>
    <p:sldId id="438" r:id="rId28"/>
    <p:sldId id="508" r:id="rId29"/>
    <p:sldId id="421" r:id="rId30"/>
    <p:sldId id="527" r:id="rId31"/>
    <p:sldId id="528" r:id="rId32"/>
    <p:sldId id="529" r:id="rId33"/>
    <p:sldId id="530" r:id="rId34"/>
    <p:sldId id="547" r:id="rId35"/>
    <p:sldId id="544" r:id="rId36"/>
    <p:sldId id="546" r:id="rId37"/>
    <p:sldId id="545" r:id="rId38"/>
    <p:sldId id="548" r:id="rId39"/>
    <p:sldId id="549" r:id="rId40"/>
    <p:sldId id="541" r:id="rId41"/>
    <p:sldId id="540" r:id="rId42"/>
    <p:sldId id="550" r:id="rId43"/>
    <p:sldId id="531" r:id="rId44"/>
    <p:sldId id="532" r:id="rId45"/>
    <p:sldId id="456" r:id="rId46"/>
    <p:sldId id="551" r:id="rId47"/>
    <p:sldId id="552" r:id="rId48"/>
    <p:sldId id="553" r:id="rId49"/>
    <p:sldId id="443" r:id="rId50"/>
    <p:sldId id="435" r:id="rId51"/>
    <p:sldId id="555" r:id="rId52"/>
    <p:sldId id="556" r:id="rId53"/>
    <p:sldId id="436" r:id="rId54"/>
    <p:sldId id="458" r:id="rId55"/>
    <p:sldId id="533" r:id="rId56"/>
    <p:sldId id="557" r:id="rId57"/>
    <p:sldId id="558" r:id="rId58"/>
    <p:sldId id="559" r:id="rId59"/>
    <p:sldId id="561" r:id="rId60"/>
    <p:sldId id="564" r:id="rId61"/>
    <p:sldId id="565" r:id="rId62"/>
    <p:sldId id="566" r:id="rId63"/>
    <p:sldId id="422" r:id="rId64"/>
    <p:sldId id="535" r:id="rId65"/>
    <p:sldId id="460" r:id="rId66"/>
    <p:sldId id="536" r:id="rId67"/>
    <p:sldId id="539" r:id="rId68"/>
  </p:sldIdLst>
  <p:sldSz cx="9144000" cy="5143500" type="screen16x9"/>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3665"/>
    <a:srgbClr val="815F00"/>
    <a:srgbClr val="233C61"/>
    <a:srgbClr val="101073"/>
    <a:srgbClr val="5A9200"/>
    <a:srgbClr val="FEFCE8"/>
    <a:srgbClr val="A8B9EA"/>
    <a:srgbClr val="8EA5E4"/>
    <a:srgbClr val="FFC0CB"/>
    <a:srgbClr val="2D2F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88" autoAdjust="0"/>
    <p:restoredTop sz="87693" autoAdjust="0"/>
  </p:normalViewPr>
  <p:slideViewPr>
    <p:cSldViewPr snapToGrid="0" showGuides="1">
      <p:cViewPr varScale="1">
        <p:scale>
          <a:sx n="106" d="100"/>
          <a:sy n="106" d="100"/>
        </p:scale>
        <p:origin x="39" y="39"/>
      </p:cViewPr>
      <p:guideLst>
        <p:guide orient="horz" pos="1620"/>
        <p:guide pos="2880"/>
      </p:guideLst>
    </p:cSldViewPr>
  </p:slideViewPr>
  <p:notesTextViewPr>
    <p:cViewPr>
      <p:scale>
        <a:sx n="3" d="2"/>
        <a:sy n="3" d="2"/>
      </p:scale>
      <p:origin x="0" y="0"/>
    </p:cViewPr>
  </p:notesTextViewPr>
  <p:sorterViewPr>
    <p:cViewPr>
      <p:scale>
        <a:sx n="100" d="100"/>
        <a:sy n="100" d="100"/>
      </p:scale>
      <p:origin x="0" y="0"/>
    </p:cViewPr>
  </p:sorterViewPr>
  <p:notesViewPr>
    <p:cSldViewPr snapToGrid="0" showGuides="1">
      <p:cViewPr varScale="1">
        <p:scale>
          <a:sx n="86" d="100"/>
          <a:sy n="86" d="100"/>
        </p:scale>
        <p:origin x="2028"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 Type="http://schemas.openxmlformats.org/officeDocument/2006/relationships/slide" Target="slides/slide4.xml"/><Relationship Id="rId71"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20177347\Documents\courses\IntelligentArchitectures2019_2020\imagenet_performance.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spc="0" baseline="0">
                <a:solidFill>
                  <a:sysClr val="windowText" lastClr="000000"/>
                </a:solidFill>
                <a:latin typeface="+mn-lt"/>
                <a:ea typeface="+mn-ea"/>
                <a:cs typeface="+mn-cs"/>
              </a:defRPr>
            </a:pPr>
            <a:r>
              <a:rPr lang="en-US" dirty="0"/>
              <a:t>ImageNet object classification error (top-5)</a:t>
            </a:r>
          </a:p>
        </c:rich>
      </c:tx>
      <c:layout>
        <c:manualLayout>
          <c:xMode val="edge"/>
          <c:yMode val="edge"/>
          <c:x val="0.23843685284234123"/>
          <c:y val="9.8744311032480866E-3"/>
        </c:manualLayout>
      </c:layout>
      <c:overlay val="0"/>
      <c:spPr>
        <a:noFill/>
        <a:ln>
          <a:noFill/>
        </a:ln>
        <a:effectLst/>
      </c:spPr>
      <c:txPr>
        <a:bodyPr rot="0" spcFirstLastPara="1" vertOverflow="ellipsis" vert="horz" wrap="square" anchor="ctr" anchorCtr="1"/>
        <a:lstStyle/>
        <a:p>
          <a:pPr>
            <a:defRPr sz="2160" b="0" i="0" u="none" strike="noStrike" kern="1200" spc="0" baseline="0">
              <a:solidFill>
                <a:sysClr val="windowText" lastClr="000000"/>
              </a:solidFill>
              <a:latin typeface="+mn-lt"/>
              <a:ea typeface="+mn-ea"/>
              <a:cs typeface="+mn-cs"/>
            </a:defRPr>
          </a:pPr>
          <a:endParaRPr lang="en-US"/>
        </a:p>
      </c:txPr>
    </c:title>
    <c:autoTitleDeleted val="0"/>
    <c:plotArea>
      <c:layout>
        <c:manualLayout>
          <c:layoutTarget val="inner"/>
          <c:xMode val="edge"/>
          <c:yMode val="edge"/>
          <c:x val="0.12308890451465999"/>
          <c:y val="0.15413024576999876"/>
          <c:w val="0.85927933845677384"/>
          <c:h val="0.52414520642555618"/>
        </c:manualLayout>
      </c:layout>
      <c:barChart>
        <c:barDir val="col"/>
        <c:grouping val="stacked"/>
        <c:varyColors val="0"/>
        <c:ser>
          <c:idx val="3"/>
          <c:order val="1"/>
          <c:tx>
            <c:strRef>
              <c:f>Sheet1!$E$2</c:f>
              <c:strCache>
                <c:ptCount val="1"/>
                <c:pt idx="0">
                  <c:v>Traditional methods</c:v>
                </c:pt>
              </c:strCache>
            </c:strRef>
          </c:tx>
          <c:spPr>
            <a:solidFill>
              <a:schemeClr val="accent4"/>
            </a:solidFill>
            <a:ln>
              <a:solidFill>
                <a:schemeClr val="tx1"/>
              </a:solidFill>
            </a:ln>
            <a:effectLst/>
          </c:spPr>
          <c:invertIfNegative val="0"/>
          <c:cat>
            <c:numRef>
              <c:f>Sheet1!$A$2:$A$9</c:f>
              <c:numCache>
                <c:formatCode>General</c:formatCode>
                <c:ptCount val="8"/>
                <c:pt idx="0">
                  <c:v>2010</c:v>
                </c:pt>
                <c:pt idx="1">
                  <c:v>2011</c:v>
                </c:pt>
                <c:pt idx="2">
                  <c:v>2012</c:v>
                </c:pt>
                <c:pt idx="3">
                  <c:v>2013</c:v>
                </c:pt>
                <c:pt idx="4">
                  <c:v>2014</c:v>
                </c:pt>
                <c:pt idx="5">
                  <c:v>2015</c:v>
                </c:pt>
                <c:pt idx="6">
                  <c:v>2016</c:v>
                </c:pt>
                <c:pt idx="7">
                  <c:v>2017</c:v>
                </c:pt>
              </c:numCache>
            </c:numRef>
          </c:cat>
          <c:val>
            <c:numRef>
              <c:f>Sheet1!$B$2:$B$9</c:f>
              <c:numCache>
                <c:formatCode>General</c:formatCode>
                <c:ptCount val="8"/>
                <c:pt idx="0">
                  <c:v>28.2</c:v>
                </c:pt>
                <c:pt idx="1">
                  <c:v>25.8</c:v>
                </c:pt>
              </c:numCache>
            </c:numRef>
          </c:val>
        </c:ser>
        <c:ser>
          <c:idx val="1"/>
          <c:order val="2"/>
          <c:tx>
            <c:strRef>
              <c:f>Sheet1!$E$4</c:f>
              <c:strCache>
                <c:ptCount val="1"/>
                <c:pt idx="0">
                  <c:v>Deep Learning</c:v>
                </c:pt>
              </c:strCache>
            </c:strRef>
          </c:tx>
          <c:spPr>
            <a:solidFill>
              <a:srgbClr val="00B050"/>
            </a:solidFill>
            <a:ln>
              <a:solidFill>
                <a:schemeClr val="tx1"/>
              </a:solidFill>
            </a:ln>
            <a:effectLst/>
          </c:spPr>
          <c:invertIfNegative val="0"/>
          <c:cat>
            <c:numRef>
              <c:f>Sheet1!$A$2:$A$9</c:f>
              <c:numCache>
                <c:formatCode>General</c:formatCode>
                <c:ptCount val="8"/>
                <c:pt idx="0">
                  <c:v>2010</c:v>
                </c:pt>
                <c:pt idx="1">
                  <c:v>2011</c:v>
                </c:pt>
                <c:pt idx="2">
                  <c:v>2012</c:v>
                </c:pt>
                <c:pt idx="3">
                  <c:v>2013</c:v>
                </c:pt>
                <c:pt idx="4">
                  <c:v>2014</c:v>
                </c:pt>
                <c:pt idx="5">
                  <c:v>2015</c:v>
                </c:pt>
                <c:pt idx="6">
                  <c:v>2016</c:v>
                </c:pt>
                <c:pt idx="7">
                  <c:v>2017</c:v>
                </c:pt>
              </c:numCache>
            </c:numRef>
          </c:cat>
          <c:val>
            <c:numRef>
              <c:f>Sheet1!$C$2:$C$9</c:f>
              <c:numCache>
                <c:formatCode>General</c:formatCode>
                <c:ptCount val="8"/>
                <c:pt idx="2">
                  <c:v>16.420000000000002</c:v>
                </c:pt>
                <c:pt idx="3">
                  <c:v>11.74</c:v>
                </c:pt>
                <c:pt idx="4" formatCode="#,##0.000">
                  <c:v>6.6559999999999997</c:v>
                </c:pt>
                <c:pt idx="5">
                  <c:v>3.5670000000000002</c:v>
                </c:pt>
                <c:pt idx="6">
                  <c:v>2.9910000000000001</c:v>
                </c:pt>
                <c:pt idx="7">
                  <c:v>2.2509999999999999</c:v>
                </c:pt>
              </c:numCache>
            </c:numRef>
          </c:val>
        </c:ser>
        <c:dLbls>
          <c:showLegendKey val="0"/>
          <c:showVal val="0"/>
          <c:showCatName val="0"/>
          <c:showSerName val="0"/>
          <c:showPercent val="0"/>
          <c:showBubbleSize val="0"/>
        </c:dLbls>
        <c:gapWidth val="150"/>
        <c:overlap val="100"/>
        <c:axId val="585610432"/>
        <c:axId val="585619448"/>
        <c:extLst>
          <c:ext xmlns:c15="http://schemas.microsoft.com/office/drawing/2012/chart" uri="{02D57815-91ED-43cb-92C2-25804820EDAC}">
            <c15:filteredBarSeries>
              <c15:ser>
                <c:idx val="0"/>
                <c:order val="0"/>
                <c:tx>
                  <c:strRef>
                    <c:extLst>
                      <c:ext uri="{02D57815-91ED-43cb-92C2-25804820EDAC}">
                        <c15:formulaRef>
                          <c15:sqref>Sheet1!$A$1</c15:sqref>
                        </c15:formulaRef>
                      </c:ext>
                    </c:extLst>
                    <c:strCache>
                      <c:ptCount val="1"/>
                      <c:pt idx="0">
                        <c:v>Year</c:v>
                      </c:pt>
                    </c:strCache>
                  </c:strRef>
                </c:tx>
                <c:spPr>
                  <a:solidFill>
                    <a:schemeClr val="accent1"/>
                  </a:solidFill>
                  <a:ln>
                    <a:noFill/>
                  </a:ln>
                  <a:effectLst/>
                </c:spPr>
                <c:invertIfNegative val="0"/>
                <c:cat>
                  <c:numRef>
                    <c:extLst>
                      <c:ext uri="{02D57815-91ED-43cb-92C2-25804820EDAC}">
                        <c15:formulaRef>
                          <c15:sqref>Sheet1!$A$2:$A$9</c15:sqref>
                        </c15:formulaRef>
                      </c:ext>
                    </c:extLst>
                    <c:numCache>
                      <c:formatCode>General</c:formatCode>
                      <c:ptCount val="8"/>
                      <c:pt idx="0">
                        <c:v>2010</c:v>
                      </c:pt>
                      <c:pt idx="1">
                        <c:v>2011</c:v>
                      </c:pt>
                      <c:pt idx="2">
                        <c:v>2012</c:v>
                      </c:pt>
                      <c:pt idx="3">
                        <c:v>2013</c:v>
                      </c:pt>
                      <c:pt idx="4">
                        <c:v>2014</c:v>
                      </c:pt>
                      <c:pt idx="5">
                        <c:v>2015</c:v>
                      </c:pt>
                      <c:pt idx="6">
                        <c:v>2016</c:v>
                      </c:pt>
                      <c:pt idx="7">
                        <c:v>2017</c:v>
                      </c:pt>
                    </c:numCache>
                  </c:numRef>
                </c:cat>
                <c:val>
                  <c:numRef>
                    <c:extLst>
                      <c:ext uri="{02D57815-91ED-43cb-92C2-25804820EDAC}">
                        <c15:formulaRef>
                          <c15:sqref>Sheet1!$A$2:$A$9</c15:sqref>
                        </c15:formulaRef>
                      </c:ext>
                    </c:extLst>
                    <c:numCache>
                      <c:formatCode>General</c:formatCode>
                      <c:ptCount val="8"/>
                      <c:pt idx="0">
                        <c:v>2010</c:v>
                      </c:pt>
                      <c:pt idx="1">
                        <c:v>2011</c:v>
                      </c:pt>
                      <c:pt idx="2">
                        <c:v>2012</c:v>
                      </c:pt>
                      <c:pt idx="3">
                        <c:v>2013</c:v>
                      </c:pt>
                      <c:pt idx="4">
                        <c:v>2014</c:v>
                      </c:pt>
                      <c:pt idx="5">
                        <c:v>2015</c:v>
                      </c:pt>
                      <c:pt idx="6">
                        <c:v>2016</c:v>
                      </c:pt>
                      <c:pt idx="7">
                        <c:v>2017</c:v>
                      </c:pt>
                    </c:numCache>
                  </c:numRef>
                </c:val>
              </c15:ser>
            </c15:filteredBarSeries>
          </c:ext>
        </c:extLst>
      </c:barChart>
      <c:lineChart>
        <c:grouping val="standard"/>
        <c:varyColors val="0"/>
        <c:ser>
          <c:idx val="2"/>
          <c:order val="3"/>
          <c:tx>
            <c:strRef>
              <c:f>Sheet1!$A$10</c:f>
              <c:strCache>
                <c:ptCount val="1"/>
                <c:pt idx="0">
                  <c:v>Human</c:v>
                </c:pt>
              </c:strCache>
            </c:strRef>
          </c:tx>
          <c:spPr>
            <a:ln w="28575" cap="rnd">
              <a:solidFill>
                <a:srgbClr val="FF0000"/>
              </a:solidFill>
              <a:prstDash val="sysDot"/>
              <a:round/>
            </a:ln>
            <a:effectLst/>
          </c:spPr>
          <c:marker>
            <c:symbol val="none"/>
          </c:marker>
          <c:cat>
            <c:numRef>
              <c:f>Sheet1!$A$2:$A$9</c:f>
              <c:numCache>
                <c:formatCode>General</c:formatCode>
                <c:ptCount val="8"/>
                <c:pt idx="0">
                  <c:v>2010</c:v>
                </c:pt>
                <c:pt idx="1">
                  <c:v>2011</c:v>
                </c:pt>
                <c:pt idx="2">
                  <c:v>2012</c:v>
                </c:pt>
                <c:pt idx="3">
                  <c:v>2013</c:v>
                </c:pt>
                <c:pt idx="4">
                  <c:v>2014</c:v>
                </c:pt>
                <c:pt idx="5">
                  <c:v>2015</c:v>
                </c:pt>
                <c:pt idx="6">
                  <c:v>2016</c:v>
                </c:pt>
                <c:pt idx="7">
                  <c:v>2017</c:v>
                </c:pt>
              </c:numCache>
            </c:numRef>
          </c:cat>
          <c:val>
            <c:numRef>
              <c:f>Sheet1!$O$2:$O$9</c:f>
              <c:numCache>
                <c:formatCode>0.0</c:formatCode>
                <c:ptCount val="8"/>
                <c:pt idx="0">
                  <c:v>5</c:v>
                </c:pt>
                <c:pt idx="1">
                  <c:v>5</c:v>
                </c:pt>
                <c:pt idx="2">
                  <c:v>5</c:v>
                </c:pt>
                <c:pt idx="3">
                  <c:v>5</c:v>
                </c:pt>
                <c:pt idx="4">
                  <c:v>5</c:v>
                </c:pt>
                <c:pt idx="5">
                  <c:v>5</c:v>
                </c:pt>
                <c:pt idx="6">
                  <c:v>5</c:v>
                </c:pt>
                <c:pt idx="7">
                  <c:v>5</c:v>
                </c:pt>
              </c:numCache>
            </c:numRef>
          </c:val>
          <c:smooth val="0"/>
        </c:ser>
        <c:dLbls>
          <c:showLegendKey val="0"/>
          <c:showVal val="0"/>
          <c:showCatName val="0"/>
          <c:showSerName val="0"/>
          <c:showPercent val="0"/>
          <c:showBubbleSize val="0"/>
        </c:dLbls>
        <c:marker val="1"/>
        <c:smooth val="0"/>
        <c:axId val="585610432"/>
        <c:axId val="585619448"/>
      </c:lineChart>
      <c:catAx>
        <c:axId val="585610432"/>
        <c:scaling>
          <c:orientation val="minMax"/>
        </c:scaling>
        <c:delete val="0"/>
        <c:axPos val="b"/>
        <c:title>
          <c:tx>
            <c:rich>
              <a:bodyPr rot="0" spcFirstLastPara="1" vertOverflow="ellipsis" vert="horz" wrap="square" anchor="ctr" anchorCtr="1"/>
              <a:lstStyle/>
              <a:p>
                <a:pPr>
                  <a:defRPr sz="1800" b="0" i="0" u="none" strike="noStrike" kern="1200" baseline="0">
                    <a:solidFill>
                      <a:sysClr val="windowText" lastClr="000000"/>
                    </a:solidFill>
                    <a:latin typeface="+mn-lt"/>
                    <a:ea typeface="+mn-ea"/>
                    <a:cs typeface="+mn-cs"/>
                  </a:defRPr>
                </a:pPr>
                <a:r>
                  <a:rPr lang="en-US"/>
                  <a:t>ILSVRC challenge (year)</a:t>
                </a:r>
              </a:p>
            </c:rich>
          </c:tx>
          <c:layout/>
          <c:overlay val="0"/>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mn-lt"/>
                <a:ea typeface="+mn-ea"/>
                <a:cs typeface="+mn-cs"/>
              </a:defRPr>
            </a:pPr>
            <a:endParaRPr lang="en-US"/>
          </a:p>
        </c:txPr>
        <c:crossAx val="585619448"/>
        <c:crosses val="autoZero"/>
        <c:auto val="1"/>
        <c:lblAlgn val="ctr"/>
        <c:lblOffset val="100"/>
        <c:noMultiLvlLbl val="0"/>
      </c:catAx>
      <c:valAx>
        <c:axId val="58561944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ysClr val="windowText" lastClr="000000"/>
                    </a:solidFill>
                    <a:latin typeface="+mn-lt"/>
                    <a:ea typeface="+mn-ea"/>
                    <a:cs typeface="+mn-cs"/>
                  </a:defRPr>
                </a:pPr>
                <a:r>
                  <a:rPr lang="en-US" dirty="0"/>
                  <a:t>Top-5 error (%)</a:t>
                </a:r>
              </a:p>
            </c:rich>
          </c:tx>
          <c:layout>
            <c:manualLayout>
              <c:xMode val="edge"/>
              <c:yMode val="edge"/>
              <c:x val="0"/>
              <c:y val="0.18690197862814181"/>
            </c:manualLayout>
          </c:layout>
          <c:overlay val="0"/>
          <c:spPr>
            <a:noFill/>
            <a:ln>
              <a:noFill/>
            </a:ln>
            <a:effectLst/>
          </c:spPr>
          <c:txPr>
            <a:bodyPr rot="-5400000" spcFirstLastPara="1" vertOverflow="ellipsis" vert="horz" wrap="square" anchor="ctr" anchorCtr="1"/>
            <a:lstStyle/>
            <a:p>
              <a:pPr>
                <a:defRPr sz="1800" b="0"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mn-lt"/>
                <a:ea typeface="+mn-ea"/>
                <a:cs typeface="+mn-cs"/>
              </a:defRPr>
            </a:pPr>
            <a:endParaRPr lang="en-US"/>
          </a:p>
        </c:txPr>
        <c:crossAx val="585610432"/>
        <c:crosses val="autoZero"/>
        <c:crossBetween val="between"/>
      </c:valAx>
      <c:spPr>
        <a:noFill/>
        <a:ln>
          <a:noFill/>
        </a:ln>
        <a:effectLst/>
      </c:spPr>
    </c:plotArea>
    <c:legend>
      <c:legendPos val="b"/>
      <c:layout>
        <c:manualLayout>
          <c:xMode val="edge"/>
          <c:yMode val="edge"/>
          <c:x val="0.1580427197070976"/>
          <c:y val="0.8861996948587999"/>
          <c:w val="0.77139627572804115"/>
          <c:h val="9.7959500146456671E-2"/>
        </c:manualLayout>
      </c:layout>
      <c:overlay val="0"/>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sz="1800">
          <a:solidFill>
            <a:sysClr val="windowText" lastClr="000000"/>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spc="0" baseline="0">
                <a:solidFill>
                  <a:sysClr val="windowText" lastClr="000000"/>
                </a:solidFill>
                <a:latin typeface="+mn-lt"/>
                <a:ea typeface="+mn-ea"/>
                <a:cs typeface="+mn-cs"/>
              </a:defRPr>
            </a:pPr>
            <a:r>
              <a:rPr lang="en-US"/>
              <a:t>ImageNet object classification error (top-5)</a:t>
            </a:r>
          </a:p>
        </c:rich>
      </c:tx>
      <c:layout>
        <c:manualLayout>
          <c:xMode val="edge"/>
          <c:yMode val="edge"/>
          <c:x val="0.22685896714828793"/>
          <c:y val="1.0303637004917113E-2"/>
        </c:manualLayout>
      </c:layout>
      <c:overlay val="0"/>
      <c:spPr>
        <a:noFill/>
        <a:ln>
          <a:noFill/>
        </a:ln>
        <a:effectLst/>
      </c:spPr>
      <c:txPr>
        <a:bodyPr rot="0" spcFirstLastPara="1" vertOverflow="ellipsis" vert="horz" wrap="square" anchor="ctr" anchorCtr="1"/>
        <a:lstStyle/>
        <a:p>
          <a:pPr>
            <a:defRPr sz="2160" b="0" i="0" u="none" strike="noStrike" kern="1200" spc="0" baseline="0">
              <a:solidFill>
                <a:sysClr val="windowText" lastClr="000000"/>
              </a:solidFill>
              <a:latin typeface="+mn-lt"/>
              <a:ea typeface="+mn-ea"/>
              <a:cs typeface="+mn-cs"/>
            </a:defRPr>
          </a:pPr>
          <a:endParaRPr lang="en-US"/>
        </a:p>
      </c:txPr>
    </c:title>
    <c:autoTitleDeleted val="0"/>
    <c:plotArea>
      <c:layout>
        <c:manualLayout>
          <c:layoutTarget val="inner"/>
          <c:xMode val="edge"/>
          <c:yMode val="edge"/>
          <c:x val="0.11432738852473993"/>
          <c:y val="0.12381834591060924"/>
          <c:w val="0.88567256272708772"/>
          <c:h val="0.53594331455386668"/>
        </c:manualLayout>
      </c:layout>
      <c:barChart>
        <c:barDir val="col"/>
        <c:grouping val="stacked"/>
        <c:varyColors val="0"/>
        <c:ser>
          <c:idx val="3"/>
          <c:order val="0"/>
          <c:tx>
            <c:strRef>
              <c:f>Sheet1!$E$2</c:f>
              <c:strCache>
                <c:ptCount val="1"/>
                <c:pt idx="0">
                  <c:v>Traditional methods</c:v>
                </c:pt>
              </c:strCache>
            </c:strRef>
          </c:tx>
          <c:spPr>
            <a:solidFill>
              <a:schemeClr val="accent4"/>
            </a:solidFill>
            <a:ln>
              <a:solidFill>
                <a:schemeClr val="tx1"/>
              </a:solidFill>
            </a:ln>
            <a:effectLst/>
          </c:spPr>
          <c:invertIfNegative val="0"/>
          <c:cat>
            <c:numRef>
              <c:f>Sheet1!$A$2:$A$11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Sheet1!$B$2:$B$11</c:f>
              <c:numCache>
                <c:formatCode>General</c:formatCode>
                <c:ptCount val="10"/>
                <c:pt idx="0">
                  <c:v>28.2</c:v>
                </c:pt>
                <c:pt idx="1">
                  <c:v>25.8</c:v>
                </c:pt>
              </c:numCache>
            </c:numRef>
          </c:val>
        </c:ser>
        <c:ser>
          <c:idx val="1"/>
          <c:order val="1"/>
          <c:tx>
            <c:strRef>
              <c:f>Sheet1!$E$4</c:f>
              <c:strCache>
                <c:ptCount val="1"/>
                <c:pt idx="0">
                  <c:v>Deep Learning</c:v>
                </c:pt>
              </c:strCache>
            </c:strRef>
          </c:tx>
          <c:spPr>
            <a:solidFill>
              <a:srgbClr val="00B050"/>
            </a:solidFill>
            <a:ln>
              <a:solidFill>
                <a:schemeClr val="tx1"/>
              </a:solidFill>
            </a:ln>
            <a:effectLst/>
          </c:spPr>
          <c:invertIfNegative val="0"/>
          <c:cat>
            <c:numRef>
              <c:f>Sheet1!$A$2:$A$11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Sheet1!$C$2:$C$11</c:f>
              <c:numCache>
                <c:formatCode>General</c:formatCode>
                <c:ptCount val="10"/>
                <c:pt idx="2">
                  <c:v>16.420000000000002</c:v>
                </c:pt>
                <c:pt idx="3">
                  <c:v>11.74</c:v>
                </c:pt>
                <c:pt idx="4" formatCode="#,##0.000">
                  <c:v>6.6559999999999997</c:v>
                </c:pt>
                <c:pt idx="5">
                  <c:v>3.5670000000000002</c:v>
                </c:pt>
                <c:pt idx="6">
                  <c:v>2.9910000000000001</c:v>
                </c:pt>
                <c:pt idx="7">
                  <c:v>2.2509999999999999</c:v>
                </c:pt>
              </c:numCache>
            </c:numRef>
          </c:val>
        </c:ser>
        <c:dLbls>
          <c:showLegendKey val="0"/>
          <c:showVal val="0"/>
          <c:showCatName val="0"/>
          <c:showSerName val="0"/>
          <c:showPercent val="0"/>
          <c:showBubbleSize val="0"/>
        </c:dLbls>
        <c:gapWidth val="150"/>
        <c:overlap val="100"/>
        <c:axId val="465572400"/>
        <c:axId val="465568872"/>
        <c:extLst/>
      </c:barChart>
      <c:lineChart>
        <c:grouping val="standard"/>
        <c:varyColors val="0"/>
        <c:ser>
          <c:idx val="2"/>
          <c:order val="2"/>
          <c:tx>
            <c:strRef>
              <c:f>Sheet1!$F$1</c:f>
              <c:strCache>
                <c:ptCount val="1"/>
                <c:pt idx="0">
                  <c:v>Human</c:v>
                </c:pt>
              </c:strCache>
            </c:strRef>
          </c:tx>
          <c:spPr>
            <a:ln w="28575" cap="rnd">
              <a:solidFill>
                <a:srgbClr val="FF0000"/>
              </a:solidFill>
              <a:prstDash val="sysDot"/>
              <a:round/>
            </a:ln>
            <a:effectLst/>
          </c:spPr>
          <c:marker>
            <c:symbol val="none"/>
          </c:marker>
          <c:cat>
            <c:numRef>
              <c:f>Sheet1!$A$2:$A$11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Sheet1!$O$2:$O$11</c:f>
              <c:numCache>
                <c:formatCode>0.0</c:formatCode>
                <c:ptCount val="10"/>
                <c:pt idx="0">
                  <c:v>5.0999999999999996</c:v>
                </c:pt>
                <c:pt idx="1">
                  <c:v>5.0999999999999996</c:v>
                </c:pt>
                <c:pt idx="2">
                  <c:v>5.0999999999999996</c:v>
                </c:pt>
                <c:pt idx="3">
                  <c:v>5.0999999999999996</c:v>
                </c:pt>
                <c:pt idx="4">
                  <c:v>5.0999999999999996</c:v>
                </c:pt>
                <c:pt idx="5">
                  <c:v>5.0999999999999996</c:v>
                </c:pt>
                <c:pt idx="6">
                  <c:v>5.0999999999999996</c:v>
                </c:pt>
                <c:pt idx="7">
                  <c:v>5.0999999999999996</c:v>
                </c:pt>
                <c:pt idx="8">
                  <c:v>5.0999999999999996</c:v>
                </c:pt>
                <c:pt idx="9">
                  <c:v>5.0999999999999996</c:v>
                </c:pt>
              </c:numCache>
            </c:numRef>
          </c:val>
          <c:smooth val="0"/>
        </c:ser>
        <c:dLbls>
          <c:showLegendKey val="0"/>
          <c:showVal val="0"/>
          <c:showCatName val="0"/>
          <c:showSerName val="0"/>
          <c:showPercent val="0"/>
          <c:showBubbleSize val="0"/>
        </c:dLbls>
        <c:marker val="1"/>
        <c:smooth val="0"/>
        <c:axId val="465572400"/>
        <c:axId val="465568872"/>
      </c:lineChart>
      <c:scatterChart>
        <c:scatterStyle val="lineMarker"/>
        <c:varyColors val="0"/>
        <c:ser>
          <c:idx val="0"/>
          <c:order val="3"/>
          <c:tx>
            <c:v>BNNs</c:v>
          </c:tx>
          <c:spPr>
            <a:ln w="25400" cap="rnd">
              <a:noFill/>
              <a:round/>
            </a:ln>
            <a:effectLst/>
          </c:spPr>
          <c:marker>
            <c:symbol val="circle"/>
            <c:size val="5"/>
            <c:spPr>
              <a:solidFill>
                <a:schemeClr val="accent1"/>
              </a:solidFill>
              <a:ln w="22225">
                <a:solidFill>
                  <a:schemeClr val="accent1"/>
                </a:solidFill>
              </a:ln>
              <a:effectLst/>
            </c:spPr>
          </c:marker>
          <c:xVal>
            <c:numRef>
              <c:f>Sheet1!$B$82:$B$102</c:f>
              <c:numCache>
                <c:formatCode>General</c:formatCode>
                <c:ptCount val="21"/>
                <c:pt idx="0">
                  <c:v>10</c:v>
                </c:pt>
                <c:pt idx="2">
                  <c:v>9</c:v>
                </c:pt>
                <c:pt idx="3">
                  <c:v>9</c:v>
                </c:pt>
                <c:pt idx="4">
                  <c:v>9</c:v>
                </c:pt>
                <c:pt idx="6">
                  <c:v>9</c:v>
                </c:pt>
                <c:pt idx="7">
                  <c:v>9</c:v>
                </c:pt>
                <c:pt idx="9">
                  <c:v>9</c:v>
                </c:pt>
                <c:pt idx="10">
                  <c:v>9</c:v>
                </c:pt>
                <c:pt idx="12">
                  <c:v>8</c:v>
                </c:pt>
                <c:pt idx="13">
                  <c:v>8</c:v>
                </c:pt>
                <c:pt idx="14">
                  <c:v>8</c:v>
                </c:pt>
                <c:pt idx="15">
                  <c:v>8</c:v>
                </c:pt>
                <c:pt idx="17">
                  <c:v>7</c:v>
                </c:pt>
                <c:pt idx="18">
                  <c:v>7</c:v>
                </c:pt>
                <c:pt idx="19">
                  <c:v>7</c:v>
                </c:pt>
                <c:pt idx="20">
                  <c:v>7</c:v>
                </c:pt>
              </c:numCache>
            </c:numRef>
          </c:xVal>
          <c:yVal>
            <c:numRef>
              <c:f>Sheet1!$A$82:$A$102</c:f>
              <c:numCache>
                <c:formatCode>General</c:formatCode>
                <c:ptCount val="21"/>
                <c:pt idx="0">
                  <c:v>27.400000000000006</c:v>
                </c:pt>
                <c:pt idx="2">
                  <c:v>9.5</c:v>
                </c:pt>
                <c:pt idx="3">
                  <c:v>9.5999999999999943</c:v>
                </c:pt>
                <c:pt idx="4">
                  <c:v>12</c:v>
                </c:pt>
                <c:pt idx="6">
                  <c:v>19</c:v>
                </c:pt>
                <c:pt idx="7">
                  <c:v>21</c:v>
                </c:pt>
                <c:pt idx="9">
                  <c:v>16.099999999999994</c:v>
                </c:pt>
                <c:pt idx="10">
                  <c:v>20.5</c:v>
                </c:pt>
                <c:pt idx="12">
                  <c:v>10.299999999999997</c:v>
                </c:pt>
                <c:pt idx="13">
                  <c:v>11.799999999999997</c:v>
                </c:pt>
                <c:pt idx="14">
                  <c:v>14.099999999999994</c:v>
                </c:pt>
                <c:pt idx="15">
                  <c:v>32.400000000000006</c:v>
                </c:pt>
                <c:pt idx="17">
                  <c:v>17</c:v>
                </c:pt>
                <c:pt idx="18">
                  <c:v>18.5</c:v>
                </c:pt>
                <c:pt idx="19">
                  <c:v>26.799999999999997</c:v>
                </c:pt>
                <c:pt idx="20">
                  <c:v>32.900000000000006</c:v>
                </c:pt>
              </c:numCache>
            </c:numRef>
          </c:yVal>
          <c:smooth val="0"/>
        </c:ser>
        <c:dLbls>
          <c:showLegendKey val="0"/>
          <c:showVal val="0"/>
          <c:showCatName val="0"/>
          <c:showSerName val="0"/>
          <c:showPercent val="0"/>
          <c:showBubbleSize val="0"/>
        </c:dLbls>
        <c:axId val="465572400"/>
        <c:axId val="465568872"/>
      </c:scatterChart>
      <c:catAx>
        <c:axId val="465572400"/>
        <c:scaling>
          <c:orientation val="minMax"/>
        </c:scaling>
        <c:delete val="0"/>
        <c:axPos val="b"/>
        <c:title>
          <c:tx>
            <c:rich>
              <a:bodyPr rot="0" spcFirstLastPara="1" vertOverflow="ellipsis" vert="horz" wrap="square" anchor="ctr" anchorCtr="1"/>
              <a:lstStyle/>
              <a:p>
                <a:pPr>
                  <a:defRPr sz="1800" b="0" i="0" u="none" strike="noStrike" kern="1200" baseline="0">
                    <a:solidFill>
                      <a:sysClr val="windowText" lastClr="000000"/>
                    </a:solidFill>
                    <a:latin typeface="+mn-lt"/>
                    <a:ea typeface="+mn-ea"/>
                    <a:cs typeface="+mn-cs"/>
                  </a:defRPr>
                </a:pPr>
                <a:r>
                  <a:rPr lang="en-US"/>
                  <a:t>ILSVRC challenge (year)</a:t>
                </a:r>
              </a:p>
            </c:rich>
          </c:tx>
          <c:layout/>
          <c:overlay val="0"/>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mn-lt"/>
                <a:ea typeface="+mn-ea"/>
                <a:cs typeface="+mn-cs"/>
              </a:defRPr>
            </a:pPr>
            <a:endParaRPr lang="en-US"/>
          </a:p>
        </c:txPr>
        <c:crossAx val="465568872"/>
        <c:crosses val="autoZero"/>
        <c:auto val="1"/>
        <c:lblAlgn val="ctr"/>
        <c:lblOffset val="100"/>
        <c:noMultiLvlLbl val="0"/>
      </c:catAx>
      <c:valAx>
        <c:axId val="4655688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ysClr val="windowText" lastClr="000000"/>
                    </a:solidFill>
                    <a:latin typeface="+mn-lt"/>
                    <a:ea typeface="+mn-ea"/>
                    <a:cs typeface="+mn-cs"/>
                  </a:defRPr>
                </a:pPr>
                <a:r>
                  <a:rPr lang="en-US" dirty="0"/>
                  <a:t>Top-5 error (%)</a:t>
                </a:r>
              </a:p>
            </c:rich>
          </c:tx>
          <c:layout>
            <c:manualLayout>
              <c:xMode val="edge"/>
              <c:yMode val="edge"/>
              <c:x val="1.1992373625735098E-2"/>
              <c:y val="0.21334943729963049"/>
            </c:manualLayout>
          </c:layout>
          <c:overlay val="0"/>
          <c:spPr>
            <a:noFill/>
            <a:ln>
              <a:noFill/>
            </a:ln>
            <a:effectLst/>
          </c:spPr>
          <c:txPr>
            <a:bodyPr rot="-5400000" spcFirstLastPara="1" vertOverflow="ellipsis" vert="horz" wrap="square" anchor="ctr" anchorCtr="1"/>
            <a:lstStyle/>
            <a:p>
              <a:pPr>
                <a:defRPr sz="1800" b="0"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mn-lt"/>
                <a:ea typeface="+mn-ea"/>
                <a:cs typeface="+mn-cs"/>
              </a:defRPr>
            </a:pPr>
            <a:endParaRPr lang="en-US"/>
          </a:p>
        </c:txPr>
        <c:crossAx val="465572400"/>
        <c:crosses val="autoZero"/>
        <c:crossBetween val="between"/>
      </c:valAx>
      <c:spPr>
        <a:noFill/>
        <a:ln>
          <a:noFill/>
        </a:ln>
        <a:effectLst/>
      </c:spPr>
    </c:plotArea>
    <c:legend>
      <c:legendPos val="b"/>
      <c:layout>
        <c:manualLayout>
          <c:xMode val="edge"/>
          <c:yMode val="edge"/>
          <c:x val="8.2068385881308895E-2"/>
          <c:y val="0.85824733422003863"/>
          <c:w val="0.82711274119648825"/>
          <c:h val="7.9074617162523911E-2"/>
        </c:manualLayout>
      </c:layout>
      <c:overlay val="0"/>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sz="1800">
          <a:solidFill>
            <a:sysClr val="windowText" lastClr="000000"/>
          </a:solidFill>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B18C85-F6E5-4F4C-8891-469E830330F9}" type="doc">
      <dgm:prSet loTypeId="urn:microsoft.com/office/officeart/2005/8/layout/hProcess11" loCatId="process" qsTypeId="urn:microsoft.com/office/officeart/2005/8/quickstyle/simple1" qsCatId="simple" csTypeId="urn:microsoft.com/office/officeart/2005/8/colors/accent1_2" csCatId="accent1" phldr="1"/>
      <dgm:spPr/>
    </dgm:pt>
    <dgm:pt modelId="{7B74627D-3CAB-4968-ADB7-7DE20CFCBEF1}">
      <dgm:prSet phldrT="[Tekst]" custT="1"/>
      <dgm:spPr/>
      <dgm:t>
        <a:bodyPr/>
        <a:lstStyle/>
        <a:p>
          <a:r>
            <a:rPr lang="nl-NL" sz="2400" dirty="0"/>
            <a:t>XNOR-Net (2016)</a:t>
          </a:r>
        </a:p>
      </dgm:t>
    </dgm:pt>
    <dgm:pt modelId="{D0A0B7FB-23DA-41D5-9243-2A988CF1A88B}" type="parTrans" cxnId="{99D42DE0-A9E1-4932-8D42-D19985BDDD84}">
      <dgm:prSet/>
      <dgm:spPr/>
      <dgm:t>
        <a:bodyPr/>
        <a:lstStyle/>
        <a:p>
          <a:endParaRPr lang="nl-NL"/>
        </a:p>
      </dgm:t>
    </dgm:pt>
    <dgm:pt modelId="{93BA7247-4875-494D-A1A9-FE77874B65DB}" type="sibTrans" cxnId="{99D42DE0-A9E1-4932-8D42-D19985BDDD84}">
      <dgm:prSet/>
      <dgm:spPr/>
      <dgm:t>
        <a:bodyPr/>
        <a:lstStyle/>
        <a:p>
          <a:endParaRPr lang="nl-NL"/>
        </a:p>
      </dgm:t>
    </dgm:pt>
    <dgm:pt modelId="{27F39EBE-6B4F-483A-BA40-BC9C7A9B5B9B}">
      <dgm:prSet phldrT="[Tekst]" custT="1"/>
      <dgm:spPr/>
      <dgm:t>
        <a:bodyPr/>
        <a:lstStyle/>
        <a:p>
          <a:r>
            <a:rPr lang="nl-NL" sz="2400" dirty="0" err="1"/>
            <a:t>Binary</a:t>
          </a:r>
          <a:r>
            <a:rPr lang="nl-NL" sz="2400" dirty="0"/>
            <a:t>-Net (2016)</a:t>
          </a:r>
        </a:p>
      </dgm:t>
    </dgm:pt>
    <dgm:pt modelId="{81B7D384-7420-4D69-ADFA-8598A08ED532}" type="parTrans" cxnId="{E54EFCF6-2499-42BF-88D2-B87522D7DA07}">
      <dgm:prSet/>
      <dgm:spPr/>
      <dgm:t>
        <a:bodyPr/>
        <a:lstStyle/>
        <a:p>
          <a:endParaRPr lang="nl-NL"/>
        </a:p>
      </dgm:t>
    </dgm:pt>
    <dgm:pt modelId="{9E751CBA-ACB2-4343-9963-8F5238F54551}" type="sibTrans" cxnId="{E54EFCF6-2499-42BF-88D2-B87522D7DA07}">
      <dgm:prSet/>
      <dgm:spPr/>
      <dgm:t>
        <a:bodyPr/>
        <a:lstStyle/>
        <a:p>
          <a:endParaRPr lang="nl-NL"/>
        </a:p>
      </dgm:t>
    </dgm:pt>
    <dgm:pt modelId="{F6201727-F455-41EF-A79F-9A3D018D71D4}">
      <dgm:prSet phldrT="[Tekst]" custT="1"/>
      <dgm:spPr/>
      <dgm:t>
        <a:bodyPr/>
        <a:lstStyle/>
        <a:p>
          <a:r>
            <a:rPr lang="nl-NL" sz="2400" dirty="0"/>
            <a:t>Group-Net (2018)</a:t>
          </a:r>
        </a:p>
      </dgm:t>
    </dgm:pt>
    <dgm:pt modelId="{66C9A8AE-4E59-4E4F-B8D3-4E6CF36D7693}" type="parTrans" cxnId="{7F4DACD1-2104-4255-BAA9-08ABF9885855}">
      <dgm:prSet/>
      <dgm:spPr/>
      <dgm:t>
        <a:bodyPr/>
        <a:lstStyle/>
        <a:p>
          <a:endParaRPr lang="nl-NL"/>
        </a:p>
      </dgm:t>
    </dgm:pt>
    <dgm:pt modelId="{D3DE45DE-43DB-4516-91E2-BEB9DF3AF3CB}" type="sibTrans" cxnId="{7F4DACD1-2104-4255-BAA9-08ABF9885855}">
      <dgm:prSet/>
      <dgm:spPr/>
      <dgm:t>
        <a:bodyPr/>
        <a:lstStyle/>
        <a:p>
          <a:endParaRPr lang="nl-NL"/>
        </a:p>
      </dgm:t>
    </dgm:pt>
    <dgm:pt modelId="{E95EC3A9-ED54-4573-8C11-383DFEE95921}">
      <dgm:prSet phldrT="[Tekst]" custT="1"/>
      <dgm:spPr/>
      <dgm:t>
        <a:bodyPr/>
        <a:lstStyle/>
        <a:p>
          <a:r>
            <a:rPr lang="nl-NL" sz="2400" dirty="0"/>
            <a:t>ABC-Net (2017)</a:t>
          </a:r>
        </a:p>
      </dgm:t>
    </dgm:pt>
    <dgm:pt modelId="{060D4C9D-FA0E-4929-81F7-A9B40DBF3062}" type="parTrans" cxnId="{49369975-5061-4673-96E0-463ABC0ADF33}">
      <dgm:prSet/>
      <dgm:spPr/>
      <dgm:t>
        <a:bodyPr/>
        <a:lstStyle/>
        <a:p>
          <a:endParaRPr lang="nl-NL"/>
        </a:p>
      </dgm:t>
    </dgm:pt>
    <dgm:pt modelId="{E8B6E33B-E0A8-4284-930E-8A4CDA5D03B5}" type="sibTrans" cxnId="{49369975-5061-4673-96E0-463ABC0ADF33}">
      <dgm:prSet/>
      <dgm:spPr/>
      <dgm:t>
        <a:bodyPr/>
        <a:lstStyle/>
        <a:p>
          <a:endParaRPr lang="nl-NL"/>
        </a:p>
      </dgm:t>
    </dgm:pt>
    <dgm:pt modelId="{FAE38CB7-65F7-4C53-A478-54BA461CD341}">
      <dgm:prSet phldrT="[Tekst]" custT="1"/>
      <dgm:spPr/>
      <dgm:t>
        <a:bodyPr/>
        <a:lstStyle/>
        <a:p>
          <a:r>
            <a:rPr lang="nl-NL" sz="2400" dirty="0" smtClean="0"/>
            <a:t>Bi-Real-Net </a:t>
          </a:r>
          <a:r>
            <a:rPr lang="nl-NL" sz="2400" dirty="0"/>
            <a:t>(2018)</a:t>
          </a:r>
        </a:p>
      </dgm:t>
    </dgm:pt>
    <dgm:pt modelId="{307CC262-C52C-44C9-8B8E-9B1D00ABDB16}" type="parTrans" cxnId="{53034475-4496-4C7B-94D3-698A4B9A0206}">
      <dgm:prSet/>
      <dgm:spPr/>
      <dgm:t>
        <a:bodyPr/>
        <a:lstStyle/>
        <a:p>
          <a:endParaRPr lang="nl-NL"/>
        </a:p>
      </dgm:t>
    </dgm:pt>
    <dgm:pt modelId="{99379508-8D2B-4B37-BE0F-2A62B0105DBA}" type="sibTrans" cxnId="{53034475-4496-4C7B-94D3-698A4B9A0206}">
      <dgm:prSet/>
      <dgm:spPr/>
      <dgm:t>
        <a:bodyPr/>
        <a:lstStyle/>
        <a:p>
          <a:endParaRPr lang="nl-NL"/>
        </a:p>
      </dgm:t>
    </dgm:pt>
    <dgm:pt modelId="{D9ED76EE-77CA-4944-92D6-CCAC9C1F57F9}" type="pres">
      <dgm:prSet presAssocID="{8EB18C85-F6E5-4F4C-8891-469E830330F9}" presName="Name0" presStyleCnt="0">
        <dgm:presLayoutVars>
          <dgm:dir/>
          <dgm:resizeHandles val="exact"/>
        </dgm:presLayoutVars>
      </dgm:prSet>
      <dgm:spPr/>
    </dgm:pt>
    <dgm:pt modelId="{47053C4A-5635-487A-A101-94596FB68491}" type="pres">
      <dgm:prSet presAssocID="{8EB18C85-F6E5-4F4C-8891-469E830330F9}" presName="arrow" presStyleLbl="bgShp" presStyleIdx="0" presStyleCnt="1" custLinFactNeighborY="774"/>
      <dgm:spPr/>
    </dgm:pt>
    <dgm:pt modelId="{3983A468-CC0E-4A0D-88E2-4CC3B3E0FBC7}" type="pres">
      <dgm:prSet presAssocID="{8EB18C85-F6E5-4F4C-8891-469E830330F9}" presName="points" presStyleCnt="0"/>
      <dgm:spPr/>
    </dgm:pt>
    <dgm:pt modelId="{A06FF696-56D8-4F89-9D07-6103F3AA2822}" type="pres">
      <dgm:prSet presAssocID="{27F39EBE-6B4F-483A-BA40-BC9C7A9B5B9B}" presName="compositeA" presStyleCnt="0"/>
      <dgm:spPr/>
    </dgm:pt>
    <dgm:pt modelId="{08497A70-9BAE-48B1-AE49-9350934AB3B5}" type="pres">
      <dgm:prSet presAssocID="{27F39EBE-6B4F-483A-BA40-BC9C7A9B5B9B}" presName="textA" presStyleLbl="revTx" presStyleIdx="0" presStyleCnt="5">
        <dgm:presLayoutVars>
          <dgm:bulletEnabled val="1"/>
        </dgm:presLayoutVars>
      </dgm:prSet>
      <dgm:spPr/>
      <dgm:t>
        <a:bodyPr/>
        <a:lstStyle/>
        <a:p>
          <a:endParaRPr lang="en-US"/>
        </a:p>
      </dgm:t>
    </dgm:pt>
    <dgm:pt modelId="{DEE901EC-03D4-4021-B970-A94E8A7BA615}" type="pres">
      <dgm:prSet presAssocID="{27F39EBE-6B4F-483A-BA40-BC9C7A9B5B9B}" presName="circleA" presStyleLbl="node1" presStyleIdx="0" presStyleCnt="5"/>
      <dgm:spPr/>
    </dgm:pt>
    <dgm:pt modelId="{4CD7B6D8-2269-4958-85CB-ED42DFFA6AD6}" type="pres">
      <dgm:prSet presAssocID="{27F39EBE-6B4F-483A-BA40-BC9C7A9B5B9B}" presName="spaceA" presStyleCnt="0"/>
      <dgm:spPr/>
    </dgm:pt>
    <dgm:pt modelId="{6A2A03A4-3ECA-42A4-9991-7322EA1BCBB2}" type="pres">
      <dgm:prSet presAssocID="{9E751CBA-ACB2-4343-9963-8F5238F54551}" presName="space" presStyleCnt="0"/>
      <dgm:spPr/>
    </dgm:pt>
    <dgm:pt modelId="{2D50BDE5-3D05-441E-973B-B09B56BBF076}" type="pres">
      <dgm:prSet presAssocID="{7B74627D-3CAB-4968-ADB7-7DE20CFCBEF1}" presName="compositeB" presStyleCnt="0"/>
      <dgm:spPr/>
    </dgm:pt>
    <dgm:pt modelId="{14D965C6-9C4F-4E07-986E-C19EBA1F1EA4}" type="pres">
      <dgm:prSet presAssocID="{7B74627D-3CAB-4968-ADB7-7DE20CFCBEF1}" presName="textB" presStyleLbl="revTx" presStyleIdx="1" presStyleCnt="5">
        <dgm:presLayoutVars>
          <dgm:bulletEnabled val="1"/>
        </dgm:presLayoutVars>
      </dgm:prSet>
      <dgm:spPr/>
      <dgm:t>
        <a:bodyPr/>
        <a:lstStyle/>
        <a:p>
          <a:endParaRPr lang="en-US"/>
        </a:p>
      </dgm:t>
    </dgm:pt>
    <dgm:pt modelId="{F0930C9C-4120-41B3-942A-9DC8B9BAA1E4}" type="pres">
      <dgm:prSet presAssocID="{7B74627D-3CAB-4968-ADB7-7DE20CFCBEF1}" presName="circleB" presStyleLbl="node1" presStyleIdx="1" presStyleCnt="5"/>
      <dgm:spPr/>
    </dgm:pt>
    <dgm:pt modelId="{D6748799-3DD0-4A03-806D-411C882E0379}" type="pres">
      <dgm:prSet presAssocID="{7B74627D-3CAB-4968-ADB7-7DE20CFCBEF1}" presName="spaceB" presStyleCnt="0"/>
      <dgm:spPr/>
    </dgm:pt>
    <dgm:pt modelId="{8FC08955-4BD8-4BE2-8282-A82FD507D165}" type="pres">
      <dgm:prSet presAssocID="{93BA7247-4875-494D-A1A9-FE77874B65DB}" presName="space" presStyleCnt="0"/>
      <dgm:spPr/>
    </dgm:pt>
    <dgm:pt modelId="{8AF24EB3-C1D1-492B-9CA0-C14A78E23C5F}" type="pres">
      <dgm:prSet presAssocID="{E95EC3A9-ED54-4573-8C11-383DFEE95921}" presName="compositeA" presStyleCnt="0"/>
      <dgm:spPr/>
    </dgm:pt>
    <dgm:pt modelId="{454E4C0F-2085-4EE4-90AD-FC3A9EED2CF3}" type="pres">
      <dgm:prSet presAssocID="{E95EC3A9-ED54-4573-8C11-383DFEE95921}" presName="textA" presStyleLbl="revTx" presStyleIdx="2" presStyleCnt="5">
        <dgm:presLayoutVars>
          <dgm:bulletEnabled val="1"/>
        </dgm:presLayoutVars>
      </dgm:prSet>
      <dgm:spPr/>
      <dgm:t>
        <a:bodyPr/>
        <a:lstStyle/>
        <a:p>
          <a:endParaRPr lang="en-US"/>
        </a:p>
      </dgm:t>
    </dgm:pt>
    <dgm:pt modelId="{B28BF4B2-3B04-44BF-810D-B3B2A24B0173}" type="pres">
      <dgm:prSet presAssocID="{E95EC3A9-ED54-4573-8C11-383DFEE95921}" presName="circleA" presStyleLbl="node1" presStyleIdx="2" presStyleCnt="5"/>
      <dgm:spPr/>
    </dgm:pt>
    <dgm:pt modelId="{F050C7EF-0830-4D2A-94C9-DBB95C045C75}" type="pres">
      <dgm:prSet presAssocID="{E95EC3A9-ED54-4573-8C11-383DFEE95921}" presName="spaceA" presStyleCnt="0"/>
      <dgm:spPr/>
    </dgm:pt>
    <dgm:pt modelId="{81ECD0DD-5A5D-4782-8DE9-AACEBE78737D}" type="pres">
      <dgm:prSet presAssocID="{E8B6E33B-E0A8-4284-930E-8A4CDA5D03B5}" presName="space" presStyleCnt="0"/>
      <dgm:spPr/>
    </dgm:pt>
    <dgm:pt modelId="{A3F1773F-58C0-46C7-9747-2FE15E9E7E7E}" type="pres">
      <dgm:prSet presAssocID="{FAE38CB7-65F7-4C53-A478-54BA461CD341}" presName="compositeB" presStyleCnt="0"/>
      <dgm:spPr/>
    </dgm:pt>
    <dgm:pt modelId="{FB7D29FB-78F8-4DC1-89D0-26A7150EA424}" type="pres">
      <dgm:prSet presAssocID="{FAE38CB7-65F7-4C53-A478-54BA461CD341}" presName="textB" presStyleLbl="revTx" presStyleIdx="3" presStyleCnt="5">
        <dgm:presLayoutVars>
          <dgm:bulletEnabled val="1"/>
        </dgm:presLayoutVars>
      </dgm:prSet>
      <dgm:spPr/>
      <dgm:t>
        <a:bodyPr/>
        <a:lstStyle/>
        <a:p>
          <a:endParaRPr lang="en-US"/>
        </a:p>
      </dgm:t>
    </dgm:pt>
    <dgm:pt modelId="{428DFB46-7F82-4DED-8856-8DD63846DDB8}" type="pres">
      <dgm:prSet presAssocID="{FAE38CB7-65F7-4C53-A478-54BA461CD341}" presName="circleB" presStyleLbl="node1" presStyleIdx="3" presStyleCnt="5"/>
      <dgm:spPr/>
    </dgm:pt>
    <dgm:pt modelId="{FA15B7C6-CB79-4032-BAC7-3E58556D5571}" type="pres">
      <dgm:prSet presAssocID="{FAE38CB7-65F7-4C53-A478-54BA461CD341}" presName="spaceB" presStyleCnt="0"/>
      <dgm:spPr/>
    </dgm:pt>
    <dgm:pt modelId="{3DF3C4CB-4DF9-4D20-BBE6-28049021DA4C}" type="pres">
      <dgm:prSet presAssocID="{99379508-8D2B-4B37-BE0F-2A62B0105DBA}" presName="space" presStyleCnt="0"/>
      <dgm:spPr/>
    </dgm:pt>
    <dgm:pt modelId="{A9BC7211-433F-4425-9AE8-C5AE84B325F3}" type="pres">
      <dgm:prSet presAssocID="{F6201727-F455-41EF-A79F-9A3D018D71D4}" presName="compositeA" presStyleCnt="0"/>
      <dgm:spPr/>
    </dgm:pt>
    <dgm:pt modelId="{CBB45BF6-2415-4651-98BD-A7447E0CBCBE}" type="pres">
      <dgm:prSet presAssocID="{F6201727-F455-41EF-A79F-9A3D018D71D4}" presName="textA" presStyleLbl="revTx" presStyleIdx="4" presStyleCnt="5">
        <dgm:presLayoutVars>
          <dgm:bulletEnabled val="1"/>
        </dgm:presLayoutVars>
      </dgm:prSet>
      <dgm:spPr/>
      <dgm:t>
        <a:bodyPr/>
        <a:lstStyle/>
        <a:p>
          <a:endParaRPr lang="en-US"/>
        </a:p>
      </dgm:t>
    </dgm:pt>
    <dgm:pt modelId="{1A2E2E5E-D6FC-4A28-A3A8-5300808544AF}" type="pres">
      <dgm:prSet presAssocID="{F6201727-F455-41EF-A79F-9A3D018D71D4}" presName="circleA" presStyleLbl="node1" presStyleIdx="4" presStyleCnt="5"/>
      <dgm:spPr/>
    </dgm:pt>
    <dgm:pt modelId="{C9BC9B2E-F7FC-4BA3-8092-FE4CD3316870}" type="pres">
      <dgm:prSet presAssocID="{F6201727-F455-41EF-A79F-9A3D018D71D4}" presName="spaceA" presStyleCnt="0"/>
      <dgm:spPr/>
    </dgm:pt>
  </dgm:ptLst>
  <dgm:cxnLst>
    <dgm:cxn modelId="{49369975-5061-4673-96E0-463ABC0ADF33}" srcId="{8EB18C85-F6E5-4F4C-8891-469E830330F9}" destId="{E95EC3A9-ED54-4573-8C11-383DFEE95921}" srcOrd="2" destOrd="0" parTransId="{060D4C9D-FA0E-4929-81F7-A9B40DBF3062}" sibTransId="{E8B6E33B-E0A8-4284-930E-8A4CDA5D03B5}"/>
    <dgm:cxn modelId="{ADC5BF50-FF81-422C-B5C5-C6012306869E}" type="presOf" srcId="{FAE38CB7-65F7-4C53-A478-54BA461CD341}" destId="{FB7D29FB-78F8-4DC1-89D0-26A7150EA424}" srcOrd="0" destOrd="0" presId="urn:microsoft.com/office/officeart/2005/8/layout/hProcess11"/>
    <dgm:cxn modelId="{99D42DE0-A9E1-4932-8D42-D19985BDDD84}" srcId="{8EB18C85-F6E5-4F4C-8891-469E830330F9}" destId="{7B74627D-3CAB-4968-ADB7-7DE20CFCBEF1}" srcOrd="1" destOrd="0" parTransId="{D0A0B7FB-23DA-41D5-9243-2A988CF1A88B}" sibTransId="{93BA7247-4875-494D-A1A9-FE77874B65DB}"/>
    <dgm:cxn modelId="{53034475-4496-4C7B-94D3-698A4B9A0206}" srcId="{8EB18C85-F6E5-4F4C-8891-469E830330F9}" destId="{FAE38CB7-65F7-4C53-A478-54BA461CD341}" srcOrd="3" destOrd="0" parTransId="{307CC262-C52C-44C9-8B8E-9B1D00ABDB16}" sibTransId="{99379508-8D2B-4B37-BE0F-2A62B0105DBA}"/>
    <dgm:cxn modelId="{7F4DACD1-2104-4255-BAA9-08ABF9885855}" srcId="{8EB18C85-F6E5-4F4C-8891-469E830330F9}" destId="{F6201727-F455-41EF-A79F-9A3D018D71D4}" srcOrd="4" destOrd="0" parTransId="{66C9A8AE-4E59-4E4F-B8D3-4E6CF36D7693}" sibTransId="{D3DE45DE-43DB-4516-91E2-BEB9DF3AF3CB}"/>
    <dgm:cxn modelId="{E54EFCF6-2499-42BF-88D2-B87522D7DA07}" srcId="{8EB18C85-F6E5-4F4C-8891-469E830330F9}" destId="{27F39EBE-6B4F-483A-BA40-BC9C7A9B5B9B}" srcOrd="0" destOrd="0" parTransId="{81B7D384-7420-4D69-ADFA-8598A08ED532}" sibTransId="{9E751CBA-ACB2-4343-9963-8F5238F54551}"/>
    <dgm:cxn modelId="{D85CB31D-0B55-4BE1-8004-8DAD936F6C19}" type="presOf" srcId="{27F39EBE-6B4F-483A-BA40-BC9C7A9B5B9B}" destId="{08497A70-9BAE-48B1-AE49-9350934AB3B5}" srcOrd="0" destOrd="0" presId="urn:microsoft.com/office/officeart/2005/8/layout/hProcess11"/>
    <dgm:cxn modelId="{B4CCE757-0FDE-4BDF-974F-EE26E8205AFD}" type="presOf" srcId="{F6201727-F455-41EF-A79F-9A3D018D71D4}" destId="{CBB45BF6-2415-4651-98BD-A7447E0CBCBE}" srcOrd="0" destOrd="0" presId="urn:microsoft.com/office/officeart/2005/8/layout/hProcess11"/>
    <dgm:cxn modelId="{D19DE5A2-C0AF-41CF-A414-BE4C9BC62296}" type="presOf" srcId="{E95EC3A9-ED54-4573-8C11-383DFEE95921}" destId="{454E4C0F-2085-4EE4-90AD-FC3A9EED2CF3}" srcOrd="0" destOrd="0" presId="urn:microsoft.com/office/officeart/2005/8/layout/hProcess11"/>
    <dgm:cxn modelId="{20CF844A-23DA-4E44-831A-76AAE0F0FC35}" type="presOf" srcId="{7B74627D-3CAB-4968-ADB7-7DE20CFCBEF1}" destId="{14D965C6-9C4F-4E07-986E-C19EBA1F1EA4}" srcOrd="0" destOrd="0" presId="urn:microsoft.com/office/officeart/2005/8/layout/hProcess11"/>
    <dgm:cxn modelId="{99392E8A-EDBE-42FA-928C-36CE35286B25}" type="presOf" srcId="{8EB18C85-F6E5-4F4C-8891-469E830330F9}" destId="{D9ED76EE-77CA-4944-92D6-CCAC9C1F57F9}" srcOrd="0" destOrd="0" presId="urn:microsoft.com/office/officeart/2005/8/layout/hProcess11"/>
    <dgm:cxn modelId="{4CAC28A3-B923-40AA-A3A4-28AAB94564CD}" type="presParOf" srcId="{D9ED76EE-77CA-4944-92D6-CCAC9C1F57F9}" destId="{47053C4A-5635-487A-A101-94596FB68491}" srcOrd="0" destOrd="0" presId="urn:microsoft.com/office/officeart/2005/8/layout/hProcess11"/>
    <dgm:cxn modelId="{DA54BCF9-4467-4658-83A9-709A2A6F5C99}" type="presParOf" srcId="{D9ED76EE-77CA-4944-92D6-CCAC9C1F57F9}" destId="{3983A468-CC0E-4A0D-88E2-4CC3B3E0FBC7}" srcOrd="1" destOrd="0" presId="urn:microsoft.com/office/officeart/2005/8/layout/hProcess11"/>
    <dgm:cxn modelId="{484FBA25-6849-4474-9C8C-01A56B19E68E}" type="presParOf" srcId="{3983A468-CC0E-4A0D-88E2-4CC3B3E0FBC7}" destId="{A06FF696-56D8-4F89-9D07-6103F3AA2822}" srcOrd="0" destOrd="0" presId="urn:microsoft.com/office/officeart/2005/8/layout/hProcess11"/>
    <dgm:cxn modelId="{47A8AB50-8844-48F7-B9AB-9D2518C88FED}" type="presParOf" srcId="{A06FF696-56D8-4F89-9D07-6103F3AA2822}" destId="{08497A70-9BAE-48B1-AE49-9350934AB3B5}" srcOrd="0" destOrd="0" presId="urn:microsoft.com/office/officeart/2005/8/layout/hProcess11"/>
    <dgm:cxn modelId="{ADCEDB8C-AE6F-415F-93E6-162ACCE07C12}" type="presParOf" srcId="{A06FF696-56D8-4F89-9D07-6103F3AA2822}" destId="{DEE901EC-03D4-4021-B970-A94E8A7BA615}" srcOrd="1" destOrd="0" presId="urn:microsoft.com/office/officeart/2005/8/layout/hProcess11"/>
    <dgm:cxn modelId="{7669C005-301F-4D3B-A62D-A8AD0D91E558}" type="presParOf" srcId="{A06FF696-56D8-4F89-9D07-6103F3AA2822}" destId="{4CD7B6D8-2269-4958-85CB-ED42DFFA6AD6}" srcOrd="2" destOrd="0" presId="urn:microsoft.com/office/officeart/2005/8/layout/hProcess11"/>
    <dgm:cxn modelId="{EC7C0390-0572-4CC4-8FA0-8AB7A87B91CB}" type="presParOf" srcId="{3983A468-CC0E-4A0D-88E2-4CC3B3E0FBC7}" destId="{6A2A03A4-3ECA-42A4-9991-7322EA1BCBB2}" srcOrd="1" destOrd="0" presId="urn:microsoft.com/office/officeart/2005/8/layout/hProcess11"/>
    <dgm:cxn modelId="{11622A8E-5257-4F9C-B58C-26C07170B2F4}" type="presParOf" srcId="{3983A468-CC0E-4A0D-88E2-4CC3B3E0FBC7}" destId="{2D50BDE5-3D05-441E-973B-B09B56BBF076}" srcOrd="2" destOrd="0" presId="urn:microsoft.com/office/officeart/2005/8/layout/hProcess11"/>
    <dgm:cxn modelId="{F3FABE9F-8D97-47A2-A873-99EBE81D80B6}" type="presParOf" srcId="{2D50BDE5-3D05-441E-973B-B09B56BBF076}" destId="{14D965C6-9C4F-4E07-986E-C19EBA1F1EA4}" srcOrd="0" destOrd="0" presId="urn:microsoft.com/office/officeart/2005/8/layout/hProcess11"/>
    <dgm:cxn modelId="{E278E08E-AD62-4634-A9C2-1AC50BF6D40D}" type="presParOf" srcId="{2D50BDE5-3D05-441E-973B-B09B56BBF076}" destId="{F0930C9C-4120-41B3-942A-9DC8B9BAA1E4}" srcOrd="1" destOrd="0" presId="urn:microsoft.com/office/officeart/2005/8/layout/hProcess11"/>
    <dgm:cxn modelId="{506863C2-1312-476C-82B4-A48DB8ED4CE6}" type="presParOf" srcId="{2D50BDE5-3D05-441E-973B-B09B56BBF076}" destId="{D6748799-3DD0-4A03-806D-411C882E0379}" srcOrd="2" destOrd="0" presId="urn:microsoft.com/office/officeart/2005/8/layout/hProcess11"/>
    <dgm:cxn modelId="{01405E9B-30A2-4AE7-8A6B-137BF0A37209}" type="presParOf" srcId="{3983A468-CC0E-4A0D-88E2-4CC3B3E0FBC7}" destId="{8FC08955-4BD8-4BE2-8282-A82FD507D165}" srcOrd="3" destOrd="0" presId="urn:microsoft.com/office/officeart/2005/8/layout/hProcess11"/>
    <dgm:cxn modelId="{C5C23FA7-BDFD-4787-BCB0-3DD0E51878CA}" type="presParOf" srcId="{3983A468-CC0E-4A0D-88E2-4CC3B3E0FBC7}" destId="{8AF24EB3-C1D1-492B-9CA0-C14A78E23C5F}" srcOrd="4" destOrd="0" presId="urn:microsoft.com/office/officeart/2005/8/layout/hProcess11"/>
    <dgm:cxn modelId="{9668C2A4-58C7-42B7-A7AF-C2180458A4B5}" type="presParOf" srcId="{8AF24EB3-C1D1-492B-9CA0-C14A78E23C5F}" destId="{454E4C0F-2085-4EE4-90AD-FC3A9EED2CF3}" srcOrd="0" destOrd="0" presId="urn:microsoft.com/office/officeart/2005/8/layout/hProcess11"/>
    <dgm:cxn modelId="{940A4CF4-2ED6-469C-BE8B-4144FFD1F808}" type="presParOf" srcId="{8AF24EB3-C1D1-492B-9CA0-C14A78E23C5F}" destId="{B28BF4B2-3B04-44BF-810D-B3B2A24B0173}" srcOrd="1" destOrd="0" presId="urn:microsoft.com/office/officeart/2005/8/layout/hProcess11"/>
    <dgm:cxn modelId="{575F6D6B-6276-4476-BA10-99150D11C108}" type="presParOf" srcId="{8AF24EB3-C1D1-492B-9CA0-C14A78E23C5F}" destId="{F050C7EF-0830-4D2A-94C9-DBB95C045C75}" srcOrd="2" destOrd="0" presId="urn:microsoft.com/office/officeart/2005/8/layout/hProcess11"/>
    <dgm:cxn modelId="{AD3C35E9-AC20-47D1-B41E-1BB629A741E5}" type="presParOf" srcId="{3983A468-CC0E-4A0D-88E2-4CC3B3E0FBC7}" destId="{81ECD0DD-5A5D-4782-8DE9-AACEBE78737D}" srcOrd="5" destOrd="0" presId="urn:microsoft.com/office/officeart/2005/8/layout/hProcess11"/>
    <dgm:cxn modelId="{CBCE3C66-88FE-47A6-8A84-A48AC07B11EB}" type="presParOf" srcId="{3983A468-CC0E-4A0D-88E2-4CC3B3E0FBC7}" destId="{A3F1773F-58C0-46C7-9747-2FE15E9E7E7E}" srcOrd="6" destOrd="0" presId="urn:microsoft.com/office/officeart/2005/8/layout/hProcess11"/>
    <dgm:cxn modelId="{DD6CFAF4-DA50-4189-929B-EF6F8B761282}" type="presParOf" srcId="{A3F1773F-58C0-46C7-9747-2FE15E9E7E7E}" destId="{FB7D29FB-78F8-4DC1-89D0-26A7150EA424}" srcOrd="0" destOrd="0" presId="urn:microsoft.com/office/officeart/2005/8/layout/hProcess11"/>
    <dgm:cxn modelId="{D33F7F1B-70FA-40ED-8651-246A6A442BE3}" type="presParOf" srcId="{A3F1773F-58C0-46C7-9747-2FE15E9E7E7E}" destId="{428DFB46-7F82-4DED-8856-8DD63846DDB8}" srcOrd="1" destOrd="0" presId="urn:microsoft.com/office/officeart/2005/8/layout/hProcess11"/>
    <dgm:cxn modelId="{7E78E29D-D451-4C71-B8CE-B024474279A4}" type="presParOf" srcId="{A3F1773F-58C0-46C7-9747-2FE15E9E7E7E}" destId="{FA15B7C6-CB79-4032-BAC7-3E58556D5571}" srcOrd="2" destOrd="0" presId="urn:microsoft.com/office/officeart/2005/8/layout/hProcess11"/>
    <dgm:cxn modelId="{149D5D6B-081C-4660-AC49-9BEF8A64C748}" type="presParOf" srcId="{3983A468-CC0E-4A0D-88E2-4CC3B3E0FBC7}" destId="{3DF3C4CB-4DF9-4D20-BBE6-28049021DA4C}" srcOrd="7" destOrd="0" presId="urn:microsoft.com/office/officeart/2005/8/layout/hProcess11"/>
    <dgm:cxn modelId="{D968F957-5A09-412D-88FC-11218591ED68}" type="presParOf" srcId="{3983A468-CC0E-4A0D-88E2-4CC3B3E0FBC7}" destId="{A9BC7211-433F-4425-9AE8-C5AE84B325F3}" srcOrd="8" destOrd="0" presId="urn:microsoft.com/office/officeart/2005/8/layout/hProcess11"/>
    <dgm:cxn modelId="{5B859DA1-864F-4A7B-B77A-DE10F99C22A9}" type="presParOf" srcId="{A9BC7211-433F-4425-9AE8-C5AE84B325F3}" destId="{CBB45BF6-2415-4651-98BD-A7447E0CBCBE}" srcOrd="0" destOrd="0" presId="urn:microsoft.com/office/officeart/2005/8/layout/hProcess11"/>
    <dgm:cxn modelId="{70794D79-07D2-4978-BF59-4D5CF703EDA3}" type="presParOf" srcId="{A9BC7211-433F-4425-9AE8-C5AE84B325F3}" destId="{1A2E2E5E-D6FC-4A28-A3A8-5300808544AF}" srcOrd="1" destOrd="0" presId="urn:microsoft.com/office/officeart/2005/8/layout/hProcess11"/>
    <dgm:cxn modelId="{31C53C90-3E90-4B16-B01C-B0EDBA226DEF}" type="presParOf" srcId="{A9BC7211-433F-4425-9AE8-C5AE84B325F3}" destId="{C9BC9B2E-F7FC-4BA3-8092-FE4CD3316870}"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053C4A-5635-487A-A101-94596FB68491}">
      <dsp:nvSpPr>
        <dsp:cNvPr id="0" name=""/>
        <dsp:cNvSpPr/>
      </dsp:nvSpPr>
      <dsp:spPr>
        <a:xfrm>
          <a:off x="0" y="1231782"/>
          <a:ext cx="7935287" cy="1625600"/>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8497A70-9BAE-48B1-AE49-9350934AB3B5}">
      <dsp:nvSpPr>
        <dsp:cNvPr id="0" name=""/>
        <dsp:cNvSpPr/>
      </dsp:nvSpPr>
      <dsp:spPr>
        <a:xfrm>
          <a:off x="3138" y="0"/>
          <a:ext cx="1372207" cy="162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b" anchorCtr="0">
          <a:noAutofit/>
        </a:bodyPr>
        <a:lstStyle/>
        <a:p>
          <a:pPr lvl="0" algn="ctr" defTabSz="1066800">
            <a:lnSpc>
              <a:spcPct val="90000"/>
            </a:lnSpc>
            <a:spcBef>
              <a:spcPct val="0"/>
            </a:spcBef>
            <a:spcAft>
              <a:spcPct val="35000"/>
            </a:spcAft>
          </a:pPr>
          <a:r>
            <a:rPr lang="nl-NL" sz="2400" kern="1200" dirty="0" err="1"/>
            <a:t>Binary</a:t>
          </a:r>
          <a:r>
            <a:rPr lang="nl-NL" sz="2400" kern="1200" dirty="0"/>
            <a:t>-Net (2016)</a:t>
          </a:r>
        </a:p>
      </dsp:txBody>
      <dsp:txXfrm>
        <a:off x="3138" y="0"/>
        <a:ext cx="1372207" cy="1625600"/>
      </dsp:txXfrm>
    </dsp:sp>
    <dsp:sp modelId="{DEE901EC-03D4-4021-B970-A94E8A7BA615}">
      <dsp:nvSpPr>
        <dsp:cNvPr id="0" name=""/>
        <dsp:cNvSpPr/>
      </dsp:nvSpPr>
      <dsp:spPr>
        <a:xfrm>
          <a:off x="486042" y="1828800"/>
          <a:ext cx="406400" cy="40640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4D965C6-9C4F-4E07-986E-C19EBA1F1EA4}">
      <dsp:nvSpPr>
        <dsp:cNvPr id="0" name=""/>
        <dsp:cNvSpPr/>
      </dsp:nvSpPr>
      <dsp:spPr>
        <a:xfrm>
          <a:off x="1443956" y="2438399"/>
          <a:ext cx="1372207" cy="162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t" anchorCtr="0">
          <a:noAutofit/>
        </a:bodyPr>
        <a:lstStyle/>
        <a:p>
          <a:pPr lvl="0" algn="ctr" defTabSz="1066800">
            <a:lnSpc>
              <a:spcPct val="90000"/>
            </a:lnSpc>
            <a:spcBef>
              <a:spcPct val="0"/>
            </a:spcBef>
            <a:spcAft>
              <a:spcPct val="35000"/>
            </a:spcAft>
          </a:pPr>
          <a:r>
            <a:rPr lang="nl-NL" sz="2400" kern="1200" dirty="0"/>
            <a:t>XNOR-Net (2016)</a:t>
          </a:r>
        </a:p>
      </dsp:txBody>
      <dsp:txXfrm>
        <a:off x="1443956" y="2438399"/>
        <a:ext cx="1372207" cy="1625600"/>
      </dsp:txXfrm>
    </dsp:sp>
    <dsp:sp modelId="{F0930C9C-4120-41B3-942A-9DC8B9BAA1E4}">
      <dsp:nvSpPr>
        <dsp:cNvPr id="0" name=""/>
        <dsp:cNvSpPr/>
      </dsp:nvSpPr>
      <dsp:spPr>
        <a:xfrm>
          <a:off x="1926860" y="1828800"/>
          <a:ext cx="406400" cy="40640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4E4C0F-2085-4EE4-90AD-FC3A9EED2CF3}">
      <dsp:nvSpPr>
        <dsp:cNvPr id="0" name=""/>
        <dsp:cNvSpPr/>
      </dsp:nvSpPr>
      <dsp:spPr>
        <a:xfrm>
          <a:off x="2884775" y="0"/>
          <a:ext cx="1372207" cy="162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b" anchorCtr="0">
          <a:noAutofit/>
        </a:bodyPr>
        <a:lstStyle/>
        <a:p>
          <a:pPr lvl="0" algn="ctr" defTabSz="1066800">
            <a:lnSpc>
              <a:spcPct val="90000"/>
            </a:lnSpc>
            <a:spcBef>
              <a:spcPct val="0"/>
            </a:spcBef>
            <a:spcAft>
              <a:spcPct val="35000"/>
            </a:spcAft>
          </a:pPr>
          <a:r>
            <a:rPr lang="nl-NL" sz="2400" kern="1200" dirty="0"/>
            <a:t>ABC-Net (2017)</a:t>
          </a:r>
        </a:p>
      </dsp:txBody>
      <dsp:txXfrm>
        <a:off x="2884775" y="0"/>
        <a:ext cx="1372207" cy="1625600"/>
      </dsp:txXfrm>
    </dsp:sp>
    <dsp:sp modelId="{B28BF4B2-3B04-44BF-810D-B3B2A24B0173}">
      <dsp:nvSpPr>
        <dsp:cNvPr id="0" name=""/>
        <dsp:cNvSpPr/>
      </dsp:nvSpPr>
      <dsp:spPr>
        <a:xfrm>
          <a:off x="3367679" y="1828800"/>
          <a:ext cx="406400" cy="40640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B7D29FB-78F8-4DC1-89D0-26A7150EA424}">
      <dsp:nvSpPr>
        <dsp:cNvPr id="0" name=""/>
        <dsp:cNvSpPr/>
      </dsp:nvSpPr>
      <dsp:spPr>
        <a:xfrm>
          <a:off x="4325593" y="2438399"/>
          <a:ext cx="1372207" cy="162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t" anchorCtr="0">
          <a:noAutofit/>
        </a:bodyPr>
        <a:lstStyle/>
        <a:p>
          <a:pPr lvl="0" algn="ctr" defTabSz="1066800">
            <a:lnSpc>
              <a:spcPct val="90000"/>
            </a:lnSpc>
            <a:spcBef>
              <a:spcPct val="0"/>
            </a:spcBef>
            <a:spcAft>
              <a:spcPct val="35000"/>
            </a:spcAft>
          </a:pPr>
          <a:r>
            <a:rPr lang="nl-NL" sz="2400" kern="1200" dirty="0" smtClean="0"/>
            <a:t>Bi-Real-Net </a:t>
          </a:r>
          <a:r>
            <a:rPr lang="nl-NL" sz="2400" kern="1200" dirty="0"/>
            <a:t>(2018)</a:t>
          </a:r>
        </a:p>
      </dsp:txBody>
      <dsp:txXfrm>
        <a:off x="4325593" y="2438399"/>
        <a:ext cx="1372207" cy="1625600"/>
      </dsp:txXfrm>
    </dsp:sp>
    <dsp:sp modelId="{428DFB46-7F82-4DED-8856-8DD63846DDB8}">
      <dsp:nvSpPr>
        <dsp:cNvPr id="0" name=""/>
        <dsp:cNvSpPr/>
      </dsp:nvSpPr>
      <dsp:spPr>
        <a:xfrm>
          <a:off x="4808497" y="1828800"/>
          <a:ext cx="406400" cy="40640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BB45BF6-2415-4651-98BD-A7447E0CBCBE}">
      <dsp:nvSpPr>
        <dsp:cNvPr id="0" name=""/>
        <dsp:cNvSpPr/>
      </dsp:nvSpPr>
      <dsp:spPr>
        <a:xfrm>
          <a:off x="5766411" y="0"/>
          <a:ext cx="1372207" cy="162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b" anchorCtr="0">
          <a:noAutofit/>
        </a:bodyPr>
        <a:lstStyle/>
        <a:p>
          <a:pPr lvl="0" algn="ctr" defTabSz="1066800">
            <a:lnSpc>
              <a:spcPct val="90000"/>
            </a:lnSpc>
            <a:spcBef>
              <a:spcPct val="0"/>
            </a:spcBef>
            <a:spcAft>
              <a:spcPct val="35000"/>
            </a:spcAft>
          </a:pPr>
          <a:r>
            <a:rPr lang="nl-NL" sz="2400" kern="1200" dirty="0"/>
            <a:t>Group-Net (2018)</a:t>
          </a:r>
        </a:p>
      </dsp:txBody>
      <dsp:txXfrm>
        <a:off x="5766411" y="0"/>
        <a:ext cx="1372207" cy="1625600"/>
      </dsp:txXfrm>
    </dsp:sp>
    <dsp:sp modelId="{1A2E2E5E-D6FC-4A28-A3A8-5300808544AF}">
      <dsp:nvSpPr>
        <dsp:cNvPr id="0" name=""/>
        <dsp:cNvSpPr/>
      </dsp:nvSpPr>
      <dsp:spPr>
        <a:xfrm>
          <a:off x="6249315" y="1828800"/>
          <a:ext cx="406400" cy="40640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0.68954</cdr:x>
      <cdr:y>0.40054</cdr:y>
    </cdr:from>
    <cdr:to>
      <cdr:x>0.98486</cdr:x>
      <cdr:y>0.52661</cdr:y>
    </cdr:to>
    <cdr:sp macro="" textlink="">
      <cdr:nvSpPr>
        <cdr:cNvPr id="2" name="Freeform 1"/>
        <cdr:cNvSpPr/>
      </cdr:nvSpPr>
      <cdr:spPr>
        <a:xfrm xmlns:a="http://schemas.openxmlformats.org/drawingml/2006/main">
          <a:off x="6004638" y="1785474"/>
          <a:ext cx="2571750" cy="561975"/>
        </a:xfrm>
        <a:custGeom xmlns:a="http://schemas.openxmlformats.org/drawingml/2006/main">
          <a:avLst/>
          <a:gdLst>
            <a:gd name="connsiteX0" fmla="*/ 0 w 2571750"/>
            <a:gd name="connsiteY0" fmla="*/ 0 h 561975"/>
            <a:gd name="connsiteX1" fmla="*/ 790575 w 2571750"/>
            <a:gd name="connsiteY1" fmla="*/ 457200 h 561975"/>
            <a:gd name="connsiteX2" fmla="*/ 2571750 w 2571750"/>
            <a:gd name="connsiteY2" fmla="*/ 561975 h 561975"/>
            <a:gd name="connsiteX3" fmla="*/ 2571750 w 2571750"/>
            <a:gd name="connsiteY3" fmla="*/ 561975 h 561975"/>
          </a:gdLst>
          <a:ahLst/>
          <a:cxnLst>
            <a:cxn ang="0">
              <a:pos x="connsiteX0" y="connsiteY0"/>
            </a:cxn>
            <a:cxn ang="0">
              <a:pos x="connsiteX1" y="connsiteY1"/>
            </a:cxn>
            <a:cxn ang="0">
              <a:pos x="connsiteX2" y="connsiteY2"/>
            </a:cxn>
            <a:cxn ang="0">
              <a:pos x="connsiteX3" y="connsiteY3"/>
            </a:cxn>
          </a:cxnLst>
          <a:rect l="l" t="t" r="r" b="b"/>
          <a:pathLst>
            <a:path w="2571750" h="561975">
              <a:moveTo>
                <a:pt x="0" y="0"/>
              </a:moveTo>
              <a:lnTo>
                <a:pt x="790575" y="457200"/>
              </a:lnTo>
              <a:lnTo>
                <a:pt x="2571750" y="561975"/>
              </a:lnTo>
              <a:lnTo>
                <a:pt x="2571750" y="561975"/>
              </a:lnTo>
            </a:path>
          </a:pathLst>
        </a:custGeom>
        <a:noFill xmlns:a="http://schemas.openxmlformats.org/drawingml/2006/main"/>
        <a:ln xmlns:a="http://schemas.openxmlformats.org/drawingml/2006/main" w="28575">
          <a:prstDash val="sysDot"/>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43AB38A-B1B6-4CF4-9737-E1E5C73DA86F}" type="datetimeFigureOut">
              <a:rPr lang="nl-NL" smtClean="0"/>
              <a:t>1-10-2019</a:t>
            </a:fld>
            <a:endParaRPr lang="nl-NL"/>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2F1B330-1C2E-47C6-8A9D-1114F90E79D8}" type="slidenum">
              <a:rPr lang="nl-NL" smtClean="0"/>
              <a:t>‹#›</a:t>
            </a:fld>
            <a:endParaRPr lang="nl-NL"/>
          </a:p>
        </p:txBody>
      </p:sp>
    </p:spTree>
    <p:extLst>
      <p:ext uri="{BB962C8B-B14F-4D97-AF65-F5344CB8AC3E}">
        <p14:creationId xmlns:p14="http://schemas.microsoft.com/office/powerpoint/2010/main" val="29368787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012C6B-C807-4014-B6D4-CCA33426A2F8}" type="datetimeFigureOut">
              <a:rPr lang="nl-NL" smtClean="0"/>
              <a:t>1-10-2019</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5A9740-BD37-4DCA-BDC4-7DBBAE15FA30}" type="slidenum">
              <a:rPr lang="nl-NL" smtClean="0"/>
              <a:t>‹#›</a:t>
            </a:fld>
            <a:endParaRPr lang="nl-NL"/>
          </a:p>
        </p:txBody>
      </p:sp>
    </p:spTree>
    <p:extLst>
      <p:ext uri="{BB962C8B-B14F-4D97-AF65-F5344CB8AC3E}">
        <p14:creationId xmlns:p14="http://schemas.microsoft.com/office/powerpoint/2010/main" val="952505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1143000"/>
            <a:ext cx="5486400" cy="3086100"/>
          </a:xfrm>
        </p:spPr>
      </p:sp>
      <p:sp>
        <p:nvSpPr>
          <p:cNvPr id="3" name="Tijdelijke aanduiding voor notities 2"/>
          <p:cNvSpPr>
            <a:spLocks noGrp="1"/>
          </p:cNvSpPr>
          <p:nvPr>
            <p:ph type="body" idx="1"/>
          </p:nvPr>
        </p:nvSpPr>
        <p:spPr/>
        <p:txBody>
          <a:bodyPr/>
          <a:lstStyle/>
          <a:p>
            <a:endParaRPr lang="en-US" dirty="0"/>
          </a:p>
        </p:txBody>
      </p:sp>
      <p:sp>
        <p:nvSpPr>
          <p:cNvPr id="4" name="Tijdelijke aanduiding voor dianummer 3"/>
          <p:cNvSpPr>
            <a:spLocks noGrp="1"/>
          </p:cNvSpPr>
          <p:nvPr>
            <p:ph type="sldNum" sz="quarter" idx="10"/>
          </p:nvPr>
        </p:nvSpPr>
        <p:spPr/>
        <p:txBody>
          <a:bodyPr/>
          <a:lstStyle/>
          <a:p>
            <a:fld id="{E05A9740-BD37-4DCA-BDC4-7DBBAE15FA30}" type="slidenum">
              <a:rPr lang="en-US" smtClean="0"/>
              <a:t>1</a:t>
            </a:fld>
            <a:endParaRPr lang="en-US" dirty="0"/>
          </a:p>
        </p:txBody>
      </p:sp>
    </p:spTree>
    <p:extLst>
      <p:ext uri="{BB962C8B-B14F-4D97-AF65-F5344CB8AC3E}">
        <p14:creationId xmlns:p14="http://schemas.microsoft.com/office/powerpoint/2010/main" val="8046341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smtClean="0"/>
              <a:t>Maxpool</a:t>
            </a:r>
            <a:r>
              <a:rPr lang="en-US" sz="1200" dirty="0" smtClean="0"/>
              <a:t> after activation has no information about the magnitude of the inputs which causes the gradient of </a:t>
            </a:r>
            <a:r>
              <a:rPr lang="en-US" sz="1200" dirty="0" err="1" smtClean="0"/>
              <a:t>maxpool</a:t>
            </a:r>
            <a:r>
              <a:rPr lang="en-US" sz="1200" dirty="0" smtClean="0"/>
              <a:t> to be passed to all +1 activations, rather than the largest.</a:t>
            </a:r>
          </a:p>
          <a:p>
            <a:endParaRPr lang="en-US" dirty="0"/>
          </a:p>
        </p:txBody>
      </p:sp>
      <p:sp>
        <p:nvSpPr>
          <p:cNvPr id="4" name="Slide Number Placeholder 3"/>
          <p:cNvSpPr>
            <a:spLocks noGrp="1"/>
          </p:cNvSpPr>
          <p:nvPr>
            <p:ph type="sldNum" sz="quarter" idx="10"/>
          </p:nvPr>
        </p:nvSpPr>
        <p:spPr/>
        <p:txBody>
          <a:bodyPr/>
          <a:lstStyle/>
          <a:p>
            <a:fld id="{E05A9740-BD37-4DCA-BDC4-7DBBAE15FA30}" type="slidenum">
              <a:rPr lang="nl-NL" smtClean="0"/>
              <a:t>21</a:t>
            </a:fld>
            <a:endParaRPr lang="nl-NL"/>
          </a:p>
        </p:txBody>
      </p:sp>
    </p:spTree>
    <p:extLst>
      <p:ext uri="{BB962C8B-B14F-4D97-AF65-F5344CB8AC3E}">
        <p14:creationId xmlns:p14="http://schemas.microsoft.com/office/powerpoint/2010/main" val="23571301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err="1" smtClean="0"/>
              <a:t>Note</a:t>
            </a:r>
            <a:r>
              <a:rPr lang="nl-NL" dirty="0" smtClean="0"/>
              <a:t>: K is a matrix of FP </a:t>
            </a:r>
            <a:r>
              <a:rPr lang="nl-NL" dirty="0" err="1" smtClean="0"/>
              <a:t>scalars</a:t>
            </a:r>
            <a:r>
              <a:rPr lang="nl-NL" dirty="0" smtClean="0"/>
              <a:t>, </a:t>
            </a:r>
            <a:r>
              <a:rPr lang="nl-NL" dirty="0" err="1" smtClean="0"/>
              <a:t>where</a:t>
            </a:r>
            <a:r>
              <a:rPr lang="nl-NL" dirty="0" smtClean="0"/>
              <a:t> </a:t>
            </a:r>
            <a:r>
              <a:rPr lang="nl-NL" dirty="0" err="1" smtClean="0"/>
              <a:t>alpha</a:t>
            </a:r>
            <a:r>
              <a:rPr lang="nl-NL" dirty="0" smtClean="0"/>
              <a:t> is a single FP </a:t>
            </a:r>
            <a:r>
              <a:rPr lang="nl-NL" dirty="0" err="1" smtClean="0"/>
              <a:t>scalar</a:t>
            </a:r>
            <a:r>
              <a:rPr lang="nl-NL" dirty="0" smtClean="0"/>
              <a:t>.</a:t>
            </a:r>
          </a:p>
          <a:p>
            <a:r>
              <a:rPr lang="nl-NL" dirty="0" smtClean="0"/>
              <a:t>Min J = ||W-</a:t>
            </a:r>
            <a:r>
              <a:rPr lang="nl-NL" dirty="0" err="1" smtClean="0"/>
              <a:t>aB</a:t>
            </a:r>
            <a:r>
              <a:rPr lang="nl-NL" dirty="0" smtClean="0"/>
              <a:t>||^2</a:t>
            </a:r>
            <a:br>
              <a:rPr lang="nl-NL" dirty="0" smtClean="0"/>
            </a:br>
            <a:r>
              <a:rPr lang="nl-NL" dirty="0" smtClean="0"/>
              <a:t>J=a^2.n – 2aWtB +c</a:t>
            </a:r>
          </a:p>
          <a:p>
            <a:r>
              <a:rPr lang="nl-NL" dirty="0" err="1" smtClean="0"/>
              <a:t>dJ</a:t>
            </a:r>
            <a:r>
              <a:rPr lang="nl-NL" dirty="0" smtClean="0"/>
              <a:t>/da=0 =&gt; a=</a:t>
            </a:r>
            <a:r>
              <a:rPr lang="nl-NL" dirty="0" err="1" smtClean="0"/>
              <a:t>WtB</a:t>
            </a:r>
            <a:r>
              <a:rPr lang="nl-NL" dirty="0" smtClean="0"/>
              <a:t>/n=</a:t>
            </a:r>
            <a:r>
              <a:rPr lang="nl-NL" dirty="0" err="1" smtClean="0"/>
              <a:t>sum</a:t>
            </a:r>
            <a:r>
              <a:rPr lang="nl-NL" dirty="0" smtClean="0"/>
              <a:t>(W)/n</a:t>
            </a:r>
          </a:p>
          <a:p>
            <a:endParaRPr lang="en-US" dirty="0"/>
          </a:p>
        </p:txBody>
      </p:sp>
      <p:sp>
        <p:nvSpPr>
          <p:cNvPr id="4" name="Slide Number Placeholder 3"/>
          <p:cNvSpPr>
            <a:spLocks noGrp="1"/>
          </p:cNvSpPr>
          <p:nvPr>
            <p:ph type="sldNum" sz="quarter" idx="10"/>
          </p:nvPr>
        </p:nvSpPr>
        <p:spPr/>
        <p:txBody>
          <a:bodyPr/>
          <a:lstStyle/>
          <a:p>
            <a:fld id="{E05A9740-BD37-4DCA-BDC4-7DBBAE15FA30}" type="slidenum">
              <a:rPr lang="nl-NL" smtClean="0"/>
              <a:t>30</a:t>
            </a:fld>
            <a:endParaRPr lang="nl-NL"/>
          </a:p>
        </p:txBody>
      </p:sp>
    </p:spTree>
    <p:extLst>
      <p:ext uri="{BB962C8B-B14F-4D97-AF65-F5344CB8AC3E}">
        <p14:creationId xmlns:p14="http://schemas.microsoft.com/office/powerpoint/2010/main" val="29137810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However, a recent work claims that batch normalization might make these scaling factors unnecessary.</a:t>
            </a:r>
          </a:p>
          <a:p>
            <a:endParaRPr lang="en-US" dirty="0"/>
          </a:p>
        </p:txBody>
      </p:sp>
      <p:sp>
        <p:nvSpPr>
          <p:cNvPr id="4" name="Slide Number Placeholder 3"/>
          <p:cNvSpPr>
            <a:spLocks noGrp="1"/>
          </p:cNvSpPr>
          <p:nvPr>
            <p:ph type="sldNum" sz="quarter" idx="10"/>
          </p:nvPr>
        </p:nvSpPr>
        <p:spPr/>
        <p:txBody>
          <a:bodyPr/>
          <a:lstStyle/>
          <a:p>
            <a:fld id="{E05A9740-BD37-4DCA-BDC4-7DBBAE15FA30}" type="slidenum">
              <a:rPr lang="nl-NL" smtClean="0"/>
              <a:t>31</a:t>
            </a:fld>
            <a:endParaRPr lang="nl-NL"/>
          </a:p>
        </p:txBody>
      </p:sp>
    </p:spTree>
    <p:extLst>
      <p:ext uri="{BB962C8B-B14F-4D97-AF65-F5344CB8AC3E}">
        <p14:creationId xmlns:p14="http://schemas.microsoft.com/office/powerpoint/2010/main" val="10487506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Idea:</a:t>
            </a:r>
            <a:r>
              <a:rPr lang="en-US" baseline="0" dirty="0" smtClean="0"/>
              <a:t> with binary weights and scaling factors you can recover the original weights.</a:t>
            </a:r>
            <a:endParaRPr lang="en-US" dirty="0" smtClean="0"/>
          </a:p>
          <a:p>
            <a:endParaRPr lang="en-US" dirty="0" smtClean="0"/>
          </a:p>
          <a:p>
            <a:r>
              <a:rPr lang="en-US" dirty="0" smtClean="0"/>
              <a:t>Python code:</a:t>
            </a:r>
          </a:p>
          <a:p>
            <a:endParaRPr lang="en-US" dirty="0" smtClean="0"/>
          </a:p>
          <a:p>
            <a:r>
              <a:rPr lang="en-US" dirty="0" smtClean="0"/>
              <a:t>import </a:t>
            </a:r>
            <a:r>
              <a:rPr lang="en-US" dirty="0" err="1" smtClean="0"/>
              <a:t>numpy</a:t>
            </a:r>
            <a:r>
              <a:rPr lang="en-US" dirty="0" smtClean="0"/>
              <a:t> as np</a:t>
            </a:r>
          </a:p>
          <a:p>
            <a:r>
              <a:rPr lang="en-US" dirty="0" err="1" smtClean="0"/>
              <a:t>vec</a:t>
            </a:r>
            <a:r>
              <a:rPr lang="en-US" dirty="0" smtClean="0"/>
              <a:t> = lambda x: </a:t>
            </a:r>
            <a:r>
              <a:rPr lang="en-US" dirty="0" err="1" smtClean="0"/>
              <a:t>x.flatten</a:t>
            </a:r>
            <a:r>
              <a:rPr lang="en-US" dirty="0" smtClean="0"/>
              <a:t>() # matrix to vector</a:t>
            </a:r>
          </a:p>
          <a:p>
            <a:r>
              <a:rPr lang="en-US" dirty="0" smtClean="0"/>
              <a:t>sign = lambda x: </a:t>
            </a:r>
            <a:r>
              <a:rPr lang="en-US" dirty="0" err="1" smtClean="0"/>
              <a:t>np.where</a:t>
            </a:r>
            <a:r>
              <a:rPr lang="en-US" dirty="0" smtClean="0"/>
              <a:t>(x &gt;= 0, 1, -1) # sign activation</a:t>
            </a:r>
          </a:p>
          <a:p>
            <a:endParaRPr lang="en-US" dirty="0" smtClean="0"/>
          </a:p>
          <a:p>
            <a:r>
              <a:rPr lang="en-US" dirty="0" smtClean="0"/>
              <a:t># base parameters and input weights</a:t>
            </a:r>
          </a:p>
          <a:p>
            <a:r>
              <a:rPr lang="en-US" dirty="0" smtClean="0"/>
              <a:t>u = [-1, 0, 1]</a:t>
            </a:r>
          </a:p>
          <a:p>
            <a:r>
              <a:rPr lang="en-US" dirty="0" smtClean="0"/>
              <a:t>W = </a:t>
            </a:r>
            <a:r>
              <a:rPr lang="en-US" dirty="0" err="1" smtClean="0"/>
              <a:t>np.array</a:t>
            </a:r>
            <a:r>
              <a:rPr lang="en-US" dirty="0" smtClean="0"/>
              <a:t>([[-0.135, -0.065],[0.125, 0.075]])</a:t>
            </a:r>
          </a:p>
          <a:p>
            <a:endParaRPr lang="en-US" dirty="0" smtClean="0"/>
          </a:p>
          <a:p>
            <a:r>
              <a:rPr lang="en-US" dirty="0" smtClean="0"/>
              <a:t># compute reconstruction</a:t>
            </a:r>
          </a:p>
          <a:p>
            <a:r>
              <a:rPr lang="en-US" dirty="0" smtClean="0"/>
              <a:t>mu, </a:t>
            </a:r>
            <a:r>
              <a:rPr lang="en-US" dirty="0" err="1" smtClean="0"/>
              <a:t>std</a:t>
            </a:r>
            <a:r>
              <a:rPr lang="en-US" dirty="0" smtClean="0"/>
              <a:t> = </a:t>
            </a:r>
            <a:r>
              <a:rPr lang="en-US" dirty="0" err="1" smtClean="0"/>
              <a:t>np.mean</a:t>
            </a:r>
            <a:r>
              <a:rPr lang="en-US" dirty="0" smtClean="0"/>
              <a:t>(W), </a:t>
            </a:r>
            <a:r>
              <a:rPr lang="en-US" dirty="0" err="1" smtClean="0"/>
              <a:t>np.std</a:t>
            </a:r>
            <a:r>
              <a:rPr lang="en-US" dirty="0" smtClean="0"/>
              <a:t>(W, </a:t>
            </a:r>
            <a:r>
              <a:rPr lang="en-US" dirty="0" err="1" smtClean="0"/>
              <a:t>ddof</a:t>
            </a:r>
            <a:r>
              <a:rPr lang="en-US" dirty="0" smtClean="0"/>
              <a:t>=1)</a:t>
            </a:r>
          </a:p>
          <a:p>
            <a:r>
              <a:rPr lang="en-US" dirty="0" smtClean="0"/>
              <a:t>B = </a:t>
            </a:r>
            <a:r>
              <a:rPr lang="en-US" dirty="0" err="1" smtClean="0"/>
              <a:t>np.array</a:t>
            </a:r>
            <a:r>
              <a:rPr lang="en-US" dirty="0" smtClean="0"/>
              <a:t>([</a:t>
            </a:r>
            <a:r>
              <a:rPr lang="en-US" dirty="0" err="1" smtClean="0"/>
              <a:t>vec</a:t>
            </a:r>
            <a:r>
              <a:rPr lang="en-US" dirty="0" smtClean="0"/>
              <a:t>(sign(W - mu + i*</a:t>
            </a:r>
            <a:r>
              <a:rPr lang="en-US" dirty="0" err="1" smtClean="0"/>
              <a:t>std</a:t>
            </a:r>
            <a:r>
              <a:rPr lang="en-US" dirty="0" smtClean="0"/>
              <a:t>)) for i in u]) # compute bases</a:t>
            </a:r>
          </a:p>
          <a:p>
            <a:r>
              <a:rPr lang="en-US" dirty="0" smtClean="0"/>
              <a:t>a, _, _, _ = </a:t>
            </a:r>
            <a:r>
              <a:rPr lang="en-US" dirty="0" err="1" smtClean="0"/>
              <a:t>np.linalg.lstsq</a:t>
            </a:r>
            <a:r>
              <a:rPr lang="en-US" dirty="0" smtClean="0"/>
              <a:t>(B.T, </a:t>
            </a:r>
            <a:r>
              <a:rPr lang="en-US" dirty="0" err="1" smtClean="0"/>
              <a:t>vec</a:t>
            </a:r>
            <a:r>
              <a:rPr lang="en-US" dirty="0" smtClean="0"/>
              <a:t>(W))</a:t>
            </a:r>
          </a:p>
          <a:p>
            <a:r>
              <a:rPr lang="en-US" dirty="0" err="1" smtClean="0"/>
              <a:t>W_hat</a:t>
            </a:r>
            <a:r>
              <a:rPr lang="en-US" dirty="0" smtClean="0"/>
              <a:t> = (B * a[:,None]).sum(axis=0).reshape(</a:t>
            </a:r>
            <a:r>
              <a:rPr lang="en-US" dirty="0" err="1" smtClean="0"/>
              <a:t>W.shape</a:t>
            </a:r>
            <a:r>
              <a:rPr lang="en-US" dirty="0" smtClean="0"/>
              <a:t>)</a:t>
            </a:r>
          </a:p>
          <a:p>
            <a:endParaRPr lang="en-US" dirty="0"/>
          </a:p>
        </p:txBody>
      </p:sp>
      <p:sp>
        <p:nvSpPr>
          <p:cNvPr id="4" name="Slide Number Placeholder 3"/>
          <p:cNvSpPr>
            <a:spLocks noGrp="1"/>
          </p:cNvSpPr>
          <p:nvPr>
            <p:ph type="sldNum" sz="quarter" idx="10"/>
          </p:nvPr>
        </p:nvSpPr>
        <p:spPr/>
        <p:txBody>
          <a:bodyPr/>
          <a:lstStyle/>
          <a:p>
            <a:fld id="{E05A9740-BD37-4DCA-BDC4-7DBBAE15FA30}" type="slidenum">
              <a:rPr lang="nl-NL" smtClean="0"/>
              <a:t>35</a:t>
            </a:fld>
            <a:endParaRPr lang="nl-NL"/>
          </a:p>
        </p:txBody>
      </p:sp>
    </p:spTree>
    <p:extLst>
      <p:ext uri="{BB962C8B-B14F-4D97-AF65-F5344CB8AC3E}">
        <p14:creationId xmlns:p14="http://schemas.microsoft.com/office/powerpoint/2010/main" val="10597533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import </a:t>
            </a:r>
            <a:r>
              <a:rPr lang="en-US" dirty="0" err="1" smtClean="0"/>
              <a:t>numpy</a:t>
            </a:r>
            <a:r>
              <a:rPr lang="en-US" dirty="0" smtClean="0"/>
              <a:t> as np</a:t>
            </a:r>
          </a:p>
          <a:p>
            <a:r>
              <a:rPr lang="en-US" dirty="0" smtClean="0"/>
              <a:t>import </a:t>
            </a:r>
            <a:r>
              <a:rPr lang="en-US" dirty="0" err="1" smtClean="0"/>
              <a:t>matplotlib.pyplot</a:t>
            </a:r>
            <a:r>
              <a:rPr lang="en-US" dirty="0" smtClean="0"/>
              <a:t> as </a:t>
            </a:r>
            <a:r>
              <a:rPr lang="en-US" dirty="0" err="1" smtClean="0"/>
              <a:t>plt</a:t>
            </a:r>
            <a:endParaRPr lang="en-US" dirty="0" smtClean="0"/>
          </a:p>
          <a:p>
            <a:r>
              <a:rPr lang="en-US" dirty="0" smtClean="0"/>
              <a:t>sign = lambda x: </a:t>
            </a:r>
            <a:r>
              <a:rPr lang="en-US" dirty="0" err="1" smtClean="0"/>
              <a:t>np.where</a:t>
            </a:r>
            <a:r>
              <a:rPr lang="en-US" dirty="0" smtClean="0"/>
              <a:t>(x &gt;= 0, 1, -1) # sign activation</a:t>
            </a:r>
          </a:p>
          <a:p>
            <a:r>
              <a:rPr lang="en-US" dirty="0" smtClean="0"/>
              <a:t>clip = lambda x: </a:t>
            </a:r>
            <a:r>
              <a:rPr lang="en-US" dirty="0" err="1" smtClean="0"/>
              <a:t>np.clip</a:t>
            </a:r>
            <a:r>
              <a:rPr lang="en-US" dirty="0" smtClean="0"/>
              <a:t>(sign(x), 0, 1)</a:t>
            </a:r>
          </a:p>
          <a:p>
            <a:endParaRPr lang="en-US" dirty="0" smtClean="0"/>
          </a:p>
          <a:p>
            <a:r>
              <a:rPr lang="en-US" dirty="0" smtClean="0"/>
              <a:t>v1 = </a:t>
            </a:r>
            <a:r>
              <a:rPr lang="en-US" dirty="0" err="1" smtClean="0"/>
              <a:t>np.linspace</a:t>
            </a:r>
            <a:r>
              <a:rPr lang="en-US" dirty="0" smtClean="0"/>
              <a:t>(-1/5,1/5,3)</a:t>
            </a:r>
          </a:p>
          <a:p>
            <a:r>
              <a:rPr lang="en-US" dirty="0" smtClean="0"/>
              <a:t>v2 = </a:t>
            </a:r>
            <a:r>
              <a:rPr lang="en-US" dirty="0" err="1" smtClean="0"/>
              <a:t>np.linspace</a:t>
            </a:r>
            <a:r>
              <a:rPr lang="en-US" dirty="0" smtClean="0"/>
              <a:t>(-1,1,10)</a:t>
            </a:r>
          </a:p>
          <a:p>
            <a:r>
              <a:rPr lang="en-US" dirty="0" smtClean="0"/>
              <a:t>x = </a:t>
            </a:r>
            <a:r>
              <a:rPr lang="en-US" dirty="0" err="1" smtClean="0"/>
              <a:t>np.linspace</a:t>
            </a:r>
            <a:r>
              <a:rPr lang="en-US" dirty="0" smtClean="0"/>
              <a:t>(-10,5,1000)</a:t>
            </a:r>
          </a:p>
          <a:p>
            <a:r>
              <a:rPr lang="en-US" dirty="0" smtClean="0"/>
              <a:t>y1 = </a:t>
            </a:r>
            <a:r>
              <a:rPr lang="en-US" dirty="0" err="1" smtClean="0"/>
              <a:t>np.array</a:t>
            </a:r>
            <a:r>
              <a:rPr lang="en-US" dirty="0" smtClean="0"/>
              <a:t>([clip(</a:t>
            </a:r>
            <a:r>
              <a:rPr lang="en-US" dirty="0" err="1" smtClean="0"/>
              <a:t>x+i</a:t>
            </a:r>
            <a:r>
              <a:rPr lang="en-US" dirty="0" smtClean="0"/>
              <a:t>) for i in v1]).sum(axis=0)</a:t>
            </a:r>
          </a:p>
          <a:p>
            <a:r>
              <a:rPr lang="en-US" dirty="0" smtClean="0"/>
              <a:t>y2 = </a:t>
            </a:r>
            <a:r>
              <a:rPr lang="en-US" dirty="0" err="1" smtClean="0"/>
              <a:t>np.array</a:t>
            </a:r>
            <a:r>
              <a:rPr lang="en-US" dirty="0" smtClean="0"/>
              <a:t>([clip(</a:t>
            </a:r>
            <a:r>
              <a:rPr lang="en-US" dirty="0" err="1" smtClean="0"/>
              <a:t>x+i</a:t>
            </a:r>
            <a:r>
              <a:rPr lang="en-US" dirty="0" smtClean="0"/>
              <a:t>) for i in v2]).sum(axis=0)</a:t>
            </a:r>
          </a:p>
          <a:p>
            <a:endParaRPr lang="en-US" dirty="0" smtClean="0"/>
          </a:p>
          <a:p>
            <a:r>
              <a:rPr lang="en-US" dirty="0" err="1" smtClean="0"/>
              <a:t>fig,ax</a:t>
            </a:r>
            <a:r>
              <a:rPr lang="en-US" dirty="0" smtClean="0"/>
              <a:t> = </a:t>
            </a:r>
            <a:r>
              <a:rPr lang="en-US" dirty="0" err="1" smtClean="0"/>
              <a:t>plt.subplots</a:t>
            </a:r>
            <a:r>
              <a:rPr lang="en-US" dirty="0" smtClean="0"/>
              <a:t>(dpi=80)</a:t>
            </a:r>
          </a:p>
          <a:p>
            <a:r>
              <a:rPr lang="en-US" dirty="0" err="1" smtClean="0"/>
              <a:t>ax.scatter</a:t>
            </a:r>
            <a:r>
              <a:rPr lang="en-US" dirty="0" smtClean="0"/>
              <a:t>(x, y1, marker='.', c='r')</a:t>
            </a:r>
          </a:p>
          <a:p>
            <a:r>
              <a:rPr lang="en-US" dirty="0" err="1" smtClean="0"/>
              <a:t>ax.scatter</a:t>
            </a:r>
            <a:r>
              <a:rPr lang="en-US" dirty="0" smtClean="0"/>
              <a:t>(x, y2, marker='.', c='b')</a:t>
            </a:r>
          </a:p>
          <a:p>
            <a:r>
              <a:rPr lang="en-US" dirty="0" err="1" smtClean="0"/>
              <a:t>ax.set_xlabel</a:t>
            </a:r>
            <a:r>
              <a:rPr lang="en-US" dirty="0" smtClean="0"/>
              <a:t>("x", </a:t>
            </a:r>
            <a:r>
              <a:rPr lang="en-US" dirty="0" err="1" smtClean="0"/>
              <a:t>fontsize</a:t>
            </a:r>
            <a:r>
              <a:rPr lang="en-US" dirty="0" smtClean="0"/>
              <a:t>=18)</a:t>
            </a:r>
          </a:p>
          <a:p>
            <a:r>
              <a:rPr lang="en-US" dirty="0" err="1" smtClean="0"/>
              <a:t>ax.set_ylabel</a:t>
            </a:r>
            <a:r>
              <a:rPr lang="en-US" dirty="0" smtClean="0"/>
              <a:t>("y", </a:t>
            </a:r>
            <a:r>
              <a:rPr lang="en-US" dirty="0" err="1" smtClean="0"/>
              <a:t>fontsize</a:t>
            </a:r>
            <a:r>
              <a:rPr lang="en-US" dirty="0" smtClean="0"/>
              <a:t>=18)</a:t>
            </a:r>
          </a:p>
          <a:p>
            <a:r>
              <a:rPr lang="en-US" dirty="0" err="1" smtClean="0"/>
              <a:t>ax.set_title</a:t>
            </a:r>
            <a:r>
              <a:rPr lang="en-US" dirty="0" smtClean="0"/>
              <a:t>("y = sum(clip(</a:t>
            </a:r>
            <a:r>
              <a:rPr lang="en-US" dirty="0" err="1" smtClean="0"/>
              <a:t>x+v_i</a:t>
            </a:r>
            <a:r>
              <a:rPr lang="en-US" dirty="0" smtClean="0"/>
              <a:t>, 0, 1))", </a:t>
            </a:r>
            <a:r>
              <a:rPr lang="en-US" dirty="0" err="1" smtClean="0"/>
              <a:t>fontsize</a:t>
            </a:r>
            <a:r>
              <a:rPr lang="en-US" dirty="0" smtClean="0"/>
              <a:t>=18)</a:t>
            </a:r>
          </a:p>
          <a:p>
            <a:r>
              <a:rPr lang="en-US" dirty="0" err="1" smtClean="0"/>
              <a:t>plt.xticks</a:t>
            </a:r>
            <a:r>
              <a:rPr lang="en-US" dirty="0" smtClean="0"/>
              <a:t>(</a:t>
            </a:r>
            <a:r>
              <a:rPr lang="en-US" dirty="0" err="1" smtClean="0"/>
              <a:t>fontsize</a:t>
            </a:r>
            <a:r>
              <a:rPr lang="en-US" dirty="0" smtClean="0"/>
              <a:t>=14)</a:t>
            </a:r>
          </a:p>
          <a:p>
            <a:r>
              <a:rPr lang="en-US" dirty="0" err="1" smtClean="0"/>
              <a:t>plt.yticks</a:t>
            </a:r>
            <a:r>
              <a:rPr lang="en-US" dirty="0" smtClean="0"/>
              <a:t>(</a:t>
            </a:r>
            <a:r>
              <a:rPr lang="en-US" dirty="0" err="1" smtClean="0"/>
              <a:t>fontsize</a:t>
            </a:r>
            <a:r>
              <a:rPr lang="en-US" dirty="0" smtClean="0"/>
              <a:t>=14)</a:t>
            </a:r>
          </a:p>
          <a:p>
            <a:r>
              <a:rPr lang="en-US" dirty="0" err="1" smtClean="0"/>
              <a:t>ax.spines</a:t>
            </a:r>
            <a:r>
              <a:rPr lang="en-US" dirty="0" smtClean="0"/>
              <a:t>['right'].</a:t>
            </a:r>
            <a:r>
              <a:rPr lang="en-US" dirty="0" err="1" smtClean="0"/>
              <a:t>set_visible</a:t>
            </a:r>
            <a:r>
              <a:rPr lang="en-US" dirty="0" smtClean="0"/>
              <a:t>(False)</a:t>
            </a:r>
          </a:p>
          <a:p>
            <a:r>
              <a:rPr lang="en-US" dirty="0" err="1" smtClean="0"/>
              <a:t>ax.spines</a:t>
            </a:r>
            <a:r>
              <a:rPr lang="en-US" dirty="0" smtClean="0"/>
              <a:t>['top'].</a:t>
            </a:r>
            <a:r>
              <a:rPr lang="en-US" dirty="0" err="1" smtClean="0"/>
              <a:t>set_visible</a:t>
            </a:r>
            <a:r>
              <a:rPr lang="en-US" dirty="0" smtClean="0"/>
              <a:t>(False)</a:t>
            </a:r>
          </a:p>
          <a:p>
            <a:r>
              <a:rPr lang="en-US" dirty="0" err="1" smtClean="0"/>
              <a:t>ax.set_xlim</a:t>
            </a:r>
            <a:r>
              <a:rPr lang="en-US" dirty="0" smtClean="0"/>
              <a:t>([-2,2])</a:t>
            </a:r>
          </a:p>
        </p:txBody>
      </p:sp>
      <p:sp>
        <p:nvSpPr>
          <p:cNvPr id="4" name="Slide Number Placeholder 3"/>
          <p:cNvSpPr>
            <a:spLocks noGrp="1"/>
          </p:cNvSpPr>
          <p:nvPr>
            <p:ph type="sldNum" sz="quarter" idx="10"/>
          </p:nvPr>
        </p:nvSpPr>
        <p:spPr/>
        <p:txBody>
          <a:bodyPr/>
          <a:lstStyle/>
          <a:p>
            <a:fld id="{E05A9740-BD37-4DCA-BDC4-7DBBAE15FA30}" type="slidenum">
              <a:rPr lang="nl-NL" smtClean="0"/>
              <a:t>36</a:t>
            </a:fld>
            <a:endParaRPr lang="nl-NL"/>
          </a:p>
        </p:txBody>
      </p:sp>
    </p:spTree>
    <p:extLst>
      <p:ext uri="{BB962C8B-B14F-4D97-AF65-F5344CB8AC3E}">
        <p14:creationId xmlns:p14="http://schemas.microsoft.com/office/powerpoint/2010/main" val="22370529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wont discuss</a:t>
            </a:r>
            <a:r>
              <a:rPr lang="en-US" baseline="0" dirty="0" smtClean="0"/>
              <a:t> these in this lecture</a:t>
            </a:r>
            <a:endParaRPr lang="en-US" dirty="0"/>
          </a:p>
        </p:txBody>
      </p:sp>
      <p:sp>
        <p:nvSpPr>
          <p:cNvPr id="4" name="Slide Number Placeholder 3"/>
          <p:cNvSpPr>
            <a:spLocks noGrp="1"/>
          </p:cNvSpPr>
          <p:nvPr>
            <p:ph type="sldNum" sz="quarter" idx="10"/>
          </p:nvPr>
        </p:nvSpPr>
        <p:spPr/>
        <p:txBody>
          <a:bodyPr/>
          <a:lstStyle/>
          <a:p>
            <a:fld id="{E05A9740-BD37-4DCA-BDC4-7DBBAE15FA30}" type="slidenum">
              <a:rPr lang="nl-NL" smtClean="0"/>
              <a:t>39</a:t>
            </a:fld>
            <a:endParaRPr lang="nl-NL"/>
          </a:p>
        </p:txBody>
      </p:sp>
    </p:spTree>
    <p:extLst>
      <p:ext uri="{BB962C8B-B14F-4D97-AF65-F5344CB8AC3E}">
        <p14:creationId xmlns:p14="http://schemas.microsoft.com/office/powerpoint/2010/main" val="3068618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Hoe </a:t>
            </a:r>
            <a:r>
              <a:rPr lang="en-US" dirty="0" err="1" smtClean="0"/>
              <a:t>dichtbij</a:t>
            </a:r>
            <a:r>
              <a:rPr lang="en-US" dirty="0" smtClean="0"/>
              <a:t> </a:t>
            </a:r>
            <a:r>
              <a:rPr lang="en-US" dirty="0" err="1" smtClean="0"/>
              <a:t>zijn</a:t>
            </a:r>
            <a:r>
              <a:rPr lang="en-US" dirty="0" smtClean="0"/>
              <a:t> we</a:t>
            </a:r>
            <a:endParaRPr lang="en-US" dirty="0"/>
          </a:p>
        </p:txBody>
      </p:sp>
      <p:sp>
        <p:nvSpPr>
          <p:cNvPr id="4" name="Slide Number Placeholder 3"/>
          <p:cNvSpPr>
            <a:spLocks noGrp="1"/>
          </p:cNvSpPr>
          <p:nvPr>
            <p:ph type="sldNum" sz="quarter" idx="10"/>
          </p:nvPr>
        </p:nvSpPr>
        <p:spPr/>
        <p:txBody>
          <a:bodyPr/>
          <a:lstStyle/>
          <a:p>
            <a:fld id="{E05A9740-BD37-4DCA-BDC4-7DBBAE15FA30}" type="slidenum">
              <a:rPr lang="nl-NL" smtClean="0"/>
              <a:t>41</a:t>
            </a:fld>
            <a:endParaRPr lang="nl-NL"/>
          </a:p>
        </p:txBody>
      </p:sp>
    </p:spTree>
    <p:extLst>
      <p:ext uri="{BB962C8B-B14F-4D97-AF65-F5344CB8AC3E}">
        <p14:creationId xmlns:p14="http://schemas.microsoft.com/office/powerpoint/2010/main" val="6511326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smtClean="0"/>
              <a:t>Maxpool</a:t>
            </a:r>
            <a:r>
              <a:rPr lang="en-US" sz="1200" dirty="0" smtClean="0"/>
              <a:t> after activation has no information about the magnitude of the inputs which causes the gradient of </a:t>
            </a:r>
            <a:r>
              <a:rPr lang="en-US" sz="1200" dirty="0" err="1" smtClean="0"/>
              <a:t>maxpool</a:t>
            </a:r>
            <a:r>
              <a:rPr lang="en-US" sz="1200" dirty="0" smtClean="0"/>
              <a:t> to be passed to all +1 activations, rather than the largest.</a:t>
            </a:r>
          </a:p>
          <a:p>
            <a:endParaRPr lang="en-US" dirty="0"/>
          </a:p>
        </p:txBody>
      </p:sp>
      <p:sp>
        <p:nvSpPr>
          <p:cNvPr id="4" name="Slide Number Placeholder 3"/>
          <p:cNvSpPr>
            <a:spLocks noGrp="1"/>
          </p:cNvSpPr>
          <p:nvPr>
            <p:ph type="sldNum" sz="quarter" idx="10"/>
          </p:nvPr>
        </p:nvSpPr>
        <p:spPr/>
        <p:txBody>
          <a:bodyPr/>
          <a:lstStyle/>
          <a:p>
            <a:fld id="{E05A9740-BD37-4DCA-BDC4-7DBBAE15FA30}" type="slidenum">
              <a:rPr lang="nl-NL" smtClean="0"/>
              <a:t>43</a:t>
            </a:fld>
            <a:endParaRPr lang="nl-NL"/>
          </a:p>
        </p:txBody>
      </p:sp>
    </p:spTree>
    <p:extLst>
      <p:ext uri="{BB962C8B-B14F-4D97-AF65-F5344CB8AC3E}">
        <p14:creationId xmlns:p14="http://schemas.microsoft.com/office/powerpoint/2010/main" val="40993607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Finn: A framework for fast, scalable </a:t>
            </a:r>
            <a:r>
              <a:rPr lang="en-US" dirty="0" err="1" smtClean="0"/>
              <a:t>binarized</a:t>
            </a:r>
            <a:r>
              <a:rPr lang="en-US" dirty="0" smtClean="0"/>
              <a:t> neural</a:t>
            </a:r>
            <a:r>
              <a:rPr lang="en-US" baseline="0" dirty="0" smtClean="0"/>
              <a:t> </a:t>
            </a:r>
            <a:r>
              <a:rPr lang="en-US" dirty="0" smtClean="0"/>
              <a:t>network inference – (FPL</a:t>
            </a:r>
            <a:r>
              <a:rPr lang="en-US" baseline="0" dirty="0" smtClean="0"/>
              <a:t> 2017)</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dirty="0" smtClean="0">
                <a:solidFill>
                  <a:schemeClr val="bg1">
                    <a:lumMod val="50000"/>
                  </a:schemeClr>
                </a:solidFill>
              </a:rPr>
              <a:t>FBNA: A Fully </a:t>
            </a:r>
            <a:r>
              <a:rPr lang="en-US" sz="1200" i="0" dirty="0" err="1" smtClean="0">
                <a:solidFill>
                  <a:schemeClr val="bg1">
                    <a:lumMod val="50000"/>
                  </a:schemeClr>
                </a:solidFill>
              </a:rPr>
              <a:t>Binarized</a:t>
            </a:r>
            <a:r>
              <a:rPr lang="en-US" sz="1200" i="0" dirty="0" smtClean="0">
                <a:solidFill>
                  <a:schemeClr val="bg1">
                    <a:lumMod val="50000"/>
                  </a:schemeClr>
                </a:solidFill>
              </a:rPr>
              <a:t> Neural Network Accelerator – P. </a:t>
            </a:r>
            <a:r>
              <a:rPr lang="en-US" sz="1200" i="0" dirty="0" err="1" smtClean="0">
                <a:solidFill>
                  <a:schemeClr val="bg1">
                    <a:lumMod val="50000"/>
                  </a:schemeClr>
                </a:solidFill>
              </a:rPr>
              <a:t>Guo</a:t>
            </a:r>
            <a:r>
              <a:rPr lang="en-US" sz="1200" i="0" dirty="0" smtClean="0">
                <a:solidFill>
                  <a:schemeClr val="bg1">
                    <a:lumMod val="50000"/>
                  </a:schemeClr>
                </a:solidFill>
              </a:rPr>
              <a:t> et al. (FPL 2018)</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E05A9740-BD37-4DCA-BDC4-7DBBAE15FA30}" type="slidenum">
              <a:rPr lang="nl-NL" smtClean="0"/>
              <a:t>51</a:t>
            </a:fld>
            <a:endParaRPr lang="nl-NL"/>
          </a:p>
        </p:txBody>
      </p:sp>
    </p:spTree>
    <p:extLst>
      <p:ext uri="{BB962C8B-B14F-4D97-AF65-F5344CB8AC3E}">
        <p14:creationId xmlns:p14="http://schemas.microsoft.com/office/powerpoint/2010/main" val="30016827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E05A9740-BD37-4DCA-BDC4-7DBBAE15FA30}" type="slidenum">
              <a:rPr lang="nl-NL" smtClean="0"/>
              <a:t>52</a:t>
            </a:fld>
            <a:endParaRPr lang="nl-NL"/>
          </a:p>
        </p:txBody>
      </p:sp>
    </p:spTree>
    <p:extLst>
      <p:ext uri="{BB962C8B-B14F-4D97-AF65-F5344CB8AC3E}">
        <p14:creationId xmlns:p14="http://schemas.microsoft.com/office/powerpoint/2010/main" val="31658508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smtClean="0"/>
          </a:p>
          <a:p>
            <a:pPr marL="171450" indent="-171450">
              <a:buFontTx/>
              <a:buChar char="-"/>
            </a:pPr>
            <a:r>
              <a:rPr lang="en-US" dirty="0" smtClean="0"/>
              <a:t>Computer Vision is the field of research</a:t>
            </a:r>
            <a:r>
              <a:rPr lang="en-US" baseline="0" dirty="0" smtClean="0"/>
              <a:t> and engineering that tries to let computers, machines and devices observe, understand, and react accordingly to their environment in a natural way.  This is done by using cameras.</a:t>
            </a:r>
          </a:p>
          <a:p>
            <a:pPr marL="171450" indent="-171450">
              <a:buFontTx/>
              <a:buChar char="-"/>
            </a:pPr>
            <a:r>
              <a:rPr lang="en-US" baseline="0" dirty="0" smtClean="0"/>
              <a:t>Camera (sensors) capture images that contain a lot of information about the environment  (colors,  high resolution, and depth with more cameras), similar to human vision, are really cheap. This makes them preferred over more specialized solutions that are used for a subset of tasks like LIDAR.</a:t>
            </a:r>
          </a:p>
          <a:p>
            <a:pPr marL="171450" indent="-171450">
              <a:buFontTx/>
              <a:buChar char="-"/>
            </a:pPr>
            <a:r>
              <a:rPr lang="en-US" baseline="0" dirty="0" smtClean="0"/>
              <a:t>Over the last decade computer vision has been applied extensively for monitoring factory processes, but now its extending to the outside world, which has a lot more diversity, thus making it a more difficult approach</a:t>
            </a:r>
          </a:p>
          <a:p>
            <a:pPr marL="171450" indent="-171450">
              <a:buFontTx/>
              <a:buChar char="-"/>
            </a:pPr>
            <a:r>
              <a:rPr lang="en-US" baseline="0" dirty="0" smtClean="0"/>
              <a:t>Current applications include automatic surveillance to prevent crimes or terrorism, semi-automatic driving to make traffic more safe, and in the future even self-driving cares</a:t>
            </a:r>
          </a:p>
          <a:p>
            <a:pPr marL="171450" indent="-171450">
              <a:buFontTx/>
              <a:buChar char="-"/>
            </a:pPr>
            <a:r>
              <a:rPr lang="en-US" baseline="0" dirty="0" smtClean="0"/>
              <a:t>Embedded Devices and Consumer devices could also benefit from better computer vision support</a:t>
            </a:r>
          </a:p>
          <a:p>
            <a:pPr marL="171450" indent="-171450">
              <a:buFontTx/>
              <a:buChar char="-"/>
            </a:pPr>
            <a:r>
              <a:rPr lang="en-US" baseline="0" dirty="0" smtClean="0"/>
              <a:t>Challenges: no room for error, computation complexity, real-time constrains, privacy</a:t>
            </a:r>
          </a:p>
          <a:p>
            <a:endParaRPr lang="en-US" dirty="0"/>
          </a:p>
        </p:txBody>
      </p:sp>
      <p:sp>
        <p:nvSpPr>
          <p:cNvPr id="4" name="Slide Number Placeholder 3"/>
          <p:cNvSpPr>
            <a:spLocks noGrp="1"/>
          </p:cNvSpPr>
          <p:nvPr>
            <p:ph type="sldNum" sz="quarter" idx="10"/>
          </p:nvPr>
        </p:nvSpPr>
        <p:spPr/>
        <p:txBody>
          <a:bodyPr/>
          <a:lstStyle/>
          <a:p>
            <a:fld id="{E05A9740-BD37-4DCA-BDC4-7DBBAE15FA30}" type="slidenum">
              <a:rPr lang="nl-NL" smtClean="0"/>
              <a:t>4</a:t>
            </a:fld>
            <a:endParaRPr lang="nl-NL"/>
          </a:p>
        </p:txBody>
      </p:sp>
    </p:spTree>
    <p:extLst>
      <p:ext uri="{BB962C8B-B14F-4D97-AF65-F5344CB8AC3E}">
        <p14:creationId xmlns:p14="http://schemas.microsoft.com/office/powerpoint/2010/main" val="1689238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reuse do the</a:t>
            </a:r>
            <a:r>
              <a:rPr lang="en-US" baseline="0" dirty="0" smtClean="0"/>
              <a:t>y exploit?</a:t>
            </a:r>
          </a:p>
          <a:p>
            <a:endParaRPr lang="en-US" baseline="0" dirty="0" smtClean="0"/>
          </a:p>
          <a:p>
            <a:pPr marL="171450" indent="-171450">
              <a:buFontTx/>
              <a:buChar char="-"/>
            </a:pPr>
            <a:r>
              <a:rPr lang="en-US" dirty="0" smtClean="0"/>
              <a:t>input- and output stationary. </a:t>
            </a:r>
          </a:p>
          <a:p>
            <a:pPr marL="628650" lvl="1" indent="-171450">
              <a:buFontTx/>
              <a:buChar char="-"/>
            </a:pPr>
            <a:r>
              <a:rPr lang="en-US" dirty="0" smtClean="0"/>
              <a:t>All</a:t>
            </a:r>
            <a:r>
              <a:rPr lang="en-US" baseline="0" dirty="0" smtClean="0"/>
              <a:t> reuse within output elements will be exploited (</a:t>
            </a:r>
            <a:r>
              <a:rPr lang="en-US" baseline="0" dirty="0" err="1" smtClean="0"/>
              <a:t>N_in</a:t>
            </a:r>
            <a:r>
              <a:rPr lang="en-US" baseline="0" dirty="0" smtClean="0"/>
              <a:t> times</a:t>
            </a:r>
          </a:p>
          <a:p>
            <a:pPr marL="628650" lvl="1" indent="-171450">
              <a:buFontTx/>
              <a:buChar char="-"/>
            </a:pPr>
            <a:r>
              <a:rPr lang="en-US" baseline="0" dirty="0" smtClean="0"/>
              <a:t>Input data reuse will be partially exploited ((</a:t>
            </a:r>
            <a:r>
              <a:rPr lang="en-US" baseline="0" dirty="0" err="1" smtClean="0"/>
              <a:t>N_out</a:t>
            </a:r>
            <a:r>
              <a:rPr lang="en-US" baseline="0" dirty="0" smtClean="0"/>
              <a:t>/TP) / </a:t>
            </a:r>
            <a:r>
              <a:rPr lang="en-US" baseline="0" dirty="0" err="1" smtClean="0"/>
              <a:t>N_out</a:t>
            </a:r>
            <a:r>
              <a:rPr lang="en-US" baseline="0" dirty="0" smtClean="0"/>
              <a:t> * fs * fs )</a:t>
            </a:r>
            <a:endParaRPr lang="en-US" dirty="0" smtClean="0"/>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E05A9740-BD37-4DCA-BDC4-7DBBAE15FA30}" type="slidenum">
              <a:rPr lang="nl-NL" smtClean="0"/>
              <a:t>57</a:t>
            </a:fld>
            <a:endParaRPr lang="nl-NL"/>
          </a:p>
        </p:txBody>
      </p:sp>
    </p:spTree>
    <p:extLst>
      <p:ext uri="{BB962C8B-B14F-4D97-AF65-F5344CB8AC3E}">
        <p14:creationId xmlns:p14="http://schemas.microsoft.com/office/powerpoint/2010/main" val="10163820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1143000"/>
            <a:ext cx="5486400" cy="3086100"/>
          </a:xfrm>
        </p:spPr>
      </p:sp>
      <p:sp>
        <p:nvSpPr>
          <p:cNvPr id="3" name="Tijdelijke aanduiding voor notities 2"/>
          <p:cNvSpPr>
            <a:spLocks noGrp="1"/>
          </p:cNvSpPr>
          <p:nvPr>
            <p:ph type="body" idx="1"/>
          </p:nvPr>
        </p:nvSpPr>
        <p:spPr/>
        <p:txBody>
          <a:bodyPr/>
          <a:lstStyle/>
          <a:p>
            <a:endParaRPr lang="en-US" dirty="0"/>
          </a:p>
        </p:txBody>
      </p:sp>
      <p:sp>
        <p:nvSpPr>
          <p:cNvPr id="4" name="Tijdelijke aanduiding voor dianummer 3"/>
          <p:cNvSpPr>
            <a:spLocks noGrp="1"/>
          </p:cNvSpPr>
          <p:nvPr>
            <p:ph type="sldNum" sz="quarter" idx="10"/>
          </p:nvPr>
        </p:nvSpPr>
        <p:spPr/>
        <p:txBody>
          <a:bodyPr/>
          <a:lstStyle/>
          <a:p>
            <a:fld id="{E05A9740-BD37-4DCA-BDC4-7DBBAE15FA30}" type="slidenum">
              <a:rPr lang="en-US" smtClean="0"/>
              <a:t>65</a:t>
            </a:fld>
            <a:endParaRPr lang="en-US" dirty="0"/>
          </a:p>
        </p:txBody>
      </p:sp>
    </p:spTree>
    <p:extLst>
      <p:ext uri="{BB962C8B-B14F-4D97-AF65-F5344CB8AC3E}">
        <p14:creationId xmlns:p14="http://schemas.microsoft.com/office/powerpoint/2010/main" val="37191966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aseline="0" dirty="0" smtClean="0"/>
              <a:t>----------------------------------------</a:t>
            </a:r>
          </a:p>
          <a:p>
            <a:pPr marL="0" indent="0">
              <a:buFontTx/>
              <a:buNone/>
            </a:pPr>
            <a:r>
              <a:rPr lang="en-US" baseline="0" dirty="0" smtClean="0"/>
              <a:t>Main points:</a:t>
            </a:r>
          </a:p>
          <a:p>
            <a:pPr marL="0" indent="0">
              <a:buFontTx/>
              <a:buNone/>
            </a:pPr>
            <a:endParaRPr lang="en-US" baseline="0" dirty="0" smtClean="0"/>
          </a:p>
          <a:p>
            <a:pPr marL="0" indent="0">
              <a:buFontTx/>
              <a:buNone/>
            </a:pPr>
            <a:r>
              <a:rPr lang="en-US" baseline="0" dirty="0" smtClean="0"/>
              <a:t>Some examples of object recognition tasks, from simple to more difficult (left to right)</a:t>
            </a:r>
          </a:p>
          <a:p>
            <a:pPr marL="0" indent="0">
              <a:buFontTx/>
              <a:buNone/>
            </a:pPr>
            <a:r>
              <a:rPr lang="en-US" baseline="0" dirty="0" smtClean="0"/>
              <a:t>1. Classify the ground-truth object correctly (multiple classes, classify)</a:t>
            </a:r>
          </a:p>
          <a:p>
            <a:pPr marL="0" indent="0">
              <a:buFontTx/>
              <a:buNone/>
            </a:pPr>
            <a:r>
              <a:rPr lang="en-US" dirty="0" smtClean="0"/>
              <a:t>2. Classify and locate instances of the ground-truth</a:t>
            </a:r>
            <a:r>
              <a:rPr lang="en-US" baseline="0" dirty="0" smtClean="0"/>
              <a:t> </a:t>
            </a:r>
            <a:r>
              <a:rPr lang="en-US" dirty="0" smtClean="0"/>
              <a:t>(single class, classify and locate)</a:t>
            </a:r>
          </a:p>
          <a:p>
            <a:pPr marL="0" indent="0">
              <a:buFontTx/>
              <a:buNone/>
            </a:pPr>
            <a:r>
              <a:rPr lang="en-US" dirty="0" smtClean="0"/>
              <a:t>3.</a:t>
            </a:r>
            <a:r>
              <a:rPr lang="en-US" baseline="0" dirty="0" smtClean="0"/>
              <a:t> Recognize as many instances of objects as possible (multiple classes, classify and locate) </a:t>
            </a:r>
          </a:p>
          <a:p>
            <a:pPr marL="0" indent="0">
              <a:buFontTx/>
              <a:buNone/>
            </a:pPr>
            <a:endParaRPr lang="en-US" baseline="0" dirty="0" smtClean="0"/>
          </a:p>
          <a:p>
            <a:pPr marL="0" indent="0">
              <a:buFontTx/>
              <a:buNone/>
            </a:pPr>
            <a:r>
              <a:rPr lang="en-US" baseline="0" dirty="0" smtClean="0"/>
              <a:t>----------------------------------------</a:t>
            </a:r>
          </a:p>
          <a:p>
            <a:pPr marL="0" indent="0">
              <a:buFontTx/>
              <a:buNone/>
            </a:pPr>
            <a:r>
              <a:rPr lang="en-US" baseline="0" dirty="0" smtClean="0"/>
              <a:t>Background:</a:t>
            </a:r>
          </a:p>
          <a:p>
            <a:pPr marL="0" indent="0">
              <a:buFontTx/>
              <a:buNone/>
            </a:pPr>
            <a:endParaRPr lang="en-US" baseline="0" dirty="0" smtClean="0"/>
          </a:p>
          <a:p>
            <a:r>
              <a:rPr lang="en-US" dirty="0" smtClean="0"/>
              <a:t>Detection vs Recognition: “Detect and localize</a:t>
            </a:r>
            <a:r>
              <a:rPr lang="en-US" baseline="0" dirty="0" smtClean="0"/>
              <a:t> all cars in the image” vs “Classify and localize all objects in pictures”</a:t>
            </a:r>
          </a:p>
          <a:p>
            <a:pPr marL="628650" lvl="1" indent="-171450">
              <a:buFontTx/>
              <a:buChar char="-"/>
            </a:pPr>
            <a:r>
              <a:rPr lang="en-US" baseline="0" dirty="0" smtClean="0"/>
              <a:t>Detection is somewhat simpler (bounding box of all cars (only 1 class: car or no car)</a:t>
            </a:r>
          </a:p>
          <a:p>
            <a:pPr marL="628650" lvl="1" indent="-171450">
              <a:buFontTx/>
              <a:buChar char="-"/>
            </a:pPr>
            <a:r>
              <a:rPr lang="en-US" baseline="0" dirty="0" smtClean="0"/>
              <a:t>Recognition (bounding box + class label)</a:t>
            </a:r>
          </a:p>
          <a:p>
            <a:pPr marL="0" indent="0">
              <a:buFontTx/>
              <a:buNone/>
            </a:pPr>
            <a:endParaRPr lang="en-US" baseline="0" dirty="0" smtClean="0"/>
          </a:p>
          <a:p>
            <a:r>
              <a:rPr lang="en-US" dirty="0" smtClean="0"/>
              <a:t>Quality of Object Recognition algorithms is tested on labelled datasets. Primary metrics:</a:t>
            </a:r>
          </a:p>
          <a:p>
            <a:pPr marL="225425" lvl="1" indent="0">
              <a:buFont typeface="Arial" panose="020B0604020202020204" pitchFamily="34" charset="0"/>
              <a:buNone/>
            </a:pPr>
            <a:r>
              <a:rPr lang="en-US" sz="1600" b="1" dirty="0" smtClean="0"/>
              <a:t>	- Sensitivity</a:t>
            </a:r>
            <a:r>
              <a:rPr lang="en-US" sz="1600" dirty="0" smtClean="0"/>
              <a:t>: fraction of objects that is detected</a:t>
            </a:r>
          </a:p>
          <a:p>
            <a:pPr marL="225425" lvl="1" indent="0">
              <a:buFont typeface="Arial" panose="020B0604020202020204" pitchFamily="34" charset="0"/>
              <a:buNone/>
            </a:pPr>
            <a:r>
              <a:rPr lang="en-US" sz="1600" b="1" dirty="0" smtClean="0"/>
              <a:t>	- Accuracy</a:t>
            </a:r>
            <a:r>
              <a:rPr lang="en-US" sz="1600" dirty="0" smtClean="0"/>
              <a:t>: fraction of detected objects that are classified correctly</a:t>
            </a:r>
          </a:p>
          <a:p>
            <a:pPr marL="225425" lvl="1" indent="0">
              <a:buFont typeface="Arial" panose="020B0604020202020204" pitchFamily="34" charset="0"/>
              <a:buNone/>
            </a:pPr>
            <a:r>
              <a:rPr lang="en-US" sz="1600" b="1" dirty="0" smtClean="0"/>
              <a:t>	- Overlap</a:t>
            </a:r>
            <a:r>
              <a:rPr lang="en-US" sz="1600" dirty="0" smtClean="0"/>
              <a:t>:</a:t>
            </a:r>
            <a:r>
              <a:rPr lang="en-US" sz="1600" baseline="0" dirty="0" smtClean="0"/>
              <a:t> predicted</a:t>
            </a:r>
            <a:r>
              <a:rPr lang="en-US" sz="1600" dirty="0" smtClean="0"/>
              <a:t> bounding-box overlap with ground-truth</a:t>
            </a:r>
          </a:p>
          <a:p>
            <a:pPr marL="0" indent="0">
              <a:buFontTx/>
              <a:buNone/>
            </a:pPr>
            <a:endParaRPr lang="en-US" dirty="0"/>
          </a:p>
        </p:txBody>
      </p:sp>
      <p:sp>
        <p:nvSpPr>
          <p:cNvPr id="4" name="Slide Number Placeholder 3"/>
          <p:cNvSpPr>
            <a:spLocks noGrp="1"/>
          </p:cNvSpPr>
          <p:nvPr>
            <p:ph type="sldNum" sz="quarter" idx="10"/>
          </p:nvPr>
        </p:nvSpPr>
        <p:spPr/>
        <p:txBody>
          <a:bodyPr/>
          <a:lstStyle/>
          <a:p>
            <a:fld id="{E05A9740-BD37-4DCA-BDC4-7DBBAE15FA30}" type="slidenum">
              <a:rPr lang="nl-NL" smtClean="0"/>
              <a:t>5</a:t>
            </a:fld>
            <a:endParaRPr lang="nl-NL"/>
          </a:p>
        </p:txBody>
      </p:sp>
    </p:spTree>
    <p:extLst>
      <p:ext uri="{BB962C8B-B14F-4D97-AF65-F5344CB8AC3E}">
        <p14:creationId xmlns:p14="http://schemas.microsoft.com/office/powerpoint/2010/main" val="7864192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71F7F3-9543-40DF-A656-8B6347E0E941}" type="slidenum">
              <a:rPr lang="en-US" smtClean="0"/>
              <a:t>6</a:t>
            </a:fld>
            <a:endParaRPr lang="en-US"/>
          </a:p>
        </p:txBody>
      </p:sp>
    </p:spTree>
    <p:extLst>
      <p:ext uri="{BB962C8B-B14F-4D97-AF65-F5344CB8AC3E}">
        <p14:creationId xmlns:p14="http://schemas.microsoft.com/office/powerpoint/2010/main" val="9609036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aseline="0" dirty="0" smtClean="0"/>
              <a:t>--------------------------------</a:t>
            </a:r>
          </a:p>
          <a:p>
            <a:pPr marL="0" indent="0">
              <a:buFontTx/>
              <a:buNone/>
            </a:pPr>
            <a:r>
              <a:rPr lang="en-US" baseline="0" dirty="0" smtClean="0"/>
              <a:t>Main points:</a:t>
            </a:r>
          </a:p>
          <a:p>
            <a:endParaRPr lang="en-US" baseline="0" dirty="0" smtClean="0"/>
          </a:p>
          <a:p>
            <a:r>
              <a:rPr lang="en-US" dirty="0" smtClean="0"/>
              <a:t>The advent of Deep Learning algorithms</a:t>
            </a:r>
          </a:p>
          <a:p>
            <a:pPr marL="511175" lvl="1" indent="-285750">
              <a:buFont typeface="Arial" panose="020B0604020202020204" pitchFamily="34" charset="0"/>
              <a:buChar char="•"/>
            </a:pPr>
            <a:r>
              <a:rPr lang="en-US" sz="1600" dirty="0" smtClean="0"/>
              <a:t>2012: DL beats traditional methods*</a:t>
            </a:r>
          </a:p>
          <a:p>
            <a:pPr marL="511175" lvl="1" indent="-285750">
              <a:buFont typeface="Arial" panose="020B0604020202020204" pitchFamily="34" charset="0"/>
              <a:buChar char="•"/>
            </a:pPr>
            <a:r>
              <a:rPr lang="en-US" sz="1600" dirty="0" smtClean="0"/>
              <a:t>2015: DL beats human!</a:t>
            </a:r>
          </a:p>
          <a:p>
            <a:pPr marL="0" indent="0">
              <a:buFontTx/>
              <a:buNone/>
            </a:pPr>
            <a:endParaRPr lang="en-US" baseline="0" dirty="0" smtClean="0"/>
          </a:p>
          <a:p>
            <a:pPr marL="0" indent="0">
              <a:buFontTx/>
              <a:buNone/>
            </a:pPr>
            <a:r>
              <a:rPr lang="en-US" baseline="0" dirty="0" smtClean="0"/>
              <a:t>--------------------------------</a:t>
            </a:r>
          </a:p>
          <a:p>
            <a:pPr marL="0" indent="0">
              <a:buFontTx/>
              <a:buNone/>
            </a:pPr>
            <a:r>
              <a:rPr lang="en-US" baseline="0" dirty="0" smtClean="0"/>
              <a:t>Background:</a:t>
            </a:r>
          </a:p>
          <a:p>
            <a:pPr marL="0" indent="0">
              <a:buFontTx/>
              <a:buNone/>
            </a:pPr>
            <a:endParaRPr lang="en-US" baseline="0" dirty="0" smtClean="0"/>
          </a:p>
          <a:p>
            <a:pPr marL="0" indent="0">
              <a:buFontTx/>
              <a:buNone/>
            </a:pPr>
            <a:r>
              <a:rPr lang="en-US" baseline="0" dirty="0" smtClean="0"/>
              <a:t>Before 2012:</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            For a long time computer vision algorithms were not possible to compete with humans, until the last decade</a:t>
            </a:r>
          </a:p>
          <a:p>
            <a:pPr lvl="1"/>
            <a:r>
              <a:rPr lang="en-US" dirty="0" smtClean="0"/>
              <a:t>ImageNet Large Scale Visual Recognition Challenge</a:t>
            </a:r>
          </a:p>
          <a:p>
            <a:pPr marL="968375" lvl="2" indent="-285750">
              <a:buFont typeface="Arial" panose="020B0604020202020204" pitchFamily="34" charset="0"/>
              <a:buChar char="•"/>
            </a:pPr>
            <a:r>
              <a:rPr lang="en-US" sz="1600" b="1" dirty="0" smtClean="0"/>
              <a:t>Benchmark</a:t>
            </a:r>
            <a:r>
              <a:rPr lang="en-US" sz="1600" dirty="0" smtClean="0"/>
              <a:t> in object classification, localization, and recognition</a:t>
            </a:r>
          </a:p>
          <a:p>
            <a:pPr marL="968375" lvl="2" indent="-285750">
              <a:buFont typeface="Arial" panose="020B0604020202020204" pitchFamily="34" charset="0"/>
              <a:buChar char="•"/>
            </a:pPr>
            <a:r>
              <a:rPr lang="en-US" sz="1600" dirty="0" smtClean="0"/>
              <a:t>Labelled dataset contains </a:t>
            </a:r>
            <a:r>
              <a:rPr lang="en-US" sz="1600" b="1" dirty="0" smtClean="0"/>
              <a:t>1.2 Million natural images </a:t>
            </a:r>
            <a:r>
              <a:rPr lang="en-US" sz="1600" dirty="0" smtClean="0"/>
              <a:t>with </a:t>
            </a:r>
            <a:r>
              <a:rPr lang="en-US" sz="1600" b="1" dirty="0" smtClean="0"/>
              <a:t>1000 classes</a:t>
            </a:r>
          </a:p>
          <a:p>
            <a:pPr marL="968375" lvl="2" indent="-285750">
              <a:buFont typeface="Arial" panose="020B0604020202020204" pitchFamily="34" charset="0"/>
              <a:buChar char="•"/>
            </a:pPr>
            <a:r>
              <a:rPr lang="en-US" sz="1600" dirty="0" smtClean="0"/>
              <a:t>Many large companies participate e.g. Microsoft, Facebook, Google, Baidu, …</a:t>
            </a:r>
            <a:endParaRPr lang="en-US" baseline="0" dirty="0" smtClean="0"/>
          </a:p>
          <a:p>
            <a:r>
              <a:rPr lang="en-US" dirty="0" smtClean="0"/>
              <a:t>After 2012:</a:t>
            </a:r>
            <a:r>
              <a:rPr lang="en-US" baseline="0" dirty="0" smtClean="0"/>
              <a:t> </a:t>
            </a:r>
            <a:r>
              <a:rPr lang="en-US" dirty="0" smtClean="0"/>
              <a:t>Rise of Deep Neural Networks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            Deep learning provides an answer</a:t>
            </a:r>
            <a:r>
              <a:rPr lang="en-US" baseline="0" dirty="0" smtClean="0"/>
              <a:t> to the error problem</a:t>
            </a:r>
            <a:endParaRPr lang="en-US" dirty="0" smtClean="0"/>
          </a:p>
          <a:p>
            <a:pPr lvl="1"/>
            <a:r>
              <a:rPr lang="en-US" dirty="0" smtClean="0"/>
              <a:t>Very good at classification and recognition tasks</a:t>
            </a:r>
          </a:p>
          <a:p>
            <a:pPr lvl="1"/>
            <a:r>
              <a:rPr lang="en-US" dirty="0" smtClean="0"/>
              <a:t>Critical</a:t>
            </a:r>
            <a:r>
              <a:rPr lang="en-US" baseline="0" dirty="0" smtClean="0"/>
              <a:t> systems like autonomous cars do not have to be error-free, just better than humans</a:t>
            </a:r>
            <a:endParaRPr lang="en-US" dirty="0" smtClean="0"/>
          </a:p>
          <a:p>
            <a:r>
              <a:rPr lang="en-US" dirty="0" smtClean="0"/>
              <a:t>Main enablers</a:t>
            </a:r>
          </a:p>
          <a:p>
            <a:pPr lvl="1"/>
            <a:r>
              <a:rPr lang="en-US" dirty="0" smtClean="0"/>
              <a:t>Data availability</a:t>
            </a:r>
          </a:p>
          <a:p>
            <a:pPr lvl="1"/>
            <a:r>
              <a:rPr lang="en-US" dirty="0" smtClean="0"/>
              <a:t>Computational power got cheaper</a:t>
            </a:r>
          </a:p>
          <a:p>
            <a:pPr lvl="1"/>
            <a:r>
              <a:rPr lang="en-US" dirty="0" smtClean="0"/>
              <a:t>Improvements in algorithms</a:t>
            </a:r>
            <a:endParaRPr lang="nl-NL" dirty="0" smtClean="0"/>
          </a:p>
          <a:p>
            <a:pPr marL="0" indent="0">
              <a:buFontTx/>
              <a:buNone/>
            </a:pPr>
            <a:r>
              <a:rPr lang="nl-NL" dirty="0" err="1" smtClean="0"/>
              <a:t>Why</a:t>
            </a:r>
            <a:r>
              <a:rPr lang="nl-NL" dirty="0" smtClean="0"/>
              <a:t> top-5 </a:t>
            </a:r>
            <a:r>
              <a:rPr lang="nl-NL" dirty="0" err="1" smtClean="0"/>
              <a:t>accuracy</a:t>
            </a:r>
            <a:r>
              <a:rPr lang="nl-NL" dirty="0" smtClean="0"/>
              <a:t>?</a:t>
            </a:r>
          </a:p>
          <a:p>
            <a:pPr marL="0" indent="0">
              <a:buFontTx/>
              <a:buNone/>
            </a:pPr>
            <a:r>
              <a:rPr lang="nl-NL" dirty="0" smtClean="0"/>
              <a:t>           </a:t>
            </a:r>
            <a:r>
              <a:rPr lang="nl-NL" baseline="0" dirty="0" smtClean="0"/>
              <a:t>ILSVRC 2012 </a:t>
            </a:r>
            <a:r>
              <a:rPr lang="nl-NL" baseline="0" dirty="0" err="1" smtClean="0"/>
              <a:t>contains</a:t>
            </a:r>
            <a:r>
              <a:rPr lang="nl-NL" baseline="0" dirty="0" smtClean="0"/>
              <a:t> &gt;1 </a:t>
            </a:r>
            <a:r>
              <a:rPr lang="nl-NL" baseline="0" dirty="0" err="1" smtClean="0"/>
              <a:t>Million</a:t>
            </a:r>
            <a:r>
              <a:rPr lang="nl-NL" baseline="0" dirty="0" smtClean="0"/>
              <a:t> images </a:t>
            </a:r>
            <a:r>
              <a:rPr lang="nl-NL" baseline="0" dirty="0" err="1" smtClean="0"/>
              <a:t>with</a:t>
            </a:r>
            <a:r>
              <a:rPr lang="nl-NL" baseline="0" dirty="0" smtClean="0"/>
              <a:t> 1000 classes, </a:t>
            </a:r>
            <a:r>
              <a:rPr lang="nl-NL" baseline="0" dirty="0" err="1" smtClean="0"/>
              <a:t>which</a:t>
            </a:r>
            <a:r>
              <a:rPr lang="nl-NL" baseline="0" dirty="0" smtClean="0"/>
              <a:t> </a:t>
            </a:r>
            <a:r>
              <a:rPr lang="nl-NL" baseline="0" dirty="0" err="1" smtClean="0"/>
              <a:t>makes</a:t>
            </a:r>
            <a:r>
              <a:rPr lang="nl-NL" baseline="0" dirty="0" smtClean="0"/>
              <a:t> </a:t>
            </a:r>
            <a:r>
              <a:rPr lang="nl-NL" baseline="0" dirty="0" err="1" smtClean="0"/>
              <a:t>labelling</a:t>
            </a:r>
            <a:r>
              <a:rPr lang="nl-NL" baseline="0" dirty="0" smtClean="0"/>
              <a:t> </a:t>
            </a:r>
            <a:r>
              <a:rPr lang="nl-NL" baseline="0" dirty="0" err="1" smtClean="0"/>
              <a:t>very</a:t>
            </a:r>
            <a:r>
              <a:rPr lang="nl-NL" baseline="0" dirty="0" smtClean="0"/>
              <a:t> time-</a:t>
            </a:r>
            <a:r>
              <a:rPr lang="nl-NL" baseline="0" dirty="0" err="1" smtClean="0"/>
              <a:t>consuming</a:t>
            </a:r>
            <a:endParaRPr lang="nl-NL" baseline="0" dirty="0" smtClean="0"/>
          </a:p>
          <a:p>
            <a:pPr marL="0" indent="0">
              <a:buFontTx/>
              <a:buNone/>
            </a:pPr>
            <a:r>
              <a:rPr lang="nl-NL" baseline="0" dirty="0" smtClean="0"/>
              <a:t>           </a:t>
            </a:r>
            <a:r>
              <a:rPr lang="nl-NL" baseline="0" dirty="0" err="1" smtClean="0"/>
              <a:t>Therefore</a:t>
            </a:r>
            <a:r>
              <a:rPr lang="nl-NL" baseline="0" dirty="0" smtClean="0"/>
              <a:t> </a:t>
            </a:r>
            <a:r>
              <a:rPr lang="nl-NL" baseline="0" dirty="0" err="1" smtClean="0"/>
              <a:t>only</a:t>
            </a:r>
            <a:r>
              <a:rPr lang="nl-NL" baseline="0" dirty="0" smtClean="0"/>
              <a:t> </a:t>
            </a:r>
            <a:r>
              <a:rPr lang="nl-NL" baseline="0" dirty="0" err="1" smtClean="0"/>
              <a:t>one</a:t>
            </a:r>
            <a:r>
              <a:rPr lang="nl-NL" baseline="0" dirty="0" smtClean="0"/>
              <a:t> label per image -&gt; </a:t>
            </a:r>
            <a:r>
              <a:rPr lang="nl-NL" baseline="0" dirty="0" err="1" smtClean="0"/>
              <a:t>may</a:t>
            </a:r>
            <a:r>
              <a:rPr lang="nl-NL" baseline="0" dirty="0" smtClean="0"/>
              <a:t> </a:t>
            </a:r>
            <a:r>
              <a:rPr lang="nl-NL" baseline="0" dirty="0" err="1" smtClean="0"/>
              <a:t>be</a:t>
            </a:r>
            <a:r>
              <a:rPr lang="nl-NL" baseline="0" dirty="0" smtClean="0"/>
              <a:t> </a:t>
            </a:r>
            <a:r>
              <a:rPr lang="nl-NL" baseline="0" dirty="0" err="1" smtClean="0"/>
              <a:t>ambigious</a:t>
            </a:r>
            <a:r>
              <a:rPr lang="nl-NL" baseline="0" dirty="0" smtClean="0"/>
              <a:t> </a:t>
            </a:r>
            <a:r>
              <a:rPr lang="nl-NL" baseline="0" dirty="0" err="1" smtClean="0"/>
              <a:t>if</a:t>
            </a:r>
            <a:r>
              <a:rPr lang="nl-NL" baseline="0" dirty="0" smtClean="0"/>
              <a:t> </a:t>
            </a:r>
            <a:r>
              <a:rPr lang="nl-NL" baseline="0" dirty="0" err="1" smtClean="0"/>
              <a:t>there</a:t>
            </a:r>
            <a:r>
              <a:rPr lang="nl-NL" baseline="0" dirty="0" smtClean="0"/>
              <a:t> are multiple classes</a:t>
            </a:r>
          </a:p>
          <a:p>
            <a:pPr marL="0" indent="0">
              <a:buFontTx/>
              <a:buNone/>
            </a:pPr>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E05A9740-BD37-4DCA-BDC4-7DBBAE15FA30}" type="slidenum">
              <a:rPr lang="nl-NL" smtClean="0"/>
              <a:t>8</a:t>
            </a:fld>
            <a:endParaRPr lang="nl-NL"/>
          </a:p>
        </p:txBody>
      </p:sp>
    </p:spTree>
    <p:extLst>
      <p:ext uri="{BB962C8B-B14F-4D97-AF65-F5344CB8AC3E}">
        <p14:creationId xmlns:p14="http://schemas.microsoft.com/office/powerpoint/2010/main" val="22435122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XNOR-net</a:t>
            </a:r>
            <a:r>
              <a:rPr lang="en-US" sz="1200" b="0" i="0" kern="1200" baseline="0" dirty="0" smtClean="0">
                <a:solidFill>
                  <a:schemeClr val="tx1"/>
                </a:solidFill>
                <a:effectLst/>
                <a:latin typeface="+mn-lt"/>
                <a:ea typeface="+mn-ea"/>
                <a:cs typeface="+mn-cs"/>
              </a:rPr>
              <a:t> has the following repairs already:</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0" i="0" kern="1200" baseline="0" dirty="0" smtClean="0">
                <a:solidFill>
                  <a:schemeClr val="tx1"/>
                </a:solidFill>
                <a:effectLst/>
                <a:latin typeface="+mn-lt"/>
                <a:ea typeface="+mn-ea"/>
                <a:cs typeface="+mn-cs"/>
              </a:rPr>
              <a:t>Scaling factors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0" i="0" kern="1200" baseline="0" dirty="0" smtClean="0">
                <a:solidFill>
                  <a:schemeClr val="tx1"/>
                </a:solidFill>
                <a:effectLst/>
                <a:latin typeface="+mn-lt"/>
                <a:ea typeface="+mn-ea"/>
                <a:cs typeface="+mn-cs"/>
              </a:rPr>
              <a:t>Pooling layer before activation</a:t>
            </a:r>
          </a:p>
        </p:txBody>
      </p:sp>
      <p:sp>
        <p:nvSpPr>
          <p:cNvPr id="4" name="Slide Number Placeholder 3"/>
          <p:cNvSpPr>
            <a:spLocks noGrp="1"/>
          </p:cNvSpPr>
          <p:nvPr>
            <p:ph type="sldNum" sz="quarter" idx="10"/>
          </p:nvPr>
        </p:nvSpPr>
        <p:spPr/>
        <p:txBody>
          <a:bodyPr/>
          <a:lstStyle/>
          <a:p>
            <a:fld id="{E05A9740-BD37-4DCA-BDC4-7DBBAE15FA30}" type="slidenum">
              <a:rPr lang="nl-NL" smtClean="0"/>
              <a:t>12</a:t>
            </a:fld>
            <a:endParaRPr lang="nl-NL"/>
          </a:p>
        </p:txBody>
      </p:sp>
    </p:spTree>
    <p:extLst>
      <p:ext uri="{BB962C8B-B14F-4D97-AF65-F5344CB8AC3E}">
        <p14:creationId xmlns:p14="http://schemas.microsoft.com/office/powerpoint/2010/main" val="34257342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BinConv2d -&gt; </a:t>
            </a:r>
            <a:r>
              <a:rPr lang="en-US" sz="1200" kern="1200" dirty="0" err="1" smtClean="0">
                <a:solidFill>
                  <a:schemeClr val="tx1"/>
                </a:solidFill>
                <a:effectLst/>
                <a:latin typeface="+mn-lt"/>
                <a:ea typeface="+mn-ea"/>
                <a:cs typeface="+mn-cs"/>
              </a:rPr>
              <a:t>MaxPool</a:t>
            </a:r>
            <a:r>
              <a:rPr lang="en-US" sz="1200" kern="1200" dirty="0" smtClean="0">
                <a:solidFill>
                  <a:schemeClr val="tx1"/>
                </a:solidFill>
                <a:effectLst/>
                <a:latin typeface="+mn-lt"/>
                <a:ea typeface="+mn-ea"/>
                <a:cs typeface="+mn-cs"/>
              </a:rPr>
              <a:t> -&gt; </a:t>
            </a:r>
            <a:r>
              <a:rPr lang="en-US" sz="1200" kern="1200" dirty="0" err="1" smtClean="0">
                <a:solidFill>
                  <a:schemeClr val="tx1"/>
                </a:solidFill>
                <a:effectLst/>
                <a:latin typeface="+mn-lt"/>
                <a:ea typeface="+mn-ea"/>
                <a:cs typeface="+mn-cs"/>
              </a:rPr>
              <a:t>BatchNorm</a:t>
            </a:r>
            <a:r>
              <a:rPr lang="en-US" sz="1200" kern="1200" dirty="0" smtClean="0">
                <a:solidFill>
                  <a:schemeClr val="tx1"/>
                </a:solidFill>
                <a:effectLst/>
                <a:latin typeface="+mn-lt"/>
                <a:ea typeface="+mn-ea"/>
                <a:cs typeface="+mn-cs"/>
              </a:rPr>
              <a:t> -&gt; </a:t>
            </a:r>
            <a:r>
              <a:rPr lang="en-US" sz="1200" kern="1200" dirty="0" err="1" smtClean="0">
                <a:solidFill>
                  <a:schemeClr val="tx1"/>
                </a:solidFill>
                <a:effectLst/>
                <a:latin typeface="+mn-lt"/>
                <a:ea typeface="+mn-ea"/>
                <a:cs typeface="+mn-cs"/>
              </a:rPr>
              <a:t>Binarization</a:t>
            </a:r>
            <a:r>
              <a:rPr lang="en-US" sz="1200" kern="1200" dirty="0" smtClean="0">
                <a:solidFill>
                  <a:schemeClr val="tx1"/>
                </a:solidFill>
                <a:effectLst/>
                <a:latin typeface="+mn-lt"/>
                <a:ea typeface="+mn-ea"/>
                <a:cs typeface="+mn-cs"/>
              </a:rPr>
              <a:t> </a:t>
            </a:r>
          </a:p>
          <a:p>
            <a:endParaRPr lang="en-US" sz="1200" kern="1200" dirty="0" smtClean="0">
              <a:solidFill>
                <a:schemeClr val="tx1"/>
              </a:solidFill>
              <a:effectLst/>
              <a:latin typeface="+mn-lt"/>
              <a:ea typeface="+mn-ea"/>
              <a:cs typeface="+mn-cs"/>
            </a:endParaRPr>
          </a:p>
          <a:p>
            <a:r>
              <a:rPr lang="en-US" sz="1200" kern="1200" dirty="0" err="1" smtClean="0">
                <a:solidFill>
                  <a:schemeClr val="tx1"/>
                </a:solidFill>
                <a:effectLst/>
                <a:latin typeface="+mn-lt"/>
                <a:ea typeface="+mn-ea"/>
                <a:cs typeface="+mn-cs"/>
              </a:rPr>
              <a:t>Batchnorm</a:t>
            </a:r>
            <a:r>
              <a:rPr lang="en-US" sz="1200" kern="1200" dirty="0" smtClean="0">
                <a:solidFill>
                  <a:schemeClr val="tx1"/>
                </a:solidFill>
                <a:effectLst/>
                <a:latin typeface="+mn-lt"/>
                <a:ea typeface="+mn-ea"/>
                <a:cs typeface="+mn-cs"/>
              </a:rPr>
              <a:t> after </a:t>
            </a:r>
            <a:r>
              <a:rPr lang="en-US" sz="1200" kern="1200" dirty="0" err="1" smtClean="0">
                <a:solidFill>
                  <a:schemeClr val="tx1"/>
                </a:solidFill>
                <a:effectLst/>
                <a:latin typeface="+mn-lt"/>
                <a:ea typeface="+mn-ea"/>
                <a:cs typeface="+mn-cs"/>
              </a:rPr>
              <a:t>MaxPool</a:t>
            </a:r>
            <a:r>
              <a:rPr lang="en-US" sz="1200" kern="1200" baseline="0" dirty="0" smtClean="0">
                <a:solidFill>
                  <a:schemeClr val="tx1"/>
                </a:solidFill>
                <a:effectLst/>
                <a:latin typeface="+mn-lt"/>
                <a:ea typeface="+mn-ea"/>
                <a:cs typeface="+mn-cs"/>
              </a:rPr>
              <a:t> because</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err="1" smtClean="0">
                <a:solidFill>
                  <a:schemeClr val="tx1"/>
                </a:solidFill>
                <a:effectLst/>
                <a:latin typeface="+mn-lt"/>
                <a:ea typeface="+mn-ea"/>
                <a:cs typeface="+mn-cs"/>
              </a:rPr>
              <a:t>Maxpool</a:t>
            </a:r>
            <a:r>
              <a:rPr lang="en-US" sz="1200" kern="1200" dirty="0" smtClean="0">
                <a:solidFill>
                  <a:schemeClr val="tx1"/>
                </a:solidFill>
                <a:effectLst/>
                <a:latin typeface="+mn-lt"/>
                <a:ea typeface="+mn-ea"/>
                <a:cs typeface="+mn-cs"/>
              </a:rPr>
              <a:t> after activation has no information</a:t>
            </a:r>
            <a:r>
              <a:rPr lang="en-US" sz="1200" kern="1200" baseline="0" dirty="0" smtClean="0">
                <a:solidFill>
                  <a:schemeClr val="tx1"/>
                </a:solidFill>
                <a:effectLst/>
                <a:latin typeface="+mn-lt"/>
                <a:ea typeface="+mn-ea"/>
                <a:cs typeface="+mn-cs"/>
              </a:rPr>
              <a:t> about the magnitude of the inputs which causes the gradient of </a:t>
            </a:r>
            <a:r>
              <a:rPr lang="en-US" sz="1200" kern="1200" baseline="0" dirty="0" err="1" smtClean="0">
                <a:solidFill>
                  <a:schemeClr val="tx1"/>
                </a:solidFill>
                <a:effectLst/>
                <a:latin typeface="+mn-lt"/>
                <a:ea typeface="+mn-ea"/>
                <a:cs typeface="+mn-cs"/>
              </a:rPr>
              <a:t>maxpool</a:t>
            </a:r>
            <a:r>
              <a:rPr lang="en-US" sz="1200" kern="1200" baseline="0" dirty="0" smtClean="0">
                <a:solidFill>
                  <a:schemeClr val="tx1"/>
                </a:solidFill>
                <a:effectLst/>
                <a:latin typeface="+mn-lt"/>
                <a:ea typeface="+mn-ea"/>
                <a:cs typeface="+mn-cs"/>
              </a:rPr>
              <a:t> to be passed to all +1 activations, rather than the largest.</a:t>
            </a:r>
          </a:p>
          <a:p>
            <a:endParaRPr lang="en-US" sz="1200" kern="1200" baseline="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05A9740-BD37-4DCA-BDC4-7DBBAE15FA30}" type="slidenum">
              <a:rPr lang="nl-NL" smtClean="0"/>
              <a:t>14</a:t>
            </a:fld>
            <a:endParaRPr lang="nl-NL"/>
          </a:p>
        </p:txBody>
      </p:sp>
    </p:spTree>
    <p:extLst>
      <p:ext uri="{BB962C8B-B14F-4D97-AF65-F5344CB8AC3E}">
        <p14:creationId xmlns:p14="http://schemas.microsoft.com/office/powerpoint/2010/main" val="40964958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@article{Courbariaux2016BinaryNetTD, title={</a:t>
            </a:r>
            <a:r>
              <a:rPr lang="en-US" sz="1200" b="0" i="0" kern="1200" dirty="0" err="1" smtClean="0">
                <a:solidFill>
                  <a:schemeClr val="tx1"/>
                </a:solidFill>
                <a:effectLst/>
                <a:latin typeface="+mn-lt"/>
                <a:ea typeface="+mn-ea"/>
                <a:cs typeface="+mn-cs"/>
              </a:rPr>
              <a:t>BinaryNet</a:t>
            </a:r>
            <a:r>
              <a:rPr lang="en-US" sz="1200" b="0" i="0" kern="1200" dirty="0" smtClean="0">
                <a:solidFill>
                  <a:schemeClr val="tx1"/>
                </a:solidFill>
                <a:effectLst/>
                <a:latin typeface="+mn-lt"/>
                <a:ea typeface="+mn-ea"/>
                <a:cs typeface="+mn-cs"/>
              </a:rPr>
              <a:t>: Training Deep Neural Networks with Weights and Activations Constrained to +1 or -1}, author={</a:t>
            </a:r>
            <a:r>
              <a:rPr lang="en-US" sz="1200" b="0" i="0" kern="1200" dirty="0" err="1" smtClean="0">
                <a:solidFill>
                  <a:schemeClr val="tx1"/>
                </a:solidFill>
                <a:effectLst/>
                <a:latin typeface="+mn-lt"/>
                <a:ea typeface="+mn-ea"/>
                <a:cs typeface="+mn-cs"/>
              </a:rPr>
              <a:t>Matthieu</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Courbariaux</a:t>
            </a:r>
            <a:r>
              <a:rPr lang="en-US" sz="1200" b="0" i="0" kern="1200" dirty="0" smtClean="0">
                <a:solidFill>
                  <a:schemeClr val="tx1"/>
                </a:solidFill>
                <a:effectLst/>
                <a:latin typeface="+mn-lt"/>
                <a:ea typeface="+mn-ea"/>
                <a:cs typeface="+mn-cs"/>
              </a:rPr>
              <a:t> and </a:t>
            </a:r>
            <a:r>
              <a:rPr lang="en-US" sz="1200" b="0" i="0" kern="1200" dirty="0" err="1" smtClean="0">
                <a:solidFill>
                  <a:schemeClr val="tx1"/>
                </a:solidFill>
                <a:effectLst/>
                <a:latin typeface="+mn-lt"/>
                <a:ea typeface="+mn-ea"/>
                <a:cs typeface="+mn-cs"/>
              </a:rPr>
              <a:t>Yoshua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Bengio</a:t>
            </a:r>
            <a:r>
              <a:rPr lang="en-US" sz="1200" b="0" i="0" kern="1200" dirty="0" smtClean="0">
                <a:solidFill>
                  <a:schemeClr val="tx1"/>
                </a:solidFill>
                <a:effectLst/>
                <a:latin typeface="+mn-lt"/>
                <a:ea typeface="+mn-ea"/>
                <a:cs typeface="+mn-cs"/>
              </a:rPr>
              <a:t>}, journal={</a:t>
            </a:r>
            <a:r>
              <a:rPr lang="en-US" sz="1200" b="0" i="0" kern="1200" dirty="0" err="1" smtClean="0">
                <a:solidFill>
                  <a:schemeClr val="tx1"/>
                </a:solidFill>
                <a:effectLst/>
                <a:latin typeface="+mn-lt"/>
                <a:ea typeface="+mn-ea"/>
                <a:cs typeface="+mn-cs"/>
              </a:rPr>
              <a:t>ArXiv</a:t>
            </a:r>
            <a:r>
              <a:rPr lang="en-US" sz="1200" b="0" i="0" kern="1200" dirty="0" smtClean="0">
                <a:solidFill>
                  <a:schemeClr val="tx1"/>
                </a:solidFill>
                <a:effectLst/>
                <a:latin typeface="+mn-lt"/>
                <a:ea typeface="+mn-ea"/>
                <a:cs typeface="+mn-cs"/>
              </a:rPr>
              <a:t>}, year={2016}, volume={abs/1602.02830} }</a:t>
            </a:r>
            <a:endParaRPr lang="en-US" dirty="0"/>
          </a:p>
        </p:txBody>
      </p:sp>
      <p:sp>
        <p:nvSpPr>
          <p:cNvPr id="4" name="Slide Number Placeholder 3"/>
          <p:cNvSpPr>
            <a:spLocks noGrp="1"/>
          </p:cNvSpPr>
          <p:nvPr>
            <p:ph type="sldNum" sz="quarter" idx="10"/>
          </p:nvPr>
        </p:nvSpPr>
        <p:spPr/>
        <p:txBody>
          <a:bodyPr/>
          <a:lstStyle/>
          <a:p>
            <a:fld id="{E05A9740-BD37-4DCA-BDC4-7DBBAE15FA30}" type="slidenum">
              <a:rPr lang="nl-NL" smtClean="0"/>
              <a:t>17</a:t>
            </a:fld>
            <a:endParaRPr lang="nl-NL"/>
          </a:p>
        </p:txBody>
      </p:sp>
    </p:spTree>
    <p:extLst>
      <p:ext uri="{BB962C8B-B14F-4D97-AF65-F5344CB8AC3E}">
        <p14:creationId xmlns:p14="http://schemas.microsoft.com/office/powerpoint/2010/main" val="17881997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Feature scaling necessary?</a:t>
            </a:r>
          </a:p>
          <a:p>
            <a:r>
              <a:rPr lang="en-US" sz="1200" kern="120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E05A9740-BD37-4DCA-BDC4-7DBBAE15FA30}" type="slidenum">
              <a:rPr lang="nl-NL" smtClean="0"/>
              <a:t>19</a:t>
            </a:fld>
            <a:endParaRPr lang="nl-NL"/>
          </a:p>
        </p:txBody>
      </p:sp>
    </p:spTree>
    <p:extLst>
      <p:ext uri="{BB962C8B-B14F-4D97-AF65-F5344CB8AC3E}">
        <p14:creationId xmlns:p14="http://schemas.microsoft.com/office/powerpoint/2010/main" val="2363735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e Titel transparant">
    <p:spTree>
      <p:nvGrpSpPr>
        <p:cNvPr id="1" name=""/>
        <p:cNvGrpSpPr/>
        <p:nvPr/>
      </p:nvGrpSpPr>
      <p:grpSpPr>
        <a:xfrm>
          <a:off x="0" y="0"/>
          <a:ext cx="0" cy="0"/>
          <a:chOff x="0" y="0"/>
          <a:chExt cx="0" cy="0"/>
        </a:xfrm>
      </p:grpSpPr>
      <p:sp>
        <p:nvSpPr>
          <p:cNvPr id="15" name="Rechthoek 14"/>
          <p:cNvSpPr/>
          <p:nvPr userDrawn="1"/>
        </p:nvSpPr>
        <p:spPr>
          <a:xfrm>
            <a:off x="0" y="4569619"/>
            <a:ext cx="9144000" cy="5738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Faculty or Service 10"/>
          <p:cNvSpPr>
            <a:spLocks noGrp="1"/>
          </p:cNvSpPr>
          <p:nvPr>
            <p:ph type="body" sz="quarter" idx="10" hasCustomPrompt="1"/>
          </p:nvPr>
        </p:nvSpPr>
        <p:spPr>
          <a:xfrm>
            <a:off x="608013" y="4738371"/>
            <a:ext cx="7924800" cy="244078"/>
          </a:xfrm>
        </p:spPr>
        <p:txBody>
          <a:bodyPr/>
          <a:lstStyle>
            <a:lvl1pPr>
              <a:defRPr sz="1200"/>
            </a:lvl1pPr>
          </a:lstStyle>
          <a:p>
            <a:pPr lvl="0"/>
            <a:r>
              <a:rPr lang="en-US" dirty="0"/>
              <a:t>Department or Service</a:t>
            </a:r>
          </a:p>
        </p:txBody>
      </p:sp>
      <p:pic>
        <p:nvPicPr>
          <p:cNvPr id="14" name="HeaderLogoTUe"/>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19820" y="63254"/>
            <a:ext cx="2227942" cy="606200"/>
          </a:xfrm>
          <a:prstGeom prst="rect">
            <a:avLst/>
          </a:prstGeom>
        </p:spPr>
      </p:pic>
      <p:sp>
        <p:nvSpPr>
          <p:cNvPr id="13" name="Tijdelijke aanduiding voor afbeelding 12"/>
          <p:cNvSpPr>
            <a:spLocks noGrp="1"/>
          </p:cNvSpPr>
          <p:nvPr>
            <p:ph type="pic" sz="quarter" idx="11" hasCustomPrompt="1"/>
          </p:nvPr>
        </p:nvSpPr>
        <p:spPr>
          <a:xfrm>
            <a:off x="-1" y="685801"/>
            <a:ext cx="9144001" cy="3891518"/>
          </a:xfrm>
          <a:solidFill>
            <a:srgbClr val="F1EFEF"/>
          </a:solidFill>
        </p:spPr>
        <p:txBody>
          <a:bodyPr/>
          <a:lstStyle>
            <a:lvl1pPr>
              <a:defRPr/>
            </a:lvl1pPr>
          </a:lstStyle>
          <a:p>
            <a:r>
              <a:rPr lang="en-US" dirty="0"/>
              <a:t>Image</a:t>
            </a:r>
          </a:p>
        </p:txBody>
      </p:sp>
      <p:sp>
        <p:nvSpPr>
          <p:cNvPr id="6" name="Name Function 5"/>
          <p:cNvSpPr>
            <a:spLocks noGrp="1"/>
          </p:cNvSpPr>
          <p:nvPr>
            <p:ph type="body" sz="quarter" idx="12" hasCustomPrompt="1"/>
          </p:nvPr>
        </p:nvSpPr>
        <p:spPr>
          <a:xfrm>
            <a:off x="-1" y="3943350"/>
            <a:ext cx="9144000" cy="626269"/>
          </a:xfrm>
          <a:solidFill>
            <a:schemeClr val="tx2">
              <a:alpha val="70000"/>
            </a:schemeClr>
          </a:solidFill>
        </p:spPr>
        <p:txBody>
          <a:bodyPr lIns="608400" rIns="608400" bIns="262800" anchor="b" anchorCtr="0"/>
          <a:lstStyle>
            <a:lvl1pPr>
              <a:lnSpc>
                <a:spcPts val="1200"/>
              </a:lnSpc>
              <a:spcBef>
                <a:spcPts val="0"/>
              </a:spcBef>
              <a:spcAft>
                <a:spcPts val="0"/>
              </a:spcAft>
              <a:defRPr sz="1200" baseline="0">
                <a:solidFill>
                  <a:schemeClr val="bg1"/>
                </a:solidFill>
              </a:defRPr>
            </a:lvl1pPr>
          </a:lstStyle>
          <a:p>
            <a:pPr lvl="0"/>
            <a:r>
              <a:rPr lang="en-US" dirty="0"/>
              <a:t>Name, Function</a:t>
            </a:r>
          </a:p>
        </p:txBody>
      </p:sp>
      <p:sp>
        <p:nvSpPr>
          <p:cNvPr id="3" name="Ondertitel 2"/>
          <p:cNvSpPr>
            <a:spLocks noGrp="1"/>
          </p:cNvSpPr>
          <p:nvPr>
            <p:ph type="subTitle" idx="1" hasCustomPrompt="1"/>
          </p:nvPr>
        </p:nvSpPr>
        <p:spPr>
          <a:xfrm>
            <a:off x="1" y="3699001"/>
            <a:ext cx="9144001" cy="244349"/>
          </a:xfrm>
          <a:solidFill>
            <a:schemeClr val="tx2">
              <a:alpha val="70000"/>
            </a:schemeClr>
          </a:solidFill>
        </p:spPr>
        <p:txBody>
          <a:bodyPr lIns="608400" rIns="608400"/>
          <a:lstStyle>
            <a:lvl1pPr marL="0" indent="0" algn="l">
              <a:buNone/>
              <a:defRPr sz="1500" b="1">
                <a:solidFill>
                  <a:schemeClr val="bg1"/>
                </a:solidFill>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dirty="0"/>
              <a:t>Subtitle of Presentation</a:t>
            </a:r>
          </a:p>
        </p:txBody>
      </p:sp>
      <p:sp>
        <p:nvSpPr>
          <p:cNvPr id="2" name="Titel 1"/>
          <p:cNvSpPr>
            <a:spLocks noGrp="1"/>
          </p:cNvSpPr>
          <p:nvPr>
            <p:ph type="ctrTitle" hasCustomPrompt="1"/>
          </p:nvPr>
        </p:nvSpPr>
        <p:spPr>
          <a:xfrm>
            <a:off x="0" y="2850357"/>
            <a:ext cx="9144000" cy="848643"/>
          </a:xfrm>
          <a:solidFill>
            <a:schemeClr val="tx2">
              <a:alpha val="70000"/>
            </a:schemeClr>
          </a:solidFill>
        </p:spPr>
        <p:txBody>
          <a:bodyPr lIns="608400" tIns="306000" rIns="608400" anchor="t"/>
          <a:lstStyle>
            <a:lvl1pPr algn="l">
              <a:lnSpc>
                <a:spcPts val="2250"/>
              </a:lnSpc>
              <a:defRPr sz="2250">
                <a:solidFill>
                  <a:schemeClr val="bg1"/>
                </a:solidFill>
              </a:defRPr>
            </a:lvl1pPr>
          </a:lstStyle>
          <a:p>
            <a:r>
              <a:rPr lang="en-US" dirty="0"/>
              <a:t>Title of Presentation</a:t>
            </a:r>
          </a:p>
        </p:txBody>
      </p:sp>
    </p:spTree>
    <p:extLst>
      <p:ext uri="{BB962C8B-B14F-4D97-AF65-F5344CB8AC3E}">
        <p14:creationId xmlns:p14="http://schemas.microsoft.com/office/powerpoint/2010/main" val="3464295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B25D53-0F1E-4068-BC65-F5751D14AC57}" type="datetimeFigureOut">
              <a:rPr lang="en-US" smtClean="0"/>
              <a:t>10/1/2019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FA77EF-5AEF-4338-9C13-E4D528303C13}" type="slidenum">
              <a:rPr lang="en-US" smtClean="0"/>
              <a:t>‹#›</a:t>
            </a:fld>
            <a:endParaRPr lang="en-US"/>
          </a:p>
        </p:txBody>
      </p:sp>
    </p:spTree>
    <p:extLst>
      <p:ext uri="{BB962C8B-B14F-4D97-AF65-F5344CB8AC3E}">
        <p14:creationId xmlns:p14="http://schemas.microsoft.com/office/powerpoint/2010/main" val="3805760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700"/>
            <a:ext cx="7886700" cy="2139950"/>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B25D53-0F1E-4068-BC65-F5751D14AC57}" type="datetimeFigureOut">
              <a:rPr lang="en-US" smtClean="0"/>
              <a:t>10/1/2019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FA77EF-5AEF-4338-9C13-E4D528303C13}" type="slidenum">
              <a:rPr lang="en-US" smtClean="0"/>
              <a:t>‹#›</a:t>
            </a:fld>
            <a:endParaRPr lang="en-US"/>
          </a:p>
        </p:txBody>
      </p:sp>
    </p:spTree>
    <p:extLst>
      <p:ext uri="{BB962C8B-B14F-4D97-AF65-F5344CB8AC3E}">
        <p14:creationId xmlns:p14="http://schemas.microsoft.com/office/powerpoint/2010/main" val="23512812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370013"/>
            <a:ext cx="3867150" cy="3262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0013"/>
            <a:ext cx="3867150" cy="3262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B25D53-0F1E-4068-BC65-F5751D14AC57}" type="datetimeFigureOut">
              <a:rPr lang="en-US" smtClean="0"/>
              <a:t>10/1/2019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FA77EF-5AEF-4338-9C13-E4D528303C13}" type="slidenum">
              <a:rPr lang="en-US" smtClean="0"/>
              <a:t>‹#›</a:t>
            </a:fld>
            <a:endParaRPr lang="en-US"/>
          </a:p>
        </p:txBody>
      </p:sp>
    </p:spTree>
    <p:extLst>
      <p:ext uri="{BB962C8B-B14F-4D97-AF65-F5344CB8AC3E}">
        <p14:creationId xmlns:p14="http://schemas.microsoft.com/office/powerpoint/2010/main" val="3025759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274638"/>
            <a:ext cx="7886700" cy="993775"/>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1879600"/>
            <a:ext cx="3868737" cy="27622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1879600"/>
            <a:ext cx="3887788" cy="27622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B25D53-0F1E-4068-BC65-F5751D14AC57}" type="datetimeFigureOut">
              <a:rPr lang="en-US" smtClean="0"/>
              <a:t>10/1/2019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BFA77EF-5AEF-4338-9C13-E4D528303C13}" type="slidenum">
              <a:rPr lang="en-US" smtClean="0"/>
              <a:t>‹#›</a:t>
            </a:fld>
            <a:endParaRPr lang="en-US"/>
          </a:p>
        </p:txBody>
      </p:sp>
    </p:spTree>
    <p:extLst>
      <p:ext uri="{BB962C8B-B14F-4D97-AF65-F5344CB8AC3E}">
        <p14:creationId xmlns:p14="http://schemas.microsoft.com/office/powerpoint/2010/main" val="35335024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B25D53-0F1E-4068-BC65-F5751D14AC57}" type="datetimeFigureOut">
              <a:rPr lang="en-US" smtClean="0"/>
              <a:t>10/1/2019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BFA77EF-5AEF-4338-9C13-E4D528303C13}" type="slidenum">
              <a:rPr lang="en-US" smtClean="0"/>
              <a:t>‹#›</a:t>
            </a:fld>
            <a:endParaRPr lang="en-US"/>
          </a:p>
        </p:txBody>
      </p:sp>
    </p:spTree>
    <p:extLst>
      <p:ext uri="{BB962C8B-B14F-4D97-AF65-F5344CB8AC3E}">
        <p14:creationId xmlns:p14="http://schemas.microsoft.com/office/powerpoint/2010/main" val="2127475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B25D53-0F1E-4068-BC65-F5751D14AC57}" type="datetimeFigureOut">
              <a:rPr lang="en-US" smtClean="0"/>
              <a:t>10/1/2019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BFA77EF-5AEF-4338-9C13-E4D528303C13}" type="slidenum">
              <a:rPr lang="en-US" smtClean="0"/>
              <a:t>‹#›</a:t>
            </a:fld>
            <a:endParaRPr lang="en-US"/>
          </a:p>
        </p:txBody>
      </p:sp>
    </p:spTree>
    <p:extLst>
      <p:ext uri="{BB962C8B-B14F-4D97-AF65-F5344CB8AC3E}">
        <p14:creationId xmlns:p14="http://schemas.microsoft.com/office/powerpoint/2010/main" val="16935119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342900"/>
            <a:ext cx="2949575" cy="120015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B25D53-0F1E-4068-BC65-F5751D14AC57}" type="datetimeFigureOut">
              <a:rPr lang="en-US" smtClean="0"/>
              <a:t>10/1/2019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FA77EF-5AEF-4338-9C13-E4D528303C13}" type="slidenum">
              <a:rPr lang="en-US" smtClean="0"/>
              <a:t>‹#›</a:t>
            </a:fld>
            <a:endParaRPr lang="en-US"/>
          </a:p>
        </p:txBody>
      </p:sp>
    </p:spTree>
    <p:extLst>
      <p:ext uri="{BB962C8B-B14F-4D97-AF65-F5344CB8AC3E}">
        <p14:creationId xmlns:p14="http://schemas.microsoft.com/office/powerpoint/2010/main" val="11055455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342900"/>
            <a:ext cx="2949575" cy="120015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B25D53-0F1E-4068-BC65-F5751D14AC57}" type="datetimeFigureOut">
              <a:rPr lang="en-US" smtClean="0"/>
              <a:t>10/1/2019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FA77EF-5AEF-4338-9C13-E4D528303C13}" type="slidenum">
              <a:rPr lang="en-US" smtClean="0"/>
              <a:t>‹#›</a:t>
            </a:fld>
            <a:endParaRPr lang="en-US"/>
          </a:p>
        </p:txBody>
      </p:sp>
    </p:spTree>
    <p:extLst>
      <p:ext uri="{BB962C8B-B14F-4D97-AF65-F5344CB8AC3E}">
        <p14:creationId xmlns:p14="http://schemas.microsoft.com/office/powerpoint/2010/main" val="2699906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B25D53-0F1E-4068-BC65-F5751D14AC57}" type="datetimeFigureOut">
              <a:rPr lang="en-US" smtClean="0"/>
              <a:t>10/1/2019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FA77EF-5AEF-4338-9C13-E4D528303C13}" type="slidenum">
              <a:rPr lang="en-US" smtClean="0"/>
              <a:t>‹#›</a:t>
            </a:fld>
            <a:endParaRPr lang="en-US"/>
          </a:p>
        </p:txBody>
      </p:sp>
    </p:spTree>
    <p:extLst>
      <p:ext uri="{BB962C8B-B14F-4D97-AF65-F5344CB8AC3E}">
        <p14:creationId xmlns:p14="http://schemas.microsoft.com/office/powerpoint/2010/main" val="22056469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4638"/>
            <a:ext cx="1971675" cy="43576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274638"/>
            <a:ext cx="5762625" cy="43576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B25D53-0F1E-4068-BC65-F5751D14AC57}" type="datetimeFigureOut">
              <a:rPr lang="en-US" smtClean="0"/>
              <a:t>10/1/2019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FA77EF-5AEF-4338-9C13-E4D528303C13}" type="slidenum">
              <a:rPr lang="en-US" smtClean="0"/>
              <a:t>‹#›</a:t>
            </a:fld>
            <a:endParaRPr lang="en-US"/>
          </a:p>
        </p:txBody>
      </p:sp>
    </p:spTree>
    <p:extLst>
      <p:ext uri="{BB962C8B-B14F-4D97-AF65-F5344CB8AC3E}">
        <p14:creationId xmlns:p14="http://schemas.microsoft.com/office/powerpoint/2010/main" val="3839896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esentatie Titel">
    <p:spTree>
      <p:nvGrpSpPr>
        <p:cNvPr id="1" name=""/>
        <p:cNvGrpSpPr/>
        <p:nvPr/>
      </p:nvGrpSpPr>
      <p:grpSpPr>
        <a:xfrm>
          <a:off x="0" y="0"/>
          <a:ext cx="0" cy="0"/>
          <a:chOff x="0" y="0"/>
          <a:chExt cx="0" cy="0"/>
        </a:xfrm>
      </p:grpSpPr>
      <p:sp>
        <p:nvSpPr>
          <p:cNvPr id="15" name="Rechthoek 14"/>
          <p:cNvSpPr/>
          <p:nvPr userDrawn="1"/>
        </p:nvSpPr>
        <p:spPr>
          <a:xfrm>
            <a:off x="0" y="4569619"/>
            <a:ext cx="9144000" cy="5738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Faculty or Service 10"/>
          <p:cNvSpPr>
            <a:spLocks noGrp="1"/>
          </p:cNvSpPr>
          <p:nvPr>
            <p:ph type="body" sz="quarter" idx="10" hasCustomPrompt="1"/>
          </p:nvPr>
        </p:nvSpPr>
        <p:spPr>
          <a:xfrm>
            <a:off x="608013" y="4738371"/>
            <a:ext cx="7924800" cy="244078"/>
          </a:xfrm>
        </p:spPr>
        <p:txBody>
          <a:bodyPr/>
          <a:lstStyle>
            <a:lvl1pPr>
              <a:defRPr sz="1200"/>
            </a:lvl1pPr>
          </a:lstStyle>
          <a:p>
            <a:pPr lvl="0"/>
            <a:r>
              <a:rPr lang="en-US" dirty="0"/>
              <a:t>Department or Service</a:t>
            </a:r>
          </a:p>
        </p:txBody>
      </p:sp>
      <p:pic>
        <p:nvPicPr>
          <p:cNvPr id="14" name="HeaderLogoTUe"/>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19820" y="63254"/>
            <a:ext cx="2227942" cy="606200"/>
          </a:xfrm>
          <a:prstGeom prst="rect">
            <a:avLst/>
          </a:prstGeom>
        </p:spPr>
      </p:pic>
      <p:sp>
        <p:nvSpPr>
          <p:cNvPr id="13" name="Tijdelijke aanduiding voor afbeelding 12"/>
          <p:cNvSpPr>
            <a:spLocks noGrp="1"/>
          </p:cNvSpPr>
          <p:nvPr>
            <p:ph type="pic" sz="quarter" idx="11" hasCustomPrompt="1"/>
          </p:nvPr>
        </p:nvSpPr>
        <p:spPr>
          <a:xfrm>
            <a:off x="-1" y="685801"/>
            <a:ext cx="9144001" cy="2164556"/>
          </a:xfrm>
          <a:solidFill>
            <a:srgbClr val="F1EFEF"/>
          </a:solidFill>
        </p:spPr>
        <p:txBody>
          <a:bodyPr/>
          <a:lstStyle>
            <a:lvl1pPr>
              <a:defRPr/>
            </a:lvl1pPr>
          </a:lstStyle>
          <a:p>
            <a:r>
              <a:rPr lang="en-US" dirty="0"/>
              <a:t>Image</a:t>
            </a:r>
          </a:p>
        </p:txBody>
      </p:sp>
      <p:sp>
        <p:nvSpPr>
          <p:cNvPr id="6" name="Name Function 5"/>
          <p:cNvSpPr>
            <a:spLocks noGrp="1"/>
          </p:cNvSpPr>
          <p:nvPr>
            <p:ph type="body" sz="quarter" idx="12" hasCustomPrompt="1"/>
          </p:nvPr>
        </p:nvSpPr>
        <p:spPr>
          <a:xfrm>
            <a:off x="0" y="3943350"/>
            <a:ext cx="9144000" cy="626269"/>
          </a:xfrm>
          <a:solidFill>
            <a:schemeClr val="tx2"/>
          </a:solidFill>
        </p:spPr>
        <p:txBody>
          <a:bodyPr lIns="608400" rIns="608400" bIns="262800" anchor="b" anchorCtr="0"/>
          <a:lstStyle>
            <a:lvl1pPr>
              <a:lnSpc>
                <a:spcPts val="1200"/>
              </a:lnSpc>
              <a:spcBef>
                <a:spcPts val="0"/>
              </a:spcBef>
              <a:spcAft>
                <a:spcPts val="0"/>
              </a:spcAft>
              <a:defRPr sz="1200" baseline="0">
                <a:solidFill>
                  <a:schemeClr val="bg1"/>
                </a:solidFill>
              </a:defRPr>
            </a:lvl1pPr>
          </a:lstStyle>
          <a:p>
            <a:pPr lvl="0"/>
            <a:r>
              <a:rPr lang="en-US" dirty="0"/>
              <a:t>Name, Function</a:t>
            </a:r>
          </a:p>
        </p:txBody>
      </p:sp>
      <p:sp>
        <p:nvSpPr>
          <p:cNvPr id="3" name="Ondertitel 2"/>
          <p:cNvSpPr>
            <a:spLocks noGrp="1"/>
          </p:cNvSpPr>
          <p:nvPr>
            <p:ph type="subTitle" idx="1" hasCustomPrompt="1"/>
          </p:nvPr>
        </p:nvSpPr>
        <p:spPr>
          <a:xfrm>
            <a:off x="1" y="3699001"/>
            <a:ext cx="9144001" cy="244349"/>
          </a:xfrm>
          <a:solidFill>
            <a:schemeClr val="tx2"/>
          </a:solidFill>
        </p:spPr>
        <p:txBody>
          <a:bodyPr lIns="608400" rIns="608400"/>
          <a:lstStyle>
            <a:lvl1pPr marL="0" indent="0" algn="l">
              <a:buNone/>
              <a:defRPr sz="1500" b="1">
                <a:solidFill>
                  <a:schemeClr val="bg1"/>
                </a:solidFill>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dirty="0"/>
              <a:t>Subtitle of Presentation</a:t>
            </a:r>
          </a:p>
        </p:txBody>
      </p:sp>
      <p:sp>
        <p:nvSpPr>
          <p:cNvPr id="2" name="Titel 1"/>
          <p:cNvSpPr>
            <a:spLocks noGrp="1"/>
          </p:cNvSpPr>
          <p:nvPr>
            <p:ph type="ctrTitle" hasCustomPrompt="1"/>
          </p:nvPr>
        </p:nvSpPr>
        <p:spPr>
          <a:xfrm>
            <a:off x="0" y="2850357"/>
            <a:ext cx="9144000" cy="848643"/>
          </a:xfrm>
          <a:solidFill>
            <a:schemeClr val="tx2"/>
          </a:solidFill>
        </p:spPr>
        <p:txBody>
          <a:bodyPr lIns="608400" tIns="306000" rIns="608400" anchor="t"/>
          <a:lstStyle>
            <a:lvl1pPr algn="l">
              <a:lnSpc>
                <a:spcPts val="2250"/>
              </a:lnSpc>
              <a:defRPr sz="2250">
                <a:solidFill>
                  <a:schemeClr val="bg1"/>
                </a:solidFill>
              </a:defRPr>
            </a:lvl1pPr>
          </a:lstStyle>
          <a:p>
            <a:r>
              <a:rPr lang="en-US" dirty="0"/>
              <a:t>Title of Presentation</a:t>
            </a:r>
          </a:p>
        </p:txBody>
      </p:sp>
    </p:spTree>
    <p:extLst>
      <p:ext uri="{BB962C8B-B14F-4D97-AF65-F5344CB8AC3E}">
        <p14:creationId xmlns:p14="http://schemas.microsoft.com/office/powerpoint/2010/main" val="1789149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375"/>
            <a:ext cx="6858000" cy="17907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DD1D853-68BA-4650-B380-DE55BF62F7A4}" type="datetimeFigureOut">
              <a:rPr lang="en-US" smtClean="0"/>
              <a:t>10/1/2019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A4B845-8491-4536-B79B-84C4AC370297}" type="slidenum">
              <a:rPr lang="en-US" smtClean="0"/>
              <a:t>‹#›</a:t>
            </a:fld>
            <a:endParaRPr lang="en-US"/>
          </a:p>
        </p:txBody>
      </p:sp>
    </p:spTree>
    <p:extLst>
      <p:ext uri="{BB962C8B-B14F-4D97-AF65-F5344CB8AC3E}">
        <p14:creationId xmlns:p14="http://schemas.microsoft.com/office/powerpoint/2010/main" val="39842960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D1D853-68BA-4650-B380-DE55BF62F7A4}" type="datetimeFigureOut">
              <a:rPr lang="en-US" smtClean="0"/>
              <a:t>10/1/2019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A4B845-8491-4536-B79B-84C4AC370297}" type="slidenum">
              <a:rPr lang="en-US" smtClean="0"/>
              <a:t>‹#›</a:t>
            </a:fld>
            <a:endParaRPr lang="en-US"/>
          </a:p>
        </p:txBody>
      </p:sp>
    </p:spTree>
    <p:extLst>
      <p:ext uri="{BB962C8B-B14F-4D97-AF65-F5344CB8AC3E}">
        <p14:creationId xmlns:p14="http://schemas.microsoft.com/office/powerpoint/2010/main" val="7991246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700"/>
            <a:ext cx="7886700" cy="2139950"/>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DD1D853-68BA-4650-B380-DE55BF62F7A4}" type="datetimeFigureOut">
              <a:rPr lang="en-US" smtClean="0"/>
              <a:t>10/1/2019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A4B845-8491-4536-B79B-84C4AC370297}" type="slidenum">
              <a:rPr lang="en-US" smtClean="0"/>
              <a:t>‹#›</a:t>
            </a:fld>
            <a:endParaRPr lang="en-US"/>
          </a:p>
        </p:txBody>
      </p:sp>
    </p:spTree>
    <p:extLst>
      <p:ext uri="{BB962C8B-B14F-4D97-AF65-F5344CB8AC3E}">
        <p14:creationId xmlns:p14="http://schemas.microsoft.com/office/powerpoint/2010/main" val="807421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370013"/>
            <a:ext cx="3867150" cy="3262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0013"/>
            <a:ext cx="3867150" cy="3262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DD1D853-68BA-4650-B380-DE55BF62F7A4}" type="datetimeFigureOut">
              <a:rPr lang="en-US" smtClean="0"/>
              <a:t>10/1/2019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A4B845-8491-4536-B79B-84C4AC370297}" type="slidenum">
              <a:rPr lang="en-US" smtClean="0"/>
              <a:t>‹#›</a:t>
            </a:fld>
            <a:endParaRPr lang="en-US"/>
          </a:p>
        </p:txBody>
      </p:sp>
    </p:spTree>
    <p:extLst>
      <p:ext uri="{BB962C8B-B14F-4D97-AF65-F5344CB8AC3E}">
        <p14:creationId xmlns:p14="http://schemas.microsoft.com/office/powerpoint/2010/main" val="14354107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274638"/>
            <a:ext cx="7886700" cy="993775"/>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1879600"/>
            <a:ext cx="3868737" cy="27622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1879600"/>
            <a:ext cx="3887788" cy="27622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DD1D853-68BA-4650-B380-DE55BF62F7A4}" type="datetimeFigureOut">
              <a:rPr lang="en-US" smtClean="0"/>
              <a:t>10/1/2019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4A4B845-8491-4536-B79B-84C4AC370297}" type="slidenum">
              <a:rPr lang="en-US" smtClean="0"/>
              <a:t>‹#›</a:t>
            </a:fld>
            <a:endParaRPr lang="en-US"/>
          </a:p>
        </p:txBody>
      </p:sp>
    </p:spTree>
    <p:extLst>
      <p:ext uri="{BB962C8B-B14F-4D97-AF65-F5344CB8AC3E}">
        <p14:creationId xmlns:p14="http://schemas.microsoft.com/office/powerpoint/2010/main" val="16329660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DD1D853-68BA-4650-B380-DE55BF62F7A4}" type="datetimeFigureOut">
              <a:rPr lang="en-US" smtClean="0"/>
              <a:t>10/1/2019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A4B845-8491-4536-B79B-84C4AC370297}" type="slidenum">
              <a:rPr lang="en-US" smtClean="0"/>
              <a:t>‹#›</a:t>
            </a:fld>
            <a:endParaRPr lang="en-US"/>
          </a:p>
        </p:txBody>
      </p:sp>
    </p:spTree>
    <p:extLst>
      <p:ext uri="{BB962C8B-B14F-4D97-AF65-F5344CB8AC3E}">
        <p14:creationId xmlns:p14="http://schemas.microsoft.com/office/powerpoint/2010/main" val="34325554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D1D853-68BA-4650-B380-DE55BF62F7A4}" type="datetimeFigureOut">
              <a:rPr lang="en-US" smtClean="0"/>
              <a:t>10/1/2019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4A4B845-8491-4536-B79B-84C4AC370297}" type="slidenum">
              <a:rPr lang="en-US" smtClean="0"/>
              <a:t>‹#›</a:t>
            </a:fld>
            <a:endParaRPr lang="en-US"/>
          </a:p>
        </p:txBody>
      </p:sp>
    </p:spTree>
    <p:extLst>
      <p:ext uri="{BB962C8B-B14F-4D97-AF65-F5344CB8AC3E}">
        <p14:creationId xmlns:p14="http://schemas.microsoft.com/office/powerpoint/2010/main" val="33543982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342900"/>
            <a:ext cx="2949575" cy="120015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D1D853-68BA-4650-B380-DE55BF62F7A4}" type="datetimeFigureOut">
              <a:rPr lang="en-US" smtClean="0"/>
              <a:t>10/1/2019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A4B845-8491-4536-B79B-84C4AC370297}" type="slidenum">
              <a:rPr lang="en-US" smtClean="0"/>
              <a:t>‹#›</a:t>
            </a:fld>
            <a:endParaRPr lang="en-US"/>
          </a:p>
        </p:txBody>
      </p:sp>
    </p:spTree>
    <p:extLst>
      <p:ext uri="{BB962C8B-B14F-4D97-AF65-F5344CB8AC3E}">
        <p14:creationId xmlns:p14="http://schemas.microsoft.com/office/powerpoint/2010/main" val="19167830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342900"/>
            <a:ext cx="2949575" cy="120015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D1D853-68BA-4650-B380-DE55BF62F7A4}" type="datetimeFigureOut">
              <a:rPr lang="en-US" smtClean="0"/>
              <a:t>10/1/2019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A4B845-8491-4536-B79B-84C4AC370297}" type="slidenum">
              <a:rPr lang="en-US" smtClean="0"/>
              <a:t>‹#›</a:t>
            </a:fld>
            <a:endParaRPr lang="en-US"/>
          </a:p>
        </p:txBody>
      </p:sp>
    </p:spTree>
    <p:extLst>
      <p:ext uri="{BB962C8B-B14F-4D97-AF65-F5344CB8AC3E}">
        <p14:creationId xmlns:p14="http://schemas.microsoft.com/office/powerpoint/2010/main" val="7541715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D1D853-68BA-4650-B380-DE55BF62F7A4}" type="datetimeFigureOut">
              <a:rPr lang="en-US" smtClean="0"/>
              <a:t>10/1/2019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A4B845-8491-4536-B79B-84C4AC370297}" type="slidenum">
              <a:rPr lang="en-US" smtClean="0"/>
              <a:t>‹#›</a:t>
            </a:fld>
            <a:endParaRPr lang="en-US"/>
          </a:p>
        </p:txBody>
      </p:sp>
    </p:spTree>
    <p:extLst>
      <p:ext uri="{BB962C8B-B14F-4D97-AF65-F5344CB8AC3E}">
        <p14:creationId xmlns:p14="http://schemas.microsoft.com/office/powerpoint/2010/main" val="15176797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US" dirty="0"/>
              <a:t>Slide title</a:t>
            </a:r>
          </a:p>
        </p:txBody>
      </p:sp>
      <p:sp>
        <p:nvSpPr>
          <p:cNvPr id="3" name="Tijdelijke aanduiding voor inhoud 2"/>
          <p:cNvSpPr>
            <a:spLocks noGrp="1"/>
          </p:cNvSpPr>
          <p:nvPr>
            <p:ph idx="1" hasCustomPrompt="1"/>
          </p:nvPr>
        </p:nvSpPr>
        <p:spPr>
          <a:xfrm>
            <a:off x="610100" y="1188000"/>
            <a:ext cx="7922712" cy="3381619"/>
          </a:xfrm>
        </p:spPr>
        <p:txBody>
          <a:bodyPr/>
          <a:lstStyle>
            <a:lvl1pPr>
              <a:defRPr/>
            </a:lvl1pPr>
            <a:lvl3pPr marL="202500" indent="-202500">
              <a:buFont typeface="Calibri" panose="020F0502020204030204" pitchFamily="34" charset="0"/>
              <a:buChar char="‒"/>
              <a:defRPr/>
            </a:lvl3pPr>
            <a:lvl4pPr marL="405000" indent="-202500">
              <a:buFont typeface="Calibri" panose="020F0502020204030204" pitchFamily="34" charset="0"/>
              <a:buChar char="‒"/>
              <a:defRPr/>
            </a:lvl4pPr>
          </a:lstStyle>
          <a:p>
            <a:pPr lvl="0"/>
            <a:r>
              <a:rPr lang="en-US" dirty="0"/>
              <a:t>Slide text</a:t>
            </a:r>
          </a:p>
          <a:p>
            <a:pPr lvl="1"/>
            <a:r>
              <a:rPr lang="en-US" dirty="0" err="1"/>
              <a:t>Tweede</a:t>
            </a:r>
            <a:r>
              <a:rPr lang="en-US" dirty="0"/>
              <a:t> </a:t>
            </a:r>
            <a:r>
              <a:rPr lang="en-US" dirty="0" err="1"/>
              <a:t>niveau</a:t>
            </a:r>
            <a:endParaRPr lang="en-US" dirty="0"/>
          </a:p>
          <a:p>
            <a:pPr lvl="2"/>
            <a:r>
              <a:rPr lang="en-US" dirty="0" err="1"/>
              <a:t>Derde</a:t>
            </a:r>
            <a:r>
              <a:rPr lang="en-US" dirty="0"/>
              <a:t> </a:t>
            </a:r>
            <a:r>
              <a:rPr lang="en-US" dirty="0" err="1"/>
              <a:t>niveau</a:t>
            </a:r>
            <a:endParaRPr lang="en-US" dirty="0"/>
          </a:p>
          <a:p>
            <a:pPr lvl="3"/>
            <a:r>
              <a:rPr lang="en-US" dirty="0" err="1"/>
              <a:t>Vierde</a:t>
            </a:r>
            <a:r>
              <a:rPr lang="en-US" dirty="0"/>
              <a:t> </a:t>
            </a:r>
            <a:r>
              <a:rPr lang="en-US" dirty="0" err="1"/>
              <a:t>niveau</a:t>
            </a:r>
            <a:endParaRPr lang="en-US" dirty="0"/>
          </a:p>
          <a:p>
            <a:pPr lvl="4"/>
            <a:r>
              <a:rPr lang="en-US" dirty="0" err="1"/>
              <a:t>Vijfde</a:t>
            </a:r>
            <a:r>
              <a:rPr lang="en-US" dirty="0"/>
              <a:t> </a:t>
            </a:r>
            <a:r>
              <a:rPr lang="en-US" dirty="0" err="1"/>
              <a:t>niveau</a:t>
            </a:r>
            <a:endParaRPr lang="en-US" dirty="0"/>
          </a:p>
        </p:txBody>
      </p:sp>
      <p:sp>
        <p:nvSpPr>
          <p:cNvPr id="6" name="Tijdelijke aanduiding voor dianummer 5"/>
          <p:cNvSpPr>
            <a:spLocks noGrp="1"/>
          </p:cNvSpPr>
          <p:nvPr>
            <p:ph type="sldNum" sz="quarter" idx="12"/>
          </p:nvPr>
        </p:nvSpPr>
        <p:spPr/>
        <p:txBody>
          <a:bodyPr/>
          <a:lstStyle/>
          <a:p>
            <a:fld id="{B7CEC10D-CD46-426F-915E-6C78530279CB}" type="slidenum">
              <a:rPr lang="en-US" smtClean="0"/>
              <a:t>‹#›</a:t>
            </a:fld>
            <a:endParaRPr lang="en-US" dirty="0"/>
          </a:p>
        </p:txBody>
      </p:sp>
    </p:spTree>
    <p:extLst>
      <p:ext uri="{BB962C8B-B14F-4D97-AF65-F5344CB8AC3E}">
        <p14:creationId xmlns:p14="http://schemas.microsoft.com/office/powerpoint/2010/main" val="308458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4638"/>
            <a:ext cx="1971675" cy="43576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274638"/>
            <a:ext cx="5762625" cy="43576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D1D853-68BA-4650-B380-DE55BF62F7A4}" type="datetimeFigureOut">
              <a:rPr lang="en-US" smtClean="0"/>
              <a:t>10/1/2019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A4B845-8491-4536-B79B-84C4AC370297}" type="slidenum">
              <a:rPr lang="en-US" smtClean="0"/>
              <a:t>‹#›</a:t>
            </a:fld>
            <a:endParaRPr lang="en-US"/>
          </a:p>
        </p:txBody>
      </p:sp>
    </p:spTree>
    <p:extLst>
      <p:ext uri="{BB962C8B-B14F-4D97-AF65-F5344CB8AC3E}">
        <p14:creationId xmlns:p14="http://schemas.microsoft.com/office/powerpoint/2010/main" val="2379131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kst in 2 kolommen">
    <p:spTree>
      <p:nvGrpSpPr>
        <p:cNvPr id="1" name=""/>
        <p:cNvGrpSpPr/>
        <p:nvPr/>
      </p:nvGrpSpPr>
      <p:grpSpPr>
        <a:xfrm>
          <a:off x="0" y="0"/>
          <a:ext cx="0" cy="0"/>
          <a:chOff x="0" y="0"/>
          <a:chExt cx="0" cy="0"/>
        </a:xfrm>
      </p:grpSpPr>
      <p:sp>
        <p:nvSpPr>
          <p:cNvPr id="3" name="Tijdelijke aanduiding voor inhoud 2"/>
          <p:cNvSpPr>
            <a:spLocks noGrp="1"/>
          </p:cNvSpPr>
          <p:nvPr>
            <p:ph sz="half" idx="1" hasCustomPrompt="1"/>
          </p:nvPr>
        </p:nvSpPr>
        <p:spPr>
          <a:xfrm>
            <a:off x="628649" y="626165"/>
            <a:ext cx="3600000" cy="3943454"/>
          </a:xfrm>
        </p:spPr>
        <p:txBody>
          <a:bodyPr/>
          <a:lstStyle>
            <a:lvl1pPr>
              <a:defRPr/>
            </a:lvl1pPr>
            <a:lvl4pPr marL="405000" indent="-202500">
              <a:buFont typeface="Calibri" panose="020F0502020204030204" pitchFamily="34" charset="0"/>
              <a:buChar char="‒"/>
              <a:defRPr/>
            </a:lvl4pPr>
          </a:lstStyle>
          <a:p>
            <a:pPr lvl="0"/>
            <a:r>
              <a:rPr lang="en-US" dirty="0"/>
              <a:t>Slide text</a:t>
            </a:r>
          </a:p>
          <a:p>
            <a:pPr lvl="1"/>
            <a:r>
              <a:rPr lang="en-US" dirty="0" err="1"/>
              <a:t>Tweede</a:t>
            </a:r>
            <a:r>
              <a:rPr lang="en-US" dirty="0"/>
              <a:t> </a:t>
            </a:r>
            <a:r>
              <a:rPr lang="en-US" dirty="0" err="1"/>
              <a:t>niveau</a:t>
            </a:r>
            <a:endParaRPr lang="en-US" dirty="0"/>
          </a:p>
          <a:p>
            <a:pPr lvl="2"/>
            <a:r>
              <a:rPr lang="en-US" dirty="0" err="1"/>
              <a:t>Derde</a:t>
            </a:r>
            <a:r>
              <a:rPr lang="en-US" dirty="0"/>
              <a:t> </a:t>
            </a:r>
            <a:r>
              <a:rPr lang="en-US" dirty="0" err="1"/>
              <a:t>niveau</a:t>
            </a:r>
            <a:endParaRPr lang="en-US" dirty="0"/>
          </a:p>
          <a:p>
            <a:pPr lvl="3"/>
            <a:r>
              <a:rPr lang="en-US" dirty="0" err="1" smtClean="0"/>
              <a:t>Vierde</a:t>
            </a:r>
            <a:r>
              <a:rPr lang="en-US" dirty="0" smtClean="0"/>
              <a:t> </a:t>
            </a:r>
            <a:r>
              <a:rPr lang="en-US" dirty="0" err="1" smtClean="0"/>
              <a:t>niveau</a:t>
            </a:r>
            <a:endParaRPr lang="en-US" dirty="0" smtClean="0"/>
          </a:p>
          <a:p>
            <a:pPr lvl="4"/>
            <a:r>
              <a:rPr lang="en-US" dirty="0" err="1" smtClean="0"/>
              <a:t>Vijfde</a:t>
            </a:r>
            <a:r>
              <a:rPr lang="en-US" dirty="0" smtClean="0"/>
              <a:t> </a:t>
            </a:r>
            <a:r>
              <a:rPr lang="en-US" dirty="0" err="1"/>
              <a:t>niveau</a:t>
            </a:r>
            <a:endParaRPr lang="en-US" dirty="0"/>
          </a:p>
        </p:txBody>
      </p:sp>
      <p:sp>
        <p:nvSpPr>
          <p:cNvPr id="4" name="Tijdelijke aanduiding voor inhoud 3"/>
          <p:cNvSpPr>
            <a:spLocks noGrp="1"/>
          </p:cNvSpPr>
          <p:nvPr>
            <p:ph sz="half" idx="2" hasCustomPrompt="1"/>
          </p:nvPr>
        </p:nvSpPr>
        <p:spPr>
          <a:xfrm>
            <a:off x="4629150" y="626165"/>
            <a:ext cx="3600000" cy="3943454"/>
          </a:xfrm>
        </p:spPr>
        <p:txBody>
          <a:bodyPr/>
          <a:lstStyle>
            <a:lvl1pPr>
              <a:defRPr/>
            </a:lvl1pPr>
            <a:lvl4pPr marL="405000" indent="-202500">
              <a:buFont typeface="Calibri" panose="020F0502020204030204" pitchFamily="34" charset="0"/>
              <a:buChar char="‒"/>
              <a:defRPr/>
            </a:lvl4pPr>
          </a:lstStyle>
          <a:p>
            <a:pPr lvl="0"/>
            <a:r>
              <a:rPr lang="en-US" dirty="0"/>
              <a:t>Slide text</a:t>
            </a:r>
          </a:p>
          <a:p>
            <a:pPr lvl="1"/>
            <a:r>
              <a:rPr lang="en-US" dirty="0" err="1"/>
              <a:t>Tweede</a:t>
            </a:r>
            <a:r>
              <a:rPr lang="en-US" dirty="0"/>
              <a:t> </a:t>
            </a:r>
            <a:r>
              <a:rPr lang="en-US" dirty="0" err="1"/>
              <a:t>niveau</a:t>
            </a:r>
            <a:endParaRPr lang="en-US" dirty="0"/>
          </a:p>
          <a:p>
            <a:pPr lvl="2"/>
            <a:r>
              <a:rPr lang="en-US" dirty="0" err="1"/>
              <a:t>Derde</a:t>
            </a:r>
            <a:r>
              <a:rPr lang="en-US" dirty="0"/>
              <a:t> </a:t>
            </a:r>
            <a:r>
              <a:rPr lang="en-US" dirty="0" err="1"/>
              <a:t>niveau</a:t>
            </a:r>
            <a:endParaRPr lang="en-US" dirty="0"/>
          </a:p>
          <a:p>
            <a:pPr lvl="3"/>
            <a:r>
              <a:rPr lang="en-US" dirty="0" err="1" smtClean="0"/>
              <a:t>Vierde</a:t>
            </a:r>
            <a:r>
              <a:rPr lang="en-US" dirty="0" smtClean="0"/>
              <a:t> </a:t>
            </a:r>
            <a:r>
              <a:rPr lang="en-US" dirty="0" err="1" smtClean="0"/>
              <a:t>niveau</a:t>
            </a:r>
            <a:endParaRPr lang="en-US" dirty="0" smtClean="0"/>
          </a:p>
          <a:p>
            <a:pPr lvl="4"/>
            <a:r>
              <a:rPr lang="en-US" dirty="0" err="1" smtClean="0"/>
              <a:t>Vijfde</a:t>
            </a:r>
            <a:r>
              <a:rPr lang="en-US" dirty="0" smtClean="0"/>
              <a:t> </a:t>
            </a:r>
            <a:r>
              <a:rPr lang="en-US" dirty="0" err="1"/>
              <a:t>niveau</a:t>
            </a:r>
            <a:endParaRPr lang="en-US" dirty="0"/>
          </a:p>
        </p:txBody>
      </p:sp>
      <p:sp>
        <p:nvSpPr>
          <p:cNvPr id="7" name="Tijdelijke aanduiding voor dianummer 6"/>
          <p:cNvSpPr>
            <a:spLocks noGrp="1"/>
          </p:cNvSpPr>
          <p:nvPr>
            <p:ph type="sldNum" sz="quarter" idx="12"/>
          </p:nvPr>
        </p:nvSpPr>
        <p:spPr/>
        <p:txBody>
          <a:bodyPr/>
          <a:lstStyle/>
          <a:p>
            <a:fld id="{B7CEC10D-CD46-426F-915E-6C78530279CB}" type="slidenum">
              <a:rPr lang="en-US" smtClean="0"/>
              <a:t>‹#›</a:t>
            </a:fld>
            <a:endParaRPr lang="en-US" dirty="0"/>
          </a:p>
        </p:txBody>
      </p:sp>
    </p:spTree>
    <p:extLst>
      <p:ext uri="{BB962C8B-B14F-4D97-AF65-F5344CB8AC3E}">
        <p14:creationId xmlns:p14="http://schemas.microsoft.com/office/powerpoint/2010/main" val="2942047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kst links - Foto rechts">
    <p:spTree>
      <p:nvGrpSpPr>
        <p:cNvPr id="1" name=""/>
        <p:cNvGrpSpPr/>
        <p:nvPr/>
      </p:nvGrpSpPr>
      <p:grpSpPr>
        <a:xfrm>
          <a:off x="0" y="0"/>
          <a:ext cx="0" cy="0"/>
          <a:chOff x="0" y="0"/>
          <a:chExt cx="0" cy="0"/>
        </a:xfrm>
      </p:grpSpPr>
      <p:sp>
        <p:nvSpPr>
          <p:cNvPr id="3" name="Tijdelijke aanduiding voor inhoud 2"/>
          <p:cNvSpPr>
            <a:spLocks noGrp="1"/>
          </p:cNvSpPr>
          <p:nvPr>
            <p:ph sz="half" idx="1" hasCustomPrompt="1"/>
          </p:nvPr>
        </p:nvSpPr>
        <p:spPr>
          <a:xfrm>
            <a:off x="628650" y="626165"/>
            <a:ext cx="3600000" cy="3943454"/>
          </a:xfrm>
        </p:spPr>
        <p:txBody>
          <a:bodyPr/>
          <a:lstStyle>
            <a:lvl1pPr>
              <a:defRPr/>
            </a:lvl1pPr>
            <a:lvl4pPr marL="405000" indent="-202500">
              <a:buFont typeface="Calibri" panose="020F0502020204030204" pitchFamily="34" charset="0"/>
              <a:buChar char="‒"/>
              <a:defRPr/>
            </a:lvl4pPr>
          </a:lstStyle>
          <a:p>
            <a:pPr lvl="0"/>
            <a:r>
              <a:rPr lang="en-US" dirty="0"/>
              <a:t>Slide text</a:t>
            </a:r>
          </a:p>
          <a:p>
            <a:pPr lvl="1"/>
            <a:r>
              <a:rPr lang="en-US" dirty="0" err="1"/>
              <a:t>Tweede</a:t>
            </a:r>
            <a:r>
              <a:rPr lang="en-US" dirty="0"/>
              <a:t> </a:t>
            </a:r>
            <a:r>
              <a:rPr lang="en-US" dirty="0" err="1"/>
              <a:t>niveau</a:t>
            </a:r>
            <a:endParaRPr lang="en-US" dirty="0"/>
          </a:p>
          <a:p>
            <a:pPr lvl="2"/>
            <a:r>
              <a:rPr lang="en-US" dirty="0" err="1"/>
              <a:t>Derde</a:t>
            </a:r>
            <a:r>
              <a:rPr lang="en-US" dirty="0"/>
              <a:t> </a:t>
            </a:r>
            <a:r>
              <a:rPr lang="en-US" dirty="0" err="1"/>
              <a:t>niveau</a:t>
            </a:r>
            <a:endParaRPr lang="en-US" dirty="0"/>
          </a:p>
          <a:p>
            <a:pPr lvl="3"/>
            <a:r>
              <a:rPr lang="en-US" dirty="0" err="1"/>
              <a:t>Vierde</a:t>
            </a:r>
            <a:r>
              <a:rPr lang="en-US" dirty="0"/>
              <a:t> </a:t>
            </a:r>
            <a:r>
              <a:rPr lang="en-US" dirty="0" err="1"/>
              <a:t>niveau</a:t>
            </a:r>
            <a:endParaRPr lang="en-US" dirty="0"/>
          </a:p>
          <a:p>
            <a:pPr lvl="4"/>
            <a:r>
              <a:rPr lang="en-US" dirty="0" err="1"/>
              <a:t>Vijfde</a:t>
            </a:r>
            <a:r>
              <a:rPr lang="en-US" dirty="0"/>
              <a:t> </a:t>
            </a:r>
            <a:r>
              <a:rPr lang="en-US" dirty="0" err="1"/>
              <a:t>niveau</a:t>
            </a:r>
            <a:endParaRPr lang="en-US" dirty="0"/>
          </a:p>
        </p:txBody>
      </p:sp>
      <p:sp>
        <p:nvSpPr>
          <p:cNvPr id="7" name="Tijdelijke aanduiding voor dianummer 6"/>
          <p:cNvSpPr>
            <a:spLocks noGrp="1"/>
          </p:cNvSpPr>
          <p:nvPr>
            <p:ph type="sldNum" sz="quarter" idx="12"/>
          </p:nvPr>
        </p:nvSpPr>
        <p:spPr/>
        <p:txBody>
          <a:bodyPr/>
          <a:lstStyle/>
          <a:p>
            <a:fld id="{B7CEC10D-CD46-426F-915E-6C78530279CB}" type="slidenum">
              <a:rPr lang="en-US" smtClean="0"/>
              <a:t>‹#›</a:t>
            </a:fld>
            <a:endParaRPr lang="en-US" dirty="0"/>
          </a:p>
        </p:txBody>
      </p:sp>
      <p:sp>
        <p:nvSpPr>
          <p:cNvPr id="5" name="Tijdelijke aanduiding voor afbeelding 4"/>
          <p:cNvSpPr>
            <a:spLocks noGrp="1"/>
          </p:cNvSpPr>
          <p:nvPr>
            <p:ph type="pic" sz="quarter" idx="13" hasCustomPrompt="1"/>
          </p:nvPr>
        </p:nvSpPr>
        <p:spPr>
          <a:xfrm>
            <a:off x="4574483" y="-1"/>
            <a:ext cx="4572000" cy="4569619"/>
          </a:xfrm>
        </p:spPr>
        <p:txBody>
          <a:bodyPr/>
          <a:lstStyle>
            <a:lvl1pPr>
              <a:defRPr/>
            </a:lvl1pPr>
          </a:lstStyle>
          <a:p>
            <a:r>
              <a:rPr lang="en-US" dirty="0"/>
              <a:t>Image</a:t>
            </a:r>
          </a:p>
        </p:txBody>
      </p:sp>
    </p:spTree>
    <p:extLst>
      <p:ext uri="{BB962C8B-B14F-4D97-AF65-F5344CB8AC3E}">
        <p14:creationId xmlns:p14="http://schemas.microsoft.com/office/powerpoint/2010/main" val="1835120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en object Blauwe achtergrond">
    <p:spTree>
      <p:nvGrpSpPr>
        <p:cNvPr id="1" name=""/>
        <p:cNvGrpSpPr/>
        <p:nvPr/>
      </p:nvGrpSpPr>
      <p:grpSpPr>
        <a:xfrm>
          <a:off x="0" y="0"/>
          <a:ext cx="0" cy="0"/>
          <a:chOff x="0" y="0"/>
          <a:chExt cx="0" cy="0"/>
        </a:xfrm>
      </p:grpSpPr>
      <p:sp>
        <p:nvSpPr>
          <p:cNvPr id="3" name="Tijdelijke aanduiding voor voettekst 2"/>
          <p:cNvSpPr>
            <a:spLocks noGrp="1"/>
          </p:cNvSpPr>
          <p:nvPr>
            <p:ph type="ftr" sz="quarter" idx="10"/>
          </p:nvPr>
        </p:nvSpPr>
        <p:spPr>
          <a:xfrm>
            <a:off x="989178" y="4772381"/>
            <a:ext cx="6728631" cy="351000"/>
          </a:xfrm>
          <a:prstGeom prst="rect">
            <a:avLst/>
          </a:prstGeom>
        </p:spPr>
        <p:txBody>
          <a:bodyPr/>
          <a:lstStyle/>
          <a:p>
            <a:r>
              <a:rPr lang="en-US" dirty="0"/>
              <a:t>Title of Presentation – by Insert Header and Footer text</a:t>
            </a:r>
          </a:p>
        </p:txBody>
      </p:sp>
      <p:sp>
        <p:nvSpPr>
          <p:cNvPr id="4" name="Tijdelijke aanduiding voor dianummer 3"/>
          <p:cNvSpPr>
            <a:spLocks noGrp="1"/>
          </p:cNvSpPr>
          <p:nvPr>
            <p:ph type="sldNum" sz="quarter" idx="11"/>
          </p:nvPr>
        </p:nvSpPr>
        <p:spPr/>
        <p:txBody>
          <a:bodyPr/>
          <a:lstStyle/>
          <a:p>
            <a:fld id="{B7CEC10D-CD46-426F-915E-6C78530279CB}" type="slidenum">
              <a:rPr lang="en-US" smtClean="0"/>
              <a:pPr/>
              <a:t>‹#›</a:t>
            </a:fld>
            <a:endParaRPr lang="en-US" dirty="0"/>
          </a:p>
        </p:txBody>
      </p:sp>
      <p:sp>
        <p:nvSpPr>
          <p:cNvPr id="10" name="Titel 1"/>
          <p:cNvSpPr>
            <a:spLocks noGrp="1"/>
          </p:cNvSpPr>
          <p:nvPr>
            <p:ph type="title" hasCustomPrompt="1"/>
          </p:nvPr>
        </p:nvSpPr>
        <p:spPr>
          <a:xfrm>
            <a:off x="0" y="685800"/>
            <a:ext cx="9144000" cy="1416050"/>
          </a:xfrm>
          <a:solidFill>
            <a:schemeClr val="bg2"/>
          </a:solidFill>
        </p:spPr>
        <p:txBody>
          <a:bodyPr lIns="608400" tIns="504000" rIns="608400"/>
          <a:lstStyle>
            <a:lvl1pPr>
              <a:defRPr>
                <a:solidFill>
                  <a:schemeClr val="bg1"/>
                </a:solidFill>
              </a:defRPr>
            </a:lvl1pPr>
          </a:lstStyle>
          <a:p>
            <a:r>
              <a:rPr lang="en-US" dirty="0"/>
              <a:t>Slide Title</a:t>
            </a:r>
          </a:p>
        </p:txBody>
      </p:sp>
      <p:sp>
        <p:nvSpPr>
          <p:cNvPr id="5" name="Tijdelijke aanduiding voor inhoud 2"/>
          <p:cNvSpPr>
            <a:spLocks noGrp="1"/>
          </p:cNvSpPr>
          <p:nvPr>
            <p:ph sz="half" idx="1" hasCustomPrompt="1"/>
          </p:nvPr>
        </p:nvSpPr>
        <p:spPr>
          <a:xfrm>
            <a:off x="0" y="2022300"/>
            <a:ext cx="9144000" cy="3121200"/>
          </a:xfrm>
          <a:solidFill>
            <a:schemeClr val="bg2"/>
          </a:solidFill>
        </p:spPr>
        <p:txBody>
          <a:bodyPr lIns="608400" tIns="108000" rIns="608400" bIns="108000"/>
          <a:lstStyle>
            <a:lvl1pPr>
              <a:defRPr>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Slide text</a:t>
            </a:r>
          </a:p>
          <a:p>
            <a:pPr lvl="1"/>
            <a:r>
              <a:rPr lang="en-US" dirty="0" err="1"/>
              <a:t>Tweede</a:t>
            </a:r>
            <a:r>
              <a:rPr lang="en-US" dirty="0"/>
              <a:t> </a:t>
            </a:r>
            <a:r>
              <a:rPr lang="en-US" dirty="0" err="1"/>
              <a:t>niveau</a:t>
            </a:r>
            <a:endParaRPr lang="en-US" dirty="0"/>
          </a:p>
          <a:p>
            <a:pPr lvl="2"/>
            <a:r>
              <a:rPr lang="en-US" dirty="0" err="1"/>
              <a:t>Derde</a:t>
            </a:r>
            <a:r>
              <a:rPr lang="en-US" dirty="0"/>
              <a:t> </a:t>
            </a:r>
            <a:r>
              <a:rPr lang="en-US" dirty="0" err="1"/>
              <a:t>niveau</a:t>
            </a:r>
            <a:endParaRPr lang="en-US" dirty="0"/>
          </a:p>
          <a:p>
            <a:pPr lvl="3"/>
            <a:r>
              <a:rPr lang="en-US" dirty="0" err="1"/>
              <a:t>Vierde</a:t>
            </a:r>
            <a:r>
              <a:rPr lang="en-US" dirty="0"/>
              <a:t> </a:t>
            </a:r>
            <a:r>
              <a:rPr lang="en-US" dirty="0" err="1"/>
              <a:t>niveau</a:t>
            </a:r>
            <a:endParaRPr lang="en-US" dirty="0"/>
          </a:p>
          <a:p>
            <a:pPr lvl="4"/>
            <a:r>
              <a:rPr lang="en-US" dirty="0" err="1"/>
              <a:t>Vijfde</a:t>
            </a:r>
            <a:r>
              <a:rPr lang="en-US" dirty="0"/>
              <a:t> </a:t>
            </a:r>
            <a:r>
              <a:rPr lang="en-US" dirty="0" err="1"/>
              <a:t>niveau</a:t>
            </a:r>
            <a:endParaRPr lang="en-US" dirty="0"/>
          </a:p>
        </p:txBody>
      </p:sp>
      <p:sp>
        <p:nvSpPr>
          <p:cNvPr id="6" name="Tekstvak 5"/>
          <p:cNvSpPr txBox="1"/>
          <p:nvPr userDrawn="1"/>
        </p:nvSpPr>
        <p:spPr>
          <a:xfrm>
            <a:off x="-1838744" y="2021081"/>
            <a:ext cx="1769165" cy="2183088"/>
          </a:xfrm>
          <a:prstGeom prst="rect">
            <a:avLst/>
          </a:prstGeom>
          <a:solidFill>
            <a:schemeClr val="accent6"/>
          </a:solidFill>
        </p:spPr>
        <p:txBody>
          <a:bodyPr wrap="square" rtlCol="0">
            <a:noAutofit/>
          </a:bodyPr>
          <a:lstStyle/>
          <a:p>
            <a:r>
              <a:rPr lang="en-US" sz="750" dirty="0"/>
              <a:t>Text format by</a:t>
            </a:r>
          </a:p>
          <a:p>
            <a:r>
              <a:rPr lang="en-US" sz="750" dirty="0"/>
              <a:t>Increase / decrease list level</a:t>
            </a:r>
          </a:p>
          <a:p>
            <a:endParaRPr lang="en-US" sz="750" dirty="0"/>
          </a:p>
          <a:p>
            <a:r>
              <a:rPr lang="en-US" sz="750" dirty="0"/>
              <a:t>Place cursor in text</a:t>
            </a:r>
          </a:p>
          <a:p>
            <a:r>
              <a:rPr lang="en-US" sz="750" dirty="0"/>
              <a:t>and use these 2 buttons (tab Start - group Paragraph)</a:t>
            </a:r>
          </a:p>
          <a:p>
            <a:endParaRPr lang="en-US" sz="750" dirty="0"/>
          </a:p>
          <a:p>
            <a:endParaRPr lang="en-US" sz="750" dirty="0"/>
          </a:p>
          <a:p>
            <a:endParaRPr lang="en-US" sz="750" dirty="0"/>
          </a:p>
          <a:p>
            <a:endParaRPr lang="en-US" sz="750" dirty="0"/>
          </a:p>
          <a:p>
            <a:endParaRPr lang="en-US" sz="750" dirty="0"/>
          </a:p>
          <a:p>
            <a:endParaRPr lang="en-US" sz="750" dirty="0"/>
          </a:p>
          <a:p>
            <a:endParaRPr lang="en-US" sz="750" dirty="0"/>
          </a:p>
          <a:p>
            <a:r>
              <a:rPr lang="en-US" sz="750" dirty="0"/>
              <a:t>1 = Normal text</a:t>
            </a:r>
          </a:p>
          <a:p>
            <a:r>
              <a:rPr lang="en-US" sz="900" dirty="0"/>
              <a:t>2 = Paragraph text</a:t>
            </a:r>
          </a:p>
          <a:p>
            <a:r>
              <a:rPr lang="en-US" sz="750" dirty="0"/>
              <a:t>3 = • text</a:t>
            </a:r>
          </a:p>
          <a:p>
            <a:r>
              <a:rPr lang="en-US" sz="750" dirty="0"/>
              <a:t>4 =    • text</a:t>
            </a:r>
          </a:p>
          <a:p>
            <a:r>
              <a:rPr lang="en-US" sz="750" dirty="0"/>
              <a:t>5 =       • text</a:t>
            </a:r>
            <a:endParaRPr lang="en-US" sz="750" b="1" baseline="0" dirty="0"/>
          </a:p>
        </p:txBody>
      </p:sp>
      <p:pic>
        <p:nvPicPr>
          <p:cNvPr id="7" name="Afbeelding 6"/>
          <p:cNvPicPr>
            <a:picLocks noChangeAspect="1"/>
          </p:cNvPicPr>
          <p:nvPr userDrawn="1"/>
        </p:nvPicPr>
        <p:blipFill>
          <a:blip r:embed="rId2"/>
          <a:stretch>
            <a:fillRect/>
          </a:stretch>
        </p:blipFill>
        <p:spPr>
          <a:xfrm>
            <a:off x="-1275631" y="2769725"/>
            <a:ext cx="964406" cy="685800"/>
          </a:xfrm>
          <a:prstGeom prst="rect">
            <a:avLst/>
          </a:prstGeom>
        </p:spPr>
      </p:pic>
      <p:pic>
        <p:nvPicPr>
          <p:cNvPr id="9" name="HeaderLogoTUe"/>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19820" y="63254"/>
            <a:ext cx="2227942" cy="606200"/>
          </a:xfrm>
          <a:prstGeom prst="rect">
            <a:avLst/>
          </a:prstGeom>
        </p:spPr>
      </p:pic>
    </p:spTree>
    <p:extLst>
      <p:ext uri="{BB962C8B-B14F-4D97-AF65-F5344CB8AC3E}">
        <p14:creationId xmlns:p14="http://schemas.microsoft.com/office/powerpoint/2010/main" val="2327325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tabel en teks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sz="1950" b="0" baseline="0"/>
            </a:lvl1pPr>
          </a:lstStyle>
          <a:p>
            <a:r>
              <a:rPr lang="en-US" dirty="0"/>
              <a:t>Table Title</a:t>
            </a:r>
          </a:p>
        </p:txBody>
      </p:sp>
      <p:sp>
        <p:nvSpPr>
          <p:cNvPr id="3" name="Tijdelijke aanduiding voor inhoud 2"/>
          <p:cNvSpPr>
            <a:spLocks noGrp="1"/>
          </p:cNvSpPr>
          <p:nvPr>
            <p:ph idx="1" hasCustomPrompt="1"/>
          </p:nvPr>
        </p:nvSpPr>
        <p:spPr>
          <a:xfrm>
            <a:off x="610100" y="2706657"/>
            <a:ext cx="7922712" cy="1862962"/>
          </a:xfrm>
        </p:spPr>
        <p:txBody>
          <a:bodyPr/>
          <a:lstStyle>
            <a:lvl1pPr>
              <a:defRPr/>
            </a:lvl1pPr>
          </a:lstStyle>
          <a:p>
            <a:pPr lvl="0"/>
            <a:r>
              <a:rPr lang="en-US" dirty="0"/>
              <a:t>Slide text</a:t>
            </a:r>
          </a:p>
          <a:p>
            <a:pPr lvl="1"/>
            <a:r>
              <a:rPr lang="en-US" dirty="0" err="1"/>
              <a:t>Tweede</a:t>
            </a:r>
            <a:r>
              <a:rPr lang="en-US" dirty="0"/>
              <a:t> </a:t>
            </a:r>
            <a:r>
              <a:rPr lang="en-US" dirty="0" err="1"/>
              <a:t>niveau</a:t>
            </a:r>
            <a:endParaRPr lang="en-US" dirty="0"/>
          </a:p>
          <a:p>
            <a:pPr lvl="2"/>
            <a:r>
              <a:rPr lang="en-US" dirty="0" err="1"/>
              <a:t>Derde</a:t>
            </a:r>
            <a:r>
              <a:rPr lang="en-US" dirty="0"/>
              <a:t> </a:t>
            </a:r>
            <a:r>
              <a:rPr lang="en-US" dirty="0" err="1"/>
              <a:t>niveau</a:t>
            </a:r>
            <a:endParaRPr lang="en-US" dirty="0"/>
          </a:p>
          <a:p>
            <a:pPr lvl="3"/>
            <a:r>
              <a:rPr lang="en-US" dirty="0" err="1"/>
              <a:t>Vierde</a:t>
            </a:r>
            <a:r>
              <a:rPr lang="en-US" dirty="0"/>
              <a:t> </a:t>
            </a:r>
            <a:r>
              <a:rPr lang="en-US" dirty="0" err="1"/>
              <a:t>niveau</a:t>
            </a:r>
            <a:endParaRPr lang="en-US" dirty="0"/>
          </a:p>
          <a:p>
            <a:pPr lvl="4"/>
            <a:r>
              <a:rPr lang="en-US" dirty="0" err="1"/>
              <a:t>Vijfde</a:t>
            </a:r>
            <a:r>
              <a:rPr lang="en-US" dirty="0"/>
              <a:t> </a:t>
            </a:r>
            <a:r>
              <a:rPr lang="en-US" dirty="0" err="1"/>
              <a:t>niveau</a:t>
            </a:r>
            <a:endParaRPr lang="en-US" dirty="0"/>
          </a:p>
        </p:txBody>
      </p:sp>
      <p:sp>
        <p:nvSpPr>
          <p:cNvPr id="5" name="Tijdelijke aanduiding voor voettekst 4"/>
          <p:cNvSpPr>
            <a:spLocks noGrp="1"/>
          </p:cNvSpPr>
          <p:nvPr>
            <p:ph type="ftr" sz="quarter" idx="11"/>
          </p:nvPr>
        </p:nvSpPr>
        <p:spPr>
          <a:xfrm>
            <a:off x="989178" y="4772381"/>
            <a:ext cx="6728631" cy="351000"/>
          </a:xfrm>
          <a:prstGeom prst="rect">
            <a:avLst/>
          </a:prstGeom>
        </p:spPr>
        <p:txBody>
          <a:bodyPr/>
          <a:lstStyle/>
          <a:p>
            <a:r>
              <a:rPr lang="en-US" dirty="0"/>
              <a:t>Title of Presentation – by Insert Header and Footer text</a:t>
            </a:r>
          </a:p>
        </p:txBody>
      </p:sp>
      <p:sp>
        <p:nvSpPr>
          <p:cNvPr id="6" name="Tijdelijke aanduiding voor dianummer 5"/>
          <p:cNvSpPr>
            <a:spLocks noGrp="1"/>
          </p:cNvSpPr>
          <p:nvPr>
            <p:ph type="sldNum" sz="quarter" idx="12"/>
          </p:nvPr>
        </p:nvSpPr>
        <p:spPr/>
        <p:txBody>
          <a:bodyPr/>
          <a:lstStyle/>
          <a:p>
            <a:fld id="{B7CEC10D-CD46-426F-915E-6C78530279CB}" type="slidenum">
              <a:rPr lang="en-US" smtClean="0"/>
              <a:t>‹#›</a:t>
            </a:fld>
            <a:endParaRPr lang="en-US" dirty="0"/>
          </a:p>
        </p:txBody>
      </p:sp>
      <p:sp>
        <p:nvSpPr>
          <p:cNvPr id="7" name="Tijdelijke aanduiding voor tabel 6"/>
          <p:cNvSpPr>
            <a:spLocks noGrp="1"/>
          </p:cNvSpPr>
          <p:nvPr>
            <p:ph type="tbl" sz="quarter" idx="13" hasCustomPrompt="1"/>
          </p:nvPr>
        </p:nvSpPr>
        <p:spPr>
          <a:xfrm>
            <a:off x="608013" y="1073582"/>
            <a:ext cx="7924800" cy="1498168"/>
          </a:xfrm>
        </p:spPr>
        <p:txBody>
          <a:bodyPr/>
          <a:lstStyle>
            <a:lvl1pPr>
              <a:defRPr/>
            </a:lvl1pPr>
          </a:lstStyle>
          <a:p>
            <a:r>
              <a:rPr lang="en-US" dirty="0"/>
              <a:t>Table</a:t>
            </a:r>
          </a:p>
        </p:txBody>
      </p:sp>
      <p:sp>
        <p:nvSpPr>
          <p:cNvPr id="9" name="Tekstvak 8"/>
          <p:cNvSpPr txBox="1"/>
          <p:nvPr userDrawn="1"/>
        </p:nvSpPr>
        <p:spPr>
          <a:xfrm>
            <a:off x="-1838742" y="2743204"/>
            <a:ext cx="1769165" cy="2183088"/>
          </a:xfrm>
          <a:prstGeom prst="rect">
            <a:avLst/>
          </a:prstGeom>
          <a:solidFill>
            <a:schemeClr val="accent6"/>
          </a:solidFill>
        </p:spPr>
        <p:txBody>
          <a:bodyPr wrap="square" rtlCol="0">
            <a:noAutofit/>
          </a:bodyPr>
          <a:lstStyle/>
          <a:p>
            <a:r>
              <a:rPr lang="en-US" sz="750" dirty="0"/>
              <a:t>Text format by</a:t>
            </a:r>
          </a:p>
          <a:p>
            <a:r>
              <a:rPr lang="en-US" sz="750" dirty="0"/>
              <a:t>Increase / decrease list level</a:t>
            </a:r>
          </a:p>
          <a:p>
            <a:endParaRPr lang="en-US" sz="750" dirty="0"/>
          </a:p>
          <a:p>
            <a:r>
              <a:rPr lang="en-US" sz="750" dirty="0"/>
              <a:t>Place cursor in text</a:t>
            </a:r>
          </a:p>
          <a:p>
            <a:r>
              <a:rPr lang="en-US" sz="750" dirty="0"/>
              <a:t>and use these 2 buttons (tab Start - group Paragraph)</a:t>
            </a:r>
          </a:p>
          <a:p>
            <a:endParaRPr lang="en-US" sz="750" dirty="0"/>
          </a:p>
          <a:p>
            <a:endParaRPr lang="en-US" sz="750" dirty="0"/>
          </a:p>
          <a:p>
            <a:endParaRPr lang="en-US" sz="750" dirty="0"/>
          </a:p>
          <a:p>
            <a:endParaRPr lang="en-US" sz="750" dirty="0"/>
          </a:p>
          <a:p>
            <a:endParaRPr lang="en-US" sz="750" dirty="0"/>
          </a:p>
          <a:p>
            <a:endParaRPr lang="en-US" sz="750" dirty="0"/>
          </a:p>
          <a:p>
            <a:endParaRPr lang="en-US" sz="750" dirty="0"/>
          </a:p>
          <a:p>
            <a:r>
              <a:rPr lang="en-US" sz="750" dirty="0"/>
              <a:t>1 = Normal text</a:t>
            </a:r>
          </a:p>
          <a:p>
            <a:r>
              <a:rPr lang="en-US" sz="900" dirty="0"/>
              <a:t>2 = Paragraph text</a:t>
            </a:r>
          </a:p>
          <a:p>
            <a:r>
              <a:rPr lang="en-US" sz="750" dirty="0"/>
              <a:t>3 = • text</a:t>
            </a:r>
          </a:p>
          <a:p>
            <a:r>
              <a:rPr lang="en-US" sz="750" dirty="0"/>
              <a:t>4 =    • text</a:t>
            </a:r>
          </a:p>
          <a:p>
            <a:r>
              <a:rPr lang="en-US" sz="750" dirty="0"/>
              <a:t>5 =       • text</a:t>
            </a:r>
            <a:endParaRPr lang="en-US" sz="750" b="1" baseline="0" dirty="0"/>
          </a:p>
        </p:txBody>
      </p:sp>
      <p:pic>
        <p:nvPicPr>
          <p:cNvPr id="10" name="Afbeelding 9"/>
          <p:cNvPicPr>
            <a:picLocks noChangeAspect="1"/>
          </p:cNvPicPr>
          <p:nvPr userDrawn="1"/>
        </p:nvPicPr>
        <p:blipFill>
          <a:blip r:embed="rId2"/>
          <a:stretch>
            <a:fillRect/>
          </a:stretch>
        </p:blipFill>
        <p:spPr>
          <a:xfrm>
            <a:off x="-1275629" y="3483979"/>
            <a:ext cx="964406" cy="685800"/>
          </a:xfrm>
          <a:prstGeom prst="rect">
            <a:avLst/>
          </a:prstGeom>
        </p:spPr>
      </p:pic>
      <p:sp>
        <p:nvSpPr>
          <p:cNvPr id="11" name="Tekstvak 10"/>
          <p:cNvSpPr txBox="1"/>
          <p:nvPr userDrawn="1"/>
        </p:nvSpPr>
        <p:spPr>
          <a:xfrm>
            <a:off x="-1818863" y="1086899"/>
            <a:ext cx="1729409" cy="207749"/>
          </a:xfrm>
          <a:prstGeom prst="rect">
            <a:avLst/>
          </a:prstGeom>
          <a:solidFill>
            <a:schemeClr val="accent6"/>
          </a:solidFill>
        </p:spPr>
        <p:txBody>
          <a:bodyPr wrap="square" rtlCol="0">
            <a:spAutoFit/>
          </a:bodyPr>
          <a:lstStyle/>
          <a:p>
            <a:r>
              <a:rPr lang="en-US" sz="750" baseline="0" dirty="0">
                <a:solidFill>
                  <a:schemeClr val="tx1"/>
                </a:solidFill>
              </a:rPr>
              <a:t>Add table by clicking on table icon</a:t>
            </a:r>
            <a:endParaRPr lang="en-US" sz="750" dirty="0">
              <a:solidFill>
                <a:schemeClr val="tx1"/>
              </a:solidFill>
            </a:endParaRPr>
          </a:p>
        </p:txBody>
      </p:sp>
    </p:spTree>
    <p:extLst>
      <p:ext uri="{BB962C8B-B14F-4D97-AF65-F5344CB8AC3E}">
        <p14:creationId xmlns:p14="http://schemas.microsoft.com/office/powerpoint/2010/main" val="493145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rafiek">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sz="1950" b="0"/>
            </a:lvl1pPr>
          </a:lstStyle>
          <a:p>
            <a:r>
              <a:rPr lang="en-US" dirty="0"/>
              <a:t>Chart title</a:t>
            </a:r>
          </a:p>
        </p:txBody>
      </p:sp>
      <p:sp>
        <p:nvSpPr>
          <p:cNvPr id="5" name="Tijdelijke aanduiding voor voettekst 4"/>
          <p:cNvSpPr>
            <a:spLocks noGrp="1"/>
          </p:cNvSpPr>
          <p:nvPr>
            <p:ph type="ftr" sz="quarter" idx="11"/>
          </p:nvPr>
        </p:nvSpPr>
        <p:spPr>
          <a:xfrm>
            <a:off x="989178" y="4772381"/>
            <a:ext cx="6728631" cy="351000"/>
          </a:xfrm>
          <a:prstGeom prst="rect">
            <a:avLst/>
          </a:prstGeom>
        </p:spPr>
        <p:txBody>
          <a:bodyPr/>
          <a:lstStyle/>
          <a:p>
            <a:r>
              <a:rPr lang="en-US" dirty="0"/>
              <a:t>Title of Presentation – by Insert Header and Footer text</a:t>
            </a:r>
          </a:p>
        </p:txBody>
      </p:sp>
      <p:sp>
        <p:nvSpPr>
          <p:cNvPr id="6" name="Tijdelijke aanduiding voor dianummer 5"/>
          <p:cNvSpPr>
            <a:spLocks noGrp="1"/>
          </p:cNvSpPr>
          <p:nvPr>
            <p:ph type="sldNum" sz="quarter" idx="12"/>
          </p:nvPr>
        </p:nvSpPr>
        <p:spPr/>
        <p:txBody>
          <a:bodyPr/>
          <a:lstStyle/>
          <a:p>
            <a:fld id="{B7CEC10D-CD46-426F-915E-6C78530279CB}" type="slidenum">
              <a:rPr lang="en-US" smtClean="0"/>
              <a:t>‹#›</a:t>
            </a:fld>
            <a:endParaRPr lang="en-US" dirty="0"/>
          </a:p>
        </p:txBody>
      </p:sp>
      <p:sp>
        <p:nvSpPr>
          <p:cNvPr id="8" name="Tijdelijke aanduiding voor grafiek 7"/>
          <p:cNvSpPr>
            <a:spLocks noGrp="1"/>
          </p:cNvSpPr>
          <p:nvPr>
            <p:ph type="chart" sz="quarter" idx="13" hasCustomPrompt="1"/>
          </p:nvPr>
        </p:nvSpPr>
        <p:spPr>
          <a:xfrm>
            <a:off x="815009" y="1073480"/>
            <a:ext cx="7454348" cy="3242589"/>
          </a:xfrm>
        </p:spPr>
        <p:txBody>
          <a:bodyPr/>
          <a:lstStyle>
            <a:lvl1pPr>
              <a:defRPr/>
            </a:lvl1pPr>
          </a:lstStyle>
          <a:p>
            <a:r>
              <a:rPr lang="en-US" dirty="0"/>
              <a:t>Chart</a:t>
            </a:r>
          </a:p>
        </p:txBody>
      </p:sp>
      <p:sp>
        <p:nvSpPr>
          <p:cNvPr id="9" name="Tekstvak 8"/>
          <p:cNvSpPr txBox="1"/>
          <p:nvPr userDrawn="1"/>
        </p:nvSpPr>
        <p:spPr>
          <a:xfrm>
            <a:off x="-1818863" y="1086899"/>
            <a:ext cx="1729409" cy="207749"/>
          </a:xfrm>
          <a:prstGeom prst="rect">
            <a:avLst/>
          </a:prstGeom>
          <a:solidFill>
            <a:schemeClr val="accent6"/>
          </a:solidFill>
        </p:spPr>
        <p:txBody>
          <a:bodyPr wrap="square" rtlCol="0">
            <a:spAutoFit/>
          </a:bodyPr>
          <a:lstStyle/>
          <a:p>
            <a:r>
              <a:rPr lang="en-US" sz="750" baseline="0" dirty="0">
                <a:solidFill>
                  <a:schemeClr val="tx1"/>
                </a:solidFill>
              </a:rPr>
              <a:t>Add chart by clicking on chart icon</a:t>
            </a:r>
            <a:endParaRPr lang="en-US" sz="750" dirty="0">
              <a:solidFill>
                <a:schemeClr val="tx1"/>
              </a:solidFill>
            </a:endParaRPr>
          </a:p>
        </p:txBody>
      </p:sp>
    </p:spTree>
    <p:extLst>
      <p:ext uri="{BB962C8B-B14F-4D97-AF65-F5344CB8AC3E}">
        <p14:creationId xmlns:p14="http://schemas.microsoft.com/office/powerpoint/2010/main" val="830662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375"/>
            <a:ext cx="6858000" cy="17907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B25D53-0F1E-4068-BC65-F5751D14AC57}" type="datetimeFigureOut">
              <a:rPr lang="en-US" smtClean="0"/>
              <a:t>10/1/2019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FA77EF-5AEF-4338-9C13-E4D528303C13}" type="slidenum">
              <a:rPr lang="en-US" smtClean="0"/>
              <a:t>‹#›</a:t>
            </a:fld>
            <a:endParaRPr lang="en-US"/>
          </a:p>
        </p:txBody>
      </p:sp>
    </p:spTree>
    <p:extLst>
      <p:ext uri="{BB962C8B-B14F-4D97-AF65-F5344CB8AC3E}">
        <p14:creationId xmlns:p14="http://schemas.microsoft.com/office/powerpoint/2010/main" val="27404577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Afbeelding 6" hidden="1"/>
          <p:cNvPicPr>
            <a:picLocks noChangeAspect="1"/>
          </p:cNvPicPr>
          <p:nvPr userDrawn="1"/>
        </p:nvPicPr>
        <p:blipFill>
          <a:blip r:embed="rId10"/>
          <a:stretch>
            <a:fillRect/>
          </a:stretch>
        </p:blipFill>
        <p:spPr>
          <a:xfrm>
            <a:off x="1523999" y="0"/>
            <a:ext cx="9144000" cy="5143500"/>
          </a:xfrm>
          <a:prstGeom prst="rect">
            <a:avLst/>
          </a:prstGeom>
        </p:spPr>
      </p:pic>
      <p:sp>
        <p:nvSpPr>
          <p:cNvPr id="2" name="Tijdelijke aanduiding voor titel 1"/>
          <p:cNvSpPr>
            <a:spLocks noGrp="1"/>
          </p:cNvSpPr>
          <p:nvPr>
            <p:ph type="title"/>
          </p:nvPr>
        </p:nvSpPr>
        <p:spPr>
          <a:xfrm>
            <a:off x="609600" y="544228"/>
            <a:ext cx="7923213" cy="394448"/>
          </a:xfrm>
          <a:prstGeom prst="rect">
            <a:avLst/>
          </a:prstGeom>
        </p:spPr>
        <p:txBody>
          <a:bodyPr vert="horz" lIns="0" tIns="0" rIns="0" bIns="0" rtlCol="0" anchor="t" anchorCtr="0">
            <a:noAutofit/>
          </a:bodyPr>
          <a:lstStyle/>
          <a:p>
            <a:r>
              <a:rPr lang="en-US" dirty="0"/>
              <a:t>Slide title</a:t>
            </a:r>
          </a:p>
        </p:txBody>
      </p:sp>
      <p:sp>
        <p:nvSpPr>
          <p:cNvPr id="3" name="Tijdelijke aanduiding voor tekst 2"/>
          <p:cNvSpPr>
            <a:spLocks noGrp="1"/>
          </p:cNvSpPr>
          <p:nvPr>
            <p:ph type="body" idx="1"/>
          </p:nvPr>
        </p:nvSpPr>
        <p:spPr>
          <a:xfrm>
            <a:off x="610100" y="1188000"/>
            <a:ext cx="7922712" cy="3380399"/>
          </a:xfrm>
          <a:prstGeom prst="rect">
            <a:avLst/>
          </a:prstGeom>
        </p:spPr>
        <p:txBody>
          <a:bodyPr vert="horz" lIns="0" tIns="0" rIns="0" bIns="0" rtlCol="0">
            <a:noAutofit/>
          </a:bodyPr>
          <a:lstStyle/>
          <a:p>
            <a:pPr lvl="0"/>
            <a:r>
              <a:rPr lang="en-US" dirty="0"/>
              <a:t>Slide text</a:t>
            </a:r>
          </a:p>
          <a:p>
            <a:pPr lvl="1"/>
            <a:r>
              <a:rPr lang="en-US" dirty="0" err="1"/>
              <a:t>Tweede</a:t>
            </a:r>
            <a:r>
              <a:rPr lang="en-US" dirty="0"/>
              <a:t> </a:t>
            </a:r>
            <a:r>
              <a:rPr lang="en-US" dirty="0" err="1"/>
              <a:t>niveau</a:t>
            </a:r>
            <a:endParaRPr lang="en-US" dirty="0"/>
          </a:p>
          <a:p>
            <a:pPr lvl="2"/>
            <a:r>
              <a:rPr lang="en-US" dirty="0" err="1"/>
              <a:t>Derde</a:t>
            </a:r>
            <a:r>
              <a:rPr lang="en-US" dirty="0"/>
              <a:t> </a:t>
            </a:r>
            <a:r>
              <a:rPr lang="en-US" dirty="0" err="1"/>
              <a:t>niveau</a:t>
            </a:r>
            <a:endParaRPr lang="en-US" dirty="0"/>
          </a:p>
          <a:p>
            <a:pPr lvl="3"/>
            <a:r>
              <a:rPr lang="en-US" dirty="0" err="1"/>
              <a:t>Vierde</a:t>
            </a:r>
            <a:r>
              <a:rPr lang="en-US" dirty="0"/>
              <a:t> </a:t>
            </a:r>
            <a:r>
              <a:rPr lang="en-US" dirty="0" err="1"/>
              <a:t>niveau</a:t>
            </a:r>
            <a:endParaRPr lang="en-US" dirty="0"/>
          </a:p>
          <a:p>
            <a:pPr lvl="4"/>
            <a:r>
              <a:rPr lang="en-US" dirty="0" err="1"/>
              <a:t>Vijfde</a:t>
            </a:r>
            <a:r>
              <a:rPr lang="en-US" dirty="0"/>
              <a:t> </a:t>
            </a:r>
            <a:r>
              <a:rPr lang="en-US" dirty="0" err="1"/>
              <a:t>niveau</a:t>
            </a:r>
            <a:endParaRPr lang="en-US" dirty="0"/>
          </a:p>
        </p:txBody>
      </p:sp>
      <p:sp>
        <p:nvSpPr>
          <p:cNvPr id="6" name="Tijdelijke aanduiding voor dianummer 5"/>
          <p:cNvSpPr>
            <a:spLocks noGrp="1"/>
          </p:cNvSpPr>
          <p:nvPr>
            <p:ph type="sldNum" sz="quarter" idx="4"/>
          </p:nvPr>
        </p:nvSpPr>
        <p:spPr>
          <a:xfrm>
            <a:off x="8686799" y="4947312"/>
            <a:ext cx="413206" cy="196187"/>
          </a:xfrm>
          <a:prstGeom prst="rect">
            <a:avLst/>
          </a:prstGeom>
        </p:spPr>
        <p:txBody>
          <a:bodyPr vert="horz" lIns="0" tIns="0" rIns="0" bIns="0" rtlCol="0" anchor="t" anchorCtr="0"/>
          <a:lstStyle>
            <a:lvl1pPr algn="r">
              <a:defRPr sz="1200">
                <a:solidFill>
                  <a:schemeClr val="bg2"/>
                </a:solidFill>
              </a:defRPr>
            </a:lvl1pPr>
          </a:lstStyle>
          <a:p>
            <a:fld id="{B7CEC10D-CD46-426F-915E-6C78530279CB}" type="slidenum">
              <a:rPr lang="en-US" smtClean="0"/>
              <a:pPr/>
              <a:t>‹#›</a:t>
            </a:fld>
            <a:endParaRPr lang="en-US" dirty="0"/>
          </a:p>
        </p:txBody>
      </p:sp>
    </p:spTree>
    <p:extLst>
      <p:ext uri="{BB962C8B-B14F-4D97-AF65-F5344CB8AC3E}">
        <p14:creationId xmlns:p14="http://schemas.microsoft.com/office/powerpoint/2010/main" val="2825351473"/>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650" r:id="rId3"/>
    <p:sldLayoutId id="2147483652" r:id="rId4"/>
    <p:sldLayoutId id="2147483661" r:id="rId5"/>
    <p:sldLayoutId id="2147483662" r:id="rId6"/>
    <p:sldLayoutId id="2147483663" r:id="rId7"/>
    <p:sldLayoutId id="2147483664"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dt="0"/>
  <p:txStyles>
    <p:titleStyle>
      <a:lvl1pPr algn="l" defTabSz="514350" rtl="0" eaLnBrk="1" latinLnBrk="0" hangingPunct="1">
        <a:lnSpc>
          <a:spcPts val="2700"/>
        </a:lnSpc>
        <a:spcBef>
          <a:spcPct val="0"/>
        </a:spcBef>
        <a:buNone/>
        <a:defRPr sz="2700" b="1" kern="1200">
          <a:solidFill>
            <a:schemeClr val="bg2"/>
          </a:solidFill>
          <a:latin typeface="+mj-lt"/>
          <a:ea typeface="+mj-ea"/>
          <a:cs typeface="+mj-cs"/>
        </a:defRPr>
      </a:lvl1pPr>
    </p:titleStyle>
    <p:bodyStyle>
      <a:lvl1pPr marL="0" indent="0" algn="l" defTabSz="514350" rtl="0" eaLnBrk="1" latinLnBrk="0" hangingPunct="1">
        <a:lnSpc>
          <a:spcPts val="1800"/>
        </a:lnSpc>
        <a:spcBef>
          <a:spcPts val="413"/>
        </a:spcBef>
        <a:spcAft>
          <a:spcPts val="413"/>
        </a:spcAft>
        <a:buFont typeface="Arial" panose="020B0604020202020204" pitchFamily="34" charset="0"/>
        <a:buNone/>
        <a:defRPr sz="1650" kern="1200">
          <a:solidFill>
            <a:schemeClr val="bg2"/>
          </a:solidFill>
          <a:latin typeface="+mn-lt"/>
          <a:ea typeface="+mn-ea"/>
          <a:cs typeface="+mn-cs"/>
        </a:defRPr>
      </a:lvl1pPr>
      <a:lvl2pPr marL="0" indent="0" algn="l" defTabSz="514350" rtl="0" eaLnBrk="1" latinLnBrk="0" hangingPunct="1">
        <a:lnSpc>
          <a:spcPts val="1800"/>
        </a:lnSpc>
        <a:spcBef>
          <a:spcPts val="413"/>
        </a:spcBef>
        <a:spcAft>
          <a:spcPts val="413"/>
        </a:spcAft>
        <a:buFont typeface="Arial" panose="020B0604020202020204" pitchFamily="34" charset="0"/>
        <a:buNone/>
        <a:defRPr sz="1950" kern="1200">
          <a:solidFill>
            <a:schemeClr val="bg2"/>
          </a:solidFill>
          <a:latin typeface="+mn-lt"/>
          <a:ea typeface="+mn-ea"/>
          <a:cs typeface="+mn-cs"/>
        </a:defRPr>
      </a:lvl2pPr>
      <a:lvl3pPr marL="202500" indent="-202500" algn="l" defTabSz="514350" rtl="0" eaLnBrk="1" latinLnBrk="0" hangingPunct="1">
        <a:lnSpc>
          <a:spcPts val="1800"/>
        </a:lnSpc>
        <a:spcBef>
          <a:spcPts val="413"/>
        </a:spcBef>
        <a:buClr>
          <a:schemeClr val="bg2"/>
        </a:buClr>
        <a:buSzPct val="100000"/>
        <a:buFont typeface="Arial" panose="020B0604020202020204" pitchFamily="34" charset="0"/>
        <a:buChar char="•"/>
        <a:defRPr sz="1650" kern="1200">
          <a:solidFill>
            <a:schemeClr val="bg2"/>
          </a:solidFill>
          <a:latin typeface="+mn-lt"/>
          <a:ea typeface="+mn-ea"/>
          <a:cs typeface="+mn-cs"/>
        </a:defRPr>
      </a:lvl3pPr>
      <a:lvl4pPr marL="405000" indent="-202500" algn="l" defTabSz="514350" rtl="0" eaLnBrk="1" latinLnBrk="0" hangingPunct="1">
        <a:lnSpc>
          <a:spcPts val="1650"/>
        </a:lnSpc>
        <a:spcBef>
          <a:spcPts val="0"/>
        </a:spcBef>
        <a:buClr>
          <a:schemeClr val="bg2"/>
        </a:buClr>
        <a:buFont typeface="Arial" panose="020B0604020202020204" pitchFamily="34" charset="0"/>
        <a:buChar char="•"/>
        <a:defRPr sz="1500" kern="1200">
          <a:solidFill>
            <a:schemeClr val="bg2"/>
          </a:solidFill>
          <a:latin typeface="+mn-lt"/>
          <a:ea typeface="+mn-ea"/>
          <a:cs typeface="+mn-cs"/>
        </a:defRPr>
      </a:lvl4pPr>
      <a:lvl5pPr marL="607500" indent="-202500" algn="l" defTabSz="514350" rtl="0" eaLnBrk="1" latinLnBrk="0" hangingPunct="1">
        <a:lnSpc>
          <a:spcPts val="1500"/>
        </a:lnSpc>
        <a:spcBef>
          <a:spcPts val="0"/>
        </a:spcBef>
        <a:buFont typeface="Arial" panose="020B0604020202020204" pitchFamily="34" charset="0"/>
        <a:buChar char="•"/>
        <a:defRPr sz="1350" kern="1200">
          <a:solidFill>
            <a:schemeClr val="bg2"/>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nl-NL"/>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879" userDrawn="1">
          <p15:clr>
            <a:srgbClr val="F26B43"/>
          </p15:clr>
        </p15:guide>
        <p15:guide id="2" pos="383" userDrawn="1">
          <p15:clr>
            <a:srgbClr val="F26B43"/>
          </p15:clr>
        </p15:guide>
        <p15:guide id="3" pos="5375"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F7B25D53-0F1E-4068-BC65-F5751D14AC57}" type="datetimeFigureOut">
              <a:rPr lang="en-US" smtClean="0"/>
              <a:t>10/1/2019</a:t>
            </a:fld>
            <a:endParaRPr lang="en-US"/>
          </a:p>
        </p:txBody>
      </p:sp>
      <p:sp>
        <p:nvSpPr>
          <p:cNvPr id="5" name="Footer Placeholder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6BFA77EF-5AEF-4338-9C13-E4D528303C13}" type="slidenum">
              <a:rPr lang="en-US" smtClean="0"/>
              <a:t>‹#›</a:t>
            </a:fld>
            <a:endParaRPr lang="en-US"/>
          </a:p>
        </p:txBody>
      </p:sp>
    </p:spTree>
    <p:extLst>
      <p:ext uri="{BB962C8B-B14F-4D97-AF65-F5344CB8AC3E}">
        <p14:creationId xmlns:p14="http://schemas.microsoft.com/office/powerpoint/2010/main" val="1843001306"/>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4DD1D853-68BA-4650-B380-DE55BF62F7A4}" type="datetimeFigureOut">
              <a:rPr lang="en-US" smtClean="0"/>
              <a:t>10/1/2019</a:t>
            </a:fld>
            <a:endParaRPr lang="en-US"/>
          </a:p>
        </p:txBody>
      </p:sp>
      <p:sp>
        <p:nvSpPr>
          <p:cNvPr id="5" name="Footer Placeholder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14A4B845-8491-4536-B79B-84C4AC370297}" type="slidenum">
              <a:rPr lang="en-US" smtClean="0"/>
              <a:t>‹#›</a:t>
            </a:fld>
            <a:endParaRPr lang="en-US"/>
          </a:p>
        </p:txBody>
      </p:sp>
    </p:spTree>
    <p:extLst>
      <p:ext uri="{BB962C8B-B14F-4D97-AF65-F5344CB8AC3E}">
        <p14:creationId xmlns:p14="http://schemas.microsoft.com/office/powerpoint/2010/main" val="313449785"/>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18" Type="http://schemas.openxmlformats.org/officeDocument/2006/relationships/image" Target="../media/image29.png"/><Relationship Id="rId26" Type="http://schemas.openxmlformats.org/officeDocument/2006/relationships/image" Target="../media/image37.png"/><Relationship Id="rId3" Type="http://schemas.openxmlformats.org/officeDocument/2006/relationships/image" Target="../media/image14.png"/><Relationship Id="rId21" Type="http://schemas.openxmlformats.org/officeDocument/2006/relationships/image" Target="../media/image32.png"/><Relationship Id="rId7" Type="http://schemas.openxmlformats.org/officeDocument/2006/relationships/image" Target="../media/image18.png"/><Relationship Id="rId12" Type="http://schemas.openxmlformats.org/officeDocument/2006/relationships/image" Target="../media/image23.png"/><Relationship Id="rId17" Type="http://schemas.openxmlformats.org/officeDocument/2006/relationships/image" Target="../media/image28.png"/><Relationship Id="rId25" Type="http://schemas.openxmlformats.org/officeDocument/2006/relationships/image" Target="../media/image36.png"/><Relationship Id="rId2" Type="http://schemas.openxmlformats.org/officeDocument/2006/relationships/image" Target="../media/image13.png"/><Relationship Id="rId16" Type="http://schemas.openxmlformats.org/officeDocument/2006/relationships/image" Target="../media/image27.png"/><Relationship Id="rId20" Type="http://schemas.openxmlformats.org/officeDocument/2006/relationships/image" Target="../media/image31.png"/><Relationship Id="rId29" Type="http://schemas.openxmlformats.org/officeDocument/2006/relationships/image" Target="../media/image40.png"/><Relationship Id="rId1" Type="http://schemas.openxmlformats.org/officeDocument/2006/relationships/slideLayout" Target="../slideLayouts/slideLayout3.xml"/><Relationship Id="rId6" Type="http://schemas.openxmlformats.org/officeDocument/2006/relationships/image" Target="../media/image17.png"/><Relationship Id="rId11" Type="http://schemas.openxmlformats.org/officeDocument/2006/relationships/image" Target="../media/image22.png"/><Relationship Id="rId24" Type="http://schemas.openxmlformats.org/officeDocument/2006/relationships/image" Target="../media/image35.png"/><Relationship Id="rId5" Type="http://schemas.openxmlformats.org/officeDocument/2006/relationships/image" Target="../media/image16.png"/><Relationship Id="rId15" Type="http://schemas.openxmlformats.org/officeDocument/2006/relationships/image" Target="../media/image26.png"/><Relationship Id="rId23" Type="http://schemas.openxmlformats.org/officeDocument/2006/relationships/image" Target="../media/image34.png"/><Relationship Id="rId28" Type="http://schemas.openxmlformats.org/officeDocument/2006/relationships/image" Target="../media/image39.png"/><Relationship Id="rId10" Type="http://schemas.openxmlformats.org/officeDocument/2006/relationships/image" Target="../media/image21.png"/><Relationship Id="rId19" Type="http://schemas.openxmlformats.org/officeDocument/2006/relationships/image" Target="../media/image30.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5.png"/><Relationship Id="rId22" Type="http://schemas.openxmlformats.org/officeDocument/2006/relationships/image" Target="../media/image33.png"/><Relationship Id="rId27" Type="http://schemas.openxmlformats.org/officeDocument/2006/relationships/image" Target="../media/image38.png"/></Relationships>
</file>

<file path=ppt/slides/_rels/slide11.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41.png"/><Relationship Id="rId1" Type="http://schemas.openxmlformats.org/officeDocument/2006/relationships/slideLayout" Target="../slideLayouts/slideLayout3.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 Id="rId9" Type="http://schemas.openxmlformats.org/officeDocument/2006/relationships/image" Target="../media/image48.png"/></Relationships>
</file>

<file path=ppt/slides/_rels/slide1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openxmlformats.org/officeDocument/2006/relationships/image" Target="../media/image120.png"/><Relationship Id="rId3" Type="http://schemas.openxmlformats.org/officeDocument/2006/relationships/image" Target="../media/image51.png"/><Relationship Id="rId7" Type="http://schemas.openxmlformats.org/officeDocument/2006/relationships/image" Target="../media/image110.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00.png"/><Relationship Id="rId11" Type="http://schemas.openxmlformats.org/officeDocument/2006/relationships/image" Target="../media/image150.png"/><Relationship Id="rId5" Type="http://schemas.openxmlformats.org/officeDocument/2006/relationships/image" Target="../media/image90.png"/><Relationship Id="rId10" Type="http://schemas.openxmlformats.org/officeDocument/2006/relationships/image" Target="../media/image140.png"/><Relationship Id="rId4" Type="http://schemas.openxmlformats.org/officeDocument/2006/relationships/image" Target="../media/image80.png"/><Relationship Id="rId9" Type="http://schemas.openxmlformats.org/officeDocument/2006/relationships/image" Target="../media/image52.png"/></Relationships>
</file>

<file path=ppt/slides/_rels/slide18.xml.rels><?xml version="1.0" encoding="UTF-8" standalone="yes"?>
<Relationships xmlns="http://schemas.openxmlformats.org/package/2006/relationships"><Relationship Id="rId3" Type="http://schemas.openxmlformats.org/officeDocument/2006/relationships/image" Target="../media/image170.png"/><Relationship Id="rId7" Type="http://schemas.openxmlformats.org/officeDocument/2006/relationships/image" Target="../media/image200.png"/><Relationship Id="rId2" Type="http://schemas.openxmlformats.org/officeDocument/2006/relationships/image" Target="../media/image160.png"/><Relationship Id="rId1" Type="http://schemas.openxmlformats.org/officeDocument/2006/relationships/slideLayout" Target="../slideLayouts/slideLayout3.xml"/><Relationship Id="rId6" Type="http://schemas.openxmlformats.org/officeDocument/2006/relationships/image" Target="../media/image53.png"/><Relationship Id="rId5" Type="http://schemas.openxmlformats.org/officeDocument/2006/relationships/image" Target="../media/image190.png"/><Relationship Id="rId4" Type="http://schemas.openxmlformats.org/officeDocument/2006/relationships/image" Target="../media/image180.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10.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8" Type="http://schemas.openxmlformats.org/officeDocument/2006/relationships/image" Target="../media/image271.png"/><Relationship Id="rId13" Type="http://schemas.openxmlformats.org/officeDocument/2006/relationships/image" Target="../media/image311.png"/><Relationship Id="rId18" Type="http://schemas.openxmlformats.org/officeDocument/2006/relationships/image" Target="../media/image360.png"/><Relationship Id="rId3" Type="http://schemas.openxmlformats.org/officeDocument/2006/relationships/image" Target="../media/image221.png"/><Relationship Id="rId21" Type="http://schemas.openxmlformats.org/officeDocument/2006/relationships/image" Target="../media/image400.png"/><Relationship Id="rId7" Type="http://schemas.openxmlformats.org/officeDocument/2006/relationships/image" Target="../media/image261.png"/><Relationship Id="rId12" Type="http://schemas.openxmlformats.org/officeDocument/2006/relationships/image" Target="../media/image480.png"/><Relationship Id="rId17" Type="http://schemas.openxmlformats.org/officeDocument/2006/relationships/image" Target="../media/image350.png"/><Relationship Id="rId2" Type="http://schemas.openxmlformats.org/officeDocument/2006/relationships/image" Target="../media/image380.png"/><Relationship Id="rId16" Type="http://schemas.openxmlformats.org/officeDocument/2006/relationships/image" Target="../media/image340.png"/><Relationship Id="rId20" Type="http://schemas.openxmlformats.org/officeDocument/2006/relationships/image" Target="../media/image390.png"/><Relationship Id="rId1" Type="http://schemas.openxmlformats.org/officeDocument/2006/relationships/slideLayout" Target="../slideLayouts/slideLayout3.xml"/><Relationship Id="rId6" Type="http://schemas.openxmlformats.org/officeDocument/2006/relationships/image" Target="../media/image251.png"/><Relationship Id="rId11" Type="http://schemas.openxmlformats.org/officeDocument/2006/relationships/image" Target="../media/image301.png"/><Relationship Id="rId24" Type="http://schemas.openxmlformats.org/officeDocument/2006/relationships/image" Target="../media/image430.png"/><Relationship Id="rId5" Type="http://schemas.openxmlformats.org/officeDocument/2006/relationships/image" Target="../media/image240.png"/><Relationship Id="rId15" Type="http://schemas.openxmlformats.org/officeDocument/2006/relationships/image" Target="../media/image330.png"/><Relationship Id="rId23" Type="http://schemas.openxmlformats.org/officeDocument/2006/relationships/image" Target="../media/image420.png"/><Relationship Id="rId10" Type="http://schemas.openxmlformats.org/officeDocument/2006/relationships/image" Target="../media/image291.png"/><Relationship Id="rId19" Type="http://schemas.openxmlformats.org/officeDocument/2006/relationships/image" Target="../media/image370.png"/><Relationship Id="rId4" Type="http://schemas.openxmlformats.org/officeDocument/2006/relationships/image" Target="../media/image231.png"/><Relationship Id="rId9" Type="http://schemas.openxmlformats.org/officeDocument/2006/relationships/image" Target="../media/image281.png"/><Relationship Id="rId14" Type="http://schemas.openxmlformats.org/officeDocument/2006/relationships/image" Target="../media/image321.png"/><Relationship Id="rId22" Type="http://schemas.openxmlformats.org/officeDocument/2006/relationships/image" Target="../media/image410.png"/></Relationships>
</file>

<file path=ppt/slides/_rels/slide2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59.png"/></Relationships>
</file>

<file path=ppt/slides/_rels/slide3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600.png"/><Relationship Id="rId2" Type="http://schemas.openxmlformats.org/officeDocument/2006/relationships/image" Target="../media/image590.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8" Type="http://schemas.openxmlformats.org/officeDocument/2006/relationships/image" Target="../media/image68.png"/><Relationship Id="rId13" Type="http://schemas.openxmlformats.org/officeDocument/2006/relationships/image" Target="../media/image73.png"/><Relationship Id="rId3" Type="http://schemas.openxmlformats.org/officeDocument/2006/relationships/image" Target="../media/image63.png"/><Relationship Id="rId7" Type="http://schemas.openxmlformats.org/officeDocument/2006/relationships/image" Target="../media/image67.png"/><Relationship Id="rId12" Type="http://schemas.openxmlformats.org/officeDocument/2006/relationships/image" Target="../media/image72.png"/><Relationship Id="rId2" Type="http://schemas.openxmlformats.org/officeDocument/2006/relationships/image" Target="../media/image62.png"/><Relationship Id="rId1" Type="http://schemas.openxmlformats.org/officeDocument/2006/relationships/slideLayout" Target="../slideLayouts/slideLayout3.xml"/><Relationship Id="rId6" Type="http://schemas.openxmlformats.org/officeDocument/2006/relationships/image" Target="../media/image66.png"/><Relationship Id="rId11" Type="http://schemas.openxmlformats.org/officeDocument/2006/relationships/image" Target="../media/image71.png"/><Relationship Id="rId5" Type="http://schemas.openxmlformats.org/officeDocument/2006/relationships/image" Target="../media/image65.png"/><Relationship Id="rId10" Type="http://schemas.openxmlformats.org/officeDocument/2006/relationships/image" Target="../media/image70.png"/><Relationship Id="rId4" Type="http://schemas.openxmlformats.org/officeDocument/2006/relationships/image" Target="../media/image64.png"/><Relationship Id="rId9" Type="http://schemas.openxmlformats.org/officeDocument/2006/relationships/image" Target="../media/image69.png"/></Relationships>
</file>

<file path=ppt/slides/_rels/slide35.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77.png"/><Relationship Id="rId4" Type="http://schemas.openxmlformats.org/officeDocument/2006/relationships/image" Target="../media/image76.png"/></Relationships>
</file>

<file path=ppt/slides/_rels/slide37.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84.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7.jpeg"/><Relationship Id="rId4" Type="http://schemas.openxmlformats.org/officeDocument/2006/relationships/image" Target="../media/image6.gif"/></Relationships>
</file>

<file path=ppt/slides/_rels/slide40.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8" Type="http://schemas.openxmlformats.org/officeDocument/2006/relationships/image" Target="../media/image250.png"/><Relationship Id="rId13" Type="http://schemas.openxmlformats.org/officeDocument/2006/relationships/image" Target="../media/image300.png"/><Relationship Id="rId18" Type="http://schemas.openxmlformats.org/officeDocument/2006/relationships/image" Target="../media/image530.png"/><Relationship Id="rId3" Type="http://schemas.openxmlformats.org/officeDocument/2006/relationships/image" Target="../media/image450.png"/><Relationship Id="rId7" Type="http://schemas.openxmlformats.org/officeDocument/2006/relationships/image" Target="../media/image500.png"/><Relationship Id="rId12" Type="http://schemas.openxmlformats.org/officeDocument/2006/relationships/image" Target="../media/image290.png"/><Relationship Id="rId17" Type="http://schemas.openxmlformats.org/officeDocument/2006/relationships/image" Target="../media/image520.png"/><Relationship Id="rId2" Type="http://schemas.openxmlformats.org/officeDocument/2006/relationships/notesSlide" Target="../notesSlides/notesSlide17.xml"/><Relationship Id="rId16" Type="http://schemas.openxmlformats.org/officeDocument/2006/relationships/image" Target="../media/image510.png"/><Relationship Id="rId1" Type="http://schemas.openxmlformats.org/officeDocument/2006/relationships/slideLayout" Target="../slideLayouts/slideLayout3.xml"/><Relationship Id="rId6" Type="http://schemas.openxmlformats.org/officeDocument/2006/relationships/image" Target="../media/image490.png"/><Relationship Id="rId11" Type="http://schemas.openxmlformats.org/officeDocument/2006/relationships/image" Target="../media/image280.png"/><Relationship Id="rId5" Type="http://schemas.openxmlformats.org/officeDocument/2006/relationships/image" Target="../media/image470.png"/><Relationship Id="rId15" Type="http://schemas.openxmlformats.org/officeDocument/2006/relationships/image" Target="../media/image320.png"/><Relationship Id="rId10" Type="http://schemas.openxmlformats.org/officeDocument/2006/relationships/image" Target="../media/image270.png"/><Relationship Id="rId19" Type="http://schemas.openxmlformats.org/officeDocument/2006/relationships/image" Target="../media/image540.png"/><Relationship Id="rId4" Type="http://schemas.openxmlformats.org/officeDocument/2006/relationships/image" Target="../media/image460.png"/><Relationship Id="rId9" Type="http://schemas.openxmlformats.org/officeDocument/2006/relationships/image" Target="../media/image260.png"/><Relationship Id="rId14" Type="http://schemas.openxmlformats.org/officeDocument/2006/relationships/image" Target="../media/image310.png"/></Relationships>
</file>

<file path=ppt/slides/_rels/slide44.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8" Type="http://schemas.openxmlformats.org/officeDocument/2006/relationships/image" Target="../media/image760.png"/><Relationship Id="rId3" Type="http://schemas.openxmlformats.org/officeDocument/2006/relationships/image" Target="../media/image710.png"/><Relationship Id="rId7" Type="http://schemas.openxmlformats.org/officeDocument/2006/relationships/image" Target="../media/image750.png"/><Relationship Id="rId12" Type="http://schemas.openxmlformats.org/officeDocument/2006/relationships/image" Target="../media/image630.png"/><Relationship Id="rId2" Type="http://schemas.openxmlformats.org/officeDocument/2006/relationships/image" Target="../media/image700.png"/><Relationship Id="rId1" Type="http://schemas.openxmlformats.org/officeDocument/2006/relationships/slideLayout" Target="../slideLayouts/slideLayout3.xml"/><Relationship Id="rId6" Type="http://schemas.openxmlformats.org/officeDocument/2006/relationships/image" Target="../media/image740.png"/><Relationship Id="rId11" Type="http://schemas.openxmlformats.org/officeDocument/2006/relationships/image" Target="../media/image790.png"/><Relationship Id="rId5" Type="http://schemas.openxmlformats.org/officeDocument/2006/relationships/image" Target="../media/image730.png"/><Relationship Id="rId10" Type="http://schemas.openxmlformats.org/officeDocument/2006/relationships/image" Target="../media/image780.png"/><Relationship Id="rId4" Type="http://schemas.openxmlformats.org/officeDocument/2006/relationships/image" Target="../media/image720.png"/><Relationship Id="rId9" Type="http://schemas.openxmlformats.org/officeDocument/2006/relationships/image" Target="../media/image770.png"/></Relationships>
</file>

<file path=ppt/slides/_rels/slide48.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p:cNvSpPr>
            <a:spLocks noGrp="1"/>
          </p:cNvSpPr>
          <p:nvPr>
            <p:ph type="body" sz="quarter" idx="10"/>
          </p:nvPr>
        </p:nvSpPr>
        <p:spPr/>
        <p:txBody>
          <a:bodyPr/>
          <a:lstStyle/>
          <a:p>
            <a:r>
              <a:rPr lang="en-US" dirty="0"/>
              <a:t>Electrical </a:t>
            </a:r>
            <a:r>
              <a:rPr lang="en-US" dirty="0" smtClean="0"/>
              <a:t>Engineering – </a:t>
            </a:r>
            <a:r>
              <a:rPr lang="en-US" dirty="0"/>
              <a:t>E</a:t>
            </a:r>
            <a:r>
              <a:rPr lang="en-US" dirty="0" smtClean="0"/>
              <a:t>lectronic Systems group</a:t>
            </a:r>
            <a:endParaRPr lang="en-US" dirty="0"/>
          </a:p>
        </p:txBody>
      </p:sp>
      <p:pic>
        <p:nvPicPr>
          <p:cNvPr id="22" name="Tijdelijke aanduiding voor afbeelding 21"/>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rcRect l="2000" r="2000"/>
          <a:stretch>
            <a:fillRect/>
          </a:stretch>
        </p:blipFill>
        <p:spPr/>
      </p:pic>
      <p:sp>
        <p:nvSpPr>
          <p:cNvPr id="6" name="Tijdelijke aanduiding voor tekst 5"/>
          <p:cNvSpPr>
            <a:spLocks noGrp="1"/>
          </p:cNvSpPr>
          <p:nvPr>
            <p:ph type="body" sz="quarter" idx="12"/>
          </p:nvPr>
        </p:nvSpPr>
        <p:spPr>
          <a:xfrm>
            <a:off x="10390" y="3943350"/>
            <a:ext cx="9144000" cy="626269"/>
          </a:xfrm>
        </p:spPr>
        <p:txBody>
          <a:bodyPr/>
          <a:lstStyle/>
          <a:p>
            <a:r>
              <a:rPr lang="en-US" sz="1600" dirty="0" smtClean="0"/>
              <a:t>Barry de Bruin</a:t>
            </a:r>
            <a:endParaRPr lang="en-US" sz="1600" dirty="0"/>
          </a:p>
        </p:txBody>
      </p:sp>
      <p:sp>
        <p:nvSpPr>
          <p:cNvPr id="10" name="Titel 9"/>
          <p:cNvSpPr>
            <a:spLocks noGrp="1"/>
          </p:cNvSpPr>
          <p:nvPr>
            <p:ph type="ctrTitle"/>
          </p:nvPr>
        </p:nvSpPr>
        <p:spPr>
          <a:xfrm>
            <a:off x="-1587" y="3095245"/>
            <a:ext cx="9144000" cy="848643"/>
          </a:xfrm>
        </p:spPr>
        <p:txBody>
          <a:bodyPr/>
          <a:lstStyle/>
          <a:p>
            <a:r>
              <a:rPr lang="en-US" dirty="0" smtClean="0"/>
              <a:t>Deep Neural Network optimization: Binary Neural Networks</a:t>
            </a:r>
            <a:endParaRPr lang="en-US" dirty="0"/>
          </a:p>
        </p:txBody>
      </p:sp>
    </p:spTree>
    <p:extLst>
      <p:ext uri="{BB962C8B-B14F-4D97-AF65-F5344CB8AC3E}">
        <p14:creationId xmlns:p14="http://schemas.microsoft.com/office/powerpoint/2010/main" val="4001534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7749" y="553216"/>
            <a:ext cx="3754751" cy="394448"/>
          </a:xfrm>
        </p:spPr>
        <p:txBody>
          <a:bodyPr/>
          <a:lstStyle/>
          <a:p>
            <a:r>
              <a:rPr lang="en-US" dirty="0" smtClean="0"/>
              <a:t>A Binary Neuron</a:t>
            </a:r>
            <a:endParaRPr lang="en-US" dirty="0"/>
          </a:p>
        </p:txBody>
      </p:sp>
      <p:sp>
        <p:nvSpPr>
          <p:cNvPr id="4" name="Slide Number Placeholder 3"/>
          <p:cNvSpPr>
            <a:spLocks noGrp="1"/>
          </p:cNvSpPr>
          <p:nvPr>
            <p:ph type="sldNum" sz="quarter" idx="12"/>
          </p:nvPr>
        </p:nvSpPr>
        <p:spPr/>
        <p:txBody>
          <a:bodyPr/>
          <a:lstStyle/>
          <a:p>
            <a:fld id="{B7CEC10D-CD46-426F-915E-6C78530279CB}" type="slidenum">
              <a:rPr lang="en-US" smtClean="0"/>
              <a:t>10</a:t>
            </a:fld>
            <a:endParaRPr lang="en-US" dirty="0"/>
          </a:p>
        </p:txBody>
      </p:sp>
      <mc:AlternateContent xmlns:mc="http://schemas.openxmlformats.org/markup-compatibility/2006" xmlns:a14="http://schemas.microsoft.com/office/drawing/2010/main">
        <mc:Choice Requires="a14">
          <p:sp>
            <p:nvSpPr>
              <p:cNvPr id="6" name="TextBox 5"/>
              <p:cNvSpPr txBox="1"/>
              <p:nvPr/>
            </p:nvSpPr>
            <p:spPr>
              <a:xfrm>
                <a:off x="841309" y="4125060"/>
                <a:ext cx="2224583" cy="89171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i="1" smtClean="0">
                              <a:latin typeface="Cambria Math" panose="02040503050406030204" pitchFamily="18" charset="0"/>
                            </a:rPr>
                            <m:t>𝑎</m:t>
                          </m:r>
                        </m:e>
                        <m:sub>
                          <m:r>
                            <a:rPr lang="en-US" b="0" i="1" smtClean="0">
                              <a:latin typeface="Cambria Math" panose="02040503050406030204" pitchFamily="18" charset="0"/>
                            </a:rPr>
                            <m:t>𝐵</m:t>
                          </m:r>
                        </m:sub>
                      </m:sSub>
                      <m:r>
                        <a:rPr lang="en-US" i="1" smtClean="0">
                          <a:latin typeface="Cambria Math" panose="02040503050406030204" pitchFamily="18" charset="0"/>
                        </a:rPr>
                        <m:t>=</m:t>
                      </m:r>
                      <m:r>
                        <a:rPr lang="en-US" i="1">
                          <a:latin typeface="Cambria Math" panose="02040503050406030204" pitchFamily="18" charset="0"/>
                          <a:ea typeface="Cambria Math" panose="02040503050406030204" pitchFamily="18" charset="0"/>
                        </a:rPr>
                        <m:t>𝜑</m:t>
                      </m:r>
                      <m:d>
                        <m:dPr>
                          <m:ctrlPr>
                            <a:rPr lang="en-US" i="1">
                              <a:latin typeface="Cambria Math" panose="02040503050406030204" pitchFamily="18" charset="0"/>
                            </a:rPr>
                          </m:ctrlPr>
                        </m:dPr>
                        <m:e>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𝑖</m:t>
                              </m:r>
                              <m:r>
                                <a:rPr lang="en-US" i="1">
                                  <a:latin typeface="Cambria Math" panose="02040503050406030204" pitchFamily="18" charset="0"/>
                                </a:rPr>
                                <m:t>=0</m:t>
                              </m:r>
                            </m:sub>
                            <m:sup>
                              <m:r>
                                <a:rPr lang="en-US" i="1">
                                  <a:latin typeface="Cambria Math" panose="02040503050406030204" pitchFamily="18" charset="0"/>
                                </a:rPr>
                                <m:t>𝐾</m:t>
                              </m:r>
                              <m:r>
                                <a:rPr lang="en-US" i="1">
                                  <a:latin typeface="Cambria Math" panose="02040503050406030204" pitchFamily="18" charset="0"/>
                                </a:rPr>
                                <m:t>−1</m:t>
                              </m:r>
                            </m:sup>
                            <m:e>
                              <m:sSubSup>
                                <m:sSubSupPr>
                                  <m:ctrlPr>
                                    <a:rPr lang="en-US" b="0" i="1" smtClean="0">
                                      <a:latin typeface="Cambria Math" panose="02040503050406030204" pitchFamily="18" charset="0"/>
                                    </a:rPr>
                                  </m:ctrlPr>
                                </m:sSubSupPr>
                                <m:e>
                                  <m:r>
                                    <a:rPr lang="en-US" i="1">
                                      <a:latin typeface="Cambria Math" panose="02040503050406030204" pitchFamily="18" charset="0"/>
                                    </a:rPr>
                                    <m:t>𝑤</m:t>
                                  </m:r>
                                </m:e>
                                <m:sub>
                                  <m:r>
                                    <a:rPr lang="en-US" b="0" i="1" smtClean="0">
                                      <a:latin typeface="Cambria Math" panose="02040503050406030204" pitchFamily="18" charset="0"/>
                                    </a:rPr>
                                    <m:t>𝑅</m:t>
                                  </m:r>
                                </m:sub>
                                <m:sup>
                                  <m:r>
                                    <a:rPr lang="en-US" b="0" i="1" smtClean="0">
                                      <a:latin typeface="Cambria Math" panose="02040503050406030204" pitchFamily="18" charset="0"/>
                                    </a:rPr>
                                    <m:t>𝑖</m:t>
                                  </m:r>
                                </m:sup>
                              </m:sSubSup>
                              <m:r>
                                <a:rPr lang="en-US" i="1">
                                  <a:latin typeface="Cambria Math" panose="02040503050406030204" pitchFamily="18" charset="0"/>
                                </a:rPr>
                                <m:t>⋅</m:t>
                              </m:r>
                              <m:sSubSup>
                                <m:sSubSupPr>
                                  <m:ctrlPr>
                                    <a:rPr lang="en-US" i="1">
                                      <a:latin typeface="Cambria Math" panose="02040503050406030204" pitchFamily="18" charset="0"/>
                                    </a:rPr>
                                  </m:ctrlPr>
                                </m:sSubSupPr>
                                <m:e>
                                  <m:r>
                                    <a:rPr lang="en-US" b="0" i="1" smtClean="0">
                                      <a:latin typeface="Cambria Math" panose="02040503050406030204" pitchFamily="18" charset="0"/>
                                    </a:rPr>
                                    <m:t>𝑑</m:t>
                                  </m:r>
                                </m:e>
                                <m:sub>
                                  <m:r>
                                    <a:rPr lang="en-US" b="0" i="1" smtClean="0">
                                      <a:latin typeface="Cambria Math" panose="02040503050406030204" pitchFamily="18" charset="0"/>
                                    </a:rPr>
                                    <m:t>𝑅</m:t>
                                  </m:r>
                                </m:sub>
                                <m:sup>
                                  <m:r>
                                    <a:rPr lang="en-US" b="0" i="1" smtClean="0">
                                      <a:latin typeface="Cambria Math" panose="02040503050406030204" pitchFamily="18" charset="0"/>
                                    </a:rPr>
                                    <m:t>𝑖</m:t>
                                  </m:r>
                                </m:sup>
                              </m:sSubSup>
                            </m:e>
                          </m:nary>
                        </m:e>
                      </m:d>
                    </m:oMath>
                  </m:oMathPara>
                </a14:m>
                <a:endParaRPr lang="en-US" sz="2000" dirty="0"/>
              </a:p>
            </p:txBody>
          </p:sp>
        </mc:Choice>
        <mc:Fallback xmlns="">
          <p:sp>
            <p:nvSpPr>
              <p:cNvPr id="6" name="TextBox 5"/>
              <p:cNvSpPr txBox="1">
                <a:spLocks noRot="1" noChangeAspect="1" noMove="1" noResize="1" noEditPoints="1" noAdjustHandles="1" noChangeArrowheads="1" noChangeShapeType="1" noTextEdit="1"/>
              </p:cNvSpPr>
              <p:nvPr/>
            </p:nvSpPr>
            <p:spPr>
              <a:xfrm>
                <a:off x="841309" y="4125060"/>
                <a:ext cx="2224583" cy="891719"/>
              </a:xfrm>
              <a:prstGeom prst="rect">
                <a:avLst/>
              </a:prstGeom>
              <a:blipFill rotWithShape="0">
                <a:blip r:embed="rId2"/>
                <a:stretch>
                  <a:fillRect/>
                </a:stretch>
              </a:blipFill>
            </p:spPr>
            <p:txBody>
              <a:bodyPr/>
              <a:lstStyle/>
              <a:p>
                <a:r>
                  <a:rPr lang="en-US">
                    <a:noFill/>
                  </a:rPr>
                  <a:t> </a:t>
                </a:r>
              </a:p>
            </p:txBody>
          </p:sp>
        </mc:Fallback>
      </mc:AlternateContent>
      <p:sp>
        <p:nvSpPr>
          <p:cNvPr id="7" name="Rectangle 6"/>
          <p:cNvSpPr/>
          <p:nvPr/>
        </p:nvSpPr>
        <p:spPr>
          <a:xfrm>
            <a:off x="2554491" y="2484103"/>
            <a:ext cx="450000" cy="449826"/>
          </a:xfrm>
          <a:prstGeom prst="rect">
            <a:avLst/>
          </a:prstGeom>
          <a:solidFill>
            <a:srgbClr val="A8B9EA"/>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660035" y="2484103"/>
            <a:ext cx="450000" cy="449826"/>
          </a:xfrm>
          <a:prstGeom prst="ellipse">
            <a:avLst/>
          </a:prstGeom>
          <a:solidFill>
            <a:srgbClr val="FFC0CB"/>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a:stCxn id="8" idx="6"/>
            <a:endCxn id="7" idx="1"/>
          </p:cNvCxnSpPr>
          <p:nvPr/>
        </p:nvCxnSpPr>
        <p:spPr>
          <a:xfrm>
            <a:off x="2110035" y="2709016"/>
            <a:ext cx="444456"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3004491" y="2709016"/>
            <a:ext cx="444456"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703569" y="2709016"/>
            <a:ext cx="956466"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703569" y="2322996"/>
            <a:ext cx="976962" cy="30339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endCxn id="8" idx="3"/>
          </p:cNvCxnSpPr>
          <p:nvPr/>
        </p:nvCxnSpPr>
        <p:spPr>
          <a:xfrm flipV="1">
            <a:off x="703569" y="2868054"/>
            <a:ext cx="1022367" cy="69479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TextBox 28"/>
              <p:cNvSpPr txBox="1"/>
              <p:nvPr/>
            </p:nvSpPr>
            <p:spPr>
              <a:xfrm>
                <a:off x="424732" y="1630796"/>
                <a:ext cx="311174" cy="282578"/>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𝑑</m:t>
                          </m:r>
                        </m:e>
                        <m:sub>
                          <m:r>
                            <a:rPr lang="en-US" b="0" i="1" smtClean="0">
                              <a:latin typeface="Cambria Math" panose="02040503050406030204" pitchFamily="18" charset="0"/>
                            </a:rPr>
                            <m:t>𝑅</m:t>
                          </m:r>
                        </m:sub>
                        <m:sup>
                          <m:r>
                            <a:rPr lang="en-US" b="0" i="1" smtClean="0">
                              <a:latin typeface="Cambria Math" panose="02040503050406030204" pitchFamily="18" charset="0"/>
                            </a:rPr>
                            <m:t>0</m:t>
                          </m:r>
                        </m:sup>
                      </m:sSubSup>
                    </m:oMath>
                  </m:oMathPara>
                </a14:m>
                <a:endParaRPr lang="en-US" i="1" dirty="0"/>
              </a:p>
            </p:txBody>
          </p:sp>
        </mc:Choice>
        <mc:Fallback xmlns="">
          <p:sp>
            <p:nvSpPr>
              <p:cNvPr id="29" name="TextBox 28"/>
              <p:cNvSpPr txBox="1">
                <a:spLocks noRot="1" noChangeAspect="1" noMove="1" noResize="1" noEditPoints="1" noAdjustHandles="1" noChangeArrowheads="1" noChangeShapeType="1" noTextEdit="1"/>
              </p:cNvSpPr>
              <p:nvPr/>
            </p:nvSpPr>
            <p:spPr>
              <a:xfrm>
                <a:off x="424732" y="1630796"/>
                <a:ext cx="311174" cy="282578"/>
              </a:xfrm>
              <a:prstGeom prst="rect">
                <a:avLst/>
              </a:prstGeom>
              <a:blipFill rotWithShape="0">
                <a:blip r:embed="rId3"/>
                <a:stretch>
                  <a:fillRect l="-17647" t="-2174" r="-5882" b="-173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973246" y="2570637"/>
                <a:ext cx="344197" cy="280846"/>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𝑤</m:t>
                          </m:r>
                        </m:e>
                        <m:sub>
                          <m:r>
                            <a:rPr lang="en-US" b="0" i="1" smtClean="0">
                              <a:latin typeface="Cambria Math" panose="02040503050406030204" pitchFamily="18" charset="0"/>
                            </a:rPr>
                            <m:t>𝑅</m:t>
                          </m:r>
                        </m:sub>
                        <m:sup>
                          <m:r>
                            <a:rPr lang="en-US" b="0" i="1" smtClean="0">
                              <a:latin typeface="Cambria Math" panose="02040503050406030204" pitchFamily="18" charset="0"/>
                            </a:rPr>
                            <m:t>2</m:t>
                          </m:r>
                        </m:sup>
                      </m:sSubSup>
                    </m:oMath>
                  </m:oMathPara>
                </a14:m>
                <a:endParaRPr lang="en-US" dirty="0"/>
              </a:p>
            </p:txBody>
          </p:sp>
        </mc:Choice>
        <mc:Fallback xmlns="">
          <p:sp>
            <p:nvSpPr>
              <p:cNvPr id="32" name="TextBox 31"/>
              <p:cNvSpPr txBox="1">
                <a:spLocks noRot="1" noChangeAspect="1" noMove="1" noResize="1" noEditPoints="1" noAdjustHandles="1" noChangeArrowheads="1" noChangeShapeType="1" noTextEdit="1"/>
              </p:cNvSpPr>
              <p:nvPr/>
            </p:nvSpPr>
            <p:spPr>
              <a:xfrm>
                <a:off x="973246" y="2570637"/>
                <a:ext cx="344197" cy="280846"/>
              </a:xfrm>
              <a:prstGeom prst="rect">
                <a:avLst/>
              </a:prstGeom>
              <a:blipFill rotWithShape="0">
                <a:blip r:embed="rId4"/>
                <a:stretch>
                  <a:fillRect l="-10714" t="-2174" r="-5357" b="-173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973246" y="2265196"/>
                <a:ext cx="344197" cy="280846"/>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𝑤</m:t>
                          </m:r>
                        </m:e>
                        <m:sub>
                          <m:r>
                            <a:rPr lang="en-US" b="0" i="1" smtClean="0">
                              <a:latin typeface="Cambria Math" panose="02040503050406030204" pitchFamily="18" charset="0"/>
                            </a:rPr>
                            <m:t>𝑅</m:t>
                          </m:r>
                        </m:sub>
                        <m:sup>
                          <m:r>
                            <a:rPr lang="en-US" b="0" i="1" smtClean="0">
                              <a:latin typeface="Cambria Math" panose="02040503050406030204" pitchFamily="18" charset="0"/>
                            </a:rPr>
                            <m:t>1</m:t>
                          </m:r>
                        </m:sup>
                      </m:sSubSup>
                    </m:oMath>
                  </m:oMathPara>
                </a14:m>
                <a:endParaRPr lang="en-US" dirty="0"/>
              </a:p>
            </p:txBody>
          </p:sp>
        </mc:Choice>
        <mc:Fallback xmlns="">
          <p:sp>
            <p:nvSpPr>
              <p:cNvPr id="33" name="TextBox 32"/>
              <p:cNvSpPr txBox="1">
                <a:spLocks noRot="1" noChangeAspect="1" noMove="1" noResize="1" noEditPoints="1" noAdjustHandles="1" noChangeArrowheads="1" noChangeShapeType="1" noTextEdit="1"/>
              </p:cNvSpPr>
              <p:nvPr/>
            </p:nvSpPr>
            <p:spPr>
              <a:xfrm>
                <a:off x="973246" y="2265196"/>
                <a:ext cx="344197" cy="280846"/>
              </a:xfrm>
              <a:prstGeom prst="rect">
                <a:avLst/>
              </a:prstGeom>
              <a:blipFill rotWithShape="0">
                <a:blip r:embed="rId5"/>
                <a:stretch>
                  <a:fillRect l="-8929" t="-2174" r="-5357" b="-173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973246" y="3102820"/>
                <a:ext cx="536557" cy="280974"/>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𝑤</m:t>
                          </m:r>
                        </m:e>
                        <m:sub>
                          <m:r>
                            <a:rPr lang="en-US" b="0" i="1" smtClean="0">
                              <a:latin typeface="Cambria Math" panose="02040503050406030204" pitchFamily="18" charset="0"/>
                            </a:rPr>
                            <m:t>𝑅</m:t>
                          </m:r>
                        </m:sub>
                        <m:sup>
                          <m:r>
                            <a:rPr lang="en-US" b="0" i="1" smtClean="0">
                              <a:latin typeface="Cambria Math" panose="02040503050406030204" pitchFamily="18" charset="0"/>
                            </a:rPr>
                            <m:t>𝐾</m:t>
                          </m:r>
                          <m:r>
                            <m:rPr>
                              <m:nor/>
                            </m:rPr>
                            <a:rPr lang="en-US" i="1" dirty="0"/>
                            <m:t>−</m:t>
                          </m:r>
                          <m:r>
                            <a:rPr lang="en-US" b="0" i="1" smtClean="0">
                              <a:latin typeface="Cambria Math" panose="02040503050406030204" pitchFamily="18" charset="0"/>
                            </a:rPr>
                            <m:t>1</m:t>
                          </m:r>
                        </m:sup>
                      </m:sSubSup>
                    </m:oMath>
                  </m:oMathPara>
                </a14:m>
                <a:endParaRPr lang="en-US" dirty="0"/>
              </a:p>
            </p:txBody>
          </p:sp>
        </mc:Choice>
        <mc:Fallback xmlns="">
          <p:sp>
            <p:nvSpPr>
              <p:cNvPr id="39" name="TextBox 38"/>
              <p:cNvSpPr txBox="1">
                <a:spLocks noRot="1" noChangeAspect="1" noMove="1" noResize="1" noEditPoints="1" noAdjustHandles="1" noChangeArrowheads="1" noChangeShapeType="1" noTextEdit="1"/>
              </p:cNvSpPr>
              <p:nvPr/>
            </p:nvSpPr>
            <p:spPr>
              <a:xfrm>
                <a:off x="973246" y="3102820"/>
                <a:ext cx="536557" cy="280974"/>
              </a:xfrm>
              <a:prstGeom prst="rect">
                <a:avLst/>
              </a:prstGeom>
              <a:blipFill rotWithShape="0">
                <a:blip r:embed="rId6"/>
                <a:stretch>
                  <a:fillRect l="-5682" t="-2174" r="-4545" b="-17391"/>
                </a:stretch>
              </a:blipFill>
            </p:spPr>
            <p:txBody>
              <a:bodyPr/>
              <a:lstStyle/>
              <a:p>
                <a:r>
                  <a:rPr lang="en-US">
                    <a:noFill/>
                  </a:rPr>
                  <a:t> </a:t>
                </a:r>
              </a:p>
            </p:txBody>
          </p:sp>
        </mc:Fallback>
      </mc:AlternateContent>
      <p:sp>
        <p:nvSpPr>
          <p:cNvPr id="41" name="Oval 40"/>
          <p:cNvSpPr/>
          <p:nvPr/>
        </p:nvSpPr>
        <p:spPr>
          <a:xfrm>
            <a:off x="1127344" y="2908505"/>
            <a:ext cx="18000" cy="1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1127344" y="2984425"/>
            <a:ext cx="18000" cy="1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1127344" y="3060346"/>
            <a:ext cx="18000" cy="1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Arrow Connector 43"/>
          <p:cNvCxnSpPr/>
          <p:nvPr/>
        </p:nvCxnSpPr>
        <p:spPr>
          <a:xfrm>
            <a:off x="724891" y="1882341"/>
            <a:ext cx="1005904" cy="66142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5" name="TextBox 44"/>
              <p:cNvSpPr txBox="1"/>
              <p:nvPr/>
            </p:nvSpPr>
            <p:spPr>
              <a:xfrm>
                <a:off x="973246" y="1959755"/>
                <a:ext cx="344197" cy="282578"/>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𝑤</m:t>
                          </m:r>
                        </m:e>
                        <m:sub>
                          <m:r>
                            <a:rPr lang="en-US" b="0" i="1" smtClean="0">
                              <a:latin typeface="Cambria Math" panose="02040503050406030204" pitchFamily="18" charset="0"/>
                            </a:rPr>
                            <m:t>𝑅</m:t>
                          </m:r>
                        </m:sub>
                        <m:sup>
                          <m:r>
                            <a:rPr lang="en-US" b="0" i="1" smtClean="0">
                              <a:latin typeface="Cambria Math" panose="02040503050406030204" pitchFamily="18" charset="0"/>
                            </a:rPr>
                            <m:t>0</m:t>
                          </m:r>
                        </m:sup>
                      </m:sSubSup>
                    </m:oMath>
                  </m:oMathPara>
                </a14:m>
                <a:endParaRPr lang="en-US" dirty="0"/>
              </a:p>
            </p:txBody>
          </p:sp>
        </mc:Choice>
        <mc:Fallback xmlns="">
          <p:sp>
            <p:nvSpPr>
              <p:cNvPr id="45" name="TextBox 44"/>
              <p:cNvSpPr txBox="1">
                <a:spLocks noRot="1" noChangeAspect="1" noMove="1" noResize="1" noEditPoints="1" noAdjustHandles="1" noChangeArrowheads="1" noChangeShapeType="1" noTextEdit="1"/>
              </p:cNvSpPr>
              <p:nvPr/>
            </p:nvSpPr>
            <p:spPr>
              <a:xfrm>
                <a:off x="973246" y="1959755"/>
                <a:ext cx="344197" cy="282578"/>
              </a:xfrm>
              <a:prstGeom prst="rect">
                <a:avLst/>
              </a:prstGeom>
              <a:blipFill rotWithShape="0">
                <a:blip r:embed="rId7"/>
                <a:stretch>
                  <a:fillRect l="-10714" t="-2128" r="-5357" b="-170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TextBox 45"/>
              <p:cNvSpPr txBox="1"/>
              <p:nvPr/>
            </p:nvSpPr>
            <p:spPr>
              <a:xfrm>
                <a:off x="423066" y="2127919"/>
                <a:ext cx="311174" cy="282578"/>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𝑑</m:t>
                          </m:r>
                        </m:e>
                        <m:sub>
                          <m:r>
                            <a:rPr lang="en-US" b="0" i="1" smtClean="0">
                              <a:latin typeface="Cambria Math" panose="02040503050406030204" pitchFamily="18" charset="0"/>
                            </a:rPr>
                            <m:t>𝑅</m:t>
                          </m:r>
                        </m:sub>
                        <m:sup>
                          <m:r>
                            <a:rPr lang="en-US" b="0" i="1" smtClean="0">
                              <a:latin typeface="Cambria Math" panose="02040503050406030204" pitchFamily="18" charset="0"/>
                            </a:rPr>
                            <m:t>1</m:t>
                          </m:r>
                        </m:sup>
                      </m:sSubSup>
                    </m:oMath>
                  </m:oMathPara>
                </a14:m>
                <a:endParaRPr lang="en-US" i="1" dirty="0"/>
              </a:p>
            </p:txBody>
          </p:sp>
        </mc:Choice>
        <mc:Fallback xmlns="">
          <p:sp>
            <p:nvSpPr>
              <p:cNvPr id="46" name="TextBox 45"/>
              <p:cNvSpPr txBox="1">
                <a:spLocks noRot="1" noChangeAspect="1" noMove="1" noResize="1" noEditPoints="1" noAdjustHandles="1" noChangeArrowheads="1" noChangeShapeType="1" noTextEdit="1"/>
              </p:cNvSpPr>
              <p:nvPr/>
            </p:nvSpPr>
            <p:spPr>
              <a:xfrm>
                <a:off x="423066" y="2127919"/>
                <a:ext cx="311174" cy="282578"/>
              </a:xfrm>
              <a:prstGeom prst="rect">
                <a:avLst/>
              </a:prstGeom>
              <a:blipFill rotWithShape="0">
                <a:blip r:embed="rId8"/>
                <a:stretch>
                  <a:fillRect l="-17647" t="-2174" r="-7843" b="-195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TextBox 46"/>
              <p:cNvSpPr txBox="1"/>
              <p:nvPr/>
            </p:nvSpPr>
            <p:spPr>
              <a:xfrm>
                <a:off x="429100" y="2549096"/>
                <a:ext cx="311174" cy="282578"/>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𝑑</m:t>
                          </m:r>
                        </m:e>
                        <m:sub>
                          <m:r>
                            <a:rPr lang="en-US" b="0" i="1" smtClean="0">
                              <a:latin typeface="Cambria Math" panose="02040503050406030204" pitchFamily="18" charset="0"/>
                            </a:rPr>
                            <m:t>𝑅</m:t>
                          </m:r>
                        </m:sub>
                        <m:sup>
                          <m:r>
                            <a:rPr lang="en-US" b="0" i="1" smtClean="0">
                              <a:latin typeface="Cambria Math" panose="02040503050406030204" pitchFamily="18" charset="0"/>
                            </a:rPr>
                            <m:t>2</m:t>
                          </m:r>
                        </m:sup>
                      </m:sSubSup>
                    </m:oMath>
                  </m:oMathPara>
                </a14:m>
                <a:endParaRPr lang="en-US" i="1" dirty="0"/>
              </a:p>
            </p:txBody>
          </p:sp>
        </mc:Choice>
        <mc:Fallback xmlns="">
          <p:sp>
            <p:nvSpPr>
              <p:cNvPr id="47" name="TextBox 46"/>
              <p:cNvSpPr txBox="1">
                <a:spLocks noRot="1" noChangeAspect="1" noMove="1" noResize="1" noEditPoints="1" noAdjustHandles="1" noChangeArrowheads="1" noChangeShapeType="1" noTextEdit="1"/>
              </p:cNvSpPr>
              <p:nvPr/>
            </p:nvSpPr>
            <p:spPr>
              <a:xfrm>
                <a:off x="429100" y="2549096"/>
                <a:ext cx="311174" cy="282578"/>
              </a:xfrm>
              <a:prstGeom prst="rect">
                <a:avLst/>
              </a:prstGeom>
              <a:blipFill rotWithShape="0">
                <a:blip r:embed="rId9"/>
                <a:stretch>
                  <a:fillRect l="-17647" t="-2128" r="-7843" b="-170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Box 47"/>
              <p:cNvSpPr txBox="1"/>
              <p:nvPr/>
            </p:nvSpPr>
            <p:spPr>
              <a:xfrm>
                <a:off x="423066" y="3440194"/>
                <a:ext cx="492955" cy="280974"/>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𝑑</m:t>
                          </m:r>
                        </m:e>
                        <m:sub>
                          <m:r>
                            <a:rPr lang="en-US" b="0" i="1" smtClean="0">
                              <a:latin typeface="Cambria Math" panose="02040503050406030204" pitchFamily="18" charset="0"/>
                            </a:rPr>
                            <m:t>𝑅</m:t>
                          </m:r>
                        </m:sub>
                        <m:sup>
                          <m:r>
                            <a:rPr lang="en-US" b="0" i="1" smtClean="0">
                              <a:latin typeface="Cambria Math" panose="02040503050406030204" pitchFamily="18" charset="0"/>
                            </a:rPr>
                            <m:t>𝐾</m:t>
                          </m:r>
                          <m:r>
                            <m:rPr>
                              <m:nor/>
                            </m:rPr>
                            <a:rPr lang="en-US" i="1" dirty="0"/>
                            <m:t>−</m:t>
                          </m:r>
                          <m:r>
                            <a:rPr lang="en-US" b="0" i="1" smtClean="0">
                              <a:latin typeface="Cambria Math" panose="02040503050406030204" pitchFamily="18" charset="0"/>
                            </a:rPr>
                            <m:t>1</m:t>
                          </m:r>
                        </m:sup>
                      </m:sSubSup>
                    </m:oMath>
                  </m:oMathPara>
                </a14:m>
                <a:endParaRPr lang="en-US" i="1" dirty="0"/>
              </a:p>
            </p:txBody>
          </p:sp>
        </mc:Choice>
        <mc:Fallback xmlns="">
          <p:sp>
            <p:nvSpPr>
              <p:cNvPr id="48" name="TextBox 47"/>
              <p:cNvSpPr txBox="1">
                <a:spLocks noRot="1" noChangeAspect="1" noMove="1" noResize="1" noEditPoints="1" noAdjustHandles="1" noChangeArrowheads="1" noChangeShapeType="1" noTextEdit="1"/>
              </p:cNvSpPr>
              <p:nvPr/>
            </p:nvSpPr>
            <p:spPr>
              <a:xfrm>
                <a:off x="423066" y="3440194"/>
                <a:ext cx="492955" cy="280974"/>
              </a:xfrm>
              <a:prstGeom prst="rect">
                <a:avLst/>
              </a:prstGeom>
              <a:blipFill rotWithShape="0">
                <a:blip r:embed="rId10"/>
                <a:stretch>
                  <a:fillRect l="-11111" t="-2174" r="-6173" b="-19565"/>
                </a:stretch>
              </a:blipFill>
            </p:spPr>
            <p:txBody>
              <a:bodyPr/>
              <a:lstStyle/>
              <a:p>
                <a:r>
                  <a:rPr lang="en-US">
                    <a:noFill/>
                  </a:rPr>
                  <a:t> </a:t>
                </a:r>
              </a:p>
            </p:txBody>
          </p:sp>
        </mc:Fallback>
      </mc:AlternateContent>
      <p:sp>
        <p:nvSpPr>
          <p:cNvPr id="52" name="Oval 51"/>
          <p:cNvSpPr/>
          <p:nvPr/>
        </p:nvSpPr>
        <p:spPr>
          <a:xfrm>
            <a:off x="612994" y="3060905"/>
            <a:ext cx="18000" cy="1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612994" y="3136825"/>
            <a:ext cx="18000" cy="1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612994" y="3212746"/>
            <a:ext cx="18000" cy="1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5" name="TextBox 54"/>
              <p:cNvSpPr txBox="1"/>
              <p:nvPr/>
            </p:nvSpPr>
            <p:spPr>
              <a:xfrm>
                <a:off x="1743722" y="2505719"/>
                <a:ext cx="286937"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ea typeface="Cambria Math" panose="02040503050406030204" pitchFamily="18" charset="0"/>
                        </a:rPr>
                        <m:t>∑</m:t>
                      </m:r>
                    </m:oMath>
                  </m:oMathPara>
                </a14:m>
                <a:endParaRPr lang="en-US" sz="2400" b="1" dirty="0"/>
              </a:p>
            </p:txBody>
          </p:sp>
        </mc:Choice>
        <mc:Fallback xmlns="">
          <p:sp>
            <p:nvSpPr>
              <p:cNvPr id="55" name="TextBox 54"/>
              <p:cNvSpPr txBox="1">
                <a:spLocks noRot="1" noChangeAspect="1" noMove="1" noResize="1" noEditPoints="1" noAdjustHandles="1" noChangeArrowheads="1" noChangeShapeType="1" noTextEdit="1"/>
              </p:cNvSpPr>
              <p:nvPr/>
            </p:nvSpPr>
            <p:spPr>
              <a:xfrm>
                <a:off x="1743722" y="2505719"/>
                <a:ext cx="286937" cy="369332"/>
              </a:xfrm>
              <a:prstGeom prst="rect">
                <a:avLst/>
              </a:prstGeom>
              <a:blipFill rotWithShape="0">
                <a:blip r:embed="rId11"/>
                <a:stretch>
                  <a:fillRect l="-36170" r="-38298" b="-344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7" name="Rectangle 76"/>
              <p:cNvSpPr/>
              <p:nvPr/>
            </p:nvSpPr>
            <p:spPr>
              <a:xfrm>
                <a:off x="2499511" y="2426677"/>
                <a:ext cx="559961" cy="453137"/>
              </a:xfrm>
              <a:prstGeom prst="rect">
                <a:avLst/>
              </a:prstGeom>
            </p:spPr>
            <p:txBody>
              <a:bodyPr wrap="none">
                <a:spAutoFit/>
              </a:bodyPr>
              <a:lstStyle/>
              <a:p>
                <a14:m>
                  <m:oMath xmlns:m="http://schemas.openxmlformats.org/officeDocument/2006/math">
                    <m:r>
                      <a:rPr lang="en-US" sz="2400" i="1">
                        <a:latin typeface="Cambria Math" panose="02040503050406030204" pitchFamily="18" charset="0"/>
                        <a:ea typeface="Cambria Math" panose="02040503050406030204" pitchFamily="18" charset="0"/>
                      </a:rPr>
                      <m:t>𝜑</m:t>
                    </m:r>
                  </m:oMath>
                </a14:m>
                <a:r>
                  <a:rPr lang="en-US" sz="1400" b="1" dirty="0" smtClean="0"/>
                  <a:t>(∙)</a:t>
                </a:r>
                <a:endParaRPr lang="en-US" sz="1400" b="1" dirty="0"/>
              </a:p>
            </p:txBody>
          </p:sp>
        </mc:Choice>
        <mc:Fallback xmlns="">
          <p:sp>
            <p:nvSpPr>
              <p:cNvPr id="77" name="Rectangle 76"/>
              <p:cNvSpPr>
                <a:spLocks noRot="1" noChangeAspect="1" noMove="1" noResize="1" noEditPoints="1" noAdjustHandles="1" noChangeArrowheads="1" noChangeShapeType="1" noTextEdit="1"/>
              </p:cNvSpPr>
              <p:nvPr/>
            </p:nvSpPr>
            <p:spPr>
              <a:xfrm>
                <a:off x="2499511" y="2426677"/>
                <a:ext cx="559961" cy="453137"/>
              </a:xfrm>
              <a:prstGeom prst="rect">
                <a:avLst/>
              </a:prstGeom>
              <a:blipFill rotWithShape="0">
                <a:blip r:embed="rId12"/>
                <a:stretch>
                  <a:fillRect l="-3261" r="-2174" b="-148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8" name="Rectangle 77"/>
              <p:cNvSpPr/>
              <p:nvPr/>
            </p:nvSpPr>
            <p:spPr>
              <a:xfrm>
                <a:off x="1027103" y="3559856"/>
                <a:ext cx="2440796"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400" b="0" i="1" smtClean="0">
                              <a:solidFill>
                                <a:schemeClr val="tx1"/>
                              </a:solidFill>
                              <a:latin typeface="Cambria Math" panose="02040503050406030204" pitchFamily="18" charset="0"/>
                            </a:rPr>
                          </m:ctrlPr>
                        </m:sSubPr>
                        <m:e>
                          <m:r>
                            <a:rPr lang="en-US" sz="1400" b="0" i="1" smtClean="0">
                              <a:solidFill>
                                <a:schemeClr val="tx1"/>
                              </a:solidFill>
                              <a:latin typeface="Cambria Math" panose="02040503050406030204" pitchFamily="18" charset="0"/>
                            </a:rPr>
                            <m:t>𝑑</m:t>
                          </m:r>
                        </m:e>
                        <m:sub>
                          <m:r>
                            <a:rPr lang="en-US" sz="1400" b="0" i="1" smtClean="0">
                              <a:solidFill>
                                <a:schemeClr val="tx1"/>
                              </a:solidFill>
                              <a:latin typeface="Cambria Math" panose="02040503050406030204" pitchFamily="18" charset="0"/>
                            </a:rPr>
                            <m:t>𝑅</m:t>
                          </m:r>
                        </m:sub>
                      </m:sSub>
                      <m:r>
                        <a:rPr lang="en-US" sz="1400" b="0" i="1" smtClean="0">
                          <a:solidFill>
                            <a:schemeClr val="tx1"/>
                          </a:solidFill>
                          <a:latin typeface="Cambria Math" panose="02040503050406030204" pitchFamily="18" charset="0"/>
                        </a:rPr>
                        <m:t>,</m:t>
                      </m:r>
                      <m:sSub>
                        <m:sSubPr>
                          <m:ctrlPr>
                            <a:rPr lang="en-US" sz="1400" b="0" i="1" smtClean="0">
                              <a:solidFill>
                                <a:schemeClr val="tx1"/>
                              </a:solidFill>
                              <a:latin typeface="Cambria Math" panose="02040503050406030204" pitchFamily="18" charset="0"/>
                            </a:rPr>
                          </m:ctrlPr>
                        </m:sSubPr>
                        <m:e>
                          <m:r>
                            <a:rPr lang="en-US" sz="1400" b="0" i="1" smtClean="0">
                              <a:solidFill>
                                <a:schemeClr val="tx1"/>
                              </a:solidFill>
                              <a:latin typeface="Cambria Math" panose="02040503050406030204" pitchFamily="18" charset="0"/>
                            </a:rPr>
                            <m:t>𝑤</m:t>
                          </m:r>
                        </m:e>
                        <m:sub>
                          <m:r>
                            <a:rPr lang="en-US" sz="1400" b="0" i="1" smtClean="0">
                              <a:solidFill>
                                <a:schemeClr val="tx1"/>
                              </a:solidFill>
                              <a:latin typeface="Cambria Math" panose="02040503050406030204" pitchFamily="18" charset="0"/>
                            </a:rPr>
                            <m:t>𝑅</m:t>
                          </m:r>
                        </m:sub>
                      </m:sSub>
                      <m:r>
                        <a:rPr lang="en-US" sz="1400" b="0" i="1" smtClean="0">
                          <a:solidFill>
                            <a:schemeClr val="tx1"/>
                          </a:solidFill>
                          <a:latin typeface="Cambria Math" panose="02040503050406030204" pitchFamily="18" charset="0"/>
                        </a:rPr>
                        <m:t>,</m:t>
                      </m:r>
                      <m:sSub>
                        <m:sSubPr>
                          <m:ctrlPr>
                            <a:rPr lang="en-US" sz="1400" b="0" i="1" smtClean="0">
                              <a:solidFill>
                                <a:schemeClr val="tx1"/>
                              </a:solidFill>
                              <a:latin typeface="Cambria Math" panose="02040503050406030204" pitchFamily="18" charset="0"/>
                            </a:rPr>
                          </m:ctrlPr>
                        </m:sSubPr>
                        <m:e>
                          <m:r>
                            <a:rPr lang="en-US" sz="1400" b="0" i="1" smtClean="0">
                              <a:solidFill>
                                <a:schemeClr val="tx1"/>
                              </a:solidFill>
                              <a:latin typeface="Cambria Math" panose="02040503050406030204" pitchFamily="18" charset="0"/>
                            </a:rPr>
                            <m:t>𝑎</m:t>
                          </m:r>
                        </m:e>
                        <m:sub>
                          <m:r>
                            <a:rPr lang="en-US" sz="1400" b="0" i="1" smtClean="0">
                              <a:solidFill>
                                <a:schemeClr val="tx1"/>
                              </a:solidFill>
                              <a:latin typeface="Cambria Math" panose="02040503050406030204" pitchFamily="18" charset="0"/>
                            </a:rPr>
                            <m:t>𝑅</m:t>
                          </m:r>
                        </m:sub>
                      </m:sSub>
                      <m:r>
                        <a:rPr lang="en-US" sz="1400" b="0" i="1" smtClean="0">
                          <a:solidFill>
                            <a:schemeClr val="tx1"/>
                          </a:solidFill>
                          <a:latin typeface="Cambria Math" panose="02040503050406030204" pitchFamily="18" charset="0"/>
                        </a:rPr>
                        <m:t>∈</m:t>
                      </m:r>
                      <m:d>
                        <m:dPr>
                          <m:begChr m:val="{"/>
                          <m:endChr m:val="}"/>
                          <m:ctrlPr>
                            <a:rPr lang="en-US" sz="1400" b="0" i="1" smtClean="0">
                              <a:solidFill>
                                <a:schemeClr val="tx1"/>
                              </a:solidFill>
                              <a:latin typeface="Cambria Math" panose="02040503050406030204" pitchFamily="18" charset="0"/>
                            </a:rPr>
                          </m:ctrlPr>
                        </m:dPr>
                        <m:e>
                          <m:r>
                            <a:rPr lang="en-US" sz="1400" b="0" i="1" smtClean="0">
                              <a:solidFill>
                                <a:schemeClr val="tx1"/>
                              </a:solidFill>
                              <a:latin typeface="Cambria Math" panose="02040503050406030204" pitchFamily="18" charset="0"/>
                            </a:rPr>
                            <m:t>−1,+1</m:t>
                          </m:r>
                        </m:e>
                      </m:d>
                      <m:r>
                        <a:rPr lang="en-US" sz="1400" b="0" i="1" smtClean="0">
                          <a:solidFill>
                            <a:schemeClr val="tx1"/>
                          </a:solidFill>
                          <a:latin typeface="Cambria Math" panose="02040503050406030204" pitchFamily="18" charset="0"/>
                        </a:rPr>
                        <m:t>,</m:t>
                      </m:r>
                      <m:sSub>
                        <m:sSubPr>
                          <m:ctrlPr>
                            <a:rPr lang="en-US" sz="1400" i="1">
                              <a:solidFill>
                                <a:schemeClr val="tx1"/>
                              </a:solidFill>
                              <a:latin typeface="Cambria Math" panose="02040503050406030204" pitchFamily="18" charset="0"/>
                            </a:rPr>
                          </m:ctrlPr>
                        </m:sSubPr>
                        <m:e>
                          <m:r>
                            <a:rPr lang="en-US" sz="1400" b="0" i="1" smtClean="0">
                              <a:solidFill>
                                <a:schemeClr val="tx1"/>
                              </a:solidFill>
                              <a:latin typeface="Cambria Math" panose="02040503050406030204" pitchFamily="18" charset="0"/>
                            </a:rPr>
                            <m:t> </m:t>
                          </m:r>
                          <m:r>
                            <a:rPr lang="en-US" sz="1400" i="1">
                              <a:solidFill>
                                <a:schemeClr val="tx1"/>
                              </a:solidFill>
                              <a:latin typeface="Cambria Math" panose="02040503050406030204" pitchFamily="18" charset="0"/>
                            </a:rPr>
                            <m:t>𝑦</m:t>
                          </m:r>
                        </m:e>
                        <m:sub>
                          <m:r>
                            <a:rPr lang="en-US" sz="1400" i="1">
                              <a:solidFill>
                                <a:schemeClr val="tx1"/>
                              </a:solidFill>
                              <a:latin typeface="Cambria Math" panose="02040503050406030204" pitchFamily="18" charset="0"/>
                            </a:rPr>
                            <m:t>𝑅</m:t>
                          </m:r>
                        </m:sub>
                      </m:sSub>
                      <m:r>
                        <a:rPr lang="en-US" sz="1400" i="1">
                          <a:solidFill>
                            <a:schemeClr val="tx1"/>
                          </a:solidFill>
                          <a:latin typeface="Cambria Math" panose="02040503050406030204" pitchFamily="18" charset="0"/>
                        </a:rPr>
                        <m:t>∈</m:t>
                      </m:r>
                      <m:r>
                        <a:rPr lang="en-US" sz="1400" i="1">
                          <a:solidFill>
                            <a:schemeClr val="tx1"/>
                          </a:solidFill>
                          <a:latin typeface="Cambria Math" panose="02040503050406030204" pitchFamily="18" charset="0"/>
                          <a:ea typeface="Cambria Math" panose="02040503050406030204" pitchFamily="18" charset="0"/>
                        </a:rPr>
                        <m:t>𝕫</m:t>
                      </m:r>
                    </m:oMath>
                  </m:oMathPara>
                </a14:m>
                <a:endParaRPr lang="en-US" sz="1400" dirty="0">
                  <a:solidFill>
                    <a:schemeClr val="tx1"/>
                  </a:solidFill>
                </a:endParaRPr>
              </a:p>
            </p:txBody>
          </p:sp>
        </mc:Choice>
        <mc:Fallback xmlns="">
          <p:sp>
            <p:nvSpPr>
              <p:cNvPr id="78" name="Rectangle 77"/>
              <p:cNvSpPr>
                <a:spLocks noRot="1" noChangeAspect="1" noMove="1" noResize="1" noEditPoints="1" noAdjustHandles="1" noChangeArrowheads="1" noChangeShapeType="1" noTextEdit="1"/>
              </p:cNvSpPr>
              <p:nvPr/>
            </p:nvSpPr>
            <p:spPr>
              <a:xfrm>
                <a:off x="1027103" y="3559856"/>
                <a:ext cx="2440796" cy="307777"/>
              </a:xfrm>
              <a:prstGeom prst="rect">
                <a:avLst/>
              </a:prstGeom>
              <a:blipFill rotWithShape="0">
                <a:blip r:embed="rId13"/>
                <a:stretch>
                  <a:fillRect b="-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9" name="Rectangle 78"/>
              <p:cNvSpPr/>
              <p:nvPr/>
            </p:nvSpPr>
            <p:spPr>
              <a:xfrm>
                <a:off x="3005458" y="2322996"/>
                <a:ext cx="49847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𝑅</m:t>
                          </m:r>
                        </m:sub>
                      </m:sSub>
                    </m:oMath>
                  </m:oMathPara>
                </a14:m>
                <a:endParaRPr lang="en-US" dirty="0"/>
              </a:p>
            </p:txBody>
          </p:sp>
        </mc:Choice>
        <mc:Fallback xmlns="">
          <p:sp>
            <p:nvSpPr>
              <p:cNvPr id="79" name="Rectangle 78"/>
              <p:cNvSpPr>
                <a:spLocks noRot="1" noChangeAspect="1" noMove="1" noResize="1" noEditPoints="1" noAdjustHandles="1" noChangeArrowheads="1" noChangeShapeType="1" noTextEdit="1"/>
              </p:cNvSpPr>
              <p:nvPr/>
            </p:nvSpPr>
            <p:spPr>
              <a:xfrm>
                <a:off x="3005458" y="2322996"/>
                <a:ext cx="498470" cy="369332"/>
              </a:xfrm>
              <a:prstGeom prst="rect">
                <a:avLst/>
              </a:prstGeom>
              <a:blipFill rotWithShape="0">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0" name="Rectangle 79"/>
              <p:cNvSpPr/>
              <p:nvPr/>
            </p:nvSpPr>
            <p:spPr>
              <a:xfrm>
                <a:off x="2045323" y="2310590"/>
                <a:ext cx="48564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𝑅</m:t>
                          </m:r>
                        </m:sub>
                      </m:sSub>
                    </m:oMath>
                  </m:oMathPara>
                </a14:m>
                <a:endParaRPr lang="en-US" dirty="0"/>
              </a:p>
            </p:txBody>
          </p:sp>
        </mc:Choice>
        <mc:Fallback xmlns="">
          <p:sp>
            <p:nvSpPr>
              <p:cNvPr id="80" name="Rectangle 79"/>
              <p:cNvSpPr>
                <a:spLocks noRot="1" noChangeAspect="1" noMove="1" noResize="1" noEditPoints="1" noAdjustHandles="1" noChangeArrowheads="1" noChangeShapeType="1" noTextEdit="1"/>
              </p:cNvSpPr>
              <p:nvPr/>
            </p:nvSpPr>
            <p:spPr>
              <a:xfrm>
                <a:off x="2045323" y="2310590"/>
                <a:ext cx="485646" cy="369332"/>
              </a:xfrm>
              <a:prstGeom prst="rect">
                <a:avLst/>
              </a:prstGeom>
              <a:blipFill rotWithShape="0">
                <a:blip r:embed="rId15"/>
                <a:stretch>
                  <a:fillRect b="-65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3" name="TextBox 82"/>
              <p:cNvSpPr txBox="1"/>
              <p:nvPr/>
            </p:nvSpPr>
            <p:spPr>
              <a:xfrm>
                <a:off x="1346628" y="1536623"/>
                <a:ext cx="2468544" cy="480581"/>
              </a:xfrm>
              <a:prstGeom prst="rect">
                <a:avLst/>
              </a:prstGeom>
              <a:noFill/>
            </p:spPr>
            <p:txBody>
              <a:bodyPr wrap="square" lIns="0" tIns="0" rIns="0" bIns="0" rtlCol="0">
                <a:spAutoFit/>
              </a:bodyPr>
              <a:lstStyle/>
              <a:p>
                <a:pPr algn="ctr"/>
                <a14:m>
                  <m:oMathPara xmlns:m="http://schemas.openxmlformats.org/officeDocument/2006/math">
                    <m:oMathParaPr>
                      <m:jc m:val="center"/>
                    </m:oMathParaPr>
                    <m:oMath xmlns:m="http://schemas.openxmlformats.org/officeDocument/2006/math">
                      <m:r>
                        <a:rPr lang="en-US" sz="1400" i="1" smtClean="0">
                          <a:solidFill>
                            <a:schemeClr val="tx1"/>
                          </a:solidFill>
                          <a:latin typeface="Cambria Math" panose="02040503050406030204" pitchFamily="18" charset="0"/>
                          <a:ea typeface="Cambria Math" panose="02040503050406030204" pitchFamily="18" charset="0"/>
                        </a:rPr>
                        <m:t>𝜑</m:t>
                      </m:r>
                      <m:d>
                        <m:dPr>
                          <m:ctrlPr>
                            <a:rPr lang="en-US" sz="1400" i="1" smtClean="0">
                              <a:solidFill>
                                <a:schemeClr val="tx1"/>
                              </a:solidFill>
                              <a:latin typeface="Cambria Math" panose="02040503050406030204" pitchFamily="18" charset="0"/>
                            </a:rPr>
                          </m:ctrlPr>
                        </m:dPr>
                        <m:e>
                          <m:r>
                            <a:rPr lang="en-US" sz="1400" i="1" smtClean="0">
                              <a:solidFill>
                                <a:schemeClr val="tx1"/>
                              </a:solidFill>
                              <a:latin typeface="Cambria Math" panose="02040503050406030204" pitchFamily="18" charset="0"/>
                            </a:rPr>
                            <m:t>𝑥</m:t>
                          </m:r>
                        </m:e>
                      </m:d>
                      <m:r>
                        <a:rPr lang="en-US" sz="1400" b="0" i="1" smtClean="0">
                          <a:solidFill>
                            <a:schemeClr val="tx1"/>
                          </a:solidFill>
                          <a:latin typeface="Cambria Math" panose="02040503050406030204" pitchFamily="18" charset="0"/>
                        </a:rPr>
                        <m:t>=</m:t>
                      </m:r>
                      <m:d>
                        <m:dPr>
                          <m:begChr m:val="{"/>
                          <m:endChr m:val=""/>
                          <m:ctrlPr>
                            <a:rPr lang="en-US" sz="1400" i="1" smtClean="0">
                              <a:solidFill>
                                <a:schemeClr val="tx1"/>
                              </a:solidFill>
                              <a:latin typeface="Cambria Math" panose="02040503050406030204" pitchFamily="18" charset="0"/>
                            </a:rPr>
                          </m:ctrlPr>
                        </m:dPr>
                        <m:e>
                          <m:m>
                            <m:mPr>
                              <m:mcs>
                                <m:mc>
                                  <m:mcPr>
                                    <m:count m:val="1"/>
                                    <m:mcJc m:val="center"/>
                                  </m:mcPr>
                                </m:mc>
                              </m:mcs>
                              <m:ctrlPr>
                                <a:rPr lang="en-US" sz="1400" i="1" smtClean="0">
                                  <a:solidFill>
                                    <a:schemeClr val="tx1"/>
                                  </a:solidFill>
                                  <a:latin typeface="Cambria Math" panose="02040503050406030204" pitchFamily="18" charset="0"/>
                                </a:rPr>
                              </m:ctrlPr>
                            </m:mPr>
                            <m:mr>
                              <m:e>
                                <m:r>
                                  <m:rPr>
                                    <m:brk m:alnAt="7"/>
                                  </m:rPr>
                                  <a:rPr lang="en-US" sz="1400" b="0" i="1" smtClean="0">
                                    <a:solidFill>
                                      <a:schemeClr val="tx1"/>
                                    </a:solidFill>
                                    <a:latin typeface="Cambria Math" panose="02040503050406030204" pitchFamily="18" charset="0"/>
                                  </a:rPr>
                                  <m:t>1</m:t>
                                </m:r>
                                <m:r>
                                  <a:rPr lang="en-US" sz="1400" b="0" i="1" smtClean="0">
                                    <a:solidFill>
                                      <a:schemeClr val="tx1"/>
                                    </a:solidFill>
                                    <a:latin typeface="Cambria Math" panose="02040503050406030204" pitchFamily="18" charset="0"/>
                                  </a:rPr>
                                  <m:t> </m:t>
                                </m:r>
                                <m:r>
                                  <m:rPr>
                                    <m:sty m:val="p"/>
                                    <m:brk m:alnAt="7"/>
                                  </m:rPr>
                                  <a:rPr lang="en-US" sz="1400" b="0" i="0" smtClean="0">
                                    <a:solidFill>
                                      <a:schemeClr val="tx1"/>
                                    </a:solidFill>
                                    <a:latin typeface="Cambria Math" panose="02040503050406030204" pitchFamily="18" charset="0"/>
                                  </a:rPr>
                                  <m:t>i</m:t>
                                </m:r>
                                <m:r>
                                  <m:rPr>
                                    <m:sty m:val="p"/>
                                  </m:rPr>
                                  <a:rPr lang="en-US" sz="1400" b="0" i="0" smtClean="0">
                                    <a:solidFill>
                                      <a:schemeClr val="tx1"/>
                                    </a:solidFill>
                                    <a:latin typeface="Cambria Math" panose="02040503050406030204" pitchFamily="18" charset="0"/>
                                  </a:rPr>
                                  <m:t>f</m:t>
                                </m:r>
                                <m:r>
                                  <a:rPr lang="en-US" sz="1400" b="0" i="1" smtClean="0">
                                    <a:solidFill>
                                      <a:schemeClr val="tx1"/>
                                    </a:solidFill>
                                    <a:latin typeface="Cambria Math" panose="02040503050406030204" pitchFamily="18" charset="0"/>
                                  </a:rPr>
                                  <m:t> </m:t>
                                </m:r>
                                <m:r>
                                  <a:rPr lang="en-US" sz="1400" b="0" i="1" smtClean="0">
                                    <a:solidFill>
                                      <a:schemeClr val="tx1"/>
                                    </a:solidFill>
                                    <a:latin typeface="Cambria Math" panose="02040503050406030204" pitchFamily="18" charset="0"/>
                                  </a:rPr>
                                  <m:t>𝑥</m:t>
                                </m:r>
                                <m:r>
                                  <a:rPr lang="en-US" sz="1400" b="0" i="1" smtClean="0">
                                    <a:solidFill>
                                      <a:schemeClr val="tx1"/>
                                    </a:solidFill>
                                    <a:latin typeface="Cambria Math" panose="02040503050406030204" pitchFamily="18" charset="0"/>
                                  </a:rPr>
                                  <m:t>≥0</m:t>
                                </m:r>
                                <m:r>
                                  <m:rPr>
                                    <m:brk m:alnAt="7"/>
                                  </m:rPr>
                                  <a:rPr lang="en-US" sz="1400" b="0" i="0" smtClean="0">
                                    <a:solidFill>
                                      <a:schemeClr val="tx1"/>
                                    </a:solidFill>
                                    <a:latin typeface="Cambria Math" panose="02040503050406030204" pitchFamily="18" charset="0"/>
                                  </a:rPr>
                                  <m:t>,</m:t>
                                </m:r>
                                <m:r>
                                  <m:rPr>
                                    <m:brk m:alnAt="7"/>
                                  </m:rPr>
                                  <a:rPr lang="en-US" sz="1400" b="0" i="1" smtClean="0">
                                    <a:solidFill>
                                      <a:schemeClr val="tx1"/>
                                    </a:solidFill>
                                    <a:latin typeface="Cambria Math" panose="02040503050406030204" pitchFamily="18" charset="0"/>
                                  </a:rPr>
                                  <m:t> </m:t>
                                </m:r>
                                <m:r>
                                  <a:rPr lang="en-US" sz="1400" b="0" i="1" smtClean="0">
                                    <a:solidFill>
                                      <a:schemeClr val="tx1"/>
                                    </a:solidFill>
                                    <a:latin typeface="Cambria Math" panose="02040503050406030204" pitchFamily="18" charset="0"/>
                                  </a:rPr>
                                  <m:t>        </m:t>
                                </m:r>
                              </m:e>
                            </m:mr>
                            <m:mr>
                              <m:e>
                                <m:r>
                                  <a:rPr lang="en-US" sz="1400" b="0" i="1" smtClean="0">
                                    <a:solidFill>
                                      <a:schemeClr val="tx1"/>
                                    </a:solidFill>
                                    <a:latin typeface="Cambria Math" panose="02040503050406030204" pitchFamily="18" charset="0"/>
                                  </a:rPr>
                                  <m:t>−1 </m:t>
                                </m:r>
                                <m:r>
                                  <m:rPr>
                                    <m:sty m:val="p"/>
                                  </m:rPr>
                                  <a:rPr lang="en-US" sz="1400" b="0" i="0" smtClean="0">
                                    <a:solidFill>
                                      <a:schemeClr val="tx1"/>
                                    </a:solidFill>
                                    <a:latin typeface="Cambria Math" panose="02040503050406030204" pitchFamily="18" charset="0"/>
                                  </a:rPr>
                                  <m:t>otherwise</m:t>
                                </m:r>
                                <m:r>
                                  <a:rPr lang="en-US" sz="1400" b="0" i="1" smtClean="0">
                                    <a:solidFill>
                                      <a:schemeClr val="tx1"/>
                                    </a:solidFill>
                                    <a:latin typeface="Cambria Math" panose="02040503050406030204" pitchFamily="18" charset="0"/>
                                  </a:rPr>
                                  <m:t>.</m:t>
                                </m:r>
                              </m:e>
                            </m:mr>
                          </m:m>
                        </m:e>
                      </m:d>
                    </m:oMath>
                  </m:oMathPara>
                </a14:m>
                <a:endParaRPr lang="en-US" sz="1400" dirty="0">
                  <a:solidFill>
                    <a:schemeClr val="tx1"/>
                  </a:solidFill>
                </a:endParaRPr>
              </a:p>
            </p:txBody>
          </p:sp>
        </mc:Choice>
        <mc:Fallback xmlns="">
          <p:sp>
            <p:nvSpPr>
              <p:cNvPr id="83" name="TextBox 82"/>
              <p:cNvSpPr txBox="1">
                <a:spLocks noRot="1" noChangeAspect="1" noMove="1" noResize="1" noEditPoints="1" noAdjustHandles="1" noChangeArrowheads="1" noChangeShapeType="1" noTextEdit="1"/>
              </p:cNvSpPr>
              <p:nvPr/>
            </p:nvSpPr>
            <p:spPr>
              <a:xfrm>
                <a:off x="1346628" y="1536623"/>
                <a:ext cx="2468544" cy="480581"/>
              </a:xfrm>
              <a:prstGeom prst="rect">
                <a:avLst/>
              </a:prstGeom>
              <a:blipFill rotWithShape="0">
                <a:blip r:embed="rId16"/>
                <a:stretch>
                  <a:fillRect t="-222785" b="-325316"/>
                </a:stretch>
              </a:blipFill>
            </p:spPr>
            <p:txBody>
              <a:bodyPr/>
              <a:lstStyle/>
              <a:p>
                <a:r>
                  <a:rPr lang="en-US">
                    <a:noFill/>
                  </a:rPr>
                  <a:t> </a:t>
                </a:r>
              </a:p>
            </p:txBody>
          </p:sp>
        </mc:Fallback>
      </mc:AlternateContent>
      <p:sp>
        <p:nvSpPr>
          <p:cNvPr id="84" name="Right Arrow 83"/>
          <p:cNvSpPr/>
          <p:nvPr/>
        </p:nvSpPr>
        <p:spPr>
          <a:xfrm>
            <a:off x="3978940" y="2710511"/>
            <a:ext cx="982980" cy="486591"/>
          </a:xfrm>
          <a:prstGeom prst="rightArrow">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p:cNvSpPr txBox="1"/>
          <p:nvPr/>
        </p:nvSpPr>
        <p:spPr>
          <a:xfrm>
            <a:off x="3897552" y="1882341"/>
            <a:ext cx="1104470" cy="923330"/>
          </a:xfrm>
          <a:prstGeom prst="rect">
            <a:avLst/>
          </a:prstGeom>
          <a:noFill/>
        </p:spPr>
        <p:txBody>
          <a:bodyPr wrap="none" rtlCol="0">
            <a:spAutoFit/>
          </a:bodyPr>
          <a:lstStyle/>
          <a:p>
            <a:r>
              <a:rPr lang="en-US" b="1" dirty="0" smtClean="0"/>
              <a:t>Encoding:</a:t>
            </a:r>
          </a:p>
          <a:p>
            <a:r>
              <a:rPr lang="en-US" dirty="0" smtClean="0"/>
              <a:t>-1 → 0</a:t>
            </a:r>
          </a:p>
          <a:p>
            <a:r>
              <a:rPr lang="en-US" dirty="0" smtClean="0"/>
              <a:t>+1 </a:t>
            </a:r>
            <a:r>
              <a:rPr lang="en-US" dirty="0"/>
              <a:t>→ 1</a:t>
            </a:r>
          </a:p>
        </p:txBody>
      </p:sp>
      <p:sp>
        <p:nvSpPr>
          <p:cNvPr id="86" name="Rectangle 85"/>
          <p:cNvSpPr/>
          <p:nvPr/>
        </p:nvSpPr>
        <p:spPr>
          <a:xfrm>
            <a:off x="7706463" y="2569323"/>
            <a:ext cx="450000" cy="449826"/>
          </a:xfrm>
          <a:prstGeom prst="rect">
            <a:avLst/>
          </a:prstGeom>
          <a:solidFill>
            <a:srgbClr val="A8B9EA"/>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8" name="Straight Arrow Connector 87"/>
          <p:cNvCxnSpPr/>
          <p:nvPr/>
        </p:nvCxnSpPr>
        <p:spPr>
          <a:xfrm>
            <a:off x="7263989" y="2798430"/>
            <a:ext cx="444456"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a:off x="8156463" y="2794236"/>
            <a:ext cx="444456"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9" name="Rectangle 108"/>
              <p:cNvSpPr/>
              <p:nvPr/>
            </p:nvSpPr>
            <p:spPr>
              <a:xfrm>
                <a:off x="7651483" y="2504277"/>
                <a:ext cx="559961" cy="453137"/>
              </a:xfrm>
              <a:prstGeom prst="rect">
                <a:avLst/>
              </a:prstGeom>
            </p:spPr>
            <p:txBody>
              <a:bodyPr wrap="none">
                <a:spAutoFit/>
              </a:bodyPr>
              <a:lstStyle/>
              <a:p>
                <a14:m>
                  <m:oMath xmlns:m="http://schemas.openxmlformats.org/officeDocument/2006/math">
                    <m:r>
                      <a:rPr lang="en-US" sz="2400" i="1">
                        <a:latin typeface="Cambria Math" panose="02040503050406030204" pitchFamily="18" charset="0"/>
                        <a:ea typeface="Cambria Math" panose="02040503050406030204" pitchFamily="18" charset="0"/>
                      </a:rPr>
                      <m:t>𝜑</m:t>
                    </m:r>
                  </m:oMath>
                </a14:m>
                <a:r>
                  <a:rPr lang="en-US" sz="1400" b="1" dirty="0" smtClean="0"/>
                  <a:t>(∙)</a:t>
                </a:r>
                <a:endParaRPr lang="en-US" sz="1400" b="1" dirty="0"/>
              </a:p>
            </p:txBody>
          </p:sp>
        </mc:Choice>
        <mc:Fallback xmlns="">
          <p:sp>
            <p:nvSpPr>
              <p:cNvPr id="109" name="Rectangle 108"/>
              <p:cNvSpPr>
                <a:spLocks noRot="1" noChangeAspect="1" noMove="1" noResize="1" noEditPoints="1" noAdjustHandles="1" noChangeArrowheads="1" noChangeShapeType="1" noTextEdit="1"/>
              </p:cNvSpPr>
              <p:nvPr/>
            </p:nvSpPr>
            <p:spPr>
              <a:xfrm>
                <a:off x="7651483" y="2504277"/>
                <a:ext cx="559961" cy="453137"/>
              </a:xfrm>
              <a:prstGeom prst="rect">
                <a:avLst/>
              </a:prstGeom>
              <a:blipFill rotWithShape="0">
                <a:blip r:embed="rId17"/>
                <a:stretch>
                  <a:fillRect l="-3261" r="-2174" b="-135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0" name="Rectangle 109"/>
              <p:cNvSpPr/>
              <p:nvPr/>
            </p:nvSpPr>
            <p:spPr>
              <a:xfrm>
                <a:off x="6671887" y="3558055"/>
                <a:ext cx="2164097" cy="30777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400" b="0" i="1" smtClean="0">
                              <a:solidFill>
                                <a:schemeClr val="tx1"/>
                              </a:solidFill>
                              <a:latin typeface="Cambria Math" panose="02040503050406030204" pitchFamily="18" charset="0"/>
                            </a:rPr>
                          </m:ctrlPr>
                        </m:sSubPr>
                        <m:e>
                          <m:r>
                            <a:rPr lang="en-US" sz="1400" b="0" i="1" smtClean="0">
                              <a:solidFill>
                                <a:schemeClr val="tx1"/>
                              </a:solidFill>
                              <a:latin typeface="Cambria Math" panose="02040503050406030204" pitchFamily="18" charset="0"/>
                            </a:rPr>
                            <m:t>𝑑</m:t>
                          </m:r>
                        </m:e>
                        <m:sub>
                          <m:r>
                            <a:rPr lang="en-US" sz="1400" b="0" i="1" smtClean="0">
                              <a:solidFill>
                                <a:schemeClr val="tx1"/>
                              </a:solidFill>
                              <a:latin typeface="Cambria Math" panose="02040503050406030204" pitchFamily="18" charset="0"/>
                            </a:rPr>
                            <m:t>𝐵</m:t>
                          </m:r>
                        </m:sub>
                      </m:sSub>
                      <m:r>
                        <a:rPr lang="en-US" sz="1400" b="0" i="1" smtClean="0">
                          <a:solidFill>
                            <a:schemeClr val="tx1"/>
                          </a:solidFill>
                          <a:latin typeface="Cambria Math" panose="02040503050406030204" pitchFamily="18" charset="0"/>
                        </a:rPr>
                        <m:t>,</m:t>
                      </m:r>
                      <m:sSub>
                        <m:sSubPr>
                          <m:ctrlPr>
                            <a:rPr lang="en-US" sz="1400" b="0" i="1" smtClean="0">
                              <a:solidFill>
                                <a:schemeClr val="tx1"/>
                              </a:solidFill>
                              <a:latin typeface="Cambria Math" panose="02040503050406030204" pitchFamily="18" charset="0"/>
                            </a:rPr>
                          </m:ctrlPr>
                        </m:sSubPr>
                        <m:e>
                          <m:r>
                            <a:rPr lang="en-US" sz="1400" b="0" i="1" smtClean="0">
                              <a:solidFill>
                                <a:schemeClr val="tx1"/>
                              </a:solidFill>
                              <a:latin typeface="Cambria Math" panose="02040503050406030204" pitchFamily="18" charset="0"/>
                            </a:rPr>
                            <m:t>𝑤</m:t>
                          </m:r>
                        </m:e>
                        <m:sub>
                          <m:r>
                            <a:rPr lang="en-US" sz="1400" b="0" i="1" smtClean="0">
                              <a:solidFill>
                                <a:schemeClr val="tx1"/>
                              </a:solidFill>
                              <a:latin typeface="Cambria Math" panose="02040503050406030204" pitchFamily="18" charset="0"/>
                            </a:rPr>
                            <m:t>𝐵</m:t>
                          </m:r>
                        </m:sub>
                      </m:sSub>
                      <m:r>
                        <a:rPr lang="en-US" sz="1400" b="0" i="1" smtClean="0">
                          <a:solidFill>
                            <a:schemeClr val="tx1"/>
                          </a:solidFill>
                          <a:latin typeface="Cambria Math" panose="02040503050406030204" pitchFamily="18" charset="0"/>
                        </a:rPr>
                        <m:t>,</m:t>
                      </m:r>
                      <m:sSub>
                        <m:sSubPr>
                          <m:ctrlPr>
                            <a:rPr lang="en-US" sz="1400" b="0" i="1" smtClean="0">
                              <a:solidFill>
                                <a:schemeClr val="tx1"/>
                              </a:solidFill>
                              <a:latin typeface="Cambria Math" panose="02040503050406030204" pitchFamily="18" charset="0"/>
                            </a:rPr>
                          </m:ctrlPr>
                        </m:sSubPr>
                        <m:e>
                          <m:r>
                            <a:rPr lang="en-US" sz="1400" b="0" i="1" smtClean="0">
                              <a:solidFill>
                                <a:schemeClr val="tx1"/>
                              </a:solidFill>
                              <a:latin typeface="Cambria Math" panose="02040503050406030204" pitchFamily="18" charset="0"/>
                            </a:rPr>
                            <m:t>𝑎</m:t>
                          </m:r>
                        </m:e>
                        <m:sub>
                          <m:r>
                            <a:rPr lang="en-US" sz="1400" b="0" i="1" smtClean="0">
                              <a:solidFill>
                                <a:schemeClr val="tx1"/>
                              </a:solidFill>
                              <a:latin typeface="Cambria Math" panose="02040503050406030204" pitchFamily="18" charset="0"/>
                            </a:rPr>
                            <m:t>𝐵</m:t>
                          </m:r>
                        </m:sub>
                      </m:sSub>
                      <m:r>
                        <a:rPr lang="en-US" sz="1400" b="0" i="1" smtClean="0">
                          <a:solidFill>
                            <a:schemeClr val="tx1"/>
                          </a:solidFill>
                          <a:latin typeface="Cambria Math" panose="02040503050406030204" pitchFamily="18" charset="0"/>
                        </a:rPr>
                        <m:t>∈</m:t>
                      </m:r>
                      <m:d>
                        <m:dPr>
                          <m:begChr m:val="{"/>
                          <m:endChr m:val="}"/>
                          <m:ctrlPr>
                            <a:rPr lang="en-US" sz="1400" b="0" i="1" smtClean="0">
                              <a:solidFill>
                                <a:schemeClr val="tx1"/>
                              </a:solidFill>
                              <a:latin typeface="Cambria Math" panose="02040503050406030204" pitchFamily="18" charset="0"/>
                            </a:rPr>
                          </m:ctrlPr>
                        </m:dPr>
                        <m:e>
                          <m:r>
                            <a:rPr lang="en-US" sz="1400" b="0" i="1" smtClean="0">
                              <a:solidFill>
                                <a:schemeClr val="tx1"/>
                              </a:solidFill>
                              <a:latin typeface="Cambria Math" panose="02040503050406030204" pitchFamily="18" charset="0"/>
                            </a:rPr>
                            <m:t>0,1</m:t>
                          </m:r>
                        </m:e>
                      </m:d>
                      <m:r>
                        <a:rPr lang="en-US" sz="1400" b="0" i="1" smtClean="0">
                          <a:solidFill>
                            <a:schemeClr val="tx1"/>
                          </a:solidFill>
                          <a:latin typeface="Cambria Math" panose="02040503050406030204" pitchFamily="18" charset="0"/>
                        </a:rPr>
                        <m:t>,</m:t>
                      </m:r>
                      <m:sSub>
                        <m:sSubPr>
                          <m:ctrlPr>
                            <a:rPr lang="en-US" sz="1400" i="1">
                              <a:solidFill>
                                <a:schemeClr val="tx1"/>
                              </a:solidFill>
                              <a:latin typeface="Cambria Math" panose="02040503050406030204" pitchFamily="18" charset="0"/>
                            </a:rPr>
                          </m:ctrlPr>
                        </m:sSubPr>
                        <m:e>
                          <m:r>
                            <a:rPr lang="en-US" sz="1400" b="0" i="1" smtClean="0">
                              <a:solidFill>
                                <a:schemeClr val="tx1"/>
                              </a:solidFill>
                              <a:latin typeface="Cambria Math" panose="02040503050406030204" pitchFamily="18" charset="0"/>
                            </a:rPr>
                            <m:t> </m:t>
                          </m:r>
                          <m:r>
                            <a:rPr lang="en-US" sz="1400" i="1">
                              <a:solidFill>
                                <a:schemeClr val="tx1"/>
                              </a:solidFill>
                              <a:latin typeface="Cambria Math" panose="02040503050406030204" pitchFamily="18" charset="0"/>
                            </a:rPr>
                            <m:t>𝑦</m:t>
                          </m:r>
                        </m:e>
                        <m:sub>
                          <m:r>
                            <a:rPr lang="en-US" sz="1400" i="1">
                              <a:solidFill>
                                <a:schemeClr val="tx1"/>
                              </a:solidFill>
                              <a:latin typeface="Cambria Math" panose="02040503050406030204" pitchFamily="18" charset="0"/>
                            </a:rPr>
                            <m:t>𝑅</m:t>
                          </m:r>
                        </m:sub>
                      </m:sSub>
                      <m:r>
                        <a:rPr lang="en-US" sz="1400" i="1">
                          <a:solidFill>
                            <a:schemeClr val="tx1"/>
                          </a:solidFill>
                          <a:latin typeface="Cambria Math" panose="02040503050406030204" pitchFamily="18" charset="0"/>
                        </a:rPr>
                        <m:t>∈</m:t>
                      </m:r>
                      <m:r>
                        <a:rPr lang="en-US" sz="1400" i="1">
                          <a:solidFill>
                            <a:schemeClr val="tx1"/>
                          </a:solidFill>
                          <a:latin typeface="Cambria Math" panose="02040503050406030204" pitchFamily="18" charset="0"/>
                          <a:ea typeface="Cambria Math" panose="02040503050406030204" pitchFamily="18" charset="0"/>
                        </a:rPr>
                        <m:t>𝕫</m:t>
                      </m:r>
                    </m:oMath>
                  </m:oMathPara>
                </a14:m>
                <a:endParaRPr lang="en-US" sz="1400" dirty="0">
                  <a:solidFill>
                    <a:schemeClr val="tx1"/>
                  </a:solidFill>
                </a:endParaRPr>
              </a:p>
            </p:txBody>
          </p:sp>
        </mc:Choice>
        <mc:Fallback xmlns="">
          <p:sp>
            <p:nvSpPr>
              <p:cNvPr id="110" name="Rectangle 109"/>
              <p:cNvSpPr>
                <a:spLocks noRot="1" noChangeAspect="1" noMove="1" noResize="1" noEditPoints="1" noAdjustHandles="1" noChangeArrowheads="1" noChangeShapeType="1" noTextEdit="1"/>
              </p:cNvSpPr>
              <p:nvPr/>
            </p:nvSpPr>
            <p:spPr>
              <a:xfrm>
                <a:off x="6671887" y="3558055"/>
                <a:ext cx="2164097" cy="307777"/>
              </a:xfrm>
              <a:prstGeom prst="rect">
                <a:avLst/>
              </a:prstGeom>
              <a:blipFill rotWithShape="0">
                <a:blip r:embed="rId18"/>
                <a:stretch>
                  <a:fillRect b="-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1" name="Rectangle 110"/>
              <p:cNvSpPr/>
              <p:nvPr/>
            </p:nvSpPr>
            <p:spPr>
              <a:xfrm>
                <a:off x="8138094" y="2402278"/>
                <a:ext cx="49847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𝑎</m:t>
                          </m:r>
                        </m:e>
                        <m:sub>
                          <m:r>
                            <a:rPr lang="en-US" i="1">
                              <a:latin typeface="Cambria Math" panose="02040503050406030204" pitchFamily="18" charset="0"/>
                            </a:rPr>
                            <m:t>𝐵</m:t>
                          </m:r>
                        </m:sub>
                      </m:sSub>
                    </m:oMath>
                  </m:oMathPara>
                </a14:m>
                <a:endParaRPr lang="en-US" dirty="0"/>
              </a:p>
            </p:txBody>
          </p:sp>
        </mc:Choice>
        <mc:Fallback xmlns="">
          <p:sp>
            <p:nvSpPr>
              <p:cNvPr id="111" name="Rectangle 110"/>
              <p:cNvSpPr>
                <a:spLocks noRot="1" noChangeAspect="1" noMove="1" noResize="1" noEditPoints="1" noAdjustHandles="1" noChangeArrowheads="1" noChangeShapeType="1" noTextEdit="1"/>
              </p:cNvSpPr>
              <p:nvPr/>
            </p:nvSpPr>
            <p:spPr>
              <a:xfrm>
                <a:off x="8138094" y="2402278"/>
                <a:ext cx="498470" cy="369332"/>
              </a:xfrm>
              <a:prstGeom prst="rect">
                <a:avLst/>
              </a:prstGeom>
              <a:blipFill rotWithShape="0">
                <a:blip r:embed="rId1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2" name="Rectangle 111"/>
              <p:cNvSpPr/>
              <p:nvPr/>
            </p:nvSpPr>
            <p:spPr>
              <a:xfrm>
                <a:off x="7227960" y="2405937"/>
                <a:ext cx="48564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𝑅</m:t>
                          </m:r>
                        </m:sub>
                      </m:sSub>
                    </m:oMath>
                  </m:oMathPara>
                </a14:m>
                <a:endParaRPr lang="en-US" dirty="0"/>
              </a:p>
            </p:txBody>
          </p:sp>
        </mc:Choice>
        <mc:Fallback xmlns="">
          <p:sp>
            <p:nvSpPr>
              <p:cNvPr id="112" name="Rectangle 111"/>
              <p:cNvSpPr>
                <a:spLocks noRot="1" noChangeAspect="1" noMove="1" noResize="1" noEditPoints="1" noAdjustHandles="1" noChangeArrowheads="1" noChangeShapeType="1" noTextEdit="1"/>
              </p:cNvSpPr>
              <p:nvPr/>
            </p:nvSpPr>
            <p:spPr>
              <a:xfrm>
                <a:off x="7227960" y="2405937"/>
                <a:ext cx="485646" cy="369332"/>
              </a:xfrm>
              <a:prstGeom prst="rect">
                <a:avLst/>
              </a:prstGeom>
              <a:blipFill rotWithShape="0">
                <a:blip r:embed="rId20"/>
                <a:stretch>
                  <a:fillRect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4" name="TextBox 113"/>
              <p:cNvSpPr txBox="1"/>
              <p:nvPr/>
            </p:nvSpPr>
            <p:spPr>
              <a:xfrm>
                <a:off x="4800430" y="4363829"/>
                <a:ext cx="4299575" cy="41453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i="1" smtClean="0">
                              <a:latin typeface="Cambria Math" panose="02040503050406030204" pitchFamily="18" charset="0"/>
                            </a:rPr>
                            <m:t>𝑎</m:t>
                          </m:r>
                        </m:e>
                        <m:sub>
                          <m:r>
                            <a:rPr lang="en-US" b="0" i="1" smtClean="0">
                              <a:latin typeface="Cambria Math" panose="02040503050406030204" pitchFamily="18" charset="0"/>
                            </a:rPr>
                            <m:t>𝐵</m:t>
                          </m:r>
                        </m:sub>
                      </m:sSub>
                      <m:r>
                        <a:rPr lang="en-US" i="1" smtClean="0">
                          <a:latin typeface="Cambria Math" panose="02040503050406030204" pitchFamily="18" charset="0"/>
                        </a:rPr>
                        <m:t>=</m:t>
                      </m:r>
                      <m:r>
                        <a:rPr lang="en-US" i="1">
                          <a:latin typeface="Cambria Math" panose="02040503050406030204" pitchFamily="18" charset="0"/>
                          <a:ea typeface="Cambria Math" panose="02040503050406030204" pitchFamily="18" charset="0"/>
                        </a:rPr>
                        <m:t>𝜑</m:t>
                      </m:r>
                      <m:d>
                        <m:dPr>
                          <m:ctrlPr>
                            <a:rPr lang="en-US" i="1">
                              <a:latin typeface="Cambria Math" panose="02040503050406030204" pitchFamily="18" charset="0"/>
                            </a:rPr>
                          </m:ctrlPr>
                        </m:dPr>
                        <m:e>
                          <m:r>
                            <a:rPr lang="en-US" b="0" i="1" smtClean="0">
                              <a:latin typeface="Cambria Math" panose="02040503050406030204" pitchFamily="18" charset="0"/>
                            </a:rPr>
                            <m:t>2⋅</m:t>
                          </m:r>
                          <m:r>
                            <a:rPr lang="en-US" b="0" i="1" smtClean="0">
                              <a:latin typeface="Cambria Math" panose="02040503050406030204" pitchFamily="18" charset="0"/>
                            </a:rPr>
                            <m:t>𝑃𝑜𝑝𝐶𝑛𝑡</m:t>
                          </m:r>
                          <m:d>
                            <m:dPr>
                              <m:ctrlPr>
                                <a:rPr lang="en-US" b="0" i="1" smtClean="0">
                                  <a:latin typeface="Cambria Math" panose="02040503050406030204" pitchFamily="18" charset="0"/>
                                </a:rPr>
                              </m:ctrlPr>
                            </m:dPr>
                            <m:e>
                              <m:r>
                                <a:rPr lang="en-US" i="1">
                                  <a:latin typeface="Cambria Math" panose="02040503050406030204" pitchFamily="18" charset="0"/>
                                </a:rPr>
                                <m:t>~</m:t>
                              </m:r>
                              <m:d>
                                <m:dPr>
                                  <m:ctrlPr>
                                    <a:rPr lang="en-US" b="0" i="1" smtClean="0">
                                      <a:latin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panose="02040503050406030204" pitchFamily="18" charset="0"/>
                                        </a:rPr>
                                        <m:t>𝑤</m:t>
                                      </m:r>
                                    </m:e>
                                    <m:sub>
                                      <m:r>
                                        <a:rPr lang="en-US" i="1">
                                          <a:latin typeface="Cambria Math" panose="02040503050406030204" pitchFamily="18" charset="0"/>
                                        </a:rPr>
                                        <m:t>𝐵</m:t>
                                      </m:r>
                                    </m:sub>
                                    <m:sup>
                                      <m:r>
                                        <a:rPr lang="en-US" i="1">
                                          <a:latin typeface="Cambria Math" panose="02040503050406030204" pitchFamily="18" charset="0"/>
                                        </a:rPr>
                                        <m:t>𝑖</m:t>
                                      </m:r>
                                    </m:sup>
                                  </m:sSubSup>
                                  <m:r>
                                    <a:rPr lang="en-US" b="0" i="1" smtClean="0">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𝑑</m:t>
                                      </m:r>
                                    </m:e>
                                    <m:sub>
                                      <m:r>
                                        <a:rPr lang="en-US" i="1">
                                          <a:latin typeface="Cambria Math" panose="02040503050406030204" pitchFamily="18" charset="0"/>
                                        </a:rPr>
                                        <m:t>𝐵</m:t>
                                      </m:r>
                                    </m:sub>
                                    <m:sup>
                                      <m:r>
                                        <a:rPr lang="en-US" i="1">
                                          <a:latin typeface="Cambria Math" panose="02040503050406030204" pitchFamily="18" charset="0"/>
                                        </a:rPr>
                                        <m:t>𝑖</m:t>
                                      </m:r>
                                    </m:sup>
                                  </m:sSubSup>
                                </m:e>
                              </m:d>
                            </m:e>
                          </m:d>
                          <m:r>
                            <a:rPr lang="en-US" b="0" i="1" smtClean="0">
                              <a:latin typeface="Cambria Math" panose="02040503050406030204" pitchFamily="18" charset="0"/>
                            </a:rPr>
                            <m:t>−</m:t>
                          </m:r>
                          <m:r>
                            <a:rPr lang="en-US" b="0" i="1" smtClean="0">
                              <a:latin typeface="Cambria Math" panose="02040503050406030204" pitchFamily="18" charset="0"/>
                            </a:rPr>
                            <m:t>𝐾</m:t>
                          </m:r>
                          <m:r>
                            <a:rPr lang="en-US" i="1">
                              <a:latin typeface="Cambria Math" panose="02040503050406030204" pitchFamily="18" charset="0"/>
                            </a:rPr>
                            <m:t>⋅</m:t>
                          </m:r>
                          <m:r>
                            <a:rPr lang="en-US" i="1">
                              <a:latin typeface="Cambria Math" panose="02040503050406030204" pitchFamily="18" charset="0"/>
                            </a:rPr>
                            <m:t>𝑁</m:t>
                          </m:r>
                          <m:r>
                            <m:rPr>
                              <m:nor/>
                            </m:rPr>
                            <a:rPr lang="en-US" b="1" dirty="0"/>
                            <m:t>  </m:t>
                          </m:r>
                        </m:e>
                      </m:d>
                    </m:oMath>
                  </m:oMathPara>
                </a14:m>
                <a:endParaRPr lang="en-US" sz="2000" dirty="0"/>
              </a:p>
            </p:txBody>
          </p:sp>
        </mc:Choice>
        <mc:Fallback xmlns="">
          <p:sp>
            <p:nvSpPr>
              <p:cNvPr id="114" name="TextBox 113"/>
              <p:cNvSpPr txBox="1">
                <a:spLocks noRot="1" noChangeAspect="1" noMove="1" noResize="1" noEditPoints="1" noAdjustHandles="1" noChangeArrowheads="1" noChangeShapeType="1" noTextEdit="1"/>
              </p:cNvSpPr>
              <p:nvPr/>
            </p:nvSpPr>
            <p:spPr>
              <a:xfrm>
                <a:off x="4800430" y="4363829"/>
                <a:ext cx="4299575" cy="414537"/>
              </a:xfrm>
              <a:prstGeom prst="rect">
                <a:avLst/>
              </a:prstGeom>
              <a:blipFill rotWithShape="0">
                <a:blip r:embed="rId21"/>
                <a:stretch>
                  <a:fillRect l="-283" b="-58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8" name="TextBox 147"/>
              <p:cNvSpPr txBox="1"/>
              <p:nvPr/>
            </p:nvSpPr>
            <p:spPr>
              <a:xfrm>
                <a:off x="5280186" y="2477016"/>
                <a:ext cx="311174" cy="282578"/>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𝑑</m:t>
                          </m:r>
                        </m:e>
                        <m:sub>
                          <m:r>
                            <a:rPr lang="en-US" b="0" i="1" smtClean="0">
                              <a:latin typeface="Cambria Math" panose="02040503050406030204" pitchFamily="18" charset="0"/>
                            </a:rPr>
                            <m:t>𝐵</m:t>
                          </m:r>
                        </m:sub>
                        <m:sup>
                          <m:r>
                            <a:rPr lang="en-US" b="0" i="1" smtClean="0">
                              <a:latin typeface="Cambria Math" panose="02040503050406030204" pitchFamily="18" charset="0"/>
                            </a:rPr>
                            <m:t>1</m:t>
                          </m:r>
                        </m:sup>
                      </m:sSubSup>
                    </m:oMath>
                  </m:oMathPara>
                </a14:m>
                <a:endParaRPr lang="en-US" i="1" dirty="0"/>
              </a:p>
            </p:txBody>
          </p:sp>
        </mc:Choice>
        <mc:Fallback xmlns="">
          <p:sp>
            <p:nvSpPr>
              <p:cNvPr id="148" name="TextBox 147"/>
              <p:cNvSpPr txBox="1">
                <a:spLocks noRot="1" noChangeAspect="1" noMove="1" noResize="1" noEditPoints="1" noAdjustHandles="1" noChangeArrowheads="1" noChangeShapeType="1" noTextEdit="1"/>
              </p:cNvSpPr>
              <p:nvPr/>
            </p:nvSpPr>
            <p:spPr>
              <a:xfrm>
                <a:off x="5280186" y="2477016"/>
                <a:ext cx="311174" cy="282578"/>
              </a:xfrm>
              <a:prstGeom prst="rect">
                <a:avLst/>
              </a:prstGeom>
              <a:blipFill rotWithShape="0">
                <a:blip r:embed="rId22"/>
                <a:stretch>
                  <a:fillRect l="-19608" t="-2128" r="-7843" b="-170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9" name="TextBox 148"/>
              <p:cNvSpPr txBox="1"/>
              <p:nvPr/>
            </p:nvSpPr>
            <p:spPr>
              <a:xfrm>
                <a:off x="5472850" y="2123770"/>
                <a:ext cx="344197" cy="282578"/>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𝑤</m:t>
                          </m:r>
                        </m:e>
                        <m:sub>
                          <m:r>
                            <a:rPr lang="en-US" b="0" i="1" smtClean="0">
                              <a:latin typeface="Cambria Math" panose="02040503050406030204" pitchFamily="18" charset="0"/>
                            </a:rPr>
                            <m:t>𝐵</m:t>
                          </m:r>
                        </m:sub>
                        <m:sup>
                          <m:r>
                            <a:rPr lang="en-US" b="0" i="1" smtClean="0">
                              <a:latin typeface="Cambria Math" panose="02040503050406030204" pitchFamily="18" charset="0"/>
                            </a:rPr>
                            <m:t>1</m:t>
                          </m:r>
                        </m:sup>
                      </m:sSubSup>
                    </m:oMath>
                  </m:oMathPara>
                </a14:m>
                <a:endParaRPr lang="en-US" dirty="0"/>
              </a:p>
            </p:txBody>
          </p:sp>
        </mc:Choice>
        <mc:Fallback xmlns="">
          <p:sp>
            <p:nvSpPr>
              <p:cNvPr id="149" name="TextBox 148"/>
              <p:cNvSpPr txBox="1">
                <a:spLocks noRot="1" noChangeAspect="1" noMove="1" noResize="1" noEditPoints="1" noAdjustHandles="1" noChangeArrowheads="1" noChangeShapeType="1" noTextEdit="1"/>
              </p:cNvSpPr>
              <p:nvPr/>
            </p:nvSpPr>
            <p:spPr>
              <a:xfrm>
                <a:off x="5472850" y="2123770"/>
                <a:ext cx="344197" cy="282578"/>
              </a:xfrm>
              <a:prstGeom prst="rect">
                <a:avLst/>
              </a:prstGeom>
              <a:blipFill rotWithShape="0">
                <a:blip r:embed="rId23"/>
                <a:stretch>
                  <a:fillRect l="-8929" t="-2128" r="-5357" b="-17021"/>
                </a:stretch>
              </a:blipFill>
            </p:spPr>
            <p:txBody>
              <a:bodyPr/>
              <a:lstStyle/>
              <a:p>
                <a:r>
                  <a:rPr lang="en-US">
                    <a:noFill/>
                  </a:rPr>
                  <a:t> </a:t>
                </a:r>
              </a:p>
            </p:txBody>
          </p:sp>
        </mc:Fallback>
      </mc:AlternateContent>
      <p:cxnSp>
        <p:nvCxnSpPr>
          <p:cNvPr id="150" name="Straight Connector 127"/>
          <p:cNvCxnSpPr/>
          <p:nvPr/>
        </p:nvCxnSpPr>
        <p:spPr>
          <a:xfrm rot="10800000">
            <a:off x="5625951" y="2370677"/>
            <a:ext cx="180000" cy="108000"/>
          </a:xfrm>
          <a:prstGeom prst="bentConnector2">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1" name="Straight Connector 127"/>
          <p:cNvCxnSpPr/>
          <p:nvPr/>
        </p:nvCxnSpPr>
        <p:spPr>
          <a:xfrm flipH="1">
            <a:off x="5572690" y="2625643"/>
            <a:ext cx="360000" cy="1"/>
          </a:xfrm>
          <a:prstGeom prst="straightConnector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52" name="Group 151"/>
          <p:cNvGrpSpPr/>
          <p:nvPr/>
        </p:nvGrpSpPr>
        <p:grpSpPr>
          <a:xfrm rot="16200000">
            <a:off x="5511801" y="2323142"/>
            <a:ext cx="748207" cy="457264"/>
            <a:chOff x="6776072" y="722347"/>
            <a:chExt cx="748207" cy="457264"/>
          </a:xfrm>
        </p:grpSpPr>
        <p:grpSp>
          <p:nvGrpSpPr>
            <p:cNvPr id="153" name="Group 152"/>
            <p:cNvGrpSpPr/>
            <p:nvPr/>
          </p:nvGrpSpPr>
          <p:grpSpPr>
            <a:xfrm>
              <a:off x="6776072" y="722347"/>
              <a:ext cx="748207" cy="427832"/>
              <a:chOff x="6119052" y="3778796"/>
              <a:chExt cx="748207" cy="427832"/>
            </a:xfrm>
          </p:grpSpPr>
          <p:sp>
            <p:nvSpPr>
              <p:cNvPr id="157" name="Freeform 156"/>
              <p:cNvSpPr/>
              <p:nvPr/>
            </p:nvSpPr>
            <p:spPr>
              <a:xfrm>
                <a:off x="6362700" y="3917950"/>
                <a:ext cx="260350" cy="254000"/>
              </a:xfrm>
              <a:custGeom>
                <a:avLst/>
                <a:gdLst>
                  <a:gd name="connsiteX0" fmla="*/ 133350 w 260350"/>
                  <a:gd name="connsiteY0" fmla="*/ 254000 h 254000"/>
                  <a:gd name="connsiteX1" fmla="*/ 31750 w 260350"/>
                  <a:gd name="connsiteY1" fmla="*/ 171450 h 254000"/>
                  <a:gd name="connsiteX2" fmla="*/ 6350 w 260350"/>
                  <a:gd name="connsiteY2" fmla="*/ 76200 h 254000"/>
                  <a:gd name="connsiteX3" fmla="*/ 0 w 260350"/>
                  <a:gd name="connsiteY3" fmla="*/ 0 h 254000"/>
                  <a:gd name="connsiteX4" fmla="*/ 44450 w 260350"/>
                  <a:gd name="connsiteY4" fmla="*/ 19050 h 254000"/>
                  <a:gd name="connsiteX5" fmla="*/ 146050 w 260350"/>
                  <a:gd name="connsiteY5" fmla="*/ 38100 h 254000"/>
                  <a:gd name="connsiteX6" fmla="*/ 190500 w 260350"/>
                  <a:gd name="connsiteY6" fmla="*/ 19050 h 254000"/>
                  <a:gd name="connsiteX7" fmla="*/ 260350 w 260350"/>
                  <a:gd name="connsiteY7" fmla="*/ 0 h 254000"/>
                  <a:gd name="connsiteX8" fmla="*/ 254000 w 260350"/>
                  <a:gd name="connsiteY8" fmla="*/ 120650 h 254000"/>
                  <a:gd name="connsiteX9" fmla="*/ 222250 w 260350"/>
                  <a:gd name="connsiteY9" fmla="*/ 190500 h 254000"/>
                  <a:gd name="connsiteX10" fmla="*/ 133350 w 260350"/>
                  <a:gd name="connsiteY10" fmla="*/ 254000 h 25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350" h="254000">
                    <a:moveTo>
                      <a:pt x="133350" y="254000"/>
                    </a:moveTo>
                    <a:lnTo>
                      <a:pt x="31750" y="171450"/>
                    </a:lnTo>
                    <a:lnTo>
                      <a:pt x="6350" y="76200"/>
                    </a:lnTo>
                    <a:lnTo>
                      <a:pt x="0" y="0"/>
                    </a:lnTo>
                    <a:lnTo>
                      <a:pt x="44450" y="19050"/>
                    </a:lnTo>
                    <a:lnTo>
                      <a:pt x="146050" y="38100"/>
                    </a:lnTo>
                    <a:lnTo>
                      <a:pt x="190500" y="19050"/>
                    </a:lnTo>
                    <a:lnTo>
                      <a:pt x="260350" y="0"/>
                    </a:lnTo>
                    <a:lnTo>
                      <a:pt x="254000" y="120650"/>
                    </a:lnTo>
                    <a:lnTo>
                      <a:pt x="222250" y="190500"/>
                    </a:lnTo>
                    <a:lnTo>
                      <a:pt x="133350" y="254000"/>
                    </a:lnTo>
                    <a:close/>
                  </a:path>
                </a:pathLst>
              </a:cu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Arc 157"/>
              <p:cNvSpPr/>
              <p:nvPr/>
            </p:nvSpPr>
            <p:spPr>
              <a:xfrm rot="5400000" flipV="1">
                <a:off x="6402529" y="3741898"/>
                <a:ext cx="427831" cy="501628"/>
              </a:xfrm>
              <a:prstGeom prst="arc">
                <a:avLst>
                  <a:gd name="adj1" fmla="val 16099908"/>
                  <a:gd name="adj2" fmla="val 19676078"/>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59" name="Straight Connector 158"/>
              <p:cNvCxnSpPr/>
              <p:nvPr/>
            </p:nvCxnSpPr>
            <p:spPr>
              <a:xfrm rot="5400000" flipH="1">
                <a:off x="6576627" y="3938737"/>
                <a:ext cx="8810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0" name="Arc 159"/>
              <p:cNvSpPr/>
              <p:nvPr/>
            </p:nvSpPr>
            <p:spPr>
              <a:xfrm rot="5400000">
                <a:off x="6155951" y="3741899"/>
                <a:ext cx="427830" cy="501628"/>
              </a:xfrm>
              <a:prstGeom prst="arc">
                <a:avLst>
                  <a:gd name="adj1" fmla="val 15973814"/>
                  <a:gd name="adj2" fmla="val 19596441"/>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61" name="Straight Connector 160"/>
              <p:cNvCxnSpPr/>
              <p:nvPr/>
            </p:nvCxnSpPr>
            <p:spPr>
              <a:xfrm rot="5400000" flipH="1">
                <a:off x="6321578" y="3947071"/>
                <a:ext cx="8810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2" name="Arc 161"/>
              <p:cNvSpPr/>
              <p:nvPr/>
            </p:nvSpPr>
            <p:spPr>
              <a:xfrm rot="5400000" flipV="1">
                <a:off x="6444340" y="3768349"/>
                <a:ext cx="97631" cy="255049"/>
              </a:xfrm>
              <a:prstGeom prst="arc">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3" name="Arc 162"/>
              <p:cNvSpPr/>
              <p:nvPr/>
            </p:nvSpPr>
            <p:spPr>
              <a:xfrm rot="5400000">
                <a:off x="6435670" y="3765190"/>
                <a:ext cx="97631" cy="261369"/>
              </a:xfrm>
              <a:prstGeom prst="arc">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54" name="Arc 153"/>
            <p:cNvSpPr/>
            <p:nvPr/>
          </p:nvSpPr>
          <p:spPr>
            <a:xfrm rot="5400000" flipV="1">
              <a:off x="7104290" y="672825"/>
              <a:ext cx="97631" cy="255049"/>
            </a:xfrm>
            <a:prstGeom prst="arc">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5" name="Arc 154"/>
            <p:cNvSpPr/>
            <p:nvPr/>
          </p:nvSpPr>
          <p:spPr>
            <a:xfrm rot="5400000">
              <a:off x="7095620" y="669666"/>
              <a:ext cx="97631" cy="261369"/>
            </a:xfrm>
            <a:prstGeom prst="arc">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6" name="Oval 155"/>
            <p:cNvSpPr/>
            <p:nvPr/>
          </p:nvSpPr>
          <p:spPr>
            <a:xfrm>
              <a:off x="7120155" y="1120131"/>
              <a:ext cx="59480" cy="59480"/>
            </a:xfrm>
            <a:prstGeom prst="ellipse">
              <a:avLst/>
            </a:prstGeom>
            <a:solidFill>
              <a:schemeClr val="bg1">
                <a:lumMod val="6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165" name="TextBox 164"/>
              <p:cNvSpPr txBox="1"/>
              <p:nvPr/>
            </p:nvSpPr>
            <p:spPr>
              <a:xfrm>
                <a:off x="5280186" y="1824907"/>
                <a:ext cx="311174" cy="282578"/>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𝑑</m:t>
                          </m:r>
                        </m:e>
                        <m:sub>
                          <m:r>
                            <a:rPr lang="en-US" b="0" i="1" smtClean="0">
                              <a:latin typeface="Cambria Math" panose="02040503050406030204" pitchFamily="18" charset="0"/>
                            </a:rPr>
                            <m:t>𝐵</m:t>
                          </m:r>
                        </m:sub>
                        <m:sup>
                          <m:r>
                            <a:rPr lang="en-US" b="0" i="1" smtClean="0">
                              <a:latin typeface="Cambria Math" panose="02040503050406030204" pitchFamily="18" charset="0"/>
                            </a:rPr>
                            <m:t>0</m:t>
                          </m:r>
                        </m:sup>
                      </m:sSubSup>
                    </m:oMath>
                  </m:oMathPara>
                </a14:m>
                <a:endParaRPr lang="en-US" i="1" dirty="0"/>
              </a:p>
            </p:txBody>
          </p:sp>
        </mc:Choice>
        <mc:Fallback xmlns="">
          <p:sp>
            <p:nvSpPr>
              <p:cNvPr id="165" name="TextBox 164"/>
              <p:cNvSpPr txBox="1">
                <a:spLocks noRot="1" noChangeAspect="1" noMove="1" noResize="1" noEditPoints="1" noAdjustHandles="1" noChangeArrowheads="1" noChangeShapeType="1" noTextEdit="1"/>
              </p:cNvSpPr>
              <p:nvPr/>
            </p:nvSpPr>
            <p:spPr>
              <a:xfrm>
                <a:off x="5280186" y="1824907"/>
                <a:ext cx="311174" cy="282578"/>
              </a:xfrm>
              <a:prstGeom prst="rect">
                <a:avLst/>
              </a:prstGeom>
              <a:blipFill rotWithShape="0">
                <a:blip r:embed="rId24"/>
                <a:stretch>
                  <a:fillRect l="-19608" t="-2128" r="-7843" b="-170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6" name="TextBox 165"/>
              <p:cNvSpPr txBox="1"/>
              <p:nvPr/>
            </p:nvSpPr>
            <p:spPr>
              <a:xfrm>
                <a:off x="5469026" y="1466898"/>
                <a:ext cx="344197" cy="282578"/>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𝑤</m:t>
                          </m:r>
                        </m:e>
                        <m:sub>
                          <m:r>
                            <a:rPr lang="en-US" b="0" i="1" smtClean="0">
                              <a:latin typeface="Cambria Math" panose="02040503050406030204" pitchFamily="18" charset="0"/>
                            </a:rPr>
                            <m:t>𝐵</m:t>
                          </m:r>
                        </m:sub>
                        <m:sup>
                          <m:r>
                            <a:rPr lang="en-US" b="0" i="1" smtClean="0">
                              <a:latin typeface="Cambria Math" panose="02040503050406030204" pitchFamily="18" charset="0"/>
                            </a:rPr>
                            <m:t>0</m:t>
                          </m:r>
                        </m:sup>
                      </m:sSubSup>
                    </m:oMath>
                  </m:oMathPara>
                </a14:m>
                <a:endParaRPr lang="en-US" dirty="0"/>
              </a:p>
            </p:txBody>
          </p:sp>
        </mc:Choice>
        <mc:Fallback xmlns="">
          <p:sp>
            <p:nvSpPr>
              <p:cNvPr id="166" name="TextBox 165"/>
              <p:cNvSpPr txBox="1">
                <a:spLocks noRot="1" noChangeAspect="1" noMove="1" noResize="1" noEditPoints="1" noAdjustHandles="1" noChangeArrowheads="1" noChangeShapeType="1" noTextEdit="1"/>
              </p:cNvSpPr>
              <p:nvPr/>
            </p:nvSpPr>
            <p:spPr>
              <a:xfrm>
                <a:off x="5469026" y="1466898"/>
                <a:ext cx="344197" cy="282578"/>
              </a:xfrm>
              <a:prstGeom prst="rect">
                <a:avLst/>
              </a:prstGeom>
              <a:blipFill rotWithShape="0">
                <a:blip r:embed="rId25"/>
                <a:stretch>
                  <a:fillRect l="-10526" t="-2174" r="-5263" b="-17391"/>
                </a:stretch>
              </a:blipFill>
            </p:spPr>
            <p:txBody>
              <a:bodyPr/>
              <a:lstStyle/>
              <a:p>
                <a:r>
                  <a:rPr lang="en-US">
                    <a:noFill/>
                  </a:rPr>
                  <a:t> </a:t>
                </a:r>
              </a:p>
            </p:txBody>
          </p:sp>
        </mc:Fallback>
      </mc:AlternateContent>
      <p:cxnSp>
        <p:nvCxnSpPr>
          <p:cNvPr id="167" name="Straight Connector 127"/>
          <p:cNvCxnSpPr/>
          <p:nvPr/>
        </p:nvCxnSpPr>
        <p:spPr>
          <a:xfrm rot="10800000">
            <a:off x="5622127" y="1713805"/>
            <a:ext cx="180000" cy="108000"/>
          </a:xfrm>
          <a:prstGeom prst="bentConnector2">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8" name="Straight Connector 127"/>
          <p:cNvCxnSpPr/>
          <p:nvPr/>
        </p:nvCxnSpPr>
        <p:spPr>
          <a:xfrm flipH="1">
            <a:off x="5568866" y="1968771"/>
            <a:ext cx="360000" cy="1"/>
          </a:xfrm>
          <a:prstGeom prst="straightConnector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69" name="Group 168"/>
          <p:cNvGrpSpPr/>
          <p:nvPr/>
        </p:nvGrpSpPr>
        <p:grpSpPr>
          <a:xfrm rot="16200000">
            <a:off x="5507977" y="1666270"/>
            <a:ext cx="748207" cy="457264"/>
            <a:chOff x="6776072" y="722347"/>
            <a:chExt cx="748207" cy="457264"/>
          </a:xfrm>
        </p:grpSpPr>
        <p:grpSp>
          <p:nvGrpSpPr>
            <p:cNvPr id="170" name="Group 169"/>
            <p:cNvGrpSpPr/>
            <p:nvPr/>
          </p:nvGrpSpPr>
          <p:grpSpPr>
            <a:xfrm>
              <a:off x="6776072" y="722347"/>
              <a:ext cx="748207" cy="427832"/>
              <a:chOff x="6119052" y="3778796"/>
              <a:chExt cx="748207" cy="427832"/>
            </a:xfrm>
          </p:grpSpPr>
          <p:sp>
            <p:nvSpPr>
              <p:cNvPr id="174" name="Freeform 173"/>
              <p:cNvSpPr/>
              <p:nvPr/>
            </p:nvSpPr>
            <p:spPr>
              <a:xfrm>
                <a:off x="6362700" y="3917950"/>
                <a:ext cx="260350" cy="254000"/>
              </a:xfrm>
              <a:custGeom>
                <a:avLst/>
                <a:gdLst>
                  <a:gd name="connsiteX0" fmla="*/ 133350 w 260350"/>
                  <a:gd name="connsiteY0" fmla="*/ 254000 h 254000"/>
                  <a:gd name="connsiteX1" fmla="*/ 31750 w 260350"/>
                  <a:gd name="connsiteY1" fmla="*/ 171450 h 254000"/>
                  <a:gd name="connsiteX2" fmla="*/ 6350 w 260350"/>
                  <a:gd name="connsiteY2" fmla="*/ 76200 h 254000"/>
                  <a:gd name="connsiteX3" fmla="*/ 0 w 260350"/>
                  <a:gd name="connsiteY3" fmla="*/ 0 h 254000"/>
                  <a:gd name="connsiteX4" fmla="*/ 44450 w 260350"/>
                  <a:gd name="connsiteY4" fmla="*/ 19050 h 254000"/>
                  <a:gd name="connsiteX5" fmla="*/ 146050 w 260350"/>
                  <a:gd name="connsiteY5" fmla="*/ 38100 h 254000"/>
                  <a:gd name="connsiteX6" fmla="*/ 190500 w 260350"/>
                  <a:gd name="connsiteY6" fmla="*/ 19050 h 254000"/>
                  <a:gd name="connsiteX7" fmla="*/ 260350 w 260350"/>
                  <a:gd name="connsiteY7" fmla="*/ 0 h 254000"/>
                  <a:gd name="connsiteX8" fmla="*/ 254000 w 260350"/>
                  <a:gd name="connsiteY8" fmla="*/ 120650 h 254000"/>
                  <a:gd name="connsiteX9" fmla="*/ 222250 w 260350"/>
                  <a:gd name="connsiteY9" fmla="*/ 190500 h 254000"/>
                  <a:gd name="connsiteX10" fmla="*/ 133350 w 260350"/>
                  <a:gd name="connsiteY10" fmla="*/ 254000 h 25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350" h="254000">
                    <a:moveTo>
                      <a:pt x="133350" y="254000"/>
                    </a:moveTo>
                    <a:lnTo>
                      <a:pt x="31750" y="171450"/>
                    </a:lnTo>
                    <a:lnTo>
                      <a:pt x="6350" y="76200"/>
                    </a:lnTo>
                    <a:lnTo>
                      <a:pt x="0" y="0"/>
                    </a:lnTo>
                    <a:lnTo>
                      <a:pt x="44450" y="19050"/>
                    </a:lnTo>
                    <a:lnTo>
                      <a:pt x="146050" y="38100"/>
                    </a:lnTo>
                    <a:lnTo>
                      <a:pt x="190500" y="19050"/>
                    </a:lnTo>
                    <a:lnTo>
                      <a:pt x="260350" y="0"/>
                    </a:lnTo>
                    <a:lnTo>
                      <a:pt x="254000" y="120650"/>
                    </a:lnTo>
                    <a:lnTo>
                      <a:pt x="222250" y="190500"/>
                    </a:lnTo>
                    <a:lnTo>
                      <a:pt x="133350" y="254000"/>
                    </a:lnTo>
                    <a:close/>
                  </a:path>
                </a:pathLst>
              </a:cu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Arc 174"/>
              <p:cNvSpPr/>
              <p:nvPr/>
            </p:nvSpPr>
            <p:spPr>
              <a:xfrm rot="5400000" flipV="1">
                <a:off x="6402529" y="3741898"/>
                <a:ext cx="427831" cy="501628"/>
              </a:xfrm>
              <a:prstGeom prst="arc">
                <a:avLst>
                  <a:gd name="adj1" fmla="val 16099908"/>
                  <a:gd name="adj2" fmla="val 19676078"/>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76" name="Straight Connector 175"/>
              <p:cNvCxnSpPr/>
              <p:nvPr/>
            </p:nvCxnSpPr>
            <p:spPr>
              <a:xfrm rot="5400000" flipH="1">
                <a:off x="6576627" y="3938737"/>
                <a:ext cx="8810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7" name="Arc 176"/>
              <p:cNvSpPr/>
              <p:nvPr/>
            </p:nvSpPr>
            <p:spPr>
              <a:xfrm rot="5400000">
                <a:off x="6155951" y="3741899"/>
                <a:ext cx="427830" cy="501628"/>
              </a:xfrm>
              <a:prstGeom prst="arc">
                <a:avLst>
                  <a:gd name="adj1" fmla="val 15973814"/>
                  <a:gd name="adj2" fmla="val 19596441"/>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78" name="Straight Connector 177"/>
              <p:cNvCxnSpPr/>
              <p:nvPr/>
            </p:nvCxnSpPr>
            <p:spPr>
              <a:xfrm rot="5400000" flipH="1">
                <a:off x="6321578" y="3947071"/>
                <a:ext cx="8810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9" name="Arc 178"/>
              <p:cNvSpPr/>
              <p:nvPr/>
            </p:nvSpPr>
            <p:spPr>
              <a:xfrm rot="5400000" flipV="1">
                <a:off x="6444340" y="3768349"/>
                <a:ext cx="97631" cy="255049"/>
              </a:xfrm>
              <a:prstGeom prst="arc">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0" name="Arc 179"/>
              <p:cNvSpPr/>
              <p:nvPr/>
            </p:nvSpPr>
            <p:spPr>
              <a:xfrm rot="5400000">
                <a:off x="6435670" y="3765190"/>
                <a:ext cx="97631" cy="261369"/>
              </a:xfrm>
              <a:prstGeom prst="arc">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71" name="Arc 170"/>
            <p:cNvSpPr/>
            <p:nvPr/>
          </p:nvSpPr>
          <p:spPr>
            <a:xfrm rot="5400000" flipV="1">
              <a:off x="7104290" y="672825"/>
              <a:ext cx="97631" cy="255049"/>
            </a:xfrm>
            <a:prstGeom prst="arc">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2" name="Arc 171"/>
            <p:cNvSpPr/>
            <p:nvPr/>
          </p:nvSpPr>
          <p:spPr>
            <a:xfrm rot="5400000">
              <a:off x="7095620" y="669666"/>
              <a:ext cx="97631" cy="261369"/>
            </a:xfrm>
            <a:prstGeom prst="arc">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3" name="Oval 172"/>
            <p:cNvSpPr/>
            <p:nvPr/>
          </p:nvSpPr>
          <p:spPr>
            <a:xfrm>
              <a:off x="7120155" y="1120131"/>
              <a:ext cx="59480" cy="59480"/>
            </a:xfrm>
            <a:prstGeom prst="ellipse">
              <a:avLst/>
            </a:prstGeom>
            <a:solidFill>
              <a:schemeClr val="bg1">
                <a:lumMod val="6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181" name="TextBox 180"/>
              <p:cNvSpPr txBox="1"/>
              <p:nvPr/>
            </p:nvSpPr>
            <p:spPr>
              <a:xfrm>
                <a:off x="5280186" y="3443937"/>
                <a:ext cx="492955" cy="280974"/>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𝑑</m:t>
                          </m:r>
                        </m:e>
                        <m:sub>
                          <m:r>
                            <a:rPr lang="en-US" b="0" i="1" smtClean="0">
                              <a:latin typeface="Cambria Math" panose="02040503050406030204" pitchFamily="18" charset="0"/>
                            </a:rPr>
                            <m:t>𝐵</m:t>
                          </m:r>
                        </m:sub>
                        <m:sup>
                          <m:r>
                            <a:rPr lang="en-US" i="1">
                              <a:latin typeface="Cambria Math" panose="02040503050406030204" pitchFamily="18" charset="0"/>
                            </a:rPr>
                            <m:t>𝐾</m:t>
                          </m:r>
                          <m:r>
                            <m:rPr>
                              <m:nor/>
                            </m:rPr>
                            <a:rPr lang="en-US" dirty="0"/>
                            <m:t>−</m:t>
                          </m:r>
                          <m:r>
                            <a:rPr lang="en-US" i="1">
                              <a:latin typeface="Cambria Math" panose="02040503050406030204" pitchFamily="18" charset="0"/>
                            </a:rPr>
                            <m:t>1</m:t>
                          </m:r>
                        </m:sup>
                      </m:sSubSup>
                    </m:oMath>
                  </m:oMathPara>
                </a14:m>
                <a:endParaRPr lang="en-US" i="1" dirty="0"/>
              </a:p>
            </p:txBody>
          </p:sp>
        </mc:Choice>
        <mc:Fallback xmlns="">
          <p:sp>
            <p:nvSpPr>
              <p:cNvPr id="181" name="TextBox 180"/>
              <p:cNvSpPr txBox="1">
                <a:spLocks noRot="1" noChangeAspect="1" noMove="1" noResize="1" noEditPoints="1" noAdjustHandles="1" noChangeArrowheads="1" noChangeShapeType="1" noTextEdit="1"/>
              </p:cNvSpPr>
              <p:nvPr/>
            </p:nvSpPr>
            <p:spPr>
              <a:xfrm>
                <a:off x="5280186" y="3443937"/>
                <a:ext cx="492955" cy="280974"/>
              </a:xfrm>
              <a:prstGeom prst="rect">
                <a:avLst/>
              </a:prstGeom>
              <a:blipFill rotWithShape="0">
                <a:blip r:embed="rId26"/>
                <a:stretch>
                  <a:fillRect l="-11111" t="-2174" r="-6173" b="-173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2" name="TextBox 181"/>
              <p:cNvSpPr txBox="1"/>
              <p:nvPr/>
            </p:nvSpPr>
            <p:spPr>
              <a:xfrm>
                <a:off x="5475832" y="3100217"/>
                <a:ext cx="536557" cy="280974"/>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𝑤</m:t>
                          </m:r>
                        </m:e>
                        <m:sub>
                          <m:r>
                            <a:rPr lang="en-US" b="0" i="1" smtClean="0">
                              <a:latin typeface="Cambria Math" panose="02040503050406030204" pitchFamily="18" charset="0"/>
                            </a:rPr>
                            <m:t>𝐵</m:t>
                          </m:r>
                        </m:sub>
                        <m:sup>
                          <m:r>
                            <a:rPr lang="en-US" i="1">
                              <a:latin typeface="Cambria Math" panose="02040503050406030204" pitchFamily="18" charset="0"/>
                            </a:rPr>
                            <m:t>𝐾</m:t>
                          </m:r>
                          <m:r>
                            <m:rPr>
                              <m:nor/>
                            </m:rPr>
                            <a:rPr lang="en-US" dirty="0"/>
                            <m:t>−</m:t>
                          </m:r>
                          <m:r>
                            <a:rPr lang="en-US" i="1">
                              <a:latin typeface="Cambria Math" panose="02040503050406030204" pitchFamily="18" charset="0"/>
                            </a:rPr>
                            <m:t>1</m:t>
                          </m:r>
                        </m:sup>
                      </m:sSubSup>
                    </m:oMath>
                  </m:oMathPara>
                </a14:m>
                <a:endParaRPr lang="en-US" dirty="0"/>
              </a:p>
            </p:txBody>
          </p:sp>
        </mc:Choice>
        <mc:Fallback xmlns="">
          <p:sp>
            <p:nvSpPr>
              <p:cNvPr id="182" name="TextBox 181"/>
              <p:cNvSpPr txBox="1">
                <a:spLocks noRot="1" noChangeAspect="1" noMove="1" noResize="1" noEditPoints="1" noAdjustHandles="1" noChangeArrowheads="1" noChangeShapeType="1" noTextEdit="1"/>
              </p:cNvSpPr>
              <p:nvPr/>
            </p:nvSpPr>
            <p:spPr>
              <a:xfrm>
                <a:off x="5475832" y="3100217"/>
                <a:ext cx="536557" cy="280974"/>
              </a:xfrm>
              <a:prstGeom prst="rect">
                <a:avLst/>
              </a:prstGeom>
              <a:blipFill rotWithShape="0">
                <a:blip r:embed="rId27"/>
                <a:stretch>
                  <a:fillRect l="-5682" t="-2174" r="-5682" b="-17391"/>
                </a:stretch>
              </a:blipFill>
            </p:spPr>
            <p:txBody>
              <a:bodyPr/>
              <a:lstStyle/>
              <a:p>
                <a:r>
                  <a:rPr lang="en-US">
                    <a:noFill/>
                  </a:rPr>
                  <a:t> </a:t>
                </a:r>
              </a:p>
            </p:txBody>
          </p:sp>
        </mc:Fallback>
      </mc:AlternateContent>
      <p:cxnSp>
        <p:nvCxnSpPr>
          <p:cNvPr id="183" name="Straight Connector 127"/>
          <p:cNvCxnSpPr/>
          <p:nvPr/>
        </p:nvCxnSpPr>
        <p:spPr>
          <a:xfrm rot="10800000">
            <a:off x="5628933" y="3347124"/>
            <a:ext cx="180000" cy="108000"/>
          </a:xfrm>
          <a:prstGeom prst="bentConnector2">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4" name="Straight Connector 127"/>
          <p:cNvCxnSpPr/>
          <p:nvPr/>
        </p:nvCxnSpPr>
        <p:spPr>
          <a:xfrm flipH="1">
            <a:off x="5575672" y="3602090"/>
            <a:ext cx="360000" cy="1"/>
          </a:xfrm>
          <a:prstGeom prst="straightConnector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85" name="Group 184"/>
          <p:cNvGrpSpPr/>
          <p:nvPr/>
        </p:nvGrpSpPr>
        <p:grpSpPr>
          <a:xfrm rot="16200000">
            <a:off x="5514783" y="3299589"/>
            <a:ext cx="748207" cy="457264"/>
            <a:chOff x="6776072" y="722347"/>
            <a:chExt cx="748207" cy="457264"/>
          </a:xfrm>
        </p:grpSpPr>
        <p:grpSp>
          <p:nvGrpSpPr>
            <p:cNvPr id="186" name="Group 185"/>
            <p:cNvGrpSpPr/>
            <p:nvPr/>
          </p:nvGrpSpPr>
          <p:grpSpPr>
            <a:xfrm>
              <a:off x="6776072" y="722347"/>
              <a:ext cx="748207" cy="427832"/>
              <a:chOff x="6119052" y="3778796"/>
              <a:chExt cx="748207" cy="427832"/>
            </a:xfrm>
          </p:grpSpPr>
          <p:sp>
            <p:nvSpPr>
              <p:cNvPr id="190" name="Freeform 189"/>
              <p:cNvSpPr/>
              <p:nvPr/>
            </p:nvSpPr>
            <p:spPr>
              <a:xfrm>
                <a:off x="6362700" y="3917950"/>
                <a:ext cx="260350" cy="254000"/>
              </a:xfrm>
              <a:custGeom>
                <a:avLst/>
                <a:gdLst>
                  <a:gd name="connsiteX0" fmla="*/ 133350 w 260350"/>
                  <a:gd name="connsiteY0" fmla="*/ 254000 h 254000"/>
                  <a:gd name="connsiteX1" fmla="*/ 31750 w 260350"/>
                  <a:gd name="connsiteY1" fmla="*/ 171450 h 254000"/>
                  <a:gd name="connsiteX2" fmla="*/ 6350 w 260350"/>
                  <a:gd name="connsiteY2" fmla="*/ 76200 h 254000"/>
                  <a:gd name="connsiteX3" fmla="*/ 0 w 260350"/>
                  <a:gd name="connsiteY3" fmla="*/ 0 h 254000"/>
                  <a:gd name="connsiteX4" fmla="*/ 44450 w 260350"/>
                  <a:gd name="connsiteY4" fmla="*/ 19050 h 254000"/>
                  <a:gd name="connsiteX5" fmla="*/ 146050 w 260350"/>
                  <a:gd name="connsiteY5" fmla="*/ 38100 h 254000"/>
                  <a:gd name="connsiteX6" fmla="*/ 190500 w 260350"/>
                  <a:gd name="connsiteY6" fmla="*/ 19050 h 254000"/>
                  <a:gd name="connsiteX7" fmla="*/ 260350 w 260350"/>
                  <a:gd name="connsiteY7" fmla="*/ 0 h 254000"/>
                  <a:gd name="connsiteX8" fmla="*/ 254000 w 260350"/>
                  <a:gd name="connsiteY8" fmla="*/ 120650 h 254000"/>
                  <a:gd name="connsiteX9" fmla="*/ 222250 w 260350"/>
                  <a:gd name="connsiteY9" fmla="*/ 190500 h 254000"/>
                  <a:gd name="connsiteX10" fmla="*/ 133350 w 260350"/>
                  <a:gd name="connsiteY10" fmla="*/ 254000 h 25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350" h="254000">
                    <a:moveTo>
                      <a:pt x="133350" y="254000"/>
                    </a:moveTo>
                    <a:lnTo>
                      <a:pt x="31750" y="171450"/>
                    </a:lnTo>
                    <a:lnTo>
                      <a:pt x="6350" y="76200"/>
                    </a:lnTo>
                    <a:lnTo>
                      <a:pt x="0" y="0"/>
                    </a:lnTo>
                    <a:lnTo>
                      <a:pt x="44450" y="19050"/>
                    </a:lnTo>
                    <a:lnTo>
                      <a:pt x="146050" y="38100"/>
                    </a:lnTo>
                    <a:lnTo>
                      <a:pt x="190500" y="19050"/>
                    </a:lnTo>
                    <a:lnTo>
                      <a:pt x="260350" y="0"/>
                    </a:lnTo>
                    <a:lnTo>
                      <a:pt x="254000" y="120650"/>
                    </a:lnTo>
                    <a:lnTo>
                      <a:pt x="222250" y="190500"/>
                    </a:lnTo>
                    <a:lnTo>
                      <a:pt x="133350" y="254000"/>
                    </a:lnTo>
                    <a:close/>
                  </a:path>
                </a:pathLst>
              </a:cu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Arc 190"/>
              <p:cNvSpPr/>
              <p:nvPr/>
            </p:nvSpPr>
            <p:spPr>
              <a:xfrm rot="5400000" flipV="1">
                <a:off x="6402529" y="3741898"/>
                <a:ext cx="427831" cy="501628"/>
              </a:xfrm>
              <a:prstGeom prst="arc">
                <a:avLst>
                  <a:gd name="adj1" fmla="val 16099908"/>
                  <a:gd name="adj2" fmla="val 19676078"/>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92" name="Straight Connector 191"/>
              <p:cNvCxnSpPr/>
              <p:nvPr/>
            </p:nvCxnSpPr>
            <p:spPr>
              <a:xfrm rot="5400000" flipH="1">
                <a:off x="6576627" y="3938737"/>
                <a:ext cx="8810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3" name="Arc 192"/>
              <p:cNvSpPr/>
              <p:nvPr/>
            </p:nvSpPr>
            <p:spPr>
              <a:xfrm rot="5400000">
                <a:off x="6155951" y="3741899"/>
                <a:ext cx="427830" cy="501628"/>
              </a:xfrm>
              <a:prstGeom prst="arc">
                <a:avLst>
                  <a:gd name="adj1" fmla="val 15973814"/>
                  <a:gd name="adj2" fmla="val 19596441"/>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94" name="Straight Connector 193"/>
              <p:cNvCxnSpPr/>
              <p:nvPr/>
            </p:nvCxnSpPr>
            <p:spPr>
              <a:xfrm rot="5400000" flipH="1">
                <a:off x="6321578" y="3947071"/>
                <a:ext cx="8810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5" name="Arc 194"/>
              <p:cNvSpPr/>
              <p:nvPr/>
            </p:nvSpPr>
            <p:spPr>
              <a:xfrm rot="5400000" flipV="1">
                <a:off x="6444340" y="3768349"/>
                <a:ext cx="97631" cy="255049"/>
              </a:xfrm>
              <a:prstGeom prst="arc">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6" name="Arc 195"/>
              <p:cNvSpPr/>
              <p:nvPr/>
            </p:nvSpPr>
            <p:spPr>
              <a:xfrm rot="5400000">
                <a:off x="6435670" y="3765190"/>
                <a:ext cx="97631" cy="261369"/>
              </a:xfrm>
              <a:prstGeom prst="arc">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87" name="Arc 186"/>
            <p:cNvSpPr/>
            <p:nvPr/>
          </p:nvSpPr>
          <p:spPr>
            <a:xfrm rot="5400000" flipV="1">
              <a:off x="7104290" y="672825"/>
              <a:ext cx="97631" cy="255049"/>
            </a:xfrm>
            <a:prstGeom prst="arc">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8" name="Arc 187"/>
            <p:cNvSpPr/>
            <p:nvPr/>
          </p:nvSpPr>
          <p:spPr>
            <a:xfrm rot="5400000">
              <a:off x="7095620" y="669666"/>
              <a:ext cx="97631" cy="261369"/>
            </a:xfrm>
            <a:prstGeom prst="arc">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9" name="Oval 188"/>
            <p:cNvSpPr/>
            <p:nvPr/>
          </p:nvSpPr>
          <p:spPr>
            <a:xfrm>
              <a:off x="7120155" y="1120131"/>
              <a:ext cx="59480" cy="59480"/>
            </a:xfrm>
            <a:prstGeom prst="ellipse">
              <a:avLst/>
            </a:prstGeom>
            <a:solidFill>
              <a:schemeClr val="bg1">
                <a:lumMod val="6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7" name="Oval 196"/>
          <p:cNvSpPr/>
          <p:nvPr/>
        </p:nvSpPr>
        <p:spPr>
          <a:xfrm>
            <a:off x="5844015" y="2839819"/>
            <a:ext cx="18000" cy="1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Oval 197"/>
          <p:cNvSpPr/>
          <p:nvPr/>
        </p:nvSpPr>
        <p:spPr>
          <a:xfrm>
            <a:off x="5844015" y="2915739"/>
            <a:ext cx="18000" cy="1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Oval 198"/>
          <p:cNvSpPr/>
          <p:nvPr/>
        </p:nvSpPr>
        <p:spPr>
          <a:xfrm>
            <a:off x="5844015" y="2991660"/>
            <a:ext cx="18000" cy="1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1" name="Straight Connector 127"/>
          <p:cNvCxnSpPr/>
          <p:nvPr/>
        </p:nvCxnSpPr>
        <p:spPr>
          <a:xfrm flipH="1">
            <a:off x="6116737" y="1897219"/>
            <a:ext cx="360000" cy="1"/>
          </a:xfrm>
          <a:prstGeom prst="straightConnector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2" name="Straight Connector 127"/>
          <p:cNvCxnSpPr/>
          <p:nvPr/>
        </p:nvCxnSpPr>
        <p:spPr>
          <a:xfrm flipH="1">
            <a:off x="6119156" y="2553607"/>
            <a:ext cx="360000" cy="1"/>
          </a:xfrm>
          <a:prstGeom prst="straightConnector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3" name="Straight Connector 127"/>
          <p:cNvCxnSpPr/>
          <p:nvPr/>
        </p:nvCxnSpPr>
        <p:spPr>
          <a:xfrm flipH="1">
            <a:off x="6115476" y="3528791"/>
            <a:ext cx="360000" cy="1"/>
          </a:xfrm>
          <a:prstGeom prst="straightConnector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0" name="Straight Connector 127"/>
          <p:cNvCxnSpPr>
            <a:endCxn id="295" idx="0"/>
          </p:cNvCxnSpPr>
          <p:nvPr/>
        </p:nvCxnSpPr>
        <p:spPr>
          <a:xfrm>
            <a:off x="7127442" y="2031327"/>
            <a:ext cx="0" cy="275450"/>
          </a:xfrm>
          <a:prstGeom prst="straightConnector1">
            <a:avLst/>
          </a:pr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2" name="Straight Connector 127"/>
          <p:cNvCxnSpPr>
            <a:endCxn id="295" idx="2"/>
          </p:cNvCxnSpPr>
          <p:nvPr/>
        </p:nvCxnSpPr>
        <p:spPr>
          <a:xfrm flipV="1">
            <a:off x="7127150" y="2534369"/>
            <a:ext cx="292" cy="156559"/>
          </a:xfrm>
          <a:prstGeom prst="straightConnector1">
            <a:avLst/>
          </a:prstGeom>
          <a:ln w="190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9" name="Straight Arrow Connector 218"/>
          <p:cNvCxnSpPr/>
          <p:nvPr/>
        </p:nvCxnSpPr>
        <p:spPr>
          <a:xfrm flipV="1">
            <a:off x="7134087" y="2929884"/>
            <a:ext cx="97" cy="16034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4" name="TextBox 243"/>
          <p:cNvSpPr txBox="1"/>
          <p:nvPr/>
        </p:nvSpPr>
        <p:spPr>
          <a:xfrm>
            <a:off x="523227" y="1085493"/>
            <a:ext cx="3078984" cy="369332"/>
          </a:xfrm>
          <a:prstGeom prst="rect">
            <a:avLst/>
          </a:prstGeom>
          <a:noFill/>
        </p:spPr>
        <p:txBody>
          <a:bodyPr wrap="none" rtlCol="0">
            <a:spAutoFit/>
          </a:bodyPr>
          <a:lstStyle/>
          <a:p>
            <a:r>
              <a:rPr lang="en-US" b="1" dirty="0" smtClean="0"/>
              <a:t>Simulated using real numbers:</a:t>
            </a:r>
            <a:endParaRPr lang="en-US" dirty="0"/>
          </a:p>
        </p:txBody>
      </p:sp>
      <p:sp>
        <p:nvSpPr>
          <p:cNvPr id="245" name="TextBox 244"/>
          <p:cNvSpPr txBox="1"/>
          <p:nvPr/>
        </p:nvSpPr>
        <p:spPr>
          <a:xfrm>
            <a:off x="5168125" y="1086726"/>
            <a:ext cx="3672544" cy="369332"/>
          </a:xfrm>
          <a:prstGeom prst="rect">
            <a:avLst/>
          </a:prstGeom>
          <a:noFill/>
        </p:spPr>
        <p:txBody>
          <a:bodyPr wrap="none" rtlCol="0">
            <a:spAutoFit/>
          </a:bodyPr>
          <a:lstStyle/>
          <a:p>
            <a:r>
              <a:rPr lang="en-US" b="1" dirty="0" smtClean="0"/>
              <a:t>Implemented using binary encoding:</a:t>
            </a:r>
            <a:endParaRPr lang="en-US" dirty="0"/>
          </a:p>
        </p:txBody>
      </p:sp>
      <p:sp>
        <p:nvSpPr>
          <p:cNvPr id="250" name="Rectangle 249"/>
          <p:cNvSpPr/>
          <p:nvPr/>
        </p:nvSpPr>
        <p:spPr>
          <a:xfrm>
            <a:off x="7424096" y="1798502"/>
            <a:ext cx="900000" cy="227592"/>
          </a:xfrm>
          <a:prstGeom prst="rect">
            <a:avLst/>
          </a:prstGeom>
          <a:solidFill>
            <a:srgbClr val="FFC0CB"/>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tx1"/>
              </a:solidFill>
            </a:endParaRPr>
          </a:p>
        </p:txBody>
      </p:sp>
      <p:sp>
        <p:nvSpPr>
          <p:cNvPr id="252" name="Oval 251"/>
          <p:cNvSpPr/>
          <p:nvPr/>
        </p:nvSpPr>
        <p:spPr>
          <a:xfrm>
            <a:off x="7007090" y="1787979"/>
            <a:ext cx="244800" cy="246278"/>
          </a:xfrm>
          <a:prstGeom prst="ellipse">
            <a:avLst/>
          </a:prstGeom>
          <a:solidFill>
            <a:srgbClr val="FFC0CB"/>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Rectangle 252"/>
          <p:cNvSpPr/>
          <p:nvPr/>
        </p:nvSpPr>
        <p:spPr>
          <a:xfrm>
            <a:off x="6978595" y="1639277"/>
            <a:ext cx="306636" cy="523220"/>
          </a:xfrm>
          <a:prstGeom prst="rect">
            <a:avLst/>
          </a:prstGeom>
        </p:spPr>
        <p:txBody>
          <a:bodyPr wrap="square">
            <a:spAutoFit/>
          </a:bodyPr>
          <a:lstStyle/>
          <a:p>
            <a:pPr algn="ctr"/>
            <a:r>
              <a:rPr lang="en-US" sz="2800" dirty="0" smtClean="0"/>
              <a:t>+</a:t>
            </a:r>
            <a:endParaRPr lang="en-US" sz="2800" dirty="0"/>
          </a:p>
        </p:txBody>
      </p:sp>
      <p:sp>
        <p:nvSpPr>
          <p:cNvPr id="258" name="Rectangle 257"/>
          <p:cNvSpPr/>
          <p:nvPr/>
        </p:nvSpPr>
        <p:spPr>
          <a:xfrm>
            <a:off x="7383795" y="1766891"/>
            <a:ext cx="981679" cy="276999"/>
          </a:xfrm>
          <a:prstGeom prst="rect">
            <a:avLst/>
          </a:prstGeom>
        </p:spPr>
        <p:txBody>
          <a:bodyPr wrap="none">
            <a:spAutoFit/>
          </a:bodyPr>
          <a:lstStyle/>
          <a:p>
            <a:pPr algn="ctr"/>
            <a:r>
              <a:rPr lang="en-US" sz="1200" b="1" dirty="0"/>
              <a:t>accumulator</a:t>
            </a:r>
          </a:p>
        </p:txBody>
      </p:sp>
      <p:cxnSp>
        <p:nvCxnSpPr>
          <p:cNvPr id="260" name="Straight Connector 127"/>
          <p:cNvCxnSpPr>
            <a:stCxn id="253" idx="2"/>
            <a:endCxn id="250" idx="2"/>
          </p:cNvCxnSpPr>
          <p:nvPr/>
        </p:nvCxnSpPr>
        <p:spPr>
          <a:xfrm rot="5400000" flipH="1" flipV="1">
            <a:off x="7434802" y="1723204"/>
            <a:ext cx="136403" cy="742183"/>
          </a:xfrm>
          <a:prstGeom prst="bentConnector3">
            <a:avLst>
              <a:gd name="adj1" fmla="val -2328"/>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8" name="Straight Connector 127"/>
          <p:cNvCxnSpPr/>
          <p:nvPr/>
        </p:nvCxnSpPr>
        <p:spPr>
          <a:xfrm flipH="1">
            <a:off x="6683317" y="1911118"/>
            <a:ext cx="314250" cy="0"/>
          </a:xfrm>
          <a:prstGeom prst="straightConnector1">
            <a:avLst/>
          </a:prstGeom>
          <a:ln w="190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4" name="Straight Connector 127"/>
          <p:cNvCxnSpPr>
            <a:stCxn id="250" idx="1"/>
            <a:endCxn id="252" idx="6"/>
          </p:cNvCxnSpPr>
          <p:nvPr/>
        </p:nvCxnSpPr>
        <p:spPr>
          <a:xfrm flipH="1" flipV="1">
            <a:off x="7251890" y="1911118"/>
            <a:ext cx="172206" cy="1180"/>
          </a:xfrm>
          <a:prstGeom prst="straightConnector1">
            <a:avLst/>
          </a:prstGeom>
          <a:ln w="190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89" name="Rectangle 288"/>
          <p:cNvSpPr/>
          <p:nvPr/>
        </p:nvSpPr>
        <p:spPr>
          <a:xfrm rot="16200000">
            <a:off x="5629292" y="2451255"/>
            <a:ext cx="1867420" cy="508135"/>
          </a:xfrm>
          <a:prstGeom prst="rect">
            <a:avLst/>
          </a:prstGeom>
          <a:solidFill>
            <a:srgbClr val="FFC0CB"/>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K-bit</a:t>
            </a:r>
            <a:r>
              <a:rPr lang="en-US" sz="1600" i="1" dirty="0" smtClean="0">
                <a:solidFill>
                  <a:schemeClr val="tx1"/>
                </a:solidFill>
              </a:rPr>
              <a:t> </a:t>
            </a:r>
            <a:r>
              <a:rPr lang="en-US" sz="1600" i="1" dirty="0" err="1" smtClean="0">
                <a:solidFill>
                  <a:schemeClr val="tx1"/>
                </a:solidFill>
              </a:rPr>
              <a:t>PopCount</a:t>
            </a:r>
            <a:r>
              <a:rPr lang="en-US" sz="1600" dirty="0" smtClean="0">
                <a:solidFill>
                  <a:schemeClr val="tx1"/>
                </a:solidFill>
              </a:rPr>
              <a:t> compressor tree</a:t>
            </a:r>
            <a:endParaRPr lang="en-US" sz="1600" dirty="0">
              <a:solidFill>
                <a:schemeClr val="tx1"/>
              </a:solidFill>
            </a:endParaRPr>
          </a:p>
        </p:txBody>
      </p:sp>
      <p:sp>
        <p:nvSpPr>
          <p:cNvPr id="290" name="Oval 289"/>
          <p:cNvSpPr/>
          <p:nvPr/>
        </p:nvSpPr>
        <p:spPr>
          <a:xfrm>
            <a:off x="7007090" y="2688823"/>
            <a:ext cx="244800" cy="246278"/>
          </a:xfrm>
          <a:prstGeom prst="ellipse">
            <a:avLst/>
          </a:prstGeom>
          <a:solidFill>
            <a:srgbClr val="FFC0CB"/>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Rectangle 290"/>
          <p:cNvSpPr/>
          <p:nvPr/>
        </p:nvSpPr>
        <p:spPr>
          <a:xfrm>
            <a:off x="6974497" y="2533771"/>
            <a:ext cx="312321" cy="523220"/>
          </a:xfrm>
          <a:prstGeom prst="rect">
            <a:avLst/>
          </a:prstGeom>
        </p:spPr>
        <p:txBody>
          <a:bodyPr wrap="square">
            <a:spAutoFit/>
          </a:bodyPr>
          <a:lstStyle/>
          <a:p>
            <a:pPr algn="ctr"/>
            <a:r>
              <a:rPr lang="en-US" sz="2800" dirty="0" smtClean="0"/>
              <a:t>+</a:t>
            </a:r>
            <a:endParaRPr lang="en-US" sz="2800" dirty="0"/>
          </a:p>
        </p:txBody>
      </p:sp>
      <p:sp>
        <p:nvSpPr>
          <p:cNvPr id="295" name="Rectangle 294"/>
          <p:cNvSpPr/>
          <p:nvPr/>
        </p:nvSpPr>
        <p:spPr>
          <a:xfrm>
            <a:off x="6902442" y="2306777"/>
            <a:ext cx="450000" cy="227592"/>
          </a:xfrm>
          <a:prstGeom prst="rect">
            <a:avLst/>
          </a:prstGeom>
          <a:solidFill>
            <a:srgbClr val="FFC0CB"/>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&lt;&lt; 1</a:t>
            </a:r>
            <a:endParaRPr lang="en-US" sz="1200" b="1" dirty="0">
              <a:solidFill>
                <a:schemeClr val="tx1"/>
              </a:solidFill>
            </a:endParaRPr>
          </a:p>
        </p:txBody>
      </p:sp>
      <mc:AlternateContent xmlns:mc="http://schemas.openxmlformats.org/markup-compatibility/2006" xmlns:a14="http://schemas.microsoft.com/office/drawing/2010/main">
        <mc:Choice Requires="a14">
          <p:sp>
            <p:nvSpPr>
              <p:cNvPr id="309" name="Rectangle 308"/>
              <p:cNvSpPr/>
              <p:nvPr/>
            </p:nvSpPr>
            <p:spPr>
              <a:xfrm>
                <a:off x="7815810" y="2005793"/>
                <a:ext cx="733470"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𝑁</m:t>
                      </m:r>
                      <m:r>
                        <a:rPr lang="en-US" sz="1200" b="0" i="1" smtClean="0">
                          <a:latin typeface="Cambria Math" panose="02040503050406030204" pitchFamily="18" charset="0"/>
                        </a:rPr>
                        <m:t> </m:t>
                      </m:r>
                      <m:r>
                        <m:rPr>
                          <m:sty m:val="p"/>
                        </m:rPr>
                        <a:rPr lang="en-US" sz="1200" b="0" i="0" smtClean="0">
                          <a:latin typeface="Cambria Math" panose="02040503050406030204" pitchFamily="18" charset="0"/>
                        </a:rPr>
                        <m:t>times</m:t>
                      </m:r>
                    </m:oMath>
                  </m:oMathPara>
                </a14:m>
                <a:endParaRPr lang="en-US" sz="1200" dirty="0"/>
              </a:p>
            </p:txBody>
          </p:sp>
        </mc:Choice>
        <mc:Fallback xmlns="">
          <p:sp>
            <p:nvSpPr>
              <p:cNvPr id="309" name="Rectangle 308"/>
              <p:cNvSpPr>
                <a:spLocks noRot="1" noChangeAspect="1" noMove="1" noResize="1" noEditPoints="1" noAdjustHandles="1" noChangeArrowheads="1" noChangeShapeType="1" noTextEdit="1"/>
              </p:cNvSpPr>
              <p:nvPr/>
            </p:nvSpPr>
            <p:spPr>
              <a:xfrm>
                <a:off x="7815810" y="2005793"/>
                <a:ext cx="733470" cy="276999"/>
              </a:xfrm>
              <a:prstGeom prst="rect">
                <a:avLst/>
              </a:prstGeom>
              <a:blipFill rotWithShape="0">
                <a:blip r:embed="rId2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7" name="Rectangle 316"/>
              <p:cNvSpPr/>
              <p:nvPr/>
            </p:nvSpPr>
            <p:spPr>
              <a:xfrm>
                <a:off x="6486175" y="3026719"/>
                <a:ext cx="1232324" cy="461665"/>
              </a:xfrm>
              <a:prstGeom prst="rect">
                <a:avLst/>
              </a:prstGeom>
            </p:spPr>
            <p:txBody>
              <a:bodyPr wrap="none">
                <a:spAutoFit/>
              </a:bodyPr>
              <a:lstStyle/>
              <a:p>
                <a:pPr algn="ctr"/>
                <a14:m>
                  <m:oMath xmlns:m="http://schemas.openxmlformats.org/officeDocument/2006/math">
                    <m:r>
                      <a:rPr lang="en-US" sz="1200" b="0" i="1" smtClean="0">
                        <a:latin typeface="Cambria Math" panose="02040503050406030204" pitchFamily="18" charset="0"/>
                      </a:rPr>
                      <m:t> −</m:t>
                    </m:r>
                    <m:r>
                      <a:rPr lang="en-US" sz="1200" i="1">
                        <a:latin typeface="Cambria Math" panose="02040503050406030204" pitchFamily="18" charset="0"/>
                      </a:rPr>
                      <m:t>𝐾</m:t>
                    </m:r>
                    <m:r>
                      <a:rPr lang="en-US" sz="1200" b="0" i="1" smtClean="0">
                        <a:latin typeface="Cambria Math" panose="02040503050406030204" pitchFamily="18" charset="0"/>
                      </a:rPr>
                      <m:t>⋅</m:t>
                    </m:r>
                    <m:r>
                      <a:rPr lang="en-US" sz="1200" b="0" i="1" smtClean="0">
                        <a:latin typeface="Cambria Math" panose="02040503050406030204" pitchFamily="18" charset="0"/>
                      </a:rPr>
                      <m:t>𝑁</m:t>
                    </m:r>
                  </m:oMath>
                </a14:m>
                <a:r>
                  <a:rPr lang="en-US" sz="1200" b="1" dirty="0" smtClean="0"/>
                  <a:t> </a:t>
                </a:r>
              </a:p>
              <a:p>
                <a:pPr algn="ctr"/>
                <a:r>
                  <a:rPr lang="en-US" sz="1200" b="1" dirty="0" smtClean="0"/>
                  <a:t>        (kernel size)</a:t>
                </a:r>
                <a:endParaRPr lang="en-US" sz="1200" b="1" dirty="0"/>
              </a:p>
            </p:txBody>
          </p:sp>
        </mc:Choice>
        <mc:Fallback xmlns="">
          <p:sp>
            <p:nvSpPr>
              <p:cNvPr id="317" name="Rectangle 316"/>
              <p:cNvSpPr>
                <a:spLocks noRot="1" noChangeAspect="1" noMove="1" noResize="1" noEditPoints="1" noAdjustHandles="1" noChangeArrowheads="1" noChangeShapeType="1" noTextEdit="1"/>
              </p:cNvSpPr>
              <p:nvPr/>
            </p:nvSpPr>
            <p:spPr>
              <a:xfrm>
                <a:off x="6486175" y="3026719"/>
                <a:ext cx="1232324" cy="461665"/>
              </a:xfrm>
              <a:prstGeom prst="rect">
                <a:avLst/>
              </a:prstGeom>
              <a:blipFill rotWithShape="0">
                <a:blip r:embed="rId29"/>
                <a:stretch>
                  <a:fillRect b="-10667"/>
                </a:stretch>
              </a:blipFill>
            </p:spPr>
            <p:txBody>
              <a:bodyPr/>
              <a:lstStyle/>
              <a:p>
                <a:r>
                  <a:rPr lang="en-US">
                    <a:noFill/>
                  </a:rPr>
                  <a:t> </a:t>
                </a:r>
              </a:p>
            </p:txBody>
          </p:sp>
        </mc:Fallback>
      </mc:AlternateContent>
    </p:spTree>
    <p:extLst>
      <p:ext uri="{BB962C8B-B14F-4D97-AF65-F5344CB8AC3E}">
        <p14:creationId xmlns:p14="http://schemas.microsoft.com/office/powerpoint/2010/main" val="1902046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4"/>
                                        </p:tgtEl>
                                        <p:attrNameLst>
                                          <p:attrName>style.visibility</p:attrName>
                                        </p:attrNameLst>
                                      </p:cBhvr>
                                      <p:to>
                                        <p:strVal val="visible"/>
                                      </p:to>
                                    </p:set>
                                    <p:animEffect transition="in" filter="fade">
                                      <p:cBhvr>
                                        <p:cTn id="12" dur="500"/>
                                        <p:tgtEl>
                                          <p:spTgt spid="11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4"/>
                                        </p:tgtEl>
                                        <p:attrNameLst>
                                          <p:attrName>style.visibility</p:attrName>
                                        </p:attrNameLst>
                                      </p:cBhvr>
                                      <p:to>
                                        <p:strVal val="visible"/>
                                      </p:to>
                                    </p:set>
                                    <p:animEffect transition="in" filter="fade">
                                      <p:cBhvr>
                                        <p:cTn id="15" dur="500"/>
                                        <p:tgtEl>
                                          <p:spTgt spid="8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5"/>
                                        </p:tgtEl>
                                        <p:attrNameLst>
                                          <p:attrName>style.visibility</p:attrName>
                                        </p:attrNameLst>
                                      </p:cBhvr>
                                      <p:to>
                                        <p:strVal val="visible"/>
                                      </p:to>
                                    </p:set>
                                    <p:animEffect transition="in" filter="fade">
                                      <p:cBhvr>
                                        <p:cTn id="18" dur="500"/>
                                        <p:tgtEl>
                                          <p:spTgt spid="8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6"/>
                                        </p:tgtEl>
                                        <p:attrNameLst>
                                          <p:attrName>style.visibility</p:attrName>
                                        </p:attrNameLst>
                                      </p:cBhvr>
                                      <p:to>
                                        <p:strVal val="visible"/>
                                      </p:to>
                                    </p:set>
                                    <p:animEffect transition="in" filter="fade">
                                      <p:cBhvr>
                                        <p:cTn id="21" dur="500"/>
                                        <p:tgtEl>
                                          <p:spTgt spid="86"/>
                                        </p:tgtEl>
                                      </p:cBhvr>
                                    </p:animEffect>
                                  </p:childTnLst>
                                </p:cTn>
                              </p:par>
                              <p:par>
                                <p:cTn id="22" presetID="10" presetClass="entr" presetSubtype="0" fill="hold" nodeType="withEffect">
                                  <p:stCondLst>
                                    <p:cond delay="0"/>
                                  </p:stCondLst>
                                  <p:childTnLst>
                                    <p:set>
                                      <p:cBhvr>
                                        <p:cTn id="23" dur="1" fill="hold">
                                          <p:stCondLst>
                                            <p:cond delay="0"/>
                                          </p:stCondLst>
                                        </p:cTn>
                                        <p:tgtEl>
                                          <p:spTgt spid="88"/>
                                        </p:tgtEl>
                                        <p:attrNameLst>
                                          <p:attrName>style.visibility</p:attrName>
                                        </p:attrNameLst>
                                      </p:cBhvr>
                                      <p:to>
                                        <p:strVal val="visible"/>
                                      </p:to>
                                    </p:set>
                                    <p:animEffect transition="in" filter="fade">
                                      <p:cBhvr>
                                        <p:cTn id="24" dur="500"/>
                                        <p:tgtEl>
                                          <p:spTgt spid="88"/>
                                        </p:tgtEl>
                                      </p:cBhvr>
                                    </p:animEffect>
                                  </p:childTnLst>
                                </p:cTn>
                              </p:par>
                              <p:par>
                                <p:cTn id="25" presetID="10" presetClass="entr" presetSubtype="0" fill="hold" nodeType="with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fade">
                                      <p:cBhvr>
                                        <p:cTn id="27" dur="500"/>
                                        <p:tgtEl>
                                          <p:spTgt spid="8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09"/>
                                        </p:tgtEl>
                                        <p:attrNameLst>
                                          <p:attrName>style.visibility</p:attrName>
                                        </p:attrNameLst>
                                      </p:cBhvr>
                                      <p:to>
                                        <p:strVal val="visible"/>
                                      </p:to>
                                    </p:set>
                                    <p:animEffect transition="in" filter="fade">
                                      <p:cBhvr>
                                        <p:cTn id="30" dur="500"/>
                                        <p:tgtEl>
                                          <p:spTgt spid="109"/>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10"/>
                                        </p:tgtEl>
                                        <p:attrNameLst>
                                          <p:attrName>style.visibility</p:attrName>
                                        </p:attrNameLst>
                                      </p:cBhvr>
                                      <p:to>
                                        <p:strVal val="visible"/>
                                      </p:to>
                                    </p:set>
                                    <p:animEffect transition="in" filter="fade">
                                      <p:cBhvr>
                                        <p:cTn id="33" dur="500"/>
                                        <p:tgtEl>
                                          <p:spTgt spid="110"/>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11"/>
                                        </p:tgtEl>
                                        <p:attrNameLst>
                                          <p:attrName>style.visibility</p:attrName>
                                        </p:attrNameLst>
                                      </p:cBhvr>
                                      <p:to>
                                        <p:strVal val="visible"/>
                                      </p:to>
                                    </p:set>
                                    <p:animEffect transition="in" filter="fade">
                                      <p:cBhvr>
                                        <p:cTn id="36" dur="500"/>
                                        <p:tgtEl>
                                          <p:spTgt spid="111"/>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12"/>
                                        </p:tgtEl>
                                        <p:attrNameLst>
                                          <p:attrName>style.visibility</p:attrName>
                                        </p:attrNameLst>
                                      </p:cBhvr>
                                      <p:to>
                                        <p:strVal val="visible"/>
                                      </p:to>
                                    </p:set>
                                    <p:animEffect transition="in" filter="fade">
                                      <p:cBhvr>
                                        <p:cTn id="39" dur="500"/>
                                        <p:tgtEl>
                                          <p:spTgt spid="112"/>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48"/>
                                        </p:tgtEl>
                                        <p:attrNameLst>
                                          <p:attrName>style.visibility</p:attrName>
                                        </p:attrNameLst>
                                      </p:cBhvr>
                                      <p:to>
                                        <p:strVal val="visible"/>
                                      </p:to>
                                    </p:set>
                                    <p:animEffect transition="in" filter="fade">
                                      <p:cBhvr>
                                        <p:cTn id="42" dur="500"/>
                                        <p:tgtEl>
                                          <p:spTgt spid="148"/>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49"/>
                                        </p:tgtEl>
                                        <p:attrNameLst>
                                          <p:attrName>style.visibility</p:attrName>
                                        </p:attrNameLst>
                                      </p:cBhvr>
                                      <p:to>
                                        <p:strVal val="visible"/>
                                      </p:to>
                                    </p:set>
                                    <p:animEffect transition="in" filter="fade">
                                      <p:cBhvr>
                                        <p:cTn id="45" dur="500"/>
                                        <p:tgtEl>
                                          <p:spTgt spid="149"/>
                                        </p:tgtEl>
                                      </p:cBhvr>
                                    </p:animEffect>
                                  </p:childTnLst>
                                </p:cTn>
                              </p:par>
                              <p:par>
                                <p:cTn id="46" presetID="10" presetClass="entr" presetSubtype="0" fill="hold" nodeType="withEffect">
                                  <p:stCondLst>
                                    <p:cond delay="0"/>
                                  </p:stCondLst>
                                  <p:childTnLst>
                                    <p:set>
                                      <p:cBhvr>
                                        <p:cTn id="47" dur="1" fill="hold">
                                          <p:stCondLst>
                                            <p:cond delay="0"/>
                                          </p:stCondLst>
                                        </p:cTn>
                                        <p:tgtEl>
                                          <p:spTgt spid="150"/>
                                        </p:tgtEl>
                                        <p:attrNameLst>
                                          <p:attrName>style.visibility</p:attrName>
                                        </p:attrNameLst>
                                      </p:cBhvr>
                                      <p:to>
                                        <p:strVal val="visible"/>
                                      </p:to>
                                    </p:set>
                                    <p:animEffect transition="in" filter="fade">
                                      <p:cBhvr>
                                        <p:cTn id="48" dur="500"/>
                                        <p:tgtEl>
                                          <p:spTgt spid="150"/>
                                        </p:tgtEl>
                                      </p:cBhvr>
                                    </p:animEffect>
                                  </p:childTnLst>
                                </p:cTn>
                              </p:par>
                              <p:par>
                                <p:cTn id="49" presetID="10" presetClass="entr" presetSubtype="0" fill="hold" nodeType="withEffect">
                                  <p:stCondLst>
                                    <p:cond delay="0"/>
                                  </p:stCondLst>
                                  <p:childTnLst>
                                    <p:set>
                                      <p:cBhvr>
                                        <p:cTn id="50" dur="1" fill="hold">
                                          <p:stCondLst>
                                            <p:cond delay="0"/>
                                          </p:stCondLst>
                                        </p:cTn>
                                        <p:tgtEl>
                                          <p:spTgt spid="151"/>
                                        </p:tgtEl>
                                        <p:attrNameLst>
                                          <p:attrName>style.visibility</p:attrName>
                                        </p:attrNameLst>
                                      </p:cBhvr>
                                      <p:to>
                                        <p:strVal val="visible"/>
                                      </p:to>
                                    </p:set>
                                    <p:animEffect transition="in" filter="fade">
                                      <p:cBhvr>
                                        <p:cTn id="51" dur="500"/>
                                        <p:tgtEl>
                                          <p:spTgt spid="151"/>
                                        </p:tgtEl>
                                      </p:cBhvr>
                                    </p:animEffect>
                                  </p:childTnLst>
                                </p:cTn>
                              </p:par>
                              <p:par>
                                <p:cTn id="52" presetID="10" presetClass="entr" presetSubtype="0" fill="hold" nodeType="withEffect">
                                  <p:stCondLst>
                                    <p:cond delay="0"/>
                                  </p:stCondLst>
                                  <p:childTnLst>
                                    <p:set>
                                      <p:cBhvr>
                                        <p:cTn id="53" dur="1" fill="hold">
                                          <p:stCondLst>
                                            <p:cond delay="0"/>
                                          </p:stCondLst>
                                        </p:cTn>
                                        <p:tgtEl>
                                          <p:spTgt spid="152"/>
                                        </p:tgtEl>
                                        <p:attrNameLst>
                                          <p:attrName>style.visibility</p:attrName>
                                        </p:attrNameLst>
                                      </p:cBhvr>
                                      <p:to>
                                        <p:strVal val="visible"/>
                                      </p:to>
                                    </p:set>
                                    <p:animEffect transition="in" filter="fade">
                                      <p:cBhvr>
                                        <p:cTn id="54" dur="500"/>
                                        <p:tgtEl>
                                          <p:spTgt spid="152"/>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65"/>
                                        </p:tgtEl>
                                        <p:attrNameLst>
                                          <p:attrName>style.visibility</p:attrName>
                                        </p:attrNameLst>
                                      </p:cBhvr>
                                      <p:to>
                                        <p:strVal val="visible"/>
                                      </p:to>
                                    </p:set>
                                    <p:animEffect transition="in" filter="fade">
                                      <p:cBhvr>
                                        <p:cTn id="57" dur="500"/>
                                        <p:tgtEl>
                                          <p:spTgt spid="165"/>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66"/>
                                        </p:tgtEl>
                                        <p:attrNameLst>
                                          <p:attrName>style.visibility</p:attrName>
                                        </p:attrNameLst>
                                      </p:cBhvr>
                                      <p:to>
                                        <p:strVal val="visible"/>
                                      </p:to>
                                    </p:set>
                                    <p:animEffect transition="in" filter="fade">
                                      <p:cBhvr>
                                        <p:cTn id="60" dur="500"/>
                                        <p:tgtEl>
                                          <p:spTgt spid="166"/>
                                        </p:tgtEl>
                                      </p:cBhvr>
                                    </p:animEffect>
                                  </p:childTnLst>
                                </p:cTn>
                              </p:par>
                              <p:par>
                                <p:cTn id="61" presetID="10" presetClass="entr" presetSubtype="0" fill="hold" nodeType="withEffect">
                                  <p:stCondLst>
                                    <p:cond delay="0"/>
                                  </p:stCondLst>
                                  <p:childTnLst>
                                    <p:set>
                                      <p:cBhvr>
                                        <p:cTn id="62" dur="1" fill="hold">
                                          <p:stCondLst>
                                            <p:cond delay="0"/>
                                          </p:stCondLst>
                                        </p:cTn>
                                        <p:tgtEl>
                                          <p:spTgt spid="167"/>
                                        </p:tgtEl>
                                        <p:attrNameLst>
                                          <p:attrName>style.visibility</p:attrName>
                                        </p:attrNameLst>
                                      </p:cBhvr>
                                      <p:to>
                                        <p:strVal val="visible"/>
                                      </p:to>
                                    </p:set>
                                    <p:animEffect transition="in" filter="fade">
                                      <p:cBhvr>
                                        <p:cTn id="63" dur="500"/>
                                        <p:tgtEl>
                                          <p:spTgt spid="167"/>
                                        </p:tgtEl>
                                      </p:cBhvr>
                                    </p:animEffect>
                                  </p:childTnLst>
                                </p:cTn>
                              </p:par>
                              <p:par>
                                <p:cTn id="64" presetID="10" presetClass="entr" presetSubtype="0" fill="hold" nodeType="withEffect">
                                  <p:stCondLst>
                                    <p:cond delay="0"/>
                                  </p:stCondLst>
                                  <p:childTnLst>
                                    <p:set>
                                      <p:cBhvr>
                                        <p:cTn id="65" dur="1" fill="hold">
                                          <p:stCondLst>
                                            <p:cond delay="0"/>
                                          </p:stCondLst>
                                        </p:cTn>
                                        <p:tgtEl>
                                          <p:spTgt spid="168"/>
                                        </p:tgtEl>
                                        <p:attrNameLst>
                                          <p:attrName>style.visibility</p:attrName>
                                        </p:attrNameLst>
                                      </p:cBhvr>
                                      <p:to>
                                        <p:strVal val="visible"/>
                                      </p:to>
                                    </p:set>
                                    <p:animEffect transition="in" filter="fade">
                                      <p:cBhvr>
                                        <p:cTn id="66" dur="500"/>
                                        <p:tgtEl>
                                          <p:spTgt spid="168"/>
                                        </p:tgtEl>
                                      </p:cBhvr>
                                    </p:animEffect>
                                  </p:childTnLst>
                                </p:cTn>
                              </p:par>
                              <p:par>
                                <p:cTn id="67" presetID="10" presetClass="entr" presetSubtype="0" fill="hold" nodeType="withEffect">
                                  <p:stCondLst>
                                    <p:cond delay="0"/>
                                  </p:stCondLst>
                                  <p:childTnLst>
                                    <p:set>
                                      <p:cBhvr>
                                        <p:cTn id="68" dur="1" fill="hold">
                                          <p:stCondLst>
                                            <p:cond delay="0"/>
                                          </p:stCondLst>
                                        </p:cTn>
                                        <p:tgtEl>
                                          <p:spTgt spid="169"/>
                                        </p:tgtEl>
                                        <p:attrNameLst>
                                          <p:attrName>style.visibility</p:attrName>
                                        </p:attrNameLst>
                                      </p:cBhvr>
                                      <p:to>
                                        <p:strVal val="visible"/>
                                      </p:to>
                                    </p:set>
                                    <p:animEffect transition="in" filter="fade">
                                      <p:cBhvr>
                                        <p:cTn id="69" dur="500"/>
                                        <p:tgtEl>
                                          <p:spTgt spid="169"/>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181"/>
                                        </p:tgtEl>
                                        <p:attrNameLst>
                                          <p:attrName>style.visibility</p:attrName>
                                        </p:attrNameLst>
                                      </p:cBhvr>
                                      <p:to>
                                        <p:strVal val="visible"/>
                                      </p:to>
                                    </p:set>
                                    <p:animEffect transition="in" filter="fade">
                                      <p:cBhvr>
                                        <p:cTn id="72" dur="500"/>
                                        <p:tgtEl>
                                          <p:spTgt spid="181"/>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182"/>
                                        </p:tgtEl>
                                        <p:attrNameLst>
                                          <p:attrName>style.visibility</p:attrName>
                                        </p:attrNameLst>
                                      </p:cBhvr>
                                      <p:to>
                                        <p:strVal val="visible"/>
                                      </p:to>
                                    </p:set>
                                    <p:animEffect transition="in" filter="fade">
                                      <p:cBhvr>
                                        <p:cTn id="75" dur="500"/>
                                        <p:tgtEl>
                                          <p:spTgt spid="182"/>
                                        </p:tgtEl>
                                      </p:cBhvr>
                                    </p:animEffect>
                                  </p:childTnLst>
                                </p:cTn>
                              </p:par>
                              <p:par>
                                <p:cTn id="76" presetID="10" presetClass="entr" presetSubtype="0" fill="hold" nodeType="withEffect">
                                  <p:stCondLst>
                                    <p:cond delay="0"/>
                                  </p:stCondLst>
                                  <p:childTnLst>
                                    <p:set>
                                      <p:cBhvr>
                                        <p:cTn id="77" dur="1" fill="hold">
                                          <p:stCondLst>
                                            <p:cond delay="0"/>
                                          </p:stCondLst>
                                        </p:cTn>
                                        <p:tgtEl>
                                          <p:spTgt spid="183"/>
                                        </p:tgtEl>
                                        <p:attrNameLst>
                                          <p:attrName>style.visibility</p:attrName>
                                        </p:attrNameLst>
                                      </p:cBhvr>
                                      <p:to>
                                        <p:strVal val="visible"/>
                                      </p:to>
                                    </p:set>
                                    <p:animEffect transition="in" filter="fade">
                                      <p:cBhvr>
                                        <p:cTn id="78" dur="500"/>
                                        <p:tgtEl>
                                          <p:spTgt spid="183"/>
                                        </p:tgtEl>
                                      </p:cBhvr>
                                    </p:animEffect>
                                  </p:childTnLst>
                                </p:cTn>
                              </p:par>
                              <p:par>
                                <p:cTn id="79" presetID="10" presetClass="entr" presetSubtype="0" fill="hold" nodeType="withEffect">
                                  <p:stCondLst>
                                    <p:cond delay="0"/>
                                  </p:stCondLst>
                                  <p:childTnLst>
                                    <p:set>
                                      <p:cBhvr>
                                        <p:cTn id="80" dur="1" fill="hold">
                                          <p:stCondLst>
                                            <p:cond delay="0"/>
                                          </p:stCondLst>
                                        </p:cTn>
                                        <p:tgtEl>
                                          <p:spTgt spid="184"/>
                                        </p:tgtEl>
                                        <p:attrNameLst>
                                          <p:attrName>style.visibility</p:attrName>
                                        </p:attrNameLst>
                                      </p:cBhvr>
                                      <p:to>
                                        <p:strVal val="visible"/>
                                      </p:to>
                                    </p:set>
                                    <p:animEffect transition="in" filter="fade">
                                      <p:cBhvr>
                                        <p:cTn id="81" dur="500"/>
                                        <p:tgtEl>
                                          <p:spTgt spid="184"/>
                                        </p:tgtEl>
                                      </p:cBhvr>
                                    </p:animEffect>
                                  </p:childTnLst>
                                </p:cTn>
                              </p:par>
                              <p:par>
                                <p:cTn id="82" presetID="10" presetClass="entr" presetSubtype="0" fill="hold" nodeType="withEffect">
                                  <p:stCondLst>
                                    <p:cond delay="0"/>
                                  </p:stCondLst>
                                  <p:childTnLst>
                                    <p:set>
                                      <p:cBhvr>
                                        <p:cTn id="83" dur="1" fill="hold">
                                          <p:stCondLst>
                                            <p:cond delay="0"/>
                                          </p:stCondLst>
                                        </p:cTn>
                                        <p:tgtEl>
                                          <p:spTgt spid="185"/>
                                        </p:tgtEl>
                                        <p:attrNameLst>
                                          <p:attrName>style.visibility</p:attrName>
                                        </p:attrNameLst>
                                      </p:cBhvr>
                                      <p:to>
                                        <p:strVal val="visible"/>
                                      </p:to>
                                    </p:set>
                                    <p:animEffect transition="in" filter="fade">
                                      <p:cBhvr>
                                        <p:cTn id="84" dur="500"/>
                                        <p:tgtEl>
                                          <p:spTgt spid="185"/>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197"/>
                                        </p:tgtEl>
                                        <p:attrNameLst>
                                          <p:attrName>style.visibility</p:attrName>
                                        </p:attrNameLst>
                                      </p:cBhvr>
                                      <p:to>
                                        <p:strVal val="visible"/>
                                      </p:to>
                                    </p:set>
                                    <p:animEffect transition="in" filter="fade">
                                      <p:cBhvr>
                                        <p:cTn id="87" dur="500"/>
                                        <p:tgtEl>
                                          <p:spTgt spid="197"/>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198"/>
                                        </p:tgtEl>
                                        <p:attrNameLst>
                                          <p:attrName>style.visibility</p:attrName>
                                        </p:attrNameLst>
                                      </p:cBhvr>
                                      <p:to>
                                        <p:strVal val="visible"/>
                                      </p:to>
                                    </p:set>
                                    <p:animEffect transition="in" filter="fade">
                                      <p:cBhvr>
                                        <p:cTn id="90" dur="500"/>
                                        <p:tgtEl>
                                          <p:spTgt spid="198"/>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199"/>
                                        </p:tgtEl>
                                        <p:attrNameLst>
                                          <p:attrName>style.visibility</p:attrName>
                                        </p:attrNameLst>
                                      </p:cBhvr>
                                      <p:to>
                                        <p:strVal val="visible"/>
                                      </p:to>
                                    </p:set>
                                    <p:animEffect transition="in" filter="fade">
                                      <p:cBhvr>
                                        <p:cTn id="93" dur="500"/>
                                        <p:tgtEl>
                                          <p:spTgt spid="199"/>
                                        </p:tgtEl>
                                      </p:cBhvr>
                                    </p:animEffect>
                                  </p:childTnLst>
                                </p:cTn>
                              </p:par>
                              <p:par>
                                <p:cTn id="94" presetID="10" presetClass="entr" presetSubtype="0" fill="hold" nodeType="withEffect">
                                  <p:stCondLst>
                                    <p:cond delay="0"/>
                                  </p:stCondLst>
                                  <p:childTnLst>
                                    <p:set>
                                      <p:cBhvr>
                                        <p:cTn id="95" dur="1" fill="hold">
                                          <p:stCondLst>
                                            <p:cond delay="0"/>
                                          </p:stCondLst>
                                        </p:cTn>
                                        <p:tgtEl>
                                          <p:spTgt spid="201"/>
                                        </p:tgtEl>
                                        <p:attrNameLst>
                                          <p:attrName>style.visibility</p:attrName>
                                        </p:attrNameLst>
                                      </p:cBhvr>
                                      <p:to>
                                        <p:strVal val="visible"/>
                                      </p:to>
                                    </p:set>
                                    <p:animEffect transition="in" filter="fade">
                                      <p:cBhvr>
                                        <p:cTn id="96" dur="500"/>
                                        <p:tgtEl>
                                          <p:spTgt spid="201"/>
                                        </p:tgtEl>
                                      </p:cBhvr>
                                    </p:animEffect>
                                  </p:childTnLst>
                                </p:cTn>
                              </p:par>
                              <p:par>
                                <p:cTn id="97" presetID="10" presetClass="entr" presetSubtype="0" fill="hold" nodeType="withEffect">
                                  <p:stCondLst>
                                    <p:cond delay="0"/>
                                  </p:stCondLst>
                                  <p:childTnLst>
                                    <p:set>
                                      <p:cBhvr>
                                        <p:cTn id="98" dur="1" fill="hold">
                                          <p:stCondLst>
                                            <p:cond delay="0"/>
                                          </p:stCondLst>
                                        </p:cTn>
                                        <p:tgtEl>
                                          <p:spTgt spid="202"/>
                                        </p:tgtEl>
                                        <p:attrNameLst>
                                          <p:attrName>style.visibility</p:attrName>
                                        </p:attrNameLst>
                                      </p:cBhvr>
                                      <p:to>
                                        <p:strVal val="visible"/>
                                      </p:to>
                                    </p:set>
                                    <p:animEffect transition="in" filter="fade">
                                      <p:cBhvr>
                                        <p:cTn id="99" dur="500"/>
                                        <p:tgtEl>
                                          <p:spTgt spid="202"/>
                                        </p:tgtEl>
                                      </p:cBhvr>
                                    </p:animEffect>
                                  </p:childTnLst>
                                </p:cTn>
                              </p:par>
                              <p:par>
                                <p:cTn id="100" presetID="10" presetClass="entr" presetSubtype="0" fill="hold" nodeType="withEffect">
                                  <p:stCondLst>
                                    <p:cond delay="0"/>
                                  </p:stCondLst>
                                  <p:childTnLst>
                                    <p:set>
                                      <p:cBhvr>
                                        <p:cTn id="101" dur="1" fill="hold">
                                          <p:stCondLst>
                                            <p:cond delay="0"/>
                                          </p:stCondLst>
                                        </p:cTn>
                                        <p:tgtEl>
                                          <p:spTgt spid="203"/>
                                        </p:tgtEl>
                                        <p:attrNameLst>
                                          <p:attrName>style.visibility</p:attrName>
                                        </p:attrNameLst>
                                      </p:cBhvr>
                                      <p:to>
                                        <p:strVal val="visible"/>
                                      </p:to>
                                    </p:set>
                                    <p:animEffect transition="in" filter="fade">
                                      <p:cBhvr>
                                        <p:cTn id="102" dur="500"/>
                                        <p:tgtEl>
                                          <p:spTgt spid="203"/>
                                        </p:tgtEl>
                                      </p:cBhvr>
                                    </p:animEffect>
                                  </p:childTnLst>
                                </p:cTn>
                              </p:par>
                              <p:par>
                                <p:cTn id="103" presetID="10" presetClass="entr" presetSubtype="0" fill="hold" nodeType="withEffect">
                                  <p:stCondLst>
                                    <p:cond delay="0"/>
                                  </p:stCondLst>
                                  <p:childTnLst>
                                    <p:set>
                                      <p:cBhvr>
                                        <p:cTn id="104" dur="1" fill="hold">
                                          <p:stCondLst>
                                            <p:cond delay="0"/>
                                          </p:stCondLst>
                                        </p:cTn>
                                        <p:tgtEl>
                                          <p:spTgt spid="210"/>
                                        </p:tgtEl>
                                        <p:attrNameLst>
                                          <p:attrName>style.visibility</p:attrName>
                                        </p:attrNameLst>
                                      </p:cBhvr>
                                      <p:to>
                                        <p:strVal val="visible"/>
                                      </p:to>
                                    </p:set>
                                    <p:animEffect transition="in" filter="fade">
                                      <p:cBhvr>
                                        <p:cTn id="105" dur="500"/>
                                        <p:tgtEl>
                                          <p:spTgt spid="210"/>
                                        </p:tgtEl>
                                      </p:cBhvr>
                                    </p:animEffect>
                                  </p:childTnLst>
                                </p:cTn>
                              </p:par>
                              <p:par>
                                <p:cTn id="106" presetID="10" presetClass="entr" presetSubtype="0" fill="hold" nodeType="withEffect">
                                  <p:stCondLst>
                                    <p:cond delay="0"/>
                                  </p:stCondLst>
                                  <p:childTnLst>
                                    <p:set>
                                      <p:cBhvr>
                                        <p:cTn id="107" dur="1" fill="hold">
                                          <p:stCondLst>
                                            <p:cond delay="0"/>
                                          </p:stCondLst>
                                        </p:cTn>
                                        <p:tgtEl>
                                          <p:spTgt spid="212"/>
                                        </p:tgtEl>
                                        <p:attrNameLst>
                                          <p:attrName>style.visibility</p:attrName>
                                        </p:attrNameLst>
                                      </p:cBhvr>
                                      <p:to>
                                        <p:strVal val="visible"/>
                                      </p:to>
                                    </p:set>
                                    <p:animEffect transition="in" filter="fade">
                                      <p:cBhvr>
                                        <p:cTn id="108" dur="500"/>
                                        <p:tgtEl>
                                          <p:spTgt spid="212"/>
                                        </p:tgtEl>
                                      </p:cBhvr>
                                    </p:animEffect>
                                  </p:childTnLst>
                                </p:cTn>
                              </p:par>
                              <p:par>
                                <p:cTn id="109" presetID="10" presetClass="entr" presetSubtype="0" fill="hold" nodeType="with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fade">
                                      <p:cBhvr>
                                        <p:cTn id="111" dur="500"/>
                                        <p:tgtEl>
                                          <p:spTgt spid="219"/>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245"/>
                                        </p:tgtEl>
                                        <p:attrNameLst>
                                          <p:attrName>style.visibility</p:attrName>
                                        </p:attrNameLst>
                                      </p:cBhvr>
                                      <p:to>
                                        <p:strVal val="visible"/>
                                      </p:to>
                                    </p:set>
                                    <p:animEffect transition="in" filter="fade">
                                      <p:cBhvr>
                                        <p:cTn id="114" dur="500"/>
                                        <p:tgtEl>
                                          <p:spTgt spid="245"/>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250"/>
                                        </p:tgtEl>
                                        <p:attrNameLst>
                                          <p:attrName>style.visibility</p:attrName>
                                        </p:attrNameLst>
                                      </p:cBhvr>
                                      <p:to>
                                        <p:strVal val="visible"/>
                                      </p:to>
                                    </p:set>
                                    <p:animEffect transition="in" filter="fade">
                                      <p:cBhvr>
                                        <p:cTn id="117" dur="500"/>
                                        <p:tgtEl>
                                          <p:spTgt spid="250"/>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252"/>
                                        </p:tgtEl>
                                        <p:attrNameLst>
                                          <p:attrName>style.visibility</p:attrName>
                                        </p:attrNameLst>
                                      </p:cBhvr>
                                      <p:to>
                                        <p:strVal val="visible"/>
                                      </p:to>
                                    </p:set>
                                    <p:animEffect transition="in" filter="fade">
                                      <p:cBhvr>
                                        <p:cTn id="120" dur="500"/>
                                        <p:tgtEl>
                                          <p:spTgt spid="252"/>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253"/>
                                        </p:tgtEl>
                                        <p:attrNameLst>
                                          <p:attrName>style.visibility</p:attrName>
                                        </p:attrNameLst>
                                      </p:cBhvr>
                                      <p:to>
                                        <p:strVal val="visible"/>
                                      </p:to>
                                    </p:set>
                                    <p:animEffect transition="in" filter="fade">
                                      <p:cBhvr>
                                        <p:cTn id="123" dur="500"/>
                                        <p:tgtEl>
                                          <p:spTgt spid="253"/>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258"/>
                                        </p:tgtEl>
                                        <p:attrNameLst>
                                          <p:attrName>style.visibility</p:attrName>
                                        </p:attrNameLst>
                                      </p:cBhvr>
                                      <p:to>
                                        <p:strVal val="visible"/>
                                      </p:to>
                                    </p:set>
                                    <p:animEffect transition="in" filter="fade">
                                      <p:cBhvr>
                                        <p:cTn id="126" dur="500"/>
                                        <p:tgtEl>
                                          <p:spTgt spid="258"/>
                                        </p:tgtEl>
                                      </p:cBhvr>
                                    </p:animEffect>
                                  </p:childTnLst>
                                </p:cTn>
                              </p:par>
                              <p:par>
                                <p:cTn id="127" presetID="10" presetClass="entr" presetSubtype="0" fill="hold" nodeType="withEffect">
                                  <p:stCondLst>
                                    <p:cond delay="0"/>
                                  </p:stCondLst>
                                  <p:childTnLst>
                                    <p:set>
                                      <p:cBhvr>
                                        <p:cTn id="128" dur="1" fill="hold">
                                          <p:stCondLst>
                                            <p:cond delay="0"/>
                                          </p:stCondLst>
                                        </p:cTn>
                                        <p:tgtEl>
                                          <p:spTgt spid="260"/>
                                        </p:tgtEl>
                                        <p:attrNameLst>
                                          <p:attrName>style.visibility</p:attrName>
                                        </p:attrNameLst>
                                      </p:cBhvr>
                                      <p:to>
                                        <p:strVal val="visible"/>
                                      </p:to>
                                    </p:set>
                                    <p:animEffect transition="in" filter="fade">
                                      <p:cBhvr>
                                        <p:cTn id="129" dur="500"/>
                                        <p:tgtEl>
                                          <p:spTgt spid="260"/>
                                        </p:tgtEl>
                                      </p:cBhvr>
                                    </p:animEffect>
                                  </p:childTnLst>
                                </p:cTn>
                              </p:par>
                              <p:par>
                                <p:cTn id="130" presetID="10" presetClass="entr" presetSubtype="0" fill="hold" nodeType="withEffect">
                                  <p:stCondLst>
                                    <p:cond delay="0"/>
                                  </p:stCondLst>
                                  <p:childTnLst>
                                    <p:set>
                                      <p:cBhvr>
                                        <p:cTn id="131" dur="1" fill="hold">
                                          <p:stCondLst>
                                            <p:cond delay="0"/>
                                          </p:stCondLst>
                                        </p:cTn>
                                        <p:tgtEl>
                                          <p:spTgt spid="268"/>
                                        </p:tgtEl>
                                        <p:attrNameLst>
                                          <p:attrName>style.visibility</p:attrName>
                                        </p:attrNameLst>
                                      </p:cBhvr>
                                      <p:to>
                                        <p:strVal val="visible"/>
                                      </p:to>
                                    </p:set>
                                    <p:animEffect transition="in" filter="fade">
                                      <p:cBhvr>
                                        <p:cTn id="132" dur="500"/>
                                        <p:tgtEl>
                                          <p:spTgt spid="268"/>
                                        </p:tgtEl>
                                      </p:cBhvr>
                                    </p:animEffect>
                                  </p:childTnLst>
                                </p:cTn>
                              </p:par>
                              <p:par>
                                <p:cTn id="133" presetID="10" presetClass="entr" presetSubtype="0" fill="hold" nodeType="withEffect">
                                  <p:stCondLst>
                                    <p:cond delay="0"/>
                                  </p:stCondLst>
                                  <p:childTnLst>
                                    <p:set>
                                      <p:cBhvr>
                                        <p:cTn id="134" dur="1" fill="hold">
                                          <p:stCondLst>
                                            <p:cond delay="0"/>
                                          </p:stCondLst>
                                        </p:cTn>
                                        <p:tgtEl>
                                          <p:spTgt spid="284"/>
                                        </p:tgtEl>
                                        <p:attrNameLst>
                                          <p:attrName>style.visibility</p:attrName>
                                        </p:attrNameLst>
                                      </p:cBhvr>
                                      <p:to>
                                        <p:strVal val="visible"/>
                                      </p:to>
                                    </p:set>
                                    <p:animEffect transition="in" filter="fade">
                                      <p:cBhvr>
                                        <p:cTn id="135" dur="500"/>
                                        <p:tgtEl>
                                          <p:spTgt spid="284"/>
                                        </p:tgtEl>
                                      </p:cBhvr>
                                    </p:animEffect>
                                  </p:childTnLst>
                                </p:cTn>
                              </p:par>
                              <p:par>
                                <p:cTn id="136" presetID="10" presetClass="entr" presetSubtype="0" fill="hold" grpId="0" nodeType="withEffect">
                                  <p:stCondLst>
                                    <p:cond delay="0"/>
                                  </p:stCondLst>
                                  <p:childTnLst>
                                    <p:set>
                                      <p:cBhvr>
                                        <p:cTn id="137" dur="1" fill="hold">
                                          <p:stCondLst>
                                            <p:cond delay="0"/>
                                          </p:stCondLst>
                                        </p:cTn>
                                        <p:tgtEl>
                                          <p:spTgt spid="289"/>
                                        </p:tgtEl>
                                        <p:attrNameLst>
                                          <p:attrName>style.visibility</p:attrName>
                                        </p:attrNameLst>
                                      </p:cBhvr>
                                      <p:to>
                                        <p:strVal val="visible"/>
                                      </p:to>
                                    </p:set>
                                    <p:animEffect transition="in" filter="fade">
                                      <p:cBhvr>
                                        <p:cTn id="138" dur="500"/>
                                        <p:tgtEl>
                                          <p:spTgt spid="289"/>
                                        </p:tgtEl>
                                      </p:cBhvr>
                                    </p:animEffect>
                                  </p:childTnLst>
                                </p:cTn>
                              </p:par>
                              <p:par>
                                <p:cTn id="139" presetID="10" presetClass="entr" presetSubtype="0" fill="hold" grpId="0" nodeType="withEffect">
                                  <p:stCondLst>
                                    <p:cond delay="0"/>
                                  </p:stCondLst>
                                  <p:childTnLst>
                                    <p:set>
                                      <p:cBhvr>
                                        <p:cTn id="140" dur="1" fill="hold">
                                          <p:stCondLst>
                                            <p:cond delay="0"/>
                                          </p:stCondLst>
                                        </p:cTn>
                                        <p:tgtEl>
                                          <p:spTgt spid="290"/>
                                        </p:tgtEl>
                                        <p:attrNameLst>
                                          <p:attrName>style.visibility</p:attrName>
                                        </p:attrNameLst>
                                      </p:cBhvr>
                                      <p:to>
                                        <p:strVal val="visible"/>
                                      </p:to>
                                    </p:set>
                                    <p:animEffect transition="in" filter="fade">
                                      <p:cBhvr>
                                        <p:cTn id="141" dur="500"/>
                                        <p:tgtEl>
                                          <p:spTgt spid="290"/>
                                        </p:tgtEl>
                                      </p:cBhvr>
                                    </p:animEffect>
                                  </p:childTnLst>
                                </p:cTn>
                              </p:par>
                              <p:par>
                                <p:cTn id="142" presetID="10" presetClass="entr" presetSubtype="0" fill="hold" grpId="0" nodeType="withEffect">
                                  <p:stCondLst>
                                    <p:cond delay="0"/>
                                  </p:stCondLst>
                                  <p:childTnLst>
                                    <p:set>
                                      <p:cBhvr>
                                        <p:cTn id="143" dur="1" fill="hold">
                                          <p:stCondLst>
                                            <p:cond delay="0"/>
                                          </p:stCondLst>
                                        </p:cTn>
                                        <p:tgtEl>
                                          <p:spTgt spid="291"/>
                                        </p:tgtEl>
                                        <p:attrNameLst>
                                          <p:attrName>style.visibility</p:attrName>
                                        </p:attrNameLst>
                                      </p:cBhvr>
                                      <p:to>
                                        <p:strVal val="visible"/>
                                      </p:to>
                                    </p:set>
                                    <p:animEffect transition="in" filter="fade">
                                      <p:cBhvr>
                                        <p:cTn id="144" dur="500"/>
                                        <p:tgtEl>
                                          <p:spTgt spid="291"/>
                                        </p:tgtEl>
                                      </p:cBhvr>
                                    </p:animEffect>
                                  </p:childTnLst>
                                </p:cTn>
                              </p:par>
                              <p:par>
                                <p:cTn id="145" presetID="10" presetClass="entr" presetSubtype="0" fill="hold" grpId="0" nodeType="withEffect">
                                  <p:stCondLst>
                                    <p:cond delay="0"/>
                                  </p:stCondLst>
                                  <p:childTnLst>
                                    <p:set>
                                      <p:cBhvr>
                                        <p:cTn id="146" dur="1" fill="hold">
                                          <p:stCondLst>
                                            <p:cond delay="0"/>
                                          </p:stCondLst>
                                        </p:cTn>
                                        <p:tgtEl>
                                          <p:spTgt spid="295"/>
                                        </p:tgtEl>
                                        <p:attrNameLst>
                                          <p:attrName>style.visibility</p:attrName>
                                        </p:attrNameLst>
                                      </p:cBhvr>
                                      <p:to>
                                        <p:strVal val="visible"/>
                                      </p:to>
                                    </p:set>
                                    <p:animEffect transition="in" filter="fade">
                                      <p:cBhvr>
                                        <p:cTn id="147" dur="500"/>
                                        <p:tgtEl>
                                          <p:spTgt spid="295"/>
                                        </p:tgtEl>
                                      </p:cBhvr>
                                    </p:animEffect>
                                  </p:childTnLst>
                                </p:cTn>
                              </p:par>
                              <p:par>
                                <p:cTn id="148" presetID="10" presetClass="entr" presetSubtype="0" fill="hold" grpId="0" nodeType="withEffect">
                                  <p:stCondLst>
                                    <p:cond delay="0"/>
                                  </p:stCondLst>
                                  <p:childTnLst>
                                    <p:set>
                                      <p:cBhvr>
                                        <p:cTn id="149" dur="1" fill="hold">
                                          <p:stCondLst>
                                            <p:cond delay="0"/>
                                          </p:stCondLst>
                                        </p:cTn>
                                        <p:tgtEl>
                                          <p:spTgt spid="309"/>
                                        </p:tgtEl>
                                        <p:attrNameLst>
                                          <p:attrName>style.visibility</p:attrName>
                                        </p:attrNameLst>
                                      </p:cBhvr>
                                      <p:to>
                                        <p:strVal val="visible"/>
                                      </p:to>
                                    </p:set>
                                    <p:animEffect transition="in" filter="fade">
                                      <p:cBhvr>
                                        <p:cTn id="150" dur="500"/>
                                        <p:tgtEl>
                                          <p:spTgt spid="309"/>
                                        </p:tgtEl>
                                      </p:cBhvr>
                                    </p:animEffect>
                                  </p:childTnLst>
                                </p:cTn>
                              </p:par>
                              <p:par>
                                <p:cTn id="151" presetID="10" presetClass="entr" presetSubtype="0" fill="hold" grpId="0" nodeType="withEffect">
                                  <p:stCondLst>
                                    <p:cond delay="0"/>
                                  </p:stCondLst>
                                  <p:childTnLst>
                                    <p:set>
                                      <p:cBhvr>
                                        <p:cTn id="152" dur="1" fill="hold">
                                          <p:stCondLst>
                                            <p:cond delay="0"/>
                                          </p:stCondLst>
                                        </p:cTn>
                                        <p:tgtEl>
                                          <p:spTgt spid="317"/>
                                        </p:tgtEl>
                                        <p:attrNameLst>
                                          <p:attrName>style.visibility</p:attrName>
                                        </p:attrNameLst>
                                      </p:cBhvr>
                                      <p:to>
                                        <p:strVal val="visible"/>
                                      </p:to>
                                    </p:set>
                                    <p:animEffect transition="in" filter="fade">
                                      <p:cBhvr>
                                        <p:cTn id="153" dur="500"/>
                                        <p:tgtEl>
                                          <p:spTgt spid="3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4" grpId="0" animBg="1"/>
      <p:bldP spid="85" grpId="0"/>
      <p:bldP spid="86" grpId="0" animBg="1"/>
      <p:bldP spid="109" grpId="0"/>
      <p:bldP spid="110" grpId="0"/>
      <p:bldP spid="111" grpId="0"/>
      <p:bldP spid="112" grpId="0"/>
      <p:bldP spid="114" grpId="0"/>
      <p:bldP spid="148" grpId="0" animBg="1"/>
      <p:bldP spid="149" grpId="0" animBg="1"/>
      <p:bldP spid="165" grpId="0" animBg="1"/>
      <p:bldP spid="166" grpId="0" animBg="1"/>
      <p:bldP spid="181" grpId="0" animBg="1"/>
      <p:bldP spid="182" grpId="0" animBg="1"/>
      <p:bldP spid="197" grpId="0" animBg="1"/>
      <p:bldP spid="198" grpId="0" animBg="1"/>
      <p:bldP spid="199" grpId="0" animBg="1"/>
      <p:bldP spid="245" grpId="0"/>
      <p:bldP spid="250" grpId="0" animBg="1"/>
      <p:bldP spid="252" grpId="0" animBg="1"/>
      <p:bldP spid="253" grpId="0"/>
      <p:bldP spid="258" grpId="0"/>
      <p:bldP spid="289" grpId="0" animBg="1"/>
      <p:bldP spid="290" grpId="0" animBg="1"/>
      <p:bldP spid="291" grpId="0"/>
      <p:bldP spid="295" grpId="0" animBg="1"/>
      <p:bldP spid="309" grpId="0"/>
      <p:bldP spid="3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Convolution with bitwise operations</a:t>
            </a:r>
            <a:endParaRPr lang="en-US" i="1" dirty="0"/>
          </a:p>
        </p:txBody>
      </p:sp>
      <p:sp>
        <p:nvSpPr>
          <p:cNvPr id="3" name="Content Placeholder 2"/>
          <p:cNvSpPr>
            <a:spLocks noGrp="1"/>
          </p:cNvSpPr>
          <p:nvPr>
            <p:ph idx="1"/>
          </p:nvPr>
        </p:nvSpPr>
        <p:spPr>
          <a:xfrm>
            <a:off x="610100" y="1188001"/>
            <a:ext cx="7922712" cy="799550"/>
          </a:xfrm>
        </p:spPr>
        <p:txBody>
          <a:bodyPr/>
          <a:lstStyle/>
          <a:p>
            <a:r>
              <a:rPr lang="en-US" sz="2000" dirty="0" smtClean="0"/>
              <a:t>Multiplication and addition are replaced by bitwise XNOR and </a:t>
            </a:r>
            <a:r>
              <a:rPr lang="en-US" sz="2000" dirty="0" err="1" smtClean="0"/>
              <a:t>PopCount</a:t>
            </a:r>
            <a:r>
              <a:rPr lang="en-US" sz="2000" dirty="0" smtClean="0"/>
              <a:t>.</a:t>
            </a:r>
            <a:endParaRPr lang="en-US" sz="2000" dirty="0"/>
          </a:p>
        </p:txBody>
      </p:sp>
      <p:sp>
        <p:nvSpPr>
          <p:cNvPr id="4" name="Slide Number Placeholder 3"/>
          <p:cNvSpPr>
            <a:spLocks noGrp="1"/>
          </p:cNvSpPr>
          <p:nvPr>
            <p:ph type="sldNum" sz="quarter" idx="12"/>
          </p:nvPr>
        </p:nvSpPr>
        <p:spPr/>
        <p:txBody>
          <a:bodyPr/>
          <a:lstStyle/>
          <a:p>
            <a:fld id="{B7CEC10D-CD46-426F-915E-6C78530279CB}" type="slidenum">
              <a:rPr lang="en-US" smtClean="0"/>
              <a:t>11</a:t>
            </a:fld>
            <a:endParaRPr lang="en-US" dirty="0"/>
          </a:p>
        </p:txBody>
      </p:sp>
      <p:grpSp>
        <p:nvGrpSpPr>
          <p:cNvPr id="12" name="Group 11"/>
          <p:cNvGrpSpPr/>
          <p:nvPr/>
        </p:nvGrpSpPr>
        <p:grpSpPr>
          <a:xfrm>
            <a:off x="1598159" y="4089167"/>
            <a:ext cx="1645920" cy="406400"/>
            <a:chOff x="2120447" y="3897582"/>
            <a:chExt cx="1645920" cy="406400"/>
          </a:xfrm>
        </p:grpSpPr>
        <p:sp>
          <p:nvSpPr>
            <p:cNvPr id="8" name="Rectangle 7"/>
            <p:cNvSpPr/>
            <p:nvPr/>
          </p:nvSpPr>
          <p:spPr>
            <a:xfrm>
              <a:off x="2120447" y="3897582"/>
              <a:ext cx="411480" cy="406400"/>
            </a:xfrm>
            <a:prstGeom prst="rect">
              <a:avLst/>
            </a:prstGeom>
            <a:solidFill>
              <a:srgbClr val="FFC0CB"/>
            </a:solidFill>
            <a:ln w="12700">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0</a:t>
              </a:r>
              <a:endParaRPr lang="en-US" dirty="0"/>
            </a:p>
          </p:txBody>
        </p:sp>
        <p:sp>
          <p:nvSpPr>
            <p:cNvPr id="9" name="Rectangle 8"/>
            <p:cNvSpPr/>
            <p:nvPr/>
          </p:nvSpPr>
          <p:spPr>
            <a:xfrm>
              <a:off x="2531927" y="3897582"/>
              <a:ext cx="411480" cy="406400"/>
            </a:xfrm>
            <a:prstGeom prst="rect">
              <a:avLst/>
            </a:prstGeom>
            <a:solidFill>
              <a:schemeClr val="tx2">
                <a:lumMod val="60000"/>
                <a:lumOff val="40000"/>
              </a:schemeClr>
            </a:solidFill>
            <a:ln w="12700">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1</a:t>
              </a:r>
              <a:endParaRPr lang="en-US" dirty="0"/>
            </a:p>
          </p:txBody>
        </p:sp>
        <p:sp>
          <p:nvSpPr>
            <p:cNvPr id="10" name="Rectangle 9"/>
            <p:cNvSpPr/>
            <p:nvPr/>
          </p:nvSpPr>
          <p:spPr>
            <a:xfrm>
              <a:off x="2943407" y="3897582"/>
              <a:ext cx="411480" cy="406400"/>
            </a:xfrm>
            <a:prstGeom prst="rect">
              <a:avLst/>
            </a:prstGeom>
            <a:solidFill>
              <a:srgbClr val="FFC0CB"/>
            </a:solidFill>
            <a:ln w="12700">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0</a:t>
              </a:r>
              <a:endParaRPr lang="en-US" dirty="0"/>
            </a:p>
          </p:txBody>
        </p:sp>
        <p:sp>
          <p:nvSpPr>
            <p:cNvPr id="11" name="Rectangle 10"/>
            <p:cNvSpPr/>
            <p:nvPr/>
          </p:nvSpPr>
          <p:spPr>
            <a:xfrm>
              <a:off x="3354887" y="3897582"/>
              <a:ext cx="411480" cy="406400"/>
            </a:xfrm>
            <a:prstGeom prst="rect">
              <a:avLst/>
            </a:prstGeom>
            <a:solidFill>
              <a:srgbClr val="FFC0CB"/>
            </a:solidFill>
            <a:ln w="12700">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0</a:t>
              </a:r>
              <a:endParaRPr lang="en-US" dirty="0"/>
            </a:p>
          </p:txBody>
        </p:sp>
      </p:grpSp>
      <p:grpSp>
        <p:nvGrpSpPr>
          <p:cNvPr id="19" name="Group 18"/>
          <p:cNvGrpSpPr/>
          <p:nvPr/>
        </p:nvGrpSpPr>
        <p:grpSpPr>
          <a:xfrm>
            <a:off x="1598159" y="3517863"/>
            <a:ext cx="1645920" cy="406400"/>
            <a:chOff x="2144259" y="3591915"/>
            <a:chExt cx="1645920" cy="406400"/>
          </a:xfrm>
        </p:grpSpPr>
        <p:sp>
          <p:nvSpPr>
            <p:cNvPr id="15" name="Rectangle 14"/>
            <p:cNvSpPr/>
            <p:nvPr/>
          </p:nvSpPr>
          <p:spPr>
            <a:xfrm>
              <a:off x="2555739" y="3591915"/>
              <a:ext cx="411480" cy="406400"/>
            </a:xfrm>
            <a:prstGeom prst="rect">
              <a:avLst/>
            </a:prstGeom>
            <a:solidFill>
              <a:schemeClr val="tx2">
                <a:lumMod val="60000"/>
                <a:lumOff val="40000"/>
              </a:schemeClr>
            </a:solidFill>
            <a:ln w="12700">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1</a:t>
              </a:r>
              <a:endParaRPr lang="en-US" dirty="0"/>
            </a:p>
          </p:txBody>
        </p:sp>
        <p:sp>
          <p:nvSpPr>
            <p:cNvPr id="16" name="Rectangle 15"/>
            <p:cNvSpPr/>
            <p:nvPr/>
          </p:nvSpPr>
          <p:spPr>
            <a:xfrm>
              <a:off x="2967219" y="3591915"/>
              <a:ext cx="411480" cy="406400"/>
            </a:xfrm>
            <a:prstGeom prst="rect">
              <a:avLst/>
            </a:prstGeom>
            <a:solidFill>
              <a:srgbClr val="FFC0CB"/>
            </a:solidFill>
            <a:ln w="12700">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0</a:t>
              </a:r>
              <a:endParaRPr lang="en-US" dirty="0"/>
            </a:p>
          </p:txBody>
        </p:sp>
        <p:sp>
          <p:nvSpPr>
            <p:cNvPr id="17" name="Rectangle 16"/>
            <p:cNvSpPr/>
            <p:nvPr/>
          </p:nvSpPr>
          <p:spPr>
            <a:xfrm>
              <a:off x="3378699" y="3591915"/>
              <a:ext cx="411480" cy="406400"/>
            </a:xfrm>
            <a:prstGeom prst="rect">
              <a:avLst/>
            </a:prstGeom>
            <a:solidFill>
              <a:srgbClr val="FFC0CB"/>
            </a:solidFill>
            <a:ln w="12700">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0</a:t>
              </a:r>
              <a:endParaRPr lang="en-US" dirty="0"/>
            </a:p>
          </p:txBody>
        </p:sp>
        <p:sp>
          <p:nvSpPr>
            <p:cNvPr id="18" name="Rectangle 17"/>
            <p:cNvSpPr/>
            <p:nvPr/>
          </p:nvSpPr>
          <p:spPr>
            <a:xfrm>
              <a:off x="2144259" y="3591915"/>
              <a:ext cx="411480" cy="406400"/>
            </a:xfrm>
            <a:prstGeom prst="rect">
              <a:avLst/>
            </a:prstGeom>
            <a:solidFill>
              <a:schemeClr val="tx2">
                <a:lumMod val="60000"/>
                <a:lumOff val="40000"/>
              </a:schemeClr>
            </a:solidFill>
            <a:ln w="12700">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1</a:t>
              </a:r>
              <a:endParaRPr lang="en-US" dirty="0"/>
            </a:p>
          </p:txBody>
        </p:sp>
      </p:grpSp>
      <p:grpSp>
        <p:nvGrpSpPr>
          <p:cNvPr id="111" name="Group 110"/>
          <p:cNvGrpSpPr/>
          <p:nvPr/>
        </p:nvGrpSpPr>
        <p:grpSpPr>
          <a:xfrm>
            <a:off x="4042076" y="3803098"/>
            <a:ext cx="1639910" cy="406400"/>
            <a:chOff x="4159726" y="3040145"/>
            <a:chExt cx="1639910" cy="406400"/>
          </a:xfrm>
        </p:grpSpPr>
        <p:sp>
          <p:nvSpPr>
            <p:cNvPr id="20" name="Rectangle 19"/>
            <p:cNvSpPr/>
            <p:nvPr/>
          </p:nvSpPr>
          <p:spPr>
            <a:xfrm>
              <a:off x="4571206" y="3040145"/>
              <a:ext cx="411480" cy="406400"/>
            </a:xfrm>
            <a:prstGeom prst="rect">
              <a:avLst/>
            </a:prstGeom>
            <a:solidFill>
              <a:schemeClr val="tx2">
                <a:lumMod val="60000"/>
                <a:lumOff val="40000"/>
              </a:schemeClr>
            </a:solidFill>
            <a:ln w="12700">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1</a:t>
              </a:r>
              <a:endParaRPr lang="en-US" dirty="0"/>
            </a:p>
          </p:txBody>
        </p:sp>
        <p:sp>
          <p:nvSpPr>
            <p:cNvPr id="21" name="Rectangle 20"/>
            <p:cNvSpPr/>
            <p:nvPr/>
          </p:nvSpPr>
          <p:spPr>
            <a:xfrm>
              <a:off x="4982686" y="3040145"/>
              <a:ext cx="411480" cy="406400"/>
            </a:xfrm>
            <a:prstGeom prst="rect">
              <a:avLst/>
            </a:prstGeom>
            <a:solidFill>
              <a:schemeClr val="tx2">
                <a:lumMod val="60000"/>
                <a:lumOff val="40000"/>
              </a:schemeClr>
            </a:solidFill>
            <a:ln w="12700">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1</a:t>
              </a:r>
              <a:endParaRPr lang="en-US" dirty="0"/>
            </a:p>
          </p:txBody>
        </p:sp>
        <p:sp>
          <p:nvSpPr>
            <p:cNvPr id="22" name="Rectangle 21"/>
            <p:cNvSpPr/>
            <p:nvPr/>
          </p:nvSpPr>
          <p:spPr>
            <a:xfrm>
              <a:off x="5388156" y="3040145"/>
              <a:ext cx="411480" cy="406400"/>
            </a:xfrm>
            <a:prstGeom prst="rect">
              <a:avLst/>
            </a:prstGeom>
            <a:solidFill>
              <a:schemeClr val="tx2">
                <a:lumMod val="60000"/>
                <a:lumOff val="40000"/>
              </a:schemeClr>
            </a:solidFill>
            <a:ln w="12700">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1</a:t>
              </a:r>
              <a:endParaRPr lang="en-US" dirty="0"/>
            </a:p>
          </p:txBody>
        </p:sp>
        <p:sp>
          <p:nvSpPr>
            <p:cNvPr id="23" name="Rectangle 22"/>
            <p:cNvSpPr/>
            <p:nvPr/>
          </p:nvSpPr>
          <p:spPr>
            <a:xfrm>
              <a:off x="4159726" y="3040145"/>
              <a:ext cx="411480" cy="406400"/>
            </a:xfrm>
            <a:prstGeom prst="rect">
              <a:avLst/>
            </a:prstGeom>
            <a:solidFill>
              <a:srgbClr val="FFC0CB"/>
            </a:solidFill>
            <a:ln w="12700">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0</a:t>
              </a:r>
              <a:endParaRPr lang="en-US" dirty="0"/>
            </a:p>
          </p:txBody>
        </p:sp>
      </p:grpSp>
      <p:grpSp>
        <p:nvGrpSpPr>
          <p:cNvPr id="30" name="Group 29"/>
          <p:cNvGrpSpPr/>
          <p:nvPr/>
        </p:nvGrpSpPr>
        <p:grpSpPr>
          <a:xfrm>
            <a:off x="6963050" y="3796462"/>
            <a:ext cx="417101" cy="406400"/>
            <a:chOff x="6995707" y="3864764"/>
            <a:chExt cx="417101" cy="406400"/>
          </a:xfrm>
        </p:grpSpPr>
        <p:sp>
          <p:nvSpPr>
            <p:cNvPr id="25" name="Rectangle 24"/>
            <p:cNvSpPr/>
            <p:nvPr/>
          </p:nvSpPr>
          <p:spPr>
            <a:xfrm>
              <a:off x="6998153" y="3864764"/>
              <a:ext cx="411480" cy="406400"/>
            </a:xfrm>
            <a:prstGeom prst="rect">
              <a:avLst/>
            </a:prstGeom>
            <a:solidFill>
              <a:schemeClr val="bg1">
                <a:lumMod val="85000"/>
              </a:schemeClr>
            </a:solidFill>
            <a:ln w="12700">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sp>
          <p:nvSpPr>
            <p:cNvPr id="26" name="Rectangle 25"/>
            <p:cNvSpPr/>
            <p:nvPr/>
          </p:nvSpPr>
          <p:spPr>
            <a:xfrm>
              <a:off x="6995707" y="3883298"/>
              <a:ext cx="417101" cy="369332"/>
            </a:xfrm>
            <a:prstGeom prst="rect">
              <a:avLst/>
            </a:prstGeom>
          </p:spPr>
          <p:txBody>
            <a:bodyPr wrap="none">
              <a:spAutoFit/>
            </a:bodyPr>
            <a:lstStyle/>
            <a:p>
              <a:pPr algn="ctr"/>
              <a:r>
                <a:rPr lang="en-US" dirty="0"/>
                <a:t>+2</a:t>
              </a:r>
            </a:p>
          </p:txBody>
        </p:sp>
      </p:grpSp>
      <p:cxnSp>
        <p:nvCxnSpPr>
          <p:cNvPr id="28" name="Straight Arrow Connector 27"/>
          <p:cNvCxnSpPr/>
          <p:nvPr/>
        </p:nvCxnSpPr>
        <p:spPr>
          <a:xfrm>
            <a:off x="3355026" y="4025662"/>
            <a:ext cx="57785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3273880" y="3636966"/>
            <a:ext cx="731290" cy="369332"/>
          </a:xfrm>
          <a:prstGeom prst="rect">
            <a:avLst/>
          </a:prstGeom>
          <a:noFill/>
        </p:spPr>
        <p:txBody>
          <a:bodyPr wrap="none" rtlCol="0">
            <a:spAutoFit/>
          </a:bodyPr>
          <a:lstStyle/>
          <a:p>
            <a:r>
              <a:rPr lang="en-US" dirty="0" smtClean="0"/>
              <a:t>XNOR</a:t>
            </a:r>
            <a:endParaRPr lang="en-US" dirty="0"/>
          </a:p>
        </p:txBody>
      </p:sp>
      <p:cxnSp>
        <p:nvCxnSpPr>
          <p:cNvPr id="31" name="Straight Arrow Connector 30"/>
          <p:cNvCxnSpPr/>
          <p:nvPr/>
        </p:nvCxnSpPr>
        <p:spPr>
          <a:xfrm>
            <a:off x="5841051" y="4025940"/>
            <a:ext cx="1047786"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5793021" y="3636966"/>
            <a:ext cx="1106072" cy="369332"/>
          </a:xfrm>
          <a:prstGeom prst="rect">
            <a:avLst/>
          </a:prstGeom>
          <a:noFill/>
        </p:spPr>
        <p:txBody>
          <a:bodyPr wrap="none" rtlCol="0">
            <a:spAutoFit/>
          </a:bodyPr>
          <a:lstStyle/>
          <a:p>
            <a:r>
              <a:rPr lang="en-US" dirty="0" err="1" smtClean="0"/>
              <a:t>PopCount</a:t>
            </a:r>
            <a:endParaRPr lang="en-US" dirty="0"/>
          </a:p>
        </p:txBody>
      </p:sp>
      <mc:AlternateContent xmlns:mc="http://schemas.openxmlformats.org/markup-compatibility/2006" xmlns:a14="http://schemas.microsoft.com/office/drawing/2010/main">
        <mc:Choice Requires="a14">
          <p:sp>
            <p:nvSpPr>
              <p:cNvPr id="35" name="TextBox 34"/>
              <p:cNvSpPr txBox="1"/>
              <p:nvPr/>
            </p:nvSpPr>
            <p:spPr>
              <a:xfrm>
                <a:off x="5793967" y="4064508"/>
                <a:ext cx="1104405"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0" smtClean="0">
                          <a:latin typeface="Cambria Math" panose="02040503050406030204" pitchFamily="18" charset="0"/>
                        </a:rPr>
                        <m:t>#</m:t>
                      </m:r>
                      <m:r>
                        <m:rPr>
                          <m:sty m:val="p"/>
                        </m:rPr>
                        <a:rPr lang="en-US" sz="1400" b="0" i="0" smtClean="0">
                          <a:latin typeface="Cambria Math" panose="02040503050406030204" pitchFamily="18" charset="0"/>
                        </a:rPr>
                        <m:t>pos</m:t>
                      </m:r>
                      <m:r>
                        <a:rPr lang="en-US" sz="1400" b="0" i="0" smtClean="0">
                          <a:latin typeface="Cambria Math" panose="02040503050406030204" pitchFamily="18" charset="0"/>
                        </a:rPr>
                        <m:t> −#</m:t>
                      </m:r>
                      <m:r>
                        <m:rPr>
                          <m:sty m:val="p"/>
                        </m:rPr>
                        <a:rPr lang="en-US" sz="1400" b="0" i="0" smtClean="0">
                          <a:latin typeface="Cambria Math" panose="02040503050406030204" pitchFamily="18" charset="0"/>
                        </a:rPr>
                        <m:t>neg</m:t>
                      </m:r>
                    </m:oMath>
                  </m:oMathPara>
                </a14:m>
                <a:endParaRPr lang="en-US" sz="1400" b="0" dirty="0" smtClean="0">
                  <a:latin typeface="Cambria Math" panose="02040503050406030204" pitchFamily="18" charset="0"/>
                </a:endParaRPr>
              </a:p>
            </p:txBody>
          </p:sp>
        </mc:Choice>
        <mc:Fallback xmlns="">
          <p:sp>
            <p:nvSpPr>
              <p:cNvPr id="35" name="TextBox 34"/>
              <p:cNvSpPr txBox="1">
                <a:spLocks noRot="1" noChangeAspect="1" noMove="1" noResize="1" noEditPoints="1" noAdjustHandles="1" noChangeArrowheads="1" noChangeShapeType="1" noTextEdit="1"/>
              </p:cNvSpPr>
              <p:nvPr/>
            </p:nvSpPr>
            <p:spPr>
              <a:xfrm>
                <a:off x="5793967" y="4064508"/>
                <a:ext cx="1104405" cy="215444"/>
              </a:xfrm>
              <a:prstGeom prst="rect">
                <a:avLst/>
              </a:prstGeom>
              <a:blipFill rotWithShape="0">
                <a:blip r:embed="rId2"/>
                <a:stretch>
                  <a:fillRect l="-1648" r="-1099" b="-257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p:cNvSpPr txBox="1"/>
              <p:nvPr/>
            </p:nvSpPr>
            <p:spPr>
              <a:xfrm>
                <a:off x="5786284" y="4292367"/>
                <a:ext cx="1763368"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=2⋅</m:t>
                      </m:r>
                      <m:r>
                        <m:rPr>
                          <m:sty m:val="p"/>
                        </m:rPr>
                        <a:rPr lang="en-US" sz="1400" b="0" i="0" smtClean="0">
                          <a:latin typeface="Cambria Math" panose="02040503050406030204" pitchFamily="18" charset="0"/>
                        </a:rPr>
                        <m:t>PopCnt</m:t>
                      </m:r>
                      <m:r>
                        <a:rPr lang="en-US" sz="1400" b="0" i="1" smtClean="0">
                          <a:latin typeface="Cambria Math" panose="02040503050406030204" pitchFamily="18" charset="0"/>
                        </a:rPr>
                        <m:t>(</m:t>
                      </m:r>
                      <m:r>
                        <a:rPr lang="en-US" sz="1400" b="0" i="1" smtClean="0">
                          <a:latin typeface="Cambria Math" panose="02040503050406030204" pitchFamily="18" charset="0"/>
                        </a:rPr>
                        <m:t>𝑥</m:t>
                      </m:r>
                      <m:r>
                        <a:rPr lang="en-US" sz="1400" b="0" i="1" smtClean="0">
                          <a:latin typeface="Cambria Math" panose="02040503050406030204" pitchFamily="18" charset="0"/>
                        </a:rPr>
                        <m:t>)−</m:t>
                      </m:r>
                      <m:r>
                        <m:rPr>
                          <m:sty m:val="p"/>
                        </m:rPr>
                        <a:rPr lang="en-US" sz="1400" b="0" i="0" smtClean="0">
                          <a:latin typeface="Cambria Math" panose="02040503050406030204" pitchFamily="18" charset="0"/>
                        </a:rPr>
                        <m:t>bits</m:t>
                      </m:r>
                    </m:oMath>
                  </m:oMathPara>
                </a14:m>
                <a:endParaRPr lang="en-US" sz="1400" dirty="0"/>
              </a:p>
            </p:txBody>
          </p:sp>
        </mc:Choice>
        <mc:Fallback xmlns="">
          <p:sp>
            <p:nvSpPr>
              <p:cNvPr id="37" name="TextBox 36"/>
              <p:cNvSpPr txBox="1">
                <a:spLocks noRot="1" noChangeAspect="1" noMove="1" noResize="1" noEditPoints="1" noAdjustHandles="1" noChangeArrowheads="1" noChangeShapeType="1" noTextEdit="1"/>
              </p:cNvSpPr>
              <p:nvPr/>
            </p:nvSpPr>
            <p:spPr>
              <a:xfrm>
                <a:off x="5786284" y="4292367"/>
                <a:ext cx="1763368" cy="215444"/>
              </a:xfrm>
              <a:prstGeom prst="rect">
                <a:avLst/>
              </a:prstGeom>
              <a:blipFill rotWithShape="0">
                <a:blip r:embed="rId3"/>
                <a:stretch>
                  <a:fillRect l="-346" r="-2076" b="-34286"/>
                </a:stretch>
              </a:blipFill>
            </p:spPr>
            <p:txBody>
              <a:bodyPr/>
              <a:lstStyle/>
              <a:p>
                <a:r>
                  <a:rPr lang="en-US">
                    <a:noFill/>
                  </a:rPr>
                  <a:t> </a:t>
                </a:r>
              </a:p>
            </p:txBody>
          </p:sp>
        </mc:Fallback>
      </mc:AlternateContent>
      <p:cxnSp>
        <p:nvCxnSpPr>
          <p:cNvPr id="38" name="Straight Arrow Connector 37"/>
          <p:cNvCxnSpPr/>
          <p:nvPr/>
        </p:nvCxnSpPr>
        <p:spPr>
          <a:xfrm>
            <a:off x="1604509" y="4565343"/>
            <a:ext cx="1639570" cy="0"/>
          </a:xfrm>
          <a:prstGeom prst="straightConnector1">
            <a:avLst/>
          </a:prstGeom>
          <a:ln w="952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2" name="Rectangle 41"/>
              <p:cNvSpPr/>
              <p:nvPr/>
            </p:nvSpPr>
            <p:spPr>
              <a:xfrm>
                <a:off x="1604509" y="4537543"/>
                <a:ext cx="1639570" cy="30777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n-US" sz="1400" smtClean="0">
                          <a:latin typeface="Cambria Math" panose="02040503050406030204" pitchFamily="18" charset="0"/>
                        </a:rPr>
                        <m:t>bits</m:t>
                      </m:r>
                    </m:oMath>
                  </m:oMathPara>
                </a14:m>
                <a:endParaRPr lang="en-US" dirty="0"/>
              </a:p>
            </p:txBody>
          </p:sp>
        </mc:Choice>
        <mc:Fallback xmlns="">
          <p:sp>
            <p:nvSpPr>
              <p:cNvPr id="42" name="Rectangle 41"/>
              <p:cNvSpPr>
                <a:spLocks noRot="1" noChangeAspect="1" noMove="1" noResize="1" noEditPoints="1" noAdjustHandles="1" noChangeArrowheads="1" noChangeShapeType="1" noTextEdit="1"/>
              </p:cNvSpPr>
              <p:nvPr/>
            </p:nvSpPr>
            <p:spPr>
              <a:xfrm>
                <a:off x="1604509" y="4537543"/>
                <a:ext cx="1639570" cy="307777"/>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Box 42"/>
              <p:cNvSpPr txBox="1"/>
              <p:nvPr/>
            </p:nvSpPr>
            <p:spPr>
              <a:xfrm>
                <a:off x="1257547" y="3604659"/>
                <a:ext cx="31380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𝐵</m:t>
                          </m:r>
                        </m:sub>
                      </m:sSub>
                    </m:oMath>
                  </m:oMathPara>
                </a14:m>
                <a:endParaRPr lang="en-US" i="1" dirty="0"/>
              </a:p>
            </p:txBody>
          </p:sp>
        </mc:Choice>
        <mc:Fallback xmlns="">
          <p:sp>
            <p:nvSpPr>
              <p:cNvPr id="43" name="TextBox 42"/>
              <p:cNvSpPr txBox="1">
                <a:spLocks noRot="1" noChangeAspect="1" noMove="1" noResize="1" noEditPoints="1" noAdjustHandles="1" noChangeArrowheads="1" noChangeShapeType="1" noTextEdit="1"/>
              </p:cNvSpPr>
              <p:nvPr/>
            </p:nvSpPr>
            <p:spPr>
              <a:xfrm>
                <a:off x="1257547" y="3604659"/>
                <a:ext cx="313804" cy="276999"/>
              </a:xfrm>
              <a:prstGeom prst="rect">
                <a:avLst/>
              </a:prstGeom>
              <a:blipFill rotWithShape="0">
                <a:blip r:embed="rId5"/>
                <a:stretch>
                  <a:fillRect l="-19231" r="-5769" b="-152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Box 43"/>
              <p:cNvSpPr txBox="1"/>
              <p:nvPr/>
            </p:nvSpPr>
            <p:spPr>
              <a:xfrm>
                <a:off x="1239061" y="4141452"/>
                <a:ext cx="34035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𝐵</m:t>
                          </m:r>
                        </m:sub>
                      </m:sSub>
                    </m:oMath>
                  </m:oMathPara>
                </a14:m>
                <a:endParaRPr lang="en-US" i="1" dirty="0"/>
              </a:p>
            </p:txBody>
          </p:sp>
        </mc:Choice>
        <mc:Fallback xmlns="">
          <p:sp>
            <p:nvSpPr>
              <p:cNvPr id="44" name="TextBox 43"/>
              <p:cNvSpPr txBox="1">
                <a:spLocks noRot="1" noChangeAspect="1" noMove="1" noResize="1" noEditPoints="1" noAdjustHandles="1" noChangeArrowheads="1" noChangeShapeType="1" noTextEdit="1"/>
              </p:cNvSpPr>
              <p:nvPr/>
            </p:nvSpPr>
            <p:spPr>
              <a:xfrm>
                <a:off x="1239061" y="4141452"/>
                <a:ext cx="340350" cy="276999"/>
              </a:xfrm>
              <a:prstGeom prst="rect">
                <a:avLst/>
              </a:prstGeom>
              <a:blipFill rotWithShape="0">
                <a:blip r:embed="rId6"/>
                <a:stretch>
                  <a:fillRect l="-10714" r="-7143" b="-15217"/>
                </a:stretch>
              </a:blipFill>
            </p:spPr>
            <p:txBody>
              <a:bodyPr/>
              <a:lstStyle/>
              <a:p>
                <a:r>
                  <a:rPr lang="en-US">
                    <a:noFill/>
                  </a:rPr>
                  <a:t> </a:t>
                </a:r>
              </a:p>
            </p:txBody>
          </p:sp>
        </mc:Fallback>
      </mc:AlternateContent>
      <p:grpSp>
        <p:nvGrpSpPr>
          <p:cNvPr id="60" name="Group 59"/>
          <p:cNvGrpSpPr/>
          <p:nvPr/>
        </p:nvGrpSpPr>
        <p:grpSpPr>
          <a:xfrm>
            <a:off x="6963050" y="2140405"/>
            <a:ext cx="417101" cy="406400"/>
            <a:chOff x="6995707" y="3864764"/>
            <a:chExt cx="417101" cy="406400"/>
          </a:xfrm>
        </p:grpSpPr>
        <p:sp>
          <p:nvSpPr>
            <p:cNvPr id="61" name="Rectangle 60"/>
            <p:cNvSpPr/>
            <p:nvPr/>
          </p:nvSpPr>
          <p:spPr>
            <a:xfrm>
              <a:off x="6998153" y="3864764"/>
              <a:ext cx="411480" cy="406400"/>
            </a:xfrm>
            <a:prstGeom prst="rect">
              <a:avLst/>
            </a:prstGeom>
            <a:solidFill>
              <a:schemeClr val="bg1">
                <a:lumMod val="85000"/>
              </a:schemeClr>
            </a:solidFill>
            <a:ln w="12700">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sp>
          <p:nvSpPr>
            <p:cNvPr id="62" name="Rectangle 61"/>
            <p:cNvSpPr/>
            <p:nvPr/>
          </p:nvSpPr>
          <p:spPr>
            <a:xfrm>
              <a:off x="6995707" y="3883298"/>
              <a:ext cx="417101" cy="369332"/>
            </a:xfrm>
            <a:prstGeom prst="rect">
              <a:avLst/>
            </a:prstGeom>
          </p:spPr>
          <p:txBody>
            <a:bodyPr wrap="none">
              <a:spAutoFit/>
            </a:bodyPr>
            <a:lstStyle/>
            <a:p>
              <a:pPr algn="ctr"/>
              <a:r>
                <a:rPr lang="en-US" dirty="0"/>
                <a:t>+2</a:t>
              </a:r>
            </a:p>
          </p:txBody>
        </p:sp>
      </p:grpSp>
      <p:cxnSp>
        <p:nvCxnSpPr>
          <p:cNvPr id="63" name="Straight Arrow Connector 62"/>
          <p:cNvCxnSpPr/>
          <p:nvPr/>
        </p:nvCxnSpPr>
        <p:spPr>
          <a:xfrm>
            <a:off x="3355026" y="2369605"/>
            <a:ext cx="57785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3273880" y="1980909"/>
            <a:ext cx="691215" cy="369332"/>
          </a:xfrm>
          <a:prstGeom prst="rect">
            <a:avLst/>
          </a:prstGeom>
          <a:noFill/>
        </p:spPr>
        <p:txBody>
          <a:bodyPr wrap="none" rtlCol="0">
            <a:spAutoFit/>
          </a:bodyPr>
          <a:lstStyle/>
          <a:p>
            <a:r>
              <a:rPr lang="en-US" dirty="0" err="1" smtClean="0"/>
              <a:t>Mult</a:t>
            </a:r>
            <a:r>
              <a:rPr lang="en-US" dirty="0" smtClean="0"/>
              <a:t>.</a:t>
            </a:r>
            <a:endParaRPr lang="en-US" dirty="0"/>
          </a:p>
        </p:txBody>
      </p:sp>
      <p:cxnSp>
        <p:nvCxnSpPr>
          <p:cNvPr id="65" name="Straight Arrow Connector 64"/>
          <p:cNvCxnSpPr/>
          <p:nvPr/>
        </p:nvCxnSpPr>
        <p:spPr>
          <a:xfrm>
            <a:off x="5841051" y="2369883"/>
            <a:ext cx="1047786"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5716821" y="1980909"/>
            <a:ext cx="1292533" cy="369332"/>
          </a:xfrm>
          <a:prstGeom prst="rect">
            <a:avLst/>
          </a:prstGeom>
          <a:noFill/>
        </p:spPr>
        <p:txBody>
          <a:bodyPr wrap="none" rtlCol="0">
            <a:spAutoFit/>
          </a:bodyPr>
          <a:lstStyle/>
          <a:p>
            <a:r>
              <a:rPr lang="en-US" dirty="0" smtClean="0"/>
              <a:t>Accumulate</a:t>
            </a:r>
            <a:endParaRPr lang="en-US" dirty="0"/>
          </a:p>
        </p:txBody>
      </p:sp>
      <p:cxnSp>
        <p:nvCxnSpPr>
          <p:cNvPr id="69" name="Straight Arrow Connector 68"/>
          <p:cNvCxnSpPr/>
          <p:nvPr/>
        </p:nvCxnSpPr>
        <p:spPr>
          <a:xfrm>
            <a:off x="1604509" y="2934686"/>
            <a:ext cx="1639570" cy="0"/>
          </a:xfrm>
          <a:prstGeom prst="straightConnector1">
            <a:avLst/>
          </a:prstGeom>
          <a:ln w="952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0" name="Rectangle 69"/>
              <p:cNvSpPr/>
              <p:nvPr/>
            </p:nvSpPr>
            <p:spPr>
              <a:xfrm>
                <a:off x="1914226" y="2913575"/>
                <a:ext cx="1639570" cy="307777"/>
              </a:xfrm>
              <a:prstGeom prst="rect">
                <a:avLst/>
              </a:prstGeom>
            </p:spPr>
            <p:txBody>
              <a:bodyPr wrap="square">
                <a:spAutoFit/>
              </a:bodyPr>
              <a:lstStyle/>
              <a:p>
                <a14:m>
                  <m:oMath xmlns:m="http://schemas.openxmlformats.org/officeDocument/2006/math">
                    <m:r>
                      <a:rPr lang="en-US" sz="1400" b="0" i="0" smtClean="0">
                        <a:latin typeface="Cambria Math" panose="02040503050406030204" pitchFamily="18" charset="0"/>
                      </a:rPr>
                      <m:t>4</m:t>
                    </m:r>
                    <m:r>
                      <a:rPr lang="en-US" sz="1400" b="0" i="1" smtClean="0">
                        <a:latin typeface="Cambria Math" panose="02040503050406030204" pitchFamily="18" charset="0"/>
                      </a:rPr>
                      <m:t>×</m:t>
                    </m:r>
                    <m:r>
                      <m:rPr>
                        <m:sty m:val="p"/>
                      </m:rPr>
                      <a:rPr lang="en-US" sz="1400" b="0" i="0" smtClean="0">
                        <a:latin typeface="Cambria Math" panose="02040503050406030204" pitchFamily="18" charset="0"/>
                      </a:rPr>
                      <m:t>float</m:t>
                    </m:r>
                    <m:r>
                      <a:rPr lang="en-US" sz="1400" b="0" i="0" smtClean="0">
                        <a:latin typeface="Cambria Math" panose="02040503050406030204" pitchFamily="18" charset="0"/>
                      </a:rPr>
                      <m:t>32</m:t>
                    </m:r>
                  </m:oMath>
                </a14:m>
                <a:r>
                  <a:rPr lang="en-US" sz="1400" dirty="0" smtClean="0"/>
                  <a:t>*</a:t>
                </a:r>
                <a:endParaRPr lang="en-US" dirty="0"/>
              </a:p>
            </p:txBody>
          </p:sp>
        </mc:Choice>
        <mc:Fallback xmlns="">
          <p:sp>
            <p:nvSpPr>
              <p:cNvPr id="70" name="Rectangle 69"/>
              <p:cNvSpPr>
                <a:spLocks noRot="1" noChangeAspect="1" noMove="1" noResize="1" noEditPoints="1" noAdjustHandles="1" noChangeArrowheads="1" noChangeShapeType="1" noTextEdit="1"/>
              </p:cNvSpPr>
              <p:nvPr/>
            </p:nvSpPr>
            <p:spPr>
              <a:xfrm>
                <a:off x="1914226" y="2913575"/>
                <a:ext cx="1639570" cy="307777"/>
              </a:xfrm>
              <a:prstGeom prst="rect">
                <a:avLst/>
              </a:prstGeom>
              <a:blipFill rotWithShape="0">
                <a:blip r:embed="rId7"/>
                <a:stretch>
                  <a:fillRect t="-4000"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1" name="TextBox 70"/>
              <p:cNvSpPr txBox="1"/>
              <p:nvPr/>
            </p:nvSpPr>
            <p:spPr>
              <a:xfrm>
                <a:off x="1257547" y="1948602"/>
                <a:ext cx="31380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𝑅</m:t>
                          </m:r>
                        </m:sub>
                      </m:sSub>
                    </m:oMath>
                  </m:oMathPara>
                </a14:m>
                <a:endParaRPr lang="en-US" i="1" dirty="0"/>
              </a:p>
            </p:txBody>
          </p:sp>
        </mc:Choice>
        <mc:Fallback xmlns="">
          <p:sp>
            <p:nvSpPr>
              <p:cNvPr id="71" name="TextBox 70"/>
              <p:cNvSpPr txBox="1">
                <a:spLocks noRot="1" noChangeAspect="1" noMove="1" noResize="1" noEditPoints="1" noAdjustHandles="1" noChangeArrowheads="1" noChangeShapeType="1" noTextEdit="1"/>
              </p:cNvSpPr>
              <p:nvPr/>
            </p:nvSpPr>
            <p:spPr>
              <a:xfrm>
                <a:off x="1257547" y="1948602"/>
                <a:ext cx="313804" cy="276999"/>
              </a:xfrm>
              <a:prstGeom prst="rect">
                <a:avLst/>
              </a:prstGeom>
              <a:blipFill rotWithShape="0">
                <a:blip r:embed="rId8"/>
                <a:stretch>
                  <a:fillRect l="-17308" r="-5769" b="-15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2" name="TextBox 71"/>
              <p:cNvSpPr txBox="1"/>
              <p:nvPr/>
            </p:nvSpPr>
            <p:spPr>
              <a:xfrm>
                <a:off x="1239061" y="2485395"/>
                <a:ext cx="34035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𝑅</m:t>
                          </m:r>
                        </m:sub>
                      </m:sSub>
                    </m:oMath>
                  </m:oMathPara>
                </a14:m>
                <a:endParaRPr lang="en-US" i="1" dirty="0"/>
              </a:p>
            </p:txBody>
          </p:sp>
        </mc:Choice>
        <mc:Fallback xmlns="">
          <p:sp>
            <p:nvSpPr>
              <p:cNvPr id="72" name="TextBox 71"/>
              <p:cNvSpPr txBox="1">
                <a:spLocks noRot="1" noChangeAspect="1" noMove="1" noResize="1" noEditPoints="1" noAdjustHandles="1" noChangeArrowheads="1" noChangeShapeType="1" noTextEdit="1"/>
              </p:cNvSpPr>
              <p:nvPr/>
            </p:nvSpPr>
            <p:spPr>
              <a:xfrm>
                <a:off x="1239061" y="2485395"/>
                <a:ext cx="340350" cy="276999"/>
              </a:xfrm>
              <a:prstGeom prst="rect">
                <a:avLst/>
              </a:prstGeom>
              <a:blipFill rotWithShape="0">
                <a:blip r:embed="rId9"/>
                <a:stretch>
                  <a:fillRect l="-8929" r="-7143" b="-15556"/>
                </a:stretch>
              </a:blipFill>
            </p:spPr>
            <p:txBody>
              <a:bodyPr/>
              <a:lstStyle/>
              <a:p>
                <a:r>
                  <a:rPr lang="en-US">
                    <a:noFill/>
                  </a:rPr>
                  <a:t> </a:t>
                </a:r>
              </a:p>
            </p:txBody>
          </p:sp>
        </mc:Fallback>
      </mc:AlternateContent>
      <p:grpSp>
        <p:nvGrpSpPr>
          <p:cNvPr id="95" name="Group 94"/>
          <p:cNvGrpSpPr/>
          <p:nvPr/>
        </p:nvGrpSpPr>
        <p:grpSpPr>
          <a:xfrm>
            <a:off x="1591811" y="1883411"/>
            <a:ext cx="1644239" cy="406400"/>
            <a:chOff x="4567353" y="3237915"/>
            <a:chExt cx="1644239" cy="406400"/>
          </a:xfrm>
        </p:grpSpPr>
        <p:grpSp>
          <p:nvGrpSpPr>
            <p:cNvPr id="74" name="Group 73"/>
            <p:cNvGrpSpPr/>
            <p:nvPr/>
          </p:nvGrpSpPr>
          <p:grpSpPr>
            <a:xfrm>
              <a:off x="4567353" y="3237915"/>
              <a:ext cx="417101" cy="406400"/>
              <a:chOff x="6995707" y="3864764"/>
              <a:chExt cx="417101" cy="406400"/>
            </a:xfrm>
          </p:grpSpPr>
          <p:sp>
            <p:nvSpPr>
              <p:cNvPr id="75" name="Rectangle 74"/>
              <p:cNvSpPr/>
              <p:nvPr/>
            </p:nvSpPr>
            <p:spPr>
              <a:xfrm>
                <a:off x="6998153" y="3864764"/>
                <a:ext cx="411480" cy="406400"/>
              </a:xfrm>
              <a:prstGeom prst="rect">
                <a:avLst/>
              </a:prstGeom>
              <a:solidFill>
                <a:srgbClr val="EC6767"/>
              </a:solidFill>
              <a:ln w="12700">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sp>
            <p:nvSpPr>
              <p:cNvPr id="76" name="Rectangle 75"/>
              <p:cNvSpPr/>
              <p:nvPr/>
            </p:nvSpPr>
            <p:spPr>
              <a:xfrm>
                <a:off x="6995707" y="3883298"/>
                <a:ext cx="417101" cy="369332"/>
              </a:xfrm>
              <a:prstGeom prst="rect">
                <a:avLst/>
              </a:prstGeom>
            </p:spPr>
            <p:txBody>
              <a:bodyPr wrap="none">
                <a:spAutoFit/>
              </a:bodyPr>
              <a:lstStyle/>
              <a:p>
                <a:pPr algn="ctr"/>
                <a:r>
                  <a:rPr lang="en-US" dirty="0" smtClean="0"/>
                  <a:t>+1</a:t>
                </a:r>
                <a:endParaRPr lang="en-US" dirty="0"/>
              </a:p>
            </p:txBody>
          </p:sp>
        </p:grpSp>
        <p:grpSp>
          <p:nvGrpSpPr>
            <p:cNvPr id="80" name="Group 79"/>
            <p:cNvGrpSpPr/>
            <p:nvPr/>
          </p:nvGrpSpPr>
          <p:grpSpPr>
            <a:xfrm>
              <a:off x="4978039" y="3237915"/>
              <a:ext cx="417101" cy="406400"/>
              <a:chOff x="6995707" y="3864764"/>
              <a:chExt cx="417101" cy="406400"/>
            </a:xfrm>
          </p:grpSpPr>
          <p:sp>
            <p:nvSpPr>
              <p:cNvPr id="81" name="Rectangle 80"/>
              <p:cNvSpPr/>
              <p:nvPr/>
            </p:nvSpPr>
            <p:spPr>
              <a:xfrm>
                <a:off x="6998153" y="3864764"/>
                <a:ext cx="411480" cy="406400"/>
              </a:xfrm>
              <a:prstGeom prst="rect">
                <a:avLst/>
              </a:prstGeom>
              <a:solidFill>
                <a:srgbClr val="EC6767"/>
              </a:solidFill>
              <a:ln w="12700">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sp>
            <p:nvSpPr>
              <p:cNvPr id="82" name="Rectangle 81"/>
              <p:cNvSpPr/>
              <p:nvPr/>
            </p:nvSpPr>
            <p:spPr>
              <a:xfrm>
                <a:off x="6995707" y="3883298"/>
                <a:ext cx="417101" cy="369332"/>
              </a:xfrm>
              <a:prstGeom prst="rect">
                <a:avLst/>
              </a:prstGeom>
            </p:spPr>
            <p:txBody>
              <a:bodyPr wrap="none">
                <a:spAutoFit/>
              </a:bodyPr>
              <a:lstStyle/>
              <a:p>
                <a:pPr algn="ctr"/>
                <a:r>
                  <a:rPr lang="en-US" dirty="0" smtClean="0"/>
                  <a:t>+1</a:t>
                </a:r>
                <a:endParaRPr lang="en-US" dirty="0"/>
              </a:p>
            </p:txBody>
          </p:sp>
        </p:grpSp>
        <p:grpSp>
          <p:nvGrpSpPr>
            <p:cNvPr id="89" name="Group 88"/>
            <p:cNvGrpSpPr/>
            <p:nvPr/>
          </p:nvGrpSpPr>
          <p:grpSpPr>
            <a:xfrm>
              <a:off x="5391171" y="3237915"/>
              <a:ext cx="411480" cy="406400"/>
              <a:chOff x="7005527" y="3864764"/>
              <a:chExt cx="411480" cy="406400"/>
            </a:xfrm>
          </p:grpSpPr>
          <p:sp>
            <p:nvSpPr>
              <p:cNvPr id="90" name="Rectangle 89"/>
              <p:cNvSpPr/>
              <p:nvPr/>
            </p:nvSpPr>
            <p:spPr>
              <a:xfrm>
                <a:off x="7005527" y="3864764"/>
                <a:ext cx="411480" cy="406400"/>
              </a:xfrm>
              <a:prstGeom prst="rect">
                <a:avLst/>
              </a:prstGeom>
              <a:solidFill>
                <a:srgbClr val="FFC0CB"/>
              </a:solidFill>
              <a:ln w="12700">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sp>
            <p:nvSpPr>
              <p:cNvPr id="91" name="Rectangle 90"/>
              <p:cNvSpPr/>
              <p:nvPr/>
            </p:nvSpPr>
            <p:spPr>
              <a:xfrm>
                <a:off x="7018149" y="3883298"/>
                <a:ext cx="372217" cy="369332"/>
              </a:xfrm>
              <a:prstGeom prst="rect">
                <a:avLst/>
              </a:prstGeom>
            </p:spPr>
            <p:txBody>
              <a:bodyPr wrap="none">
                <a:spAutoFit/>
              </a:bodyPr>
              <a:lstStyle/>
              <a:p>
                <a:pPr algn="ctr"/>
                <a:r>
                  <a:rPr lang="en-US" dirty="0" smtClean="0"/>
                  <a:t>-1</a:t>
                </a:r>
                <a:endParaRPr lang="en-US" dirty="0"/>
              </a:p>
            </p:txBody>
          </p:sp>
        </p:grpSp>
        <p:grpSp>
          <p:nvGrpSpPr>
            <p:cNvPr id="92" name="Group 91"/>
            <p:cNvGrpSpPr/>
            <p:nvPr/>
          </p:nvGrpSpPr>
          <p:grpSpPr>
            <a:xfrm>
              <a:off x="5800112" y="3237915"/>
              <a:ext cx="411480" cy="406400"/>
              <a:chOff x="7005527" y="3864764"/>
              <a:chExt cx="411480" cy="406400"/>
            </a:xfrm>
          </p:grpSpPr>
          <p:sp>
            <p:nvSpPr>
              <p:cNvPr id="93" name="Rectangle 92"/>
              <p:cNvSpPr/>
              <p:nvPr/>
            </p:nvSpPr>
            <p:spPr>
              <a:xfrm>
                <a:off x="7005527" y="3864764"/>
                <a:ext cx="411480" cy="406400"/>
              </a:xfrm>
              <a:prstGeom prst="rect">
                <a:avLst/>
              </a:prstGeom>
              <a:solidFill>
                <a:srgbClr val="FFC0CB"/>
              </a:solidFill>
              <a:ln w="12700">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sp>
            <p:nvSpPr>
              <p:cNvPr id="94" name="Rectangle 93"/>
              <p:cNvSpPr/>
              <p:nvPr/>
            </p:nvSpPr>
            <p:spPr>
              <a:xfrm>
                <a:off x="7018149" y="3883298"/>
                <a:ext cx="372217" cy="369332"/>
              </a:xfrm>
              <a:prstGeom prst="rect">
                <a:avLst/>
              </a:prstGeom>
            </p:spPr>
            <p:txBody>
              <a:bodyPr wrap="none">
                <a:spAutoFit/>
              </a:bodyPr>
              <a:lstStyle/>
              <a:p>
                <a:pPr algn="ctr"/>
                <a:r>
                  <a:rPr lang="en-US" dirty="0" smtClean="0"/>
                  <a:t>-1</a:t>
                </a:r>
                <a:endParaRPr lang="en-US" dirty="0"/>
              </a:p>
            </p:txBody>
          </p:sp>
        </p:grpSp>
      </p:grpSp>
      <p:grpSp>
        <p:nvGrpSpPr>
          <p:cNvPr id="110" name="Group 109"/>
          <p:cNvGrpSpPr/>
          <p:nvPr/>
        </p:nvGrpSpPr>
        <p:grpSpPr>
          <a:xfrm>
            <a:off x="1596574" y="2445162"/>
            <a:ext cx="1638618" cy="407029"/>
            <a:chOff x="4700503" y="3013458"/>
            <a:chExt cx="1638618" cy="407029"/>
          </a:xfrm>
        </p:grpSpPr>
        <p:grpSp>
          <p:nvGrpSpPr>
            <p:cNvPr id="77" name="Group 76"/>
            <p:cNvGrpSpPr/>
            <p:nvPr/>
          </p:nvGrpSpPr>
          <p:grpSpPr>
            <a:xfrm>
              <a:off x="4700503" y="3013458"/>
              <a:ext cx="411480" cy="406400"/>
              <a:chOff x="7005527" y="3864764"/>
              <a:chExt cx="411480" cy="406400"/>
            </a:xfrm>
          </p:grpSpPr>
          <p:sp>
            <p:nvSpPr>
              <p:cNvPr id="78" name="Rectangle 77"/>
              <p:cNvSpPr/>
              <p:nvPr/>
            </p:nvSpPr>
            <p:spPr>
              <a:xfrm>
                <a:off x="7005527" y="3864764"/>
                <a:ext cx="411480" cy="406400"/>
              </a:xfrm>
              <a:prstGeom prst="rect">
                <a:avLst/>
              </a:prstGeom>
              <a:solidFill>
                <a:srgbClr val="FFC0CB"/>
              </a:solidFill>
              <a:ln w="12700">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sp>
            <p:nvSpPr>
              <p:cNvPr id="79" name="Rectangle 78"/>
              <p:cNvSpPr/>
              <p:nvPr/>
            </p:nvSpPr>
            <p:spPr>
              <a:xfrm>
                <a:off x="7018149" y="3883298"/>
                <a:ext cx="372217" cy="369332"/>
              </a:xfrm>
              <a:prstGeom prst="rect">
                <a:avLst/>
              </a:prstGeom>
            </p:spPr>
            <p:txBody>
              <a:bodyPr wrap="none">
                <a:spAutoFit/>
              </a:bodyPr>
              <a:lstStyle/>
              <a:p>
                <a:pPr algn="ctr"/>
                <a:r>
                  <a:rPr lang="en-US" dirty="0" smtClean="0"/>
                  <a:t>-1</a:t>
                </a:r>
                <a:endParaRPr lang="en-US" dirty="0"/>
              </a:p>
            </p:txBody>
          </p:sp>
        </p:grpSp>
        <p:grpSp>
          <p:nvGrpSpPr>
            <p:cNvPr id="96" name="Group 95"/>
            <p:cNvGrpSpPr/>
            <p:nvPr/>
          </p:nvGrpSpPr>
          <p:grpSpPr>
            <a:xfrm>
              <a:off x="5105568" y="3014087"/>
              <a:ext cx="1233553" cy="406400"/>
              <a:chOff x="4978039" y="3237915"/>
              <a:chExt cx="1233553" cy="406400"/>
            </a:xfrm>
          </p:grpSpPr>
          <p:grpSp>
            <p:nvGrpSpPr>
              <p:cNvPr id="98" name="Group 97"/>
              <p:cNvGrpSpPr/>
              <p:nvPr/>
            </p:nvGrpSpPr>
            <p:grpSpPr>
              <a:xfrm>
                <a:off x="4978039" y="3237915"/>
                <a:ext cx="417101" cy="406400"/>
                <a:chOff x="6995707" y="3864764"/>
                <a:chExt cx="417101" cy="406400"/>
              </a:xfrm>
            </p:grpSpPr>
            <p:sp>
              <p:nvSpPr>
                <p:cNvPr id="105" name="Rectangle 104"/>
                <p:cNvSpPr/>
                <p:nvPr/>
              </p:nvSpPr>
              <p:spPr>
                <a:xfrm>
                  <a:off x="6998153" y="3864764"/>
                  <a:ext cx="411480" cy="406400"/>
                </a:xfrm>
                <a:prstGeom prst="rect">
                  <a:avLst/>
                </a:prstGeom>
                <a:solidFill>
                  <a:srgbClr val="EC6767"/>
                </a:solidFill>
                <a:ln w="12700">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sp>
              <p:nvSpPr>
                <p:cNvPr id="106" name="Rectangle 105"/>
                <p:cNvSpPr/>
                <p:nvPr/>
              </p:nvSpPr>
              <p:spPr>
                <a:xfrm>
                  <a:off x="6995707" y="3883298"/>
                  <a:ext cx="417101" cy="369332"/>
                </a:xfrm>
                <a:prstGeom prst="rect">
                  <a:avLst/>
                </a:prstGeom>
              </p:spPr>
              <p:txBody>
                <a:bodyPr wrap="none">
                  <a:spAutoFit/>
                </a:bodyPr>
                <a:lstStyle/>
                <a:p>
                  <a:pPr algn="ctr"/>
                  <a:r>
                    <a:rPr lang="en-US" dirty="0" smtClean="0"/>
                    <a:t>+1</a:t>
                  </a:r>
                  <a:endParaRPr lang="en-US" dirty="0"/>
                </a:p>
              </p:txBody>
            </p:sp>
          </p:grpSp>
          <p:grpSp>
            <p:nvGrpSpPr>
              <p:cNvPr id="99" name="Group 98"/>
              <p:cNvGrpSpPr/>
              <p:nvPr/>
            </p:nvGrpSpPr>
            <p:grpSpPr>
              <a:xfrm>
                <a:off x="5391171" y="3237915"/>
                <a:ext cx="411480" cy="406400"/>
                <a:chOff x="7005527" y="3864764"/>
                <a:chExt cx="411480" cy="406400"/>
              </a:xfrm>
            </p:grpSpPr>
            <p:sp>
              <p:nvSpPr>
                <p:cNvPr id="103" name="Rectangle 102"/>
                <p:cNvSpPr/>
                <p:nvPr/>
              </p:nvSpPr>
              <p:spPr>
                <a:xfrm>
                  <a:off x="7005527" y="3864764"/>
                  <a:ext cx="411480" cy="406400"/>
                </a:xfrm>
                <a:prstGeom prst="rect">
                  <a:avLst/>
                </a:prstGeom>
                <a:solidFill>
                  <a:srgbClr val="FFC0CB"/>
                </a:solidFill>
                <a:ln w="12700">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sp>
              <p:nvSpPr>
                <p:cNvPr id="104" name="Rectangle 103"/>
                <p:cNvSpPr/>
                <p:nvPr/>
              </p:nvSpPr>
              <p:spPr>
                <a:xfrm>
                  <a:off x="7018149" y="3883298"/>
                  <a:ext cx="372217" cy="369332"/>
                </a:xfrm>
                <a:prstGeom prst="rect">
                  <a:avLst/>
                </a:prstGeom>
              </p:spPr>
              <p:txBody>
                <a:bodyPr wrap="none">
                  <a:spAutoFit/>
                </a:bodyPr>
                <a:lstStyle/>
                <a:p>
                  <a:pPr algn="ctr"/>
                  <a:r>
                    <a:rPr lang="en-US" dirty="0" smtClean="0"/>
                    <a:t>-1</a:t>
                  </a:r>
                  <a:endParaRPr lang="en-US" dirty="0"/>
                </a:p>
              </p:txBody>
            </p:sp>
          </p:grpSp>
          <p:grpSp>
            <p:nvGrpSpPr>
              <p:cNvPr id="100" name="Group 99"/>
              <p:cNvGrpSpPr/>
              <p:nvPr/>
            </p:nvGrpSpPr>
            <p:grpSpPr>
              <a:xfrm>
                <a:off x="5800112" y="3237915"/>
                <a:ext cx="411480" cy="406400"/>
                <a:chOff x="7005527" y="3864764"/>
                <a:chExt cx="411480" cy="406400"/>
              </a:xfrm>
            </p:grpSpPr>
            <p:sp>
              <p:nvSpPr>
                <p:cNvPr id="101" name="Rectangle 100"/>
                <p:cNvSpPr/>
                <p:nvPr/>
              </p:nvSpPr>
              <p:spPr>
                <a:xfrm>
                  <a:off x="7005527" y="3864764"/>
                  <a:ext cx="411480" cy="406400"/>
                </a:xfrm>
                <a:prstGeom prst="rect">
                  <a:avLst/>
                </a:prstGeom>
                <a:solidFill>
                  <a:srgbClr val="FFC0CB"/>
                </a:solidFill>
                <a:ln w="12700">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sp>
              <p:nvSpPr>
                <p:cNvPr id="102" name="Rectangle 101"/>
                <p:cNvSpPr/>
                <p:nvPr/>
              </p:nvSpPr>
              <p:spPr>
                <a:xfrm>
                  <a:off x="7018149" y="3883298"/>
                  <a:ext cx="372217" cy="369332"/>
                </a:xfrm>
                <a:prstGeom prst="rect">
                  <a:avLst/>
                </a:prstGeom>
              </p:spPr>
              <p:txBody>
                <a:bodyPr wrap="none">
                  <a:spAutoFit/>
                </a:bodyPr>
                <a:lstStyle/>
                <a:p>
                  <a:pPr algn="ctr"/>
                  <a:r>
                    <a:rPr lang="en-US" dirty="0" smtClean="0"/>
                    <a:t>-1</a:t>
                  </a:r>
                  <a:endParaRPr lang="en-US" dirty="0"/>
                </a:p>
              </p:txBody>
            </p:sp>
          </p:grpSp>
        </p:grpSp>
      </p:grpSp>
      <p:sp>
        <p:nvSpPr>
          <p:cNvPr id="125" name="Rectangle 124"/>
          <p:cNvSpPr/>
          <p:nvPr/>
        </p:nvSpPr>
        <p:spPr>
          <a:xfrm>
            <a:off x="-30480" y="4947532"/>
            <a:ext cx="4687502" cy="230832"/>
          </a:xfrm>
          <a:prstGeom prst="rect">
            <a:avLst/>
          </a:prstGeom>
        </p:spPr>
        <p:txBody>
          <a:bodyPr wrap="none">
            <a:spAutoFit/>
          </a:bodyPr>
          <a:lstStyle/>
          <a:p>
            <a:r>
              <a:rPr lang="en-US" sz="900" i="1" dirty="0" smtClean="0"/>
              <a:t>* To enable usage of fast floating-point GPU kernels in </a:t>
            </a:r>
            <a:r>
              <a:rPr lang="en-US" sz="900" i="1" dirty="0" err="1" smtClean="0"/>
              <a:t>PyTorch</a:t>
            </a:r>
            <a:r>
              <a:rPr lang="en-US" sz="900" i="1" dirty="0" smtClean="0"/>
              <a:t>/</a:t>
            </a:r>
            <a:r>
              <a:rPr lang="en-US" sz="900" i="1" dirty="0" err="1" smtClean="0"/>
              <a:t>Tensorflow</a:t>
            </a:r>
            <a:r>
              <a:rPr lang="en-US" sz="900" i="1" dirty="0" smtClean="0"/>
              <a:t> during BNN training.</a:t>
            </a:r>
            <a:endParaRPr lang="en-US" sz="900" i="1" dirty="0"/>
          </a:p>
        </p:txBody>
      </p:sp>
      <p:grpSp>
        <p:nvGrpSpPr>
          <p:cNvPr id="129" name="Group 128"/>
          <p:cNvGrpSpPr/>
          <p:nvPr/>
        </p:nvGrpSpPr>
        <p:grpSpPr>
          <a:xfrm>
            <a:off x="4031156" y="2168661"/>
            <a:ext cx="1650830" cy="406400"/>
            <a:chOff x="4384544" y="2880710"/>
            <a:chExt cx="1650830" cy="406400"/>
          </a:xfrm>
        </p:grpSpPr>
        <p:grpSp>
          <p:nvGrpSpPr>
            <p:cNvPr id="113" name="Group 112"/>
            <p:cNvGrpSpPr/>
            <p:nvPr/>
          </p:nvGrpSpPr>
          <p:grpSpPr>
            <a:xfrm>
              <a:off x="4794756" y="2880710"/>
              <a:ext cx="417101" cy="406400"/>
              <a:chOff x="6995707" y="3864764"/>
              <a:chExt cx="417101" cy="406400"/>
            </a:xfrm>
          </p:grpSpPr>
          <p:sp>
            <p:nvSpPr>
              <p:cNvPr id="123" name="Rectangle 122"/>
              <p:cNvSpPr/>
              <p:nvPr/>
            </p:nvSpPr>
            <p:spPr>
              <a:xfrm>
                <a:off x="6998153" y="3864764"/>
                <a:ext cx="411480" cy="406400"/>
              </a:xfrm>
              <a:prstGeom prst="rect">
                <a:avLst/>
              </a:prstGeom>
              <a:solidFill>
                <a:srgbClr val="EC6767"/>
              </a:solidFill>
              <a:ln w="12700">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sp>
            <p:nvSpPr>
              <p:cNvPr id="124" name="Rectangle 123"/>
              <p:cNvSpPr/>
              <p:nvPr/>
            </p:nvSpPr>
            <p:spPr>
              <a:xfrm>
                <a:off x="6995707" y="3883298"/>
                <a:ext cx="417101" cy="369332"/>
              </a:xfrm>
              <a:prstGeom prst="rect">
                <a:avLst/>
              </a:prstGeom>
            </p:spPr>
            <p:txBody>
              <a:bodyPr wrap="none">
                <a:spAutoFit/>
              </a:bodyPr>
              <a:lstStyle/>
              <a:p>
                <a:pPr algn="ctr"/>
                <a:r>
                  <a:rPr lang="en-US" dirty="0" smtClean="0"/>
                  <a:t>+1</a:t>
                </a:r>
                <a:endParaRPr lang="en-US" dirty="0"/>
              </a:p>
            </p:txBody>
          </p:sp>
        </p:grpSp>
        <p:grpSp>
          <p:nvGrpSpPr>
            <p:cNvPr id="114" name="Group 113"/>
            <p:cNvGrpSpPr/>
            <p:nvPr/>
          </p:nvGrpSpPr>
          <p:grpSpPr>
            <a:xfrm>
              <a:off x="5205442" y="2880710"/>
              <a:ext cx="417101" cy="406400"/>
              <a:chOff x="6995707" y="3864764"/>
              <a:chExt cx="417101" cy="406400"/>
            </a:xfrm>
          </p:grpSpPr>
          <p:sp>
            <p:nvSpPr>
              <p:cNvPr id="121" name="Rectangle 120"/>
              <p:cNvSpPr/>
              <p:nvPr/>
            </p:nvSpPr>
            <p:spPr>
              <a:xfrm>
                <a:off x="6998153" y="3864764"/>
                <a:ext cx="411480" cy="406400"/>
              </a:xfrm>
              <a:prstGeom prst="rect">
                <a:avLst/>
              </a:prstGeom>
              <a:solidFill>
                <a:srgbClr val="EC6767"/>
              </a:solidFill>
              <a:ln w="12700">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sp>
            <p:nvSpPr>
              <p:cNvPr id="122" name="Rectangle 121"/>
              <p:cNvSpPr/>
              <p:nvPr/>
            </p:nvSpPr>
            <p:spPr>
              <a:xfrm>
                <a:off x="6995707" y="3883298"/>
                <a:ext cx="417101" cy="369332"/>
              </a:xfrm>
              <a:prstGeom prst="rect">
                <a:avLst/>
              </a:prstGeom>
            </p:spPr>
            <p:txBody>
              <a:bodyPr wrap="none">
                <a:spAutoFit/>
              </a:bodyPr>
              <a:lstStyle/>
              <a:p>
                <a:pPr algn="ctr"/>
                <a:r>
                  <a:rPr lang="en-US" dirty="0" smtClean="0"/>
                  <a:t>+1</a:t>
                </a:r>
                <a:endParaRPr lang="en-US" dirty="0"/>
              </a:p>
            </p:txBody>
          </p:sp>
        </p:grpSp>
        <p:grpSp>
          <p:nvGrpSpPr>
            <p:cNvPr id="116" name="Group 115"/>
            <p:cNvGrpSpPr/>
            <p:nvPr/>
          </p:nvGrpSpPr>
          <p:grpSpPr>
            <a:xfrm>
              <a:off x="4384544" y="2880710"/>
              <a:ext cx="411480" cy="406400"/>
              <a:chOff x="7005527" y="3864764"/>
              <a:chExt cx="411480" cy="406400"/>
            </a:xfrm>
          </p:grpSpPr>
          <p:sp>
            <p:nvSpPr>
              <p:cNvPr id="117" name="Rectangle 116"/>
              <p:cNvSpPr/>
              <p:nvPr/>
            </p:nvSpPr>
            <p:spPr>
              <a:xfrm>
                <a:off x="7005527" y="3864764"/>
                <a:ext cx="411480" cy="406400"/>
              </a:xfrm>
              <a:prstGeom prst="rect">
                <a:avLst/>
              </a:prstGeom>
              <a:solidFill>
                <a:srgbClr val="FFC0CB"/>
              </a:solidFill>
              <a:ln w="12700">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sp>
            <p:nvSpPr>
              <p:cNvPr id="118" name="Rectangle 117"/>
              <p:cNvSpPr/>
              <p:nvPr/>
            </p:nvSpPr>
            <p:spPr>
              <a:xfrm>
                <a:off x="7018149" y="3883298"/>
                <a:ext cx="372217" cy="369332"/>
              </a:xfrm>
              <a:prstGeom prst="rect">
                <a:avLst/>
              </a:prstGeom>
            </p:spPr>
            <p:txBody>
              <a:bodyPr wrap="none">
                <a:spAutoFit/>
              </a:bodyPr>
              <a:lstStyle/>
              <a:p>
                <a:pPr algn="ctr"/>
                <a:r>
                  <a:rPr lang="en-US" dirty="0" smtClean="0"/>
                  <a:t>-1</a:t>
                </a:r>
                <a:endParaRPr lang="en-US" dirty="0"/>
              </a:p>
            </p:txBody>
          </p:sp>
        </p:grpSp>
        <p:grpSp>
          <p:nvGrpSpPr>
            <p:cNvPr id="126" name="Group 125"/>
            <p:cNvGrpSpPr/>
            <p:nvPr/>
          </p:nvGrpSpPr>
          <p:grpSpPr>
            <a:xfrm>
              <a:off x="5618273" y="2880710"/>
              <a:ext cx="417101" cy="406400"/>
              <a:chOff x="6995707" y="3864764"/>
              <a:chExt cx="417101" cy="406400"/>
            </a:xfrm>
          </p:grpSpPr>
          <p:sp>
            <p:nvSpPr>
              <p:cNvPr id="127" name="Rectangle 126"/>
              <p:cNvSpPr/>
              <p:nvPr/>
            </p:nvSpPr>
            <p:spPr>
              <a:xfrm>
                <a:off x="6998153" y="3864764"/>
                <a:ext cx="411480" cy="406400"/>
              </a:xfrm>
              <a:prstGeom prst="rect">
                <a:avLst/>
              </a:prstGeom>
              <a:solidFill>
                <a:srgbClr val="EC6767"/>
              </a:solidFill>
              <a:ln w="12700">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sp>
            <p:nvSpPr>
              <p:cNvPr id="128" name="Rectangle 127"/>
              <p:cNvSpPr/>
              <p:nvPr/>
            </p:nvSpPr>
            <p:spPr>
              <a:xfrm>
                <a:off x="6995707" y="3883298"/>
                <a:ext cx="417101" cy="369332"/>
              </a:xfrm>
              <a:prstGeom prst="rect">
                <a:avLst/>
              </a:prstGeom>
            </p:spPr>
            <p:txBody>
              <a:bodyPr wrap="none">
                <a:spAutoFit/>
              </a:bodyPr>
              <a:lstStyle/>
              <a:p>
                <a:pPr algn="ctr"/>
                <a:r>
                  <a:rPr lang="en-US" dirty="0" smtClean="0"/>
                  <a:t>+1</a:t>
                </a:r>
                <a:endParaRPr lang="en-US" dirty="0"/>
              </a:p>
            </p:txBody>
          </p:sp>
        </p:grpSp>
      </p:grpSp>
    </p:spTree>
    <p:extLst>
      <p:ext uri="{BB962C8B-B14F-4D97-AF65-F5344CB8AC3E}">
        <p14:creationId xmlns:p14="http://schemas.microsoft.com/office/powerpoint/2010/main" val="3506899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nodeType="withEffect">
                                  <p:stCondLst>
                                    <p:cond delay="0"/>
                                  </p:stCondLst>
                                  <p:childTnLst>
                                    <p:set>
                                      <p:cBhvr>
                                        <p:cTn id="12" dur="1" fill="hold">
                                          <p:stCondLst>
                                            <p:cond delay="0"/>
                                          </p:stCondLst>
                                        </p:cTn>
                                        <p:tgtEl>
                                          <p:spTgt spid="111"/>
                                        </p:tgtEl>
                                        <p:attrNameLst>
                                          <p:attrName>style.visibility</p:attrName>
                                        </p:attrNameLst>
                                      </p:cBhvr>
                                      <p:to>
                                        <p:strVal val="visible"/>
                                      </p:to>
                                    </p:set>
                                    <p:animEffect transition="in" filter="fade">
                                      <p:cBhvr>
                                        <p:cTn id="13" dur="500"/>
                                        <p:tgtEl>
                                          <p:spTgt spid="111"/>
                                        </p:tgtEl>
                                      </p:cBhvr>
                                    </p:animEffect>
                                  </p:childTnLst>
                                </p:cTn>
                              </p:par>
                              <p:par>
                                <p:cTn id="14" presetID="10"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500"/>
                                        <p:tgtEl>
                                          <p:spTgt spid="30"/>
                                        </p:tgtEl>
                                      </p:cBhvr>
                                    </p:animEffect>
                                  </p:childTnLst>
                                </p:cTn>
                              </p:par>
                              <p:par>
                                <p:cTn id="17" presetID="10" presetClass="entr" presetSubtype="0"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500"/>
                                        <p:tgtEl>
                                          <p:spTgt spid="2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500"/>
                                        <p:tgtEl>
                                          <p:spTgt spid="29"/>
                                        </p:tgtEl>
                                      </p:cBhvr>
                                    </p:animEffect>
                                  </p:childTnLst>
                                </p:cTn>
                              </p:par>
                              <p:par>
                                <p:cTn id="23" presetID="10" presetClass="entr" presetSubtype="0" fill="hold" nodeType="with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500"/>
                                        <p:tgtEl>
                                          <p:spTgt spid="3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500"/>
                                        <p:tgtEl>
                                          <p:spTgt spid="3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500"/>
                                        <p:tgtEl>
                                          <p:spTgt spid="3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Effect transition="in" filter="fade">
                                      <p:cBhvr>
                                        <p:cTn id="34" dur="500"/>
                                        <p:tgtEl>
                                          <p:spTgt spid="37"/>
                                        </p:tgtEl>
                                      </p:cBhvr>
                                    </p:animEffect>
                                  </p:childTnLst>
                                </p:cTn>
                              </p:par>
                              <p:par>
                                <p:cTn id="35" presetID="10" presetClass="entr" presetSubtype="0" fill="hold" nodeType="with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500"/>
                                        <p:tgtEl>
                                          <p:spTgt spid="3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2"/>
                                        </p:tgtEl>
                                        <p:attrNameLst>
                                          <p:attrName>style.visibility</p:attrName>
                                        </p:attrNameLst>
                                      </p:cBhvr>
                                      <p:to>
                                        <p:strVal val="visible"/>
                                      </p:to>
                                    </p:set>
                                    <p:animEffect transition="in" filter="fade">
                                      <p:cBhvr>
                                        <p:cTn id="40" dur="500"/>
                                        <p:tgtEl>
                                          <p:spTgt spid="4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fade">
                                      <p:cBhvr>
                                        <p:cTn id="43" dur="500"/>
                                        <p:tgtEl>
                                          <p:spTgt spid="43"/>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4"/>
                                        </p:tgtEl>
                                        <p:attrNameLst>
                                          <p:attrName>style.visibility</p:attrName>
                                        </p:attrNameLst>
                                      </p:cBhvr>
                                      <p:to>
                                        <p:strVal val="visible"/>
                                      </p:to>
                                    </p:set>
                                    <p:animEffect transition="in" filter="fade">
                                      <p:cBhvr>
                                        <p:cTn id="46"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2" grpId="0"/>
      <p:bldP spid="35" grpId="0"/>
      <p:bldP spid="37"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Binary convolutions – savings</a:t>
            </a:r>
            <a:endParaRPr lang="en-US" dirty="0"/>
          </a:p>
        </p:txBody>
      </p:sp>
      <p:sp>
        <p:nvSpPr>
          <p:cNvPr id="4" name="Slide Number Placeholder 3"/>
          <p:cNvSpPr>
            <a:spLocks noGrp="1"/>
          </p:cNvSpPr>
          <p:nvPr>
            <p:ph type="sldNum" sz="quarter" idx="12"/>
          </p:nvPr>
        </p:nvSpPr>
        <p:spPr/>
        <p:txBody>
          <a:bodyPr/>
          <a:lstStyle/>
          <a:p>
            <a:fld id="{B7CEC10D-CD46-426F-915E-6C78530279CB}" type="slidenum">
              <a:rPr lang="en-US" smtClean="0"/>
              <a:t>12</a:t>
            </a:fld>
            <a:endParaRPr lang="en-US" dirty="0"/>
          </a:p>
        </p:txBody>
      </p:sp>
      <p:sp>
        <p:nvSpPr>
          <p:cNvPr id="5" name="Rectangle 4"/>
          <p:cNvSpPr/>
          <p:nvPr/>
        </p:nvSpPr>
        <p:spPr>
          <a:xfrm>
            <a:off x="-57212" y="4696278"/>
            <a:ext cx="6925294" cy="646331"/>
          </a:xfrm>
          <a:prstGeom prst="rect">
            <a:avLst/>
          </a:prstGeom>
        </p:spPr>
        <p:txBody>
          <a:bodyPr wrap="none">
            <a:spAutoFit/>
          </a:bodyPr>
          <a:lstStyle/>
          <a:p>
            <a:r>
              <a:rPr lang="en-US" sz="900" i="1" dirty="0" smtClean="0">
                <a:solidFill>
                  <a:schemeClr val="bg1">
                    <a:lumMod val="65000"/>
                  </a:schemeClr>
                </a:solidFill>
              </a:rPr>
              <a:t>* More than 32x reduction as the energy per access of SRAM memories scales proportional to the square root of size.</a:t>
            </a:r>
          </a:p>
          <a:p>
            <a:r>
              <a:rPr lang="en-US" sz="900" i="1" dirty="0">
                <a:solidFill>
                  <a:schemeClr val="bg1">
                    <a:lumMod val="65000"/>
                  </a:schemeClr>
                </a:solidFill>
              </a:rPr>
              <a:t>** </a:t>
            </a:r>
            <a:r>
              <a:rPr lang="en-US" sz="900" i="1" dirty="0" smtClean="0">
                <a:solidFill>
                  <a:schemeClr val="bg1">
                    <a:lumMod val="65000"/>
                  </a:schemeClr>
                </a:solidFill>
              </a:rPr>
              <a:t>XNOR-Net</a:t>
            </a:r>
            <a:r>
              <a:rPr lang="en-US" sz="900" i="1" dirty="0">
                <a:solidFill>
                  <a:schemeClr val="bg1">
                    <a:lumMod val="65000"/>
                  </a:schemeClr>
                </a:solidFill>
              </a:rPr>
              <a:t>: ImageNet Classification Using Binary Convolutional Neural </a:t>
            </a:r>
            <a:r>
              <a:rPr lang="en-US" sz="900" i="1" dirty="0" smtClean="0">
                <a:solidFill>
                  <a:schemeClr val="bg1">
                    <a:lumMod val="65000"/>
                  </a:schemeClr>
                </a:solidFill>
              </a:rPr>
              <a:t>Networks – </a:t>
            </a:r>
            <a:r>
              <a:rPr lang="en-US" sz="900" i="1" dirty="0" err="1">
                <a:solidFill>
                  <a:schemeClr val="bg1">
                    <a:lumMod val="65000"/>
                  </a:schemeClr>
                </a:solidFill>
              </a:rPr>
              <a:t>Rastegari</a:t>
            </a:r>
            <a:r>
              <a:rPr lang="en-US" sz="900" i="1" dirty="0">
                <a:solidFill>
                  <a:schemeClr val="bg1">
                    <a:lumMod val="65000"/>
                  </a:schemeClr>
                </a:solidFill>
              </a:rPr>
              <a:t> et al. (2016</a:t>
            </a:r>
            <a:r>
              <a:rPr lang="en-US" sz="900" i="1" dirty="0" smtClean="0">
                <a:solidFill>
                  <a:schemeClr val="bg1">
                    <a:lumMod val="65000"/>
                  </a:schemeClr>
                </a:solidFill>
              </a:rPr>
              <a:t>) (also picture)</a:t>
            </a:r>
          </a:p>
          <a:p>
            <a:r>
              <a:rPr lang="en-US" sz="900" i="1" dirty="0" smtClean="0">
                <a:solidFill>
                  <a:schemeClr val="bg1">
                    <a:lumMod val="65000"/>
                  </a:schemeClr>
                </a:solidFill>
              </a:rPr>
              <a:t>*** </a:t>
            </a:r>
            <a:r>
              <a:rPr lang="en-US" sz="900" i="1" dirty="0" err="1">
                <a:solidFill>
                  <a:schemeClr val="bg1">
                    <a:lumMod val="65000"/>
                  </a:schemeClr>
                </a:solidFill>
              </a:rPr>
              <a:t>Binarized</a:t>
            </a:r>
            <a:r>
              <a:rPr lang="en-US" sz="900" i="1" dirty="0">
                <a:solidFill>
                  <a:schemeClr val="bg1">
                    <a:lumMod val="65000"/>
                  </a:schemeClr>
                </a:solidFill>
              </a:rPr>
              <a:t> Neural Networks: Training Deep Neural Networks with Weights and Activations Constrained to +1 or -1 – </a:t>
            </a:r>
            <a:r>
              <a:rPr lang="en-US" sz="900" i="1" dirty="0" err="1">
                <a:solidFill>
                  <a:schemeClr val="bg1">
                    <a:lumMod val="65000"/>
                  </a:schemeClr>
                </a:solidFill>
              </a:rPr>
              <a:t>Courbariaux</a:t>
            </a:r>
            <a:r>
              <a:rPr lang="en-US" sz="900" i="1" dirty="0">
                <a:solidFill>
                  <a:schemeClr val="bg1">
                    <a:lumMod val="65000"/>
                  </a:schemeClr>
                </a:solidFill>
              </a:rPr>
              <a:t> et al. (2016)</a:t>
            </a:r>
          </a:p>
          <a:p>
            <a:endParaRPr lang="en-US" sz="900" i="1" dirty="0">
              <a:solidFill>
                <a:schemeClr val="bg1">
                  <a:lumMod val="65000"/>
                </a:schemeClr>
              </a:solidFill>
            </a:endParaRPr>
          </a:p>
        </p:txBody>
      </p:sp>
      <p:pic>
        <p:nvPicPr>
          <p:cNvPr id="6" name="Picture 5"/>
          <p:cNvPicPr>
            <a:picLocks noChangeAspect="1"/>
          </p:cNvPicPr>
          <p:nvPr/>
        </p:nvPicPr>
        <p:blipFill>
          <a:blip r:embed="rId3"/>
          <a:stretch>
            <a:fillRect/>
          </a:stretch>
        </p:blipFill>
        <p:spPr>
          <a:xfrm>
            <a:off x="4432523" y="2611373"/>
            <a:ext cx="4667482" cy="1960243"/>
          </a:xfrm>
          <a:prstGeom prst="rect">
            <a:avLst/>
          </a:prstGeom>
        </p:spPr>
      </p:pic>
      <p:sp>
        <p:nvSpPr>
          <p:cNvPr id="3" name="Content Placeholder 2"/>
          <p:cNvSpPr>
            <a:spLocks noGrp="1"/>
          </p:cNvSpPr>
          <p:nvPr>
            <p:ph idx="1"/>
          </p:nvPr>
        </p:nvSpPr>
        <p:spPr>
          <a:xfrm>
            <a:off x="610100" y="1188000"/>
            <a:ext cx="6257982" cy="3582120"/>
          </a:xfrm>
        </p:spPr>
        <p:txBody>
          <a:bodyPr/>
          <a:lstStyle/>
          <a:p>
            <a:pPr>
              <a:lnSpc>
                <a:spcPct val="100000"/>
              </a:lnSpc>
            </a:pPr>
            <a:r>
              <a:rPr lang="en-US" sz="2000" dirty="0" smtClean="0"/>
              <a:t>Savings on off-the-shelf platforms:</a:t>
            </a:r>
            <a:endParaRPr lang="en-US" dirty="0"/>
          </a:p>
          <a:p>
            <a:pPr marL="488250" lvl="2" indent="-285750">
              <a:lnSpc>
                <a:spcPct val="100000"/>
              </a:lnSpc>
              <a:buFontTx/>
              <a:buChar char="-"/>
            </a:pPr>
            <a:r>
              <a:rPr lang="en-US" sz="1600" dirty="0" smtClean="0"/>
              <a:t>Memory size and accesses: 1/32 </a:t>
            </a:r>
            <a:r>
              <a:rPr lang="en-US" sz="1600" dirty="0" smtClean="0">
                <a:solidFill>
                  <a:srgbClr val="00B050"/>
                </a:solidFill>
              </a:rPr>
              <a:t>→ memory energy savings: &gt;32x</a:t>
            </a:r>
            <a:r>
              <a:rPr lang="en-US" sz="1600" dirty="0" smtClean="0">
                <a:solidFill>
                  <a:schemeClr val="bg1">
                    <a:lumMod val="75000"/>
                  </a:schemeClr>
                </a:solidFill>
              </a:rPr>
              <a:t>*</a:t>
            </a:r>
          </a:p>
          <a:p>
            <a:pPr marL="488250" lvl="2" indent="-285750">
              <a:lnSpc>
                <a:spcPct val="100000"/>
              </a:lnSpc>
              <a:buFontTx/>
              <a:buChar char="-"/>
            </a:pPr>
            <a:r>
              <a:rPr lang="en-US" sz="1600" dirty="0" smtClean="0"/>
              <a:t>Speedup (compared to float32 version): </a:t>
            </a:r>
          </a:p>
          <a:p>
            <a:pPr marL="690750" lvl="3" indent="-285750">
              <a:lnSpc>
                <a:spcPct val="100000"/>
              </a:lnSpc>
              <a:buFontTx/>
              <a:buChar char="-"/>
            </a:pPr>
            <a:r>
              <a:rPr lang="en-US" sz="1400" dirty="0" smtClean="0">
                <a:solidFill>
                  <a:srgbClr val="00B050"/>
                </a:solidFill>
              </a:rPr>
              <a:t>CPU (64-bit): ~58x</a:t>
            </a:r>
            <a:r>
              <a:rPr lang="en-US" sz="1400" dirty="0" smtClean="0">
                <a:solidFill>
                  <a:schemeClr val="bg1">
                    <a:lumMod val="65000"/>
                  </a:schemeClr>
                </a:solidFill>
              </a:rPr>
              <a:t>**</a:t>
            </a:r>
          </a:p>
          <a:p>
            <a:pPr marL="690750" lvl="3" indent="-285750">
              <a:lnSpc>
                <a:spcPct val="100000"/>
              </a:lnSpc>
              <a:buFontTx/>
              <a:buChar char="-"/>
            </a:pPr>
            <a:r>
              <a:rPr lang="en-US" sz="1400" dirty="0" smtClean="0">
                <a:solidFill>
                  <a:srgbClr val="00B050"/>
                </a:solidFill>
              </a:rPr>
              <a:t>GPU: ~23x</a:t>
            </a:r>
            <a:r>
              <a:rPr lang="en-US" sz="1400" dirty="0" smtClean="0">
                <a:solidFill>
                  <a:schemeClr val="bg1">
                    <a:lumMod val="65000"/>
                  </a:schemeClr>
                </a:solidFill>
              </a:rPr>
              <a:t>***</a:t>
            </a:r>
          </a:p>
          <a:p>
            <a:pPr marL="488250" lvl="2" indent="-285750">
              <a:lnSpc>
                <a:spcPct val="100000"/>
              </a:lnSpc>
              <a:buFontTx/>
              <a:buChar char="-"/>
            </a:pPr>
            <a:r>
              <a:rPr lang="en-US" sz="1600" dirty="0" smtClean="0"/>
              <a:t>Energy per convolutional operation:</a:t>
            </a:r>
            <a:endParaRPr lang="en-US" sz="1600" dirty="0"/>
          </a:p>
          <a:p>
            <a:pPr marL="690750" lvl="3" indent="-285750">
              <a:lnSpc>
                <a:spcPct val="100000"/>
              </a:lnSpc>
              <a:buFontTx/>
              <a:buChar char="-"/>
            </a:pPr>
            <a:r>
              <a:rPr lang="en-US" sz="1400" dirty="0" smtClean="0">
                <a:solidFill>
                  <a:srgbClr val="00B050"/>
                </a:solidFill>
              </a:rPr>
              <a:t>* → bitwise XNOR (and/or AND)</a:t>
            </a:r>
          </a:p>
          <a:p>
            <a:pPr marL="690750" lvl="3" indent="-285750">
              <a:lnSpc>
                <a:spcPct val="100000"/>
              </a:lnSpc>
              <a:buFontTx/>
              <a:buChar char="-"/>
            </a:pPr>
            <a:r>
              <a:rPr lang="en-US" sz="1400" dirty="0">
                <a:solidFill>
                  <a:srgbClr val="00B050"/>
                </a:solidFill>
              </a:rPr>
              <a:t>+ </a:t>
            </a:r>
            <a:r>
              <a:rPr lang="en-US" sz="1400" dirty="0" smtClean="0">
                <a:solidFill>
                  <a:srgbClr val="00B050"/>
                </a:solidFill>
              </a:rPr>
              <a:t>→ </a:t>
            </a:r>
            <a:r>
              <a:rPr lang="en-US" sz="1400" dirty="0" err="1" smtClean="0">
                <a:solidFill>
                  <a:srgbClr val="00B050"/>
                </a:solidFill>
              </a:rPr>
              <a:t>popcount</a:t>
            </a:r>
            <a:endParaRPr lang="en-US" sz="1400" dirty="0">
              <a:solidFill>
                <a:srgbClr val="00B050"/>
              </a:solidFill>
            </a:endParaRPr>
          </a:p>
          <a:p>
            <a:pPr>
              <a:lnSpc>
                <a:spcPct val="100000"/>
              </a:lnSpc>
            </a:pPr>
            <a:r>
              <a:rPr lang="en-US" sz="2000" b="1" dirty="0"/>
              <a:t/>
            </a:r>
            <a:br>
              <a:rPr lang="en-US" sz="2000" b="1" dirty="0"/>
            </a:br>
            <a:r>
              <a:rPr lang="en-US" sz="2000" b="1" dirty="0" smtClean="0"/>
              <a:t>However: large accuracy reduction!</a:t>
            </a:r>
            <a:endParaRPr lang="en-US" dirty="0" smtClean="0"/>
          </a:p>
          <a:p>
            <a:pPr>
              <a:lnSpc>
                <a:spcPct val="100000"/>
              </a:lnSpc>
            </a:pPr>
            <a:r>
              <a:rPr lang="en-US" dirty="0" smtClean="0"/>
              <a:t>	How to deal with this? </a:t>
            </a:r>
            <a:endParaRPr lang="en-US" dirty="0"/>
          </a:p>
          <a:p>
            <a:pPr>
              <a:lnSpc>
                <a:spcPct val="100000"/>
              </a:lnSpc>
            </a:pPr>
            <a:r>
              <a:rPr lang="en-US" dirty="0" smtClean="0"/>
              <a:t>	</a:t>
            </a:r>
            <a:r>
              <a:rPr lang="en-US" sz="1800" dirty="0" smtClean="0">
                <a:solidFill>
                  <a:srgbClr val="00B050"/>
                </a:solidFill>
              </a:rPr>
              <a:t> </a:t>
            </a:r>
            <a:r>
              <a:rPr lang="en-US" sz="1800" dirty="0">
                <a:solidFill>
                  <a:srgbClr val="002060"/>
                </a:solidFill>
              </a:rPr>
              <a:t>→</a:t>
            </a:r>
            <a:r>
              <a:rPr lang="en-US" sz="1800" dirty="0">
                <a:solidFill>
                  <a:srgbClr val="00B050"/>
                </a:solidFill>
              </a:rPr>
              <a:t> </a:t>
            </a:r>
            <a:r>
              <a:rPr lang="en-US" dirty="0" smtClean="0"/>
              <a:t>more REPAIR actions needed</a:t>
            </a:r>
            <a:r>
              <a:rPr lang="en-US" dirty="0"/>
              <a:t>!</a:t>
            </a:r>
          </a:p>
          <a:p>
            <a:pPr>
              <a:lnSpc>
                <a:spcPct val="100000"/>
              </a:lnSpc>
            </a:pPr>
            <a:endParaRPr lang="en-US" dirty="0"/>
          </a:p>
        </p:txBody>
      </p:sp>
      <p:sp>
        <p:nvSpPr>
          <p:cNvPr id="7" name="Rectangle 6"/>
          <p:cNvSpPr/>
          <p:nvPr/>
        </p:nvSpPr>
        <p:spPr>
          <a:xfrm>
            <a:off x="7317603" y="4497168"/>
            <a:ext cx="1826397" cy="646331"/>
          </a:xfrm>
          <a:prstGeom prst="rect">
            <a:avLst/>
          </a:prstGeom>
        </p:spPr>
        <p:txBody>
          <a:bodyPr wrap="none">
            <a:spAutoFit/>
          </a:bodyPr>
          <a:lstStyle/>
          <a:p>
            <a:r>
              <a:rPr lang="en-US" sz="1200" i="1" dirty="0" smtClean="0"/>
              <a:t>XNOR-Net repairs:</a:t>
            </a:r>
          </a:p>
          <a:p>
            <a:pPr marL="285750" indent="-285750">
              <a:buFontTx/>
              <a:buChar char="-"/>
            </a:pPr>
            <a:r>
              <a:rPr lang="en-US" sz="1200" i="1" dirty="0" smtClean="0"/>
              <a:t>weight scaling factors</a:t>
            </a:r>
          </a:p>
          <a:p>
            <a:pPr marL="285750" indent="-285750">
              <a:buFontTx/>
              <a:buChar char="-"/>
            </a:pPr>
            <a:r>
              <a:rPr lang="en-US" sz="1200" i="1" dirty="0" smtClean="0"/>
              <a:t>pooling before sign</a:t>
            </a:r>
            <a:endParaRPr lang="en-US" sz="1200" dirty="0"/>
          </a:p>
        </p:txBody>
      </p:sp>
      <p:sp>
        <p:nvSpPr>
          <p:cNvPr id="8" name="Rectangle 7"/>
          <p:cNvSpPr/>
          <p:nvPr/>
        </p:nvSpPr>
        <p:spPr>
          <a:xfrm>
            <a:off x="8401050" y="2611373"/>
            <a:ext cx="698955" cy="1885795"/>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9037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500"/>
                                        <p:tgtEl>
                                          <p:spTgt spid="3">
                                            <p:txEl>
                                              <p:pRg st="6" end="6"/>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fade">
                                      <p:cBhvr>
                                        <p:cTn id="24" dur="500"/>
                                        <p:tgtEl>
                                          <p:spTgt spid="3">
                                            <p:txEl>
                                              <p:pRg st="7" end="7"/>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fade">
                                      <p:cBhvr>
                                        <p:cTn id="34" dur="500"/>
                                        <p:tgtEl>
                                          <p:spTgt spid="3">
                                            <p:txEl>
                                              <p:pRg st="8" end="8"/>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Effect transition="in" filter="fade">
                                      <p:cBhvr>
                                        <p:cTn id="39" dur="500"/>
                                        <p:tgtEl>
                                          <p:spTgt spid="3">
                                            <p:txEl>
                                              <p:pRg st="9" end="9"/>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 of Today’s Lecture</a:t>
            </a:r>
            <a:endParaRPr lang="en-US" dirty="0"/>
          </a:p>
        </p:txBody>
      </p:sp>
      <p:sp>
        <p:nvSpPr>
          <p:cNvPr id="3" name="Content Placeholder 2"/>
          <p:cNvSpPr>
            <a:spLocks noGrp="1"/>
          </p:cNvSpPr>
          <p:nvPr>
            <p:ph idx="1"/>
          </p:nvPr>
        </p:nvSpPr>
        <p:spPr>
          <a:xfrm>
            <a:off x="609600" y="1340416"/>
            <a:ext cx="8154894" cy="3381619"/>
          </a:xfrm>
        </p:spPr>
        <p:txBody>
          <a:bodyPr/>
          <a:lstStyle/>
          <a:p>
            <a:pPr marL="342900" indent="-342900">
              <a:buFont typeface="+mj-lt"/>
              <a:buAutoNum type="arabicPeriod"/>
            </a:pPr>
            <a:endParaRPr lang="en-US" dirty="0"/>
          </a:p>
          <a:p>
            <a:pPr marL="342900" indent="-342900">
              <a:buFont typeface="+mj-lt"/>
              <a:buAutoNum type="arabicPeriod"/>
            </a:pPr>
            <a:endParaRPr lang="en-US" dirty="0" smtClean="0"/>
          </a:p>
          <a:p>
            <a:pPr marL="342900" indent="-342900">
              <a:lnSpc>
                <a:spcPct val="100000"/>
              </a:lnSpc>
              <a:buFont typeface="+mj-lt"/>
              <a:buAutoNum type="arabicPeriod"/>
            </a:pPr>
            <a:r>
              <a:rPr lang="en-US" sz="1600" dirty="0"/>
              <a:t>Introduction</a:t>
            </a:r>
          </a:p>
          <a:p>
            <a:pPr marL="342900" indent="-342900">
              <a:lnSpc>
                <a:spcPct val="100000"/>
              </a:lnSpc>
              <a:buFont typeface="+mj-lt"/>
              <a:buAutoNum type="arabicPeriod"/>
            </a:pPr>
            <a:r>
              <a:rPr lang="en-US" sz="1600" dirty="0" smtClean="0"/>
              <a:t>Overview</a:t>
            </a:r>
          </a:p>
          <a:p>
            <a:pPr marL="342900" indent="-342900">
              <a:lnSpc>
                <a:spcPct val="100000"/>
              </a:lnSpc>
              <a:buFont typeface="+mj-lt"/>
              <a:buAutoNum type="arabicPeriod"/>
            </a:pPr>
            <a:r>
              <a:rPr lang="en-US" sz="1600" b="1" dirty="0" smtClean="0"/>
              <a:t>Designing a Binary Neural Network</a:t>
            </a:r>
            <a:endParaRPr lang="en-US" sz="1600" b="1" dirty="0"/>
          </a:p>
          <a:p>
            <a:pPr marL="545400" lvl="2" indent="-342900">
              <a:lnSpc>
                <a:spcPct val="100000"/>
              </a:lnSpc>
              <a:buFont typeface="+mj-lt"/>
              <a:buAutoNum type="alphaLcParenR"/>
            </a:pPr>
            <a:r>
              <a:rPr lang="en-US" sz="1600" b="1" dirty="0"/>
              <a:t>Training and </a:t>
            </a:r>
            <a:r>
              <a:rPr lang="en-US" sz="1600" b="1" dirty="0" smtClean="0"/>
              <a:t>evaluation</a:t>
            </a:r>
          </a:p>
          <a:p>
            <a:pPr marL="545400" lvl="2" indent="-342900">
              <a:lnSpc>
                <a:spcPct val="100000"/>
              </a:lnSpc>
              <a:buFont typeface="+mj-lt"/>
              <a:buAutoNum type="alphaLcParenR"/>
            </a:pPr>
            <a:r>
              <a:rPr lang="en-US" sz="1600" dirty="0" smtClean="0"/>
              <a:t>State-of-the-art models</a:t>
            </a:r>
            <a:endParaRPr lang="en-US" sz="1600" dirty="0"/>
          </a:p>
          <a:p>
            <a:pPr marL="545400" lvl="2" indent="-342900">
              <a:lnSpc>
                <a:spcPct val="100000"/>
              </a:lnSpc>
              <a:buFont typeface="+mj-lt"/>
              <a:buAutoNum type="alphaLcParenR"/>
            </a:pPr>
            <a:r>
              <a:rPr lang="en-US" sz="1600" dirty="0" smtClean="0"/>
              <a:t>Optimizations </a:t>
            </a:r>
            <a:r>
              <a:rPr lang="en-US" sz="1600" dirty="0"/>
              <a:t>for efficient inference on 32-bit </a:t>
            </a:r>
            <a:r>
              <a:rPr lang="en-US" sz="1600" dirty="0" smtClean="0"/>
              <a:t>platform</a:t>
            </a:r>
          </a:p>
          <a:p>
            <a:pPr marL="342900" indent="-342900">
              <a:lnSpc>
                <a:spcPct val="100000"/>
              </a:lnSpc>
              <a:buFont typeface="+mj-lt"/>
              <a:buAutoNum type="arabicPeriod"/>
            </a:pPr>
            <a:r>
              <a:rPr lang="en-US" sz="1600" dirty="0" smtClean="0"/>
              <a:t>Specialized </a:t>
            </a:r>
            <a:r>
              <a:rPr lang="en-US" sz="1600" dirty="0"/>
              <a:t>BNN </a:t>
            </a:r>
            <a:r>
              <a:rPr lang="en-US" sz="1600" dirty="0" smtClean="0"/>
              <a:t>accelerators</a:t>
            </a:r>
          </a:p>
          <a:p>
            <a:pPr marL="342900" indent="-342900">
              <a:lnSpc>
                <a:spcPct val="100000"/>
              </a:lnSpc>
              <a:buFont typeface="+mj-lt"/>
              <a:buAutoNum type="arabicPeriod"/>
            </a:pPr>
            <a:r>
              <a:rPr lang="en-US" sz="1600" dirty="0" smtClean="0"/>
              <a:t>Conclusion</a:t>
            </a:r>
            <a:endParaRPr lang="en-US" sz="1600" dirty="0"/>
          </a:p>
          <a:p>
            <a:endParaRPr lang="en-US" dirty="0"/>
          </a:p>
        </p:txBody>
      </p:sp>
      <p:sp>
        <p:nvSpPr>
          <p:cNvPr id="5" name="Slide Number Placeholder 4"/>
          <p:cNvSpPr>
            <a:spLocks noGrp="1"/>
          </p:cNvSpPr>
          <p:nvPr>
            <p:ph type="sldNum" sz="quarter" idx="12"/>
          </p:nvPr>
        </p:nvSpPr>
        <p:spPr/>
        <p:txBody>
          <a:bodyPr/>
          <a:lstStyle/>
          <a:p>
            <a:fld id="{B7CEC10D-CD46-426F-915E-6C78530279CB}" type="slidenum">
              <a:rPr lang="en-US" smtClean="0"/>
              <a:t>13</a:t>
            </a:fld>
            <a:endParaRPr lang="en-US" dirty="0"/>
          </a:p>
        </p:txBody>
      </p:sp>
      <p:sp>
        <p:nvSpPr>
          <p:cNvPr id="6" name="TextBox 5">
            <a:extLst>
              <a:ext uri="{FF2B5EF4-FFF2-40B4-BE49-F238E27FC236}">
                <a16:creationId xmlns:a16="http://schemas.microsoft.com/office/drawing/2014/main" xmlns="" id="{12F7BFEB-AD8D-4289-A0DF-C8EA792F19FF}"/>
              </a:ext>
            </a:extLst>
          </p:cNvPr>
          <p:cNvSpPr txBox="1"/>
          <p:nvPr/>
        </p:nvSpPr>
        <p:spPr>
          <a:xfrm>
            <a:off x="675341" y="1245860"/>
            <a:ext cx="7587129" cy="430887"/>
          </a:xfrm>
          <a:prstGeom prst="rect">
            <a:avLst/>
          </a:prstGeom>
          <a:solidFill>
            <a:schemeClr val="bg1"/>
          </a:solidFill>
          <a:ln w="57150">
            <a:solidFill>
              <a:schemeClr val="tx2"/>
            </a:solidFill>
          </a:ln>
        </p:spPr>
        <p:txBody>
          <a:bodyPr wrap="square" rtlCol="0">
            <a:spAutoFit/>
          </a:bodyPr>
          <a:lstStyle/>
          <a:p>
            <a:r>
              <a:rPr lang="en-US" sz="2200" b="1" dirty="0">
                <a:solidFill>
                  <a:schemeClr val="accent2"/>
                </a:solidFill>
              </a:rPr>
              <a:t>Main theme: </a:t>
            </a:r>
            <a:r>
              <a:rPr lang="en-US" sz="2200" dirty="0" smtClean="0">
                <a:solidFill>
                  <a:schemeClr val="accent2"/>
                </a:solidFill>
              </a:rPr>
              <a:t>Case Study on Binary Neural Networks</a:t>
            </a:r>
            <a:endParaRPr lang="en-US" sz="2200" b="1" dirty="0">
              <a:solidFill>
                <a:schemeClr val="accent2"/>
              </a:solidFill>
            </a:endParaRPr>
          </a:p>
        </p:txBody>
      </p:sp>
    </p:spTree>
    <p:extLst>
      <p:ext uri="{BB962C8B-B14F-4D97-AF65-F5344CB8AC3E}">
        <p14:creationId xmlns:p14="http://schemas.microsoft.com/office/powerpoint/2010/main" val="4297327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BNN basic blocks</a:t>
            </a:r>
            <a:endParaRPr lang="en-US" dirty="0"/>
          </a:p>
        </p:txBody>
      </p:sp>
      <p:sp>
        <p:nvSpPr>
          <p:cNvPr id="3" name="Content Placeholder 2"/>
          <p:cNvSpPr>
            <a:spLocks noGrp="1"/>
          </p:cNvSpPr>
          <p:nvPr>
            <p:ph idx="1"/>
          </p:nvPr>
        </p:nvSpPr>
        <p:spPr>
          <a:xfrm>
            <a:off x="610100" y="1188000"/>
            <a:ext cx="7922712" cy="754407"/>
          </a:xfrm>
        </p:spPr>
        <p:txBody>
          <a:bodyPr/>
          <a:lstStyle/>
          <a:p>
            <a:pPr>
              <a:lnSpc>
                <a:spcPct val="100000"/>
              </a:lnSpc>
            </a:pPr>
            <a:r>
              <a:rPr lang="en-US" sz="2000" dirty="0" smtClean="0"/>
              <a:t>Structure of Binary Neural Networks, as proposed by </a:t>
            </a:r>
            <a:r>
              <a:rPr lang="en-US" sz="2000" dirty="0" err="1" smtClean="0"/>
              <a:t>Courbariaux</a:t>
            </a:r>
            <a:r>
              <a:rPr lang="en-US" sz="2000" dirty="0" smtClean="0"/>
              <a:t> et al. (2016), is very similar to other reduced-precision CNNs</a:t>
            </a:r>
            <a:r>
              <a:rPr lang="en-US" sz="2000" dirty="0"/>
              <a:t>:</a:t>
            </a:r>
            <a:endParaRPr lang="en-US" sz="2000" dirty="0" smtClean="0"/>
          </a:p>
        </p:txBody>
      </p:sp>
      <p:sp>
        <p:nvSpPr>
          <p:cNvPr id="4" name="Slide Number Placeholder 3"/>
          <p:cNvSpPr>
            <a:spLocks noGrp="1"/>
          </p:cNvSpPr>
          <p:nvPr>
            <p:ph type="sldNum" sz="quarter" idx="12"/>
          </p:nvPr>
        </p:nvSpPr>
        <p:spPr/>
        <p:txBody>
          <a:bodyPr/>
          <a:lstStyle/>
          <a:p>
            <a:fld id="{B7CEC10D-CD46-426F-915E-6C78530279CB}" type="slidenum">
              <a:rPr lang="en-US" smtClean="0"/>
              <a:t>14</a:t>
            </a:fld>
            <a:endParaRPr lang="en-US" dirty="0"/>
          </a:p>
        </p:txBody>
      </p:sp>
      <p:sp>
        <p:nvSpPr>
          <p:cNvPr id="6" name="Rectangle 5"/>
          <p:cNvSpPr/>
          <p:nvPr/>
        </p:nvSpPr>
        <p:spPr>
          <a:xfrm>
            <a:off x="1726832" y="2706568"/>
            <a:ext cx="2060839" cy="1512000"/>
          </a:xfrm>
          <a:prstGeom prst="rect">
            <a:avLst/>
          </a:prstGeom>
          <a:solidFill>
            <a:schemeClr val="bg1">
              <a:lumMod val="85000"/>
            </a:schemeClr>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864194" y="3524830"/>
            <a:ext cx="1822450" cy="225472"/>
          </a:xfrm>
          <a:prstGeom prst="rect">
            <a:avLst/>
          </a:prstGeom>
          <a:solidFill>
            <a:srgbClr val="33CC33"/>
          </a:solidFill>
          <a:ln w="19050">
            <a:solidFill>
              <a:srgbClr val="5A9200"/>
            </a:solid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400" dirty="0" smtClean="0">
                <a:solidFill>
                  <a:schemeClr val="bg1"/>
                </a:solidFill>
              </a:rPr>
              <a:t>Batch Normalization</a:t>
            </a:r>
            <a:endParaRPr lang="en-US" sz="1400" dirty="0">
              <a:solidFill>
                <a:schemeClr val="bg1"/>
              </a:solidFill>
            </a:endParaRPr>
          </a:p>
        </p:txBody>
      </p:sp>
      <p:sp>
        <p:nvSpPr>
          <p:cNvPr id="9" name="Rectangle 8"/>
          <p:cNvSpPr/>
          <p:nvPr/>
        </p:nvSpPr>
        <p:spPr>
          <a:xfrm>
            <a:off x="1864194" y="3907783"/>
            <a:ext cx="1822450" cy="225473"/>
          </a:xfrm>
          <a:prstGeom prst="rect">
            <a:avLst/>
          </a:prstGeom>
          <a:ln w="19050"/>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dirty="0" smtClean="0">
                <a:solidFill>
                  <a:schemeClr val="bg1"/>
                </a:solidFill>
              </a:rPr>
              <a:t>Binary Activation</a:t>
            </a:r>
            <a:endParaRPr lang="en-US" sz="1400" dirty="0">
              <a:solidFill>
                <a:schemeClr val="bg1"/>
              </a:solidFill>
            </a:endParaRPr>
          </a:p>
        </p:txBody>
      </p:sp>
      <p:sp>
        <p:nvSpPr>
          <p:cNvPr id="10" name="Rectangle 9"/>
          <p:cNvSpPr/>
          <p:nvPr/>
        </p:nvSpPr>
        <p:spPr>
          <a:xfrm>
            <a:off x="1864194" y="2825937"/>
            <a:ext cx="1822450" cy="225472"/>
          </a:xfrm>
          <a:prstGeom prst="rect">
            <a:avLst/>
          </a:prstGeom>
          <a:ln w="19050"/>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smtClean="0">
                <a:solidFill>
                  <a:schemeClr val="bg1"/>
                </a:solidFill>
              </a:rPr>
              <a:t>Binary Conv2D</a:t>
            </a:r>
            <a:endParaRPr lang="en-US" sz="1400" dirty="0">
              <a:solidFill>
                <a:schemeClr val="bg1"/>
              </a:solidFill>
            </a:endParaRPr>
          </a:p>
        </p:txBody>
      </p:sp>
      <p:cxnSp>
        <p:nvCxnSpPr>
          <p:cNvPr id="11" name="Straight Arrow Connector 10"/>
          <p:cNvCxnSpPr>
            <a:stCxn id="35" idx="2"/>
            <a:endCxn id="8" idx="0"/>
          </p:cNvCxnSpPr>
          <p:nvPr/>
        </p:nvCxnSpPr>
        <p:spPr>
          <a:xfrm>
            <a:off x="2774475" y="3394946"/>
            <a:ext cx="944" cy="12988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2769824" y="3771952"/>
            <a:ext cx="0" cy="135831"/>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endCxn id="10" idx="1"/>
          </p:cNvCxnSpPr>
          <p:nvPr/>
        </p:nvCxnSpPr>
        <p:spPr>
          <a:xfrm>
            <a:off x="1583958" y="2937369"/>
            <a:ext cx="280236" cy="130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932590" y="2728689"/>
            <a:ext cx="1928340" cy="430887"/>
          </a:xfrm>
          <a:prstGeom prst="rect">
            <a:avLst/>
          </a:prstGeom>
        </p:spPr>
        <p:txBody>
          <a:bodyPr wrap="square">
            <a:spAutoFit/>
          </a:bodyPr>
          <a:lstStyle/>
          <a:p>
            <a:r>
              <a:rPr lang="en-US" sz="1100" b="1" dirty="0" err="1" smtClean="0"/>
              <a:t>Binarized</a:t>
            </a:r>
            <a:endParaRPr lang="en-US" sz="1100" b="1" dirty="0" smtClean="0"/>
          </a:p>
          <a:p>
            <a:r>
              <a:rPr lang="en-US" sz="1100" b="1" dirty="0" smtClean="0"/>
              <a:t>Weights*</a:t>
            </a:r>
          </a:p>
        </p:txBody>
      </p:sp>
      <p:cxnSp>
        <p:nvCxnSpPr>
          <p:cNvPr id="16" name="Straight Arrow Connector 15"/>
          <p:cNvCxnSpPr/>
          <p:nvPr/>
        </p:nvCxnSpPr>
        <p:spPr>
          <a:xfrm>
            <a:off x="2767441" y="2602406"/>
            <a:ext cx="0" cy="223531"/>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190135" y="2366217"/>
            <a:ext cx="1812791" cy="261610"/>
          </a:xfrm>
          <a:prstGeom prst="rect">
            <a:avLst/>
          </a:prstGeom>
        </p:spPr>
        <p:txBody>
          <a:bodyPr wrap="square">
            <a:spAutoFit/>
          </a:bodyPr>
          <a:lstStyle/>
          <a:p>
            <a:r>
              <a:rPr lang="en-US" sz="1100" b="1" dirty="0" err="1" smtClean="0"/>
              <a:t>Binarized</a:t>
            </a:r>
            <a:r>
              <a:rPr lang="en-US" sz="1100" b="1" dirty="0" smtClean="0"/>
              <a:t> input*</a:t>
            </a:r>
          </a:p>
        </p:txBody>
      </p:sp>
      <p:cxnSp>
        <p:nvCxnSpPr>
          <p:cNvPr id="18" name="Straight Arrow Connector 17"/>
          <p:cNvCxnSpPr/>
          <p:nvPr/>
        </p:nvCxnSpPr>
        <p:spPr>
          <a:xfrm>
            <a:off x="2767441" y="4136527"/>
            <a:ext cx="0" cy="230826"/>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2247081" y="4308009"/>
            <a:ext cx="1899526" cy="261610"/>
          </a:xfrm>
          <a:prstGeom prst="rect">
            <a:avLst/>
          </a:prstGeom>
        </p:spPr>
        <p:txBody>
          <a:bodyPr wrap="square">
            <a:spAutoFit/>
          </a:bodyPr>
          <a:lstStyle/>
          <a:p>
            <a:r>
              <a:rPr lang="en-US" sz="1100" b="1" dirty="0" err="1" smtClean="0"/>
              <a:t>Binarized</a:t>
            </a:r>
            <a:r>
              <a:rPr lang="en-US" sz="1100" b="1" dirty="0" smtClean="0"/>
              <a:t> output</a:t>
            </a:r>
          </a:p>
        </p:txBody>
      </p:sp>
      <p:sp>
        <p:nvSpPr>
          <p:cNvPr id="20" name="Rectangle 19"/>
          <p:cNvSpPr/>
          <p:nvPr/>
        </p:nvSpPr>
        <p:spPr>
          <a:xfrm>
            <a:off x="5482583" y="2980805"/>
            <a:ext cx="2057400" cy="1133348"/>
          </a:xfrm>
          <a:prstGeom prst="rect">
            <a:avLst/>
          </a:prstGeom>
          <a:solidFill>
            <a:schemeClr val="bg1">
              <a:lumMod val="85000"/>
            </a:schemeClr>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5607908" y="3098991"/>
            <a:ext cx="1822450" cy="225472"/>
          </a:xfrm>
          <a:prstGeom prst="rect">
            <a:avLst/>
          </a:prstGeom>
          <a:ln w="19050"/>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smtClean="0">
                <a:solidFill>
                  <a:schemeClr val="bg1"/>
                </a:solidFill>
              </a:rPr>
              <a:t>Binary Linear</a:t>
            </a:r>
            <a:endParaRPr lang="en-US" sz="1400" dirty="0">
              <a:solidFill>
                <a:schemeClr val="bg1"/>
              </a:solidFill>
            </a:endParaRPr>
          </a:p>
        </p:txBody>
      </p:sp>
      <p:cxnSp>
        <p:nvCxnSpPr>
          <p:cNvPr id="22" name="Straight Arrow Connector 21"/>
          <p:cNvCxnSpPr/>
          <p:nvPr/>
        </p:nvCxnSpPr>
        <p:spPr>
          <a:xfrm>
            <a:off x="5341829" y="3211606"/>
            <a:ext cx="272258" cy="130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4697952" y="3002926"/>
            <a:ext cx="1920849" cy="430887"/>
          </a:xfrm>
          <a:prstGeom prst="rect">
            <a:avLst/>
          </a:prstGeom>
        </p:spPr>
        <p:txBody>
          <a:bodyPr wrap="square">
            <a:spAutoFit/>
          </a:bodyPr>
          <a:lstStyle/>
          <a:p>
            <a:r>
              <a:rPr lang="en-US" sz="1100" b="1" dirty="0" err="1" smtClean="0"/>
              <a:t>Binarized</a:t>
            </a:r>
            <a:endParaRPr lang="en-US" sz="1100" b="1" dirty="0" smtClean="0"/>
          </a:p>
          <a:p>
            <a:r>
              <a:rPr lang="en-US" sz="1100" b="1" dirty="0" smtClean="0"/>
              <a:t>Weights*</a:t>
            </a:r>
          </a:p>
        </p:txBody>
      </p:sp>
      <p:cxnSp>
        <p:nvCxnSpPr>
          <p:cNvPr id="24" name="Straight Arrow Connector 23"/>
          <p:cNvCxnSpPr/>
          <p:nvPr/>
        </p:nvCxnSpPr>
        <p:spPr>
          <a:xfrm>
            <a:off x="6525312" y="2876643"/>
            <a:ext cx="0" cy="223531"/>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6525312" y="4008323"/>
            <a:ext cx="0" cy="230826"/>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6525312" y="3324463"/>
            <a:ext cx="0" cy="135831"/>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3771632" y="3262122"/>
            <a:ext cx="670342" cy="430887"/>
          </a:xfrm>
          <a:prstGeom prst="rect">
            <a:avLst/>
          </a:prstGeom>
        </p:spPr>
        <p:txBody>
          <a:bodyPr wrap="square">
            <a:spAutoFit/>
          </a:bodyPr>
          <a:lstStyle/>
          <a:p>
            <a:r>
              <a:rPr lang="en-US" sz="1100" b="1" dirty="0" smtClean="0"/>
              <a:t>Repeat </a:t>
            </a:r>
          </a:p>
          <a:p>
            <a:r>
              <a:rPr lang="en-US" sz="1100" b="1" dirty="0" smtClean="0"/>
              <a:t>M times</a:t>
            </a:r>
          </a:p>
        </p:txBody>
      </p:sp>
      <p:sp>
        <p:nvSpPr>
          <p:cNvPr id="30" name="Rectangle 29"/>
          <p:cNvSpPr/>
          <p:nvPr/>
        </p:nvSpPr>
        <p:spPr>
          <a:xfrm>
            <a:off x="7515346" y="3179656"/>
            <a:ext cx="670342" cy="430887"/>
          </a:xfrm>
          <a:prstGeom prst="rect">
            <a:avLst/>
          </a:prstGeom>
        </p:spPr>
        <p:txBody>
          <a:bodyPr wrap="square">
            <a:spAutoFit/>
          </a:bodyPr>
          <a:lstStyle/>
          <a:p>
            <a:r>
              <a:rPr lang="en-US" sz="1100" b="1" dirty="0" smtClean="0"/>
              <a:t>Repeat </a:t>
            </a:r>
          </a:p>
          <a:p>
            <a:r>
              <a:rPr lang="en-US" sz="1100" b="1" dirty="0" smtClean="0"/>
              <a:t>N times</a:t>
            </a:r>
          </a:p>
        </p:txBody>
      </p:sp>
      <p:sp>
        <p:nvSpPr>
          <p:cNvPr id="31" name="Rectangle 30"/>
          <p:cNvSpPr/>
          <p:nvPr/>
        </p:nvSpPr>
        <p:spPr>
          <a:xfrm>
            <a:off x="5607908" y="3806609"/>
            <a:ext cx="1822450" cy="225473"/>
          </a:xfrm>
          <a:prstGeom prst="rect">
            <a:avLst/>
          </a:prstGeom>
          <a:ln w="19050"/>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dirty="0" smtClean="0">
                <a:solidFill>
                  <a:schemeClr val="bg1"/>
                </a:solidFill>
              </a:rPr>
              <a:t>Binary Activation**</a:t>
            </a:r>
            <a:endParaRPr lang="en-US" sz="1400" dirty="0">
              <a:solidFill>
                <a:schemeClr val="bg1"/>
              </a:solidFill>
            </a:endParaRPr>
          </a:p>
        </p:txBody>
      </p:sp>
      <p:cxnSp>
        <p:nvCxnSpPr>
          <p:cNvPr id="32" name="Straight Arrow Connector 31"/>
          <p:cNvCxnSpPr/>
          <p:nvPr/>
        </p:nvCxnSpPr>
        <p:spPr>
          <a:xfrm>
            <a:off x="6525312" y="3674884"/>
            <a:ext cx="0" cy="135831"/>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5607908" y="3450041"/>
            <a:ext cx="1822450" cy="225472"/>
          </a:xfrm>
          <a:prstGeom prst="rect">
            <a:avLst/>
          </a:prstGeom>
          <a:solidFill>
            <a:srgbClr val="33CC33"/>
          </a:solidFill>
          <a:ln w="19050">
            <a:solidFill>
              <a:srgbClr val="5A9200"/>
            </a:solid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400" dirty="0" smtClean="0">
                <a:solidFill>
                  <a:schemeClr val="bg1"/>
                </a:solidFill>
              </a:rPr>
              <a:t>Batch Normalization</a:t>
            </a:r>
            <a:endParaRPr lang="en-US" sz="1400" dirty="0">
              <a:solidFill>
                <a:schemeClr val="bg1"/>
              </a:solidFill>
            </a:endParaRPr>
          </a:p>
        </p:txBody>
      </p:sp>
      <p:sp>
        <p:nvSpPr>
          <p:cNvPr id="34" name="Rectangle 33"/>
          <p:cNvSpPr/>
          <p:nvPr/>
        </p:nvSpPr>
        <p:spPr>
          <a:xfrm>
            <a:off x="0" y="4807146"/>
            <a:ext cx="6606101" cy="230832"/>
          </a:xfrm>
          <a:prstGeom prst="rect">
            <a:avLst/>
          </a:prstGeom>
        </p:spPr>
        <p:txBody>
          <a:bodyPr wrap="square">
            <a:spAutoFit/>
          </a:bodyPr>
          <a:lstStyle/>
          <a:p>
            <a:r>
              <a:rPr lang="en-US" sz="900" i="1" dirty="0" smtClean="0">
                <a:solidFill>
                  <a:schemeClr val="bg1">
                    <a:lumMod val="65000"/>
                  </a:schemeClr>
                </a:solidFill>
              </a:rPr>
              <a:t>Source: </a:t>
            </a:r>
            <a:r>
              <a:rPr lang="en-US" sz="900" i="1" dirty="0" err="1" smtClean="0">
                <a:solidFill>
                  <a:schemeClr val="bg1">
                    <a:lumMod val="65000"/>
                  </a:schemeClr>
                </a:solidFill>
              </a:rPr>
              <a:t>BinaryNet</a:t>
            </a:r>
            <a:r>
              <a:rPr lang="en-US" sz="900" i="1" dirty="0">
                <a:solidFill>
                  <a:schemeClr val="bg1">
                    <a:lumMod val="65000"/>
                  </a:schemeClr>
                </a:solidFill>
              </a:rPr>
              <a:t>: Training Deep Neural Networks with Weights and Activations Constrained to +1 or -1 – </a:t>
            </a:r>
            <a:r>
              <a:rPr lang="en-US" sz="900" i="1" dirty="0" err="1">
                <a:solidFill>
                  <a:schemeClr val="bg1">
                    <a:lumMod val="65000"/>
                  </a:schemeClr>
                </a:solidFill>
              </a:rPr>
              <a:t>Courbariaux</a:t>
            </a:r>
            <a:r>
              <a:rPr lang="en-US" sz="900" i="1" dirty="0">
                <a:solidFill>
                  <a:schemeClr val="bg1">
                    <a:lumMod val="65000"/>
                  </a:schemeClr>
                </a:solidFill>
              </a:rPr>
              <a:t> et al. (2016)</a:t>
            </a:r>
          </a:p>
        </p:txBody>
      </p:sp>
      <p:sp>
        <p:nvSpPr>
          <p:cNvPr id="35" name="Rectangle 34"/>
          <p:cNvSpPr/>
          <p:nvPr/>
        </p:nvSpPr>
        <p:spPr>
          <a:xfrm>
            <a:off x="1863250" y="3169474"/>
            <a:ext cx="1822450" cy="225472"/>
          </a:xfrm>
          <a:prstGeom prst="rect">
            <a:avLst/>
          </a:prstGeom>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lin ang="16200000" scaled="1"/>
            <a:tileRect/>
          </a:gra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Max Pooling</a:t>
            </a:r>
            <a:endParaRPr lang="en-US" sz="1400" dirty="0"/>
          </a:p>
        </p:txBody>
      </p:sp>
      <p:cxnSp>
        <p:nvCxnSpPr>
          <p:cNvPr id="36" name="Straight Arrow Connector 35"/>
          <p:cNvCxnSpPr>
            <a:stCxn id="10" idx="2"/>
            <a:endCxn id="35" idx="0"/>
          </p:cNvCxnSpPr>
          <p:nvPr/>
        </p:nvCxnSpPr>
        <p:spPr>
          <a:xfrm flipH="1">
            <a:off x="2774475" y="3051409"/>
            <a:ext cx="944" cy="118065"/>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5884607" y="2627827"/>
            <a:ext cx="1837094" cy="261610"/>
          </a:xfrm>
          <a:prstGeom prst="rect">
            <a:avLst/>
          </a:prstGeom>
        </p:spPr>
        <p:txBody>
          <a:bodyPr wrap="square">
            <a:spAutoFit/>
          </a:bodyPr>
          <a:lstStyle/>
          <a:p>
            <a:r>
              <a:rPr lang="en-US" sz="1100" b="1" dirty="0" err="1" smtClean="0"/>
              <a:t>Binarized</a:t>
            </a:r>
            <a:r>
              <a:rPr lang="en-US" sz="1100" b="1" dirty="0" smtClean="0"/>
              <a:t> input*</a:t>
            </a:r>
          </a:p>
        </p:txBody>
      </p:sp>
      <p:sp>
        <p:nvSpPr>
          <p:cNvPr id="38" name="Rectangle 37"/>
          <p:cNvSpPr/>
          <p:nvPr/>
        </p:nvSpPr>
        <p:spPr>
          <a:xfrm>
            <a:off x="5965855" y="4223561"/>
            <a:ext cx="1899526" cy="261610"/>
          </a:xfrm>
          <a:prstGeom prst="rect">
            <a:avLst/>
          </a:prstGeom>
        </p:spPr>
        <p:txBody>
          <a:bodyPr wrap="square">
            <a:spAutoFit/>
          </a:bodyPr>
          <a:lstStyle/>
          <a:p>
            <a:r>
              <a:rPr lang="en-US" sz="1100" b="1" dirty="0" err="1" smtClean="0"/>
              <a:t>Binarized</a:t>
            </a:r>
            <a:r>
              <a:rPr lang="en-US" sz="1100" b="1" dirty="0" smtClean="0"/>
              <a:t> output</a:t>
            </a:r>
          </a:p>
        </p:txBody>
      </p:sp>
      <p:sp>
        <p:nvSpPr>
          <p:cNvPr id="5" name="Rectangle 4"/>
          <p:cNvSpPr/>
          <p:nvPr/>
        </p:nvSpPr>
        <p:spPr>
          <a:xfrm>
            <a:off x="1775182" y="1959008"/>
            <a:ext cx="1992597" cy="369332"/>
          </a:xfrm>
          <a:prstGeom prst="rect">
            <a:avLst/>
          </a:prstGeom>
        </p:spPr>
        <p:txBody>
          <a:bodyPr wrap="none">
            <a:spAutoFit/>
          </a:bodyPr>
          <a:lstStyle/>
          <a:p>
            <a:r>
              <a:rPr lang="en-US" dirty="0" smtClean="0"/>
              <a:t>Convolutional layer</a:t>
            </a:r>
            <a:endParaRPr lang="en-US" dirty="0"/>
          </a:p>
        </p:txBody>
      </p:sp>
      <p:sp>
        <p:nvSpPr>
          <p:cNvPr id="39" name="Rectangle 38"/>
          <p:cNvSpPr/>
          <p:nvPr/>
        </p:nvSpPr>
        <p:spPr>
          <a:xfrm>
            <a:off x="5351883" y="1956094"/>
            <a:ext cx="2188100" cy="369332"/>
          </a:xfrm>
          <a:prstGeom prst="rect">
            <a:avLst/>
          </a:prstGeom>
        </p:spPr>
        <p:txBody>
          <a:bodyPr wrap="none">
            <a:spAutoFit/>
          </a:bodyPr>
          <a:lstStyle/>
          <a:p>
            <a:r>
              <a:rPr lang="en-US" dirty="0" smtClean="0"/>
              <a:t>Fully-connected layer</a:t>
            </a:r>
            <a:endParaRPr lang="en-US" dirty="0"/>
          </a:p>
        </p:txBody>
      </p:sp>
      <p:sp>
        <p:nvSpPr>
          <p:cNvPr id="40" name="Rectangle 39"/>
          <p:cNvSpPr/>
          <p:nvPr/>
        </p:nvSpPr>
        <p:spPr>
          <a:xfrm>
            <a:off x="12700" y="4958333"/>
            <a:ext cx="6606101" cy="230832"/>
          </a:xfrm>
          <a:prstGeom prst="rect">
            <a:avLst/>
          </a:prstGeom>
        </p:spPr>
        <p:txBody>
          <a:bodyPr wrap="square">
            <a:spAutoFit/>
          </a:bodyPr>
          <a:lstStyle/>
          <a:p>
            <a:r>
              <a:rPr lang="en-US" sz="900" i="1" dirty="0" smtClean="0">
                <a:solidFill>
                  <a:schemeClr val="bg1">
                    <a:lumMod val="65000"/>
                  </a:schemeClr>
                </a:solidFill>
              </a:rPr>
              <a:t>* First and/or last layer is often not </a:t>
            </a:r>
            <a:r>
              <a:rPr lang="en-US" sz="900" i="1" dirty="0" err="1" smtClean="0">
                <a:solidFill>
                  <a:schemeClr val="bg1">
                    <a:lumMod val="65000"/>
                  </a:schemeClr>
                </a:solidFill>
              </a:rPr>
              <a:t>binarized</a:t>
            </a:r>
            <a:r>
              <a:rPr lang="en-US" sz="900" i="1" dirty="0" smtClean="0">
                <a:solidFill>
                  <a:schemeClr val="bg1">
                    <a:lumMod val="65000"/>
                  </a:schemeClr>
                </a:solidFill>
              </a:rPr>
              <a:t>; sometimes the weights are still </a:t>
            </a:r>
            <a:r>
              <a:rPr lang="en-US" sz="900" i="1" dirty="0" err="1" smtClean="0">
                <a:solidFill>
                  <a:schemeClr val="bg1">
                    <a:lumMod val="65000"/>
                  </a:schemeClr>
                </a:solidFill>
              </a:rPr>
              <a:t>binarized</a:t>
            </a:r>
            <a:r>
              <a:rPr lang="en-US" sz="900" i="1" dirty="0" smtClean="0">
                <a:solidFill>
                  <a:schemeClr val="bg1">
                    <a:lumMod val="65000"/>
                  </a:schemeClr>
                </a:solidFill>
              </a:rPr>
              <a:t> but the input is not. </a:t>
            </a:r>
            <a:endParaRPr lang="en-US" sz="900" i="1" dirty="0">
              <a:solidFill>
                <a:schemeClr val="bg1">
                  <a:lumMod val="65000"/>
                </a:schemeClr>
              </a:solidFill>
            </a:endParaRPr>
          </a:p>
        </p:txBody>
      </p:sp>
    </p:spTree>
    <p:extLst>
      <p:ext uri="{BB962C8B-B14F-4D97-AF65-F5344CB8AC3E}">
        <p14:creationId xmlns:p14="http://schemas.microsoft.com/office/powerpoint/2010/main" val="2208212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Quantized Neural networks</a:t>
            </a:r>
            <a:endParaRPr lang="en-US" dirty="0"/>
          </a:p>
        </p:txBody>
      </p:sp>
      <p:sp>
        <p:nvSpPr>
          <p:cNvPr id="4" name="Slide Number Placeholder 3"/>
          <p:cNvSpPr>
            <a:spLocks noGrp="1"/>
          </p:cNvSpPr>
          <p:nvPr>
            <p:ph type="sldNum" sz="quarter" idx="12"/>
          </p:nvPr>
        </p:nvSpPr>
        <p:spPr/>
        <p:txBody>
          <a:bodyPr/>
          <a:lstStyle/>
          <a:p>
            <a:fld id="{B7CEC10D-CD46-426F-915E-6C78530279CB}" type="slidenum">
              <a:rPr lang="en-US" smtClean="0"/>
              <a:t>15</a:t>
            </a:fld>
            <a:endParaRPr lang="en-US" dirty="0"/>
          </a:p>
        </p:txBody>
      </p:sp>
      <p:pic>
        <p:nvPicPr>
          <p:cNvPr id="5" name="Picture 4"/>
          <p:cNvPicPr>
            <a:picLocks noChangeAspect="1"/>
          </p:cNvPicPr>
          <p:nvPr/>
        </p:nvPicPr>
        <p:blipFill>
          <a:blip r:embed="rId2"/>
          <a:stretch>
            <a:fillRect/>
          </a:stretch>
        </p:blipFill>
        <p:spPr>
          <a:xfrm>
            <a:off x="609600" y="1347479"/>
            <a:ext cx="8432569" cy="3354836"/>
          </a:xfrm>
          <a:prstGeom prst="rect">
            <a:avLst/>
          </a:prstGeom>
        </p:spPr>
      </p:pic>
      <p:sp>
        <p:nvSpPr>
          <p:cNvPr id="6" name="Rectangle 5"/>
          <p:cNvSpPr/>
          <p:nvPr/>
        </p:nvSpPr>
        <p:spPr>
          <a:xfrm>
            <a:off x="0" y="4940109"/>
            <a:ext cx="6572251" cy="215444"/>
          </a:xfrm>
          <a:prstGeom prst="rect">
            <a:avLst/>
          </a:prstGeom>
        </p:spPr>
        <p:txBody>
          <a:bodyPr wrap="square">
            <a:spAutoFit/>
          </a:bodyPr>
          <a:lstStyle/>
          <a:p>
            <a:r>
              <a:rPr lang="en-US" sz="800" i="1" dirty="0">
                <a:solidFill>
                  <a:schemeClr val="bg1">
                    <a:lumMod val="65000"/>
                  </a:schemeClr>
                </a:solidFill>
              </a:rPr>
              <a:t>Table source: Efficient Processing of Deep Neural Networks: A Tutorial and Survey – Sze et al. (2017) </a:t>
            </a:r>
          </a:p>
        </p:txBody>
      </p:sp>
      <p:sp>
        <p:nvSpPr>
          <p:cNvPr id="3" name="Rectangle 2"/>
          <p:cNvSpPr/>
          <p:nvPr/>
        </p:nvSpPr>
        <p:spPr>
          <a:xfrm>
            <a:off x="781664" y="3746090"/>
            <a:ext cx="8082116" cy="604684"/>
          </a:xfrm>
          <a:prstGeom prst="rect">
            <a:avLst/>
          </a:prstGeom>
          <a:solidFill>
            <a:srgbClr val="FEFC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18660" y="2381864"/>
            <a:ext cx="8064000" cy="594000"/>
          </a:xfrm>
          <a:prstGeom prst="rect">
            <a:avLst/>
          </a:prstGeom>
          <a:solidFill>
            <a:srgbClr val="FEFC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07280" y="2978284"/>
            <a:ext cx="8064000" cy="767806"/>
          </a:xfrm>
          <a:prstGeom prst="rect">
            <a:avLst/>
          </a:prstGeom>
          <a:solidFill>
            <a:srgbClr val="FEFC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6824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BNN learning</a:t>
            </a:r>
            <a:endParaRPr lang="en-US" dirty="0"/>
          </a:p>
        </p:txBody>
      </p:sp>
      <p:sp>
        <p:nvSpPr>
          <p:cNvPr id="3" name="Content Placeholder 2"/>
          <p:cNvSpPr>
            <a:spLocks noGrp="1"/>
          </p:cNvSpPr>
          <p:nvPr>
            <p:ph idx="1"/>
          </p:nvPr>
        </p:nvSpPr>
        <p:spPr/>
        <p:txBody>
          <a:bodyPr/>
          <a:lstStyle/>
          <a:p>
            <a:pPr marL="285750" indent="-285750">
              <a:buFont typeface="Arial" panose="020B0604020202020204" pitchFamily="34" charset="0"/>
              <a:buChar char="•"/>
            </a:pPr>
            <a:r>
              <a:rPr lang="en-US" sz="2000" dirty="0" smtClean="0"/>
              <a:t>To train a BNN, we have to</a:t>
            </a:r>
          </a:p>
          <a:p>
            <a:pPr marL="488250" lvl="2" indent="-285750"/>
            <a:r>
              <a:rPr lang="en-US" sz="1600" dirty="0" err="1" smtClean="0"/>
              <a:t>Binarize</a:t>
            </a:r>
            <a:r>
              <a:rPr lang="en-US" sz="1600" dirty="0" smtClean="0"/>
              <a:t> the weights</a:t>
            </a:r>
          </a:p>
          <a:p>
            <a:pPr marL="488250" lvl="2" indent="-285750"/>
            <a:r>
              <a:rPr lang="en-US" sz="1600" dirty="0" err="1" smtClean="0"/>
              <a:t>Binarize</a:t>
            </a:r>
            <a:r>
              <a:rPr lang="en-US" sz="1600" dirty="0" smtClean="0"/>
              <a:t> the activations</a:t>
            </a:r>
          </a:p>
          <a:p>
            <a:pPr marL="488250" lvl="2" indent="-285750"/>
            <a:endParaRPr lang="en-US" sz="1600" dirty="0"/>
          </a:p>
          <a:p>
            <a:pPr marL="342900" lvl="1" indent="-342900">
              <a:buFont typeface="Arial" panose="020B0604020202020204" pitchFamily="34" charset="0"/>
              <a:buChar char="•"/>
            </a:pPr>
            <a:r>
              <a:rPr lang="en-US" sz="1900" dirty="0" err="1" smtClean="0"/>
              <a:t>Binarized</a:t>
            </a:r>
            <a:r>
              <a:rPr lang="en-US" sz="1900" dirty="0" smtClean="0"/>
              <a:t> training is typically simulated on a GPU, as we still require high-precision weights for the weight updates.</a:t>
            </a:r>
          </a:p>
          <a:p>
            <a:pPr marL="488250" lvl="2" indent="-285750"/>
            <a:endParaRPr lang="en-US" dirty="0"/>
          </a:p>
          <a:p>
            <a:pPr marL="488250" lvl="2" indent="-285750"/>
            <a:endParaRPr lang="en-US" dirty="0"/>
          </a:p>
        </p:txBody>
      </p:sp>
      <p:sp>
        <p:nvSpPr>
          <p:cNvPr id="4" name="Slide Number Placeholder 3"/>
          <p:cNvSpPr>
            <a:spLocks noGrp="1"/>
          </p:cNvSpPr>
          <p:nvPr>
            <p:ph type="sldNum" sz="quarter" idx="12"/>
          </p:nvPr>
        </p:nvSpPr>
        <p:spPr/>
        <p:txBody>
          <a:bodyPr/>
          <a:lstStyle/>
          <a:p>
            <a:fld id="{B7CEC10D-CD46-426F-915E-6C78530279CB}" type="slidenum">
              <a:rPr lang="en-US" smtClean="0"/>
              <a:t>16</a:t>
            </a:fld>
            <a:endParaRPr lang="en-US" dirty="0"/>
          </a:p>
        </p:txBody>
      </p:sp>
    </p:spTree>
    <p:extLst>
      <p:ext uri="{BB962C8B-B14F-4D97-AF65-F5344CB8AC3E}">
        <p14:creationId xmlns:p14="http://schemas.microsoft.com/office/powerpoint/2010/main" val="1430549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with Binary Weights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10100" y="1188000"/>
                <a:ext cx="5026864" cy="3759312"/>
              </a:xfrm>
            </p:spPr>
            <p:txBody>
              <a:bodyPr/>
              <a:lstStyle/>
              <a:p>
                <a:pPr marL="342900" indent="-342900">
                  <a:lnSpc>
                    <a:spcPct val="100000"/>
                  </a:lnSpc>
                  <a:buFont typeface="Arial" panose="020B0604020202020204" pitchFamily="34" charset="0"/>
                  <a:buChar char="•"/>
                </a:pPr>
                <a:r>
                  <a:rPr lang="en-US" sz="2000" dirty="0" smtClean="0"/>
                  <a:t>Computing </a:t>
                </a:r>
                <a:r>
                  <a:rPr lang="en-US" sz="2000" dirty="0"/>
                  <a:t>the gradient w.r.t </a:t>
                </a:r>
                <a:r>
                  <a:rPr lang="en-US" sz="2000" dirty="0" err="1" smtClean="0"/>
                  <a:t>binarized</a:t>
                </a:r>
                <a:r>
                  <a:rPr lang="en-US" sz="2000" dirty="0"/>
                  <a:t> </a:t>
                </a:r>
                <a:r>
                  <a:rPr lang="en-US" sz="2000" dirty="0" smtClean="0"/>
                  <a:t>weights </a:t>
                </a:r>
                <a:r>
                  <a:rPr lang="en-US" sz="2000" dirty="0"/>
                  <a:t>is not </a:t>
                </a:r>
                <a:r>
                  <a:rPr lang="en-US" sz="2000" dirty="0" smtClean="0"/>
                  <a:t>useful:</a:t>
                </a:r>
              </a:p>
              <a:p>
                <a:pPr marL="545400" lvl="2" indent="-342900">
                  <a:lnSpc>
                    <a:spcPct val="100000"/>
                  </a:lnSpc>
                </a:pPr>
                <a:r>
                  <a:rPr lang="en-US" sz="1600" dirty="0" smtClean="0"/>
                  <a:t>Use clipped STE to </a:t>
                </a:r>
                <a:r>
                  <a:rPr lang="en-US" sz="1600" dirty="0"/>
                  <a:t>approximate the real gradient.</a:t>
                </a:r>
              </a:p>
              <a:p>
                <a:pPr marL="342900" indent="-342900">
                  <a:lnSpc>
                    <a:spcPct val="100000"/>
                  </a:lnSpc>
                  <a:buFont typeface="Arial" panose="020B0604020202020204" pitchFamily="34" charset="0"/>
                  <a:buChar char="•"/>
                </a:pPr>
                <a:r>
                  <a:rPr lang="en-US" sz="2000" dirty="0" smtClean="0"/>
                  <a:t>Updating </a:t>
                </a:r>
                <a:r>
                  <a:rPr lang="en-US" sz="2000" dirty="0"/>
                  <a:t>binary weights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rPr>
                          <m:t>𝐵</m:t>
                        </m:r>
                      </m:sub>
                    </m:sSub>
                  </m:oMath>
                </a14:m>
                <a:r>
                  <a:rPr lang="en-US" sz="2000" dirty="0"/>
                  <a:t> during gradient descent is not </a:t>
                </a:r>
                <a:r>
                  <a:rPr lang="en-US" sz="2000" dirty="0" smtClean="0"/>
                  <a:t>possible:</a:t>
                </a:r>
              </a:p>
              <a:p>
                <a:pPr marL="545400" lvl="2" indent="-342900">
                  <a:lnSpc>
                    <a:spcPct val="100000"/>
                  </a:lnSpc>
                </a:pPr>
                <a:r>
                  <a:rPr lang="en-US" sz="1600" dirty="0"/>
                  <a:t>R</a:t>
                </a:r>
                <a:r>
                  <a:rPr lang="en-US" sz="1600" dirty="0" smtClean="0"/>
                  <a:t>eal </a:t>
                </a:r>
                <a:r>
                  <a:rPr lang="en-US" sz="1600" dirty="0"/>
                  <a:t>weights </a:t>
                </a:r>
                <a14:m>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rPr>
                          <m:t>𝑤</m:t>
                        </m:r>
                      </m:e>
                      <m:sub>
                        <m:r>
                          <a:rPr lang="en-US" sz="1600" i="1">
                            <a:latin typeface="Cambria Math" panose="02040503050406030204" pitchFamily="18" charset="0"/>
                          </a:rPr>
                          <m:t>𝑅</m:t>
                        </m:r>
                      </m:sub>
                    </m:sSub>
                  </m:oMath>
                </a14:m>
                <a:r>
                  <a:rPr lang="en-US" sz="1600" dirty="0"/>
                  <a:t> are kept and updated </a:t>
                </a:r>
                <a:r>
                  <a:rPr lang="en-US" sz="1600" dirty="0" smtClean="0"/>
                  <a:t>during training</a:t>
                </a:r>
                <a:r>
                  <a:rPr lang="en-US" sz="1600" dirty="0"/>
                  <a:t>. </a:t>
                </a:r>
              </a:p>
              <a:p>
                <a:pPr marL="545400" lvl="2" indent="-342900">
                  <a:lnSpc>
                    <a:spcPct val="100000"/>
                  </a:lnSpc>
                </a:pPr>
                <a14:m>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rPr>
                          <m:t>𝑤</m:t>
                        </m:r>
                      </m:e>
                      <m:sub>
                        <m:r>
                          <a:rPr lang="en-US" sz="1600" i="1">
                            <a:latin typeface="Cambria Math" panose="02040503050406030204" pitchFamily="18" charset="0"/>
                          </a:rPr>
                          <m:t>𝑅</m:t>
                        </m:r>
                      </m:sub>
                    </m:sSub>
                  </m:oMath>
                </a14:m>
                <a:r>
                  <a:rPr lang="en-US" sz="1600" dirty="0" smtClean="0"/>
                  <a:t> are constrained to </a:t>
                </a:r>
                <a:r>
                  <a:rPr lang="en-US" sz="1600" dirty="0"/>
                  <a:t>reduce the mismatch </a:t>
                </a:r>
                <a:r>
                  <a:rPr lang="en-US" sz="1600" dirty="0" smtClean="0"/>
                  <a:t>with </a:t>
                </a:r>
                <a14:m>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rPr>
                          <m:t>𝑤</m:t>
                        </m:r>
                      </m:e>
                      <m:sub>
                        <m:r>
                          <a:rPr lang="en-US" sz="1600" i="1">
                            <a:latin typeface="Cambria Math" panose="02040503050406030204" pitchFamily="18" charset="0"/>
                          </a:rPr>
                          <m:t>𝐵</m:t>
                        </m:r>
                      </m:sub>
                    </m:sSub>
                  </m:oMath>
                </a14:m>
                <a:r>
                  <a:rPr lang="en-US" sz="1600" dirty="0"/>
                  <a:t>.</a:t>
                </a:r>
              </a:p>
              <a:p>
                <a:pPr marL="342900" indent="-342900">
                  <a:lnSpc>
                    <a:spcPct val="100000"/>
                  </a:lnSpc>
                  <a:buFont typeface="Arial" panose="020B0604020202020204" pitchFamily="34" charset="0"/>
                  <a:buChar char="•"/>
                </a:pPr>
                <a:r>
                  <a:rPr lang="en-US" sz="2000" dirty="0"/>
                  <a:t>After </a:t>
                </a:r>
                <a:r>
                  <a:rPr lang="en-US" sz="2000" dirty="0" smtClean="0"/>
                  <a:t>learning:</a:t>
                </a:r>
              </a:p>
              <a:p>
                <a:pPr marL="545400" lvl="2" indent="-342900">
                  <a:lnSpc>
                    <a:spcPct val="100000"/>
                  </a:lnSpc>
                </a:pPr>
                <a:r>
                  <a:rPr lang="en-US" sz="1600" dirty="0"/>
                  <a:t>B</a:t>
                </a:r>
                <a:r>
                  <a:rPr lang="en-US" sz="1600" dirty="0" smtClean="0"/>
                  <a:t>inary weights are stored.</a:t>
                </a:r>
              </a:p>
              <a:p>
                <a:pPr marL="545400" lvl="2" indent="-342900">
                  <a:lnSpc>
                    <a:spcPct val="100000"/>
                  </a:lnSpc>
                </a:pPr>
                <a:r>
                  <a:rPr lang="en-US" sz="1600" dirty="0"/>
                  <a:t>R</a:t>
                </a:r>
                <a:r>
                  <a:rPr lang="en-US" sz="1600" dirty="0" smtClean="0"/>
                  <a:t>eal weights can be discarded.</a:t>
                </a:r>
                <a:endParaRPr lang="en-US" sz="1600" dirty="0"/>
              </a:p>
              <a:p>
                <a:pPr>
                  <a:lnSpc>
                    <a:spcPct val="100000"/>
                  </a:lnSpc>
                </a:pPr>
                <a:endParaRPr lang="en-US" sz="1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10100" y="1188000"/>
                <a:ext cx="5026864" cy="3759312"/>
              </a:xfrm>
              <a:blipFill rotWithShape="0">
                <a:blip r:embed="rId3"/>
                <a:stretch>
                  <a:fillRect l="-2909" t="-2107" r="-2909"/>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B7CEC10D-CD46-426F-915E-6C78530279CB}" type="slidenum">
              <a:rPr lang="en-US" smtClean="0"/>
              <a:t>17</a:t>
            </a:fld>
            <a:endParaRPr lang="en-US" dirty="0"/>
          </a:p>
        </p:txBody>
      </p:sp>
      <p:grpSp>
        <p:nvGrpSpPr>
          <p:cNvPr id="5" name="Group 4"/>
          <p:cNvGrpSpPr/>
          <p:nvPr/>
        </p:nvGrpSpPr>
        <p:grpSpPr>
          <a:xfrm>
            <a:off x="5828496" y="1110101"/>
            <a:ext cx="2688493" cy="1766229"/>
            <a:chOff x="1296216" y="2435492"/>
            <a:chExt cx="2688493" cy="1766229"/>
          </a:xfrm>
        </p:grpSpPr>
        <mc:AlternateContent xmlns:mc="http://schemas.openxmlformats.org/markup-compatibility/2006" xmlns:a14="http://schemas.microsoft.com/office/drawing/2010/main">
          <mc:Choice Requires="a14">
            <p:sp>
              <p:nvSpPr>
                <p:cNvPr id="6" name="TextBox 5"/>
                <p:cNvSpPr txBox="1"/>
                <p:nvPr/>
              </p:nvSpPr>
              <p:spPr>
                <a:xfrm>
                  <a:off x="1433830" y="2887002"/>
                  <a:ext cx="34035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𝑅</m:t>
                            </m:r>
                          </m:sub>
                        </m:sSub>
                      </m:oMath>
                    </m:oMathPara>
                  </a14:m>
                  <a:endParaRPr lang="en-US" i="1" dirty="0"/>
                </a:p>
              </p:txBody>
            </p:sp>
          </mc:Choice>
          <mc:Fallback xmlns="">
            <p:sp>
              <p:nvSpPr>
                <p:cNvPr id="6" name="TextBox 5"/>
                <p:cNvSpPr txBox="1">
                  <a:spLocks noRot="1" noChangeAspect="1" noMove="1" noResize="1" noEditPoints="1" noAdjustHandles="1" noChangeArrowheads="1" noChangeShapeType="1" noTextEdit="1"/>
                </p:cNvSpPr>
                <p:nvPr/>
              </p:nvSpPr>
              <p:spPr>
                <a:xfrm>
                  <a:off x="1433830" y="2887002"/>
                  <a:ext cx="340350" cy="276999"/>
                </a:xfrm>
                <a:prstGeom prst="rect">
                  <a:avLst/>
                </a:prstGeom>
                <a:blipFill rotWithShape="0">
                  <a:blip r:embed="rId4"/>
                  <a:stretch>
                    <a:fillRect l="-8929" r="-5357" b="-152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3510475" y="2887286"/>
                  <a:ext cx="34297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𝐵</m:t>
                            </m:r>
                          </m:sub>
                        </m:sSub>
                      </m:oMath>
                    </m:oMathPara>
                  </a14:m>
                  <a:endParaRPr lang="en-US" i="1" dirty="0"/>
                </a:p>
              </p:txBody>
            </p:sp>
          </mc:Choice>
          <mc:Fallback xmlns="">
            <p:sp>
              <p:nvSpPr>
                <p:cNvPr id="7" name="TextBox 6"/>
                <p:cNvSpPr txBox="1">
                  <a:spLocks noRot="1" noChangeAspect="1" noMove="1" noResize="1" noEditPoints="1" noAdjustHandles="1" noChangeArrowheads="1" noChangeShapeType="1" noTextEdit="1"/>
                </p:cNvSpPr>
                <p:nvPr/>
              </p:nvSpPr>
              <p:spPr>
                <a:xfrm>
                  <a:off x="3510475" y="2887286"/>
                  <a:ext cx="342978" cy="276999"/>
                </a:xfrm>
                <a:prstGeom prst="rect">
                  <a:avLst/>
                </a:prstGeom>
                <a:blipFill rotWithShape="0">
                  <a:blip r:embed="rId5"/>
                  <a:stretch>
                    <a:fillRect l="-8772" r="-5263" b="-15217"/>
                  </a:stretch>
                </a:blipFill>
              </p:spPr>
              <p:txBody>
                <a:bodyPr/>
                <a:lstStyle/>
                <a:p>
                  <a:r>
                    <a:rPr lang="en-US">
                      <a:noFill/>
                    </a:rPr>
                    <a:t> </a:t>
                  </a:r>
                </a:p>
              </p:txBody>
            </p:sp>
          </mc:Fallback>
        </mc:AlternateContent>
        <p:sp>
          <p:nvSpPr>
            <p:cNvPr id="8" name="Rectangle 7"/>
            <p:cNvSpPr/>
            <p:nvPr/>
          </p:nvSpPr>
          <p:spPr>
            <a:xfrm>
              <a:off x="1377616" y="2435492"/>
              <a:ext cx="2525691" cy="338554"/>
            </a:xfrm>
            <a:prstGeom prst="rect">
              <a:avLst/>
            </a:prstGeom>
          </p:spPr>
          <p:txBody>
            <a:bodyPr wrap="none">
              <a:spAutoFit/>
            </a:bodyPr>
            <a:lstStyle/>
            <a:p>
              <a:pPr algn="ctr"/>
              <a:r>
                <a:rPr lang="en-US" sz="1600" dirty="0" smtClean="0">
                  <a:solidFill>
                    <a:sysClr val="windowText" lastClr="000000"/>
                  </a:solidFill>
                </a:rPr>
                <a:t>Forward pass of the weights</a:t>
              </a:r>
              <a:endParaRPr lang="en-US" sz="1600" dirty="0"/>
            </a:p>
          </p:txBody>
        </p:sp>
        <p:sp>
          <p:nvSpPr>
            <p:cNvPr id="9" name="Rectangle 8"/>
            <p:cNvSpPr/>
            <p:nvPr/>
          </p:nvSpPr>
          <p:spPr>
            <a:xfrm>
              <a:off x="1296216" y="3863167"/>
              <a:ext cx="2688493" cy="338554"/>
            </a:xfrm>
            <a:prstGeom prst="rect">
              <a:avLst/>
            </a:prstGeom>
          </p:spPr>
          <p:txBody>
            <a:bodyPr wrap="none">
              <a:spAutoFit/>
            </a:bodyPr>
            <a:lstStyle/>
            <a:p>
              <a:pPr algn="ctr"/>
              <a:r>
                <a:rPr lang="en-US" sz="1600" dirty="0" smtClean="0">
                  <a:solidFill>
                    <a:sysClr val="windowText" lastClr="000000"/>
                  </a:solidFill>
                </a:rPr>
                <a:t>Backward pass of the gradient</a:t>
              </a:r>
              <a:endParaRPr lang="en-US" sz="1600" dirty="0"/>
            </a:p>
          </p:txBody>
        </p:sp>
        <p:grpSp>
          <p:nvGrpSpPr>
            <p:cNvPr id="10" name="Group 9"/>
            <p:cNvGrpSpPr/>
            <p:nvPr/>
          </p:nvGrpSpPr>
          <p:grpSpPr>
            <a:xfrm>
              <a:off x="2334463" y="3447056"/>
              <a:ext cx="617080" cy="420326"/>
              <a:chOff x="5465152" y="2538360"/>
              <a:chExt cx="617080" cy="612000"/>
            </a:xfrm>
          </p:grpSpPr>
          <p:sp>
            <p:nvSpPr>
              <p:cNvPr id="22" name="Rectangle 21"/>
              <p:cNvSpPr/>
              <p:nvPr/>
            </p:nvSpPr>
            <p:spPr>
              <a:xfrm>
                <a:off x="5465152" y="2538360"/>
                <a:ext cx="612000" cy="612000"/>
              </a:xfrm>
              <a:prstGeom prst="rect">
                <a:avLst/>
              </a:prstGeom>
              <a:solidFill>
                <a:schemeClr val="bg1">
                  <a:lumMod val="95000"/>
                </a:schemeClr>
              </a:solidFill>
              <a:ln w="28575">
                <a:solidFill>
                  <a:srgbClr val="2D2F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ysClr val="windowText" lastClr="000000"/>
                  </a:solidFill>
                </a:endParaRPr>
              </a:p>
            </p:txBody>
          </p:sp>
          <mc:AlternateContent xmlns:mc="http://schemas.openxmlformats.org/markup-compatibility/2006" xmlns:a14="http://schemas.microsoft.com/office/drawing/2010/main">
            <mc:Choice Requires="a14">
              <p:sp>
                <p:nvSpPr>
                  <p:cNvPr id="23" name="Rectangle 22"/>
                  <p:cNvSpPr/>
                  <p:nvPr/>
                </p:nvSpPr>
                <p:spPr>
                  <a:xfrm>
                    <a:off x="5522187" y="2585551"/>
                    <a:ext cx="560045" cy="537752"/>
                  </a:xfrm>
                  <a:prstGeom prst="rect">
                    <a:avLst/>
                  </a:prstGeom>
                </p:spPr>
                <p:txBody>
                  <a:bodyPr wrap="square" anchor="ctr">
                    <a:spAutoFit/>
                  </a:bodyPr>
                  <a:lstStyle/>
                  <a:p>
                    <a:pPr algn="ctr"/>
                    <a14:m>
                      <m:oMathPara xmlns:m="http://schemas.openxmlformats.org/officeDocument/2006/math">
                        <m:oMathParaPr>
                          <m:jc m:val="centerGroup"/>
                        </m:oMathParaPr>
                        <m:oMath xmlns:m="http://schemas.openxmlformats.org/officeDocument/2006/math">
                          <m:r>
                            <m:rPr>
                              <m:sty m:val="p"/>
                            </m:rPr>
                            <a:rPr lang="en-US">
                              <a:latin typeface="Cambria Math" panose="02040503050406030204" pitchFamily="18" charset="0"/>
                              <a:ea typeface="Cambria Math" panose="02040503050406030204" pitchFamily="18" charset="0"/>
                            </a:rPr>
                            <m:t>STE</m:t>
                          </m:r>
                        </m:oMath>
                      </m:oMathPara>
                    </a14:m>
                    <a:endParaRPr lang="en-US" dirty="0"/>
                  </a:p>
                </p:txBody>
              </p:sp>
            </mc:Choice>
            <mc:Fallback xmlns="">
              <p:sp>
                <p:nvSpPr>
                  <p:cNvPr id="23" name="Rectangle 22"/>
                  <p:cNvSpPr>
                    <a:spLocks noRot="1" noChangeAspect="1" noMove="1" noResize="1" noEditPoints="1" noAdjustHandles="1" noChangeArrowheads="1" noChangeShapeType="1" noTextEdit="1"/>
                  </p:cNvSpPr>
                  <p:nvPr/>
                </p:nvSpPr>
                <p:spPr>
                  <a:xfrm>
                    <a:off x="5522187" y="2585551"/>
                    <a:ext cx="560045" cy="537752"/>
                  </a:xfrm>
                  <a:prstGeom prst="rect">
                    <a:avLst/>
                  </a:prstGeom>
                  <a:blipFill rotWithShape="0">
                    <a:blip r:embed="rId6"/>
                    <a:stretch>
                      <a:fillRect l="-3261"/>
                    </a:stretch>
                  </a:blipFill>
                </p:spPr>
                <p:txBody>
                  <a:bodyPr/>
                  <a:lstStyle/>
                  <a:p>
                    <a:r>
                      <a:rPr lang="en-US">
                        <a:noFill/>
                      </a:rPr>
                      <a:t> </a:t>
                    </a:r>
                  </a:p>
                </p:txBody>
              </p:sp>
            </mc:Fallback>
          </mc:AlternateContent>
        </p:grpSp>
        <p:cxnSp>
          <p:nvCxnSpPr>
            <p:cNvPr id="11" name="Straight Arrow Connector 45"/>
            <p:cNvCxnSpPr>
              <a:stCxn id="22" idx="1"/>
            </p:cNvCxnSpPr>
            <p:nvPr/>
          </p:nvCxnSpPr>
          <p:spPr>
            <a:xfrm rot="10800000">
              <a:off x="1626089" y="3197109"/>
              <a:ext cx="708374" cy="460111"/>
            </a:xfrm>
            <a:prstGeom prst="curvedConnector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45"/>
            <p:cNvCxnSpPr/>
            <p:nvPr/>
          </p:nvCxnSpPr>
          <p:spPr>
            <a:xfrm flipV="1">
              <a:off x="2946463" y="3208174"/>
              <a:ext cx="656764" cy="460111"/>
            </a:xfrm>
            <a:prstGeom prst="curvedConnector2">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3" name="Group 12"/>
            <p:cNvGrpSpPr/>
            <p:nvPr/>
          </p:nvGrpSpPr>
          <p:grpSpPr>
            <a:xfrm>
              <a:off x="2682275" y="2840412"/>
              <a:ext cx="657551" cy="420326"/>
              <a:chOff x="5439584" y="2538359"/>
              <a:chExt cx="657551" cy="612000"/>
            </a:xfrm>
          </p:grpSpPr>
          <p:sp>
            <p:nvSpPr>
              <p:cNvPr id="20" name="Rectangle 19"/>
              <p:cNvSpPr/>
              <p:nvPr/>
            </p:nvSpPr>
            <p:spPr>
              <a:xfrm>
                <a:off x="5465152" y="2538359"/>
                <a:ext cx="612000" cy="612000"/>
              </a:xfrm>
              <a:prstGeom prst="rect">
                <a:avLst/>
              </a:prstGeom>
              <a:solidFill>
                <a:srgbClr val="FFC0CB"/>
              </a:solidFill>
              <a:ln w="28575">
                <a:solidFill>
                  <a:srgbClr val="2D2F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ysClr val="windowText" lastClr="000000"/>
                  </a:solidFill>
                </a:endParaRPr>
              </a:p>
            </p:txBody>
          </p:sp>
          <mc:AlternateContent xmlns:mc="http://schemas.openxmlformats.org/markup-compatibility/2006" xmlns:a14="http://schemas.microsoft.com/office/drawing/2010/main">
            <mc:Choice Requires="a14">
              <p:sp>
                <p:nvSpPr>
                  <p:cNvPr id="21" name="Rectangle 20"/>
                  <p:cNvSpPr/>
                  <p:nvPr/>
                </p:nvSpPr>
                <p:spPr>
                  <a:xfrm>
                    <a:off x="5439584" y="2563421"/>
                    <a:ext cx="657551" cy="53775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S</m:t>
                          </m:r>
                          <m:r>
                            <m:rPr>
                              <m:sty m:val="p"/>
                            </m:rPr>
                            <a:rPr lang="en-US">
                              <a:latin typeface="Cambria Math" panose="02040503050406030204" pitchFamily="18" charset="0"/>
                            </a:rPr>
                            <m:t>ign</m:t>
                          </m:r>
                        </m:oMath>
                      </m:oMathPara>
                    </a14:m>
                    <a:endParaRPr lang="en-US" dirty="0"/>
                  </a:p>
                </p:txBody>
              </p:sp>
            </mc:Choice>
            <mc:Fallback xmlns="">
              <p:sp>
                <p:nvSpPr>
                  <p:cNvPr id="21" name="Rectangle 20"/>
                  <p:cNvSpPr>
                    <a:spLocks noRot="1" noChangeAspect="1" noMove="1" noResize="1" noEditPoints="1" noAdjustHandles="1" noChangeArrowheads="1" noChangeShapeType="1" noTextEdit="1"/>
                  </p:cNvSpPr>
                  <p:nvPr/>
                </p:nvSpPr>
                <p:spPr>
                  <a:xfrm>
                    <a:off x="5439584" y="2563421"/>
                    <a:ext cx="657551" cy="537752"/>
                  </a:xfrm>
                  <a:prstGeom prst="rect">
                    <a:avLst/>
                  </a:prstGeom>
                  <a:blipFill rotWithShape="0">
                    <a:blip r:embed="rId7"/>
                    <a:stretch>
                      <a:fillRect b="-11475"/>
                    </a:stretch>
                  </a:blipFill>
                </p:spPr>
                <p:txBody>
                  <a:bodyPr/>
                  <a:lstStyle/>
                  <a:p>
                    <a:r>
                      <a:rPr lang="en-US">
                        <a:noFill/>
                      </a:rPr>
                      <a:t> </a:t>
                    </a:r>
                  </a:p>
                </p:txBody>
              </p:sp>
            </mc:Fallback>
          </mc:AlternateContent>
        </p:grpSp>
        <p:cxnSp>
          <p:nvCxnSpPr>
            <p:cNvPr id="14" name="Straight Arrow Connector 13"/>
            <p:cNvCxnSpPr/>
            <p:nvPr/>
          </p:nvCxnSpPr>
          <p:spPr>
            <a:xfrm>
              <a:off x="2525419" y="3049084"/>
              <a:ext cx="180000" cy="0"/>
            </a:xfrm>
            <a:prstGeom prst="straightConnector1">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5" name="Group 14"/>
            <p:cNvGrpSpPr/>
            <p:nvPr/>
          </p:nvGrpSpPr>
          <p:grpSpPr>
            <a:xfrm>
              <a:off x="1932234" y="2838921"/>
              <a:ext cx="637319" cy="420326"/>
              <a:chOff x="5465152" y="2538359"/>
              <a:chExt cx="637319" cy="612000"/>
            </a:xfrm>
            <a:solidFill>
              <a:schemeClr val="bg1">
                <a:lumMod val="95000"/>
              </a:schemeClr>
            </a:solidFill>
          </p:grpSpPr>
          <p:sp>
            <p:nvSpPr>
              <p:cNvPr id="18" name="Rectangle 17"/>
              <p:cNvSpPr/>
              <p:nvPr/>
            </p:nvSpPr>
            <p:spPr>
              <a:xfrm>
                <a:off x="5465152" y="2538359"/>
                <a:ext cx="612000" cy="612000"/>
              </a:xfrm>
              <a:prstGeom prst="rect">
                <a:avLst/>
              </a:prstGeom>
              <a:grpFill/>
              <a:ln w="28575">
                <a:solidFill>
                  <a:srgbClr val="2D2F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ysClr val="windowText" lastClr="000000"/>
                  </a:solidFill>
                </a:endParaRPr>
              </a:p>
            </p:txBody>
          </p:sp>
          <mc:AlternateContent xmlns:mc="http://schemas.openxmlformats.org/markup-compatibility/2006" xmlns:a14="http://schemas.microsoft.com/office/drawing/2010/main">
            <mc:Choice Requires="a14">
              <p:sp>
                <p:nvSpPr>
                  <p:cNvPr id="19" name="Rectangle 18"/>
                  <p:cNvSpPr/>
                  <p:nvPr/>
                </p:nvSpPr>
                <p:spPr>
                  <a:xfrm>
                    <a:off x="5480185" y="2558149"/>
                    <a:ext cx="622286" cy="537752"/>
                  </a:xfrm>
                  <a:prstGeom prst="rect">
                    <a:avLst/>
                  </a:prstGeom>
                  <a:noFill/>
                </p:spPr>
                <p:txBody>
                  <a:bodyPr wrap="none" anchor="ctr">
                    <a:spAutoFit/>
                  </a:bodyPr>
                  <a:lstStyle/>
                  <a:p>
                    <a:pPr algn="ctr"/>
                    <a14:m>
                      <m:oMathPara xmlns:m="http://schemas.openxmlformats.org/officeDocument/2006/math">
                        <m:oMathParaPr>
                          <m:jc m:val="centerGroup"/>
                        </m:oMathParaPr>
                        <m:oMath xmlns:m="http://schemas.openxmlformats.org/officeDocument/2006/math">
                          <m:r>
                            <m:rPr>
                              <m:sty m:val="p"/>
                            </m:rPr>
                            <a:rPr lang="en-US" smtClean="0">
                              <a:latin typeface="Cambria Math" panose="02040503050406030204" pitchFamily="18" charset="0"/>
                              <a:ea typeface="Cambria Math" panose="02040503050406030204" pitchFamily="18" charset="0"/>
                            </a:rPr>
                            <m:t>C</m:t>
                          </m:r>
                          <m:r>
                            <m:rPr>
                              <m:sty m:val="p"/>
                            </m:rPr>
                            <a:rPr lang="en-US">
                              <a:latin typeface="Cambria Math" panose="02040503050406030204" pitchFamily="18" charset="0"/>
                              <a:ea typeface="Cambria Math" panose="02040503050406030204" pitchFamily="18" charset="0"/>
                            </a:rPr>
                            <m:t>lip</m:t>
                          </m:r>
                        </m:oMath>
                      </m:oMathPara>
                    </a14:m>
                    <a:endParaRPr lang="en-US" dirty="0"/>
                  </a:p>
                </p:txBody>
              </p:sp>
            </mc:Choice>
            <mc:Fallback xmlns="">
              <p:sp>
                <p:nvSpPr>
                  <p:cNvPr id="19" name="Rectangle 18"/>
                  <p:cNvSpPr>
                    <a:spLocks noRot="1" noChangeAspect="1" noMove="1" noResize="1" noEditPoints="1" noAdjustHandles="1" noChangeArrowheads="1" noChangeShapeType="1" noTextEdit="1"/>
                  </p:cNvSpPr>
                  <p:nvPr/>
                </p:nvSpPr>
                <p:spPr>
                  <a:xfrm>
                    <a:off x="5480185" y="2558149"/>
                    <a:ext cx="622286" cy="537752"/>
                  </a:xfrm>
                  <a:prstGeom prst="rect">
                    <a:avLst/>
                  </a:prstGeom>
                  <a:blipFill rotWithShape="0">
                    <a:blip r:embed="rId8"/>
                    <a:stretch>
                      <a:fillRect b="-13333"/>
                    </a:stretch>
                  </a:blipFill>
                </p:spPr>
                <p:txBody>
                  <a:bodyPr/>
                  <a:lstStyle/>
                  <a:p>
                    <a:r>
                      <a:rPr lang="en-US">
                        <a:noFill/>
                      </a:rPr>
                      <a:t> </a:t>
                    </a:r>
                  </a:p>
                </p:txBody>
              </p:sp>
            </mc:Fallback>
          </mc:AlternateContent>
        </p:grpSp>
        <p:cxnSp>
          <p:nvCxnSpPr>
            <p:cNvPr id="16" name="Straight Arrow Connector 15"/>
            <p:cNvCxnSpPr/>
            <p:nvPr/>
          </p:nvCxnSpPr>
          <p:spPr>
            <a:xfrm>
              <a:off x="1774180" y="3049084"/>
              <a:ext cx="144000" cy="0"/>
            </a:xfrm>
            <a:prstGeom prst="straightConnector1">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3319843" y="3053372"/>
              <a:ext cx="144000"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24" name="TextBox 23"/>
              <p:cNvSpPr txBox="1"/>
              <p:nvPr/>
            </p:nvSpPr>
            <p:spPr>
              <a:xfrm>
                <a:off x="5651018" y="3001717"/>
                <a:ext cx="2991671" cy="480581"/>
              </a:xfrm>
              <a:prstGeom prst="rect">
                <a:avLst/>
              </a:prstGeom>
              <a:noFill/>
            </p:spPr>
            <p:txBody>
              <a:bodyPr wrap="square" lIns="0" tIns="0" rIns="0" bIns="0" rtlCol="0">
                <a:spAutoFit/>
              </a:bodyPr>
              <a:lstStyle/>
              <a:p>
                <a:pPr algn="ctr"/>
                <a14:m>
                  <m:oMathPara xmlns:m="http://schemas.openxmlformats.org/officeDocument/2006/math">
                    <m:oMathParaPr>
                      <m:jc m:val="center"/>
                    </m:oMathParaPr>
                    <m:oMath xmlns:m="http://schemas.openxmlformats.org/officeDocument/2006/math">
                      <m:sSub>
                        <m:sSubPr>
                          <m:ctrlPr>
                            <a:rPr lang="en-US" sz="1400" i="1" smtClean="0">
                              <a:solidFill>
                                <a:schemeClr val="tx1"/>
                              </a:solidFill>
                              <a:latin typeface="Cambria Math" panose="02040503050406030204" pitchFamily="18" charset="0"/>
                            </a:rPr>
                          </m:ctrlPr>
                        </m:sSubPr>
                        <m:e>
                          <m:r>
                            <a:rPr lang="en-US" sz="1400" b="0" i="1">
                              <a:solidFill>
                                <a:schemeClr val="tx1"/>
                              </a:solidFill>
                              <a:latin typeface="Cambria Math" panose="02040503050406030204" pitchFamily="18" charset="0"/>
                            </a:rPr>
                            <m:t>𝑥</m:t>
                          </m:r>
                        </m:e>
                        <m:sub>
                          <m:r>
                            <a:rPr lang="en-US" sz="1400" b="0" i="1">
                              <a:solidFill>
                                <a:schemeClr val="tx1"/>
                              </a:solidFill>
                              <a:latin typeface="Cambria Math" panose="02040503050406030204" pitchFamily="18" charset="0"/>
                            </a:rPr>
                            <m:t>𝐵</m:t>
                          </m:r>
                        </m:sub>
                      </m:sSub>
                      <m:r>
                        <a:rPr lang="en-US" sz="1400" b="0" i="0" smtClean="0">
                          <a:solidFill>
                            <a:schemeClr val="tx1"/>
                          </a:solidFill>
                          <a:latin typeface="Cambria Math" panose="02040503050406030204" pitchFamily="18" charset="0"/>
                        </a:rPr>
                        <m:t>=</m:t>
                      </m:r>
                      <m:r>
                        <m:rPr>
                          <m:sty m:val="p"/>
                        </m:rPr>
                        <a:rPr lang="en-US" sz="1400" b="0" i="0" smtClean="0">
                          <a:solidFill>
                            <a:schemeClr val="tx1"/>
                          </a:solidFill>
                          <a:latin typeface="Cambria Math" panose="02040503050406030204" pitchFamily="18" charset="0"/>
                        </a:rPr>
                        <m:t>Sign</m:t>
                      </m:r>
                      <m:d>
                        <m:dPr>
                          <m:ctrlPr>
                            <a:rPr lang="en-US" sz="1400" i="1" smtClean="0">
                              <a:solidFill>
                                <a:schemeClr val="tx1"/>
                              </a:solidFill>
                              <a:latin typeface="Cambria Math" panose="02040503050406030204" pitchFamily="18" charset="0"/>
                            </a:rPr>
                          </m:ctrlPr>
                        </m:dPr>
                        <m:e>
                          <m:sSub>
                            <m:sSubPr>
                              <m:ctrlPr>
                                <a:rPr lang="en-US" sz="1400" i="1" smtClean="0">
                                  <a:solidFill>
                                    <a:schemeClr val="tx1"/>
                                  </a:solidFill>
                                  <a:latin typeface="Cambria Math" panose="02040503050406030204" pitchFamily="18" charset="0"/>
                                </a:rPr>
                              </m:ctrlPr>
                            </m:sSubPr>
                            <m:e>
                              <m:r>
                                <a:rPr lang="en-US" sz="1400" b="0" i="1" smtClean="0">
                                  <a:solidFill>
                                    <a:schemeClr val="tx1"/>
                                  </a:solidFill>
                                  <a:latin typeface="Cambria Math" panose="02040503050406030204" pitchFamily="18" charset="0"/>
                                </a:rPr>
                                <m:t>𝑥</m:t>
                              </m:r>
                            </m:e>
                            <m:sub>
                              <m:r>
                                <a:rPr lang="en-US" sz="1400" b="0" i="1" smtClean="0">
                                  <a:solidFill>
                                    <a:schemeClr val="tx1"/>
                                  </a:solidFill>
                                  <a:latin typeface="Cambria Math" panose="02040503050406030204" pitchFamily="18" charset="0"/>
                                </a:rPr>
                                <m:t>𝑅</m:t>
                              </m:r>
                            </m:sub>
                          </m:sSub>
                        </m:e>
                      </m:d>
                      <m:r>
                        <a:rPr lang="en-US" sz="1400" b="0" i="1" smtClean="0">
                          <a:solidFill>
                            <a:schemeClr val="tx1"/>
                          </a:solidFill>
                          <a:latin typeface="Cambria Math" panose="02040503050406030204" pitchFamily="18" charset="0"/>
                        </a:rPr>
                        <m:t>=</m:t>
                      </m:r>
                      <m:d>
                        <m:dPr>
                          <m:begChr m:val="{"/>
                          <m:endChr m:val=""/>
                          <m:ctrlPr>
                            <a:rPr lang="en-US" sz="1400" i="1" smtClean="0">
                              <a:solidFill>
                                <a:schemeClr val="tx1"/>
                              </a:solidFill>
                              <a:latin typeface="Cambria Math" panose="02040503050406030204" pitchFamily="18" charset="0"/>
                            </a:rPr>
                          </m:ctrlPr>
                        </m:dPr>
                        <m:e>
                          <m:m>
                            <m:mPr>
                              <m:mcs>
                                <m:mc>
                                  <m:mcPr>
                                    <m:count m:val="1"/>
                                    <m:mcJc m:val="center"/>
                                  </m:mcPr>
                                </m:mc>
                              </m:mcs>
                              <m:ctrlPr>
                                <a:rPr lang="en-US" sz="1400" i="1" smtClean="0">
                                  <a:solidFill>
                                    <a:schemeClr val="tx1"/>
                                  </a:solidFill>
                                  <a:latin typeface="Cambria Math" panose="02040503050406030204" pitchFamily="18" charset="0"/>
                                </a:rPr>
                              </m:ctrlPr>
                            </m:mPr>
                            <m:mr>
                              <m:e>
                                <m:r>
                                  <m:rPr>
                                    <m:brk m:alnAt="7"/>
                                  </m:rPr>
                                  <a:rPr lang="en-US" sz="1400" b="0" i="1" smtClean="0">
                                    <a:solidFill>
                                      <a:schemeClr val="tx1"/>
                                    </a:solidFill>
                                    <a:latin typeface="Cambria Math" panose="02040503050406030204" pitchFamily="18" charset="0"/>
                                  </a:rPr>
                                  <m:t>1</m:t>
                                </m:r>
                                <m:r>
                                  <a:rPr lang="en-US" sz="1400" b="0" i="1" smtClean="0">
                                    <a:solidFill>
                                      <a:schemeClr val="tx1"/>
                                    </a:solidFill>
                                    <a:latin typeface="Cambria Math" panose="02040503050406030204" pitchFamily="18" charset="0"/>
                                  </a:rPr>
                                  <m:t> </m:t>
                                </m:r>
                                <m:r>
                                  <m:rPr>
                                    <m:sty m:val="p"/>
                                    <m:brk m:alnAt="7"/>
                                  </m:rPr>
                                  <a:rPr lang="en-US" sz="1400" b="0" i="0" smtClean="0">
                                    <a:solidFill>
                                      <a:schemeClr val="tx1"/>
                                    </a:solidFill>
                                    <a:latin typeface="Cambria Math" panose="02040503050406030204" pitchFamily="18" charset="0"/>
                                  </a:rPr>
                                  <m:t>i</m:t>
                                </m:r>
                                <m:r>
                                  <m:rPr>
                                    <m:sty m:val="p"/>
                                  </m:rPr>
                                  <a:rPr lang="en-US" sz="1400" b="0" i="0" smtClean="0">
                                    <a:solidFill>
                                      <a:schemeClr val="tx1"/>
                                    </a:solidFill>
                                    <a:latin typeface="Cambria Math" panose="02040503050406030204" pitchFamily="18" charset="0"/>
                                  </a:rPr>
                                  <m:t>f</m:t>
                                </m:r>
                                <m:r>
                                  <m:rPr>
                                    <m:brk m:alnAt="7"/>
                                  </m:rPr>
                                  <a:rPr lang="en-US" sz="1400" b="0" i="1" smtClean="0">
                                    <a:solidFill>
                                      <a:schemeClr val="tx1"/>
                                    </a:solidFill>
                                    <a:latin typeface="Cambria Math" panose="02040503050406030204" pitchFamily="18" charset="0"/>
                                  </a:rPr>
                                  <m:t> </m:t>
                                </m:r>
                                <m:sSub>
                                  <m:sSubPr>
                                    <m:ctrlPr>
                                      <a:rPr lang="en-US" sz="1400" b="0" i="1" smtClean="0">
                                        <a:solidFill>
                                          <a:schemeClr val="tx1"/>
                                        </a:solidFill>
                                        <a:latin typeface="Cambria Math" panose="02040503050406030204" pitchFamily="18" charset="0"/>
                                      </a:rPr>
                                    </m:ctrlPr>
                                  </m:sSubPr>
                                  <m:e>
                                    <m:r>
                                      <a:rPr lang="en-US" sz="1400" b="0" i="1" smtClean="0">
                                        <a:solidFill>
                                          <a:schemeClr val="tx1"/>
                                        </a:solidFill>
                                        <a:latin typeface="Cambria Math" panose="02040503050406030204" pitchFamily="18" charset="0"/>
                                      </a:rPr>
                                      <m:t>𝑥</m:t>
                                    </m:r>
                                  </m:e>
                                  <m:sub>
                                    <m:r>
                                      <a:rPr lang="en-US" sz="1400" b="0" i="1" smtClean="0">
                                        <a:solidFill>
                                          <a:schemeClr val="tx1"/>
                                        </a:solidFill>
                                        <a:latin typeface="Cambria Math" panose="02040503050406030204" pitchFamily="18" charset="0"/>
                                      </a:rPr>
                                      <m:t>𝑅</m:t>
                                    </m:r>
                                  </m:sub>
                                </m:sSub>
                                <m:r>
                                  <a:rPr lang="en-US" sz="1400" b="0" i="1" smtClean="0">
                                    <a:solidFill>
                                      <a:schemeClr val="tx1"/>
                                    </a:solidFill>
                                    <a:latin typeface="Cambria Math" panose="02040503050406030204" pitchFamily="18" charset="0"/>
                                  </a:rPr>
                                  <m:t>≥0</m:t>
                                </m:r>
                                <m:r>
                                  <m:rPr>
                                    <m:brk m:alnAt="7"/>
                                  </m:rPr>
                                  <a:rPr lang="en-US" sz="1400" b="0" i="0" smtClean="0">
                                    <a:solidFill>
                                      <a:schemeClr val="tx1"/>
                                    </a:solidFill>
                                    <a:latin typeface="Cambria Math" panose="02040503050406030204" pitchFamily="18" charset="0"/>
                                  </a:rPr>
                                  <m:t>,</m:t>
                                </m:r>
                                <m:r>
                                  <m:rPr>
                                    <m:brk m:alnAt="7"/>
                                  </m:rPr>
                                  <a:rPr lang="en-US" sz="1400" b="0" i="1" smtClean="0">
                                    <a:solidFill>
                                      <a:schemeClr val="tx1"/>
                                    </a:solidFill>
                                    <a:latin typeface="Cambria Math" panose="02040503050406030204" pitchFamily="18" charset="0"/>
                                  </a:rPr>
                                  <m:t> </m:t>
                                </m:r>
                                <m:r>
                                  <a:rPr lang="en-US" sz="1400" b="0" i="1" smtClean="0">
                                    <a:solidFill>
                                      <a:schemeClr val="tx1"/>
                                    </a:solidFill>
                                    <a:latin typeface="Cambria Math" panose="02040503050406030204" pitchFamily="18" charset="0"/>
                                  </a:rPr>
                                  <m:t>     </m:t>
                                </m:r>
                              </m:e>
                            </m:mr>
                            <m:mr>
                              <m:e>
                                <m:r>
                                  <a:rPr lang="en-US" sz="1400" b="0" i="1" smtClean="0">
                                    <a:solidFill>
                                      <a:schemeClr val="tx1"/>
                                    </a:solidFill>
                                    <a:latin typeface="Cambria Math" panose="02040503050406030204" pitchFamily="18" charset="0"/>
                                  </a:rPr>
                                  <m:t>−1 </m:t>
                                </m:r>
                                <m:r>
                                  <m:rPr>
                                    <m:sty m:val="p"/>
                                  </m:rPr>
                                  <a:rPr lang="en-US" sz="1400" b="0" i="0" smtClean="0">
                                    <a:solidFill>
                                      <a:schemeClr val="tx1"/>
                                    </a:solidFill>
                                    <a:latin typeface="Cambria Math" panose="02040503050406030204" pitchFamily="18" charset="0"/>
                                  </a:rPr>
                                  <m:t>otherwise</m:t>
                                </m:r>
                                <m:r>
                                  <a:rPr lang="en-US" sz="1400" b="0" i="1" smtClean="0">
                                    <a:solidFill>
                                      <a:schemeClr val="tx1"/>
                                    </a:solidFill>
                                    <a:latin typeface="Cambria Math" panose="02040503050406030204" pitchFamily="18" charset="0"/>
                                  </a:rPr>
                                  <m:t>.</m:t>
                                </m:r>
                              </m:e>
                            </m:mr>
                          </m:m>
                        </m:e>
                      </m:d>
                    </m:oMath>
                  </m:oMathPara>
                </a14:m>
                <a:endParaRPr lang="en-US" sz="1400" dirty="0">
                  <a:solidFill>
                    <a:schemeClr val="tx1"/>
                  </a:solidFill>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5651018" y="3001717"/>
                <a:ext cx="2991671" cy="480581"/>
              </a:xfrm>
              <a:prstGeom prst="rect">
                <a:avLst/>
              </a:prstGeom>
              <a:blipFill rotWithShape="0">
                <a:blip r:embed="rId9"/>
                <a:stretch>
                  <a:fillRect t="-222785" b="-3253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5651018" y="4216293"/>
                <a:ext cx="2991671" cy="480581"/>
              </a:xfrm>
              <a:prstGeom prst="rect">
                <a:avLst/>
              </a:prstGeom>
              <a:noFill/>
            </p:spPr>
            <p:txBody>
              <a:bodyPr wrap="square" lIns="0" tIns="0" rIns="0" bIns="0" rtlCol="0">
                <a:spAutoFit/>
              </a:bodyPr>
              <a:lstStyle/>
              <a:p>
                <a:pPr algn="ctr"/>
                <a14:m>
                  <m:oMathPara xmlns:m="http://schemas.openxmlformats.org/officeDocument/2006/math">
                    <m:oMathParaPr>
                      <m:jc m:val="center"/>
                    </m:oMathParaPr>
                    <m:oMath xmlns:m="http://schemas.openxmlformats.org/officeDocument/2006/math">
                      <m:f>
                        <m:fPr>
                          <m:ctrlPr>
                            <a:rPr lang="en-US" sz="1400" b="0" i="1" smtClean="0">
                              <a:solidFill>
                                <a:schemeClr val="tx1"/>
                              </a:solidFill>
                              <a:latin typeface="Cambria Math" panose="02040503050406030204" pitchFamily="18" charset="0"/>
                              <a:ea typeface="Cambria Math" panose="02040503050406030204" pitchFamily="18" charset="0"/>
                            </a:rPr>
                          </m:ctrlPr>
                        </m:fPr>
                        <m:num>
                          <m:r>
                            <a:rPr lang="en-US" sz="1400" b="0" i="1" smtClean="0">
                              <a:solidFill>
                                <a:schemeClr val="tx1"/>
                              </a:solidFill>
                              <a:latin typeface="Cambria Math" panose="02040503050406030204" pitchFamily="18" charset="0"/>
                              <a:ea typeface="Cambria Math" panose="02040503050406030204" pitchFamily="18" charset="0"/>
                            </a:rPr>
                            <m:t>𝜕</m:t>
                          </m:r>
                          <m:sSub>
                            <m:sSubPr>
                              <m:ctrlPr>
                                <a:rPr lang="en-US" sz="1400" b="0" i="1" smtClean="0">
                                  <a:solidFill>
                                    <a:schemeClr val="tx1"/>
                                  </a:solidFill>
                                  <a:latin typeface="Cambria Math" panose="02040503050406030204" pitchFamily="18" charset="0"/>
                                  <a:ea typeface="Cambria Math" panose="02040503050406030204" pitchFamily="18" charset="0"/>
                                </a:rPr>
                              </m:ctrlPr>
                            </m:sSubPr>
                            <m:e>
                              <m:r>
                                <a:rPr lang="en-US" sz="1400" b="0" i="1" smtClean="0">
                                  <a:solidFill>
                                    <a:schemeClr val="tx1"/>
                                  </a:solidFill>
                                  <a:latin typeface="Cambria Math" panose="02040503050406030204" pitchFamily="18" charset="0"/>
                                  <a:ea typeface="Cambria Math" panose="02040503050406030204" pitchFamily="18" charset="0"/>
                                </a:rPr>
                                <m:t>𝑥</m:t>
                              </m:r>
                            </m:e>
                            <m:sub>
                              <m:r>
                                <a:rPr lang="en-US" sz="1400" b="0" i="1" smtClean="0">
                                  <a:solidFill>
                                    <a:schemeClr val="tx1"/>
                                  </a:solidFill>
                                  <a:latin typeface="Cambria Math" panose="02040503050406030204" pitchFamily="18" charset="0"/>
                                  <a:ea typeface="Cambria Math" panose="02040503050406030204" pitchFamily="18" charset="0"/>
                                </a:rPr>
                                <m:t>𝐵</m:t>
                              </m:r>
                            </m:sub>
                          </m:sSub>
                        </m:num>
                        <m:den>
                          <m:r>
                            <a:rPr lang="en-US" sz="1400" b="0" i="1" smtClean="0">
                              <a:solidFill>
                                <a:schemeClr val="tx1"/>
                              </a:solidFill>
                              <a:latin typeface="Cambria Math" panose="02040503050406030204" pitchFamily="18" charset="0"/>
                              <a:ea typeface="Cambria Math" panose="02040503050406030204" pitchFamily="18" charset="0"/>
                            </a:rPr>
                            <m:t>𝜕</m:t>
                          </m:r>
                          <m:sSub>
                            <m:sSubPr>
                              <m:ctrlPr>
                                <a:rPr lang="en-US" sz="1400" b="0" i="1" smtClean="0">
                                  <a:solidFill>
                                    <a:schemeClr val="tx1"/>
                                  </a:solidFill>
                                  <a:latin typeface="Cambria Math" panose="02040503050406030204" pitchFamily="18" charset="0"/>
                                  <a:ea typeface="Cambria Math" panose="02040503050406030204" pitchFamily="18" charset="0"/>
                                </a:rPr>
                              </m:ctrlPr>
                            </m:sSubPr>
                            <m:e>
                              <m:r>
                                <a:rPr lang="en-US" sz="1400" b="0" i="1" smtClean="0">
                                  <a:solidFill>
                                    <a:schemeClr val="tx1"/>
                                  </a:solidFill>
                                  <a:latin typeface="Cambria Math" panose="02040503050406030204" pitchFamily="18" charset="0"/>
                                  <a:ea typeface="Cambria Math" panose="02040503050406030204" pitchFamily="18" charset="0"/>
                                </a:rPr>
                                <m:t>𝑥</m:t>
                              </m:r>
                            </m:e>
                            <m:sub>
                              <m:r>
                                <a:rPr lang="en-US" sz="1400" b="0" i="1" smtClean="0">
                                  <a:solidFill>
                                    <a:schemeClr val="tx1"/>
                                  </a:solidFill>
                                  <a:latin typeface="Cambria Math" panose="02040503050406030204" pitchFamily="18" charset="0"/>
                                  <a:ea typeface="Cambria Math" panose="02040503050406030204" pitchFamily="18" charset="0"/>
                                </a:rPr>
                                <m:t>𝑅</m:t>
                              </m:r>
                            </m:sub>
                          </m:sSub>
                        </m:den>
                      </m:f>
                      <m:r>
                        <a:rPr lang="en-US" sz="1400" b="0" i="1" smtClean="0">
                          <a:solidFill>
                            <a:schemeClr val="tx1"/>
                          </a:solidFill>
                          <a:latin typeface="Cambria Math" panose="02040503050406030204" pitchFamily="18" charset="0"/>
                          <a:ea typeface="Cambria Math" panose="02040503050406030204" pitchFamily="18" charset="0"/>
                        </a:rPr>
                        <m:t>=</m:t>
                      </m:r>
                      <m:r>
                        <m:rPr>
                          <m:sty m:val="p"/>
                        </m:rPr>
                        <a:rPr lang="en-US" sz="1400" b="0" i="0" smtClean="0">
                          <a:solidFill>
                            <a:schemeClr val="tx1"/>
                          </a:solidFill>
                          <a:latin typeface="Cambria Math" panose="02040503050406030204" pitchFamily="18" charset="0"/>
                          <a:ea typeface="Cambria Math" panose="02040503050406030204" pitchFamily="18" charset="0"/>
                        </a:rPr>
                        <m:t>STE</m:t>
                      </m:r>
                      <m:r>
                        <a:rPr lang="en-US" sz="1400" b="0" i="1" smtClean="0">
                          <a:solidFill>
                            <a:schemeClr val="tx1"/>
                          </a:solidFill>
                          <a:latin typeface="Cambria Math" panose="02040503050406030204" pitchFamily="18" charset="0"/>
                          <a:ea typeface="Cambria Math" panose="02040503050406030204" pitchFamily="18" charset="0"/>
                        </a:rPr>
                        <m:t>(</m:t>
                      </m:r>
                      <m:sSub>
                        <m:sSubPr>
                          <m:ctrlPr>
                            <a:rPr lang="en-US" sz="1400" b="0" i="1" smtClean="0">
                              <a:solidFill>
                                <a:schemeClr val="tx1"/>
                              </a:solidFill>
                              <a:latin typeface="Cambria Math" panose="02040503050406030204" pitchFamily="18" charset="0"/>
                              <a:ea typeface="Cambria Math" panose="02040503050406030204" pitchFamily="18" charset="0"/>
                            </a:rPr>
                          </m:ctrlPr>
                        </m:sSubPr>
                        <m:e>
                          <m:r>
                            <a:rPr lang="en-US" sz="1400" b="0" i="1" smtClean="0">
                              <a:solidFill>
                                <a:schemeClr val="tx1"/>
                              </a:solidFill>
                              <a:latin typeface="Cambria Math" panose="02040503050406030204" pitchFamily="18" charset="0"/>
                              <a:ea typeface="Cambria Math" panose="02040503050406030204" pitchFamily="18" charset="0"/>
                            </a:rPr>
                            <m:t>𝑥</m:t>
                          </m:r>
                        </m:e>
                        <m:sub>
                          <m:r>
                            <a:rPr lang="en-US" sz="1400" b="0" i="1" smtClean="0">
                              <a:solidFill>
                                <a:schemeClr val="tx1"/>
                              </a:solidFill>
                              <a:latin typeface="Cambria Math" panose="02040503050406030204" pitchFamily="18" charset="0"/>
                              <a:ea typeface="Cambria Math" panose="02040503050406030204" pitchFamily="18" charset="0"/>
                            </a:rPr>
                            <m:t>𝑅</m:t>
                          </m:r>
                        </m:sub>
                      </m:sSub>
                      <m:r>
                        <a:rPr lang="en-US" sz="1400" b="0" i="1" smtClean="0">
                          <a:solidFill>
                            <a:schemeClr val="tx1"/>
                          </a:solidFill>
                          <a:latin typeface="Cambria Math" panose="02040503050406030204" pitchFamily="18" charset="0"/>
                          <a:ea typeface="Cambria Math" panose="02040503050406030204" pitchFamily="18" charset="0"/>
                        </a:rPr>
                        <m:t>)=</m:t>
                      </m:r>
                      <m:d>
                        <m:dPr>
                          <m:begChr m:val="{"/>
                          <m:endChr m:val=""/>
                          <m:ctrlPr>
                            <a:rPr lang="en-US" sz="1400" i="1">
                              <a:solidFill>
                                <a:schemeClr val="tx1"/>
                              </a:solidFill>
                              <a:latin typeface="Cambria Math" panose="02040503050406030204" pitchFamily="18" charset="0"/>
                            </a:rPr>
                          </m:ctrlPr>
                        </m:dPr>
                        <m:e>
                          <m:m>
                            <m:mPr>
                              <m:mcs>
                                <m:mc>
                                  <m:mcPr>
                                    <m:count m:val="1"/>
                                    <m:mcJc m:val="center"/>
                                  </m:mcPr>
                                </m:mc>
                              </m:mcs>
                              <m:ctrlPr>
                                <a:rPr lang="en-US" sz="1400" i="1" smtClean="0">
                                  <a:solidFill>
                                    <a:schemeClr val="tx1"/>
                                  </a:solidFill>
                                  <a:latin typeface="Cambria Math" panose="02040503050406030204" pitchFamily="18" charset="0"/>
                                </a:rPr>
                              </m:ctrlPr>
                            </m:mPr>
                            <m:mr>
                              <m:e>
                                <m:r>
                                  <a:rPr lang="en-US" sz="1400" i="1">
                                    <a:solidFill>
                                      <a:schemeClr val="tx1"/>
                                    </a:solidFill>
                                    <a:latin typeface="Cambria Math" panose="02040503050406030204" pitchFamily="18" charset="0"/>
                                  </a:rPr>
                                  <m:t>1 </m:t>
                                </m:r>
                                <m:r>
                                  <m:rPr>
                                    <m:sty m:val="p"/>
                                    <m:brk m:alnAt="7"/>
                                  </m:rPr>
                                  <a:rPr lang="en-US" sz="1400">
                                    <a:solidFill>
                                      <a:schemeClr val="tx1"/>
                                    </a:solidFill>
                                    <a:latin typeface="Cambria Math" panose="02040503050406030204" pitchFamily="18" charset="0"/>
                                  </a:rPr>
                                  <m:t>i</m:t>
                                </m:r>
                                <m:r>
                                  <m:rPr>
                                    <m:sty m:val="p"/>
                                  </m:rPr>
                                  <a:rPr lang="en-US" sz="1400">
                                    <a:solidFill>
                                      <a:schemeClr val="tx1"/>
                                    </a:solidFill>
                                    <a:latin typeface="Cambria Math" panose="02040503050406030204" pitchFamily="18" charset="0"/>
                                  </a:rPr>
                                  <m:t>f</m:t>
                                </m:r>
                                <m:r>
                                  <a:rPr lang="en-US" sz="1400">
                                    <a:solidFill>
                                      <a:schemeClr val="tx1"/>
                                    </a:solidFill>
                                    <a:latin typeface="Cambria Math" panose="02040503050406030204" pitchFamily="18" charset="0"/>
                                  </a:rPr>
                                  <m:t> </m:t>
                                </m:r>
                                <m:d>
                                  <m:dPr>
                                    <m:begChr m:val="|"/>
                                    <m:endChr m:val="|"/>
                                    <m:ctrlPr>
                                      <a:rPr lang="en-US" sz="1400" i="1">
                                        <a:solidFill>
                                          <a:schemeClr val="tx1"/>
                                        </a:solidFill>
                                        <a:latin typeface="Cambria Math" panose="02040503050406030204" pitchFamily="18" charset="0"/>
                                        <a:ea typeface="Cambria Math" panose="02040503050406030204" pitchFamily="18" charset="0"/>
                                      </a:rPr>
                                    </m:ctrlPr>
                                  </m:dPr>
                                  <m:e>
                                    <m:sSub>
                                      <m:sSubPr>
                                        <m:ctrlPr>
                                          <a:rPr lang="en-US" sz="1400" i="1">
                                            <a:solidFill>
                                              <a:schemeClr val="tx1"/>
                                            </a:solidFill>
                                            <a:latin typeface="Cambria Math" panose="02040503050406030204" pitchFamily="18" charset="0"/>
                                            <a:ea typeface="Cambria Math" panose="02040503050406030204" pitchFamily="18" charset="0"/>
                                          </a:rPr>
                                        </m:ctrlPr>
                                      </m:sSubPr>
                                      <m:e>
                                        <m:r>
                                          <a:rPr lang="en-US" sz="1400" b="0" i="1" smtClean="0">
                                            <a:solidFill>
                                              <a:schemeClr val="tx1"/>
                                            </a:solidFill>
                                            <a:latin typeface="Cambria Math" panose="02040503050406030204" pitchFamily="18" charset="0"/>
                                            <a:ea typeface="Cambria Math" panose="02040503050406030204" pitchFamily="18" charset="0"/>
                                          </a:rPr>
                                          <m:t>𝑥</m:t>
                                        </m:r>
                                      </m:e>
                                      <m:sub>
                                        <m:r>
                                          <a:rPr lang="en-US" sz="1400" i="1">
                                            <a:solidFill>
                                              <a:schemeClr val="tx1"/>
                                            </a:solidFill>
                                            <a:latin typeface="Cambria Math" panose="02040503050406030204" pitchFamily="18" charset="0"/>
                                            <a:ea typeface="Cambria Math" panose="02040503050406030204" pitchFamily="18" charset="0"/>
                                          </a:rPr>
                                          <m:t>𝑅</m:t>
                                        </m:r>
                                      </m:sub>
                                    </m:sSub>
                                  </m:e>
                                </m:d>
                                <m:r>
                                  <a:rPr lang="en-US" sz="1400" i="1">
                                    <a:solidFill>
                                      <a:schemeClr val="tx1"/>
                                    </a:solidFill>
                                    <a:latin typeface="Cambria Math" panose="02040503050406030204" pitchFamily="18" charset="0"/>
                                    <a:ea typeface="Cambria Math" panose="02040503050406030204" pitchFamily="18" charset="0"/>
                                  </a:rPr>
                                  <m:t>≤</m:t>
                                </m:r>
                                <m:r>
                                  <a:rPr lang="en-US" sz="1400" i="1" smtClean="0">
                                    <a:solidFill>
                                      <a:schemeClr val="tx1"/>
                                    </a:solidFill>
                                    <a:latin typeface="Cambria Math" panose="02040503050406030204" pitchFamily="18" charset="0"/>
                                    <a:ea typeface="Cambria Math" panose="02040503050406030204" pitchFamily="18" charset="0"/>
                                  </a:rPr>
                                  <m:t>1</m:t>
                                </m:r>
                                <m:r>
                                  <a:rPr lang="en-US" sz="1400" i="0">
                                    <a:solidFill>
                                      <a:schemeClr val="tx1"/>
                                    </a:solidFill>
                                    <a:latin typeface="Cambria Math" panose="02040503050406030204" pitchFamily="18" charset="0"/>
                                  </a:rPr>
                                  <m:t>,</m:t>
                                </m:r>
                                <m:r>
                                  <a:rPr lang="en-US" sz="1400" i="1">
                                    <a:solidFill>
                                      <a:schemeClr val="tx1"/>
                                    </a:solidFill>
                                    <a:latin typeface="Cambria Math" panose="02040503050406030204" pitchFamily="18" charset="0"/>
                                  </a:rPr>
                                  <m:t>  </m:t>
                                </m:r>
                              </m:e>
                            </m:mr>
                            <m:mr>
                              <m:e>
                                <m:r>
                                  <a:rPr lang="en-US" sz="1400" i="1">
                                    <a:solidFill>
                                      <a:schemeClr val="tx1"/>
                                    </a:solidFill>
                                    <a:latin typeface="Cambria Math" panose="02040503050406030204" pitchFamily="18" charset="0"/>
                                  </a:rPr>
                                  <m:t>0 </m:t>
                                </m:r>
                                <m:r>
                                  <m:rPr>
                                    <m:sty m:val="p"/>
                                  </m:rPr>
                                  <a:rPr lang="en-US" sz="1400">
                                    <a:solidFill>
                                      <a:schemeClr val="tx1"/>
                                    </a:solidFill>
                                    <a:latin typeface="Cambria Math" panose="02040503050406030204" pitchFamily="18" charset="0"/>
                                  </a:rPr>
                                  <m:t>otherwise</m:t>
                                </m:r>
                                <m:r>
                                  <a:rPr lang="en-US" sz="1400" i="1">
                                    <a:solidFill>
                                      <a:schemeClr val="tx1"/>
                                    </a:solidFill>
                                    <a:latin typeface="Cambria Math" panose="02040503050406030204" pitchFamily="18" charset="0"/>
                                  </a:rPr>
                                  <m:t>.</m:t>
                                </m:r>
                              </m:e>
                            </m:mr>
                          </m:m>
                        </m:e>
                      </m:d>
                    </m:oMath>
                  </m:oMathPara>
                </a14:m>
                <a:endParaRPr lang="en-US" sz="1400" dirty="0">
                  <a:solidFill>
                    <a:schemeClr val="tx1"/>
                  </a:solidFill>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5651018" y="4216293"/>
                <a:ext cx="2991671" cy="480581"/>
              </a:xfrm>
              <a:prstGeom prst="rect">
                <a:avLst/>
              </a:prstGeom>
              <a:blipFill rotWithShape="0">
                <a:blip r:embed="rId10"/>
                <a:stretch>
                  <a:fillRect t="-226923" b="-3294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5651018" y="3609005"/>
                <a:ext cx="2991671" cy="480581"/>
              </a:xfrm>
              <a:prstGeom prst="rect">
                <a:avLst/>
              </a:prstGeom>
              <a:noFill/>
            </p:spPr>
            <p:txBody>
              <a:bodyPr wrap="square" lIns="0" tIns="0" rIns="0" bIns="0" rtlCol="0">
                <a:spAutoFit/>
              </a:bodyPr>
              <a:lstStyle/>
              <a:p>
                <a:pPr algn="ctr"/>
                <a14:m>
                  <m:oMathPara xmlns:m="http://schemas.openxmlformats.org/officeDocument/2006/math">
                    <m:oMathParaPr>
                      <m:jc m:val="center"/>
                    </m:oMathParaPr>
                    <m:oMath xmlns:m="http://schemas.openxmlformats.org/officeDocument/2006/math">
                      <m:r>
                        <m:rPr>
                          <m:sty m:val="p"/>
                        </m:rPr>
                        <a:rPr lang="en-US" sz="1400" b="0" i="0" smtClean="0">
                          <a:solidFill>
                            <a:schemeClr val="tx1"/>
                          </a:solidFill>
                          <a:latin typeface="Cambria Math" panose="02040503050406030204" pitchFamily="18" charset="0"/>
                          <a:ea typeface="Cambria Math" panose="02040503050406030204" pitchFamily="18" charset="0"/>
                        </a:rPr>
                        <m:t>Clip</m:t>
                      </m:r>
                      <m:r>
                        <a:rPr lang="en-US" sz="1400" b="0" i="1" smtClean="0">
                          <a:solidFill>
                            <a:schemeClr val="tx1"/>
                          </a:solidFill>
                          <a:latin typeface="Cambria Math" panose="02040503050406030204" pitchFamily="18" charset="0"/>
                          <a:ea typeface="Cambria Math" panose="02040503050406030204" pitchFamily="18" charset="0"/>
                        </a:rPr>
                        <m:t>(</m:t>
                      </m:r>
                      <m:sSub>
                        <m:sSubPr>
                          <m:ctrlPr>
                            <a:rPr lang="en-US" sz="1400" b="0" i="1" smtClean="0">
                              <a:solidFill>
                                <a:schemeClr val="tx1"/>
                              </a:solidFill>
                              <a:latin typeface="Cambria Math" panose="02040503050406030204" pitchFamily="18" charset="0"/>
                              <a:ea typeface="Cambria Math" panose="02040503050406030204" pitchFamily="18" charset="0"/>
                            </a:rPr>
                          </m:ctrlPr>
                        </m:sSubPr>
                        <m:e>
                          <m:r>
                            <a:rPr lang="en-US" sz="1400" b="0" i="1" smtClean="0">
                              <a:solidFill>
                                <a:schemeClr val="tx1"/>
                              </a:solidFill>
                              <a:latin typeface="Cambria Math" panose="02040503050406030204" pitchFamily="18" charset="0"/>
                              <a:ea typeface="Cambria Math" panose="02040503050406030204" pitchFamily="18" charset="0"/>
                            </a:rPr>
                            <m:t>𝑥</m:t>
                          </m:r>
                        </m:e>
                        <m:sub>
                          <m:r>
                            <a:rPr lang="en-US" sz="1400" b="0" i="1" smtClean="0">
                              <a:solidFill>
                                <a:schemeClr val="tx1"/>
                              </a:solidFill>
                              <a:latin typeface="Cambria Math" panose="02040503050406030204" pitchFamily="18" charset="0"/>
                              <a:ea typeface="Cambria Math" panose="02040503050406030204" pitchFamily="18" charset="0"/>
                            </a:rPr>
                            <m:t>𝑅</m:t>
                          </m:r>
                        </m:sub>
                      </m:sSub>
                      <m:r>
                        <a:rPr lang="en-US" sz="1400" b="0" i="1" smtClean="0">
                          <a:solidFill>
                            <a:schemeClr val="tx1"/>
                          </a:solidFill>
                          <a:latin typeface="Cambria Math" panose="02040503050406030204" pitchFamily="18" charset="0"/>
                          <a:ea typeface="Cambria Math" panose="02040503050406030204" pitchFamily="18" charset="0"/>
                        </a:rPr>
                        <m:t>)=</m:t>
                      </m:r>
                      <m:d>
                        <m:dPr>
                          <m:begChr m:val="{"/>
                          <m:endChr m:val=""/>
                          <m:ctrlPr>
                            <a:rPr lang="en-US" sz="1400" i="1">
                              <a:solidFill>
                                <a:schemeClr val="tx1"/>
                              </a:solidFill>
                              <a:latin typeface="Cambria Math" panose="02040503050406030204" pitchFamily="18" charset="0"/>
                            </a:rPr>
                          </m:ctrlPr>
                        </m:dPr>
                        <m:e>
                          <m:m>
                            <m:mPr>
                              <m:mcs>
                                <m:mc>
                                  <m:mcPr>
                                    <m:count m:val="1"/>
                                    <m:mcJc m:val="center"/>
                                  </m:mcPr>
                                </m:mc>
                              </m:mcs>
                              <m:ctrlPr>
                                <a:rPr lang="en-US" sz="1400" i="1" smtClean="0">
                                  <a:solidFill>
                                    <a:schemeClr val="tx1"/>
                                  </a:solidFill>
                                  <a:latin typeface="Cambria Math" panose="02040503050406030204" pitchFamily="18" charset="0"/>
                                </a:rPr>
                              </m:ctrlPr>
                            </m:mPr>
                            <m:mr>
                              <m:e>
                                <m:sSub>
                                  <m:sSubPr>
                                    <m:ctrlPr>
                                      <a:rPr lang="en-US" sz="1400" i="1">
                                        <a:solidFill>
                                          <a:schemeClr val="tx1"/>
                                        </a:solidFill>
                                        <a:latin typeface="Cambria Math" panose="02040503050406030204" pitchFamily="18" charset="0"/>
                                      </a:rPr>
                                    </m:ctrlPr>
                                  </m:sSubPr>
                                  <m:e>
                                    <m:r>
                                      <m:rPr>
                                        <m:brk m:alnAt="7"/>
                                      </m:rPr>
                                      <a:rPr lang="en-US" sz="1400" i="1">
                                        <a:solidFill>
                                          <a:schemeClr val="tx1"/>
                                        </a:solidFill>
                                        <a:latin typeface="Cambria Math" panose="02040503050406030204" pitchFamily="18" charset="0"/>
                                      </a:rPr>
                                      <m:t>𝑥</m:t>
                                    </m:r>
                                  </m:e>
                                  <m:sub>
                                    <m:r>
                                      <a:rPr lang="en-US" sz="1400" i="1">
                                        <a:solidFill>
                                          <a:schemeClr val="tx1"/>
                                        </a:solidFill>
                                        <a:latin typeface="Cambria Math" panose="02040503050406030204" pitchFamily="18" charset="0"/>
                                      </a:rPr>
                                      <m:t>𝑅</m:t>
                                    </m:r>
                                  </m:sub>
                                </m:sSub>
                                <m:r>
                                  <a:rPr lang="en-US" sz="1400" i="1">
                                    <a:solidFill>
                                      <a:schemeClr val="tx1"/>
                                    </a:solidFill>
                                    <a:latin typeface="Cambria Math" panose="02040503050406030204" pitchFamily="18" charset="0"/>
                                  </a:rPr>
                                  <m:t> </m:t>
                                </m:r>
                                <m:r>
                                  <m:rPr>
                                    <m:sty m:val="p"/>
                                    <m:brk m:alnAt="7"/>
                                  </m:rPr>
                                  <a:rPr lang="en-US" sz="1400">
                                    <a:solidFill>
                                      <a:schemeClr val="tx1"/>
                                    </a:solidFill>
                                    <a:latin typeface="Cambria Math" panose="02040503050406030204" pitchFamily="18" charset="0"/>
                                  </a:rPr>
                                  <m:t>i</m:t>
                                </m:r>
                                <m:r>
                                  <m:rPr>
                                    <m:sty m:val="p"/>
                                  </m:rPr>
                                  <a:rPr lang="en-US" sz="1400">
                                    <a:solidFill>
                                      <a:schemeClr val="tx1"/>
                                    </a:solidFill>
                                    <a:latin typeface="Cambria Math" panose="02040503050406030204" pitchFamily="18" charset="0"/>
                                  </a:rPr>
                                  <m:t>f</m:t>
                                </m:r>
                                <m:r>
                                  <a:rPr lang="en-US" sz="1400">
                                    <a:solidFill>
                                      <a:schemeClr val="tx1"/>
                                    </a:solidFill>
                                    <a:latin typeface="Cambria Math" panose="02040503050406030204" pitchFamily="18" charset="0"/>
                                  </a:rPr>
                                  <m:t> </m:t>
                                </m:r>
                                <m:d>
                                  <m:dPr>
                                    <m:begChr m:val="|"/>
                                    <m:endChr m:val="|"/>
                                    <m:ctrlPr>
                                      <a:rPr lang="en-US" sz="1400" i="1">
                                        <a:solidFill>
                                          <a:schemeClr val="tx1"/>
                                        </a:solidFill>
                                        <a:latin typeface="Cambria Math" panose="02040503050406030204" pitchFamily="18" charset="0"/>
                                        <a:ea typeface="Cambria Math" panose="02040503050406030204" pitchFamily="18" charset="0"/>
                                      </a:rPr>
                                    </m:ctrlPr>
                                  </m:dPr>
                                  <m:e>
                                    <m:sSub>
                                      <m:sSubPr>
                                        <m:ctrlPr>
                                          <a:rPr lang="en-US" sz="1400" i="1">
                                            <a:solidFill>
                                              <a:schemeClr val="tx1"/>
                                            </a:solidFill>
                                            <a:latin typeface="Cambria Math" panose="02040503050406030204" pitchFamily="18" charset="0"/>
                                            <a:ea typeface="Cambria Math" panose="02040503050406030204" pitchFamily="18" charset="0"/>
                                          </a:rPr>
                                        </m:ctrlPr>
                                      </m:sSubPr>
                                      <m:e>
                                        <m:r>
                                          <a:rPr lang="en-US" sz="1400" i="1">
                                            <a:solidFill>
                                              <a:schemeClr val="tx1"/>
                                            </a:solidFill>
                                            <a:latin typeface="Cambria Math" panose="02040503050406030204" pitchFamily="18" charset="0"/>
                                            <a:ea typeface="Cambria Math" panose="02040503050406030204" pitchFamily="18" charset="0"/>
                                          </a:rPr>
                                          <m:t>𝑥</m:t>
                                        </m:r>
                                      </m:e>
                                      <m:sub>
                                        <m:r>
                                          <a:rPr lang="en-US" sz="1400" i="1">
                                            <a:solidFill>
                                              <a:schemeClr val="tx1"/>
                                            </a:solidFill>
                                            <a:latin typeface="Cambria Math" panose="02040503050406030204" pitchFamily="18" charset="0"/>
                                            <a:ea typeface="Cambria Math" panose="02040503050406030204" pitchFamily="18" charset="0"/>
                                          </a:rPr>
                                          <m:t>𝑅</m:t>
                                        </m:r>
                                      </m:sub>
                                    </m:sSub>
                                  </m:e>
                                </m:d>
                                <m:r>
                                  <a:rPr lang="en-US" sz="1400" i="1">
                                    <a:solidFill>
                                      <a:schemeClr val="tx1"/>
                                    </a:solidFill>
                                    <a:latin typeface="Cambria Math" panose="02040503050406030204" pitchFamily="18" charset="0"/>
                                    <a:ea typeface="Cambria Math" panose="02040503050406030204" pitchFamily="18" charset="0"/>
                                  </a:rPr>
                                  <m:t>≤1,</m:t>
                                </m:r>
                                <m:r>
                                  <a:rPr lang="en-US" sz="1400" b="0" i="1" smtClean="0">
                                    <a:solidFill>
                                      <a:schemeClr val="tx1"/>
                                    </a:solidFill>
                                    <a:latin typeface="Cambria Math" panose="02040503050406030204" pitchFamily="18" charset="0"/>
                                    <a:ea typeface="Cambria Math" panose="02040503050406030204" pitchFamily="18" charset="0"/>
                                  </a:rPr>
                                  <m:t>                 </m:t>
                                </m:r>
                              </m:e>
                            </m:mr>
                            <m:mr>
                              <m:e>
                                <m:sSub>
                                  <m:sSubPr>
                                    <m:ctrlPr>
                                      <a:rPr lang="en-US" sz="1400" i="1">
                                        <a:solidFill>
                                          <a:schemeClr val="tx1"/>
                                        </a:solidFill>
                                        <a:latin typeface="Cambria Math" panose="02040503050406030204" pitchFamily="18" charset="0"/>
                                      </a:rPr>
                                    </m:ctrlPr>
                                  </m:sSubPr>
                                  <m:e>
                                    <m:r>
                                      <m:rPr>
                                        <m:brk m:alnAt="7"/>
                                      </m:rPr>
                                      <a:rPr lang="en-US" sz="1400" i="1">
                                        <a:solidFill>
                                          <a:schemeClr val="tx1"/>
                                        </a:solidFill>
                                        <a:latin typeface="Cambria Math" panose="02040503050406030204" pitchFamily="18" charset="0"/>
                                      </a:rPr>
                                      <m:t>𝑥</m:t>
                                    </m:r>
                                  </m:e>
                                  <m:sub>
                                    <m:r>
                                      <a:rPr lang="en-US" sz="1400" i="1">
                                        <a:solidFill>
                                          <a:schemeClr val="tx1"/>
                                        </a:solidFill>
                                        <a:latin typeface="Cambria Math" panose="02040503050406030204" pitchFamily="18" charset="0"/>
                                      </a:rPr>
                                      <m:t>𝑅</m:t>
                                    </m:r>
                                  </m:sub>
                                </m:sSub>
                                <m:r>
                                  <a:rPr lang="en-US" sz="1400" b="0" i="1" smtClean="0">
                                    <a:solidFill>
                                      <a:schemeClr val="tx1"/>
                                    </a:solidFill>
                                    <a:latin typeface="Cambria Math" panose="02040503050406030204" pitchFamily="18" charset="0"/>
                                  </a:rPr>
                                  <m:t>⋅</m:t>
                                </m:r>
                                <m:sSup>
                                  <m:sSupPr>
                                    <m:ctrlPr>
                                      <a:rPr lang="en-US" sz="1400" b="0" i="1" smtClean="0">
                                        <a:solidFill>
                                          <a:schemeClr val="tx1"/>
                                        </a:solidFill>
                                        <a:latin typeface="Cambria Math" panose="02040503050406030204" pitchFamily="18" charset="0"/>
                                      </a:rPr>
                                    </m:ctrlPr>
                                  </m:sSupPr>
                                  <m:e>
                                    <m:d>
                                      <m:dPr>
                                        <m:begChr m:val="|"/>
                                        <m:endChr m:val="|"/>
                                        <m:ctrlPr>
                                          <a:rPr lang="en-US" sz="1400" b="0" i="1" smtClean="0">
                                            <a:solidFill>
                                              <a:schemeClr val="tx1"/>
                                            </a:solidFill>
                                            <a:latin typeface="Cambria Math" panose="02040503050406030204" pitchFamily="18" charset="0"/>
                                          </a:rPr>
                                        </m:ctrlPr>
                                      </m:dPr>
                                      <m:e>
                                        <m:sSub>
                                          <m:sSubPr>
                                            <m:ctrlPr>
                                              <a:rPr lang="en-US" sz="1400" b="0" i="1" smtClean="0">
                                                <a:solidFill>
                                                  <a:schemeClr val="tx1"/>
                                                </a:solidFill>
                                                <a:latin typeface="Cambria Math" panose="02040503050406030204" pitchFamily="18" charset="0"/>
                                              </a:rPr>
                                            </m:ctrlPr>
                                          </m:sSubPr>
                                          <m:e>
                                            <m:r>
                                              <a:rPr lang="en-US" sz="1400" b="0" i="1" smtClean="0">
                                                <a:solidFill>
                                                  <a:schemeClr val="tx1"/>
                                                </a:solidFill>
                                                <a:latin typeface="Cambria Math" panose="02040503050406030204" pitchFamily="18" charset="0"/>
                                              </a:rPr>
                                              <m:t>𝑥</m:t>
                                            </m:r>
                                          </m:e>
                                          <m:sub>
                                            <m:r>
                                              <a:rPr lang="en-US" sz="1400" b="0" i="1" smtClean="0">
                                                <a:solidFill>
                                                  <a:schemeClr val="tx1"/>
                                                </a:solidFill>
                                                <a:latin typeface="Cambria Math" panose="02040503050406030204" pitchFamily="18" charset="0"/>
                                              </a:rPr>
                                              <m:t>𝑅</m:t>
                                            </m:r>
                                          </m:sub>
                                        </m:sSub>
                                      </m:e>
                                    </m:d>
                                  </m:e>
                                  <m:sup>
                                    <m:r>
                                      <a:rPr lang="en-US" sz="1400" b="0" i="1" smtClean="0">
                                        <a:solidFill>
                                          <a:schemeClr val="tx1"/>
                                        </a:solidFill>
                                        <a:latin typeface="Cambria Math" panose="02040503050406030204" pitchFamily="18" charset="0"/>
                                      </a:rPr>
                                      <m:t>−1</m:t>
                                    </m:r>
                                  </m:sup>
                                </m:sSup>
                                <m:r>
                                  <a:rPr lang="en-US" sz="1400" b="0" i="1" smtClean="0">
                                    <a:solidFill>
                                      <a:schemeClr val="tx1"/>
                                    </a:solidFill>
                                    <a:latin typeface="Cambria Math" panose="02040503050406030204" pitchFamily="18" charset="0"/>
                                  </a:rPr>
                                  <m:t> </m:t>
                                </m:r>
                                <m:r>
                                  <m:rPr>
                                    <m:sty m:val="p"/>
                                  </m:rPr>
                                  <a:rPr lang="en-US" sz="1400" b="0" i="0" smtClean="0">
                                    <a:solidFill>
                                      <a:schemeClr val="tx1"/>
                                    </a:solidFill>
                                    <a:latin typeface="Cambria Math" panose="02040503050406030204" pitchFamily="18" charset="0"/>
                                  </a:rPr>
                                  <m:t>otherwise</m:t>
                                </m:r>
                                <m:r>
                                  <a:rPr lang="en-US" sz="1400" b="0" i="1" smtClean="0">
                                    <a:solidFill>
                                      <a:schemeClr val="tx1"/>
                                    </a:solidFill>
                                    <a:latin typeface="Cambria Math" panose="02040503050406030204" pitchFamily="18" charset="0"/>
                                  </a:rPr>
                                  <m:t>.</m:t>
                                </m:r>
                              </m:e>
                            </m:mr>
                          </m:m>
                        </m:e>
                      </m:d>
                    </m:oMath>
                  </m:oMathPara>
                </a14:m>
                <a:endParaRPr lang="en-US" sz="1400" dirty="0">
                  <a:solidFill>
                    <a:schemeClr val="tx1"/>
                  </a:solidFill>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5651018" y="3609005"/>
                <a:ext cx="2991671" cy="480581"/>
              </a:xfrm>
              <a:prstGeom prst="rect">
                <a:avLst/>
              </a:prstGeom>
              <a:blipFill rotWithShape="0">
                <a:blip r:embed="rId11"/>
                <a:stretch>
                  <a:fillRect t="-222785" b="-325316"/>
                </a:stretch>
              </a:blipFill>
            </p:spPr>
            <p:txBody>
              <a:bodyPr/>
              <a:lstStyle/>
              <a:p>
                <a:r>
                  <a:rPr lang="en-US">
                    <a:noFill/>
                  </a:rPr>
                  <a:t> </a:t>
                </a:r>
              </a:p>
            </p:txBody>
          </p:sp>
        </mc:Fallback>
      </mc:AlternateContent>
      <p:sp>
        <p:nvSpPr>
          <p:cNvPr id="27" name="Rectangle 26"/>
          <p:cNvSpPr/>
          <p:nvPr/>
        </p:nvSpPr>
        <p:spPr>
          <a:xfrm>
            <a:off x="5765800" y="1110101"/>
            <a:ext cx="2792413" cy="1766230"/>
          </a:xfrm>
          <a:prstGeom prst="rect">
            <a:avLst/>
          </a:prstGeom>
          <a:no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13590" y="4739316"/>
            <a:ext cx="6526146" cy="400110"/>
          </a:xfrm>
          <a:prstGeom prst="rect">
            <a:avLst/>
          </a:prstGeom>
        </p:spPr>
        <p:txBody>
          <a:bodyPr wrap="none">
            <a:spAutoFit/>
          </a:bodyPr>
          <a:lstStyle/>
          <a:p>
            <a:r>
              <a:rPr lang="en-US" sz="1000" i="1" dirty="0" smtClean="0">
                <a:solidFill>
                  <a:schemeClr val="bg1">
                    <a:lumMod val="65000"/>
                  </a:schemeClr>
                </a:solidFill>
              </a:rPr>
              <a:t>Slide based on: A Review of </a:t>
            </a:r>
            <a:r>
              <a:rPr lang="en-US" sz="1000" i="1" dirty="0" err="1" smtClean="0">
                <a:solidFill>
                  <a:schemeClr val="bg1">
                    <a:lumMod val="65000"/>
                  </a:schemeClr>
                </a:solidFill>
              </a:rPr>
              <a:t>Binarized</a:t>
            </a:r>
            <a:r>
              <a:rPr lang="en-US" sz="1000" i="1" dirty="0" smtClean="0">
                <a:solidFill>
                  <a:schemeClr val="bg1">
                    <a:lumMod val="65000"/>
                  </a:schemeClr>
                </a:solidFill>
              </a:rPr>
              <a:t> Neural Networks – Simons and Lee (Electronics 2019) and</a:t>
            </a:r>
          </a:p>
          <a:p>
            <a:r>
              <a:rPr lang="en-US" sz="1000" i="1" dirty="0" err="1" smtClean="0">
                <a:solidFill>
                  <a:schemeClr val="bg1">
                    <a:lumMod val="65000"/>
                  </a:schemeClr>
                </a:solidFill>
              </a:rPr>
              <a:t>BinaryNet</a:t>
            </a:r>
            <a:r>
              <a:rPr lang="en-US" sz="1000" i="1" dirty="0" smtClean="0">
                <a:solidFill>
                  <a:schemeClr val="bg1">
                    <a:lumMod val="65000"/>
                  </a:schemeClr>
                </a:solidFill>
              </a:rPr>
              <a:t>: Training Deep Neural Networks with Weights and Activations Constrained to +1 or -1 – </a:t>
            </a:r>
            <a:r>
              <a:rPr lang="en-US" sz="1000" i="1" dirty="0" err="1" smtClean="0">
                <a:solidFill>
                  <a:schemeClr val="bg1">
                    <a:lumMod val="65000"/>
                  </a:schemeClr>
                </a:solidFill>
              </a:rPr>
              <a:t>Courbariaux</a:t>
            </a:r>
            <a:r>
              <a:rPr lang="en-US" sz="1000" i="1" dirty="0" smtClean="0">
                <a:solidFill>
                  <a:schemeClr val="bg1">
                    <a:lumMod val="65000"/>
                  </a:schemeClr>
                </a:solidFill>
              </a:rPr>
              <a:t> et al. (2016)</a:t>
            </a:r>
            <a:endParaRPr lang="en-US" sz="1000" i="1" dirty="0">
              <a:solidFill>
                <a:schemeClr val="bg1">
                  <a:lumMod val="65000"/>
                </a:schemeClr>
              </a:solidFill>
            </a:endParaRPr>
          </a:p>
        </p:txBody>
      </p:sp>
      <p:sp>
        <p:nvSpPr>
          <p:cNvPr id="29" name="Rectangle 28"/>
          <p:cNvSpPr/>
          <p:nvPr/>
        </p:nvSpPr>
        <p:spPr>
          <a:xfrm>
            <a:off x="5765800" y="727542"/>
            <a:ext cx="2792413" cy="369332"/>
          </a:xfrm>
          <a:prstGeom prst="rect">
            <a:avLst/>
          </a:prstGeom>
        </p:spPr>
        <p:txBody>
          <a:bodyPr wrap="square">
            <a:spAutoFit/>
          </a:bodyPr>
          <a:lstStyle/>
          <a:p>
            <a:pPr algn="ctr"/>
            <a:r>
              <a:rPr lang="en-US" b="1" dirty="0" smtClean="0">
                <a:solidFill>
                  <a:srgbClr val="101073"/>
                </a:solidFill>
              </a:rPr>
              <a:t>Weight </a:t>
            </a:r>
            <a:r>
              <a:rPr lang="en-US" b="1" dirty="0" err="1">
                <a:solidFill>
                  <a:srgbClr val="101073"/>
                </a:solidFill>
              </a:rPr>
              <a:t>B</a:t>
            </a:r>
            <a:r>
              <a:rPr lang="en-US" b="1" dirty="0" err="1" smtClean="0">
                <a:solidFill>
                  <a:srgbClr val="101073"/>
                </a:solidFill>
              </a:rPr>
              <a:t>inarization</a:t>
            </a:r>
            <a:endParaRPr lang="en-US" b="1" dirty="0">
              <a:solidFill>
                <a:srgbClr val="101073"/>
              </a:solidFill>
            </a:endParaRPr>
          </a:p>
        </p:txBody>
      </p:sp>
    </p:spTree>
    <p:extLst>
      <p:ext uri="{BB962C8B-B14F-4D97-AF65-F5344CB8AC3E}">
        <p14:creationId xmlns:p14="http://schemas.microsoft.com/office/powerpoint/2010/main" val="2016638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with Binary Activations</a:t>
            </a:r>
            <a:endParaRPr lang="en-US" dirty="0"/>
          </a:p>
        </p:txBody>
      </p:sp>
      <p:sp>
        <p:nvSpPr>
          <p:cNvPr id="4" name="Slide Number Placeholder 3"/>
          <p:cNvSpPr>
            <a:spLocks noGrp="1"/>
          </p:cNvSpPr>
          <p:nvPr>
            <p:ph type="sldNum" sz="quarter" idx="12"/>
          </p:nvPr>
        </p:nvSpPr>
        <p:spPr/>
        <p:txBody>
          <a:bodyPr/>
          <a:lstStyle/>
          <a:p>
            <a:fld id="{B7CEC10D-CD46-426F-915E-6C78530279CB}" type="slidenum">
              <a:rPr lang="en-US" smtClean="0"/>
              <a:t>18</a:t>
            </a:fld>
            <a:endParaRPr lang="en-US" dirty="0"/>
          </a:p>
        </p:txBody>
      </p:sp>
      <mc:AlternateContent xmlns:mc="http://schemas.openxmlformats.org/markup-compatibility/2006" xmlns:a14="http://schemas.microsoft.com/office/drawing/2010/main">
        <mc:Choice Requires="a14">
          <p:sp>
            <p:nvSpPr>
              <p:cNvPr id="27" name="TextBox 26"/>
              <p:cNvSpPr txBox="1"/>
              <p:nvPr/>
            </p:nvSpPr>
            <p:spPr>
              <a:xfrm>
                <a:off x="5967532" y="1561610"/>
                <a:ext cx="31117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𝑅</m:t>
                          </m:r>
                        </m:sub>
                      </m:sSub>
                    </m:oMath>
                  </m:oMathPara>
                </a14:m>
                <a:endParaRPr lang="en-US" i="1" dirty="0"/>
              </a:p>
            </p:txBody>
          </p:sp>
        </mc:Choice>
        <mc:Fallback xmlns="">
          <p:sp>
            <p:nvSpPr>
              <p:cNvPr id="27" name="TextBox 26"/>
              <p:cNvSpPr txBox="1">
                <a:spLocks noRot="1" noChangeAspect="1" noMove="1" noResize="1" noEditPoints="1" noAdjustHandles="1" noChangeArrowheads="1" noChangeShapeType="1" noTextEdit="1"/>
              </p:cNvSpPr>
              <p:nvPr/>
            </p:nvSpPr>
            <p:spPr>
              <a:xfrm>
                <a:off x="5967532" y="1561610"/>
                <a:ext cx="311174" cy="276999"/>
              </a:xfrm>
              <a:prstGeom prst="rect">
                <a:avLst/>
              </a:prstGeom>
              <a:blipFill rotWithShape="0">
                <a:blip r:embed="rId2"/>
                <a:stretch>
                  <a:fillRect l="-17647" r="-5882" b="-152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8044177" y="1561894"/>
                <a:ext cx="31380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𝐵</m:t>
                          </m:r>
                        </m:sub>
                      </m:sSub>
                    </m:oMath>
                  </m:oMathPara>
                </a14:m>
                <a:endParaRPr lang="en-US" i="1" dirty="0"/>
              </a:p>
            </p:txBody>
          </p:sp>
        </mc:Choice>
        <mc:Fallback xmlns="">
          <p:sp>
            <p:nvSpPr>
              <p:cNvPr id="28" name="TextBox 27"/>
              <p:cNvSpPr txBox="1">
                <a:spLocks noRot="1" noChangeAspect="1" noMove="1" noResize="1" noEditPoints="1" noAdjustHandles="1" noChangeArrowheads="1" noChangeShapeType="1" noTextEdit="1"/>
              </p:cNvSpPr>
              <p:nvPr/>
            </p:nvSpPr>
            <p:spPr>
              <a:xfrm>
                <a:off x="8044177" y="1561894"/>
                <a:ext cx="313804" cy="276999"/>
              </a:xfrm>
              <a:prstGeom prst="rect">
                <a:avLst/>
              </a:prstGeom>
              <a:blipFill rotWithShape="0">
                <a:blip r:embed="rId3"/>
                <a:stretch>
                  <a:fillRect l="-19608" r="-5882" b="-15217"/>
                </a:stretch>
              </a:blipFill>
            </p:spPr>
            <p:txBody>
              <a:bodyPr/>
              <a:lstStyle/>
              <a:p>
                <a:r>
                  <a:rPr lang="en-US">
                    <a:noFill/>
                  </a:rPr>
                  <a:t> </a:t>
                </a:r>
              </a:p>
            </p:txBody>
          </p:sp>
        </mc:Fallback>
      </mc:AlternateContent>
      <p:sp>
        <p:nvSpPr>
          <p:cNvPr id="29" name="Rectangle 28"/>
          <p:cNvSpPr/>
          <p:nvPr/>
        </p:nvSpPr>
        <p:spPr>
          <a:xfrm>
            <a:off x="5785292" y="1110100"/>
            <a:ext cx="2777748" cy="338554"/>
          </a:xfrm>
          <a:prstGeom prst="rect">
            <a:avLst/>
          </a:prstGeom>
        </p:spPr>
        <p:txBody>
          <a:bodyPr wrap="none">
            <a:spAutoFit/>
          </a:bodyPr>
          <a:lstStyle/>
          <a:p>
            <a:pPr algn="ctr"/>
            <a:r>
              <a:rPr lang="en-US" sz="1600" dirty="0" smtClean="0">
                <a:solidFill>
                  <a:sysClr val="windowText" lastClr="000000"/>
                </a:solidFill>
              </a:rPr>
              <a:t>Forward pass of the activations</a:t>
            </a:r>
            <a:endParaRPr lang="en-US" sz="1600" dirty="0"/>
          </a:p>
        </p:txBody>
      </p:sp>
      <p:sp>
        <p:nvSpPr>
          <p:cNvPr id="30" name="Rectangle 29"/>
          <p:cNvSpPr/>
          <p:nvPr/>
        </p:nvSpPr>
        <p:spPr>
          <a:xfrm>
            <a:off x="5829918" y="2537775"/>
            <a:ext cx="2688493" cy="338554"/>
          </a:xfrm>
          <a:prstGeom prst="rect">
            <a:avLst/>
          </a:prstGeom>
        </p:spPr>
        <p:txBody>
          <a:bodyPr wrap="none">
            <a:spAutoFit/>
          </a:bodyPr>
          <a:lstStyle/>
          <a:p>
            <a:pPr algn="ctr"/>
            <a:r>
              <a:rPr lang="en-US" sz="1600" dirty="0" smtClean="0">
                <a:solidFill>
                  <a:sysClr val="windowText" lastClr="000000"/>
                </a:solidFill>
              </a:rPr>
              <a:t>Backward pass of the gradient</a:t>
            </a:r>
            <a:endParaRPr lang="en-US" sz="1600" dirty="0"/>
          </a:p>
        </p:txBody>
      </p:sp>
      <p:grpSp>
        <p:nvGrpSpPr>
          <p:cNvPr id="31" name="Group 30"/>
          <p:cNvGrpSpPr/>
          <p:nvPr/>
        </p:nvGrpSpPr>
        <p:grpSpPr>
          <a:xfrm>
            <a:off x="6868165" y="2121664"/>
            <a:ext cx="617080" cy="420326"/>
            <a:chOff x="5465152" y="2538360"/>
            <a:chExt cx="617080" cy="612000"/>
          </a:xfrm>
        </p:grpSpPr>
        <p:sp>
          <p:nvSpPr>
            <p:cNvPr id="43" name="Rectangle 42"/>
            <p:cNvSpPr/>
            <p:nvPr/>
          </p:nvSpPr>
          <p:spPr>
            <a:xfrm>
              <a:off x="5465152" y="2538360"/>
              <a:ext cx="612000" cy="612000"/>
            </a:xfrm>
            <a:prstGeom prst="rect">
              <a:avLst/>
            </a:prstGeom>
            <a:solidFill>
              <a:schemeClr val="bg1">
                <a:lumMod val="95000"/>
              </a:schemeClr>
            </a:solidFill>
            <a:ln w="28575">
              <a:solidFill>
                <a:srgbClr val="2D2F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ysClr val="windowText" lastClr="000000"/>
                </a:solidFill>
              </a:endParaRPr>
            </a:p>
          </p:txBody>
        </p:sp>
        <mc:AlternateContent xmlns:mc="http://schemas.openxmlformats.org/markup-compatibility/2006" xmlns:a14="http://schemas.microsoft.com/office/drawing/2010/main">
          <mc:Choice Requires="a14">
            <p:sp>
              <p:nvSpPr>
                <p:cNvPr id="44" name="Rectangle 43"/>
                <p:cNvSpPr/>
                <p:nvPr/>
              </p:nvSpPr>
              <p:spPr>
                <a:xfrm>
                  <a:off x="5522187" y="2585551"/>
                  <a:ext cx="560045" cy="537752"/>
                </a:xfrm>
                <a:prstGeom prst="rect">
                  <a:avLst/>
                </a:prstGeom>
              </p:spPr>
              <p:txBody>
                <a:bodyPr wrap="square" anchor="ctr">
                  <a:spAutoFit/>
                </a:bodyPr>
                <a:lstStyle/>
                <a:p>
                  <a:pPr algn="ctr"/>
                  <a14:m>
                    <m:oMathPara xmlns:m="http://schemas.openxmlformats.org/officeDocument/2006/math">
                      <m:oMathParaPr>
                        <m:jc m:val="centerGroup"/>
                      </m:oMathParaPr>
                      <m:oMath xmlns:m="http://schemas.openxmlformats.org/officeDocument/2006/math">
                        <m:r>
                          <m:rPr>
                            <m:sty m:val="p"/>
                          </m:rPr>
                          <a:rPr lang="en-US">
                            <a:latin typeface="Cambria Math" panose="02040503050406030204" pitchFamily="18" charset="0"/>
                            <a:ea typeface="Cambria Math" panose="02040503050406030204" pitchFamily="18" charset="0"/>
                          </a:rPr>
                          <m:t>STE</m:t>
                        </m:r>
                      </m:oMath>
                    </m:oMathPara>
                  </a14:m>
                  <a:endParaRPr lang="en-US" dirty="0"/>
                </a:p>
              </p:txBody>
            </p:sp>
          </mc:Choice>
          <mc:Fallback xmlns="">
            <p:sp>
              <p:nvSpPr>
                <p:cNvPr id="44" name="Rectangle 43"/>
                <p:cNvSpPr>
                  <a:spLocks noRot="1" noChangeAspect="1" noMove="1" noResize="1" noEditPoints="1" noAdjustHandles="1" noChangeArrowheads="1" noChangeShapeType="1" noTextEdit="1"/>
                </p:cNvSpPr>
                <p:nvPr/>
              </p:nvSpPr>
              <p:spPr>
                <a:xfrm>
                  <a:off x="5522187" y="2585551"/>
                  <a:ext cx="560045" cy="537752"/>
                </a:xfrm>
                <a:prstGeom prst="rect">
                  <a:avLst/>
                </a:prstGeom>
                <a:blipFill rotWithShape="0">
                  <a:blip r:embed="rId4"/>
                  <a:stretch>
                    <a:fillRect l="-3261"/>
                  </a:stretch>
                </a:blipFill>
              </p:spPr>
              <p:txBody>
                <a:bodyPr/>
                <a:lstStyle/>
                <a:p>
                  <a:r>
                    <a:rPr lang="en-US">
                      <a:noFill/>
                    </a:rPr>
                    <a:t> </a:t>
                  </a:r>
                </a:p>
              </p:txBody>
            </p:sp>
          </mc:Fallback>
        </mc:AlternateContent>
      </p:grpSp>
      <p:cxnSp>
        <p:nvCxnSpPr>
          <p:cNvPr id="32" name="Straight Arrow Connector 45"/>
          <p:cNvCxnSpPr>
            <a:stCxn id="43" idx="1"/>
          </p:cNvCxnSpPr>
          <p:nvPr/>
        </p:nvCxnSpPr>
        <p:spPr>
          <a:xfrm rot="10800000">
            <a:off x="6159791" y="1871717"/>
            <a:ext cx="708374" cy="460111"/>
          </a:xfrm>
          <a:prstGeom prst="curvedConnector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45"/>
          <p:cNvCxnSpPr/>
          <p:nvPr/>
        </p:nvCxnSpPr>
        <p:spPr>
          <a:xfrm flipV="1">
            <a:off x="7480165" y="1882782"/>
            <a:ext cx="656764" cy="460111"/>
          </a:xfrm>
          <a:prstGeom prst="curvedConnector2">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6846715" y="1515020"/>
            <a:ext cx="657552" cy="420326"/>
            <a:chOff x="5452284" y="2538359"/>
            <a:chExt cx="657552" cy="612000"/>
          </a:xfrm>
        </p:grpSpPr>
        <p:sp>
          <p:nvSpPr>
            <p:cNvPr id="41" name="Rectangle 40"/>
            <p:cNvSpPr/>
            <p:nvPr/>
          </p:nvSpPr>
          <p:spPr>
            <a:xfrm>
              <a:off x="5465152" y="2538359"/>
              <a:ext cx="612000" cy="612000"/>
            </a:xfrm>
            <a:prstGeom prst="rect">
              <a:avLst/>
            </a:prstGeom>
            <a:solidFill>
              <a:srgbClr val="FFC0CB"/>
            </a:solidFill>
            <a:ln w="28575">
              <a:solidFill>
                <a:srgbClr val="2D2F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ysClr val="windowText" lastClr="000000"/>
                </a:solidFill>
              </a:endParaRPr>
            </a:p>
          </p:txBody>
        </p:sp>
        <mc:AlternateContent xmlns:mc="http://schemas.openxmlformats.org/markup-compatibility/2006" xmlns:a14="http://schemas.microsoft.com/office/drawing/2010/main">
          <mc:Choice Requires="a14">
            <p:sp>
              <p:nvSpPr>
                <p:cNvPr id="42" name="Rectangle 41"/>
                <p:cNvSpPr/>
                <p:nvPr/>
              </p:nvSpPr>
              <p:spPr>
                <a:xfrm>
                  <a:off x="5452284" y="2563421"/>
                  <a:ext cx="657552" cy="53775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smtClean="0">
                            <a:latin typeface="Cambria Math" panose="02040503050406030204" pitchFamily="18" charset="0"/>
                          </a:rPr>
                          <m:t>S</m:t>
                        </m:r>
                        <m:r>
                          <m:rPr>
                            <m:sty m:val="p"/>
                          </m:rPr>
                          <a:rPr lang="en-US">
                            <a:latin typeface="Cambria Math" panose="02040503050406030204" pitchFamily="18" charset="0"/>
                          </a:rPr>
                          <m:t>ign</m:t>
                        </m:r>
                      </m:oMath>
                    </m:oMathPara>
                  </a14:m>
                  <a:endParaRPr lang="en-US" dirty="0"/>
                </a:p>
              </p:txBody>
            </p:sp>
          </mc:Choice>
          <mc:Fallback xmlns="">
            <p:sp>
              <p:nvSpPr>
                <p:cNvPr id="42" name="Rectangle 41"/>
                <p:cNvSpPr>
                  <a:spLocks noRot="1" noChangeAspect="1" noMove="1" noResize="1" noEditPoints="1" noAdjustHandles="1" noChangeArrowheads="1" noChangeShapeType="1" noTextEdit="1"/>
                </p:cNvSpPr>
                <p:nvPr/>
              </p:nvSpPr>
              <p:spPr>
                <a:xfrm>
                  <a:off x="5452284" y="2563421"/>
                  <a:ext cx="657552" cy="537752"/>
                </a:xfrm>
                <a:prstGeom prst="rect">
                  <a:avLst/>
                </a:prstGeom>
                <a:blipFill rotWithShape="0">
                  <a:blip r:embed="rId5"/>
                  <a:stretch>
                    <a:fillRect b="-11475"/>
                  </a:stretch>
                </a:blipFill>
              </p:spPr>
              <p:txBody>
                <a:bodyPr/>
                <a:lstStyle/>
                <a:p>
                  <a:r>
                    <a:rPr lang="en-US">
                      <a:noFill/>
                    </a:rPr>
                    <a:t> </a:t>
                  </a:r>
                </a:p>
              </p:txBody>
            </p:sp>
          </mc:Fallback>
        </mc:AlternateContent>
      </p:grpSp>
      <p:cxnSp>
        <p:nvCxnSpPr>
          <p:cNvPr id="37" name="Straight Arrow Connector 36"/>
          <p:cNvCxnSpPr>
            <a:endCxn id="41" idx="1"/>
          </p:cNvCxnSpPr>
          <p:nvPr/>
        </p:nvCxnSpPr>
        <p:spPr>
          <a:xfrm>
            <a:off x="6339010" y="1725183"/>
            <a:ext cx="520573" cy="0"/>
          </a:xfrm>
          <a:prstGeom prst="straightConnector1">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41" idx="3"/>
          </p:cNvCxnSpPr>
          <p:nvPr/>
        </p:nvCxnSpPr>
        <p:spPr>
          <a:xfrm>
            <a:off x="7471583" y="1725183"/>
            <a:ext cx="525962" cy="279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5767222" y="1110100"/>
            <a:ext cx="2792413" cy="1766230"/>
          </a:xfrm>
          <a:prstGeom prst="rect">
            <a:avLst/>
          </a:prstGeom>
          <a:no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5767222" y="724146"/>
            <a:ext cx="2792413" cy="369332"/>
          </a:xfrm>
          <a:prstGeom prst="rect">
            <a:avLst/>
          </a:prstGeom>
        </p:spPr>
        <p:txBody>
          <a:bodyPr wrap="square">
            <a:spAutoFit/>
          </a:bodyPr>
          <a:lstStyle/>
          <a:p>
            <a:pPr algn="ctr"/>
            <a:r>
              <a:rPr lang="en-US" b="1" dirty="0" smtClean="0">
                <a:solidFill>
                  <a:srgbClr val="101073"/>
                </a:solidFill>
              </a:rPr>
              <a:t>Activation </a:t>
            </a:r>
            <a:r>
              <a:rPr lang="en-US" b="1" dirty="0" err="1" smtClean="0">
                <a:solidFill>
                  <a:srgbClr val="101073"/>
                </a:solidFill>
              </a:rPr>
              <a:t>Binarization</a:t>
            </a:r>
            <a:endParaRPr lang="en-US" b="1" dirty="0">
              <a:solidFill>
                <a:srgbClr val="101073"/>
              </a:solidFill>
            </a:endParaRPr>
          </a:p>
        </p:txBody>
      </p:sp>
      <p:sp>
        <p:nvSpPr>
          <p:cNvPr id="52" name="Content Placeholder 2"/>
          <p:cNvSpPr>
            <a:spLocks noGrp="1"/>
          </p:cNvSpPr>
          <p:nvPr>
            <p:ph idx="1"/>
          </p:nvPr>
        </p:nvSpPr>
        <p:spPr>
          <a:xfrm>
            <a:off x="610100" y="1188000"/>
            <a:ext cx="4536232" cy="3759312"/>
          </a:xfrm>
        </p:spPr>
        <p:txBody>
          <a:bodyPr/>
          <a:lstStyle/>
          <a:p>
            <a:pPr marL="342900" indent="-342900">
              <a:lnSpc>
                <a:spcPct val="100000"/>
              </a:lnSpc>
              <a:buFont typeface="Arial" panose="020B0604020202020204" pitchFamily="34" charset="0"/>
              <a:buChar char="•"/>
            </a:pPr>
            <a:r>
              <a:rPr lang="en-US" sz="2000" dirty="0" smtClean="0"/>
              <a:t>Similar to weight quantization:</a:t>
            </a:r>
          </a:p>
          <a:p>
            <a:pPr marL="545400" lvl="2" indent="-342900">
              <a:lnSpc>
                <a:spcPct val="100000"/>
              </a:lnSpc>
            </a:pPr>
            <a:r>
              <a:rPr lang="en-US" sz="1600" dirty="0" smtClean="0"/>
              <a:t>Sign function is used during the forward pass.</a:t>
            </a:r>
          </a:p>
          <a:p>
            <a:pPr marL="545400" lvl="2" indent="-342900">
              <a:lnSpc>
                <a:spcPct val="100000"/>
              </a:lnSpc>
            </a:pPr>
            <a:r>
              <a:rPr lang="en-US" sz="1600" dirty="0" smtClean="0"/>
              <a:t>Real weights are kept during training.</a:t>
            </a:r>
          </a:p>
          <a:p>
            <a:pPr marL="545400" lvl="2" indent="-342900">
              <a:lnSpc>
                <a:spcPct val="100000"/>
              </a:lnSpc>
            </a:pPr>
            <a:r>
              <a:rPr lang="en-US" sz="1600" dirty="0" smtClean="0"/>
              <a:t>Gradient steps are canceled when the activation becomes too large by clipped STE.</a:t>
            </a:r>
          </a:p>
          <a:p>
            <a:pPr marL="545400" lvl="2" indent="-342900">
              <a:lnSpc>
                <a:spcPct val="100000"/>
              </a:lnSpc>
            </a:pPr>
            <a:r>
              <a:rPr lang="en-US" sz="1600" dirty="0" smtClean="0"/>
              <a:t>Activations are not clipped.</a:t>
            </a:r>
          </a:p>
          <a:p>
            <a:endParaRPr lang="en-US" sz="2000" dirty="0"/>
          </a:p>
        </p:txBody>
      </p:sp>
      <p:sp>
        <p:nvSpPr>
          <p:cNvPr id="53" name="Rectangle 52"/>
          <p:cNvSpPr/>
          <p:nvPr/>
        </p:nvSpPr>
        <p:spPr>
          <a:xfrm>
            <a:off x="-41843" y="4922294"/>
            <a:ext cx="4846198" cy="246221"/>
          </a:xfrm>
          <a:prstGeom prst="rect">
            <a:avLst/>
          </a:prstGeom>
        </p:spPr>
        <p:txBody>
          <a:bodyPr wrap="none">
            <a:spAutoFit/>
          </a:bodyPr>
          <a:lstStyle/>
          <a:p>
            <a:r>
              <a:rPr lang="en-US" sz="1000" i="1" dirty="0" smtClean="0">
                <a:solidFill>
                  <a:schemeClr val="bg1">
                    <a:lumMod val="65000"/>
                  </a:schemeClr>
                </a:solidFill>
              </a:rPr>
              <a:t>Slide based on: A </a:t>
            </a:r>
            <a:r>
              <a:rPr lang="en-US" sz="1000" i="1" dirty="0">
                <a:solidFill>
                  <a:schemeClr val="bg1">
                    <a:lumMod val="65000"/>
                  </a:schemeClr>
                </a:solidFill>
              </a:rPr>
              <a:t>Review of </a:t>
            </a:r>
            <a:r>
              <a:rPr lang="en-US" sz="1000" i="1" dirty="0" err="1">
                <a:solidFill>
                  <a:schemeClr val="bg1">
                    <a:lumMod val="65000"/>
                  </a:schemeClr>
                </a:solidFill>
              </a:rPr>
              <a:t>Binarized</a:t>
            </a:r>
            <a:r>
              <a:rPr lang="en-US" sz="1000" i="1" dirty="0">
                <a:solidFill>
                  <a:schemeClr val="bg1">
                    <a:lumMod val="65000"/>
                  </a:schemeClr>
                </a:solidFill>
              </a:rPr>
              <a:t> Neural </a:t>
            </a:r>
            <a:r>
              <a:rPr lang="en-US" sz="1000" i="1" dirty="0" smtClean="0">
                <a:solidFill>
                  <a:schemeClr val="bg1">
                    <a:lumMod val="65000"/>
                  </a:schemeClr>
                </a:solidFill>
              </a:rPr>
              <a:t>Networks – Simons and Lee (Electronics 2019)</a:t>
            </a:r>
            <a:endParaRPr lang="en-US" sz="1000" i="1" dirty="0">
              <a:solidFill>
                <a:schemeClr val="bg1">
                  <a:lumMod val="65000"/>
                </a:schemeClr>
              </a:solidFill>
            </a:endParaRPr>
          </a:p>
        </p:txBody>
      </p:sp>
      <mc:AlternateContent xmlns:mc="http://schemas.openxmlformats.org/markup-compatibility/2006" xmlns:a14="http://schemas.microsoft.com/office/drawing/2010/main">
        <mc:Choice Requires="a14">
          <p:sp>
            <p:nvSpPr>
              <p:cNvPr id="62" name="TextBox 61"/>
              <p:cNvSpPr txBox="1"/>
              <p:nvPr/>
            </p:nvSpPr>
            <p:spPr>
              <a:xfrm>
                <a:off x="5651018" y="3001717"/>
                <a:ext cx="2991671" cy="480581"/>
              </a:xfrm>
              <a:prstGeom prst="rect">
                <a:avLst/>
              </a:prstGeom>
              <a:noFill/>
            </p:spPr>
            <p:txBody>
              <a:bodyPr wrap="square" lIns="0" tIns="0" rIns="0" bIns="0" rtlCol="0">
                <a:spAutoFit/>
              </a:bodyPr>
              <a:lstStyle/>
              <a:p>
                <a:pPr algn="ctr"/>
                <a14:m>
                  <m:oMathPara xmlns:m="http://schemas.openxmlformats.org/officeDocument/2006/math">
                    <m:oMathParaPr>
                      <m:jc m:val="center"/>
                    </m:oMathParaPr>
                    <m:oMath xmlns:m="http://schemas.openxmlformats.org/officeDocument/2006/math">
                      <m:sSub>
                        <m:sSubPr>
                          <m:ctrlPr>
                            <a:rPr lang="en-US" sz="1400" i="1" smtClean="0">
                              <a:solidFill>
                                <a:schemeClr val="tx1"/>
                              </a:solidFill>
                              <a:latin typeface="Cambria Math" panose="02040503050406030204" pitchFamily="18" charset="0"/>
                            </a:rPr>
                          </m:ctrlPr>
                        </m:sSubPr>
                        <m:e>
                          <m:r>
                            <a:rPr lang="en-US" sz="1400" b="0" i="1">
                              <a:solidFill>
                                <a:schemeClr val="tx1"/>
                              </a:solidFill>
                              <a:latin typeface="Cambria Math" panose="02040503050406030204" pitchFamily="18" charset="0"/>
                            </a:rPr>
                            <m:t>𝑥</m:t>
                          </m:r>
                        </m:e>
                        <m:sub>
                          <m:r>
                            <a:rPr lang="en-US" sz="1400" b="0" i="1">
                              <a:solidFill>
                                <a:schemeClr val="tx1"/>
                              </a:solidFill>
                              <a:latin typeface="Cambria Math" panose="02040503050406030204" pitchFamily="18" charset="0"/>
                            </a:rPr>
                            <m:t>𝐵</m:t>
                          </m:r>
                        </m:sub>
                      </m:sSub>
                      <m:r>
                        <a:rPr lang="en-US" sz="1400" b="0" i="0" smtClean="0">
                          <a:solidFill>
                            <a:schemeClr val="tx1"/>
                          </a:solidFill>
                          <a:latin typeface="Cambria Math" panose="02040503050406030204" pitchFamily="18" charset="0"/>
                        </a:rPr>
                        <m:t>=</m:t>
                      </m:r>
                      <m:r>
                        <m:rPr>
                          <m:sty m:val="p"/>
                        </m:rPr>
                        <a:rPr lang="en-US" sz="1400" b="0" i="0" smtClean="0">
                          <a:solidFill>
                            <a:schemeClr val="tx1"/>
                          </a:solidFill>
                          <a:latin typeface="Cambria Math" panose="02040503050406030204" pitchFamily="18" charset="0"/>
                        </a:rPr>
                        <m:t>Sign</m:t>
                      </m:r>
                      <m:d>
                        <m:dPr>
                          <m:ctrlPr>
                            <a:rPr lang="en-US" sz="1400" i="1" smtClean="0">
                              <a:solidFill>
                                <a:schemeClr val="tx1"/>
                              </a:solidFill>
                              <a:latin typeface="Cambria Math" panose="02040503050406030204" pitchFamily="18" charset="0"/>
                            </a:rPr>
                          </m:ctrlPr>
                        </m:dPr>
                        <m:e>
                          <m:sSub>
                            <m:sSubPr>
                              <m:ctrlPr>
                                <a:rPr lang="en-US" sz="1400" i="1" smtClean="0">
                                  <a:solidFill>
                                    <a:schemeClr val="tx1"/>
                                  </a:solidFill>
                                  <a:latin typeface="Cambria Math" panose="02040503050406030204" pitchFamily="18" charset="0"/>
                                </a:rPr>
                              </m:ctrlPr>
                            </m:sSubPr>
                            <m:e>
                              <m:r>
                                <a:rPr lang="en-US" sz="1400" b="0" i="1" smtClean="0">
                                  <a:solidFill>
                                    <a:schemeClr val="tx1"/>
                                  </a:solidFill>
                                  <a:latin typeface="Cambria Math" panose="02040503050406030204" pitchFamily="18" charset="0"/>
                                </a:rPr>
                                <m:t>𝑥</m:t>
                              </m:r>
                            </m:e>
                            <m:sub>
                              <m:r>
                                <a:rPr lang="en-US" sz="1400" b="0" i="1" smtClean="0">
                                  <a:solidFill>
                                    <a:schemeClr val="tx1"/>
                                  </a:solidFill>
                                  <a:latin typeface="Cambria Math" panose="02040503050406030204" pitchFamily="18" charset="0"/>
                                </a:rPr>
                                <m:t>𝑅</m:t>
                              </m:r>
                            </m:sub>
                          </m:sSub>
                        </m:e>
                      </m:d>
                      <m:r>
                        <a:rPr lang="en-US" sz="1400" b="0" i="1" smtClean="0">
                          <a:solidFill>
                            <a:schemeClr val="tx1"/>
                          </a:solidFill>
                          <a:latin typeface="Cambria Math" panose="02040503050406030204" pitchFamily="18" charset="0"/>
                        </a:rPr>
                        <m:t>=</m:t>
                      </m:r>
                      <m:d>
                        <m:dPr>
                          <m:begChr m:val="{"/>
                          <m:endChr m:val=""/>
                          <m:ctrlPr>
                            <a:rPr lang="en-US" sz="1400" i="1" smtClean="0">
                              <a:solidFill>
                                <a:schemeClr val="tx1"/>
                              </a:solidFill>
                              <a:latin typeface="Cambria Math" panose="02040503050406030204" pitchFamily="18" charset="0"/>
                            </a:rPr>
                          </m:ctrlPr>
                        </m:dPr>
                        <m:e>
                          <m:m>
                            <m:mPr>
                              <m:mcs>
                                <m:mc>
                                  <m:mcPr>
                                    <m:count m:val="1"/>
                                    <m:mcJc m:val="center"/>
                                  </m:mcPr>
                                </m:mc>
                              </m:mcs>
                              <m:ctrlPr>
                                <a:rPr lang="en-US" sz="1400" i="1" smtClean="0">
                                  <a:solidFill>
                                    <a:schemeClr val="tx1"/>
                                  </a:solidFill>
                                  <a:latin typeface="Cambria Math" panose="02040503050406030204" pitchFamily="18" charset="0"/>
                                </a:rPr>
                              </m:ctrlPr>
                            </m:mPr>
                            <m:mr>
                              <m:e>
                                <m:r>
                                  <m:rPr>
                                    <m:brk m:alnAt="7"/>
                                  </m:rPr>
                                  <a:rPr lang="en-US" sz="1400" b="0" i="1" smtClean="0">
                                    <a:solidFill>
                                      <a:schemeClr val="tx1"/>
                                    </a:solidFill>
                                    <a:latin typeface="Cambria Math" panose="02040503050406030204" pitchFamily="18" charset="0"/>
                                  </a:rPr>
                                  <m:t>1</m:t>
                                </m:r>
                                <m:r>
                                  <a:rPr lang="en-US" sz="1400" b="0" i="1" smtClean="0">
                                    <a:solidFill>
                                      <a:schemeClr val="tx1"/>
                                    </a:solidFill>
                                    <a:latin typeface="Cambria Math" panose="02040503050406030204" pitchFamily="18" charset="0"/>
                                  </a:rPr>
                                  <m:t> </m:t>
                                </m:r>
                                <m:r>
                                  <m:rPr>
                                    <m:sty m:val="p"/>
                                    <m:brk m:alnAt="7"/>
                                  </m:rPr>
                                  <a:rPr lang="en-US" sz="1400" b="0" i="0" smtClean="0">
                                    <a:solidFill>
                                      <a:schemeClr val="tx1"/>
                                    </a:solidFill>
                                    <a:latin typeface="Cambria Math" panose="02040503050406030204" pitchFamily="18" charset="0"/>
                                  </a:rPr>
                                  <m:t>i</m:t>
                                </m:r>
                                <m:r>
                                  <m:rPr>
                                    <m:sty m:val="p"/>
                                  </m:rPr>
                                  <a:rPr lang="en-US" sz="1400" b="0" i="0" smtClean="0">
                                    <a:solidFill>
                                      <a:schemeClr val="tx1"/>
                                    </a:solidFill>
                                    <a:latin typeface="Cambria Math" panose="02040503050406030204" pitchFamily="18" charset="0"/>
                                  </a:rPr>
                                  <m:t>f</m:t>
                                </m:r>
                                <m:r>
                                  <m:rPr>
                                    <m:brk m:alnAt="7"/>
                                  </m:rPr>
                                  <a:rPr lang="en-US" sz="1400" b="0" i="1" smtClean="0">
                                    <a:solidFill>
                                      <a:schemeClr val="tx1"/>
                                    </a:solidFill>
                                    <a:latin typeface="Cambria Math" panose="02040503050406030204" pitchFamily="18" charset="0"/>
                                  </a:rPr>
                                  <m:t> </m:t>
                                </m:r>
                                <m:sSub>
                                  <m:sSubPr>
                                    <m:ctrlPr>
                                      <a:rPr lang="en-US" sz="1400" b="0" i="1" smtClean="0">
                                        <a:solidFill>
                                          <a:schemeClr val="tx1"/>
                                        </a:solidFill>
                                        <a:latin typeface="Cambria Math" panose="02040503050406030204" pitchFamily="18" charset="0"/>
                                      </a:rPr>
                                    </m:ctrlPr>
                                  </m:sSubPr>
                                  <m:e>
                                    <m:r>
                                      <a:rPr lang="en-US" sz="1400" b="0" i="1" smtClean="0">
                                        <a:solidFill>
                                          <a:schemeClr val="tx1"/>
                                        </a:solidFill>
                                        <a:latin typeface="Cambria Math" panose="02040503050406030204" pitchFamily="18" charset="0"/>
                                      </a:rPr>
                                      <m:t>𝑥</m:t>
                                    </m:r>
                                  </m:e>
                                  <m:sub>
                                    <m:r>
                                      <a:rPr lang="en-US" sz="1400" b="0" i="1" smtClean="0">
                                        <a:solidFill>
                                          <a:schemeClr val="tx1"/>
                                        </a:solidFill>
                                        <a:latin typeface="Cambria Math" panose="02040503050406030204" pitchFamily="18" charset="0"/>
                                      </a:rPr>
                                      <m:t>𝑅</m:t>
                                    </m:r>
                                  </m:sub>
                                </m:sSub>
                                <m:r>
                                  <a:rPr lang="en-US" sz="1400" b="0" i="1" smtClean="0">
                                    <a:solidFill>
                                      <a:schemeClr val="tx1"/>
                                    </a:solidFill>
                                    <a:latin typeface="Cambria Math" panose="02040503050406030204" pitchFamily="18" charset="0"/>
                                  </a:rPr>
                                  <m:t>≥0</m:t>
                                </m:r>
                                <m:r>
                                  <m:rPr>
                                    <m:brk m:alnAt="7"/>
                                  </m:rPr>
                                  <a:rPr lang="en-US" sz="1400" b="0" i="0" smtClean="0">
                                    <a:solidFill>
                                      <a:schemeClr val="tx1"/>
                                    </a:solidFill>
                                    <a:latin typeface="Cambria Math" panose="02040503050406030204" pitchFamily="18" charset="0"/>
                                  </a:rPr>
                                  <m:t>,</m:t>
                                </m:r>
                                <m:r>
                                  <m:rPr>
                                    <m:brk m:alnAt="7"/>
                                  </m:rPr>
                                  <a:rPr lang="en-US" sz="1400" b="0" i="1" smtClean="0">
                                    <a:solidFill>
                                      <a:schemeClr val="tx1"/>
                                    </a:solidFill>
                                    <a:latin typeface="Cambria Math" panose="02040503050406030204" pitchFamily="18" charset="0"/>
                                  </a:rPr>
                                  <m:t> </m:t>
                                </m:r>
                                <m:r>
                                  <a:rPr lang="en-US" sz="1400" b="0" i="1" smtClean="0">
                                    <a:solidFill>
                                      <a:schemeClr val="tx1"/>
                                    </a:solidFill>
                                    <a:latin typeface="Cambria Math" panose="02040503050406030204" pitchFamily="18" charset="0"/>
                                  </a:rPr>
                                  <m:t>      </m:t>
                                </m:r>
                              </m:e>
                            </m:mr>
                            <m:mr>
                              <m:e>
                                <m:r>
                                  <a:rPr lang="en-US" sz="1400" b="0" i="1" smtClean="0">
                                    <a:solidFill>
                                      <a:schemeClr val="tx1"/>
                                    </a:solidFill>
                                    <a:latin typeface="Cambria Math" panose="02040503050406030204" pitchFamily="18" charset="0"/>
                                  </a:rPr>
                                  <m:t>−1 </m:t>
                                </m:r>
                                <m:r>
                                  <m:rPr>
                                    <m:sty m:val="p"/>
                                  </m:rPr>
                                  <a:rPr lang="en-US" sz="1400" b="0" i="0" smtClean="0">
                                    <a:solidFill>
                                      <a:schemeClr val="tx1"/>
                                    </a:solidFill>
                                    <a:latin typeface="Cambria Math" panose="02040503050406030204" pitchFamily="18" charset="0"/>
                                  </a:rPr>
                                  <m:t>otherwise</m:t>
                                </m:r>
                                <m:r>
                                  <a:rPr lang="en-US" sz="1400" b="0" i="1" smtClean="0">
                                    <a:solidFill>
                                      <a:schemeClr val="tx1"/>
                                    </a:solidFill>
                                    <a:latin typeface="Cambria Math" panose="02040503050406030204" pitchFamily="18" charset="0"/>
                                  </a:rPr>
                                  <m:t>.</m:t>
                                </m:r>
                              </m:e>
                            </m:mr>
                          </m:m>
                        </m:e>
                      </m:d>
                    </m:oMath>
                  </m:oMathPara>
                </a14:m>
                <a:endParaRPr lang="en-US" sz="1400" dirty="0">
                  <a:solidFill>
                    <a:schemeClr val="tx1"/>
                  </a:solidFill>
                </a:endParaRPr>
              </a:p>
            </p:txBody>
          </p:sp>
        </mc:Choice>
        <mc:Fallback xmlns="">
          <p:sp>
            <p:nvSpPr>
              <p:cNvPr id="62" name="TextBox 61"/>
              <p:cNvSpPr txBox="1">
                <a:spLocks noRot="1" noChangeAspect="1" noMove="1" noResize="1" noEditPoints="1" noAdjustHandles="1" noChangeArrowheads="1" noChangeShapeType="1" noTextEdit="1"/>
              </p:cNvSpPr>
              <p:nvPr/>
            </p:nvSpPr>
            <p:spPr>
              <a:xfrm>
                <a:off x="5651018" y="3001717"/>
                <a:ext cx="2991671" cy="480581"/>
              </a:xfrm>
              <a:prstGeom prst="rect">
                <a:avLst/>
              </a:prstGeom>
              <a:blipFill rotWithShape="0">
                <a:blip r:embed="rId6"/>
                <a:stretch>
                  <a:fillRect t="-222785" b="-3253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3" name="TextBox 62"/>
              <p:cNvSpPr txBox="1"/>
              <p:nvPr/>
            </p:nvSpPr>
            <p:spPr>
              <a:xfrm>
                <a:off x="5651018" y="3609005"/>
                <a:ext cx="2991671" cy="480581"/>
              </a:xfrm>
              <a:prstGeom prst="rect">
                <a:avLst/>
              </a:prstGeom>
              <a:noFill/>
            </p:spPr>
            <p:txBody>
              <a:bodyPr wrap="square" lIns="0" tIns="0" rIns="0" bIns="0" rtlCol="0">
                <a:spAutoFit/>
              </a:bodyPr>
              <a:lstStyle/>
              <a:p>
                <a:pPr algn="ctr"/>
                <a14:m>
                  <m:oMathPara xmlns:m="http://schemas.openxmlformats.org/officeDocument/2006/math">
                    <m:oMathParaPr>
                      <m:jc m:val="center"/>
                    </m:oMathParaPr>
                    <m:oMath xmlns:m="http://schemas.openxmlformats.org/officeDocument/2006/math">
                      <m:f>
                        <m:fPr>
                          <m:ctrlPr>
                            <a:rPr lang="en-US" sz="1400" i="1">
                              <a:latin typeface="Cambria Math" panose="02040503050406030204" pitchFamily="18" charset="0"/>
                              <a:ea typeface="Cambria Math" panose="02040503050406030204" pitchFamily="18" charset="0"/>
                            </a:rPr>
                          </m:ctrlPr>
                        </m:fPr>
                        <m:num>
                          <m:r>
                            <a:rPr lang="en-US" sz="1400" i="1">
                              <a:latin typeface="Cambria Math" panose="02040503050406030204" pitchFamily="18" charset="0"/>
                              <a:ea typeface="Cambria Math" panose="02040503050406030204" pitchFamily="18" charset="0"/>
                            </a:rPr>
                            <m:t>𝜕</m:t>
                          </m:r>
                          <m:sSub>
                            <m:sSubPr>
                              <m:ctrlPr>
                                <a:rPr lang="en-US" sz="1400" i="1">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𝑥</m:t>
                              </m:r>
                            </m:e>
                            <m:sub>
                              <m:r>
                                <a:rPr lang="en-US" sz="1400" i="1">
                                  <a:latin typeface="Cambria Math" panose="02040503050406030204" pitchFamily="18" charset="0"/>
                                  <a:ea typeface="Cambria Math" panose="02040503050406030204" pitchFamily="18" charset="0"/>
                                </a:rPr>
                                <m:t>𝐵</m:t>
                              </m:r>
                            </m:sub>
                          </m:sSub>
                        </m:num>
                        <m:den>
                          <m:r>
                            <a:rPr lang="en-US" sz="1400" i="1">
                              <a:latin typeface="Cambria Math" panose="02040503050406030204" pitchFamily="18" charset="0"/>
                              <a:ea typeface="Cambria Math" panose="02040503050406030204" pitchFamily="18" charset="0"/>
                            </a:rPr>
                            <m:t>𝜕</m:t>
                          </m:r>
                          <m:sSub>
                            <m:sSubPr>
                              <m:ctrlPr>
                                <a:rPr lang="en-US" sz="1400" i="1">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𝑥</m:t>
                              </m:r>
                            </m:e>
                            <m:sub>
                              <m:r>
                                <a:rPr lang="en-US" sz="1400" i="1">
                                  <a:latin typeface="Cambria Math" panose="02040503050406030204" pitchFamily="18" charset="0"/>
                                  <a:ea typeface="Cambria Math" panose="02040503050406030204" pitchFamily="18" charset="0"/>
                                </a:rPr>
                                <m:t>𝑅</m:t>
                              </m:r>
                            </m:sub>
                          </m:sSub>
                        </m:den>
                      </m:f>
                      <m:r>
                        <a:rPr lang="en-US" sz="1400" i="1">
                          <a:latin typeface="Cambria Math" panose="02040503050406030204" pitchFamily="18" charset="0"/>
                          <a:ea typeface="Cambria Math" panose="02040503050406030204" pitchFamily="18" charset="0"/>
                        </a:rPr>
                        <m:t>=</m:t>
                      </m:r>
                      <m:r>
                        <m:rPr>
                          <m:sty m:val="p"/>
                        </m:rPr>
                        <a:rPr lang="en-US" sz="1400">
                          <a:latin typeface="Cambria Math" panose="02040503050406030204" pitchFamily="18" charset="0"/>
                          <a:ea typeface="Cambria Math" panose="02040503050406030204" pitchFamily="18" charset="0"/>
                        </a:rPr>
                        <m:t>STE</m:t>
                      </m:r>
                      <m:r>
                        <a:rPr lang="en-US" sz="1400" i="1">
                          <a:latin typeface="Cambria Math" panose="02040503050406030204" pitchFamily="18" charset="0"/>
                          <a:ea typeface="Cambria Math" panose="02040503050406030204" pitchFamily="18" charset="0"/>
                        </a:rPr>
                        <m:t>(</m:t>
                      </m:r>
                      <m:sSub>
                        <m:sSubPr>
                          <m:ctrlPr>
                            <a:rPr lang="en-US" sz="1400" i="1">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𝑥</m:t>
                          </m:r>
                        </m:e>
                        <m:sub>
                          <m:r>
                            <a:rPr lang="en-US" sz="1400" i="1">
                              <a:latin typeface="Cambria Math" panose="02040503050406030204" pitchFamily="18" charset="0"/>
                              <a:ea typeface="Cambria Math" panose="02040503050406030204" pitchFamily="18" charset="0"/>
                            </a:rPr>
                            <m:t>𝑅</m:t>
                          </m:r>
                        </m:sub>
                      </m:sSub>
                      <m:r>
                        <a:rPr lang="en-US" sz="1400" i="1">
                          <a:latin typeface="Cambria Math" panose="02040503050406030204" pitchFamily="18" charset="0"/>
                          <a:ea typeface="Cambria Math" panose="02040503050406030204" pitchFamily="18" charset="0"/>
                        </a:rPr>
                        <m:t>)=</m:t>
                      </m:r>
                      <m:d>
                        <m:dPr>
                          <m:begChr m:val="{"/>
                          <m:endChr m:val=""/>
                          <m:ctrlPr>
                            <a:rPr lang="en-US" sz="1400" i="1">
                              <a:latin typeface="Cambria Math" panose="02040503050406030204" pitchFamily="18" charset="0"/>
                            </a:rPr>
                          </m:ctrlPr>
                        </m:dPr>
                        <m:e>
                          <m:m>
                            <m:mPr>
                              <m:mcs>
                                <m:mc>
                                  <m:mcPr>
                                    <m:count m:val="1"/>
                                    <m:mcJc m:val="center"/>
                                  </m:mcPr>
                                </m:mc>
                              </m:mcs>
                              <m:ctrlPr>
                                <a:rPr lang="en-US" sz="1400" i="1">
                                  <a:latin typeface="Cambria Math" panose="02040503050406030204" pitchFamily="18" charset="0"/>
                                </a:rPr>
                              </m:ctrlPr>
                            </m:mPr>
                            <m:mr>
                              <m:e>
                                <m:r>
                                  <a:rPr lang="en-US" sz="1400" i="1">
                                    <a:latin typeface="Cambria Math" panose="02040503050406030204" pitchFamily="18" charset="0"/>
                                  </a:rPr>
                                  <m:t>1 </m:t>
                                </m:r>
                                <m:r>
                                  <m:rPr>
                                    <m:sty m:val="p"/>
                                    <m:brk m:alnAt="7"/>
                                  </m:rPr>
                                  <a:rPr lang="en-US" sz="1400">
                                    <a:latin typeface="Cambria Math" panose="02040503050406030204" pitchFamily="18" charset="0"/>
                                  </a:rPr>
                                  <m:t>i</m:t>
                                </m:r>
                                <m:r>
                                  <m:rPr>
                                    <m:sty m:val="p"/>
                                  </m:rPr>
                                  <a:rPr lang="en-US" sz="1400">
                                    <a:latin typeface="Cambria Math" panose="02040503050406030204" pitchFamily="18" charset="0"/>
                                  </a:rPr>
                                  <m:t>f</m:t>
                                </m:r>
                                <m:r>
                                  <a:rPr lang="en-US" sz="1400">
                                    <a:latin typeface="Cambria Math" panose="02040503050406030204" pitchFamily="18" charset="0"/>
                                  </a:rPr>
                                  <m:t> </m:t>
                                </m:r>
                                <m:d>
                                  <m:dPr>
                                    <m:begChr m:val="|"/>
                                    <m:endChr m:val="|"/>
                                    <m:ctrlPr>
                                      <a:rPr lang="en-US" sz="1400" i="1">
                                        <a:latin typeface="Cambria Math" panose="02040503050406030204" pitchFamily="18" charset="0"/>
                                        <a:ea typeface="Cambria Math" panose="02040503050406030204" pitchFamily="18" charset="0"/>
                                      </a:rPr>
                                    </m:ctrlPr>
                                  </m:dPr>
                                  <m:e>
                                    <m:sSub>
                                      <m:sSubPr>
                                        <m:ctrlPr>
                                          <a:rPr lang="en-US" sz="1400" i="1">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𝑥</m:t>
                                        </m:r>
                                      </m:e>
                                      <m:sub>
                                        <m:r>
                                          <a:rPr lang="en-US" sz="1400" i="1">
                                            <a:latin typeface="Cambria Math" panose="02040503050406030204" pitchFamily="18" charset="0"/>
                                            <a:ea typeface="Cambria Math" panose="02040503050406030204" pitchFamily="18" charset="0"/>
                                          </a:rPr>
                                          <m:t>𝑅</m:t>
                                        </m:r>
                                      </m:sub>
                                    </m:sSub>
                                  </m:e>
                                </m:d>
                                <m:r>
                                  <a:rPr lang="en-US" sz="1400" i="1">
                                    <a:latin typeface="Cambria Math" panose="02040503050406030204" pitchFamily="18" charset="0"/>
                                    <a:ea typeface="Cambria Math" panose="02040503050406030204" pitchFamily="18" charset="0"/>
                                  </a:rPr>
                                  <m:t>≤1</m:t>
                                </m:r>
                                <m:r>
                                  <a:rPr lang="en-US" sz="1400">
                                    <a:latin typeface="Cambria Math" panose="02040503050406030204" pitchFamily="18" charset="0"/>
                                  </a:rPr>
                                  <m:t>,</m:t>
                                </m:r>
                                <m:r>
                                  <a:rPr lang="en-US" sz="1400" i="1">
                                    <a:latin typeface="Cambria Math" panose="02040503050406030204" pitchFamily="18" charset="0"/>
                                  </a:rPr>
                                  <m:t>  </m:t>
                                </m:r>
                              </m:e>
                            </m:mr>
                            <m:mr>
                              <m:e>
                                <m:r>
                                  <a:rPr lang="en-US" sz="1400" i="1">
                                    <a:latin typeface="Cambria Math" panose="02040503050406030204" pitchFamily="18" charset="0"/>
                                  </a:rPr>
                                  <m:t>0 </m:t>
                                </m:r>
                                <m:r>
                                  <m:rPr>
                                    <m:sty m:val="p"/>
                                  </m:rPr>
                                  <a:rPr lang="en-US" sz="1400">
                                    <a:latin typeface="Cambria Math" panose="02040503050406030204" pitchFamily="18" charset="0"/>
                                  </a:rPr>
                                  <m:t>otherwise</m:t>
                                </m:r>
                                <m:r>
                                  <a:rPr lang="en-US" sz="1400" i="1">
                                    <a:latin typeface="Cambria Math" panose="02040503050406030204" pitchFamily="18" charset="0"/>
                                  </a:rPr>
                                  <m:t>.</m:t>
                                </m:r>
                              </m:e>
                            </m:mr>
                          </m:m>
                        </m:e>
                      </m:d>
                    </m:oMath>
                  </m:oMathPara>
                </a14:m>
                <a:endParaRPr lang="en-US" sz="1400" dirty="0"/>
              </a:p>
            </p:txBody>
          </p:sp>
        </mc:Choice>
        <mc:Fallback xmlns="">
          <p:sp>
            <p:nvSpPr>
              <p:cNvPr id="63" name="TextBox 62"/>
              <p:cNvSpPr txBox="1">
                <a:spLocks noRot="1" noChangeAspect="1" noMove="1" noResize="1" noEditPoints="1" noAdjustHandles="1" noChangeArrowheads="1" noChangeShapeType="1" noTextEdit="1"/>
              </p:cNvSpPr>
              <p:nvPr/>
            </p:nvSpPr>
            <p:spPr>
              <a:xfrm>
                <a:off x="5651018" y="3609005"/>
                <a:ext cx="2991671" cy="480581"/>
              </a:xfrm>
              <a:prstGeom prst="rect">
                <a:avLst/>
              </a:prstGeom>
              <a:blipFill rotWithShape="0">
                <a:blip r:embed="rId7"/>
                <a:stretch>
                  <a:fillRect t="-222785" b="-325316"/>
                </a:stretch>
              </a:blipFill>
            </p:spPr>
            <p:txBody>
              <a:bodyPr/>
              <a:lstStyle/>
              <a:p>
                <a:r>
                  <a:rPr lang="en-US">
                    <a:noFill/>
                  </a:rPr>
                  <a:t> </a:t>
                </a:r>
              </a:p>
            </p:txBody>
          </p:sp>
        </mc:Fallback>
      </mc:AlternateContent>
      <p:sp>
        <p:nvSpPr>
          <p:cNvPr id="64" name="Rectangle 63"/>
          <p:cNvSpPr/>
          <p:nvPr/>
        </p:nvSpPr>
        <p:spPr>
          <a:xfrm>
            <a:off x="5765800" y="1110101"/>
            <a:ext cx="2792413" cy="1766230"/>
          </a:xfrm>
          <a:prstGeom prst="rect">
            <a:avLst/>
          </a:prstGeom>
          <a:no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04789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BNN network design issues</a:t>
            </a:r>
            <a:endParaRPr lang="en-US" dirty="0"/>
          </a:p>
        </p:txBody>
      </p:sp>
      <p:sp>
        <p:nvSpPr>
          <p:cNvPr id="3" name="Content Placeholder 2"/>
          <p:cNvSpPr>
            <a:spLocks noGrp="1"/>
          </p:cNvSpPr>
          <p:nvPr>
            <p:ph idx="1"/>
          </p:nvPr>
        </p:nvSpPr>
        <p:spPr/>
        <p:txBody>
          <a:bodyPr/>
          <a:lstStyle/>
          <a:p>
            <a:pPr>
              <a:lnSpc>
                <a:spcPct val="100000"/>
              </a:lnSpc>
            </a:pPr>
            <a:r>
              <a:rPr lang="en-US" sz="2000" dirty="0" smtClean="0"/>
              <a:t>Open issues:</a:t>
            </a:r>
          </a:p>
          <a:p>
            <a:pPr marL="488250" lvl="2" indent="-285750">
              <a:lnSpc>
                <a:spcPct val="100000"/>
              </a:lnSpc>
            </a:pPr>
            <a:r>
              <a:rPr lang="en-US" sz="1600" dirty="0" smtClean="0"/>
              <a:t>Do we need biases, or not?</a:t>
            </a:r>
          </a:p>
          <a:p>
            <a:pPr marL="488250" lvl="2" indent="-285750">
              <a:lnSpc>
                <a:spcPct val="100000"/>
              </a:lnSpc>
            </a:pPr>
            <a:r>
              <a:rPr lang="en-US" sz="1600" dirty="0" smtClean="0"/>
              <a:t>Location of </a:t>
            </a:r>
            <a:r>
              <a:rPr lang="en-US" sz="1600" dirty="0" err="1" smtClean="0"/>
              <a:t>BatchNorm</a:t>
            </a:r>
            <a:r>
              <a:rPr lang="en-US" sz="1600" dirty="0" smtClean="0"/>
              <a:t> layer in block?</a:t>
            </a:r>
          </a:p>
          <a:p>
            <a:pPr marL="488250" lvl="2" indent="-285750">
              <a:lnSpc>
                <a:spcPct val="100000"/>
              </a:lnSpc>
            </a:pPr>
            <a:r>
              <a:rPr lang="en-US" sz="1600" dirty="0" smtClean="0"/>
              <a:t>Location of Max-pool layer in block?</a:t>
            </a:r>
          </a:p>
        </p:txBody>
      </p:sp>
      <p:sp>
        <p:nvSpPr>
          <p:cNvPr id="4" name="Slide Number Placeholder 3"/>
          <p:cNvSpPr>
            <a:spLocks noGrp="1"/>
          </p:cNvSpPr>
          <p:nvPr>
            <p:ph type="sldNum" sz="quarter" idx="12"/>
          </p:nvPr>
        </p:nvSpPr>
        <p:spPr/>
        <p:txBody>
          <a:bodyPr/>
          <a:lstStyle/>
          <a:p>
            <a:fld id="{B7CEC10D-CD46-426F-915E-6C78530279CB}" type="slidenum">
              <a:rPr lang="en-US" smtClean="0"/>
              <a:t>19</a:t>
            </a:fld>
            <a:endParaRPr lang="en-US" dirty="0"/>
          </a:p>
        </p:txBody>
      </p:sp>
    </p:spTree>
    <p:extLst>
      <p:ext uri="{BB962C8B-B14F-4D97-AF65-F5344CB8AC3E}">
        <p14:creationId xmlns:p14="http://schemas.microsoft.com/office/powerpoint/2010/main" val="3028012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 of Today’s Lecture</a:t>
            </a:r>
            <a:endParaRPr lang="en-US" dirty="0"/>
          </a:p>
        </p:txBody>
      </p:sp>
      <p:sp>
        <p:nvSpPr>
          <p:cNvPr id="3" name="Content Placeholder 2"/>
          <p:cNvSpPr>
            <a:spLocks noGrp="1"/>
          </p:cNvSpPr>
          <p:nvPr>
            <p:ph idx="1"/>
          </p:nvPr>
        </p:nvSpPr>
        <p:spPr>
          <a:xfrm>
            <a:off x="609600" y="1340416"/>
            <a:ext cx="8154894" cy="3381619"/>
          </a:xfrm>
        </p:spPr>
        <p:txBody>
          <a:bodyPr/>
          <a:lstStyle/>
          <a:p>
            <a:pPr marL="342900" indent="-342900">
              <a:buFont typeface="+mj-lt"/>
              <a:buAutoNum type="arabicPeriod"/>
            </a:pPr>
            <a:endParaRPr lang="en-US" dirty="0"/>
          </a:p>
          <a:p>
            <a:pPr marL="342900" indent="-342900">
              <a:buFont typeface="+mj-lt"/>
              <a:buAutoNum type="arabicPeriod"/>
            </a:pPr>
            <a:endParaRPr lang="en-US" dirty="0"/>
          </a:p>
          <a:p>
            <a:pPr marL="342900" indent="-342900">
              <a:lnSpc>
                <a:spcPct val="100000"/>
              </a:lnSpc>
              <a:buFont typeface="+mj-lt"/>
              <a:buAutoNum type="arabicPeriod"/>
            </a:pPr>
            <a:r>
              <a:rPr lang="en-US" sz="1600" dirty="0"/>
              <a:t>Introduction</a:t>
            </a:r>
          </a:p>
          <a:p>
            <a:pPr marL="342900" indent="-342900">
              <a:lnSpc>
                <a:spcPct val="100000"/>
              </a:lnSpc>
              <a:buFont typeface="+mj-lt"/>
              <a:buAutoNum type="arabicPeriod"/>
            </a:pPr>
            <a:r>
              <a:rPr lang="en-US" sz="1600" dirty="0"/>
              <a:t>Overview</a:t>
            </a:r>
          </a:p>
          <a:p>
            <a:pPr marL="342900" indent="-342900">
              <a:lnSpc>
                <a:spcPct val="100000"/>
              </a:lnSpc>
              <a:buFont typeface="+mj-lt"/>
              <a:buAutoNum type="arabicPeriod"/>
            </a:pPr>
            <a:r>
              <a:rPr lang="en-US" sz="1600" dirty="0"/>
              <a:t>Designing a Binary Neural Network</a:t>
            </a:r>
          </a:p>
          <a:p>
            <a:pPr marL="545400" lvl="2" indent="-342900">
              <a:lnSpc>
                <a:spcPct val="100000"/>
              </a:lnSpc>
              <a:buFont typeface="+mj-lt"/>
              <a:buAutoNum type="alphaLcParenR"/>
            </a:pPr>
            <a:r>
              <a:rPr lang="en-US" sz="1600" dirty="0"/>
              <a:t>Training and evaluation</a:t>
            </a:r>
          </a:p>
          <a:p>
            <a:pPr marL="545400" lvl="2" indent="-342900">
              <a:lnSpc>
                <a:spcPct val="100000"/>
              </a:lnSpc>
              <a:buFont typeface="+mj-lt"/>
              <a:buAutoNum type="alphaLcParenR"/>
            </a:pPr>
            <a:r>
              <a:rPr lang="en-US" sz="1600" dirty="0"/>
              <a:t>State-of-the-art models</a:t>
            </a:r>
          </a:p>
          <a:p>
            <a:pPr marL="545400" lvl="2" indent="-342900">
              <a:lnSpc>
                <a:spcPct val="100000"/>
              </a:lnSpc>
              <a:buFont typeface="+mj-lt"/>
              <a:buAutoNum type="alphaLcParenR"/>
            </a:pPr>
            <a:r>
              <a:rPr lang="en-US" sz="1600" dirty="0"/>
              <a:t>Optimizations for efficient inference on 32-bit platform</a:t>
            </a:r>
          </a:p>
          <a:p>
            <a:pPr marL="342900" indent="-342900">
              <a:lnSpc>
                <a:spcPct val="100000"/>
              </a:lnSpc>
              <a:buFont typeface="+mj-lt"/>
              <a:buAutoNum type="arabicPeriod"/>
            </a:pPr>
            <a:r>
              <a:rPr lang="en-US" sz="1600" dirty="0"/>
              <a:t>Specialized BNN accelerators</a:t>
            </a:r>
          </a:p>
          <a:p>
            <a:pPr marL="342900" indent="-342900">
              <a:lnSpc>
                <a:spcPct val="100000"/>
              </a:lnSpc>
              <a:buFont typeface="+mj-lt"/>
              <a:buAutoNum type="arabicPeriod"/>
            </a:pPr>
            <a:r>
              <a:rPr lang="en-US" sz="1600" dirty="0"/>
              <a:t>Conclusion</a:t>
            </a:r>
          </a:p>
          <a:p>
            <a:endParaRPr lang="en-US" dirty="0"/>
          </a:p>
        </p:txBody>
      </p:sp>
      <p:sp>
        <p:nvSpPr>
          <p:cNvPr id="5" name="Slide Number Placeholder 4"/>
          <p:cNvSpPr>
            <a:spLocks noGrp="1"/>
          </p:cNvSpPr>
          <p:nvPr>
            <p:ph type="sldNum" sz="quarter" idx="12"/>
          </p:nvPr>
        </p:nvSpPr>
        <p:spPr/>
        <p:txBody>
          <a:bodyPr/>
          <a:lstStyle/>
          <a:p>
            <a:fld id="{B7CEC10D-CD46-426F-915E-6C78530279CB}" type="slidenum">
              <a:rPr lang="en-US" smtClean="0"/>
              <a:t>2</a:t>
            </a:fld>
            <a:endParaRPr lang="en-US" dirty="0"/>
          </a:p>
        </p:txBody>
      </p:sp>
      <p:sp>
        <p:nvSpPr>
          <p:cNvPr id="6" name="TextBox 5">
            <a:extLst>
              <a:ext uri="{FF2B5EF4-FFF2-40B4-BE49-F238E27FC236}">
                <a16:creationId xmlns:a16="http://schemas.microsoft.com/office/drawing/2014/main" xmlns="" id="{12F7BFEB-AD8D-4289-A0DF-C8EA792F19FF}"/>
              </a:ext>
            </a:extLst>
          </p:cNvPr>
          <p:cNvSpPr txBox="1"/>
          <p:nvPr/>
        </p:nvSpPr>
        <p:spPr>
          <a:xfrm>
            <a:off x="675341" y="1245860"/>
            <a:ext cx="7587129" cy="430887"/>
          </a:xfrm>
          <a:prstGeom prst="rect">
            <a:avLst/>
          </a:prstGeom>
          <a:solidFill>
            <a:schemeClr val="bg1"/>
          </a:solidFill>
          <a:ln w="57150">
            <a:solidFill>
              <a:schemeClr val="tx2"/>
            </a:solidFill>
          </a:ln>
        </p:spPr>
        <p:txBody>
          <a:bodyPr wrap="square" rtlCol="0">
            <a:spAutoFit/>
          </a:bodyPr>
          <a:lstStyle/>
          <a:p>
            <a:r>
              <a:rPr lang="en-US" sz="2200" b="1" dirty="0">
                <a:solidFill>
                  <a:schemeClr val="accent2"/>
                </a:solidFill>
              </a:rPr>
              <a:t>Main theme: </a:t>
            </a:r>
            <a:r>
              <a:rPr lang="en-US" sz="2200" dirty="0" smtClean="0">
                <a:solidFill>
                  <a:schemeClr val="accent2"/>
                </a:solidFill>
              </a:rPr>
              <a:t>Case Study on Binary Neural Networks</a:t>
            </a:r>
            <a:endParaRPr lang="en-US" sz="2200" b="1" dirty="0">
              <a:solidFill>
                <a:schemeClr val="accent2"/>
              </a:solidFill>
            </a:endParaRPr>
          </a:p>
        </p:txBody>
      </p:sp>
    </p:spTree>
    <p:extLst>
      <p:ext uri="{BB962C8B-B14F-4D97-AF65-F5344CB8AC3E}">
        <p14:creationId xmlns:p14="http://schemas.microsoft.com/office/powerpoint/2010/main" val="19511928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Combining Convolutions and </a:t>
            </a:r>
            <a:r>
              <a:rPr lang="en-US" dirty="0" err="1" smtClean="0"/>
              <a:t>BatchNorm</a:t>
            </a:r>
            <a:r>
              <a:rPr lang="en-US" dirty="0" smtClean="0"/>
              <a:t> (in general)</a:t>
            </a:r>
            <a:endParaRPr lang="en-US" dirty="0"/>
          </a:p>
        </p:txBody>
      </p:sp>
      <p:sp>
        <p:nvSpPr>
          <p:cNvPr id="4" name="Slide Number Placeholder 3"/>
          <p:cNvSpPr>
            <a:spLocks noGrp="1"/>
          </p:cNvSpPr>
          <p:nvPr>
            <p:ph type="sldNum" sz="quarter" idx="12"/>
          </p:nvPr>
        </p:nvSpPr>
        <p:spPr/>
        <p:txBody>
          <a:bodyPr/>
          <a:lstStyle/>
          <a:p>
            <a:fld id="{B7CEC10D-CD46-426F-915E-6C78530279CB}" type="slidenum">
              <a:rPr lang="en-US" smtClean="0"/>
              <a:t>20</a:t>
            </a:fld>
            <a:endParaRPr lang="en-US" dirty="0"/>
          </a:p>
        </p:txBody>
      </p:sp>
      <p:sp>
        <p:nvSpPr>
          <p:cNvPr id="13" name="Rectangle 12"/>
          <p:cNvSpPr/>
          <p:nvPr/>
        </p:nvSpPr>
        <p:spPr>
          <a:xfrm>
            <a:off x="0" y="4956993"/>
            <a:ext cx="5918548" cy="230832"/>
          </a:xfrm>
          <a:prstGeom prst="rect">
            <a:avLst/>
          </a:prstGeom>
        </p:spPr>
        <p:txBody>
          <a:bodyPr wrap="square">
            <a:spAutoFit/>
          </a:bodyPr>
          <a:lstStyle/>
          <a:p>
            <a:r>
              <a:rPr lang="en-US" sz="900" i="1" dirty="0" smtClean="0">
                <a:solidFill>
                  <a:schemeClr val="bg1">
                    <a:lumMod val="65000"/>
                  </a:schemeClr>
                </a:solidFill>
              </a:rPr>
              <a:t>* Batch </a:t>
            </a:r>
            <a:r>
              <a:rPr lang="en-US" sz="900" i="1" dirty="0">
                <a:solidFill>
                  <a:schemeClr val="bg1">
                    <a:lumMod val="65000"/>
                  </a:schemeClr>
                </a:solidFill>
              </a:rPr>
              <a:t>Normalization: Accelerating Deep Network Training b y Reducing Internal Covariate </a:t>
            </a:r>
            <a:r>
              <a:rPr lang="en-US" sz="900" i="1" dirty="0" smtClean="0">
                <a:solidFill>
                  <a:schemeClr val="bg1">
                    <a:lumMod val="65000"/>
                  </a:schemeClr>
                </a:solidFill>
              </a:rPr>
              <a:t>Shift – </a:t>
            </a:r>
            <a:r>
              <a:rPr lang="en-US" sz="900" i="1" dirty="0" err="1" smtClean="0">
                <a:solidFill>
                  <a:schemeClr val="bg1">
                    <a:lumMod val="65000"/>
                  </a:schemeClr>
                </a:solidFill>
              </a:rPr>
              <a:t>Ioffe</a:t>
            </a:r>
            <a:r>
              <a:rPr lang="en-US" sz="900" i="1" dirty="0" smtClean="0">
                <a:solidFill>
                  <a:schemeClr val="bg1">
                    <a:lumMod val="65000"/>
                  </a:schemeClr>
                </a:solidFill>
              </a:rPr>
              <a:t> and </a:t>
            </a:r>
            <a:r>
              <a:rPr lang="en-US" sz="900" i="1" dirty="0" err="1" smtClean="0">
                <a:solidFill>
                  <a:schemeClr val="bg1">
                    <a:lumMod val="65000"/>
                  </a:schemeClr>
                </a:solidFill>
              </a:rPr>
              <a:t>Szegedy</a:t>
            </a:r>
            <a:r>
              <a:rPr lang="en-US" sz="900" i="1" dirty="0" smtClean="0">
                <a:solidFill>
                  <a:schemeClr val="bg1">
                    <a:lumMod val="65000"/>
                  </a:schemeClr>
                </a:solidFill>
              </a:rPr>
              <a:t> (2015) </a:t>
            </a:r>
            <a:endParaRPr lang="en-US" sz="900" i="1" dirty="0">
              <a:solidFill>
                <a:schemeClr val="bg1">
                  <a:lumMod val="65000"/>
                </a:schemeClr>
              </a:solidFill>
            </a:endParaRPr>
          </a:p>
        </p:txBody>
      </p:sp>
      <mc:AlternateContent xmlns:mc="http://schemas.openxmlformats.org/markup-compatibility/2006" xmlns:a14="http://schemas.microsoft.com/office/drawing/2010/main">
        <mc:Choice Requires="a14">
          <p:sp>
            <p:nvSpPr>
              <p:cNvPr id="14" name="Content Placeholder 2"/>
              <p:cNvSpPr>
                <a:spLocks noGrp="1"/>
              </p:cNvSpPr>
              <p:nvPr>
                <p:ph idx="1"/>
              </p:nvPr>
            </p:nvSpPr>
            <p:spPr>
              <a:xfrm>
                <a:off x="610099" y="1188001"/>
                <a:ext cx="8489906" cy="3768992"/>
              </a:xfrm>
            </p:spPr>
            <p:txBody>
              <a:bodyPr/>
              <a:lstStyle/>
              <a:p>
                <a:pPr marL="342900" indent="-342900">
                  <a:lnSpc>
                    <a:spcPct val="100000"/>
                  </a:lnSpc>
                  <a:buFont typeface="Arial" panose="020B0604020202020204" pitchFamily="34" charset="0"/>
                  <a:buChar char="•"/>
                </a:pPr>
                <a:r>
                  <a:rPr lang="en-US" sz="2000" dirty="0" smtClean="0"/>
                  <a:t>Batch normalization (BN) is computed with the training set sample mean and variance and has two learnable scaling factors </a:t>
                </a:r>
                <a14:m>
                  <m:oMath xmlns:m="http://schemas.openxmlformats.org/officeDocument/2006/math">
                    <m:r>
                      <a:rPr lang="en-US" sz="2000" i="1" smtClean="0">
                        <a:solidFill>
                          <a:schemeClr val="tx1"/>
                        </a:solidFill>
                        <a:latin typeface="Cambria Math" panose="02040503050406030204" pitchFamily="18" charset="0"/>
                      </a:rPr>
                      <m:t>𝛾</m:t>
                    </m:r>
                    <m:r>
                      <a:rPr lang="en-US" sz="2000" i="1">
                        <a:solidFill>
                          <a:srgbClr val="C00000"/>
                        </a:solidFill>
                        <a:latin typeface="Cambria Math" panose="02040503050406030204" pitchFamily="18" charset="0"/>
                      </a:rPr>
                      <m:t> </m:t>
                    </m:r>
                  </m:oMath>
                </a14:m>
                <a:r>
                  <a:rPr lang="en-US" sz="2000" dirty="0" smtClean="0"/>
                  <a:t>and </a:t>
                </a:r>
                <a14:m>
                  <m:oMath xmlns:m="http://schemas.openxmlformats.org/officeDocument/2006/math">
                    <m:r>
                      <a:rPr lang="en-US" sz="2000" b="0" i="1" smtClean="0">
                        <a:solidFill>
                          <a:schemeClr val="tx1"/>
                        </a:solidFill>
                        <a:latin typeface="Cambria Math" panose="02040503050406030204" pitchFamily="18" charset="0"/>
                      </a:rPr>
                      <m:t>𝛽</m:t>
                    </m:r>
                  </m:oMath>
                </a14:m>
                <a:r>
                  <a:rPr lang="en-US" sz="2000" dirty="0" smtClean="0"/>
                  <a:t> (per output channel):</a:t>
                </a:r>
                <a:r>
                  <a:rPr lang="en-US" sz="2000" dirty="0" smtClean="0">
                    <a:solidFill>
                      <a:schemeClr val="bg1">
                        <a:lumMod val="65000"/>
                      </a:schemeClr>
                    </a:solidFill>
                  </a:rPr>
                  <a:t>*</a:t>
                </a:r>
              </a:p>
              <a:p>
                <a:pPr algn="ctr">
                  <a:lnSpc>
                    <a:spcPct val="100000"/>
                  </a:lnSpc>
                </a:pPr>
                <a14:m>
                  <m:oMath xmlns:m="http://schemas.openxmlformats.org/officeDocument/2006/math">
                    <m:acc>
                      <m:accPr>
                        <m:chr m:val="̂"/>
                        <m:ctrlPr>
                          <a:rPr lang="en-US" sz="1800" i="1" smtClean="0">
                            <a:solidFill>
                              <a:schemeClr val="tx1"/>
                            </a:solidFill>
                            <a:latin typeface="Cambria Math" panose="02040503050406030204" pitchFamily="18" charset="0"/>
                          </a:rPr>
                        </m:ctrlPr>
                      </m:accPr>
                      <m:e>
                        <m:r>
                          <a:rPr lang="en-US" sz="1800" i="1">
                            <a:solidFill>
                              <a:schemeClr val="tx1"/>
                            </a:solidFill>
                            <a:latin typeface="Cambria Math" panose="02040503050406030204" pitchFamily="18" charset="0"/>
                          </a:rPr>
                          <m:t>𝑥</m:t>
                        </m:r>
                      </m:e>
                    </m:acc>
                    <m:r>
                      <a:rPr lang="en-US" sz="1800" i="1">
                        <a:solidFill>
                          <a:schemeClr val="tx1"/>
                        </a:solidFill>
                        <a:latin typeface="Cambria Math" panose="02040503050406030204" pitchFamily="18" charset="0"/>
                      </a:rPr>
                      <m:t>=</m:t>
                    </m:r>
                    <m:f>
                      <m:fPr>
                        <m:ctrlPr>
                          <a:rPr lang="en-US" sz="1800" i="1">
                            <a:solidFill>
                              <a:schemeClr val="tx1"/>
                            </a:solidFill>
                            <a:latin typeface="Cambria Math" panose="02040503050406030204" pitchFamily="18" charset="0"/>
                          </a:rPr>
                        </m:ctrlPr>
                      </m:fPr>
                      <m:num>
                        <m:r>
                          <a:rPr lang="en-US" sz="1800" i="1">
                            <a:solidFill>
                              <a:schemeClr val="tx1"/>
                            </a:solidFill>
                            <a:latin typeface="Cambria Math" panose="02040503050406030204" pitchFamily="18" charset="0"/>
                          </a:rPr>
                          <m:t>𝑥</m:t>
                        </m:r>
                        <m:r>
                          <a:rPr lang="en-US" sz="1800" i="1">
                            <a:solidFill>
                              <a:schemeClr val="tx1"/>
                            </a:solidFill>
                            <a:latin typeface="Cambria Math" panose="02040503050406030204" pitchFamily="18" charset="0"/>
                          </a:rPr>
                          <m:t>−</m:t>
                        </m:r>
                        <m:r>
                          <m:rPr>
                            <m:sty m:val="p"/>
                          </m:rPr>
                          <a:rPr lang="en-US" sz="1800" i="0">
                            <a:solidFill>
                              <a:schemeClr val="tx1"/>
                            </a:solidFill>
                            <a:latin typeface="Cambria Math" panose="02040503050406030204" pitchFamily="18" charset="0"/>
                          </a:rPr>
                          <m:t>E</m:t>
                        </m:r>
                        <m:d>
                          <m:dPr>
                            <m:ctrlPr>
                              <a:rPr lang="en-US" sz="1800" i="1">
                                <a:solidFill>
                                  <a:schemeClr val="tx1"/>
                                </a:solidFill>
                                <a:latin typeface="Cambria Math" panose="02040503050406030204" pitchFamily="18" charset="0"/>
                              </a:rPr>
                            </m:ctrlPr>
                          </m:dPr>
                          <m:e>
                            <m:r>
                              <a:rPr lang="en-US" sz="1800" i="1">
                                <a:solidFill>
                                  <a:schemeClr val="tx1"/>
                                </a:solidFill>
                                <a:latin typeface="Cambria Math" panose="02040503050406030204" pitchFamily="18" charset="0"/>
                              </a:rPr>
                              <m:t>𝑥</m:t>
                            </m:r>
                          </m:e>
                        </m:d>
                      </m:num>
                      <m:den>
                        <m:rad>
                          <m:radPr>
                            <m:degHide m:val="on"/>
                            <m:ctrlPr>
                              <a:rPr lang="en-US" sz="1800" i="1">
                                <a:solidFill>
                                  <a:schemeClr val="tx1"/>
                                </a:solidFill>
                                <a:latin typeface="Cambria Math" panose="02040503050406030204" pitchFamily="18" charset="0"/>
                              </a:rPr>
                            </m:ctrlPr>
                          </m:radPr>
                          <m:deg/>
                          <m:e>
                            <m:r>
                              <m:rPr>
                                <m:sty m:val="p"/>
                              </m:rPr>
                              <a:rPr lang="en-US" sz="1800" i="0">
                                <a:solidFill>
                                  <a:schemeClr val="tx1"/>
                                </a:solidFill>
                                <a:latin typeface="Cambria Math" panose="02040503050406030204" pitchFamily="18" charset="0"/>
                              </a:rPr>
                              <m:t>Var</m:t>
                            </m:r>
                            <m:d>
                              <m:dPr>
                                <m:ctrlPr>
                                  <a:rPr lang="en-US" sz="1800" i="1">
                                    <a:solidFill>
                                      <a:schemeClr val="tx1"/>
                                    </a:solidFill>
                                    <a:latin typeface="Cambria Math" panose="02040503050406030204" pitchFamily="18" charset="0"/>
                                  </a:rPr>
                                </m:ctrlPr>
                              </m:dPr>
                              <m:e>
                                <m:r>
                                  <a:rPr lang="en-US" sz="1800" i="1">
                                    <a:solidFill>
                                      <a:schemeClr val="tx1"/>
                                    </a:solidFill>
                                    <a:latin typeface="Cambria Math" panose="02040503050406030204" pitchFamily="18" charset="0"/>
                                  </a:rPr>
                                  <m:t>𝑥</m:t>
                                </m:r>
                              </m:e>
                            </m:d>
                            <m:r>
                              <a:rPr lang="en-US" sz="1800" i="1">
                                <a:solidFill>
                                  <a:schemeClr val="tx1"/>
                                </a:solidFill>
                                <a:latin typeface="Cambria Math" panose="02040503050406030204" pitchFamily="18" charset="0"/>
                              </a:rPr>
                              <m:t>+</m:t>
                            </m:r>
                            <m:r>
                              <a:rPr lang="en-US" sz="1800" i="1">
                                <a:solidFill>
                                  <a:schemeClr val="tx1"/>
                                </a:solidFill>
                                <a:latin typeface="Cambria Math" panose="02040503050406030204" pitchFamily="18" charset="0"/>
                              </a:rPr>
                              <m:t>𝜖</m:t>
                            </m:r>
                          </m:e>
                        </m:rad>
                      </m:den>
                    </m:f>
                  </m:oMath>
                </a14:m>
                <a:r>
                  <a:rPr lang="en-US" sz="1800" dirty="0">
                    <a:solidFill>
                      <a:schemeClr val="tx1"/>
                    </a:solidFill>
                  </a:rPr>
                  <a:t>		</a:t>
                </a:r>
                <a:r>
                  <a:rPr lang="en-US" sz="1800" dirty="0" smtClean="0">
                    <a:solidFill>
                      <a:schemeClr val="tx1"/>
                    </a:solidFill>
                  </a:rPr>
                  <a:t>  </a:t>
                </a:r>
                <a:r>
                  <a:rPr lang="en-US" sz="1800" dirty="0" smtClean="0">
                    <a:solidFill>
                      <a:schemeClr val="bg1">
                        <a:lumMod val="50000"/>
                      </a:schemeClr>
                    </a:solidFill>
                  </a:rPr>
                  <a:t>// </a:t>
                </a:r>
                <a:r>
                  <a:rPr lang="en-US" sz="1800" dirty="0">
                    <a:solidFill>
                      <a:schemeClr val="bg1">
                        <a:lumMod val="50000"/>
                      </a:schemeClr>
                    </a:solidFill>
                  </a:rPr>
                  <a:t>normalize</a:t>
                </a:r>
              </a:p>
              <a:p>
                <a:pPr algn="ctr">
                  <a:lnSpc>
                    <a:spcPct val="100000"/>
                  </a:lnSpc>
                </a:pPr>
                <a14:m>
                  <m:oMath xmlns:m="http://schemas.openxmlformats.org/officeDocument/2006/math">
                    <m:r>
                      <m:rPr>
                        <m:sty m:val="p"/>
                      </m:rPr>
                      <a:rPr lang="en-US" sz="1800" i="0" smtClean="0">
                        <a:solidFill>
                          <a:schemeClr val="tx1"/>
                        </a:solidFill>
                        <a:latin typeface="Cambria Math" panose="02040503050406030204" pitchFamily="18" charset="0"/>
                      </a:rPr>
                      <m:t>B</m:t>
                    </m:r>
                    <m:sSub>
                      <m:sSubPr>
                        <m:ctrlPr>
                          <a:rPr lang="en-US" sz="1800" i="1">
                            <a:solidFill>
                              <a:schemeClr val="tx1"/>
                            </a:solidFill>
                            <a:latin typeface="Cambria Math" panose="02040503050406030204" pitchFamily="18" charset="0"/>
                          </a:rPr>
                        </m:ctrlPr>
                      </m:sSubPr>
                      <m:e>
                        <m:r>
                          <m:rPr>
                            <m:sty m:val="p"/>
                          </m:rPr>
                          <a:rPr lang="en-US" sz="1800" i="0">
                            <a:solidFill>
                              <a:schemeClr val="tx1"/>
                            </a:solidFill>
                            <a:latin typeface="Cambria Math" panose="02040503050406030204" pitchFamily="18" charset="0"/>
                          </a:rPr>
                          <m:t>N</m:t>
                        </m:r>
                      </m:e>
                      <m:sub>
                        <m:r>
                          <a:rPr lang="en-US" sz="1800" i="1">
                            <a:solidFill>
                              <a:schemeClr val="tx1"/>
                            </a:solidFill>
                            <a:latin typeface="Cambria Math" panose="02040503050406030204" pitchFamily="18" charset="0"/>
                          </a:rPr>
                          <m:t>𝛾</m:t>
                        </m:r>
                        <m:r>
                          <a:rPr lang="en-US" sz="1800" i="1">
                            <a:solidFill>
                              <a:schemeClr val="tx1"/>
                            </a:solidFill>
                            <a:latin typeface="Cambria Math" panose="02040503050406030204" pitchFamily="18" charset="0"/>
                          </a:rPr>
                          <m:t>,</m:t>
                        </m:r>
                        <m:r>
                          <a:rPr lang="en-US" sz="1800" i="1">
                            <a:solidFill>
                              <a:schemeClr val="tx1"/>
                            </a:solidFill>
                            <a:latin typeface="Cambria Math" panose="02040503050406030204" pitchFamily="18" charset="0"/>
                          </a:rPr>
                          <m:t>𝛽</m:t>
                        </m:r>
                      </m:sub>
                    </m:sSub>
                    <m:d>
                      <m:dPr>
                        <m:ctrlPr>
                          <a:rPr lang="en-US" sz="1800" i="1">
                            <a:solidFill>
                              <a:schemeClr val="tx1"/>
                            </a:solidFill>
                            <a:latin typeface="Cambria Math" panose="02040503050406030204" pitchFamily="18" charset="0"/>
                          </a:rPr>
                        </m:ctrlPr>
                      </m:dPr>
                      <m:e>
                        <m:r>
                          <a:rPr lang="en-US" sz="1800" i="1">
                            <a:solidFill>
                              <a:schemeClr val="tx1"/>
                            </a:solidFill>
                            <a:latin typeface="Cambria Math" panose="02040503050406030204" pitchFamily="18" charset="0"/>
                          </a:rPr>
                          <m:t>𝑥</m:t>
                        </m:r>
                      </m:e>
                    </m:d>
                    <m:r>
                      <a:rPr lang="en-US" sz="1800" i="1">
                        <a:solidFill>
                          <a:schemeClr val="tx1"/>
                        </a:solidFill>
                        <a:latin typeface="Cambria Math" panose="02040503050406030204" pitchFamily="18" charset="0"/>
                      </a:rPr>
                      <m:t>=</m:t>
                    </m:r>
                    <m:r>
                      <a:rPr lang="en-US" sz="1800" i="1">
                        <a:solidFill>
                          <a:schemeClr val="tx1"/>
                        </a:solidFill>
                        <a:latin typeface="Cambria Math" panose="02040503050406030204" pitchFamily="18" charset="0"/>
                      </a:rPr>
                      <m:t>𝛾</m:t>
                    </m:r>
                    <m:r>
                      <a:rPr lang="en-US" sz="1800" i="1">
                        <a:solidFill>
                          <a:schemeClr val="tx1"/>
                        </a:solidFill>
                        <a:latin typeface="Cambria Math" panose="02040503050406030204" pitchFamily="18" charset="0"/>
                      </a:rPr>
                      <m:t>⋅</m:t>
                    </m:r>
                    <m:acc>
                      <m:accPr>
                        <m:chr m:val="̂"/>
                        <m:ctrlPr>
                          <a:rPr lang="en-US" sz="1800" i="1">
                            <a:solidFill>
                              <a:schemeClr val="tx1"/>
                            </a:solidFill>
                            <a:latin typeface="Cambria Math" panose="02040503050406030204" pitchFamily="18" charset="0"/>
                          </a:rPr>
                        </m:ctrlPr>
                      </m:accPr>
                      <m:e>
                        <m:r>
                          <a:rPr lang="en-US" sz="1800" i="1">
                            <a:solidFill>
                              <a:schemeClr val="tx1"/>
                            </a:solidFill>
                            <a:latin typeface="Cambria Math" panose="02040503050406030204" pitchFamily="18" charset="0"/>
                          </a:rPr>
                          <m:t>𝑥</m:t>
                        </m:r>
                      </m:e>
                    </m:acc>
                    <m:r>
                      <a:rPr lang="en-US" sz="1800" i="1">
                        <a:solidFill>
                          <a:schemeClr val="tx1"/>
                        </a:solidFill>
                        <a:latin typeface="Cambria Math" panose="02040503050406030204" pitchFamily="18" charset="0"/>
                      </a:rPr>
                      <m:t>+</m:t>
                    </m:r>
                    <m:r>
                      <a:rPr lang="en-US" sz="1800" i="1">
                        <a:solidFill>
                          <a:schemeClr val="tx1"/>
                        </a:solidFill>
                        <a:latin typeface="Cambria Math" panose="02040503050406030204" pitchFamily="18" charset="0"/>
                      </a:rPr>
                      <m:t>𝛽</m:t>
                    </m:r>
                  </m:oMath>
                </a14:m>
                <a:r>
                  <a:rPr lang="en-US" sz="1800" dirty="0">
                    <a:solidFill>
                      <a:schemeClr val="tx1"/>
                    </a:solidFill>
                  </a:rPr>
                  <a:t>	</a:t>
                </a:r>
                <a:r>
                  <a:rPr lang="en-US" sz="1800" dirty="0" smtClean="0">
                    <a:solidFill>
                      <a:schemeClr val="tx1"/>
                    </a:solidFill>
                  </a:rPr>
                  <a:t>         </a:t>
                </a:r>
                <a:r>
                  <a:rPr lang="en-US" sz="1800" dirty="0" smtClean="0">
                    <a:solidFill>
                      <a:schemeClr val="bg1">
                        <a:lumMod val="50000"/>
                      </a:schemeClr>
                    </a:solidFill>
                  </a:rPr>
                  <a:t>// </a:t>
                </a:r>
                <a:r>
                  <a:rPr lang="en-US" sz="1800" dirty="0">
                    <a:solidFill>
                      <a:schemeClr val="bg1">
                        <a:lumMod val="50000"/>
                      </a:schemeClr>
                    </a:solidFill>
                  </a:rPr>
                  <a:t>scale and </a:t>
                </a:r>
                <a:r>
                  <a:rPr lang="en-US" sz="1800" dirty="0" smtClean="0">
                    <a:solidFill>
                      <a:schemeClr val="bg1">
                        <a:lumMod val="50000"/>
                      </a:schemeClr>
                    </a:solidFill>
                  </a:rPr>
                  <a:t>shift</a:t>
                </a:r>
                <a:endParaRPr lang="en-US" sz="1800" dirty="0">
                  <a:solidFill>
                    <a:schemeClr val="bg1">
                      <a:lumMod val="50000"/>
                    </a:schemeClr>
                  </a:solidFill>
                </a:endParaRPr>
              </a:p>
              <a:p>
                <a:pPr marL="342900" indent="-342900">
                  <a:lnSpc>
                    <a:spcPct val="100000"/>
                  </a:lnSpc>
                  <a:buFont typeface="Arial" panose="020B0604020202020204" pitchFamily="34" charset="0"/>
                  <a:buChar char="•"/>
                </a:pPr>
                <a:r>
                  <a:rPr lang="en-US" sz="2000" dirty="0" smtClean="0"/>
                  <a:t>A BN layer is traditionally placed before the non-linear activation </a:t>
                </a:r>
                <a14:m>
                  <m:oMath xmlns:m="http://schemas.openxmlformats.org/officeDocument/2006/math">
                    <m:r>
                      <m:rPr>
                        <m:sty m:val="p"/>
                      </m:rPr>
                      <a:rPr lang="en-US" sz="2000">
                        <a:solidFill>
                          <a:schemeClr val="tx1"/>
                        </a:solidFill>
                        <a:latin typeface="Cambria Math" panose="02040503050406030204" pitchFamily="18" charset="0"/>
                        <a:ea typeface="Cambria Math" panose="02040503050406030204" pitchFamily="18" charset="0"/>
                      </a:rPr>
                      <m:t>σ</m:t>
                    </m:r>
                  </m:oMath>
                </a14:m>
                <a:r>
                  <a:rPr lang="en-US" sz="2000" dirty="0" smtClean="0"/>
                  <a:t> of a convolutional or fully-connected layer, which makes bias </a:t>
                </a:r>
                <a14:m>
                  <m:oMath xmlns:m="http://schemas.openxmlformats.org/officeDocument/2006/math">
                    <m:r>
                      <a:rPr lang="en-US" sz="2000" i="1" smtClean="0">
                        <a:solidFill>
                          <a:schemeClr val="tx1"/>
                        </a:solidFill>
                        <a:latin typeface="Cambria Math" panose="02040503050406030204" pitchFamily="18" charset="0"/>
                      </a:rPr>
                      <m:t>𝑏</m:t>
                    </m:r>
                  </m:oMath>
                </a14:m>
                <a:r>
                  <a:rPr lang="en-US" sz="2000" dirty="0" smtClean="0"/>
                  <a:t> unnecessary </a:t>
                </a:r>
                <a:br>
                  <a:rPr lang="en-US" sz="2000" dirty="0" smtClean="0"/>
                </a:br>
                <a:r>
                  <a:rPr lang="en-US" sz="2000" dirty="0" smtClean="0"/>
                  <a:t>(</a:t>
                </a:r>
                <a14:m>
                  <m:oMath xmlns:m="http://schemas.openxmlformats.org/officeDocument/2006/math">
                    <m:r>
                      <a:rPr lang="en-US" sz="2000" i="1">
                        <a:solidFill>
                          <a:schemeClr val="tx1"/>
                        </a:solidFill>
                        <a:latin typeface="Cambria Math" panose="02040503050406030204" pitchFamily="18" charset="0"/>
                      </a:rPr>
                      <m:t>𝑏</m:t>
                    </m:r>
                  </m:oMath>
                </a14:m>
                <a:r>
                  <a:rPr lang="en-US" sz="2000" dirty="0" smtClean="0"/>
                  <a:t> can be fused into </a:t>
                </a:r>
                <a14:m>
                  <m:oMath xmlns:m="http://schemas.openxmlformats.org/officeDocument/2006/math">
                    <m:r>
                      <a:rPr lang="en-US" sz="2000" i="1">
                        <a:solidFill>
                          <a:schemeClr val="tx1"/>
                        </a:solidFill>
                        <a:latin typeface="Cambria Math" panose="02040503050406030204" pitchFamily="18" charset="0"/>
                      </a:rPr>
                      <m:t>𝛽</m:t>
                    </m:r>
                  </m:oMath>
                </a14:m>
                <a:r>
                  <a:rPr lang="en-US" sz="2000" dirty="0" smtClean="0"/>
                  <a:t>):</a:t>
                </a:r>
              </a:p>
              <a:p>
                <a:pPr>
                  <a:lnSpc>
                    <a:spcPct val="100000"/>
                  </a:lnSpc>
                </a:pPr>
                <a14:m>
                  <m:oMathPara xmlns:m="http://schemas.openxmlformats.org/officeDocument/2006/math">
                    <m:oMathParaPr>
                      <m:jc m:val="centerGroup"/>
                    </m:oMathParaPr>
                    <m:oMath xmlns:m="http://schemas.openxmlformats.org/officeDocument/2006/math">
                      <m:acc>
                        <m:accPr>
                          <m:chr m:val="⃑"/>
                          <m:ctrlPr>
                            <a:rPr lang="en-US" sz="1800" i="1" smtClean="0">
                              <a:solidFill>
                                <a:schemeClr val="tx1"/>
                              </a:solidFill>
                              <a:latin typeface="Cambria Math" panose="02040503050406030204" pitchFamily="18" charset="0"/>
                            </a:rPr>
                          </m:ctrlPr>
                        </m:accPr>
                        <m:e>
                          <m:r>
                            <a:rPr lang="en-US" sz="1800" i="1">
                              <a:solidFill>
                                <a:schemeClr val="tx1"/>
                              </a:solidFill>
                              <a:latin typeface="Cambria Math" panose="02040503050406030204" pitchFamily="18" charset="0"/>
                            </a:rPr>
                            <m:t>𝑎</m:t>
                          </m:r>
                        </m:e>
                      </m:acc>
                      <m:r>
                        <a:rPr lang="en-US" sz="1800" i="1">
                          <a:solidFill>
                            <a:schemeClr val="tx1"/>
                          </a:solidFill>
                          <a:latin typeface="Cambria Math" panose="02040503050406030204" pitchFamily="18" charset="0"/>
                        </a:rPr>
                        <m:t>=</m:t>
                      </m:r>
                      <m:r>
                        <m:rPr>
                          <m:sty m:val="p"/>
                        </m:rPr>
                        <a:rPr lang="en-US" sz="1800">
                          <a:solidFill>
                            <a:schemeClr val="tx1"/>
                          </a:solidFill>
                          <a:latin typeface="Cambria Math" panose="02040503050406030204" pitchFamily="18" charset="0"/>
                          <a:ea typeface="Cambria Math" panose="02040503050406030204" pitchFamily="18" charset="0"/>
                        </a:rPr>
                        <m:t>σ</m:t>
                      </m:r>
                      <m:r>
                        <a:rPr lang="en-US" sz="1800" i="1">
                          <a:solidFill>
                            <a:schemeClr val="tx1"/>
                          </a:solidFill>
                          <a:latin typeface="Cambria Math" panose="02040503050406030204" pitchFamily="18" charset="0"/>
                        </a:rPr>
                        <m:t>(</m:t>
                      </m:r>
                      <m:r>
                        <m:rPr>
                          <m:sty m:val="p"/>
                        </m:rPr>
                        <a:rPr lang="en-US" sz="1800" i="0">
                          <a:solidFill>
                            <a:schemeClr val="tx1"/>
                          </a:solidFill>
                          <a:latin typeface="Cambria Math" panose="02040503050406030204" pitchFamily="18" charset="0"/>
                        </a:rPr>
                        <m:t>B</m:t>
                      </m:r>
                      <m:sSub>
                        <m:sSubPr>
                          <m:ctrlPr>
                            <a:rPr lang="en-US" sz="1800" i="1">
                              <a:solidFill>
                                <a:schemeClr val="tx1"/>
                              </a:solidFill>
                              <a:latin typeface="Cambria Math" panose="02040503050406030204" pitchFamily="18" charset="0"/>
                            </a:rPr>
                          </m:ctrlPr>
                        </m:sSubPr>
                        <m:e>
                          <m:r>
                            <m:rPr>
                              <m:sty m:val="p"/>
                            </m:rPr>
                            <a:rPr lang="en-US" sz="1800" i="0">
                              <a:solidFill>
                                <a:schemeClr val="tx1"/>
                              </a:solidFill>
                              <a:latin typeface="Cambria Math" panose="02040503050406030204" pitchFamily="18" charset="0"/>
                            </a:rPr>
                            <m:t>N</m:t>
                          </m:r>
                        </m:e>
                        <m:sub>
                          <m:r>
                            <a:rPr lang="en-US" sz="1800" i="1">
                              <a:solidFill>
                                <a:schemeClr val="tx1"/>
                              </a:solidFill>
                              <a:latin typeface="Cambria Math" panose="02040503050406030204" pitchFamily="18" charset="0"/>
                            </a:rPr>
                            <m:t>𝛾</m:t>
                          </m:r>
                          <m:r>
                            <a:rPr lang="en-US" sz="1800" i="1">
                              <a:solidFill>
                                <a:schemeClr val="tx1"/>
                              </a:solidFill>
                              <a:latin typeface="Cambria Math" panose="02040503050406030204" pitchFamily="18" charset="0"/>
                            </a:rPr>
                            <m:t>,</m:t>
                          </m:r>
                          <m:r>
                            <a:rPr lang="en-US" sz="1800" i="1">
                              <a:solidFill>
                                <a:schemeClr val="tx1"/>
                              </a:solidFill>
                              <a:latin typeface="Cambria Math" panose="02040503050406030204" pitchFamily="18" charset="0"/>
                            </a:rPr>
                            <m:t>𝛽</m:t>
                          </m:r>
                        </m:sub>
                      </m:sSub>
                      <m:r>
                        <a:rPr lang="en-US" sz="1800" i="1">
                          <a:solidFill>
                            <a:schemeClr val="tx1"/>
                          </a:solidFill>
                          <a:latin typeface="Cambria Math" panose="02040503050406030204" pitchFamily="18" charset="0"/>
                        </a:rPr>
                        <m:t>(</m:t>
                      </m:r>
                      <m:limLow>
                        <m:limLowPr>
                          <m:ctrlPr>
                            <a:rPr lang="en-US" sz="1800" i="1" smtClean="0">
                              <a:solidFill>
                                <a:schemeClr val="tx1"/>
                              </a:solidFill>
                              <a:latin typeface="Cambria Math" panose="02040503050406030204" pitchFamily="18" charset="0"/>
                            </a:rPr>
                          </m:ctrlPr>
                        </m:limLowPr>
                        <m:e>
                          <m:groupChr>
                            <m:groupChrPr>
                              <m:chr m:val="⏟"/>
                              <m:ctrlPr>
                                <a:rPr lang="en-US" sz="1800" i="1" smtClean="0">
                                  <a:solidFill>
                                    <a:schemeClr val="tx1"/>
                                  </a:solidFill>
                                  <a:latin typeface="Cambria Math" panose="02040503050406030204" pitchFamily="18" charset="0"/>
                                </a:rPr>
                              </m:ctrlPr>
                            </m:groupChrPr>
                            <m:e>
                              <m:r>
                                <a:rPr lang="en-US" sz="1800" i="1">
                                  <a:solidFill>
                                    <a:schemeClr val="tx1"/>
                                  </a:solidFill>
                                  <a:latin typeface="Cambria Math" panose="02040503050406030204" pitchFamily="18" charset="0"/>
                                </a:rPr>
                                <m:t>𝑊</m:t>
                              </m:r>
                              <m:acc>
                                <m:accPr>
                                  <m:chr m:val="⃑"/>
                                  <m:ctrlPr>
                                    <a:rPr lang="en-US" sz="1800" i="1">
                                      <a:solidFill>
                                        <a:schemeClr val="tx1"/>
                                      </a:solidFill>
                                      <a:latin typeface="Cambria Math" panose="02040503050406030204" pitchFamily="18" charset="0"/>
                                    </a:rPr>
                                  </m:ctrlPr>
                                </m:accPr>
                                <m:e>
                                  <m:r>
                                    <a:rPr lang="en-US" sz="1800" i="1">
                                      <a:solidFill>
                                        <a:schemeClr val="tx1"/>
                                      </a:solidFill>
                                      <a:latin typeface="Cambria Math" panose="02040503050406030204" pitchFamily="18" charset="0"/>
                                    </a:rPr>
                                    <m:t>𝑥</m:t>
                                  </m:r>
                                </m:e>
                              </m:acc>
                              <m:r>
                                <a:rPr lang="en-US" sz="1800" i="1">
                                  <a:solidFill>
                                    <a:schemeClr val="tx1"/>
                                  </a:solidFill>
                                  <a:latin typeface="Cambria Math" panose="02040503050406030204" pitchFamily="18" charset="0"/>
                                </a:rPr>
                                <m:t>+</m:t>
                              </m:r>
                              <m:acc>
                                <m:accPr>
                                  <m:chr m:val="⃑"/>
                                  <m:ctrlPr>
                                    <a:rPr lang="en-US" sz="1800" i="1">
                                      <a:solidFill>
                                        <a:schemeClr val="tx1"/>
                                      </a:solidFill>
                                      <a:latin typeface="Cambria Math" panose="02040503050406030204" pitchFamily="18" charset="0"/>
                                    </a:rPr>
                                  </m:ctrlPr>
                                </m:accPr>
                                <m:e>
                                  <m:r>
                                    <a:rPr lang="en-US" sz="1800" i="1">
                                      <a:solidFill>
                                        <a:schemeClr val="tx1"/>
                                      </a:solidFill>
                                      <a:latin typeface="Cambria Math" panose="02040503050406030204" pitchFamily="18" charset="0"/>
                                    </a:rPr>
                                    <m:t>𝑏</m:t>
                                  </m:r>
                                </m:e>
                              </m:acc>
                            </m:e>
                          </m:groupChr>
                        </m:e>
                        <m:lim/>
                      </m:limLow>
                      <m:r>
                        <a:rPr lang="en-US" sz="1800" i="1">
                          <a:solidFill>
                            <a:schemeClr val="tx1"/>
                          </a:solidFill>
                          <a:latin typeface="Cambria Math" panose="02040503050406030204" pitchFamily="18" charset="0"/>
                        </a:rPr>
                        <m:t>)</m:t>
                      </m:r>
                      <m:r>
                        <a:rPr lang="en-US" sz="1800">
                          <a:solidFill>
                            <a:schemeClr val="tx1"/>
                          </a:solidFill>
                          <a:latin typeface="Cambria Math" panose="02040503050406030204" pitchFamily="18" charset="0"/>
                        </a:rPr>
                        <m:t>)</m:t>
                      </m:r>
                    </m:oMath>
                  </m:oMathPara>
                </a14:m>
                <a:endParaRPr lang="en-US" sz="1800" dirty="0">
                  <a:solidFill>
                    <a:schemeClr val="tx1"/>
                  </a:solidFill>
                </a:endParaRPr>
              </a:p>
              <a:p>
                <a:pPr marL="342900" indent="-342900">
                  <a:lnSpc>
                    <a:spcPct val="100000"/>
                  </a:lnSpc>
                  <a:buFont typeface="Arial" panose="020B0604020202020204" pitchFamily="34" charset="0"/>
                  <a:buChar char="•"/>
                </a:pPr>
                <a:endParaRPr lang="en-US" sz="2000" dirty="0"/>
              </a:p>
              <a:p>
                <a:pPr marL="342900" indent="-342900">
                  <a:lnSpc>
                    <a:spcPct val="100000"/>
                  </a:lnSpc>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p:txBody>
          </p:sp>
        </mc:Choice>
        <mc:Fallback xmlns="">
          <p:sp>
            <p:nvSpPr>
              <p:cNvPr id="14" name="Content Placeholder 2"/>
              <p:cNvSpPr>
                <a:spLocks noGrp="1" noRot="1" noChangeAspect="1" noMove="1" noResize="1" noEditPoints="1" noAdjustHandles="1" noChangeArrowheads="1" noChangeShapeType="1" noTextEdit="1"/>
              </p:cNvSpPr>
              <p:nvPr>
                <p:ph idx="1"/>
              </p:nvPr>
            </p:nvSpPr>
            <p:spPr>
              <a:xfrm>
                <a:off x="610099" y="1188001"/>
                <a:ext cx="8489906" cy="3768992"/>
              </a:xfrm>
              <a:blipFill rotWithShape="0">
                <a:blip r:embed="rId2"/>
                <a:stretch>
                  <a:fillRect l="-1723" t="-2104"/>
                </a:stretch>
              </a:blipFill>
            </p:spPr>
            <p:txBody>
              <a:bodyPr/>
              <a:lstStyle/>
              <a:p>
                <a:r>
                  <a:rPr lang="en-US">
                    <a:noFill/>
                  </a:rPr>
                  <a:t> </a:t>
                </a:r>
              </a:p>
            </p:txBody>
          </p:sp>
        </mc:Fallback>
      </mc:AlternateContent>
      <p:sp>
        <p:nvSpPr>
          <p:cNvPr id="6" name="Rectangle 5"/>
          <p:cNvSpPr/>
          <p:nvPr/>
        </p:nvSpPr>
        <p:spPr>
          <a:xfrm>
            <a:off x="2096123" y="3007198"/>
            <a:ext cx="184731" cy="369332"/>
          </a:xfrm>
          <a:prstGeom prst="rect">
            <a:avLst/>
          </a:prstGeom>
        </p:spPr>
        <p:txBody>
          <a:bodyPr wrap="none">
            <a:spAutoFit/>
          </a:bodyPr>
          <a:lstStyle/>
          <a:p>
            <a:endParaRPr lang="en-US" dirty="0"/>
          </a:p>
        </p:txBody>
      </p:sp>
      <p:sp>
        <p:nvSpPr>
          <p:cNvPr id="17" name="Rectangle 16"/>
          <p:cNvSpPr/>
          <p:nvPr/>
        </p:nvSpPr>
        <p:spPr>
          <a:xfrm>
            <a:off x="4734658" y="4181896"/>
            <a:ext cx="1530740" cy="276999"/>
          </a:xfrm>
          <a:prstGeom prst="rect">
            <a:avLst/>
          </a:prstGeom>
        </p:spPr>
        <p:txBody>
          <a:bodyPr wrap="none">
            <a:spAutoFit/>
          </a:bodyPr>
          <a:lstStyle/>
          <a:p>
            <a:r>
              <a:rPr lang="en-US" sz="1200" dirty="0" err="1" smtClean="0">
                <a:solidFill>
                  <a:schemeClr val="bg1">
                    <a:lumMod val="50000"/>
                  </a:schemeClr>
                </a:solidFill>
              </a:rPr>
              <a:t>Inlined</a:t>
            </a:r>
            <a:r>
              <a:rPr lang="en-US" sz="1200" dirty="0" smtClean="0">
                <a:solidFill>
                  <a:schemeClr val="bg1">
                    <a:lumMod val="50000"/>
                  </a:schemeClr>
                </a:solidFill>
              </a:rPr>
              <a:t> Conv./FC layer</a:t>
            </a:r>
            <a:endParaRPr lang="en-US" sz="1200" dirty="0">
              <a:solidFill>
                <a:schemeClr val="bg1">
                  <a:lumMod val="50000"/>
                </a:schemeClr>
              </a:solidFill>
            </a:endParaRPr>
          </a:p>
        </p:txBody>
      </p:sp>
    </p:spTree>
    <p:extLst>
      <p:ext uri="{BB962C8B-B14F-4D97-AF65-F5344CB8AC3E}">
        <p14:creationId xmlns:p14="http://schemas.microsoft.com/office/powerpoint/2010/main" val="2105822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3" end="3"/>
                                            </p:txEl>
                                          </p:spTgt>
                                        </p:tgtEl>
                                        <p:attrNameLst>
                                          <p:attrName>style.visibility</p:attrName>
                                        </p:attrNameLst>
                                      </p:cBhvr>
                                      <p:to>
                                        <p:strVal val="visible"/>
                                      </p:to>
                                    </p:set>
                                    <p:animEffect transition="in" filter="fade">
                                      <p:cBhvr>
                                        <p:cTn id="7" dur="500"/>
                                        <p:tgtEl>
                                          <p:spTgt spid="14">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4">
                                            <p:txEl>
                                              <p:pRg st="4" end="4"/>
                                            </p:txEl>
                                          </p:spTgt>
                                        </p:tgtEl>
                                        <p:attrNameLst>
                                          <p:attrName>style.visibility</p:attrName>
                                        </p:attrNameLst>
                                      </p:cBhvr>
                                      <p:to>
                                        <p:strVal val="visible"/>
                                      </p:to>
                                    </p:set>
                                    <p:animEffect transition="in" filter="fade">
                                      <p:cBhvr>
                                        <p:cTn id="10" dur="500"/>
                                        <p:tgtEl>
                                          <p:spTgt spid="14">
                                            <p:txEl>
                                              <p:pRg st="4" end="4"/>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Location of Max-pooling layer in BNNs</a:t>
            </a:r>
            <a:endParaRPr lang="en-US" dirty="0"/>
          </a:p>
        </p:txBody>
      </p:sp>
      <p:sp>
        <p:nvSpPr>
          <p:cNvPr id="3" name="Content Placeholder 2"/>
          <p:cNvSpPr>
            <a:spLocks noGrp="1"/>
          </p:cNvSpPr>
          <p:nvPr>
            <p:ph idx="1"/>
          </p:nvPr>
        </p:nvSpPr>
        <p:spPr>
          <a:xfrm>
            <a:off x="610100" y="1188001"/>
            <a:ext cx="7922712" cy="1959060"/>
          </a:xfrm>
        </p:spPr>
        <p:txBody>
          <a:bodyPr/>
          <a:lstStyle/>
          <a:p>
            <a:pPr>
              <a:lnSpc>
                <a:spcPct val="100000"/>
              </a:lnSpc>
            </a:pPr>
            <a:r>
              <a:rPr lang="en-US" sz="2000" dirty="0" smtClean="0"/>
              <a:t>During training the Max-pooling layer should be put before activation.</a:t>
            </a:r>
            <a:r>
              <a:rPr lang="en-US" sz="2000" dirty="0" smtClean="0">
                <a:solidFill>
                  <a:schemeClr val="bg1">
                    <a:lumMod val="50000"/>
                  </a:schemeClr>
                </a:solidFill>
              </a:rPr>
              <a:t>*</a:t>
            </a:r>
          </a:p>
          <a:p>
            <a:pPr marL="545400" lvl="2" indent="-342900">
              <a:lnSpc>
                <a:spcPct val="100000"/>
              </a:lnSpc>
            </a:pPr>
            <a:r>
              <a:rPr lang="en-US" sz="1600" dirty="0" smtClean="0"/>
              <a:t>After binary activation, Max-pool has no information about the activation magnitude, which causes the gradient to be passed to all +1 activations.</a:t>
            </a:r>
          </a:p>
          <a:p>
            <a:pPr marL="545400" lvl="2" indent="-342900">
              <a:lnSpc>
                <a:spcPct val="100000"/>
              </a:lnSpc>
            </a:pPr>
            <a:r>
              <a:rPr lang="en-US" sz="1600" dirty="0" smtClean="0"/>
              <a:t>This is incorrect, as non-maximum values do not contribute to the output loss</a:t>
            </a:r>
            <a:r>
              <a:rPr lang="en-US" sz="1600" dirty="0" smtClean="0">
                <a:solidFill>
                  <a:srgbClr val="101073"/>
                </a:solidFill>
              </a:rPr>
              <a:t>, </a:t>
            </a:r>
            <a:r>
              <a:rPr lang="en-US" sz="1600" dirty="0">
                <a:solidFill>
                  <a:srgbClr val="101073"/>
                </a:solidFill>
              </a:rPr>
              <a:t>and should therefore not be updated. </a:t>
            </a:r>
          </a:p>
          <a:p>
            <a:pPr marL="545400" lvl="2" indent="-342900">
              <a:lnSpc>
                <a:spcPct val="100000"/>
              </a:lnSpc>
            </a:pPr>
            <a:endParaRPr lang="en-US" sz="1600" dirty="0" smtClean="0"/>
          </a:p>
        </p:txBody>
      </p:sp>
      <p:sp>
        <p:nvSpPr>
          <p:cNvPr id="4" name="Slide Number Placeholder 3"/>
          <p:cNvSpPr>
            <a:spLocks noGrp="1"/>
          </p:cNvSpPr>
          <p:nvPr>
            <p:ph type="sldNum" sz="quarter" idx="12"/>
          </p:nvPr>
        </p:nvSpPr>
        <p:spPr/>
        <p:txBody>
          <a:bodyPr/>
          <a:lstStyle/>
          <a:p>
            <a:fld id="{B7CEC10D-CD46-426F-915E-6C78530279CB}" type="slidenum">
              <a:rPr lang="en-US" smtClean="0"/>
              <a:t>21</a:t>
            </a:fld>
            <a:endParaRPr lang="en-US" dirty="0"/>
          </a:p>
        </p:txBody>
      </p:sp>
      <p:sp>
        <p:nvSpPr>
          <p:cNvPr id="50" name="Rectangle 49"/>
          <p:cNvSpPr/>
          <p:nvPr/>
        </p:nvSpPr>
        <p:spPr>
          <a:xfrm>
            <a:off x="0" y="4947312"/>
            <a:ext cx="8984187" cy="230832"/>
          </a:xfrm>
          <a:prstGeom prst="rect">
            <a:avLst/>
          </a:prstGeom>
        </p:spPr>
        <p:txBody>
          <a:bodyPr wrap="square">
            <a:spAutoFit/>
          </a:bodyPr>
          <a:lstStyle/>
          <a:p>
            <a:r>
              <a:rPr lang="en-US" sz="900" i="1" dirty="0" smtClean="0">
                <a:solidFill>
                  <a:schemeClr val="bg1">
                    <a:lumMod val="50000"/>
                  </a:schemeClr>
                </a:solidFill>
              </a:rPr>
              <a:t>* XNOR-Net: ImageNet Classification Using Binary Convolutional Neural Networks – M. </a:t>
            </a:r>
            <a:r>
              <a:rPr lang="en-US" sz="900" i="1" dirty="0" err="1" smtClean="0">
                <a:solidFill>
                  <a:schemeClr val="bg1">
                    <a:lumMod val="50000"/>
                  </a:schemeClr>
                </a:solidFill>
              </a:rPr>
              <a:t>Rastegari</a:t>
            </a:r>
            <a:r>
              <a:rPr lang="en-US" sz="900" i="1" dirty="0" smtClean="0">
                <a:solidFill>
                  <a:schemeClr val="bg1">
                    <a:lumMod val="50000"/>
                  </a:schemeClr>
                </a:solidFill>
              </a:rPr>
              <a:t> et al. (2016)</a:t>
            </a:r>
            <a:endParaRPr lang="en-US" sz="900" i="1" dirty="0">
              <a:solidFill>
                <a:schemeClr val="bg1">
                  <a:lumMod val="50000"/>
                </a:schemeClr>
              </a:solidFill>
            </a:endParaRPr>
          </a:p>
        </p:txBody>
      </p:sp>
    </p:spTree>
    <p:extLst>
      <p:ext uri="{BB962C8B-B14F-4D97-AF65-F5344CB8AC3E}">
        <p14:creationId xmlns:p14="http://schemas.microsoft.com/office/powerpoint/2010/main" val="1686685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Location of Max-pooling layer in </a:t>
            </a:r>
            <a:r>
              <a:rPr lang="en-US" dirty="0" smtClean="0"/>
              <a:t>BNNs (2)</a:t>
            </a:r>
            <a:endParaRPr lang="en-US" dirty="0"/>
          </a:p>
        </p:txBody>
      </p:sp>
      <p:sp>
        <p:nvSpPr>
          <p:cNvPr id="4" name="Slide Number Placeholder 3"/>
          <p:cNvSpPr>
            <a:spLocks noGrp="1"/>
          </p:cNvSpPr>
          <p:nvPr>
            <p:ph type="sldNum" sz="quarter" idx="12"/>
          </p:nvPr>
        </p:nvSpPr>
        <p:spPr/>
        <p:txBody>
          <a:bodyPr/>
          <a:lstStyle/>
          <a:p>
            <a:fld id="{B7CEC10D-CD46-426F-915E-6C78530279CB}" type="slidenum">
              <a:rPr lang="en-US" smtClean="0"/>
              <a:t>22</a:t>
            </a:fld>
            <a:endParaRPr lang="en-US" dirty="0"/>
          </a:p>
        </p:txBody>
      </p:sp>
      <p:grpSp>
        <p:nvGrpSpPr>
          <p:cNvPr id="5" name="Group 4"/>
          <p:cNvGrpSpPr/>
          <p:nvPr/>
        </p:nvGrpSpPr>
        <p:grpSpPr>
          <a:xfrm>
            <a:off x="1193332" y="2614039"/>
            <a:ext cx="657551" cy="420326"/>
            <a:chOff x="5452284" y="2538359"/>
            <a:chExt cx="657551" cy="612000"/>
          </a:xfrm>
        </p:grpSpPr>
        <p:sp>
          <p:nvSpPr>
            <p:cNvPr id="6" name="Rectangle 5"/>
            <p:cNvSpPr/>
            <p:nvPr/>
          </p:nvSpPr>
          <p:spPr>
            <a:xfrm>
              <a:off x="5465152" y="2538359"/>
              <a:ext cx="612000" cy="612000"/>
            </a:xfrm>
            <a:prstGeom prst="rect">
              <a:avLst/>
            </a:prstGeom>
            <a:solidFill>
              <a:srgbClr val="FFC0CB"/>
            </a:solidFill>
            <a:ln w="28575">
              <a:solidFill>
                <a:srgbClr val="2D2F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ysClr val="windowText" lastClr="000000"/>
                </a:solidFill>
              </a:endParaRPr>
            </a:p>
          </p:txBody>
        </p:sp>
        <mc:AlternateContent xmlns:mc="http://schemas.openxmlformats.org/markup-compatibility/2006" xmlns:a14="http://schemas.microsoft.com/office/drawing/2010/main">
          <mc:Choice Requires="a14">
            <p:sp>
              <p:nvSpPr>
                <p:cNvPr id="7" name="Rectangle 6"/>
                <p:cNvSpPr/>
                <p:nvPr/>
              </p:nvSpPr>
              <p:spPr>
                <a:xfrm>
                  <a:off x="5452284" y="2563421"/>
                  <a:ext cx="657551" cy="53775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S</m:t>
                        </m:r>
                        <m:r>
                          <m:rPr>
                            <m:sty m:val="p"/>
                          </m:rPr>
                          <a:rPr lang="en-US">
                            <a:latin typeface="Cambria Math" panose="02040503050406030204" pitchFamily="18" charset="0"/>
                          </a:rPr>
                          <m:t>ign</m:t>
                        </m:r>
                      </m:oMath>
                    </m:oMathPara>
                  </a14:m>
                  <a:endParaRPr lang="en-US" dirty="0"/>
                </a:p>
              </p:txBody>
            </p:sp>
          </mc:Choice>
          <mc:Fallback xmlns="">
            <p:sp>
              <p:nvSpPr>
                <p:cNvPr id="7" name="Rectangle 6"/>
                <p:cNvSpPr>
                  <a:spLocks noRot="1" noChangeAspect="1" noMove="1" noResize="1" noEditPoints="1" noAdjustHandles="1" noChangeArrowheads="1" noChangeShapeType="1" noTextEdit="1"/>
                </p:cNvSpPr>
                <p:nvPr/>
              </p:nvSpPr>
              <p:spPr>
                <a:xfrm>
                  <a:off x="5452284" y="2563421"/>
                  <a:ext cx="657551" cy="537752"/>
                </a:xfrm>
                <a:prstGeom prst="rect">
                  <a:avLst/>
                </a:prstGeom>
                <a:blipFill rotWithShape="0">
                  <a:blip r:embed="rId2"/>
                  <a:stretch>
                    <a:fillRect b="-11475"/>
                  </a:stretch>
                </a:blipFill>
              </p:spPr>
              <p:txBody>
                <a:bodyPr/>
                <a:lstStyle/>
                <a:p>
                  <a:r>
                    <a:rPr lang="en-US">
                      <a:noFill/>
                    </a:rPr>
                    <a:t> </a:t>
                  </a:r>
                </a:p>
              </p:txBody>
            </p:sp>
          </mc:Fallback>
        </mc:AlternateContent>
      </p:grpSp>
      <p:cxnSp>
        <p:nvCxnSpPr>
          <p:cNvPr id="8" name="Straight Arrow Connector 7"/>
          <p:cNvCxnSpPr>
            <a:endCxn id="6" idx="1"/>
          </p:cNvCxnSpPr>
          <p:nvPr/>
        </p:nvCxnSpPr>
        <p:spPr>
          <a:xfrm>
            <a:off x="1029183" y="2824202"/>
            <a:ext cx="177017" cy="0"/>
          </a:xfrm>
          <a:prstGeom prst="straightConnector1">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6" idx="3"/>
          </p:cNvCxnSpPr>
          <p:nvPr/>
        </p:nvCxnSpPr>
        <p:spPr>
          <a:xfrm>
            <a:off x="1818200" y="2824202"/>
            <a:ext cx="209075"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2940313" y="2578495"/>
            <a:ext cx="612000" cy="491414"/>
          </a:xfrm>
          <a:prstGeom prst="rect">
            <a:avLst/>
          </a:prstGeom>
          <a:solidFill>
            <a:srgbClr val="FFC0CB"/>
          </a:solidFill>
          <a:ln w="28575">
            <a:solidFill>
              <a:srgbClr val="2D2F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ysClr val="windowText" lastClr="000000"/>
              </a:solidFill>
            </a:endParaRPr>
          </a:p>
        </p:txBody>
      </p:sp>
      <mc:AlternateContent xmlns:mc="http://schemas.openxmlformats.org/markup-compatibility/2006" xmlns:a14="http://schemas.microsoft.com/office/drawing/2010/main">
        <mc:Choice Requires="a14">
          <p:sp>
            <p:nvSpPr>
              <p:cNvPr id="11" name="Rectangle 10"/>
              <p:cNvSpPr/>
              <p:nvPr/>
            </p:nvSpPr>
            <p:spPr>
              <a:xfrm>
                <a:off x="2910221" y="2730113"/>
                <a:ext cx="67037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p</m:t>
                      </m:r>
                      <m:r>
                        <m:rPr>
                          <m:sty m:val="p"/>
                        </m:rPr>
                        <a:rPr lang="en-US">
                          <a:latin typeface="Cambria Math" panose="02040503050406030204" pitchFamily="18" charset="0"/>
                        </a:rPr>
                        <m:t>ool</m:t>
                      </m:r>
                    </m:oMath>
                  </m:oMathPara>
                </a14:m>
                <a:endParaRPr lang="en-US" dirty="0"/>
              </a:p>
            </p:txBody>
          </p:sp>
        </mc:Choice>
        <mc:Fallback xmlns="">
          <p:sp>
            <p:nvSpPr>
              <p:cNvPr id="11" name="Rectangle 10"/>
              <p:cNvSpPr>
                <a:spLocks noRot="1" noChangeAspect="1" noMove="1" noResize="1" noEditPoints="1" noAdjustHandles="1" noChangeArrowheads="1" noChangeShapeType="1" noTextEdit="1"/>
              </p:cNvSpPr>
              <p:nvPr/>
            </p:nvSpPr>
            <p:spPr>
              <a:xfrm>
                <a:off x="2910221" y="2730113"/>
                <a:ext cx="670375" cy="369332"/>
              </a:xfrm>
              <a:prstGeom prst="rect">
                <a:avLst/>
              </a:prstGeom>
              <a:blipFill rotWithShape="0">
                <a:blip r:embed="rId3"/>
                <a:stretch>
                  <a:fillRect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2927445" y="2524745"/>
                <a:ext cx="667170" cy="369332"/>
              </a:xfrm>
              <a:prstGeom prst="rect">
                <a:avLst/>
              </a:prstGeom>
            </p:spPr>
            <p:txBody>
              <a:bodyPr wrap="none">
                <a:spAutoFit/>
              </a:bodyPr>
              <a:lstStyle/>
              <a:p>
                <a14:m>
                  <m:oMath xmlns:m="http://schemas.openxmlformats.org/officeDocument/2006/math">
                    <m:r>
                      <m:rPr>
                        <m:sty m:val="p"/>
                      </m:rPr>
                      <a:rPr lang="en-US" b="0" i="0" smtClean="0">
                        <a:latin typeface="Cambria Math" panose="02040503050406030204" pitchFamily="18" charset="0"/>
                      </a:rPr>
                      <m:t>Max</m:t>
                    </m:r>
                  </m:oMath>
                </a14:m>
                <a:r>
                  <a:rPr lang="en-US" dirty="0" smtClean="0"/>
                  <a:t>-</a:t>
                </a:r>
                <a:endParaRPr lang="en-US" dirty="0"/>
              </a:p>
            </p:txBody>
          </p:sp>
        </mc:Choice>
        <mc:Fallback xmlns="">
          <p:sp>
            <p:nvSpPr>
              <p:cNvPr id="12" name="Rectangle 11"/>
              <p:cNvSpPr>
                <a:spLocks noRot="1" noChangeAspect="1" noMove="1" noResize="1" noEditPoints="1" noAdjustHandles="1" noChangeArrowheads="1" noChangeShapeType="1" noTextEdit="1"/>
              </p:cNvSpPr>
              <p:nvPr/>
            </p:nvSpPr>
            <p:spPr>
              <a:xfrm>
                <a:off x="2927445" y="2524745"/>
                <a:ext cx="667170" cy="369332"/>
              </a:xfrm>
              <a:prstGeom prst="rect">
                <a:avLst/>
              </a:prstGeom>
              <a:blipFill rotWithShape="0">
                <a:blip r:embed="rId4"/>
                <a:stretch>
                  <a:fillRect t="-8197" r="-7273"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2068913" y="2665976"/>
                <a:ext cx="30899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i="1" smtClean="0">
                              <a:latin typeface="Cambria Math" panose="02040503050406030204" pitchFamily="18" charset="0"/>
                            </a:rPr>
                          </m:ctrlPr>
                        </m:accPr>
                        <m:e>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𝐵</m:t>
                              </m:r>
                            </m:sub>
                          </m:sSub>
                        </m:e>
                      </m:acc>
                    </m:oMath>
                  </m:oMathPara>
                </a14:m>
                <a:endParaRPr lang="en-US" i="1" dirty="0"/>
              </a:p>
            </p:txBody>
          </p:sp>
        </mc:Choice>
        <mc:Fallback xmlns="">
          <p:sp>
            <p:nvSpPr>
              <p:cNvPr id="13" name="TextBox 12"/>
              <p:cNvSpPr txBox="1">
                <a:spLocks noRot="1" noChangeAspect="1" noMove="1" noResize="1" noEditPoints="1" noAdjustHandles="1" noChangeArrowheads="1" noChangeShapeType="1" noTextEdit="1"/>
              </p:cNvSpPr>
              <p:nvPr/>
            </p:nvSpPr>
            <p:spPr>
              <a:xfrm>
                <a:off x="2068913" y="2665976"/>
                <a:ext cx="308995" cy="276999"/>
              </a:xfrm>
              <a:prstGeom prst="rect">
                <a:avLst/>
              </a:prstGeom>
              <a:blipFill rotWithShape="0">
                <a:blip r:embed="rId5"/>
                <a:stretch>
                  <a:fillRect l="-11765" r="-5882" b="-152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4126508" y="2666260"/>
                <a:ext cx="26436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𝐵</m:t>
                          </m:r>
                        </m:sub>
                      </m:sSub>
                    </m:oMath>
                  </m:oMathPara>
                </a14:m>
                <a:endParaRPr lang="en-US" i="1" dirty="0"/>
              </a:p>
            </p:txBody>
          </p:sp>
        </mc:Choice>
        <mc:Fallback xmlns="">
          <p:sp>
            <p:nvSpPr>
              <p:cNvPr id="14" name="TextBox 13"/>
              <p:cNvSpPr txBox="1">
                <a:spLocks noRot="1" noChangeAspect="1" noMove="1" noResize="1" noEditPoints="1" noAdjustHandles="1" noChangeArrowheads="1" noChangeShapeType="1" noTextEdit="1"/>
              </p:cNvSpPr>
              <p:nvPr/>
            </p:nvSpPr>
            <p:spPr>
              <a:xfrm>
                <a:off x="4126508" y="2666260"/>
                <a:ext cx="264367" cy="276999"/>
              </a:xfrm>
              <a:prstGeom prst="rect">
                <a:avLst/>
              </a:prstGeom>
              <a:blipFill rotWithShape="0">
                <a:blip r:embed="rId6"/>
                <a:stretch>
                  <a:fillRect l="-13953" r="-6977" b="-15217"/>
                </a:stretch>
              </a:blipFill>
            </p:spPr>
            <p:txBody>
              <a:bodyPr/>
              <a:lstStyle/>
              <a:p>
                <a:r>
                  <a:rPr lang="en-US">
                    <a:noFill/>
                  </a:rPr>
                  <a:t> </a:t>
                </a:r>
              </a:p>
            </p:txBody>
          </p:sp>
        </mc:Fallback>
      </mc:AlternateContent>
      <p:grpSp>
        <p:nvGrpSpPr>
          <p:cNvPr id="15" name="Group 14"/>
          <p:cNvGrpSpPr/>
          <p:nvPr/>
        </p:nvGrpSpPr>
        <p:grpSpPr>
          <a:xfrm>
            <a:off x="2940971" y="3197002"/>
            <a:ext cx="612000" cy="612000"/>
            <a:chOff x="5465152" y="2538360"/>
            <a:chExt cx="617080" cy="612000"/>
          </a:xfrm>
        </p:grpSpPr>
        <p:sp>
          <p:nvSpPr>
            <p:cNvPr id="16" name="Rectangle 15"/>
            <p:cNvSpPr/>
            <p:nvPr/>
          </p:nvSpPr>
          <p:spPr>
            <a:xfrm>
              <a:off x="5465152" y="2538360"/>
              <a:ext cx="612000" cy="612000"/>
            </a:xfrm>
            <a:prstGeom prst="rect">
              <a:avLst/>
            </a:prstGeom>
            <a:solidFill>
              <a:schemeClr val="bg1">
                <a:lumMod val="95000"/>
              </a:schemeClr>
            </a:solidFill>
            <a:ln w="28575">
              <a:solidFill>
                <a:srgbClr val="2D2F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ysClr val="windowText" lastClr="000000"/>
                </a:solidFill>
              </a:endParaRPr>
            </a:p>
          </p:txBody>
        </p:sp>
        <p:sp>
          <p:nvSpPr>
            <p:cNvPr id="17" name="Rectangle 16"/>
            <p:cNvSpPr/>
            <p:nvPr/>
          </p:nvSpPr>
          <p:spPr>
            <a:xfrm>
              <a:off x="5522187" y="2585550"/>
              <a:ext cx="560045" cy="537752"/>
            </a:xfrm>
            <a:prstGeom prst="rect">
              <a:avLst/>
            </a:prstGeom>
          </p:spPr>
          <p:txBody>
            <a:bodyPr wrap="square" anchor="ctr">
              <a:spAutoFit/>
            </a:bodyPr>
            <a:lstStyle/>
            <a:p>
              <a:pPr algn="ctr"/>
              <a:endParaRPr lang="en-US" dirty="0"/>
            </a:p>
          </p:txBody>
        </p:sp>
      </p:grpSp>
      <p:cxnSp>
        <p:nvCxnSpPr>
          <p:cNvPr id="19" name="Straight Arrow Connector 45"/>
          <p:cNvCxnSpPr/>
          <p:nvPr/>
        </p:nvCxnSpPr>
        <p:spPr>
          <a:xfrm flipV="1">
            <a:off x="3552971" y="2958120"/>
            <a:ext cx="656764" cy="460111"/>
          </a:xfrm>
          <a:prstGeom prst="curvedConnector2">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2411816" y="2829549"/>
            <a:ext cx="520573" cy="0"/>
          </a:xfrm>
          <a:prstGeom prst="straightConnector1">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544389" y="2829549"/>
            <a:ext cx="525962" cy="279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TextBox 22"/>
              <p:cNvSpPr txBox="1"/>
              <p:nvPr/>
            </p:nvSpPr>
            <p:spPr>
              <a:xfrm>
                <a:off x="696842" y="2656450"/>
                <a:ext cx="30098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i="1" smtClean="0">
                              <a:latin typeface="Cambria Math" panose="02040503050406030204" pitchFamily="18" charset="0"/>
                            </a:rPr>
                          </m:ctrlPr>
                        </m:accPr>
                        <m:e>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𝑅</m:t>
                              </m:r>
                            </m:sub>
                          </m:sSub>
                        </m:e>
                      </m:acc>
                    </m:oMath>
                  </m:oMathPara>
                </a14:m>
                <a:endParaRPr lang="en-US" i="1" dirty="0"/>
              </a:p>
            </p:txBody>
          </p:sp>
        </mc:Choice>
        <mc:Fallback xmlns="">
          <p:sp>
            <p:nvSpPr>
              <p:cNvPr id="23" name="TextBox 22"/>
              <p:cNvSpPr txBox="1">
                <a:spLocks noRot="1" noChangeAspect="1" noMove="1" noResize="1" noEditPoints="1" noAdjustHandles="1" noChangeArrowheads="1" noChangeShapeType="1" noTextEdit="1"/>
              </p:cNvSpPr>
              <p:nvPr/>
            </p:nvSpPr>
            <p:spPr>
              <a:xfrm>
                <a:off x="696842" y="2656450"/>
                <a:ext cx="300980" cy="276999"/>
              </a:xfrm>
              <a:prstGeom prst="rect">
                <a:avLst/>
              </a:prstGeom>
              <a:blipFill rotWithShape="0">
                <a:blip r:embed="rId7"/>
                <a:stretch>
                  <a:fillRect l="-20000" r="-4000"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1860334" y="2069047"/>
                <a:ext cx="708848" cy="4619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m>
                            <m:mPr>
                              <m:mcs>
                                <m:mc>
                                  <m:mcPr>
                                    <m:count m:val="2"/>
                                    <m:mcJc m:val="center"/>
                                  </m:mcPr>
                                </m:mc>
                              </m:mcs>
                              <m:ctrlPr>
                                <a:rPr lang="en-US" i="1" smtClean="0">
                                  <a:latin typeface="Cambria Math" panose="02040503050406030204" pitchFamily="18" charset="0"/>
                                </a:rPr>
                              </m:ctrlPr>
                            </m:mPr>
                            <m:mr>
                              <m:e>
                                <m:r>
                                  <m:rPr>
                                    <m:brk m:alnAt="7"/>
                                  </m:rPr>
                                  <a:rPr lang="en-US" b="0" i="1" smtClean="0">
                                    <a:latin typeface="Cambria Math" panose="02040503050406030204" pitchFamily="18" charset="0"/>
                                  </a:rPr>
                                  <m:t>1</m:t>
                                </m:r>
                              </m:e>
                              <m:e>
                                <m:r>
                                  <a:rPr lang="en-US" b="0" i="1" smtClean="0">
                                    <a:latin typeface="Cambria Math" panose="02040503050406030204" pitchFamily="18" charset="0"/>
                                  </a:rPr>
                                  <m:t>0</m:t>
                                </m:r>
                              </m:e>
                            </m:mr>
                            <m:mr>
                              <m:e>
                                <m:r>
                                  <a:rPr lang="en-US" b="0" i="1" smtClean="0">
                                    <a:latin typeface="Cambria Math" panose="02040503050406030204" pitchFamily="18" charset="0"/>
                                  </a:rPr>
                                  <m:t>1</m:t>
                                </m:r>
                              </m:e>
                              <m:e>
                                <m:r>
                                  <a:rPr lang="en-US" b="0" i="1" smtClean="0">
                                    <a:latin typeface="Cambria Math" panose="02040503050406030204" pitchFamily="18" charset="0"/>
                                  </a:rPr>
                                  <m:t>1</m:t>
                                </m:r>
                              </m:e>
                            </m:mr>
                          </m:m>
                        </m:e>
                      </m:d>
                    </m:oMath>
                  </m:oMathPara>
                </a14:m>
                <a:endParaRPr lang="en-US" i="1" dirty="0"/>
              </a:p>
            </p:txBody>
          </p:sp>
        </mc:Choice>
        <mc:Fallback xmlns="">
          <p:sp>
            <p:nvSpPr>
              <p:cNvPr id="24" name="TextBox 23"/>
              <p:cNvSpPr txBox="1">
                <a:spLocks noRot="1" noChangeAspect="1" noMove="1" noResize="1" noEditPoints="1" noAdjustHandles="1" noChangeArrowheads="1" noChangeShapeType="1" noTextEdit="1"/>
              </p:cNvSpPr>
              <p:nvPr/>
            </p:nvSpPr>
            <p:spPr>
              <a:xfrm>
                <a:off x="1860334" y="2069047"/>
                <a:ext cx="708848" cy="461921"/>
              </a:xfrm>
              <a:prstGeom prst="rect">
                <a:avLst/>
              </a:prstGeom>
              <a:blipFill rotWithShape="0">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258392" y="2066256"/>
                <a:ext cx="1234633" cy="467500"/>
              </a:xfrm>
              <a:prstGeom prst="rect">
                <a:avLst/>
              </a:prstGeom>
              <a:noFill/>
            </p:spPr>
            <p:txBody>
              <a:bodyPr wrap="none" lIns="0" tIns="0" rIns="0" bIns="0" rtlCol="0">
                <a:spAutoFit/>
              </a:bodyPr>
              <a:lstStyle/>
              <a:p>
                <a:pPr/>
                <a14:m>
                  <m:oMathPara xmlns:m="http://schemas.openxmlformats.org/officeDocument/2006/math">
                    <m:oMathParaPr>
                      <m:jc m:val="center"/>
                    </m:oMathParaPr>
                    <m:oMath xmlns:m="http://schemas.openxmlformats.org/officeDocument/2006/math">
                      <m:d>
                        <m:dPr>
                          <m:begChr m:val="["/>
                          <m:endChr m:val="]"/>
                          <m:ctrlPr>
                            <a:rPr lang="en-US" i="1" smtClean="0">
                              <a:latin typeface="Cambria Math" panose="02040503050406030204" pitchFamily="18" charset="0"/>
                            </a:rPr>
                          </m:ctrlPr>
                        </m:dPr>
                        <m:e>
                          <m:m>
                            <m:mPr>
                              <m:mcs>
                                <m:mc>
                                  <m:mcPr>
                                    <m:count m:val="2"/>
                                    <m:mcJc m:val="center"/>
                                  </m:mcPr>
                                </m:mc>
                              </m:mcs>
                              <m:ctrlPr>
                                <a:rPr lang="en-US" i="1" smtClean="0">
                                  <a:latin typeface="Cambria Math" panose="02040503050406030204" pitchFamily="18" charset="0"/>
                                </a:rPr>
                              </m:ctrlPr>
                            </m:mPr>
                            <m:mr>
                              <m:e>
                                <m:r>
                                  <a:rPr lang="en-US" b="0" i="1" smtClean="0">
                                    <a:latin typeface="Cambria Math" panose="02040503050406030204" pitchFamily="18" charset="0"/>
                                  </a:rPr>
                                  <m:t>0.5</m:t>
                                </m:r>
                              </m:e>
                              <m:e>
                                <m:r>
                                  <a:rPr lang="en-US" b="0" i="1" smtClean="0">
                                    <a:latin typeface="Cambria Math" panose="02040503050406030204" pitchFamily="18" charset="0"/>
                                  </a:rPr>
                                  <m:t>−0.4</m:t>
                                </m:r>
                              </m:e>
                            </m:mr>
                            <m:mr>
                              <m:e>
                                <m:r>
                                  <a:rPr lang="en-US" b="0" i="1" smtClean="0">
                                    <a:latin typeface="Cambria Math" panose="02040503050406030204" pitchFamily="18" charset="0"/>
                                  </a:rPr>
                                  <m:t>0.2</m:t>
                                </m:r>
                              </m:e>
                              <m:e>
                                <m:r>
                                  <a:rPr lang="en-US" b="0" i="1" smtClean="0">
                                    <a:latin typeface="Cambria Math" panose="02040503050406030204" pitchFamily="18" charset="0"/>
                                  </a:rPr>
                                  <m:t>0.7</m:t>
                                </m:r>
                              </m:e>
                            </m:mr>
                          </m:m>
                        </m:e>
                      </m:d>
                    </m:oMath>
                  </m:oMathPara>
                </a14:m>
                <a:endParaRPr lang="en-US" i="1" dirty="0"/>
              </a:p>
            </p:txBody>
          </p:sp>
        </mc:Choice>
        <mc:Fallback xmlns="">
          <p:sp>
            <p:nvSpPr>
              <p:cNvPr id="25" name="TextBox 24"/>
              <p:cNvSpPr txBox="1">
                <a:spLocks noRot="1" noChangeAspect="1" noMove="1" noResize="1" noEditPoints="1" noAdjustHandles="1" noChangeArrowheads="1" noChangeShapeType="1" noTextEdit="1"/>
              </p:cNvSpPr>
              <p:nvPr/>
            </p:nvSpPr>
            <p:spPr>
              <a:xfrm>
                <a:off x="258392" y="2066256"/>
                <a:ext cx="1234633" cy="467500"/>
              </a:xfrm>
              <a:prstGeom prst="rect">
                <a:avLst/>
              </a:prstGeom>
              <a:blipFill rotWithShape="0">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3597909" y="2161507"/>
                <a:ext cx="34272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r>
                            <a:rPr lang="en-US" i="1" smtClean="0">
                              <a:latin typeface="Cambria Math" panose="02040503050406030204" pitchFamily="18" charset="0"/>
                            </a:rPr>
                            <m:t>1</m:t>
                          </m:r>
                        </m:e>
                      </m:d>
                    </m:oMath>
                  </m:oMathPara>
                </a14:m>
                <a:endParaRPr lang="en-US" i="1" dirty="0"/>
              </a:p>
            </p:txBody>
          </p:sp>
        </mc:Choice>
        <mc:Fallback xmlns="">
          <p:sp>
            <p:nvSpPr>
              <p:cNvPr id="26" name="TextBox 25"/>
              <p:cNvSpPr txBox="1">
                <a:spLocks noRot="1" noChangeAspect="1" noMove="1" noResize="1" noEditPoints="1" noAdjustHandles="1" noChangeArrowheads="1" noChangeShapeType="1" noTextEdit="1"/>
              </p:cNvSpPr>
              <p:nvPr/>
            </p:nvSpPr>
            <p:spPr>
              <a:xfrm>
                <a:off x="3597909" y="2161507"/>
                <a:ext cx="342722" cy="276999"/>
              </a:xfrm>
              <a:prstGeom prst="rect">
                <a:avLst/>
              </a:prstGeom>
              <a:blipFill rotWithShape="0">
                <a:blip r:embed="rId10"/>
                <a:stretch>
                  <a:fillRect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2087140" y="3396083"/>
                <a:ext cx="708848" cy="4619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solidFill>
                                <a:srgbClr val="C00000"/>
                              </a:solidFill>
                              <a:latin typeface="Cambria Math" panose="02040503050406030204" pitchFamily="18" charset="0"/>
                            </a:rPr>
                          </m:ctrlPr>
                        </m:dPr>
                        <m:e>
                          <m:m>
                            <m:mPr>
                              <m:mcs>
                                <m:mc>
                                  <m:mcPr>
                                    <m:count m:val="2"/>
                                    <m:mcJc m:val="center"/>
                                  </m:mcPr>
                                </m:mc>
                              </m:mcs>
                              <m:ctrlPr>
                                <a:rPr lang="en-US" i="1" smtClean="0">
                                  <a:solidFill>
                                    <a:srgbClr val="C00000"/>
                                  </a:solidFill>
                                  <a:latin typeface="Cambria Math" panose="02040503050406030204" pitchFamily="18" charset="0"/>
                                </a:rPr>
                              </m:ctrlPr>
                            </m:mPr>
                            <m:mr>
                              <m:e>
                                <m:r>
                                  <m:rPr>
                                    <m:brk m:alnAt="7"/>
                                  </m:rPr>
                                  <a:rPr lang="en-US" b="0" i="1" smtClean="0">
                                    <a:solidFill>
                                      <a:srgbClr val="C00000"/>
                                    </a:solidFill>
                                    <a:latin typeface="Cambria Math" panose="02040503050406030204" pitchFamily="18" charset="0"/>
                                  </a:rPr>
                                  <m:t>1</m:t>
                                </m:r>
                              </m:e>
                              <m:e>
                                <m:r>
                                  <a:rPr lang="en-US" b="0" i="1" smtClean="0">
                                    <a:solidFill>
                                      <a:srgbClr val="C00000"/>
                                    </a:solidFill>
                                    <a:latin typeface="Cambria Math" panose="02040503050406030204" pitchFamily="18" charset="0"/>
                                  </a:rPr>
                                  <m:t>0</m:t>
                                </m:r>
                              </m:e>
                            </m:mr>
                            <m:mr>
                              <m:e>
                                <m:r>
                                  <a:rPr lang="en-US" b="0" i="1" smtClean="0">
                                    <a:solidFill>
                                      <a:srgbClr val="C00000"/>
                                    </a:solidFill>
                                    <a:latin typeface="Cambria Math" panose="02040503050406030204" pitchFamily="18" charset="0"/>
                                  </a:rPr>
                                  <m:t>1</m:t>
                                </m:r>
                              </m:e>
                              <m:e>
                                <m:r>
                                  <a:rPr lang="en-US" b="0" i="1" smtClean="0">
                                    <a:solidFill>
                                      <a:srgbClr val="C00000"/>
                                    </a:solidFill>
                                    <a:latin typeface="Cambria Math" panose="02040503050406030204" pitchFamily="18" charset="0"/>
                                  </a:rPr>
                                  <m:t>1</m:t>
                                </m:r>
                              </m:e>
                            </m:mr>
                          </m:m>
                        </m:e>
                      </m:d>
                    </m:oMath>
                  </m:oMathPara>
                </a14:m>
                <a:endParaRPr lang="en-US" i="1" dirty="0">
                  <a:solidFill>
                    <a:srgbClr val="C00000"/>
                  </a:solidFill>
                </a:endParaRPr>
              </a:p>
            </p:txBody>
          </p:sp>
        </mc:Choice>
        <mc:Fallback xmlns="">
          <p:sp>
            <p:nvSpPr>
              <p:cNvPr id="27" name="TextBox 26"/>
              <p:cNvSpPr txBox="1">
                <a:spLocks noRot="1" noChangeAspect="1" noMove="1" noResize="1" noEditPoints="1" noAdjustHandles="1" noChangeArrowheads="1" noChangeShapeType="1" noTextEdit="1"/>
              </p:cNvSpPr>
              <p:nvPr/>
            </p:nvSpPr>
            <p:spPr>
              <a:xfrm>
                <a:off x="2087140" y="3396083"/>
                <a:ext cx="708848" cy="461921"/>
              </a:xfrm>
              <a:prstGeom prst="rect">
                <a:avLst/>
              </a:prstGeom>
              <a:blipFill rotWithShape="0">
                <a:blip r:embed="rId11"/>
                <a:stretch>
                  <a:fillRect/>
                </a:stretch>
              </a:blipFill>
            </p:spPr>
            <p:txBody>
              <a:bodyPr/>
              <a:lstStyle/>
              <a:p>
                <a:r>
                  <a:rPr lang="en-US">
                    <a:noFill/>
                  </a:rPr>
                  <a:t> </a:t>
                </a:r>
              </a:p>
            </p:txBody>
          </p:sp>
        </mc:Fallback>
      </mc:AlternateContent>
      <p:sp>
        <p:nvSpPr>
          <p:cNvPr id="28" name="Rectangle 27"/>
          <p:cNvSpPr/>
          <p:nvPr/>
        </p:nvSpPr>
        <p:spPr>
          <a:xfrm>
            <a:off x="215064" y="1627329"/>
            <a:ext cx="4175811" cy="369332"/>
          </a:xfrm>
          <a:prstGeom prst="rect">
            <a:avLst/>
          </a:prstGeom>
        </p:spPr>
        <p:txBody>
          <a:bodyPr wrap="square">
            <a:spAutoFit/>
          </a:bodyPr>
          <a:lstStyle/>
          <a:p>
            <a:pPr algn="ctr"/>
            <a:r>
              <a:rPr lang="en-US" b="1" dirty="0" smtClean="0">
                <a:solidFill>
                  <a:srgbClr val="101073"/>
                </a:solidFill>
              </a:rPr>
              <a:t>Max-pooling after activation</a:t>
            </a:r>
            <a:endParaRPr lang="en-US" b="1" dirty="0">
              <a:solidFill>
                <a:srgbClr val="101073"/>
              </a:solidFill>
            </a:endParaRPr>
          </a:p>
        </p:txBody>
      </p:sp>
      <p:grpSp>
        <p:nvGrpSpPr>
          <p:cNvPr id="29" name="Group 28"/>
          <p:cNvGrpSpPr/>
          <p:nvPr/>
        </p:nvGrpSpPr>
        <p:grpSpPr>
          <a:xfrm>
            <a:off x="7817722" y="2643479"/>
            <a:ext cx="657551" cy="420326"/>
            <a:chOff x="5452284" y="2538359"/>
            <a:chExt cx="657551" cy="612000"/>
          </a:xfrm>
        </p:grpSpPr>
        <p:sp>
          <p:nvSpPr>
            <p:cNvPr id="30" name="Rectangle 29"/>
            <p:cNvSpPr/>
            <p:nvPr/>
          </p:nvSpPr>
          <p:spPr>
            <a:xfrm>
              <a:off x="5465152" y="2538359"/>
              <a:ext cx="612000" cy="612000"/>
            </a:xfrm>
            <a:prstGeom prst="rect">
              <a:avLst/>
            </a:prstGeom>
            <a:solidFill>
              <a:srgbClr val="FFC0CB"/>
            </a:solidFill>
            <a:ln w="28575">
              <a:solidFill>
                <a:srgbClr val="2D2F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ysClr val="windowText" lastClr="000000"/>
                </a:solidFill>
              </a:endParaRPr>
            </a:p>
          </p:txBody>
        </p:sp>
        <mc:AlternateContent xmlns:mc="http://schemas.openxmlformats.org/markup-compatibility/2006" xmlns:a14="http://schemas.microsoft.com/office/drawing/2010/main">
          <mc:Choice Requires="a14">
            <p:sp>
              <p:nvSpPr>
                <p:cNvPr id="31" name="Rectangle 30"/>
                <p:cNvSpPr/>
                <p:nvPr/>
              </p:nvSpPr>
              <p:spPr>
                <a:xfrm>
                  <a:off x="5452284" y="2563421"/>
                  <a:ext cx="657551" cy="53775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S</m:t>
                        </m:r>
                        <m:r>
                          <m:rPr>
                            <m:sty m:val="p"/>
                          </m:rPr>
                          <a:rPr lang="en-US">
                            <a:latin typeface="Cambria Math" panose="02040503050406030204" pitchFamily="18" charset="0"/>
                          </a:rPr>
                          <m:t>ign</m:t>
                        </m:r>
                      </m:oMath>
                    </m:oMathPara>
                  </a14:m>
                  <a:endParaRPr lang="en-US" dirty="0"/>
                </a:p>
              </p:txBody>
            </p:sp>
          </mc:Choice>
          <mc:Fallback xmlns="">
            <p:sp>
              <p:nvSpPr>
                <p:cNvPr id="31" name="Rectangle 30"/>
                <p:cNvSpPr>
                  <a:spLocks noRot="1" noChangeAspect="1" noMove="1" noResize="1" noEditPoints="1" noAdjustHandles="1" noChangeArrowheads="1" noChangeShapeType="1" noTextEdit="1"/>
                </p:cNvSpPr>
                <p:nvPr/>
              </p:nvSpPr>
              <p:spPr>
                <a:xfrm>
                  <a:off x="5452284" y="2563421"/>
                  <a:ext cx="657551" cy="537752"/>
                </a:xfrm>
                <a:prstGeom prst="rect">
                  <a:avLst/>
                </a:prstGeom>
                <a:blipFill rotWithShape="0">
                  <a:blip r:embed="rId12"/>
                  <a:stretch>
                    <a:fillRect b="-11475"/>
                  </a:stretch>
                </a:blipFill>
              </p:spPr>
              <p:txBody>
                <a:bodyPr/>
                <a:lstStyle/>
                <a:p>
                  <a:r>
                    <a:rPr lang="en-US">
                      <a:noFill/>
                    </a:rPr>
                    <a:t> </a:t>
                  </a:r>
                </a:p>
              </p:txBody>
            </p:sp>
          </mc:Fallback>
        </mc:AlternateContent>
      </p:grpSp>
      <p:cxnSp>
        <p:nvCxnSpPr>
          <p:cNvPr id="32" name="Straight Arrow Connector 31"/>
          <p:cNvCxnSpPr>
            <a:endCxn id="30" idx="1"/>
          </p:cNvCxnSpPr>
          <p:nvPr/>
        </p:nvCxnSpPr>
        <p:spPr>
          <a:xfrm>
            <a:off x="7653573" y="2853642"/>
            <a:ext cx="177017" cy="0"/>
          </a:xfrm>
          <a:prstGeom prst="straightConnector1">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30" idx="3"/>
          </p:cNvCxnSpPr>
          <p:nvPr/>
        </p:nvCxnSpPr>
        <p:spPr>
          <a:xfrm>
            <a:off x="8442590" y="2853642"/>
            <a:ext cx="209075"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6205856" y="2581377"/>
            <a:ext cx="612000" cy="491414"/>
          </a:xfrm>
          <a:prstGeom prst="rect">
            <a:avLst/>
          </a:prstGeom>
          <a:solidFill>
            <a:srgbClr val="FFC0CB"/>
          </a:solidFill>
          <a:ln w="28575">
            <a:solidFill>
              <a:srgbClr val="2D2F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ysClr val="windowText" lastClr="000000"/>
              </a:solidFill>
            </a:endParaRPr>
          </a:p>
        </p:txBody>
      </p:sp>
      <mc:AlternateContent xmlns:mc="http://schemas.openxmlformats.org/markup-compatibility/2006" xmlns:a14="http://schemas.microsoft.com/office/drawing/2010/main">
        <mc:Choice Requires="a14">
          <p:sp>
            <p:nvSpPr>
              <p:cNvPr id="35" name="Rectangle 34"/>
              <p:cNvSpPr/>
              <p:nvPr/>
            </p:nvSpPr>
            <p:spPr>
              <a:xfrm>
                <a:off x="6175764" y="2732995"/>
                <a:ext cx="67037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p</m:t>
                      </m:r>
                      <m:r>
                        <m:rPr>
                          <m:sty m:val="p"/>
                        </m:rPr>
                        <a:rPr lang="en-US">
                          <a:latin typeface="Cambria Math" panose="02040503050406030204" pitchFamily="18" charset="0"/>
                        </a:rPr>
                        <m:t>ool</m:t>
                      </m:r>
                    </m:oMath>
                  </m:oMathPara>
                </a14:m>
                <a:endParaRPr lang="en-US" dirty="0"/>
              </a:p>
            </p:txBody>
          </p:sp>
        </mc:Choice>
        <mc:Fallback xmlns="">
          <p:sp>
            <p:nvSpPr>
              <p:cNvPr id="35" name="Rectangle 34"/>
              <p:cNvSpPr>
                <a:spLocks noRot="1" noChangeAspect="1" noMove="1" noResize="1" noEditPoints="1" noAdjustHandles="1" noChangeArrowheads="1" noChangeShapeType="1" noTextEdit="1"/>
              </p:cNvSpPr>
              <p:nvPr/>
            </p:nvSpPr>
            <p:spPr>
              <a:xfrm>
                <a:off x="6175764" y="2732995"/>
                <a:ext cx="670375" cy="369332"/>
              </a:xfrm>
              <a:prstGeom prst="rect">
                <a:avLst/>
              </a:prstGeom>
              <a:blipFill rotWithShape="0">
                <a:blip r:embed="rId13"/>
                <a:stretch>
                  <a:fillRect b="-65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Rectangle 35"/>
              <p:cNvSpPr/>
              <p:nvPr/>
            </p:nvSpPr>
            <p:spPr>
              <a:xfrm>
                <a:off x="6192988" y="2527627"/>
                <a:ext cx="667170" cy="369332"/>
              </a:xfrm>
              <a:prstGeom prst="rect">
                <a:avLst/>
              </a:prstGeom>
            </p:spPr>
            <p:txBody>
              <a:bodyPr wrap="none">
                <a:spAutoFit/>
              </a:bodyPr>
              <a:lstStyle/>
              <a:p>
                <a14:m>
                  <m:oMath xmlns:m="http://schemas.openxmlformats.org/officeDocument/2006/math">
                    <m:r>
                      <m:rPr>
                        <m:sty m:val="p"/>
                      </m:rPr>
                      <a:rPr lang="en-US" b="0" i="0" smtClean="0">
                        <a:latin typeface="Cambria Math" panose="02040503050406030204" pitchFamily="18" charset="0"/>
                      </a:rPr>
                      <m:t>Max</m:t>
                    </m:r>
                  </m:oMath>
                </a14:m>
                <a:r>
                  <a:rPr lang="en-US" dirty="0" smtClean="0"/>
                  <a:t>-</a:t>
                </a:r>
                <a:endParaRPr lang="en-US" dirty="0"/>
              </a:p>
            </p:txBody>
          </p:sp>
        </mc:Choice>
        <mc:Fallback xmlns="">
          <p:sp>
            <p:nvSpPr>
              <p:cNvPr id="36" name="Rectangle 35"/>
              <p:cNvSpPr>
                <a:spLocks noRot="1" noChangeAspect="1" noMove="1" noResize="1" noEditPoints="1" noAdjustHandles="1" noChangeArrowheads="1" noChangeShapeType="1" noTextEdit="1"/>
              </p:cNvSpPr>
              <p:nvPr/>
            </p:nvSpPr>
            <p:spPr>
              <a:xfrm>
                <a:off x="6192988" y="2527627"/>
                <a:ext cx="667170" cy="369332"/>
              </a:xfrm>
              <a:prstGeom prst="rect">
                <a:avLst/>
              </a:prstGeom>
              <a:blipFill rotWithShape="0">
                <a:blip r:embed="rId14"/>
                <a:stretch>
                  <a:fillRect t="-10000" r="-7339"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p:cNvSpPr txBox="1"/>
              <p:nvPr/>
            </p:nvSpPr>
            <p:spPr>
              <a:xfrm>
                <a:off x="8704794" y="2711732"/>
                <a:ext cx="30899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𝐵</m:t>
                          </m:r>
                        </m:sub>
                      </m:sSub>
                    </m:oMath>
                  </m:oMathPara>
                </a14:m>
                <a:endParaRPr lang="en-US" i="1" dirty="0"/>
              </a:p>
            </p:txBody>
          </p:sp>
        </mc:Choice>
        <mc:Fallback xmlns="">
          <p:sp>
            <p:nvSpPr>
              <p:cNvPr id="37" name="TextBox 36"/>
              <p:cNvSpPr txBox="1">
                <a:spLocks noRot="1" noChangeAspect="1" noMove="1" noResize="1" noEditPoints="1" noAdjustHandles="1" noChangeArrowheads="1" noChangeShapeType="1" noTextEdit="1"/>
              </p:cNvSpPr>
              <p:nvPr/>
            </p:nvSpPr>
            <p:spPr>
              <a:xfrm>
                <a:off x="8704794" y="2711732"/>
                <a:ext cx="308995" cy="276999"/>
              </a:xfrm>
              <a:prstGeom prst="rect">
                <a:avLst/>
              </a:prstGeom>
              <a:blipFill rotWithShape="0">
                <a:blip r:embed="rId15"/>
                <a:stretch>
                  <a:fillRect l="-11765" r="-3922" b="-15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p:cNvSpPr txBox="1"/>
              <p:nvPr/>
            </p:nvSpPr>
            <p:spPr>
              <a:xfrm>
                <a:off x="7392051" y="2669142"/>
                <a:ext cx="26436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𝐵</m:t>
                          </m:r>
                        </m:sub>
                      </m:sSub>
                    </m:oMath>
                  </m:oMathPara>
                </a14:m>
                <a:endParaRPr lang="en-US" i="1" dirty="0"/>
              </a:p>
            </p:txBody>
          </p:sp>
        </mc:Choice>
        <mc:Fallback xmlns="">
          <p:sp>
            <p:nvSpPr>
              <p:cNvPr id="38" name="TextBox 37"/>
              <p:cNvSpPr txBox="1">
                <a:spLocks noRot="1" noChangeAspect="1" noMove="1" noResize="1" noEditPoints="1" noAdjustHandles="1" noChangeArrowheads="1" noChangeShapeType="1" noTextEdit="1"/>
              </p:cNvSpPr>
              <p:nvPr/>
            </p:nvSpPr>
            <p:spPr>
              <a:xfrm>
                <a:off x="7392051" y="2669142"/>
                <a:ext cx="264367" cy="276999"/>
              </a:xfrm>
              <a:prstGeom prst="rect">
                <a:avLst/>
              </a:prstGeom>
              <a:blipFill rotWithShape="0">
                <a:blip r:embed="rId16"/>
                <a:stretch>
                  <a:fillRect l="-13953" r="-6977" b="-15556"/>
                </a:stretch>
              </a:blipFill>
            </p:spPr>
            <p:txBody>
              <a:bodyPr/>
              <a:lstStyle/>
              <a:p>
                <a:r>
                  <a:rPr lang="en-US">
                    <a:noFill/>
                  </a:rPr>
                  <a:t> </a:t>
                </a:r>
              </a:p>
            </p:txBody>
          </p:sp>
        </mc:Fallback>
      </mc:AlternateContent>
      <p:cxnSp>
        <p:nvCxnSpPr>
          <p:cNvPr id="44" name="Straight Arrow Connector 43"/>
          <p:cNvCxnSpPr/>
          <p:nvPr/>
        </p:nvCxnSpPr>
        <p:spPr>
          <a:xfrm>
            <a:off x="5677359" y="2832431"/>
            <a:ext cx="520573" cy="0"/>
          </a:xfrm>
          <a:prstGeom prst="straightConnector1">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6809932" y="2832431"/>
            <a:ext cx="525962" cy="279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6" name="TextBox 45"/>
              <p:cNvSpPr txBox="1"/>
              <p:nvPr/>
            </p:nvSpPr>
            <p:spPr>
              <a:xfrm>
                <a:off x="5302667" y="2659332"/>
                <a:ext cx="30098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i="1" smtClean="0">
                              <a:latin typeface="Cambria Math" panose="02040503050406030204" pitchFamily="18" charset="0"/>
                            </a:rPr>
                          </m:ctrlPr>
                        </m:accPr>
                        <m:e>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𝑅</m:t>
                              </m:r>
                            </m:sub>
                          </m:sSub>
                        </m:e>
                      </m:acc>
                    </m:oMath>
                  </m:oMathPara>
                </a14:m>
                <a:endParaRPr lang="en-US" i="1" dirty="0"/>
              </a:p>
            </p:txBody>
          </p:sp>
        </mc:Choice>
        <mc:Fallback xmlns="">
          <p:sp>
            <p:nvSpPr>
              <p:cNvPr id="46" name="TextBox 45"/>
              <p:cNvSpPr txBox="1">
                <a:spLocks noRot="1" noChangeAspect="1" noMove="1" noResize="1" noEditPoints="1" noAdjustHandles="1" noChangeArrowheads="1" noChangeShapeType="1" noTextEdit="1"/>
              </p:cNvSpPr>
              <p:nvPr/>
            </p:nvSpPr>
            <p:spPr>
              <a:xfrm>
                <a:off x="5302667" y="2659332"/>
                <a:ext cx="300980" cy="276999"/>
              </a:xfrm>
              <a:prstGeom prst="rect">
                <a:avLst/>
              </a:prstGeom>
              <a:blipFill rotWithShape="0">
                <a:blip r:embed="rId17"/>
                <a:stretch>
                  <a:fillRect l="-20408" r="-4082" b="-2391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Box 47"/>
              <p:cNvSpPr txBox="1"/>
              <p:nvPr/>
            </p:nvSpPr>
            <p:spPr>
              <a:xfrm>
                <a:off x="4864217" y="2069138"/>
                <a:ext cx="1234633" cy="467500"/>
              </a:xfrm>
              <a:prstGeom prst="rect">
                <a:avLst/>
              </a:prstGeom>
              <a:noFill/>
            </p:spPr>
            <p:txBody>
              <a:bodyPr wrap="none" lIns="0" tIns="0" rIns="0" bIns="0" rtlCol="0">
                <a:spAutoFit/>
              </a:bodyPr>
              <a:lstStyle/>
              <a:p>
                <a:pPr/>
                <a14:m>
                  <m:oMathPara xmlns:m="http://schemas.openxmlformats.org/officeDocument/2006/math">
                    <m:oMathParaPr>
                      <m:jc m:val="center"/>
                    </m:oMathParaPr>
                    <m:oMath xmlns:m="http://schemas.openxmlformats.org/officeDocument/2006/math">
                      <m:d>
                        <m:dPr>
                          <m:begChr m:val="["/>
                          <m:endChr m:val="]"/>
                          <m:ctrlPr>
                            <a:rPr lang="en-US" i="1" smtClean="0">
                              <a:latin typeface="Cambria Math" panose="02040503050406030204" pitchFamily="18" charset="0"/>
                            </a:rPr>
                          </m:ctrlPr>
                        </m:dPr>
                        <m:e>
                          <m:m>
                            <m:mPr>
                              <m:mcs>
                                <m:mc>
                                  <m:mcPr>
                                    <m:count m:val="2"/>
                                    <m:mcJc m:val="center"/>
                                  </m:mcPr>
                                </m:mc>
                              </m:mcs>
                              <m:ctrlPr>
                                <a:rPr lang="en-US" i="1" smtClean="0">
                                  <a:latin typeface="Cambria Math" panose="02040503050406030204" pitchFamily="18" charset="0"/>
                                </a:rPr>
                              </m:ctrlPr>
                            </m:mPr>
                            <m:mr>
                              <m:e>
                                <m:r>
                                  <a:rPr lang="en-US" b="0" i="1" smtClean="0">
                                    <a:latin typeface="Cambria Math" panose="02040503050406030204" pitchFamily="18" charset="0"/>
                                  </a:rPr>
                                  <m:t>0.5</m:t>
                                </m:r>
                              </m:e>
                              <m:e>
                                <m:r>
                                  <a:rPr lang="en-US" b="0" i="1" smtClean="0">
                                    <a:latin typeface="Cambria Math" panose="02040503050406030204" pitchFamily="18" charset="0"/>
                                  </a:rPr>
                                  <m:t>−0.4</m:t>
                                </m:r>
                              </m:e>
                            </m:mr>
                            <m:mr>
                              <m:e>
                                <m:r>
                                  <a:rPr lang="en-US" b="0" i="1" smtClean="0">
                                    <a:latin typeface="Cambria Math" panose="02040503050406030204" pitchFamily="18" charset="0"/>
                                  </a:rPr>
                                  <m:t>0.2</m:t>
                                </m:r>
                              </m:e>
                              <m:e>
                                <m:r>
                                  <a:rPr lang="en-US" b="0" i="1" smtClean="0">
                                    <a:latin typeface="Cambria Math" panose="02040503050406030204" pitchFamily="18" charset="0"/>
                                  </a:rPr>
                                  <m:t>0.7</m:t>
                                </m:r>
                              </m:e>
                            </m:mr>
                          </m:m>
                        </m:e>
                      </m:d>
                    </m:oMath>
                  </m:oMathPara>
                </a14:m>
                <a:endParaRPr lang="en-US" i="1" dirty="0"/>
              </a:p>
            </p:txBody>
          </p:sp>
        </mc:Choice>
        <mc:Fallback xmlns="">
          <p:sp>
            <p:nvSpPr>
              <p:cNvPr id="48" name="TextBox 47"/>
              <p:cNvSpPr txBox="1">
                <a:spLocks noRot="1" noChangeAspect="1" noMove="1" noResize="1" noEditPoints="1" noAdjustHandles="1" noChangeArrowheads="1" noChangeShapeType="1" noTextEdit="1"/>
              </p:cNvSpPr>
              <p:nvPr/>
            </p:nvSpPr>
            <p:spPr>
              <a:xfrm>
                <a:off x="4864217" y="2069138"/>
                <a:ext cx="1234633" cy="467500"/>
              </a:xfrm>
              <a:prstGeom prst="rect">
                <a:avLst/>
              </a:prstGeom>
              <a:blipFill rotWithShape="0">
                <a:blip r:embed="rId1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TextBox 48"/>
              <p:cNvSpPr txBox="1"/>
              <p:nvPr/>
            </p:nvSpPr>
            <p:spPr>
              <a:xfrm>
                <a:off x="6854571" y="2161826"/>
                <a:ext cx="51905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r>
                            <a:rPr lang="en-US" b="0" i="1" smtClean="0">
                              <a:latin typeface="Cambria Math" panose="02040503050406030204" pitchFamily="18" charset="0"/>
                            </a:rPr>
                            <m:t>0.7</m:t>
                          </m:r>
                        </m:e>
                      </m:d>
                    </m:oMath>
                  </m:oMathPara>
                </a14:m>
                <a:endParaRPr lang="en-US" i="1" dirty="0"/>
              </a:p>
            </p:txBody>
          </p:sp>
        </mc:Choice>
        <mc:Fallback xmlns="">
          <p:sp>
            <p:nvSpPr>
              <p:cNvPr id="49" name="TextBox 48"/>
              <p:cNvSpPr txBox="1">
                <a:spLocks noRot="1" noChangeAspect="1" noMove="1" noResize="1" noEditPoints="1" noAdjustHandles="1" noChangeArrowheads="1" noChangeShapeType="1" noTextEdit="1"/>
              </p:cNvSpPr>
              <p:nvPr/>
            </p:nvSpPr>
            <p:spPr>
              <a:xfrm>
                <a:off x="6854571" y="2161826"/>
                <a:ext cx="519053" cy="276999"/>
              </a:xfrm>
              <a:prstGeom prst="rect">
                <a:avLst/>
              </a:prstGeom>
              <a:blipFill rotWithShape="0">
                <a:blip r:embed="rId19"/>
                <a:stretch>
                  <a:fillRect b="-6667"/>
                </a:stretch>
              </a:blipFill>
            </p:spPr>
            <p:txBody>
              <a:bodyPr/>
              <a:lstStyle/>
              <a:p>
                <a:r>
                  <a:rPr lang="en-US">
                    <a:noFill/>
                  </a:rPr>
                  <a:t> </a:t>
                </a:r>
              </a:p>
            </p:txBody>
          </p:sp>
        </mc:Fallback>
      </mc:AlternateContent>
      <p:sp>
        <p:nvSpPr>
          <p:cNvPr id="50" name="Rectangle 49"/>
          <p:cNvSpPr/>
          <p:nvPr/>
        </p:nvSpPr>
        <p:spPr>
          <a:xfrm>
            <a:off x="4864217" y="1626150"/>
            <a:ext cx="4149572" cy="369332"/>
          </a:xfrm>
          <a:prstGeom prst="rect">
            <a:avLst/>
          </a:prstGeom>
        </p:spPr>
        <p:txBody>
          <a:bodyPr wrap="square">
            <a:spAutoFit/>
          </a:bodyPr>
          <a:lstStyle/>
          <a:p>
            <a:pPr algn="ctr"/>
            <a:r>
              <a:rPr lang="en-US" b="1" dirty="0" smtClean="0">
                <a:solidFill>
                  <a:srgbClr val="101073"/>
                </a:solidFill>
              </a:rPr>
              <a:t>Max-pooling before activation</a:t>
            </a:r>
            <a:endParaRPr lang="en-US" b="1" dirty="0">
              <a:solidFill>
                <a:srgbClr val="101073"/>
              </a:solidFill>
            </a:endParaRPr>
          </a:p>
        </p:txBody>
      </p:sp>
      <mc:AlternateContent xmlns:mc="http://schemas.openxmlformats.org/markup-compatibility/2006" xmlns:a14="http://schemas.microsoft.com/office/drawing/2010/main">
        <mc:Choice Requires="a14">
          <p:sp>
            <p:nvSpPr>
              <p:cNvPr id="51" name="TextBox 50"/>
              <p:cNvSpPr txBox="1"/>
              <p:nvPr/>
            </p:nvSpPr>
            <p:spPr>
              <a:xfrm>
                <a:off x="8442309" y="2161826"/>
                <a:ext cx="34272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r>
                            <a:rPr lang="en-US" i="1" smtClean="0">
                              <a:latin typeface="Cambria Math" panose="02040503050406030204" pitchFamily="18" charset="0"/>
                            </a:rPr>
                            <m:t>1</m:t>
                          </m:r>
                        </m:e>
                      </m:d>
                    </m:oMath>
                  </m:oMathPara>
                </a14:m>
                <a:endParaRPr lang="en-US" i="1" dirty="0"/>
              </a:p>
            </p:txBody>
          </p:sp>
        </mc:Choice>
        <mc:Fallback xmlns="">
          <p:sp>
            <p:nvSpPr>
              <p:cNvPr id="51" name="TextBox 50"/>
              <p:cNvSpPr txBox="1">
                <a:spLocks noRot="1" noChangeAspect="1" noMove="1" noResize="1" noEditPoints="1" noAdjustHandles="1" noChangeArrowheads="1" noChangeShapeType="1" noTextEdit="1"/>
              </p:cNvSpPr>
              <p:nvPr/>
            </p:nvSpPr>
            <p:spPr>
              <a:xfrm>
                <a:off x="8442309" y="2161826"/>
                <a:ext cx="342722" cy="276999"/>
              </a:xfrm>
              <a:prstGeom prst="rect">
                <a:avLst/>
              </a:prstGeom>
              <a:blipFill rotWithShape="0">
                <a:blip r:embed="rId20"/>
                <a:stretch>
                  <a:fillRect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TextBox 51"/>
              <p:cNvSpPr txBox="1"/>
              <p:nvPr/>
            </p:nvSpPr>
            <p:spPr>
              <a:xfrm>
                <a:off x="5382491" y="3396535"/>
                <a:ext cx="708848" cy="4619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solidFill>
                                <a:srgbClr val="5A9200"/>
                              </a:solidFill>
                              <a:latin typeface="Cambria Math" panose="02040503050406030204" pitchFamily="18" charset="0"/>
                            </a:rPr>
                          </m:ctrlPr>
                        </m:dPr>
                        <m:e>
                          <m:m>
                            <m:mPr>
                              <m:mcs>
                                <m:mc>
                                  <m:mcPr>
                                    <m:count m:val="2"/>
                                    <m:mcJc m:val="center"/>
                                  </m:mcPr>
                                </m:mc>
                              </m:mcs>
                              <m:ctrlPr>
                                <a:rPr lang="en-US" i="1" smtClean="0">
                                  <a:solidFill>
                                    <a:srgbClr val="5A9200"/>
                                  </a:solidFill>
                                  <a:latin typeface="Cambria Math" panose="02040503050406030204" pitchFamily="18" charset="0"/>
                                </a:rPr>
                              </m:ctrlPr>
                            </m:mPr>
                            <m:mr>
                              <m:e>
                                <m:r>
                                  <m:rPr>
                                    <m:brk m:alnAt="7"/>
                                  </m:rPr>
                                  <a:rPr lang="en-US" b="0" i="1" smtClean="0">
                                    <a:solidFill>
                                      <a:srgbClr val="5A9200"/>
                                    </a:solidFill>
                                    <a:latin typeface="Cambria Math" panose="02040503050406030204" pitchFamily="18" charset="0"/>
                                  </a:rPr>
                                  <m:t>0</m:t>
                                </m:r>
                              </m:e>
                              <m:e>
                                <m:r>
                                  <a:rPr lang="en-US" b="0" i="1" smtClean="0">
                                    <a:solidFill>
                                      <a:srgbClr val="5A9200"/>
                                    </a:solidFill>
                                    <a:latin typeface="Cambria Math" panose="02040503050406030204" pitchFamily="18" charset="0"/>
                                  </a:rPr>
                                  <m:t>0</m:t>
                                </m:r>
                              </m:e>
                            </m:mr>
                            <m:mr>
                              <m:e>
                                <m:r>
                                  <a:rPr lang="en-US" b="0" i="1" smtClean="0">
                                    <a:solidFill>
                                      <a:srgbClr val="5A9200"/>
                                    </a:solidFill>
                                    <a:latin typeface="Cambria Math" panose="02040503050406030204" pitchFamily="18" charset="0"/>
                                  </a:rPr>
                                  <m:t>0</m:t>
                                </m:r>
                              </m:e>
                              <m:e>
                                <m:r>
                                  <a:rPr lang="en-US" b="0" i="1" smtClean="0">
                                    <a:solidFill>
                                      <a:srgbClr val="5A9200"/>
                                    </a:solidFill>
                                    <a:latin typeface="Cambria Math" panose="02040503050406030204" pitchFamily="18" charset="0"/>
                                  </a:rPr>
                                  <m:t>1</m:t>
                                </m:r>
                              </m:e>
                            </m:mr>
                          </m:m>
                        </m:e>
                      </m:d>
                    </m:oMath>
                  </m:oMathPara>
                </a14:m>
                <a:endParaRPr lang="en-US" i="1" dirty="0">
                  <a:solidFill>
                    <a:srgbClr val="5A9200"/>
                  </a:solidFill>
                </a:endParaRPr>
              </a:p>
            </p:txBody>
          </p:sp>
        </mc:Choice>
        <mc:Fallback xmlns="">
          <p:sp>
            <p:nvSpPr>
              <p:cNvPr id="52" name="TextBox 51"/>
              <p:cNvSpPr txBox="1">
                <a:spLocks noRot="1" noChangeAspect="1" noMove="1" noResize="1" noEditPoints="1" noAdjustHandles="1" noChangeArrowheads="1" noChangeShapeType="1" noTextEdit="1"/>
              </p:cNvSpPr>
              <p:nvPr/>
            </p:nvSpPr>
            <p:spPr>
              <a:xfrm>
                <a:off x="5382491" y="3396535"/>
                <a:ext cx="708848" cy="461921"/>
              </a:xfrm>
              <a:prstGeom prst="rect">
                <a:avLst/>
              </a:prstGeom>
              <a:blipFill rotWithShape="0">
                <a:blip r:embed="rId2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TextBox 55"/>
              <p:cNvSpPr txBox="1"/>
              <p:nvPr/>
            </p:nvSpPr>
            <p:spPr>
              <a:xfrm>
                <a:off x="3657312" y="4409362"/>
                <a:ext cx="2991671" cy="626646"/>
              </a:xfrm>
              <a:prstGeom prst="rect">
                <a:avLst/>
              </a:prstGeom>
              <a:noFill/>
            </p:spPr>
            <p:txBody>
              <a:bodyPr wrap="square" lIns="0" tIns="0" rIns="0" bIns="0" rtlCol="0">
                <a:spAutoFit/>
              </a:bodyPr>
              <a:lstStyle/>
              <a:p>
                <a:pPr algn="ctr"/>
                <a14:m>
                  <m:oMathPara xmlns:m="http://schemas.openxmlformats.org/officeDocument/2006/math">
                    <m:oMathParaPr>
                      <m:jc m:val="center"/>
                    </m:oMathParaPr>
                    <m:oMath xmlns:m="http://schemas.openxmlformats.org/officeDocument/2006/math">
                      <m:f>
                        <m:fPr>
                          <m:ctrlPr>
                            <a:rPr lang="en-US" b="0" i="1" smtClean="0">
                              <a:solidFill>
                                <a:schemeClr val="tx1"/>
                              </a:solidFill>
                              <a:latin typeface="Cambria Math" panose="02040503050406030204" pitchFamily="18" charset="0"/>
                              <a:ea typeface="Cambria Math" panose="02040503050406030204" pitchFamily="18" charset="0"/>
                            </a:rPr>
                          </m:ctrlPr>
                        </m:fPr>
                        <m:num>
                          <m:r>
                            <a:rPr lang="en-US" b="0" i="1" smtClean="0">
                              <a:solidFill>
                                <a:schemeClr val="tx1"/>
                              </a:solidFill>
                              <a:latin typeface="Cambria Math" panose="02040503050406030204" pitchFamily="18" charset="0"/>
                              <a:ea typeface="Cambria Math" panose="02040503050406030204" pitchFamily="18" charset="0"/>
                            </a:rPr>
                            <m:t>𝜕</m:t>
                          </m:r>
                          <m:sSub>
                            <m:sSubPr>
                              <m:ctrlPr>
                                <a:rPr lang="en-US" b="0" i="1" smtClean="0">
                                  <a:solidFill>
                                    <a:schemeClr val="tx1"/>
                                  </a:solidFill>
                                  <a:latin typeface="Cambria Math" panose="02040503050406030204" pitchFamily="18" charset="0"/>
                                  <a:ea typeface="Cambria Math" panose="02040503050406030204" pitchFamily="18" charset="0"/>
                                </a:rPr>
                              </m:ctrlPr>
                            </m:sSubPr>
                            <m:e>
                              <m:r>
                                <a:rPr lang="en-US" b="0" i="1" smtClean="0">
                                  <a:solidFill>
                                    <a:schemeClr val="tx1"/>
                                  </a:solidFill>
                                  <a:latin typeface="Cambria Math" panose="02040503050406030204" pitchFamily="18" charset="0"/>
                                  <a:ea typeface="Cambria Math" panose="02040503050406030204" pitchFamily="18" charset="0"/>
                                </a:rPr>
                                <m:t>𝑟</m:t>
                              </m:r>
                            </m:e>
                            <m:sub>
                              <m:r>
                                <a:rPr lang="en-US" b="0" i="1" smtClean="0">
                                  <a:solidFill>
                                    <a:schemeClr val="tx1"/>
                                  </a:solidFill>
                                  <a:latin typeface="Cambria Math" panose="02040503050406030204" pitchFamily="18" charset="0"/>
                                  <a:ea typeface="Cambria Math" panose="02040503050406030204" pitchFamily="18" charset="0"/>
                                </a:rPr>
                                <m:t>𝐵</m:t>
                              </m:r>
                            </m:sub>
                          </m:sSub>
                        </m:num>
                        <m:den>
                          <m:r>
                            <a:rPr lang="en-US" b="0" i="1" smtClean="0">
                              <a:solidFill>
                                <a:schemeClr val="tx1"/>
                              </a:solidFill>
                              <a:latin typeface="Cambria Math" panose="02040503050406030204" pitchFamily="18" charset="0"/>
                              <a:ea typeface="Cambria Math" panose="02040503050406030204" pitchFamily="18" charset="0"/>
                            </a:rPr>
                            <m:t>𝜕</m:t>
                          </m:r>
                          <m:sSubSup>
                            <m:sSubSupPr>
                              <m:ctrlPr>
                                <a:rPr lang="en-US" b="0" i="1" smtClean="0">
                                  <a:solidFill>
                                    <a:schemeClr val="tx1"/>
                                  </a:solidFill>
                                  <a:latin typeface="Cambria Math" panose="02040503050406030204" pitchFamily="18" charset="0"/>
                                  <a:ea typeface="Cambria Math" panose="02040503050406030204" pitchFamily="18" charset="0"/>
                                </a:rPr>
                              </m:ctrlPr>
                            </m:sSubSupPr>
                            <m:e>
                              <m:r>
                                <a:rPr lang="en-US" b="0" i="1" smtClean="0">
                                  <a:solidFill>
                                    <a:schemeClr val="tx1"/>
                                  </a:solidFill>
                                  <a:latin typeface="Cambria Math" panose="02040503050406030204" pitchFamily="18" charset="0"/>
                                  <a:ea typeface="Cambria Math" panose="02040503050406030204" pitchFamily="18" charset="0"/>
                                </a:rPr>
                                <m:t>𝑎</m:t>
                              </m:r>
                            </m:e>
                            <m:sub>
                              <m:r>
                                <a:rPr lang="en-US" b="0" i="1" smtClean="0">
                                  <a:solidFill>
                                    <a:schemeClr val="tx1"/>
                                  </a:solidFill>
                                  <a:latin typeface="Cambria Math" panose="02040503050406030204" pitchFamily="18" charset="0"/>
                                  <a:ea typeface="Cambria Math" panose="02040503050406030204" pitchFamily="18" charset="0"/>
                                </a:rPr>
                                <m:t>𝐵</m:t>
                              </m:r>
                            </m:sub>
                            <m:sup>
                              <m:r>
                                <a:rPr lang="en-US" b="0" i="1" smtClean="0">
                                  <a:solidFill>
                                    <a:schemeClr val="tx1"/>
                                  </a:solidFill>
                                  <a:latin typeface="Cambria Math" panose="02040503050406030204" pitchFamily="18" charset="0"/>
                                  <a:ea typeface="Cambria Math" panose="02040503050406030204" pitchFamily="18" charset="0"/>
                                </a:rPr>
                                <m:t>𝑖</m:t>
                              </m:r>
                            </m:sup>
                          </m:sSubSup>
                        </m:den>
                      </m:f>
                      <m:r>
                        <a:rPr lang="en-US" b="0" i="1" smtClean="0">
                          <a:solidFill>
                            <a:schemeClr val="tx1"/>
                          </a:solidFill>
                          <a:latin typeface="Cambria Math" panose="02040503050406030204" pitchFamily="18" charset="0"/>
                          <a:ea typeface="Cambria Math" panose="02040503050406030204" pitchFamily="18" charset="0"/>
                        </a:rPr>
                        <m:t>=</m:t>
                      </m:r>
                      <m:d>
                        <m:dPr>
                          <m:begChr m:val="{"/>
                          <m:endChr m:val=""/>
                          <m:ctrlPr>
                            <a:rPr lang="en-US" i="1">
                              <a:solidFill>
                                <a:schemeClr val="tx1"/>
                              </a:solidFill>
                              <a:latin typeface="Cambria Math" panose="02040503050406030204" pitchFamily="18" charset="0"/>
                            </a:rPr>
                          </m:ctrlPr>
                        </m:dPr>
                        <m:e>
                          <m:m>
                            <m:mPr>
                              <m:mcs>
                                <m:mc>
                                  <m:mcPr>
                                    <m:count m:val="1"/>
                                    <m:mcJc m:val="center"/>
                                  </m:mcPr>
                                </m:mc>
                              </m:mcs>
                              <m:ctrlPr>
                                <a:rPr lang="en-US" i="1">
                                  <a:solidFill>
                                    <a:schemeClr val="tx1"/>
                                  </a:solidFill>
                                  <a:latin typeface="Cambria Math" panose="02040503050406030204" pitchFamily="18" charset="0"/>
                                </a:rPr>
                              </m:ctrlPr>
                            </m:mPr>
                            <m:mr>
                              <m:e>
                                <m:r>
                                  <a:rPr lang="en-US" i="1">
                                    <a:solidFill>
                                      <a:schemeClr val="tx1"/>
                                    </a:solidFill>
                                    <a:latin typeface="Cambria Math" panose="02040503050406030204" pitchFamily="18" charset="0"/>
                                  </a:rPr>
                                  <m:t>1 </m:t>
                                </m:r>
                                <m:r>
                                  <m:rPr>
                                    <m:sty m:val="p"/>
                                    <m:brk m:alnAt="7"/>
                                  </m:rPr>
                                  <a:rPr lang="en-US">
                                    <a:solidFill>
                                      <a:schemeClr val="tx1"/>
                                    </a:solidFill>
                                    <a:latin typeface="Cambria Math" panose="02040503050406030204" pitchFamily="18" charset="0"/>
                                  </a:rPr>
                                  <m:t>i</m:t>
                                </m:r>
                                <m:r>
                                  <m:rPr>
                                    <m:sty m:val="p"/>
                                  </m:rPr>
                                  <a:rPr lang="en-US">
                                    <a:solidFill>
                                      <a:schemeClr val="tx1"/>
                                    </a:solidFill>
                                    <a:latin typeface="Cambria Math" panose="02040503050406030204" pitchFamily="18" charset="0"/>
                                  </a:rPr>
                                  <m:t>f</m:t>
                                </m:r>
                                <m:sSubSup>
                                  <m:sSubSupPr>
                                    <m:ctrlPr>
                                      <a:rPr lang="en-US" i="1">
                                        <a:latin typeface="Cambria Math" panose="02040503050406030204" pitchFamily="18" charset="0"/>
                                        <a:ea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𝑎</m:t>
                                    </m:r>
                                  </m:e>
                                  <m:sub>
                                    <m:r>
                                      <a:rPr lang="en-US" i="1">
                                        <a:latin typeface="Cambria Math" panose="02040503050406030204" pitchFamily="18" charset="0"/>
                                        <a:ea typeface="Cambria Math" panose="02040503050406030204" pitchFamily="18" charset="0"/>
                                      </a:rPr>
                                      <m:t>𝐵</m:t>
                                    </m:r>
                                  </m:sub>
                                  <m:sup>
                                    <m:r>
                                      <a:rPr lang="en-US" i="1">
                                        <a:latin typeface="Cambria Math" panose="02040503050406030204" pitchFamily="18" charset="0"/>
                                        <a:ea typeface="Cambria Math" panose="02040503050406030204" pitchFamily="18" charset="0"/>
                                      </a:rPr>
                                      <m:t>𝑖</m:t>
                                    </m:r>
                                  </m:sup>
                                </m:sSubSup>
                                <m:r>
                                  <a:rPr lang="en-US" b="0" i="1" smtClean="0">
                                    <a:solidFill>
                                      <a:schemeClr val="tx1"/>
                                    </a:solidFill>
                                    <a:latin typeface="Cambria Math" panose="02040503050406030204" pitchFamily="18" charset="0"/>
                                    <a:ea typeface="Cambria Math" panose="02040503050406030204" pitchFamily="18" charset="0"/>
                                  </a:rPr>
                                  <m:t>=</m:t>
                                </m:r>
                                <m:r>
                                  <m:rPr>
                                    <m:sty m:val="p"/>
                                  </m:rPr>
                                  <a:rPr lang="en-US" b="0" i="0" smtClean="0">
                                    <a:solidFill>
                                      <a:schemeClr val="tx1"/>
                                    </a:solidFill>
                                    <a:latin typeface="Cambria Math" panose="02040503050406030204" pitchFamily="18" charset="0"/>
                                    <a:ea typeface="Cambria Math" panose="02040503050406030204" pitchFamily="18" charset="0"/>
                                  </a:rPr>
                                  <m:t>Max</m:t>
                                </m:r>
                                <m:d>
                                  <m:dPr>
                                    <m:ctrlPr>
                                      <a:rPr lang="en-US" b="0" i="1" smtClean="0">
                                        <a:solidFill>
                                          <a:schemeClr val="tx1"/>
                                        </a:solidFill>
                                        <a:latin typeface="Cambria Math" panose="02040503050406030204" pitchFamily="18" charset="0"/>
                                        <a:ea typeface="Cambria Math" panose="02040503050406030204" pitchFamily="18" charset="0"/>
                                      </a:rPr>
                                    </m:ctrlPr>
                                  </m:dPr>
                                  <m:e>
                                    <m:acc>
                                      <m:accPr>
                                        <m:chr m:val="⃑"/>
                                        <m:ctrlPr>
                                          <a:rPr lang="en-US" i="1">
                                            <a:latin typeface="Cambria Math" panose="02040503050406030204" pitchFamily="18" charset="0"/>
                                          </a:rPr>
                                        </m:ctrlPr>
                                      </m:accPr>
                                      <m:e>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𝐵</m:t>
                                            </m:r>
                                          </m:sub>
                                        </m:sSub>
                                      </m:e>
                                    </m:acc>
                                  </m:e>
                                </m:d>
                                <m:r>
                                  <a:rPr lang="en-US" i="0">
                                    <a:solidFill>
                                      <a:schemeClr val="tx1"/>
                                    </a:solidFill>
                                    <a:latin typeface="Cambria Math" panose="02040503050406030204" pitchFamily="18" charset="0"/>
                                  </a:rPr>
                                  <m:t>,</m:t>
                                </m:r>
                                <m:r>
                                  <a:rPr lang="en-US" i="1">
                                    <a:solidFill>
                                      <a:schemeClr val="tx1"/>
                                    </a:solidFill>
                                    <a:latin typeface="Cambria Math" panose="02040503050406030204" pitchFamily="18" charset="0"/>
                                  </a:rPr>
                                  <m:t>  </m:t>
                                </m:r>
                              </m:e>
                            </m:mr>
                            <m:mr>
                              <m:e>
                                <m:r>
                                  <a:rPr lang="en-US" b="0" i="1" smtClean="0">
                                    <a:solidFill>
                                      <a:schemeClr val="tx1"/>
                                    </a:solidFill>
                                    <a:latin typeface="Cambria Math" panose="02040503050406030204" pitchFamily="18" charset="0"/>
                                  </a:rPr>
                                  <m:t> </m:t>
                                </m:r>
                                <m:r>
                                  <a:rPr lang="en-US" i="1">
                                    <a:solidFill>
                                      <a:schemeClr val="tx1"/>
                                    </a:solidFill>
                                    <a:latin typeface="Cambria Math" panose="02040503050406030204" pitchFamily="18" charset="0"/>
                                  </a:rPr>
                                  <m:t>0 </m:t>
                                </m:r>
                                <m:r>
                                  <m:rPr>
                                    <m:sty m:val="p"/>
                                  </m:rPr>
                                  <a:rPr lang="en-US">
                                    <a:solidFill>
                                      <a:schemeClr val="tx1"/>
                                    </a:solidFill>
                                    <a:latin typeface="Cambria Math" panose="02040503050406030204" pitchFamily="18" charset="0"/>
                                  </a:rPr>
                                  <m:t>otherwis</m:t>
                                </m:r>
                                <m:r>
                                  <a:rPr lang="en-US" b="0" i="1" smtClean="0">
                                    <a:solidFill>
                                      <a:schemeClr val="tx1"/>
                                    </a:solidFill>
                                    <a:latin typeface="Cambria Math" panose="02040503050406030204" pitchFamily="18" charset="0"/>
                                  </a:rPr>
                                  <m:t>𝑒</m:t>
                                </m:r>
                                <m:r>
                                  <a:rPr lang="en-US" i="1">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              </m:t>
                                </m:r>
                              </m:e>
                            </m:mr>
                          </m:m>
                        </m:e>
                      </m:d>
                    </m:oMath>
                  </m:oMathPara>
                </a14:m>
                <a:endParaRPr lang="en-US" dirty="0">
                  <a:solidFill>
                    <a:schemeClr val="tx1"/>
                  </a:solidFill>
                </a:endParaRPr>
              </a:p>
            </p:txBody>
          </p:sp>
        </mc:Choice>
        <mc:Fallback xmlns="">
          <p:sp>
            <p:nvSpPr>
              <p:cNvPr id="56" name="TextBox 55"/>
              <p:cNvSpPr txBox="1">
                <a:spLocks noRot="1" noChangeAspect="1" noMove="1" noResize="1" noEditPoints="1" noAdjustHandles="1" noChangeArrowheads="1" noChangeShapeType="1" noTextEdit="1"/>
              </p:cNvSpPr>
              <p:nvPr/>
            </p:nvSpPr>
            <p:spPr>
              <a:xfrm>
                <a:off x="3657312" y="4409362"/>
                <a:ext cx="2991671" cy="626646"/>
              </a:xfrm>
              <a:prstGeom prst="rect">
                <a:avLst/>
              </a:prstGeom>
              <a:blipFill rotWithShape="0">
                <a:blip r:embed="rId2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Rectangle 59"/>
              <p:cNvSpPr/>
              <p:nvPr/>
            </p:nvSpPr>
            <p:spPr>
              <a:xfrm>
                <a:off x="2965149" y="3207605"/>
                <a:ext cx="577529" cy="63030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1600" i="1">
                              <a:latin typeface="Cambria Math" panose="02040503050406030204" pitchFamily="18" charset="0"/>
                              <a:ea typeface="Cambria Math" panose="02040503050406030204" pitchFamily="18" charset="0"/>
                            </a:rPr>
                          </m:ctrlPr>
                        </m:fPr>
                        <m:num>
                          <m:r>
                            <a:rPr lang="en-US" sz="1600" i="1">
                              <a:latin typeface="Cambria Math" panose="02040503050406030204" pitchFamily="18" charset="0"/>
                              <a:ea typeface="Cambria Math" panose="02040503050406030204" pitchFamily="18" charset="0"/>
                            </a:rPr>
                            <m:t>𝜕</m:t>
                          </m:r>
                          <m:sSub>
                            <m:sSubPr>
                              <m:ctrlPr>
                                <a:rPr lang="en-US" sz="1600" i="1">
                                  <a:latin typeface="Cambria Math" panose="02040503050406030204" pitchFamily="18" charset="0"/>
                                  <a:ea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𝑟</m:t>
                              </m:r>
                            </m:e>
                            <m:sub>
                              <m:r>
                                <a:rPr lang="en-US" sz="1600" i="1">
                                  <a:latin typeface="Cambria Math" panose="02040503050406030204" pitchFamily="18" charset="0"/>
                                  <a:ea typeface="Cambria Math" panose="02040503050406030204" pitchFamily="18" charset="0"/>
                                </a:rPr>
                                <m:t>𝐵</m:t>
                              </m:r>
                            </m:sub>
                          </m:sSub>
                        </m:num>
                        <m:den>
                          <m:r>
                            <a:rPr lang="en-US" sz="1600" i="1">
                              <a:latin typeface="Cambria Math" panose="02040503050406030204" pitchFamily="18" charset="0"/>
                              <a:ea typeface="Cambria Math" panose="02040503050406030204" pitchFamily="18" charset="0"/>
                            </a:rPr>
                            <m:t>𝜕</m:t>
                          </m:r>
                          <m:sSubSup>
                            <m:sSubSupPr>
                              <m:ctrlPr>
                                <a:rPr lang="en-US" sz="1600" i="1">
                                  <a:latin typeface="Cambria Math" panose="02040503050406030204" pitchFamily="18" charset="0"/>
                                  <a:ea typeface="Cambria Math" panose="02040503050406030204" pitchFamily="18" charset="0"/>
                                </a:rPr>
                              </m:ctrlPr>
                            </m:sSubSupPr>
                            <m:e>
                              <m:r>
                                <a:rPr lang="en-US" sz="1600" i="1">
                                  <a:latin typeface="Cambria Math" panose="02040503050406030204" pitchFamily="18" charset="0"/>
                                  <a:ea typeface="Cambria Math" panose="02040503050406030204" pitchFamily="18" charset="0"/>
                                </a:rPr>
                                <m:t>𝑎</m:t>
                              </m:r>
                            </m:e>
                            <m:sub>
                              <m:r>
                                <a:rPr lang="en-US" sz="1600" i="1">
                                  <a:latin typeface="Cambria Math" panose="02040503050406030204" pitchFamily="18" charset="0"/>
                                  <a:ea typeface="Cambria Math" panose="02040503050406030204" pitchFamily="18" charset="0"/>
                                </a:rPr>
                                <m:t>𝐵</m:t>
                              </m:r>
                            </m:sub>
                            <m:sup>
                              <m:r>
                                <a:rPr lang="en-US" sz="1600" i="1">
                                  <a:latin typeface="Cambria Math" panose="02040503050406030204" pitchFamily="18" charset="0"/>
                                  <a:ea typeface="Cambria Math" panose="02040503050406030204" pitchFamily="18" charset="0"/>
                                </a:rPr>
                                <m:t>𝑖</m:t>
                              </m:r>
                            </m:sup>
                          </m:sSubSup>
                        </m:den>
                      </m:f>
                    </m:oMath>
                  </m:oMathPara>
                </a14:m>
                <a:endParaRPr lang="en-US" sz="1600" dirty="0"/>
              </a:p>
            </p:txBody>
          </p:sp>
        </mc:Choice>
        <mc:Fallback xmlns="">
          <p:sp>
            <p:nvSpPr>
              <p:cNvPr id="60" name="Rectangle 59"/>
              <p:cNvSpPr>
                <a:spLocks noRot="1" noChangeAspect="1" noMove="1" noResize="1" noEditPoints="1" noAdjustHandles="1" noChangeArrowheads="1" noChangeShapeType="1" noTextEdit="1"/>
              </p:cNvSpPr>
              <p:nvPr/>
            </p:nvSpPr>
            <p:spPr>
              <a:xfrm>
                <a:off x="2965149" y="3207605"/>
                <a:ext cx="577529" cy="630301"/>
              </a:xfrm>
              <a:prstGeom prst="rect">
                <a:avLst/>
              </a:prstGeom>
              <a:blipFill rotWithShape="0">
                <a:blip r:embed="rId23"/>
                <a:stretch>
                  <a:fillRect/>
                </a:stretch>
              </a:blipFill>
            </p:spPr>
            <p:txBody>
              <a:bodyPr/>
              <a:lstStyle/>
              <a:p>
                <a:r>
                  <a:rPr lang="en-US">
                    <a:noFill/>
                  </a:rPr>
                  <a:t> </a:t>
                </a:r>
              </a:p>
            </p:txBody>
          </p:sp>
        </mc:Fallback>
      </mc:AlternateContent>
      <p:cxnSp>
        <p:nvCxnSpPr>
          <p:cNvPr id="64" name="Straight Arrow Connector 45"/>
          <p:cNvCxnSpPr/>
          <p:nvPr/>
        </p:nvCxnSpPr>
        <p:spPr>
          <a:xfrm rot="10800000">
            <a:off x="2214758" y="2949794"/>
            <a:ext cx="708374" cy="460111"/>
          </a:xfrm>
          <a:prstGeom prst="curvedConnector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70" name="Group 69"/>
          <p:cNvGrpSpPr/>
          <p:nvPr/>
        </p:nvGrpSpPr>
        <p:grpSpPr>
          <a:xfrm>
            <a:off x="6208908" y="3188108"/>
            <a:ext cx="612000" cy="612000"/>
            <a:chOff x="5465152" y="2538360"/>
            <a:chExt cx="617080" cy="612000"/>
          </a:xfrm>
        </p:grpSpPr>
        <p:sp>
          <p:nvSpPr>
            <p:cNvPr id="71" name="Rectangle 70"/>
            <p:cNvSpPr/>
            <p:nvPr/>
          </p:nvSpPr>
          <p:spPr>
            <a:xfrm>
              <a:off x="5465152" y="2538360"/>
              <a:ext cx="612000" cy="612000"/>
            </a:xfrm>
            <a:prstGeom prst="rect">
              <a:avLst/>
            </a:prstGeom>
            <a:solidFill>
              <a:schemeClr val="bg1">
                <a:lumMod val="95000"/>
              </a:schemeClr>
            </a:solidFill>
            <a:ln w="28575">
              <a:solidFill>
                <a:srgbClr val="2D2F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ysClr val="windowText" lastClr="000000"/>
                </a:solidFill>
              </a:endParaRPr>
            </a:p>
          </p:txBody>
        </p:sp>
        <p:sp>
          <p:nvSpPr>
            <p:cNvPr id="72" name="Rectangle 71"/>
            <p:cNvSpPr/>
            <p:nvPr/>
          </p:nvSpPr>
          <p:spPr>
            <a:xfrm>
              <a:off x="5522187" y="2585550"/>
              <a:ext cx="560045" cy="537752"/>
            </a:xfrm>
            <a:prstGeom prst="rect">
              <a:avLst/>
            </a:prstGeom>
          </p:spPr>
          <p:txBody>
            <a:bodyPr wrap="square" anchor="ctr">
              <a:spAutoFit/>
            </a:bodyPr>
            <a:lstStyle/>
            <a:p>
              <a:pPr algn="ctr"/>
              <a:endParaRPr lang="en-US" dirty="0"/>
            </a:p>
          </p:txBody>
        </p:sp>
      </p:grpSp>
      <p:cxnSp>
        <p:nvCxnSpPr>
          <p:cNvPr id="73" name="Straight Arrow Connector 45"/>
          <p:cNvCxnSpPr/>
          <p:nvPr/>
        </p:nvCxnSpPr>
        <p:spPr>
          <a:xfrm flipV="1">
            <a:off x="6820908" y="2949226"/>
            <a:ext cx="656764" cy="460111"/>
          </a:xfrm>
          <a:prstGeom prst="curvedConnector2">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4" name="Rectangle 73"/>
              <p:cNvSpPr/>
              <p:nvPr/>
            </p:nvSpPr>
            <p:spPr>
              <a:xfrm>
                <a:off x="6233086" y="3169683"/>
                <a:ext cx="577529" cy="63030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1600" i="1">
                              <a:latin typeface="Cambria Math" panose="02040503050406030204" pitchFamily="18" charset="0"/>
                              <a:ea typeface="Cambria Math" panose="02040503050406030204" pitchFamily="18" charset="0"/>
                            </a:rPr>
                          </m:ctrlPr>
                        </m:fPr>
                        <m:num>
                          <m:r>
                            <a:rPr lang="en-US" sz="1600" i="1">
                              <a:latin typeface="Cambria Math" panose="02040503050406030204" pitchFamily="18" charset="0"/>
                              <a:ea typeface="Cambria Math" panose="02040503050406030204" pitchFamily="18" charset="0"/>
                            </a:rPr>
                            <m:t>𝜕</m:t>
                          </m:r>
                          <m:sSub>
                            <m:sSubPr>
                              <m:ctrlPr>
                                <a:rPr lang="en-US" sz="1600" i="1">
                                  <a:latin typeface="Cambria Math" panose="02040503050406030204" pitchFamily="18" charset="0"/>
                                  <a:ea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𝑟</m:t>
                              </m:r>
                            </m:e>
                            <m:sub>
                              <m:r>
                                <a:rPr lang="en-US" sz="1600" i="1">
                                  <a:latin typeface="Cambria Math" panose="02040503050406030204" pitchFamily="18" charset="0"/>
                                  <a:ea typeface="Cambria Math" panose="02040503050406030204" pitchFamily="18" charset="0"/>
                                </a:rPr>
                                <m:t>𝐵</m:t>
                              </m:r>
                            </m:sub>
                          </m:sSub>
                        </m:num>
                        <m:den>
                          <m:r>
                            <a:rPr lang="en-US" sz="1600" i="1">
                              <a:latin typeface="Cambria Math" panose="02040503050406030204" pitchFamily="18" charset="0"/>
                              <a:ea typeface="Cambria Math" panose="02040503050406030204" pitchFamily="18" charset="0"/>
                            </a:rPr>
                            <m:t>𝜕</m:t>
                          </m:r>
                          <m:sSubSup>
                            <m:sSubSupPr>
                              <m:ctrlPr>
                                <a:rPr lang="en-US" sz="1600" i="1">
                                  <a:latin typeface="Cambria Math" panose="02040503050406030204" pitchFamily="18" charset="0"/>
                                  <a:ea typeface="Cambria Math" panose="02040503050406030204" pitchFamily="18" charset="0"/>
                                </a:rPr>
                              </m:ctrlPr>
                            </m:sSubSupPr>
                            <m:e>
                              <m:r>
                                <a:rPr lang="en-US" sz="1600" i="1">
                                  <a:latin typeface="Cambria Math" panose="02040503050406030204" pitchFamily="18" charset="0"/>
                                  <a:ea typeface="Cambria Math" panose="02040503050406030204" pitchFamily="18" charset="0"/>
                                </a:rPr>
                                <m:t>𝑎</m:t>
                              </m:r>
                            </m:e>
                            <m:sub>
                              <m:r>
                                <a:rPr lang="en-US" sz="1600" i="1">
                                  <a:latin typeface="Cambria Math" panose="02040503050406030204" pitchFamily="18" charset="0"/>
                                  <a:ea typeface="Cambria Math" panose="02040503050406030204" pitchFamily="18" charset="0"/>
                                </a:rPr>
                                <m:t>𝐵</m:t>
                              </m:r>
                            </m:sub>
                            <m:sup>
                              <m:r>
                                <a:rPr lang="en-US" sz="1600" i="1">
                                  <a:latin typeface="Cambria Math" panose="02040503050406030204" pitchFamily="18" charset="0"/>
                                  <a:ea typeface="Cambria Math" panose="02040503050406030204" pitchFamily="18" charset="0"/>
                                </a:rPr>
                                <m:t>𝑖</m:t>
                              </m:r>
                            </m:sup>
                          </m:sSubSup>
                        </m:den>
                      </m:f>
                    </m:oMath>
                  </m:oMathPara>
                </a14:m>
                <a:endParaRPr lang="en-US" sz="1600" dirty="0"/>
              </a:p>
            </p:txBody>
          </p:sp>
        </mc:Choice>
        <mc:Fallback xmlns="">
          <p:sp>
            <p:nvSpPr>
              <p:cNvPr id="74" name="Rectangle 73"/>
              <p:cNvSpPr>
                <a:spLocks noRot="1" noChangeAspect="1" noMove="1" noResize="1" noEditPoints="1" noAdjustHandles="1" noChangeArrowheads="1" noChangeShapeType="1" noTextEdit="1"/>
              </p:cNvSpPr>
              <p:nvPr/>
            </p:nvSpPr>
            <p:spPr>
              <a:xfrm>
                <a:off x="6233086" y="3169683"/>
                <a:ext cx="577529" cy="630301"/>
              </a:xfrm>
              <a:prstGeom prst="rect">
                <a:avLst/>
              </a:prstGeom>
              <a:blipFill rotWithShape="0">
                <a:blip r:embed="rId24"/>
                <a:stretch>
                  <a:fillRect/>
                </a:stretch>
              </a:blipFill>
            </p:spPr>
            <p:txBody>
              <a:bodyPr/>
              <a:lstStyle/>
              <a:p>
                <a:r>
                  <a:rPr lang="en-US">
                    <a:noFill/>
                  </a:rPr>
                  <a:t> </a:t>
                </a:r>
              </a:p>
            </p:txBody>
          </p:sp>
        </mc:Fallback>
      </mc:AlternateContent>
      <p:cxnSp>
        <p:nvCxnSpPr>
          <p:cNvPr id="75" name="Straight Arrow Connector 45"/>
          <p:cNvCxnSpPr/>
          <p:nvPr/>
        </p:nvCxnSpPr>
        <p:spPr>
          <a:xfrm rot="10800000">
            <a:off x="5482695" y="2940900"/>
            <a:ext cx="708374" cy="460111"/>
          </a:xfrm>
          <a:prstGeom prst="curvedConnector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7" name="Rectangle 76"/>
          <p:cNvSpPr/>
          <p:nvPr/>
        </p:nvSpPr>
        <p:spPr>
          <a:xfrm>
            <a:off x="215064" y="2002020"/>
            <a:ext cx="4296048" cy="2199904"/>
          </a:xfrm>
          <a:prstGeom prst="rect">
            <a:avLst/>
          </a:prstGeom>
          <a:no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p:cNvSpPr/>
          <p:nvPr/>
        </p:nvSpPr>
        <p:spPr>
          <a:xfrm>
            <a:off x="4844439" y="2002020"/>
            <a:ext cx="4209586" cy="2188373"/>
          </a:xfrm>
          <a:prstGeom prst="rect">
            <a:avLst/>
          </a:prstGeom>
          <a:no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1872406" y="3863370"/>
            <a:ext cx="2688493" cy="338554"/>
          </a:xfrm>
          <a:prstGeom prst="rect">
            <a:avLst/>
          </a:prstGeom>
        </p:spPr>
        <p:txBody>
          <a:bodyPr wrap="none">
            <a:spAutoFit/>
          </a:bodyPr>
          <a:lstStyle/>
          <a:p>
            <a:pPr algn="ctr"/>
            <a:r>
              <a:rPr lang="en-US" sz="1600" dirty="0" smtClean="0">
                <a:solidFill>
                  <a:sysClr val="windowText" lastClr="000000"/>
                </a:solidFill>
              </a:rPr>
              <a:t>Backward pass of the gradient</a:t>
            </a:r>
            <a:endParaRPr lang="en-US" sz="1600" dirty="0"/>
          </a:p>
        </p:txBody>
      </p:sp>
      <p:sp>
        <p:nvSpPr>
          <p:cNvPr id="82" name="Rectangle 81"/>
          <p:cNvSpPr/>
          <p:nvPr/>
        </p:nvSpPr>
        <p:spPr>
          <a:xfrm>
            <a:off x="5166704" y="3870264"/>
            <a:ext cx="2688493" cy="338554"/>
          </a:xfrm>
          <a:prstGeom prst="rect">
            <a:avLst/>
          </a:prstGeom>
        </p:spPr>
        <p:txBody>
          <a:bodyPr wrap="none">
            <a:spAutoFit/>
          </a:bodyPr>
          <a:lstStyle/>
          <a:p>
            <a:pPr algn="ctr"/>
            <a:r>
              <a:rPr lang="en-US" sz="1600" dirty="0" smtClean="0">
                <a:solidFill>
                  <a:sysClr val="windowText" lastClr="000000"/>
                </a:solidFill>
              </a:rPr>
              <a:t>Backward pass of the gradient</a:t>
            </a:r>
            <a:endParaRPr lang="en-US" sz="1600" dirty="0"/>
          </a:p>
        </p:txBody>
      </p:sp>
      <p:sp>
        <p:nvSpPr>
          <p:cNvPr id="83" name="Rectangle 82"/>
          <p:cNvSpPr/>
          <p:nvPr/>
        </p:nvSpPr>
        <p:spPr>
          <a:xfrm>
            <a:off x="186948" y="4516911"/>
            <a:ext cx="4175811" cy="369332"/>
          </a:xfrm>
          <a:prstGeom prst="rect">
            <a:avLst/>
          </a:prstGeom>
        </p:spPr>
        <p:txBody>
          <a:bodyPr wrap="square">
            <a:spAutoFit/>
          </a:bodyPr>
          <a:lstStyle/>
          <a:p>
            <a:pPr algn="ctr"/>
            <a:r>
              <a:rPr lang="en-US" b="1" dirty="0" smtClean="0">
                <a:solidFill>
                  <a:srgbClr val="101073"/>
                </a:solidFill>
              </a:rPr>
              <a:t>Max-pool partial derivative:</a:t>
            </a:r>
            <a:endParaRPr lang="en-US" b="1" dirty="0">
              <a:solidFill>
                <a:srgbClr val="101073"/>
              </a:solidFill>
            </a:endParaRPr>
          </a:p>
        </p:txBody>
      </p:sp>
      <p:sp>
        <p:nvSpPr>
          <p:cNvPr id="63" name="Content Placeholder 2"/>
          <p:cNvSpPr>
            <a:spLocks noGrp="1"/>
          </p:cNvSpPr>
          <p:nvPr>
            <p:ph idx="1"/>
          </p:nvPr>
        </p:nvSpPr>
        <p:spPr>
          <a:xfrm>
            <a:off x="610100" y="1188001"/>
            <a:ext cx="7922712" cy="438025"/>
          </a:xfrm>
        </p:spPr>
        <p:txBody>
          <a:bodyPr/>
          <a:lstStyle/>
          <a:p>
            <a:pPr>
              <a:lnSpc>
                <a:spcPct val="100000"/>
              </a:lnSpc>
            </a:pPr>
            <a:r>
              <a:rPr lang="en-US" sz="2000" dirty="0" smtClean="0"/>
              <a:t>Numerical example:</a:t>
            </a:r>
            <a:endParaRPr lang="en-US" sz="1600" dirty="0" smtClean="0"/>
          </a:p>
        </p:txBody>
      </p:sp>
    </p:spTree>
    <p:extLst>
      <p:ext uri="{BB962C8B-B14F-4D97-AF65-F5344CB8AC3E}">
        <p14:creationId xmlns:p14="http://schemas.microsoft.com/office/powerpoint/2010/main" val="1460726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500"/>
                                        <p:tgtEl>
                                          <p:spTgt spid="32"/>
                                        </p:tgtEl>
                                      </p:cBhvr>
                                    </p:animEffect>
                                  </p:childTnLst>
                                </p:cTn>
                              </p:par>
                              <p:par>
                                <p:cTn id="11" presetID="10" presetClass="entr" presetSubtype="0" fill="hold"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500"/>
                                        <p:tgtEl>
                                          <p:spTgt spid="3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500"/>
                                        <p:tgtEl>
                                          <p:spTgt spid="3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500"/>
                                        <p:tgtEl>
                                          <p:spTgt spid="3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500"/>
                                        <p:tgtEl>
                                          <p:spTgt spid="3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fade">
                                      <p:cBhvr>
                                        <p:cTn id="25" dur="500"/>
                                        <p:tgtEl>
                                          <p:spTgt spid="3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fade">
                                      <p:cBhvr>
                                        <p:cTn id="28" dur="500"/>
                                        <p:tgtEl>
                                          <p:spTgt spid="38"/>
                                        </p:tgtEl>
                                      </p:cBhvr>
                                    </p:animEffect>
                                  </p:childTnLst>
                                </p:cTn>
                              </p:par>
                              <p:par>
                                <p:cTn id="29" presetID="10" presetClass="entr" presetSubtype="0" fill="hold" nodeType="with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500"/>
                                        <p:tgtEl>
                                          <p:spTgt spid="44"/>
                                        </p:tgtEl>
                                      </p:cBhvr>
                                    </p:animEffect>
                                  </p:childTnLst>
                                </p:cTn>
                              </p:par>
                              <p:par>
                                <p:cTn id="32" presetID="10" presetClass="entr" presetSubtype="0" fill="hold" nodeType="withEffect">
                                  <p:stCondLst>
                                    <p:cond delay="0"/>
                                  </p:stCondLst>
                                  <p:childTnLst>
                                    <p:set>
                                      <p:cBhvr>
                                        <p:cTn id="33" dur="1" fill="hold">
                                          <p:stCondLst>
                                            <p:cond delay="0"/>
                                          </p:stCondLst>
                                        </p:cTn>
                                        <p:tgtEl>
                                          <p:spTgt spid="45"/>
                                        </p:tgtEl>
                                        <p:attrNameLst>
                                          <p:attrName>style.visibility</p:attrName>
                                        </p:attrNameLst>
                                      </p:cBhvr>
                                      <p:to>
                                        <p:strVal val="visible"/>
                                      </p:to>
                                    </p:set>
                                    <p:animEffect transition="in" filter="fade">
                                      <p:cBhvr>
                                        <p:cTn id="34" dur="500"/>
                                        <p:tgtEl>
                                          <p:spTgt spid="4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fade">
                                      <p:cBhvr>
                                        <p:cTn id="37" dur="500"/>
                                        <p:tgtEl>
                                          <p:spTgt spid="4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Effect transition="in" filter="fade">
                                      <p:cBhvr>
                                        <p:cTn id="40" dur="500"/>
                                        <p:tgtEl>
                                          <p:spTgt spid="4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9"/>
                                        </p:tgtEl>
                                        <p:attrNameLst>
                                          <p:attrName>style.visibility</p:attrName>
                                        </p:attrNameLst>
                                      </p:cBhvr>
                                      <p:to>
                                        <p:strVal val="visible"/>
                                      </p:to>
                                    </p:set>
                                    <p:animEffect transition="in" filter="fade">
                                      <p:cBhvr>
                                        <p:cTn id="43" dur="500"/>
                                        <p:tgtEl>
                                          <p:spTgt spid="49"/>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fade">
                                      <p:cBhvr>
                                        <p:cTn id="46" dur="500"/>
                                        <p:tgtEl>
                                          <p:spTgt spid="50"/>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Effect transition="in" filter="fade">
                                      <p:cBhvr>
                                        <p:cTn id="49" dur="500"/>
                                        <p:tgtEl>
                                          <p:spTgt spid="51"/>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500"/>
                                        <p:tgtEl>
                                          <p:spTgt spid="52"/>
                                        </p:tgtEl>
                                      </p:cBhvr>
                                    </p:animEffect>
                                  </p:childTnLst>
                                </p:cTn>
                              </p:par>
                              <p:par>
                                <p:cTn id="53" presetID="10" presetClass="entr" presetSubtype="0" fill="hold" nodeType="withEffect">
                                  <p:stCondLst>
                                    <p:cond delay="0"/>
                                  </p:stCondLst>
                                  <p:childTnLst>
                                    <p:set>
                                      <p:cBhvr>
                                        <p:cTn id="54" dur="1" fill="hold">
                                          <p:stCondLst>
                                            <p:cond delay="0"/>
                                          </p:stCondLst>
                                        </p:cTn>
                                        <p:tgtEl>
                                          <p:spTgt spid="70"/>
                                        </p:tgtEl>
                                        <p:attrNameLst>
                                          <p:attrName>style.visibility</p:attrName>
                                        </p:attrNameLst>
                                      </p:cBhvr>
                                      <p:to>
                                        <p:strVal val="visible"/>
                                      </p:to>
                                    </p:set>
                                    <p:animEffect transition="in" filter="fade">
                                      <p:cBhvr>
                                        <p:cTn id="55" dur="500"/>
                                        <p:tgtEl>
                                          <p:spTgt spid="70"/>
                                        </p:tgtEl>
                                      </p:cBhvr>
                                    </p:animEffect>
                                  </p:childTnLst>
                                </p:cTn>
                              </p:par>
                              <p:par>
                                <p:cTn id="56" presetID="10" presetClass="entr" presetSubtype="0" fill="hold" nodeType="with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500"/>
                                        <p:tgtEl>
                                          <p:spTgt spid="73"/>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74"/>
                                        </p:tgtEl>
                                        <p:attrNameLst>
                                          <p:attrName>style.visibility</p:attrName>
                                        </p:attrNameLst>
                                      </p:cBhvr>
                                      <p:to>
                                        <p:strVal val="visible"/>
                                      </p:to>
                                    </p:set>
                                    <p:animEffect transition="in" filter="fade">
                                      <p:cBhvr>
                                        <p:cTn id="61" dur="500"/>
                                        <p:tgtEl>
                                          <p:spTgt spid="74"/>
                                        </p:tgtEl>
                                      </p:cBhvr>
                                    </p:animEffect>
                                  </p:childTnLst>
                                </p:cTn>
                              </p:par>
                              <p:par>
                                <p:cTn id="62" presetID="10" presetClass="entr" presetSubtype="0" fill="hold" nodeType="withEffect">
                                  <p:stCondLst>
                                    <p:cond delay="0"/>
                                  </p:stCondLst>
                                  <p:childTnLst>
                                    <p:set>
                                      <p:cBhvr>
                                        <p:cTn id="63" dur="1" fill="hold">
                                          <p:stCondLst>
                                            <p:cond delay="0"/>
                                          </p:stCondLst>
                                        </p:cTn>
                                        <p:tgtEl>
                                          <p:spTgt spid="75"/>
                                        </p:tgtEl>
                                        <p:attrNameLst>
                                          <p:attrName>style.visibility</p:attrName>
                                        </p:attrNameLst>
                                      </p:cBhvr>
                                      <p:to>
                                        <p:strVal val="visible"/>
                                      </p:to>
                                    </p:set>
                                    <p:animEffect transition="in" filter="fade">
                                      <p:cBhvr>
                                        <p:cTn id="64" dur="500"/>
                                        <p:tgtEl>
                                          <p:spTgt spid="75"/>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78"/>
                                        </p:tgtEl>
                                        <p:attrNameLst>
                                          <p:attrName>style.visibility</p:attrName>
                                        </p:attrNameLst>
                                      </p:cBhvr>
                                      <p:to>
                                        <p:strVal val="visible"/>
                                      </p:to>
                                    </p:set>
                                    <p:animEffect transition="in" filter="fade">
                                      <p:cBhvr>
                                        <p:cTn id="67" dur="500"/>
                                        <p:tgtEl>
                                          <p:spTgt spid="78"/>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82"/>
                                        </p:tgtEl>
                                        <p:attrNameLst>
                                          <p:attrName>style.visibility</p:attrName>
                                        </p:attrNameLst>
                                      </p:cBhvr>
                                      <p:to>
                                        <p:strVal val="visible"/>
                                      </p:to>
                                    </p:set>
                                    <p:animEffect transition="in" filter="fade">
                                      <p:cBhvr>
                                        <p:cTn id="70"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p:bldP spid="36" grpId="0"/>
      <p:bldP spid="37" grpId="0"/>
      <p:bldP spid="38" grpId="0"/>
      <p:bldP spid="46" grpId="0"/>
      <p:bldP spid="48" grpId="0"/>
      <p:bldP spid="49" grpId="0"/>
      <p:bldP spid="50" grpId="0"/>
      <p:bldP spid="51" grpId="0"/>
      <p:bldP spid="52" grpId="0"/>
      <p:bldP spid="74" grpId="0"/>
      <p:bldP spid="78" grpId="0" animBg="1"/>
      <p:bldP spid="8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 procedure – results on CIFAR-10</a:t>
            </a:r>
            <a:endParaRPr lang="en-US" dirty="0"/>
          </a:p>
        </p:txBody>
      </p:sp>
      <p:sp>
        <p:nvSpPr>
          <p:cNvPr id="3" name="Content Placeholder 2"/>
          <p:cNvSpPr>
            <a:spLocks noGrp="1"/>
          </p:cNvSpPr>
          <p:nvPr>
            <p:ph idx="1"/>
          </p:nvPr>
        </p:nvSpPr>
        <p:spPr>
          <a:xfrm>
            <a:off x="610099" y="1188000"/>
            <a:ext cx="3812814" cy="3381619"/>
          </a:xfrm>
        </p:spPr>
        <p:txBody>
          <a:bodyPr/>
          <a:lstStyle/>
          <a:p>
            <a:r>
              <a:rPr lang="en-US" sz="2000" dirty="0" smtClean="0"/>
              <a:t>Observations:</a:t>
            </a:r>
          </a:p>
          <a:p>
            <a:pPr marL="545400" lvl="2" indent="-342900"/>
            <a:r>
              <a:rPr lang="en-US" sz="1600" dirty="0" smtClean="0"/>
              <a:t>BNNs typically learn a bit slower compared to floating-point baseline.</a:t>
            </a:r>
          </a:p>
          <a:p>
            <a:pPr marL="545400" lvl="2" indent="-342900"/>
            <a:r>
              <a:rPr lang="en-US" sz="1600" dirty="0" smtClean="0"/>
              <a:t>In the end, the BNN is nearly as accurate on the 10-class CIFAR-10 task.</a:t>
            </a:r>
            <a:endParaRPr lang="en-US" sz="1600" dirty="0"/>
          </a:p>
        </p:txBody>
      </p:sp>
      <p:sp>
        <p:nvSpPr>
          <p:cNvPr id="4" name="Slide Number Placeholder 3"/>
          <p:cNvSpPr>
            <a:spLocks noGrp="1"/>
          </p:cNvSpPr>
          <p:nvPr>
            <p:ph type="sldNum" sz="quarter" idx="12"/>
          </p:nvPr>
        </p:nvSpPr>
        <p:spPr/>
        <p:txBody>
          <a:bodyPr/>
          <a:lstStyle/>
          <a:p>
            <a:fld id="{B7CEC10D-CD46-426F-915E-6C78530279CB}" type="slidenum">
              <a:rPr lang="en-US" smtClean="0"/>
              <a:t>23</a:t>
            </a:fld>
            <a:endParaRPr lang="en-US" dirty="0"/>
          </a:p>
        </p:txBody>
      </p:sp>
      <p:pic>
        <p:nvPicPr>
          <p:cNvPr id="5" name="Picture 4"/>
          <p:cNvPicPr>
            <a:picLocks noChangeAspect="1"/>
          </p:cNvPicPr>
          <p:nvPr/>
        </p:nvPicPr>
        <p:blipFill>
          <a:blip r:embed="rId2"/>
          <a:stretch>
            <a:fillRect/>
          </a:stretch>
        </p:blipFill>
        <p:spPr>
          <a:xfrm>
            <a:off x="4571206" y="1596760"/>
            <a:ext cx="4393132" cy="2831511"/>
          </a:xfrm>
          <a:prstGeom prst="rect">
            <a:avLst/>
          </a:prstGeom>
        </p:spPr>
      </p:pic>
      <p:cxnSp>
        <p:nvCxnSpPr>
          <p:cNvPr id="8" name="Straight Arrow Connector 7"/>
          <p:cNvCxnSpPr/>
          <p:nvPr/>
        </p:nvCxnSpPr>
        <p:spPr>
          <a:xfrm flipH="1">
            <a:off x="6359878" y="2391483"/>
            <a:ext cx="92791" cy="2382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730464" y="1785344"/>
            <a:ext cx="1650388" cy="646331"/>
          </a:xfrm>
          <a:prstGeom prst="rect">
            <a:avLst/>
          </a:prstGeom>
          <a:noFill/>
        </p:spPr>
        <p:txBody>
          <a:bodyPr wrap="none" rtlCol="0">
            <a:spAutoFit/>
          </a:bodyPr>
          <a:lstStyle/>
          <a:p>
            <a:pPr algn="ctr"/>
            <a:r>
              <a:rPr lang="en-US" dirty="0" smtClean="0">
                <a:solidFill>
                  <a:srgbClr val="C00000"/>
                </a:solidFill>
              </a:rPr>
              <a:t>Validation error</a:t>
            </a:r>
          </a:p>
          <a:p>
            <a:pPr algn="ctr"/>
            <a:r>
              <a:rPr lang="en-US" dirty="0" smtClean="0">
                <a:solidFill>
                  <a:srgbClr val="C00000"/>
                </a:solidFill>
              </a:rPr>
              <a:t>curves</a:t>
            </a:r>
            <a:endParaRPr lang="en-US" dirty="0">
              <a:solidFill>
                <a:srgbClr val="C00000"/>
              </a:solidFill>
            </a:endParaRPr>
          </a:p>
        </p:txBody>
      </p:sp>
      <p:sp>
        <p:nvSpPr>
          <p:cNvPr id="13" name="Rectangle 12"/>
          <p:cNvSpPr/>
          <p:nvPr/>
        </p:nvSpPr>
        <p:spPr>
          <a:xfrm>
            <a:off x="-30480" y="4947532"/>
            <a:ext cx="3086101" cy="230832"/>
          </a:xfrm>
          <a:prstGeom prst="rect">
            <a:avLst/>
          </a:prstGeom>
        </p:spPr>
        <p:txBody>
          <a:bodyPr wrap="none">
            <a:spAutoFit/>
          </a:bodyPr>
          <a:lstStyle/>
          <a:p>
            <a:r>
              <a:rPr lang="en-US" sz="900" i="1" dirty="0" smtClean="0">
                <a:solidFill>
                  <a:schemeClr val="bg1">
                    <a:lumMod val="50000"/>
                  </a:schemeClr>
                </a:solidFill>
              </a:rPr>
              <a:t>Source: </a:t>
            </a:r>
            <a:r>
              <a:rPr lang="en-US" sz="900" i="1" dirty="0" err="1" smtClean="0">
                <a:solidFill>
                  <a:schemeClr val="bg1">
                    <a:lumMod val="50000"/>
                  </a:schemeClr>
                </a:solidFill>
              </a:rPr>
              <a:t>Binarized</a:t>
            </a:r>
            <a:r>
              <a:rPr lang="en-US" sz="900" i="1" dirty="0" smtClean="0">
                <a:solidFill>
                  <a:schemeClr val="bg1">
                    <a:lumMod val="50000"/>
                  </a:schemeClr>
                </a:solidFill>
              </a:rPr>
              <a:t> Neural Networks – </a:t>
            </a:r>
            <a:r>
              <a:rPr lang="en-US" sz="900" i="1" dirty="0" err="1" smtClean="0">
                <a:solidFill>
                  <a:schemeClr val="bg1">
                    <a:lumMod val="50000"/>
                  </a:schemeClr>
                </a:solidFill>
              </a:rPr>
              <a:t>Hubara</a:t>
            </a:r>
            <a:r>
              <a:rPr lang="en-US" sz="900" i="1" dirty="0" smtClean="0">
                <a:solidFill>
                  <a:schemeClr val="bg1">
                    <a:lumMod val="50000"/>
                  </a:schemeClr>
                </a:solidFill>
              </a:rPr>
              <a:t> et al. (NIPS 2016)</a:t>
            </a:r>
            <a:endParaRPr lang="en-US" sz="900" i="1" dirty="0">
              <a:solidFill>
                <a:schemeClr val="bg1">
                  <a:lumMod val="50000"/>
                </a:schemeClr>
              </a:solidFill>
            </a:endParaRPr>
          </a:p>
        </p:txBody>
      </p:sp>
    </p:spTree>
    <p:extLst>
      <p:ext uri="{BB962C8B-B14F-4D97-AF65-F5344CB8AC3E}">
        <p14:creationId xmlns:p14="http://schemas.microsoft.com/office/powerpoint/2010/main" val="3289211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we gain on a GPU?</a:t>
            </a:r>
            <a:endParaRPr lang="en-US" dirty="0">
              <a:solidFill>
                <a:srgbClr val="FF0000"/>
              </a:solidFill>
            </a:endParaRPr>
          </a:p>
        </p:txBody>
      </p:sp>
      <p:sp>
        <p:nvSpPr>
          <p:cNvPr id="4" name="Slide Number Placeholder 3"/>
          <p:cNvSpPr>
            <a:spLocks noGrp="1"/>
          </p:cNvSpPr>
          <p:nvPr>
            <p:ph type="sldNum" sz="quarter" idx="12"/>
          </p:nvPr>
        </p:nvSpPr>
        <p:spPr/>
        <p:txBody>
          <a:bodyPr/>
          <a:lstStyle/>
          <a:p>
            <a:fld id="{B7CEC10D-CD46-426F-915E-6C78530279CB}" type="slidenum">
              <a:rPr lang="en-US" smtClean="0"/>
              <a:t>24</a:t>
            </a:fld>
            <a:endParaRPr lang="en-US" dirty="0"/>
          </a:p>
        </p:txBody>
      </p:sp>
      <p:pic>
        <p:nvPicPr>
          <p:cNvPr id="5" name="Picture 4"/>
          <p:cNvPicPr>
            <a:picLocks noChangeAspect="1"/>
          </p:cNvPicPr>
          <p:nvPr/>
        </p:nvPicPr>
        <p:blipFill>
          <a:blip r:embed="rId2"/>
          <a:stretch>
            <a:fillRect/>
          </a:stretch>
        </p:blipFill>
        <p:spPr>
          <a:xfrm>
            <a:off x="4916476" y="1279003"/>
            <a:ext cx="4021047" cy="3327763"/>
          </a:xfrm>
          <a:prstGeom prst="rect">
            <a:avLst/>
          </a:prstGeom>
        </p:spPr>
      </p:pic>
      <p:sp>
        <p:nvSpPr>
          <p:cNvPr id="6" name="Rectangle 5"/>
          <p:cNvSpPr/>
          <p:nvPr/>
        </p:nvSpPr>
        <p:spPr>
          <a:xfrm>
            <a:off x="-30480" y="4947532"/>
            <a:ext cx="3086101" cy="230832"/>
          </a:xfrm>
          <a:prstGeom prst="rect">
            <a:avLst/>
          </a:prstGeom>
        </p:spPr>
        <p:txBody>
          <a:bodyPr wrap="none">
            <a:spAutoFit/>
          </a:bodyPr>
          <a:lstStyle/>
          <a:p>
            <a:r>
              <a:rPr lang="en-US" sz="900" i="1" dirty="0" smtClean="0">
                <a:solidFill>
                  <a:schemeClr val="bg1">
                    <a:lumMod val="50000"/>
                  </a:schemeClr>
                </a:solidFill>
              </a:rPr>
              <a:t>Source: </a:t>
            </a:r>
            <a:r>
              <a:rPr lang="en-US" sz="900" i="1" dirty="0" err="1" smtClean="0">
                <a:solidFill>
                  <a:schemeClr val="bg1">
                    <a:lumMod val="50000"/>
                  </a:schemeClr>
                </a:solidFill>
              </a:rPr>
              <a:t>Binarized</a:t>
            </a:r>
            <a:r>
              <a:rPr lang="en-US" sz="900" i="1" dirty="0" smtClean="0">
                <a:solidFill>
                  <a:schemeClr val="bg1">
                    <a:lumMod val="50000"/>
                  </a:schemeClr>
                </a:solidFill>
              </a:rPr>
              <a:t> Neural Networks – </a:t>
            </a:r>
            <a:r>
              <a:rPr lang="en-US" sz="900" i="1" dirty="0" err="1" smtClean="0">
                <a:solidFill>
                  <a:schemeClr val="bg1">
                    <a:lumMod val="50000"/>
                  </a:schemeClr>
                </a:solidFill>
              </a:rPr>
              <a:t>Hubara</a:t>
            </a:r>
            <a:r>
              <a:rPr lang="en-US" sz="900" i="1" dirty="0" smtClean="0">
                <a:solidFill>
                  <a:schemeClr val="bg1">
                    <a:lumMod val="50000"/>
                  </a:schemeClr>
                </a:solidFill>
              </a:rPr>
              <a:t> et al. (NIPS 2016)</a:t>
            </a:r>
            <a:endParaRPr lang="en-US" sz="900" i="1" dirty="0">
              <a:solidFill>
                <a:schemeClr val="bg1">
                  <a:lumMod val="50000"/>
                </a:schemeClr>
              </a:solidFill>
            </a:endParaRPr>
          </a:p>
        </p:txBody>
      </p:sp>
      <p:cxnSp>
        <p:nvCxnSpPr>
          <p:cNvPr id="8" name="Straight Arrow Connector 7"/>
          <p:cNvCxnSpPr/>
          <p:nvPr/>
        </p:nvCxnSpPr>
        <p:spPr>
          <a:xfrm flipH="1" flipV="1">
            <a:off x="6083956" y="1918027"/>
            <a:ext cx="0" cy="1800000"/>
          </a:xfrm>
          <a:prstGeom prst="straightConnector1">
            <a:avLst/>
          </a:prstGeom>
          <a:ln w="38100">
            <a:solidFill>
              <a:srgbClr val="C0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5073745" y="1321884"/>
            <a:ext cx="3734373" cy="338554"/>
          </a:xfrm>
          <a:prstGeom prst="rect">
            <a:avLst/>
          </a:prstGeom>
          <a:solidFill>
            <a:schemeClr val="bg1"/>
          </a:solidFill>
        </p:spPr>
        <p:txBody>
          <a:bodyPr wrap="square">
            <a:spAutoFit/>
          </a:bodyPr>
          <a:lstStyle/>
          <a:p>
            <a:r>
              <a:rPr lang="en-US" sz="1600" b="1" dirty="0" smtClean="0"/>
              <a:t>GPU inference with custom binary kernel</a:t>
            </a:r>
            <a:endParaRPr lang="en-US" sz="1600" b="1" dirty="0"/>
          </a:p>
        </p:txBody>
      </p:sp>
      <p:sp>
        <p:nvSpPr>
          <p:cNvPr id="13" name="Content Placeholder 2"/>
          <p:cNvSpPr>
            <a:spLocks noGrp="1"/>
          </p:cNvSpPr>
          <p:nvPr>
            <p:ph idx="1"/>
          </p:nvPr>
        </p:nvSpPr>
        <p:spPr>
          <a:xfrm>
            <a:off x="610099" y="1188000"/>
            <a:ext cx="4159706" cy="3381619"/>
          </a:xfrm>
        </p:spPr>
        <p:txBody>
          <a:bodyPr/>
          <a:lstStyle/>
          <a:p>
            <a:r>
              <a:rPr lang="en-US" sz="2000" dirty="0" smtClean="0"/>
              <a:t>Observations:</a:t>
            </a:r>
          </a:p>
          <a:p>
            <a:pPr marL="545400" lvl="2" indent="-342900"/>
            <a:r>
              <a:rPr lang="en-US" sz="1600" dirty="0" smtClean="0"/>
              <a:t>23x speedup on large Matrix Multiplication. </a:t>
            </a:r>
          </a:p>
          <a:p>
            <a:pPr marL="545400" lvl="2" indent="-342900"/>
            <a:r>
              <a:rPr lang="en-US" sz="1600" dirty="0" smtClean="0"/>
              <a:t>3.4x faster than optimized </a:t>
            </a:r>
            <a:r>
              <a:rPr lang="en-US" sz="1600" dirty="0" err="1" smtClean="0"/>
              <a:t>cuBLAS</a:t>
            </a:r>
            <a:r>
              <a:rPr lang="en-US" sz="1600" dirty="0" smtClean="0"/>
              <a:t>.</a:t>
            </a:r>
          </a:p>
          <a:p>
            <a:pPr marL="545400" lvl="2" indent="-342900"/>
            <a:r>
              <a:rPr lang="en-US" sz="1600" dirty="0" smtClean="0"/>
              <a:t>7x faster on MNIST CNN.</a:t>
            </a:r>
            <a:endParaRPr lang="en-US" sz="1600" dirty="0"/>
          </a:p>
        </p:txBody>
      </p:sp>
      <p:sp>
        <p:nvSpPr>
          <p:cNvPr id="11" name="Rectangle 10"/>
          <p:cNvSpPr/>
          <p:nvPr/>
        </p:nvSpPr>
        <p:spPr>
          <a:xfrm>
            <a:off x="6083956" y="2633361"/>
            <a:ext cx="524503" cy="369332"/>
          </a:xfrm>
          <a:prstGeom prst="rect">
            <a:avLst/>
          </a:prstGeom>
        </p:spPr>
        <p:txBody>
          <a:bodyPr wrap="none">
            <a:spAutoFit/>
          </a:bodyPr>
          <a:lstStyle/>
          <a:p>
            <a:r>
              <a:rPr lang="en-US" b="1" dirty="0" smtClean="0"/>
              <a:t>23x</a:t>
            </a:r>
            <a:endParaRPr lang="en-US" dirty="0"/>
          </a:p>
        </p:txBody>
      </p:sp>
      <p:cxnSp>
        <p:nvCxnSpPr>
          <p:cNvPr id="14" name="Straight Arrow Connector 13"/>
          <p:cNvCxnSpPr/>
          <p:nvPr/>
        </p:nvCxnSpPr>
        <p:spPr>
          <a:xfrm flipV="1">
            <a:off x="7232264" y="2570739"/>
            <a:ext cx="0" cy="1020494"/>
          </a:xfrm>
          <a:prstGeom prst="straightConnector1">
            <a:avLst/>
          </a:prstGeom>
          <a:ln w="38100">
            <a:solidFill>
              <a:srgbClr val="C0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7232264" y="2896320"/>
            <a:ext cx="407484" cy="369332"/>
          </a:xfrm>
          <a:prstGeom prst="rect">
            <a:avLst/>
          </a:prstGeom>
        </p:spPr>
        <p:txBody>
          <a:bodyPr wrap="none">
            <a:spAutoFit/>
          </a:bodyPr>
          <a:lstStyle/>
          <a:p>
            <a:r>
              <a:rPr lang="en-US" b="1" dirty="0" smtClean="0"/>
              <a:t>7x</a:t>
            </a:r>
            <a:endParaRPr lang="en-US" dirty="0"/>
          </a:p>
        </p:txBody>
      </p:sp>
      <p:sp>
        <p:nvSpPr>
          <p:cNvPr id="16" name="Rectangle 15"/>
          <p:cNvSpPr/>
          <p:nvPr/>
        </p:nvSpPr>
        <p:spPr>
          <a:xfrm>
            <a:off x="7684840" y="2993063"/>
            <a:ext cx="1009956" cy="646331"/>
          </a:xfrm>
          <a:prstGeom prst="rect">
            <a:avLst/>
          </a:prstGeom>
        </p:spPr>
        <p:txBody>
          <a:bodyPr wrap="none">
            <a:spAutoFit/>
          </a:bodyPr>
          <a:lstStyle/>
          <a:p>
            <a:r>
              <a:rPr lang="en-US" b="1" dirty="0" smtClean="0"/>
              <a:t>Same </a:t>
            </a:r>
          </a:p>
          <a:p>
            <a:r>
              <a:rPr lang="en-US" b="1" dirty="0" smtClean="0"/>
              <a:t>accuracy</a:t>
            </a:r>
            <a:endParaRPr lang="en-US" dirty="0"/>
          </a:p>
        </p:txBody>
      </p:sp>
    </p:spTree>
    <p:extLst>
      <p:ext uri="{BB962C8B-B14F-4D97-AF65-F5344CB8AC3E}">
        <p14:creationId xmlns:p14="http://schemas.microsoft.com/office/powerpoint/2010/main" val="5146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MNIST to ImageNet</a:t>
            </a:r>
            <a:endParaRPr lang="en-US" dirty="0"/>
          </a:p>
        </p:txBody>
      </p:sp>
      <p:sp>
        <p:nvSpPr>
          <p:cNvPr id="3" name="Content Placeholder 2"/>
          <p:cNvSpPr>
            <a:spLocks noGrp="1"/>
          </p:cNvSpPr>
          <p:nvPr>
            <p:ph idx="1"/>
          </p:nvPr>
        </p:nvSpPr>
        <p:spPr/>
        <p:txBody>
          <a:bodyPr/>
          <a:lstStyle/>
          <a:p>
            <a:pPr marL="285750" indent="-285750">
              <a:buFont typeface="Arial" panose="020B0604020202020204" pitchFamily="34" charset="0"/>
              <a:buChar char="•"/>
            </a:pPr>
            <a:r>
              <a:rPr lang="en-US" sz="2000" dirty="0" smtClean="0"/>
              <a:t>Previous results were one of the first successful </a:t>
            </a:r>
            <a:r>
              <a:rPr lang="en-US" sz="2000" dirty="0" err="1" smtClean="0"/>
              <a:t>binarization</a:t>
            </a:r>
            <a:r>
              <a:rPr lang="en-US" sz="2000" dirty="0" smtClean="0"/>
              <a:t> approaches for both weights and activations.</a:t>
            </a:r>
          </a:p>
          <a:p>
            <a:pPr marL="285750" indent="-285750">
              <a:buFont typeface="Arial" panose="020B0604020202020204" pitchFamily="34" charset="0"/>
              <a:buChar char="•"/>
            </a:pPr>
            <a:r>
              <a:rPr lang="en-US" sz="1800" dirty="0" smtClean="0"/>
              <a:t>However, the approach was only validated on CIFAR-10 and MNIST, which are relatively simple classification tasks.</a:t>
            </a:r>
          </a:p>
          <a:p>
            <a:endParaRPr lang="en-US" sz="1800" dirty="0" smtClean="0"/>
          </a:p>
          <a:p>
            <a:pPr marL="285750" indent="-285750">
              <a:buFont typeface="Arial" panose="020B0604020202020204" pitchFamily="34" charset="0"/>
              <a:buChar char="•"/>
            </a:pPr>
            <a:r>
              <a:rPr lang="en-US" sz="1800" dirty="0" smtClean="0"/>
              <a:t>The authors provide some preliminary results on ImageNet (Top-5 accuracy):</a:t>
            </a:r>
          </a:p>
          <a:p>
            <a:pPr marL="488250" lvl="2" indent="-285750"/>
            <a:r>
              <a:rPr lang="en-US" dirty="0" err="1" smtClean="0"/>
              <a:t>AlexNet</a:t>
            </a:r>
            <a:r>
              <a:rPr lang="en-US" dirty="0" smtClean="0"/>
              <a:t>: </a:t>
            </a:r>
            <a:r>
              <a:rPr lang="en-US" dirty="0" smtClean="0">
                <a:solidFill>
                  <a:srgbClr val="FF0000"/>
                </a:solidFill>
              </a:rPr>
              <a:t>80.2% → 60.1% </a:t>
            </a:r>
            <a:r>
              <a:rPr lang="en-US" dirty="0" smtClean="0"/>
              <a:t>after </a:t>
            </a:r>
            <a:r>
              <a:rPr lang="en-US" dirty="0" err="1" smtClean="0"/>
              <a:t>binarization</a:t>
            </a:r>
            <a:r>
              <a:rPr lang="en-US" dirty="0" smtClean="0"/>
              <a:t>.</a:t>
            </a:r>
          </a:p>
          <a:p>
            <a:pPr marL="488250" lvl="2" indent="-285750"/>
            <a:r>
              <a:rPr lang="en-US" dirty="0" err="1" smtClean="0"/>
              <a:t>GoogLeNet</a:t>
            </a:r>
            <a:r>
              <a:rPr lang="en-US" dirty="0" smtClean="0"/>
              <a:t>: </a:t>
            </a:r>
            <a:r>
              <a:rPr lang="en-US" dirty="0" smtClean="0">
                <a:solidFill>
                  <a:srgbClr val="FF0000"/>
                </a:solidFill>
              </a:rPr>
              <a:t>89.5% </a:t>
            </a:r>
            <a:r>
              <a:rPr lang="en-US" dirty="0">
                <a:solidFill>
                  <a:srgbClr val="FF0000"/>
                </a:solidFill>
              </a:rPr>
              <a:t>→ </a:t>
            </a:r>
            <a:r>
              <a:rPr lang="en-US" dirty="0" smtClean="0">
                <a:solidFill>
                  <a:srgbClr val="FF0000"/>
                </a:solidFill>
              </a:rPr>
              <a:t>69.1</a:t>
            </a:r>
            <a:r>
              <a:rPr lang="en-US" dirty="0">
                <a:solidFill>
                  <a:srgbClr val="FF0000"/>
                </a:solidFill>
              </a:rPr>
              <a:t>% </a:t>
            </a:r>
            <a:r>
              <a:rPr lang="en-US" dirty="0"/>
              <a:t>after </a:t>
            </a:r>
            <a:r>
              <a:rPr lang="en-US" dirty="0" err="1" smtClean="0"/>
              <a:t>binarization</a:t>
            </a:r>
            <a:r>
              <a:rPr lang="en-US" dirty="0" smtClean="0"/>
              <a:t>.</a:t>
            </a:r>
          </a:p>
          <a:p>
            <a:pPr marL="488250" lvl="2" indent="-285750"/>
            <a:endParaRPr lang="en-US" dirty="0"/>
          </a:p>
          <a:p>
            <a:pPr lvl="2" indent="0">
              <a:buNone/>
            </a:pPr>
            <a:r>
              <a:rPr lang="en-US" sz="1800" b="1" dirty="0" smtClean="0">
                <a:solidFill>
                  <a:srgbClr val="FF0000"/>
                </a:solidFill>
              </a:rPr>
              <a:t>Huge loss! More advanced repair techniques are required!</a:t>
            </a:r>
            <a:endParaRPr lang="en-US" sz="1800" b="1" dirty="0">
              <a:solidFill>
                <a:srgbClr val="FF0000"/>
              </a:solidFill>
            </a:endParaRPr>
          </a:p>
          <a:p>
            <a:pPr lvl="2" indent="0">
              <a:buNone/>
            </a:pPr>
            <a:endParaRPr lang="en-US" dirty="0" smtClean="0"/>
          </a:p>
          <a:p>
            <a:endParaRPr lang="en-US" dirty="0"/>
          </a:p>
        </p:txBody>
      </p:sp>
      <p:sp>
        <p:nvSpPr>
          <p:cNvPr id="4" name="Slide Number Placeholder 3"/>
          <p:cNvSpPr>
            <a:spLocks noGrp="1"/>
          </p:cNvSpPr>
          <p:nvPr>
            <p:ph type="sldNum" sz="quarter" idx="12"/>
          </p:nvPr>
        </p:nvSpPr>
        <p:spPr/>
        <p:txBody>
          <a:bodyPr/>
          <a:lstStyle/>
          <a:p>
            <a:fld id="{B7CEC10D-CD46-426F-915E-6C78530279CB}" type="slidenum">
              <a:rPr lang="en-US" smtClean="0"/>
              <a:t>25</a:t>
            </a:fld>
            <a:endParaRPr lang="en-US" dirty="0"/>
          </a:p>
        </p:txBody>
      </p:sp>
    </p:spTree>
    <p:extLst>
      <p:ext uri="{BB962C8B-B14F-4D97-AF65-F5344CB8AC3E}">
        <p14:creationId xmlns:p14="http://schemas.microsoft.com/office/powerpoint/2010/main" val="1490845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7" end="7"/>
                                            </p:txEl>
                                          </p:spTgt>
                                        </p:tgtEl>
                                        <p:attrNameLst>
                                          <p:attrName>style.visibility</p:attrName>
                                        </p:attrNameLst>
                                      </p:cBhvr>
                                      <p:to>
                                        <p:strVal val="visible"/>
                                      </p:to>
                                    </p:set>
                                    <p:animEffect transition="in" filter="fade">
                                      <p:cBhvr>
                                        <p:cTn id="1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 of Today’s Lecture</a:t>
            </a:r>
            <a:endParaRPr lang="en-US" dirty="0"/>
          </a:p>
        </p:txBody>
      </p:sp>
      <p:sp>
        <p:nvSpPr>
          <p:cNvPr id="3" name="Content Placeholder 2"/>
          <p:cNvSpPr>
            <a:spLocks noGrp="1"/>
          </p:cNvSpPr>
          <p:nvPr>
            <p:ph idx="1"/>
          </p:nvPr>
        </p:nvSpPr>
        <p:spPr>
          <a:xfrm>
            <a:off x="609600" y="1340416"/>
            <a:ext cx="8154894" cy="3381619"/>
          </a:xfrm>
        </p:spPr>
        <p:txBody>
          <a:bodyPr/>
          <a:lstStyle/>
          <a:p>
            <a:pPr marL="342900" indent="-342900">
              <a:buFont typeface="+mj-lt"/>
              <a:buAutoNum type="arabicPeriod"/>
            </a:pPr>
            <a:endParaRPr lang="en-US" dirty="0"/>
          </a:p>
          <a:p>
            <a:pPr marL="342900" indent="-342900">
              <a:buFont typeface="+mj-lt"/>
              <a:buAutoNum type="arabicPeriod"/>
            </a:pPr>
            <a:endParaRPr lang="en-US" dirty="0" smtClean="0"/>
          </a:p>
          <a:p>
            <a:pPr marL="342900" indent="-342900">
              <a:lnSpc>
                <a:spcPct val="100000"/>
              </a:lnSpc>
              <a:buFont typeface="+mj-lt"/>
              <a:buAutoNum type="arabicPeriod"/>
            </a:pPr>
            <a:r>
              <a:rPr lang="en-US" sz="1600" dirty="0"/>
              <a:t>Introduction</a:t>
            </a:r>
          </a:p>
          <a:p>
            <a:pPr marL="342900" indent="-342900">
              <a:lnSpc>
                <a:spcPct val="100000"/>
              </a:lnSpc>
              <a:buFont typeface="+mj-lt"/>
              <a:buAutoNum type="arabicPeriod"/>
            </a:pPr>
            <a:r>
              <a:rPr lang="en-US" sz="1600" dirty="0" smtClean="0"/>
              <a:t>Overview</a:t>
            </a:r>
          </a:p>
          <a:p>
            <a:pPr marL="342900" indent="-342900">
              <a:lnSpc>
                <a:spcPct val="100000"/>
              </a:lnSpc>
              <a:buFont typeface="+mj-lt"/>
              <a:buAutoNum type="arabicPeriod"/>
            </a:pPr>
            <a:r>
              <a:rPr lang="en-US" sz="1600" b="1" dirty="0" smtClean="0"/>
              <a:t>Designing a Binary Neural Network</a:t>
            </a:r>
            <a:endParaRPr lang="en-US" sz="1600" b="1" dirty="0"/>
          </a:p>
          <a:p>
            <a:pPr marL="545400" lvl="2" indent="-342900">
              <a:lnSpc>
                <a:spcPct val="100000"/>
              </a:lnSpc>
              <a:buFont typeface="+mj-lt"/>
              <a:buAutoNum type="alphaLcParenR"/>
            </a:pPr>
            <a:r>
              <a:rPr lang="en-US" sz="1600" dirty="0"/>
              <a:t>Training and </a:t>
            </a:r>
            <a:r>
              <a:rPr lang="en-US" sz="1600" dirty="0" smtClean="0"/>
              <a:t>evaluation</a:t>
            </a:r>
          </a:p>
          <a:p>
            <a:pPr marL="545400" lvl="2" indent="-342900">
              <a:lnSpc>
                <a:spcPct val="100000"/>
              </a:lnSpc>
              <a:buFont typeface="+mj-lt"/>
              <a:buAutoNum type="alphaLcParenR"/>
            </a:pPr>
            <a:r>
              <a:rPr lang="en-US" sz="1600" b="1" dirty="0" smtClean="0"/>
              <a:t>State-of-the-art models</a:t>
            </a:r>
            <a:endParaRPr lang="en-US" sz="1600" b="1" dirty="0"/>
          </a:p>
          <a:p>
            <a:pPr marL="545400" lvl="2" indent="-342900">
              <a:lnSpc>
                <a:spcPct val="100000"/>
              </a:lnSpc>
              <a:buFont typeface="+mj-lt"/>
              <a:buAutoNum type="alphaLcParenR"/>
            </a:pPr>
            <a:r>
              <a:rPr lang="en-US" sz="1600" dirty="0" smtClean="0"/>
              <a:t>Optimizations </a:t>
            </a:r>
            <a:r>
              <a:rPr lang="en-US" sz="1600" dirty="0"/>
              <a:t>for efficient inference on 32-bit </a:t>
            </a:r>
            <a:r>
              <a:rPr lang="en-US" sz="1600" dirty="0" smtClean="0"/>
              <a:t>platform</a:t>
            </a:r>
          </a:p>
          <a:p>
            <a:pPr marL="342900" indent="-342900">
              <a:lnSpc>
                <a:spcPct val="100000"/>
              </a:lnSpc>
              <a:buFont typeface="+mj-lt"/>
              <a:buAutoNum type="arabicPeriod"/>
            </a:pPr>
            <a:r>
              <a:rPr lang="en-US" sz="1600" dirty="0" smtClean="0"/>
              <a:t>Specialized </a:t>
            </a:r>
            <a:r>
              <a:rPr lang="en-US" sz="1600" dirty="0"/>
              <a:t>BNN </a:t>
            </a:r>
            <a:r>
              <a:rPr lang="en-US" sz="1600" dirty="0" smtClean="0"/>
              <a:t>accelerators</a:t>
            </a:r>
          </a:p>
          <a:p>
            <a:pPr marL="342900" indent="-342900">
              <a:lnSpc>
                <a:spcPct val="100000"/>
              </a:lnSpc>
              <a:buFont typeface="+mj-lt"/>
              <a:buAutoNum type="arabicPeriod"/>
            </a:pPr>
            <a:r>
              <a:rPr lang="en-US" sz="1600" dirty="0" smtClean="0"/>
              <a:t>Conclusion</a:t>
            </a:r>
            <a:endParaRPr lang="en-US" sz="1600" dirty="0"/>
          </a:p>
          <a:p>
            <a:endParaRPr lang="en-US" dirty="0"/>
          </a:p>
        </p:txBody>
      </p:sp>
      <p:sp>
        <p:nvSpPr>
          <p:cNvPr id="5" name="Slide Number Placeholder 4"/>
          <p:cNvSpPr>
            <a:spLocks noGrp="1"/>
          </p:cNvSpPr>
          <p:nvPr>
            <p:ph type="sldNum" sz="quarter" idx="12"/>
          </p:nvPr>
        </p:nvSpPr>
        <p:spPr/>
        <p:txBody>
          <a:bodyPr/>
          <a:lstStyle/>
          <a:p>
            <a:fld id="{B7CEC10D-CD46-426F-915E-6C78530279CB}" type="slidenum">
              <a:rPr lang="en-US" smtClean="0"/>
              <a:t>26</a:t>
            </a:fld>
            <a:endParaRPr lang="en-US" dirty="0"/>
          </a:p>
        </p:txBody>
      </p:sp>
      <p:sp>
        <p:nvSpPr>
          <p:cNvPr id="6" name="TextBox 5">
            <a:extLst>
              <a:ext uri="{FF2B5EF4-FFF2-40B4-BE49-F238E27FC236}">
                <a16:creationId xmlns:a16="http://schemas.microsoft.com/office/drawing/2014/main" xmlns="" id="{12F7BFEB-AD8D-4289-A0DF-C8EA792F19FF}"/>
              </a:ext>
            </a:extLst>
          </p:cNvPr>
          <p:cNvSpPr txBox="1"/>
          <p:nvPr/>
        </p:nvSpPr>
        <p:spPr>
          <a:xfrm>
            <a:off x="675341" y="1245860"/>
            <a:ext cx="7587129" cy="430887"/>
          </a:xfrm>
          <a:prstGeom prst="rect">
            <a:avLst/>
          </a:prstGeom>
          <a:solidFill>
            <a:schemeClr val="bg1"/>
          </a:solidFill>
          <a:ln w="57150">
            <a:solidFill>
              <a:schemeClr val="tx2"/>
            </a:solidFill>
          </a:ln>
        </p:spPr>
        <p:txBody>
          <a:bodyPr wrap="square" rtlCol="0">
            <a:spAutoFit/>
          </a:bodyPr>
          <a:lstStyle/>
          <a:p>
            <a:r>
              <a:rPr lang="en-US" sz="2200" b="1" dirty="0">
                <a:solidFill>
                  <a:schemeClr val="accent2"/>
                </a:solidFill>
              </a:rPr>
              <a:t>Main theme: </a:t>
            </a:r>
            <a:r>
              <a:rPr lang="en-US" sz="2200" dirty="0" smtClean="0">
                <a:solidFill>
                  <a:schemeClr val="accent2"/>
                </a:solidFill>
              </a:rPr>
              <a:t>Case Study on Binary Neural Networks</a:t>
            </a:r>
            <a:endParaRPr lang="en-US" sz="2200" b="1" dirty="0">
              <a:solidFill>
                <a:schemeClr val="accent2"/>
              </a:solidFill>
            </a:endParaRPr>
          </a:p>
        </p:txBody>
      </p:sp>
    </p:spTree>
    <p:extLst>
      <p:ext uri="{BB962C8B-B14F-4D97-AF65-F5344CB8AC3E}">
        <p14:creationId xmlns:p14="http://schemas.microsoft.com/office/powerpoint/2010/main" val="38439944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Improvements in BNN architectures</a:t>
            </a:r>
            <a:endParaRPr lang="en-US" dirty="0"/>
          </a:p>
        </p:txBody>
      </p:sp>
      <p:sp>
        <p:nvSpPr>
          <p:cNvPr id="4" name="Slide Number Placeholder 3"/>
          <p:cNvSpPr>
            <a:spLocks noGrp="1"/>
          </p:cNvSpPr>
          <p:nvPr>
            <p:ph type="sldNum" sz="quarter" idx="12"/>
          </p:nvPr>
        </p:nvSpPr>
        <p:spPr/>
        <p:txBody>
          <a:bodyPr/>
          <a:lstStyle/>
          <a:p>
            <a:fld id="{B7CEC10D-CD46-426F-915E-6C78530279CB}" type="slidenum">
              <a:rPr lang="en-US" smtClean="0"/>
              <a:t>27</a:t>
            </a:fld>
            <a:endParaRPr lang="en-US" dirty="0"/>
          </a:p>
        </p:txBody>
      </p:sp>
      <p:graphicFrame>
        <p:nvGraphicFramePr>
          <p:cNvPr id="5" name="Diagram 4">
            <a:extLst>
              <a:ext uri="{FF2B5EF4-FFF2-40B4-BE49-F238E27FC236}">
                <a16:creationId xmlns:a16="http://schemas.microsoft.com/office/drawing/2014/main" xmlns="" id="{5EE78F4E-F715-4F4E-8B0F-1ED3666C0A62}"/>
              </a:ext>
            </a:extLst>
          </p:cNvPr>
          <p:cNvGraphicFramePr/>
          <p:nvPr>
            <p:extLst>
              <p:ext uri="{D42A27DB-BD31-4B8C-83A1-F6EECF244321}">
                <p14:modId xmlns:p14="http://schemas.microsoft.com/office/powerpoint/2010/main" val="45349945"/>
              </p:ext>
            </p:extLst>
          </p:nvPr>
        </p:nvGraphicFramePr>
        <p:xfrm>
          <a:off x="707821" y="1079500"/>
          <a:ext cx="7935287"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41843" y="4922294"/>
            <a:ext cx="2799164" cy="246221"/>
          </a:xfrm>
          <a:prstGeom prst="rect">
            <a:avLst/>
          </a:prstGeom>
        </p:spPr>
        <p:txBody>
          <a:bodyPr wrap="none">
            <a:spAutoFit/>
          </a:bodyPr>
          <a:lstStyle/>
          <a:p>
            <a:r>
              <a:rPr lang="en-US" sz="1000" i="1" dirty="0" smtClean="0">
                <a:solidFill>
                  <a:schemeClr val="bg1">
                    <a:lumMod val="65000"/>
                  </a:schemeClr>
                </a:solidFill>
              </a:rPr>
              <a:t>Following slides are adopted from </a:t>
            </a:r>
            <a:r>
              <a:rPr lang="en-US" sz="1000" i="1" dirty="0" err="1" smtClean="0">
                <a:solidFill>
                  <a:schemeClr val="bg1">
                    <a:lumMod val="65000"/>
                  </a:schemeClr>
                </a:solidFill>
              </a:rPr>
              <a:t>Floran</a:t>
            </a:r>
            <a:r>
              <a:rPr lang="en-US" sz="1000" i="1" dirty="0" smtClean="0">
                <a:solidFill>
                  <a:schemeClr val="bg1">
                    <a:lumMod val="65000"/>
                  </a:schemeClr>
                </a:solidFill>
              </a:rPr>
              <a:t> de Putter</a:t>
            </a:r>
            <a:endParaRPr lang="en-US" sz="1000" i="1" dirty="0">
              <a:solidFill>
                <a:schemeClr val="bg1">
                  <a:lumMod val="65000"/>
                </a:schemeClr>
              </a:solidFill>
            </a:endParaRPr>
          </a:p>
        </p:txBody>
      </p:sp>
    </p:spTree>
    <p:extLst>
      <p:ext uri="{BB962C8B-B14F-4D97-AF65-F5344CB8AC3E}">
        <p14:creationId xmlns:p14="http://schemas.microsoft.com/office/powerpoint/2010/main" val="487774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smtClean="0"/>
              <a:t>BinaryNet</a:t>
            </a:r>
            <a:endParaRPr lang="en-US" dirty="0"/>
          </a:p>
        </p:txBody>
      </p:sp>
      <p:sp>
        <p:nvSpPr>
          <p:cNvPr id="4" name="Slide Number Placeholder 3"/>
          <p:cNvSpPr>
            <a:spLocks noGrp="1"/>
          </p:cNvSpPr>
          <p:nvPr>
            <p:ph type="sldNum" sz="quarter" idx="12"/>
          </p:nvPr>
        </p:nvSpPr>
        <p:spPr/>
        <p:txBody>
          <a:bodyPr/>
          <a:lstStyle/>
          <a:p>
            <a:fld id="{B7CEC10D-CD46-426F-915E-6C78530279CB}" type="slidenum">
              <a:rPr lang="en-US" smtClean="0"/>
              <a:t>28</a:t>
            </a:fld>
            <a:endParaRPr lang="en-US" dirty="0"/>
          </a:p>
        </p:txBody>
      </p:sp>
      <p:pic>
        <p:nvPicPr>
          <p:cNvPr id="5" name="Picture 2" descr="https://upload.wikimedia.org/wikipedia/commons/thumb/4/4f/Signum_function.svg/1280px-Signum_function.svg.png">
            <a:extLst>
              <a:ext uri="{FF2B5EF4-FFF2-40B4-BE49-F238E27FC236}">
                <a16:creationId xmlns:a16="http://schemas.microsoft.com/office/drawing/2014/main" xmlns="" id="{A18134AD-BEBD-401D-AA84-FA68C7F315D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35517" y="2108328"/>
            <a:ext cx="2524860" cy="2026200"/>
          </a:xfrm>
          <a:prstGeom prst="rect">
            <a:avLst/>
          </a:prstGeom>
          <a:noFill/>
          <a:extLst>
            <a:ext uri="{909E8E84-426E-40DD-AFC4-6F175D3DCCD1}">
              <a14:hiddenFill xmlns:a14="http://schemas.microsoft.com/office/drawing/2010/main">
                <a:solidFill>
                  <a:srgbClr val="FFFFFF"/>
                </a:solidFill>
              </a14:hiddenFill>
            </a:ext>
          </a:extLst>
        </p:spPr>
      </p:pic>
      <p:sp>
        <p:nvSpPr>
          <p:cNvPr id="6" name="Tijdelijke aanduiding voor inhoud 2">
            <a:extLst>
              <a:ext uri="{FF2B5EF4-FFF2-40B4-BE49-F238E27FC236}">
                <a16:creationId xmlns:a16="http://schemas.microsoft.com/office/drawing/2014/main" xmlns="" id="{0DA50255-54CC-4242-B5D3-B8B63F7981D5}"/>
              </a:ext>
            </a:extLst>
          </p:cNvPr>
          <p:cNvSpPr txBox="1">
            <a:spLocks/>
          </p:cNvSpPr>
          <p:nvPr/>
        </p:nvSpPr>
        <p:spPr>
          <a:xfrm>
            <a:off x="3716516" y="2011825"/>
            <a:ext cx="4711627" cy="2411812"/>
          </a:xfrm>
          <a:prstGeom prst="rect">
            <a:avLst/>
          </a:prstGeom>
        </p:spPr>
        <p:txBody>
          <a:bodyPr vert="horz" lIns="0" tIns="0" rIns="0" bIns="0" rtlCol="0">
            <a:normAutofit/>
          </a:bodyPr>
          <a:lstStyle>
            <a:lvl1pPr marL="0" indent="0" algn="l" defTabSz="514350" rtl="0" eaLnBrk="1" latinLnBrk="0" hangingPunct="1">
              <a:lnSpc>
                <a:spcPts val="1800"/>
              </a:lnSpc>
              <a:spcBef>
                <a:spcPts val="413"/>
              </a:spcBef>
              <a:spcAft>
                <a:spcPts val="413"/>
              </a:spcAft>
              <a:buFont typeface="Arial" panose="020B0604020202020204" pitchFamily="34" charset="0"/>
              <a:buNone/>
              <a:defRPr sz="1650" kern="1200">
                <a:solidFill>
                  <a:schemeClr val="bg2"/>
                </a:solidFill>
                <a:latin typeface="+mn-lt"/>
                <a:ea typeface="+mn-ea"/>
                <a:cs typeface="+mn-cs"/>
              </a:defRPr>
            </a:lvl1pPr>
            <a:lvl2pPr marL="0" indent="0" algn="l" defTabSz="514350" rtl="0" eaLnBrk="1" latinLnBrk="0" hangingPunct="1">
              <a:lnSpc>
                <a:spcPts val="1800"/>
              </a:lnSpc>
              <a:spcBef>
                <a:spcPts val="413"/>
              </a:spcBef>
              <a:spcAft>
                <a:spcPts val="413"/>
              </a:spcAft>
              <a:buFont typeface="Arial" panose="020B0604020202020204" pitchFamily="34" charset="0"/>
              <a:buNone/>
              <a:defRPr sz="1950" kern="1200">
                <a:solidFill>
                  <a:schemeClr val="bg2"/>
                </a:solidFill>
                <a:latin typeface="+mn-lt"/>
                <a:ea typeface="+mn-ea"/>
                <a:cs typeface="+mn-cs"/>
              </a:defRPr>
            </a:lvl2pPr>
            <a:lvl3pPr marL="202500" indent="-202500" algn="l" defTabSz="514350" rtl="0" eaLnBrk="1" latinLnBrk="0" hangingPunct="1">
              <a:lnSpc>
                <a:spcPts val="1800"/>
              </a:lnSpc>
              <a:spcBef>
                <a:spcPts val="413"/>
              </a:spcBef>
              <a:buClr>
                <a:schemeClr val="bg2"/>
              </a:buClr>
              <a:buSzPct val="100000"/>
              <a:buFont typeface="Calibri" panose="020F0502020204030204" pitchFamily="34" charset="0"/>
              <a:buChar char="‒"/>
              <a:defRPr sz="1650" kern="1200">
                <a:solidFill>
                  <a:schemeClr val="bg2"/>
                </a:solidFill>
                <a:latin typeface="+mn-lt"/>
                <a:ea typeface="+mn-ea"/>
                <a:cs typeface="+mn-cs"/>
              </a:defRPr>
            </a:lvl3pPr>
            <a:lvl4pPr marL="405000" indent="-202500" algn="l" defTabSz="514350" rtl="0" eaLnBrk="1" latinLnBrk="0" hangingPunct="1">
              <a:lnSpc>
                <a:spcPts val="1650"/>
              </a:lnSpc>
              <a:spcBef>
                <a:spcPts val="0"/>
              </a:spcBef>
              <a:buClr>
                <a:schemeClr val="bg2"/>
              </a:buClr>
              <a:buFont typeface="Calibri" panose="020F0502020204030204" pitchFamily="34" charset="0"/>
              <a:buChar char="‒"/>
              <a:defRPr sz="1500" kern="1200">
                <a:solidFill>
                  <a:schemeClr val="bg2"/>
                </a:solidFill>
                <a:latin typeface="+mn-lt"/>
                <a:ea typeface="+mn-ea"/>
                <a:cs typeface="+mn-cs"/>
              </a:defRPr>
            </a:lvl4pPr>
            <a:lvl5pPr marL="607500" indent="-202500" algn="l" defTabSz="514350" rtl="0" eaLnBrk="1" latinLnBrk="0" hangingPunct="1">
              <a:lnSpc>
                <a:spcPts val="1500"/>
              </a:lnSpc>
              <a:spcBef>
                <a:spcPts val="0"/>
              </a:spcBef>
              <a:buFont typeface="Arial" panose="020B0604020202020204" pitchFamily="34" charset="0"/>
              <a:buChar char="•"/>
              <a:defRPr sz="1350" kern="1200">
                <a:solidFill>
                  <a:schemeClr val="bg2"/>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r>
              <a:rPr lang="nl-NL" sz="1800" smtClean="0"/>
              <a:t>First and last layer still in full precision</a:t>
            </a:r>
          </a:p>
          <a:p>
            <a:endParaRPr lang="nl-NL" sz="1800" smtClean="0"/>
          </a:p>
          <a:p>
            <a:r>
              <a:rPr lang="nl-NL" sz="1800" smtClean="0"/>
              <a:t>Binarization </a:t>
            </a:r>
            <a:r>
              <a:rPr lang="nl-NL" sz="1800" smtClean="0"/>
              <a:t>by using </a:t>
            </a:r>
            <a:r>
              <a:rPr lang="nl-NL" sz="1800" smtClean="0"/>
              <a:t>the sign-function</a:t>
            </a:r>
          </a:p>
          <a:p>
            <a:endParaRPr lang="nl-NL" sz="1800" smtClean="0"/>
          </a:p>
          <a:p>
            <a:r>
              <a:rPr lang="nl-NL" sz="1800" smtClean="0"/>
              <a:t>Learning: Use </a:t>
            </a:r>
            <a:r>
              <a:rPr lang="nl-NL" sz="1800" smtClean="0"/>
              <a:t>a modified straight-through estimator to pass gradients through the sign-function</a:t>
            </a:r>
          </a:p>
          <a:p>
            <a:endParaRPr lang="nl-NL" sz="1800" dirty="0"/>
          </a:p>
        </p:txBody>
      </p:sp>
      <p:sp>
        <p:nvSpPr>
          <p:cNvPr id="8" name="Rectangle 7"/>
          <p:cNvSpPr/>
          <p:nvPr/>
        </p:nvSpPr>
        <p:spPr>
          <a:xfrm>
            <a:off x="-30480" y="4947532"/>
            <a:ext cx="3086101" cy="230832"/>
          </a:xfrm>
          <a:prstGeom prst="rect">
            <a:avLst/>
          </a:prstGeom>
        </p:spPr>
        <p:txBody>
          <a:bodyPr wrap="none">
            <a:spAutoFit/>
          </a:bodyPr>
          <a:lstStyle/>
          <a:p>
            <a:r>
              <a:rPr lang="en-US" sz="900" i="1" dirty="0" smtClean="0">
                <a:solidFill>
                  <a:schemeClr val="bg1">
                    <a:lumMod val="50000"/>
                  </a:schemeClr>
                </a:solidFill>
              </a:rPr>
              <a:t>Source: </a:t>
            </a:r>
            <a:r>
              <a:rPr lang="en-US" sz="900" i="1" dirty="0" err="1" smtClean="0">
                <a:solidFill>
                  <a:schemeClr val="bg1">
                    <a:lumMod val="50000"/>
                  </a:schemeClr>
                </a:solidFill>
              </a:rPr>
              <a:t>Binarized</a:t>
            </a:r>
            <a:r>
              <a:rPr lang="en-US" sz="900" i="1" dirty="0" smtClean="0">
                <a:solidFill>
                  <a:schemeClr val="bg1">
                    <a:lumMod val="50000"/>
                  </a:schemeClr>
                </a:solidFill>
              </a:rPr>
              <a:t> Neural Networks – </a:t>
            </a:r>
            <a:r>
              <a:rPr lang="en-US" sz="900" i="1" dirty="0" err="1" smtClean="0">
                <a:solidFill>
                  <a:schemeClr val="bg1">
                    <a:lumMod val="50000"/>
                  </a:schemeClr>
                </a:solidFill>
              </a:rPr>
              <a:t>Hubara</a:t>
            </a:r>
            <a:r>
              <a:rPr lang="en-US" sz="900" i="1" dirty="0" smtClean="0">
                <a:solidFill>
                  <a:schemeClr val="bg1">
                    <a:lumMod val="50000"/>
                  </a:schemeClr>
                </a:solidFill>
              </a:rPr>
              <a:t> et al. (NIPS 2016)</a:t>
            </a:r>
            <a:endParaRPr lang="en-US" sz="900" i="1" dirty="0">
              <a:solidFill>
                <a:schemeClr val="bg1">
                  <a:lumMod val="50000"/>
                </a:schemeClr>
              </a:solidFill>
            </a:endParaRPr>
          </a:p>
        </p:txBody>
      </p:sp>
    </p:spTree>
    <p:extLst>
      <p:ext uri="{BB962C8B-B14F-4D97-AF65-F5344CB8AC3E}">
        <p14:creationId xmlns:p14="http://schemas.microsoft.com/office/powerpoint/2010/main" val="2339128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a:t>BinaryNet</a:t>
            </a:r>
            <a:r>
              <a:rPr lang="nl-NL" dirty="0"/>
              <a:t> </a:t>
            </a:r>
            <a:r>
              <a:rPr lang="nl-NL" dirty="0" smtClean="0"/>
              <a:t>– Straight-</a:t>
            </a:r>
            <a:r>
              <a:rPr lang="nl-NL" dirty="0" err="1" smtClean="0"/>
              <a:t>through</a:t>
            </a:r>
            <a:r>
              <a:rPr lang="nl-NL" dirty="0" smtClean="0"/>
              <a:t>-</a:t>
            </a:r>
            <a:r>
              <a:rPr lang="nl-NL" dirty="0" err="1" smtClean="0"/>
              <a:t>estimator</a:t>
            </a:r>
            <a:r>
              <a:rPr lang="nl-NL" dirty="0" smtClean="0"/>
              <a:t> </a:t>
            </a:r>
            <a:r>
              <a:rPr lang="nl-NL" dirty="0"/>
              <a:t>(STE)</a:t>
            </a:r>
            <a:endParaRPr lang="en-US" dirty="0"/>
          </a:p>
        </p:txBody>
      </p:sp>
      <p:sp>
        <p:nvSpPr>
          <p:cNvPr id="3" name="Content Placeholder 2"/>
          <p:cNvSpPr>
            <a:spLocks noGrp="1"/>
          </p:cNvSpPr>
          <p:nvPr>
            <p:ph idx="1"/>
          </p:nvPr>
        </p:nvSpPr>
        <p:spPr>
          <a:xfrm>
            <a:off x="610100" y="1188001"/>
            <a:ext cx="7922712" cy="480026"/>
          </a:xfrm>
        </p:spPr>
        <p:txBody>
          <a:bodyPr/>
          <a:lstStyle/>
          <a:p>
            <a:pPr>
              <a:lnSpc>
                <a:spcPct val="100000"/>
              </a:lnSpc>
            </a:pPr>
            <a:r>
              <a:rPr lang="en-US" sz="2000" dirty="0" smtClean="0"/>
              <a:t>As discussed before, an (clipped) STE addresses the zero-derivative issue:</a:t>
            </a:r>
            <a:endParaRPr lang="en-US" sz="2000" dirty="0"/>
          </a:p>
        </p:txBody>
      </p:sp>
      <p:sp>
        <p:nvSpPr>
          <p:cNvPr id="4" name="Slide Number Placeholder 3"/>
          <p:cNvSpPr>
            <a:spLocks noGrp="1"/>
          </p:cNvSpPr>
          <p:nvPr>
            <p:ph type="sldNum" sz="quarter" idx="12"/>
          </p:nvPr>
        </p:nvSpPr>
        <p:spPr/>
        <p:txBody>
          <a:bodyPr/>
          <a:lstStyle/>
          <a:p>
            <a:fld id="{B7CEC10D-CD46-426F-915E-6C78530279CB}" type="slidenum">
              <a:rPr lang="en-US" smtClean="0"/>
              <a:t>29</a:t>
            </a:fld>
            <a:endParaRPr lang="en-US" dirty="0"/>
          </a:p>
        </p:txBody>
      </p:sp>
      <p:sp>
        <p:nvSpPr>
          <p:cNvPr id="5" name="Tekstvak 6">
            <a:extLst>
              <a:ext uri="{FF2B5EF4-FFF2-40B4-BE49-F238E27FC236}">
                <a16:creationId xmlns:a16="http://schemas.microsoft.com/office/drawing/2014/main" xmlns="" id="{2B73877A-6132-4407-B402-A301DADFADC5}"/>
              </a:ext>
            </a:extLst>
          </p:cNvPr>
          <p:cNvSpPr txBox="1"/>
          <p:nvPr/>
        </p:nvSpPr>
        <p:spPr>
          <a:xfrm>
            <a:off x="2796677" y="1668027"/>
            <a:ext cx="1309846" cy="338554"/>
          </a:xfrm>
          <a:prstGeom prst="rect">
            <a:avLst/>
          </a:prstGeom>
          <a:noFill/>
        </p:spPr>
        <p:txBody>
          <a:bodyPr wrap="none" rtlCol="0">
            <a:spAutoFit/>
          </a:bodyPr>
          <a:lstStyle/>
          <a:p>
            <a:r>
              <a:rPr lang="nl-NL" sz="1600" dirty="0"/>
              <a:t>STE (forward)</a:t>
            </a:r>
          </a:p>
        </p:txBody>
      </p:sp>
      <p:sp>
        <p:nvSpPr>
          <p:cNvPr id="6" name="Rechthoek 7">
            <a:extLst>
              <a:ext uri="{FF2B5EF4-FFF2-40B4-BE49-F238E27FC236}">
                <a16:creationId xmlns:a16="http://schemas.microsoft.com/office/drawing/2014/main" xmlns="" id="{FAB01E12-193C-4F62-8497-A44A2CAC1287}"/>
              </a:ext>
            </a:extLst>
          </p:cNvPr>
          <p:cNvSpPr/>
          <p:nvPr/>
        </p:nvSpPr>
        <p:spPr>
          <a:xfrm>
            <a:off x="4363225" y="1668027"/>
            <a:ext cx="1454116" cy="338554"/>
          </a:xfrm>
          <a:prstGeom prst="rect">
            <a:avLst/>
          </a:prstGeom>
        </p:spPr>
        <p:txBody>
          <a:bodyPr wrap="none">
            <a:spAutoFit/>
          </a:bodyPr>
          <a:lstStyle/>
          <a:p>
            <a:r>
              <a:rPr lang="nl-NL" sz="1600" dirty="0"/>
              <a:t>STE (backward)</a:t>
            </a:r>
          </a:p>
        </p:txBody>
      </p:sp>
      <p:pic>
        <p:nvPicPr>
          <p:cNvPr id="7" name="Afbeelding 2">
            <a:extLst>
              <a:ext uri="{FF2B5EF4-FFF2-40B4-BE49-F238E27FC236}">
                <a16:creationId xmlns:a16="http://schemas.microsoft.com/office/drawing/2014/main" xmlns="" id="{84D0FDDC-CE95-4F5A-8E43-BB4487E0E77E}"/>
              </a:ext>
            </a:extLst>
          </p:cNvPr>
          <p:cNvPicPr>
            <a:picLocks noChangeAspect="1"/>
          </p:cNvPicPr>
          <p:nvPr/>
        </p:nvPicPr>
        <p:blipFill>
          <a:blip r:embed="rId2"/>
          <a:stretch>
            <a:fillRect/>
          </a:stretch>
        </p:blipFill>
        <p:spPr>
          <a:xfrm>
            <a:off x="2510972" y="1958222"/>
            <a:ext cx="3457575" cy="2800350"/>
          </a:xfrm>
          <a:prstGeom prst="rect">
            <a:avLst/>
          </a:prstGeom>
        </p:spPr>
      </p:pic>
    </p:spTree>
    <p:extLst>
      <p:ext uri="{BB962C8B-B14F-4D97-AF65-F5344CB8AC3E}">
        <p14:creationId xmlns:p14="http://schemas.microsoft.com/office/powerpoint/2010/main" val="3996781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Recap – last lecture</a:t>
            </a:r>
            <a:endParaRPr lang="en-US" dirty="0"/>
          </a:p>
        </p:txBody>
      </p:sp>
      <p:sp>
        <p:nvSpPr>
          <p:cNvPr id="3" name="Content Placeholder 2"/>
          <p:cNvSpPr>
            <a:spLocks noGrp="1"/>
          </p:cNvSpPr>
          <p:nvPr>
            <p:ph idx="1"/>
          </p:nvPr>
        </p:nvSpPr>
        <p:spPr>
          <a:xfrm>
            <a:off x="610098" y="1188000"/>
            <a:ext cx="8076701" cy="3381619"/>
          </a:xfrm>
        </p:spPr>
        <p:txBody>
          <a:bodyPr/>
          <a:lstStyle/>
          <a:p>
            <a:pPr marL="342900" indent="-342900">
              <a:lnSpc>
                <a:spcPct val="100000"/>
              </a:lnSpc>
              <a:buFont typeface="Arial" panose="020B0604020202020204" pitchFamily="34" charset="0"/>
              <a:buChar char="•"/>
            </a:pPr>
            <a:r>
              <a:rPr lang="en-US" sz="2000" dirty="0" smtClean="0"/>
              <a:t>During the last lecture we covered the DNN quantization problem for off-the-shelf platforms, such as CPUs and DSPs.</a:t>
            </a:r>
          </a:p>
          <a:p>
            <a:pPr marL="342900" indent="-342900">
              <a:lnSpc>
                <a:spcPct val="100000"/>
              </a:lnSpc>
              <a:buFont typeface="Arial" panose="020B0604020202020204" pitchFamily="34" charset="0"/>
              <a:buChar char="•"/>
            </a:pPr>
            <a:r>
              <a:rPr lang="en-US" sz="2000" dirty="0" smtClean="0"/>
              <a:t>We found that 8-bit quantization is sufficient for many application.</a:t>
            </a:r>
          </a:p>
          <a:p>
            <a:pPr marL="342900" indent="-342900">
              <a:lnSpc>
                <a:spcPct val="100000"/>
              </a:lnSpc>
              <a:buFont typeface="Arial" panose="020B0604020202020204" pitchFamily="34" charset="0"/>
              <a:buChar char="•"/>
            </a:pPr>
            <a:r>
              <a:rPr lang="en-US" sz="2000" dirty="0" smtClean="0"/>
              <a:t>However, we can do better!</a:t>
            </a:r>
          </a:p>
          <a:p>
            <a:pPr>
              <a:lnSpc>
                <a:spcPct val="100000"/>
              </a:lnSpc>
            </a:pPr>
            <a:endParaRPr lang="en-US" sz="2000" dirty="0" smtClean="0"/>
          </a:p>
          <a:p>
            <a:pPr>
              <a:lnSpc>
                <a:spcPct val="100000"/>
              </a:lnSpc>
            </a:pPr>
            <a:r>
              <a:rPr lang="en-US" sz="2000" dirty="0" smtClean="0"/>
              <a:t>In this lecture we want to focus a bit more on a special type of DNNs, targeting computer vision applications: </a:t>
            </a:r>
            <a:r>
              <a:rPr lang="en-US" sz="2000" b="1" dirty="0" smtClean="0"/>
              <a:t>Binary Neural Networks</a:t>
            </a:r>
            <a:r>
              <a:rPr lang="en-US" sz="2000" dirty="0" smtClean="0"/>
              <a:t>.</a:t>
            </a:r>
            <a:endParaRPr lang="en-US" sz="2000" dirty="0"/>
          </a:p>
        </p:txBody>
      </p:sp>
      <p:sp>
        <p:nvSpPr>
          <p:cNvPr id="5" name="Slide Number Placeholder 4"/>
          <p:cNvSpPr>
            <a:spLocks noGrp="1"/>
          </p:cNvSpPr>
          <p:nvPr>
            <p:ph type="sldNum" sz="quarter" idx="12"/>
          </p:nvPr>
        </p:nvSpPr>
        <p:spPr/>
        <p:txBody>
          <a:bodyPr/>
          <a:lstStyle/>
          <a:p>
            <a:fld id="{B7CEC10D-CD46-426F-915E-6C78530279CB}" type="slidenum">
              <a:rPr lang="en-US" smtClean="0"/>
              <a:t>3</a:t>
            </a:fld>
            <a:endParaRPr lang="en-US" dirty="0"/>
          </a:p>
        </p:txBody>
      </p:sp>
    </p:spTree>
    <p:extLst>
      <p:ext uri="{BB962C8B-B14F-4D97-AF65-F5344CB8AC3E}">
        <p14:creationId xmlns:p14="http://schemas.microsoft.com/office/powerpoint/2010/main" val="1910853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XNOR-Net</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pPr marL="342900" indent="-342900">
                  <a:lnSpc>
                    <a:spcPct val="100000"/>
                  </a:lnSpc>
                  <a:buFont typeface="Arial" panose="020B0604020202020204" pitchFamily="34" charset="0"/>
                  <a:buChar char="•"/>
                </a:pPr>
                <a:r>
                  <a:rPr lang="nl-NL" sz="2000" dirty="0" err="1" smtClean="0"/>
                  <a:t>Binarization</a:t>
                </a:r>
                <a:r>
                  <a:rPr lang="nl-NL" sz="2000" dirty="0" smtClean="0"/>
                  <a:t> </a:t>
                </a:r>
                <a:r>
                  <a:rPr lang="nl-NL" sz="2000" dirty="0" err="1" smtClean="0"/>
                  <a:t>using</a:t>
                </a:r>
                <a:r>
                  <a:rPr lang="nl-NL" sz="2000" dirty="0" smtClean="0"/>
                  <a:t> </a:t>
                </a:r>
                <a:r>
                  <a:rPr lang="nl-NL" sz="2000" dirty="0" err="1"/>
                  <a:t>scaling</a:t>
                </a:r>
                <a:r>
                  <a:rPr lang="nl-NL" sz="2000" dirty="0"/>
                  <a:t> matrix or </a:t>
                </a:r>
                <a:r>
                  <a:rPr lang="nl-NL" sz="2000" dirty="0" smtClean="0"/>
                  <a:t>factor (</a:t>
                </a:r>
                <a:r>
                  <a:rPr lang="nl-NL" sz="2000" dirty="0" err="1" smtClean="0"/>
                  <a:t>for</a:t>
                </a:r>
                <a:r>
                  <a:rPr lang="nl-NL" sz="2000" dirty="0" smtClean="0"/>
                  <a:t> data </a:t>
                </a:r>
                <a14:m>
                  <m:oMath xmlns:m="http://schemas.openxmlformats.org/officeDocument/2006/math">
                    <m:r>
                      <a:rPr lang="nl-NL" sz="2000" i="1">
                        <a:solidFill>
                          <a:schemeClr val="tx1"/>
                        </a:solidFill>
                        <a:latin typeface="Cambria Math" panose="02040503050406030204" pitchFamily="18" charset="0"/>
                        <a:ea typeface="Cambria Math" panose="02040503050406030204" pitchFamily="18" charset="0"/>
                      </a:rPr>
                      <m:t>𝐼</m:t>
                    </m:r>
                    <m:r>
                      <a:rPr lang="nl-NL" sz="2000" i="1">
                        <a:solidFill>
                          <a:schemeClr val="tx1"/>
                        </a:solidFill>
                        <a:latin typeface="Cambria Math" panose="02040503050406030204" pitchFamily="18" charset="0"/>
                        <a:ea typeface="Cambria Math" panose="02040503050406030204" pitchFamily="18" charset="0"/>
                      </a:rPr>
                      <m:t> </m:t>
                    </m:r>
                  </m:oMath>
                </a14:m>
                <a:r>
                  <a:rPr lang="nl-NL" sz="2000" dirty="0" err="1" smtClean="0"/>
                  <a:t>and</a:t>
                </a:r>
                <a:r>
                  <a:rPr lang="nl-NL" sz="2000" dirty="0" smtClean="0"/>
                  <a:t> </a:t>
                </a:r>
                <a:r>
                  <a:rPr lang="nl-NL" sz="2000" dirty="0" err="1" smtClean="0"/>
                  <a:t>weights</a:t>
                </a:r>
                <a:r>
                  <a:rPr lang="nl-NL" sz="2000" dirty="0" smtClean="0"/>
                  <a:t> </a:t>
                </a:r>
                <a14:m>
                  <m:oMath xmlns:m="http://schemas.openxmlformats.org/officeDocument/2006/math">
                    <m:r>
                      <a:rPr lang="nl-NL" sz="2000" i="1">
                        <a:solidFill>
                          <a:schemeClr val="tx1"/>
                        </a:solidFill>
                        <a:latin typeface="Cambria Math" panose="02040503050406030204" pitchFamily="18" charset="0"/>
                        <a:ea typeface="Cambria Math" panose="02040503050406030204" pitchFamily="18" charset="0"/>
                      </a:rPr>
                      <m:t>𝑊</m:t>
                    </m:r>
                  </m:oMath>
                </a14:m>
                <a:r>
                  <a:rPr lang="nl-NL" sz="2000" dirty="0" smtClean="0"/>
                  <a:t>): </a:t>
                </a:r>
                <a:endParaRPr lang="nl-NL" sz="2000" dirty="0"/>
              </a:p>
              <a:p>
                <a:pPr>
                  <a:lnSpc>
                    <a:spcPct val="100000"/>
                  </a:lnSpc>
                </a:pPr>
                <a14:m>
                  <m:oMathPara xmlns:m="http://schemas.openxmlformats.org/officeDocument/2006/math">
                    <m:oMathParaPr>
                      <m:jc m:val="center"/>
                    </m:oMathParaPr>
                    <m:oMath xmlns:m="http://schemas.openxmlformats.org/officeDocument/2006/math">
                      <m:r>
                        <a:rPr lang="nl-NL" sz="2000" i="1" smtClean="0">
                          <a:solidFill>
                            <a:schemeClr val="tx1"/>
                          </a:solidFill>
                          <a:latin typeface="Cambria Math" panose="02040503050406030204" pitchFamily="18" charset="0"/>
                        </a:rPr>
                        <m:t>𝐼</m:t>
                      </m:r>
                      <m:r>
                        <a:rPr lang="nl-NL" sz="2000" i="1">
                          <a:solidFill>
                            <a:schemeClr val="tx1"/>
                          </a:solidFill>
                          <a:latin typeface="Cambria Math" panose="02040503050406030204" pitchFamily="18" charset="0"/>
                          <a:ea typeface="Cambria Math" panose="02040503050406030204" pitchFamily="18" charset="0"/>
                        </a:rPr>
                        <m:t>≈</m:t>
                      </m:r>
                      <m:r>
                        <a:rPr lang="nl-NL" sz="2000" i="1">
                          <a:solidFill>
                            <a:schemeClr val="tx1"/>
                          </a:solidFill>
                          <a:latin typeface="Cambria Math" panose="02040503050406030204" pitchFamily="18" charset="0"/>
                          <a:ea typeface="Cambria Math" panose="02040503050406030204" pitchFamily="18" charset="0"/>
                        </a:rPr>
                        <m:t>𝐾</m:t>
                      </m:r>
                      <m:r>
                        <a:rPr lang="nl-NL" sz="2000" i="1">
                          <a:solidFill>
                            <a:schemeClr val="tx1"/>
                          </a:solidFill>
                          <a:latin typeface="Cambria Math" panose="02040503050406030204" pitchFamily="18" charset="0"/>
                          <a:ea typeface="Cambria Math" panose="02040503050406030204" pitchFamily="18" charset="0"/>
                        </a:rPr>
                        <m:t>∙</m:t>
                      </m:r>
                      <m:r>
                        <m:rPr>
                          <m:nor/>
                        </m:rPr>
                        <a:rPr lang="nl-NL" sz="2000">
                          <a:solidFill>
                            <a:schemeClr val="tx1"/>
                          </a:solidFill>
                          <a:latin typeface="Cambria Math" panose="02040503050406030204" pitchFamily="18" charset="0"/>
                          <a:ea typeface="Cambria Math" panose="02040503050406030204" pitchFamily="18" charset="0"/>
                        </a:rPr>
                        <m:t>sign</m:t>
                      </m:r>
                      <m:d>
                        <m:dPr>
                          <m:ctrlPr>
                            <a:rPr lang="nl-NL" sz="2000" i="1">
                              <a:solidFill>
                                <a:schemeClr val="tx1"/>
                              </a:solidFill>
                              <a:latin typeface="Cambria Math" panose="02040503050406030204" pitchFamily="18" charset="0"/>
                              <a:ea typeface="Cambria Math" panose="02040503050406030204" pitchFamily="18" charset="0"/>
                            </a:rPr>
                          </m:ctrlPr>
                        </m:dPr>
                        <m:e>
                          <m:r>
                            <a:rPr lang="nl-NL" sz="2000" i="1">
                              <a:solidFill>
                                <a:schemeClr val="tx1"/>
                              </a:solidFill>
                              <a:latin typeface="Cambria Math" panose="02040503050406030204" pitchFamily="18" charset="0"/>
                              <a:ea typeface="Cambria Math" panose="02040503050406030204" pitchFamily="18" charset="0"/>
                            </a:rPr>
                            <m:t>𝐼</m:t>
                          </m:r>
                        </m:e>
                      </m:d>
                    </m:oMath>
                  </m:oMathPara>
                </a14:m>
                <a:endParaRPr lang="nl-NL" sz="2000" i="1" dirty="0">
                  <a:solidFill>
                    <a:schemeClr val="tx1"/>
                  </a:solidFill>
                  <a:latin typeface="Cambria Math" panose="02040503050406030204" pitchFamily="18" charset="0"/>
                  <a:ea typeface="Cambria Math" panose="02040503050406030204" pitchFamily="18" charset="0"/>
                </a:endParaRPr>
              </a:p>
              <a:p>
                <a:pPr>
                  <a:lnSpc>
                    <a:spcPct val="100000"/>
                  </a:lnSpc>
                </a:pPr>
                <a14:m>
                  <m:oMathPara xmlns:m="http://schemas.openxmlformats.org/officeDocument/2006/math">
                    <m:oMathParaPr>
                      <m:jc m:val="center"/>
                    </m:oMathParaPr>
                    <m:oMath xmlns:m="http://schemas.openxmlformats.org/officeDocument/2006/math">
                      <m:r>
                        <a:rPr lang="nl-NL" sz="2000" i="1">
                          <a:solidFill>
                            <a:schemeClr val="tx1"/>
                          </a:solidFill>
                          <a:latin typeface="Cambria Math" panose="02040503050406030204" pitchFamily="18" charset="0"/>
                          <a:ea typeface="Cambria Math" panose="02040503050406030204" pitchFamily="18" charset="0"/>
                        </a:rPr>
                        <m:t>𝑊</m:t>
                      </m:r>
                      <m:r>
                        <a:rPr lang="nl-NL" sz="2000" i="1">
                          <a:solidFill>
                            <a:schemeClr val="tx1"/>
                          </a:solidFill>
                          <a:latin typeface="Cambria Math" panose="02040503050406030204" pitchFamily="18" charset="0"/>
                          <a:ea typeface="Cambria Math" panose="02040503050406030204" pitchFamily="18" charset="0"/>
                        </a:rPr>
                        <m:t>≈</m:t>
                      </m:r>
                      <m:r>
                        <a:rPr lang="nl-NL" sz="2000" i="1">
                          <a:solidFill>
                            <a:schemeClr val="tx1"/>
                          </a:solidFill>
                          <a:latin typeface="Cambria Math" panose="02040503050406030204" pitchFamily="18" charset="0"/>
                          <a:ea typeface="Cambria Math" panose="02040503050406030204" pitchFamily="18" charset="0"/>
                        </a:rPr>
                        <m:t>𝛼</m:t>
                      </m:r>
                      <m:r>
                        <a:rPr lang="nl-NL" sz="2000" i="1">
                          <a:solidFill>
                            <a:schemeClr val="tx1"/>
                          </a:solidFill>
                          <a:latin typeface="Cambria Math" panose="02040503050406030204" pitchFamily="18" charset="0"/>
                          <a:ea typeface="Cambria Math" panose="02040503050406030204" pitchFamily="18" charset="0"/>
                        </a:rPr>
                        <m:t>∙</m:t>
                      </m:r>
                      <m:r>
                        <m:rPr>
                          <m:nor/>
                        </m:rPr>
                        <a:rPr lang="nl-NL" sz="2000">
                          <a:solidFill>
                            <a:schemeClr val="tx1"/>
                          </a:solidFill>
                          <a:latin typeface="Cambria Math" panose="02040503050406030204" pitchFamily="18" charset="0"/>
                          <a:ea typeface="Cambria Math" panose="02040503050406030204" pitchFamily="18" charset="0"/>
                        </a:rPr>
                        <m:t>sign</m:t>
                      </m:r>
                      <m:r>
                        <a:rPr lang="nl-NL" sz="2000" i="1">
                          <a:solidFill>
                            <a:schemeClr val="tx1"/>
                          </a:solidFill>
                          <a:latin typeface="Cambria Math" panose="02040503050406030204" pitchFamily="18" charset="0"/>
                          <a:ea typeface="Cambria Math" panose="02040503050406030204" pitchFamily="18" charset="0"/>
                        </a:rPr>
                        <m:t>(</m:t>
                      </m:r>
                      <m:r>
                        <a:rPr lang="nl-NL" sz="2000" i="1">
                          <a:solidFill>
                            <a:schemeClr val="tx1"/>
                          </a:solidFill>
                          <a:latin typeface="Cambria Math" panose="02040503050406030204" pitchFamily="18" charset="0"/>
                          <a:ea typeface="Cambria Math" panose="02040503050406030204" pitchFamily="18" charset="0"/>
                        </a:rPr>
                        <m:t>𝑊</m:t>
                      </m:r>
                      <m:r>
                        <a:rPr lang="nl-NL" sz="2000" i="1">
                          <a:solidFill>
                            <a:schemeClr val="tx1"/>
                          </a:solidFill>
                          <a:latin typeface="Cambria Math" panose="02040503050406030204" pitchFamily="18" charset="0"/>
                          <a:ea typeface="Cambria Math" panose="02040503050406030204" pitchFamily="18" charset="0"/>
                        </a:rPr>
                        <m:t>)</m:t>
                      </m:r>
                    </m:oMath>
                  </m:oMathPara>
                </a14:m>
                <a:endParaRPr lang="nl-NL" sz="2000" dirty="0">
                  <a:solidFill>
                    <a:schemeClr val="tx1"/>
                  </a:solidFill>
                  <a:ea typeface="Cambria Math" panose="02040503050406030204" pitchFamily="18" charset="0"/>
                </a:endParaRPr>
              </a:p>
              <a:p>
                <a:pPr marL="342900" indent="-342900">
                  <a:lnSpc>
                    <a:spcPct val="100000"/>
                  </a:lnSpc>
                  <a:buFont typeface="Arial" panose="020B0604020202020204" pitchFamily="34" charset="0"/>
                  <a:buChar char="•"/>
                </a:pPr>
                <a:r>
                  <a:rPr lang="nl-NL" sz="2000" dirty="0" err="1" smtClean="0"/>
                  <a:t>Binary</a:t>
                </a:r>
                <a:r>
                  <a:rPr lang="nl-NL" sz="2000" dirty="0" smtClean="0"/>
                  <a:t> </a:t>
                </a:r>
                <a:r>
                  <a:rPr lang="nl-NL" sz="2000" dirty="0" err="1"/>
                  <a:t>c</a:t>
                </a:r>
                <a:r>
                  <a:rPr lang="nl-NL" sz="2000" dirty="0" err="1" smtClean="0"/>
                  <a:t>onvolution</a:t>
                </a:r>
                <a:r>
                  <a:rPr lang="nl-NL" sz="2000" dirty="0" smtClean="0"/>
                  <a:t> </a:t>
                </a:r>
                <a:r>
                  <a:rPr lang="nl-NL" sz="2000" dirty="0" err="1" smtClean="0"/>
                  <a:t>becomes</a:t>
                </a:r>
                <a:r>
                  <a:rPr lang="nl-NL" sz="2000" dirty="0"/>
                  <a:t>:</a:t>
                </a:r>
              </a:p>
              <a:p>
                <a:pPr>
                  <a:lnSpc>
                    <a:spcPct val="100000"/>
                  </a:lnSpc>
                </a:pPr>
                <a14:m>
                  <m:oMathPara xmlns:m="http://schemas.openxmlformats.org/officeDocument/2006/math">
                    <m:oMathParaPr>
                      <m:jc m:val="centerGroup"/>
                    </m:oMathParaPr>
                    <m:oMath xmlns:m="http://schemas.openxmlformats.org/officeDocument/2006/math">
                      <m:r>
                        <a:rPr lang="nl-NL" sz="2000" i="1" smtClean="0">
                          <a:solidFill>
                            <a:schemeClr val="tx1"/>
                          </a:solidFill>
                          <a:latin typeface="Cambria Math" panose="02040503050406030204" pitchFamily="18" charset="0"/>
                        </a:rPr>
                        <m:t>𝐼</m:t>
                      </m:r>
                      <m:r>
                        <a:rPr lang="nl-NL" sz="2000" i="1" smtClean="0">
                          <a:solidFill>
                            <a:schemeClr val="tx1"/>
                          </a:solidFill>
                          <a:latin typeface="Cambria Math" panose="02040503050406030204" pitchFamily="18" charset="0"/>
                        </a:rPr>
                        <m:t>∗</m:t>
                      </m:r>
                      <m:r>
                        <a:rPr lang="nl-NL" sz="2000" i="1" smtClean="0">
                          <a:solidFill>
                            <a:schemeClr val="tx1"/>
                          </a:solidFill>
                          <a:latin typeface="Cambria Math" panose="02040503050406030204" pitchFamily="18" charset="0"/>
                        </a:rPr>
                        <m:t>𝑊</m:t>
                      </m:r>
                      <m:r>
                        <a:rPr lang="nl-NL" sz="2000" i="1">
                          <a:solidFill>
                            <a:schemeClr val="tx1"/>
                          </a:solidFill>
                          <a:latin typeface="Cambria Math" panose="02040503050406030204" pitchFamily="18" charset="0"/>
                          <a:ea typeface="Cambria Math" panose="02040503050406030204" pitchFamily="18" charset="0"/>
                        </a:rPr>
                        <m:t>≈(</m:t>
                      </m:r>
                      <m:r>
                        <m:rPr>
                          <m:nor/>
                        </m:rPr>
                        <a:rPr lang="nl-NL" sz="2000">
                          <a:solidFill>
                            <a:schemeClr val="tx1"/>
                          </a:solidFill>
                          <a:latin typeface="Cambria Math" panose="02040503050406030204" pitchFamily="18" charset="0"/>
                          <a:ea typeface="Cambria Math" panose="02040503050406030204" pitchFamily="18" charset="0"/>
                        </a:rPr>
                        <m:t>sign</m:t>
                      </m:r>
                      <m:r>
                        <m:rPr>
                          <m:nor/>
                        </m:rPr>
                        <a:rPr lang="nl-NL" sz="2000">
                          <a:solidFill>
                            <a:schemeClr val="tx1"/>
                          </a:solidFill>
                          <a:latin typeface="Cambria Math" panose="02040503050406030204" pitchFamily="18" charset="0"/>
                          <a:ea typeface="Cambria Math" panose="02040503050406030204" pitchFamily="18" charset="0"/>
                        </a:rPr>
                        <m:t>(</m:t>
                      </m:r>
                      <m:r>
                        <m:rPr>
                          <m:nor/>
                        </m:rPr>
                        <a:rPr lang="nl-NL" sz="2000">
                          <a:solidFill>
                            <a:schemeClr val="tx1"/>
                          </a:solidFill>
                          <a:latin typeface="Cambria Math" panose="02040503050406030204" pitchFamily="18" charset="0"/>
                          <a:ea typeface="Cambria Math" panose="02040503050406030204" pitchFamily="18" charset="0"/>
                        </a:rPr>
                        <m:t>I</m:t>
                      </m:r>
                      <m:r>
                        <m:rPr>
                          <m:nor/>
                        </m:rPr>
                        <a:rPr lang="nl-NL" sz="2000">
                          <a:solidFill>
                            <a:schemeClr val="tx1"/>
                          </a:solidFill>
                          <a:latin typeface="Cambria Math" panose="02040503050406030204" pitchFamily="18" charset="0"/>
                          <a:ea typeface="Cambria Math" panose="02040503050406030204" pitchFamily="18" charset="0"/>
                        </a:rPr>
                        <m:t>)</m:t>
                      </m:r>
                      <m:r>
                        <a:rPr lang="nl-NL" sz="2000" i="1">
                          <a:solidFill>
                            <a:schemeClr val="tx1"/>
                          </a:solidFill>
                          <a:latin typeface="Cambria Math" panose="02040503050406030204" pitchFamily="18" charset="0"/>
                          <a:ea typeface="Cambria Math" panose="02040503050406030204" pitchFamily="18" charset="0"/>
                        </a:rPr>
                        <m:t>⊛</m:t>
                      </m:r>
                      <m:r>
                        <m:rPr>
                          <m:nor/>
                        </m:rPr>
                        <a:rPr lang="nl-NL" sz="2000">
                          <a:solidFill>
                            <a:schemeClr val="tx1"/>
                          </a:solidFill>
                          <a:latin typeface="Cambria Math" panose="02040503050406030204" pitchFamily="18" charset="0"/>
                          <a:ea typeface="Cambria Math" panose="02040503050406030204" pitchFamily="18" charset="0"/>
                        </a:rPr>
                        <m:t>sign</m:t>
                      </m:r>
                      <m:r>
                        <m:rPr>
                          <m:nor/>
                        </m:rPr>
                        <a:rPr lang="nl-NL" sz="2000">
                          <a:solidFill>
                            <a:schemeClr val="tx1"/>
                          </a:solidFill>
                          <a:latin typeface="Cambria Math" panose="02040503050406030204" pitchFamily="18" charset="0"/>
                          <a:ea typeface="Cambria Math" panose="02040503050406030204" pitchFamily="18" charset="0"/>
                        </a:rPr>
                        <m:t>(</m:t>
                      </m:r>
                      <m:r>
                        <m:rPr>
                          <m:nor/>
                        </m:rPr>
                        <a:rPr lang="nl-NL" sz="2000">
                          <a:solidFill>
                            <a:schemeClr val="tx1"/>
                          </a:solidFill>
                          <a:latin typeface="Cambria Math" panose="02040503050406030204" pitchFamily="18" charset="0"/>
                          <a:ea typeface="Cambria Math" panose="02040503050406030204" pitchFamily="18" charset="0"/>
                        </a:rPr>
                        <m:t>W</m:t>
                      </m:r>
                      <m:r>
                        <m:rPr>
                          <m:nor/>
                        </m:rPr>
                        <a:rPr lang="nl-NL" sz="2000">
                          <a:solidFill>
                            <a:schemeClr val="tx1"/>
                          </a:solidFill>
                          <a:latin typeface="Cambria Math" panose="02040503050406030204" pitchFamily="18" charset="0"/>
                          <a:ea typeface="Cambria Math" panose="02040503050406030204" pitchFamily="18" charset="0"/>
                        </a:rPr>
                        <m:t>))</m:t>
                      </m:r>
                      <m:r>
                        <a:rPr lang="nl-NL" sz="2000" i="1">
                          <a:solidFill>
                            <a:schemeClr val="tx1"/>
                          </a:solidFill>
                          <a:latin typeface="Cambria Math" panose="02040503050406030204" pitchFamily="18" charset="0"/>
                          <a:ea typeface="Cambria Math" panose="02040503050406030204" pitchFamily="18" charset="0"/>
                        </a:rPr>
                        <m:t>∙</m:t>
                      </m:r>
                      <m:r>
                        <a:rPr lang="nl-NL" sz="2000" i="1">
                          <a:solidFill>
                            <a:schemeClr val="tx1"/>
                          </a:solidFill>
                          <a:latin typeface="Cambria Math" panose="02040503050406030204" pitchFamily="18" charset="0"/>
                          <a:ea typeface="Cambria Math" panose="02040503050406030204" pitchFamily="18" charset="0"/>
                        </a:rPr>
                        <m:t>𝐾</m:t>
                      </m:r>
                      <m:r>
                        <m:rPr>
                          <m:sty m:val="p"/>
                        </m:rPr>
                        <a:rPr lang="el-GR" sz="2000" i="1">
                          <a:solidFill>
                            <a:schemeClr val="tx1"/>
                          </a:solidFill>
                          <a:latin typeface="Cambria Math" panose="02040503050406030204" pitchFamily="18" charset="0"/>
                          <a:ea typeface="Cambria Math" panose="02040503050406030204" pitchFamily="18" charset="0"/>
                        </a:rPr>
                        <m:t>α</m:t>
                      </m:r>
                    </m:oMath>
                  </m:oMathPara>
                </a14:m>
                <a:endParaRPr lang="nl-NL" sz="2000" dirty="0">
                  <a:ea typeface="Cambria Math" panose="02040503050406030204" pitchFamily="18" charset="0"/>
                </a:endParaRPr>
              </a:p>
              <a:p>
                <a:pPr marL="342900" indent="-342900">
                  <a:lnSpc>
                    <a:spcPct val="100000"/>
                  </a:lnSpc>
                  <a:buFont typeface="Arial" panose="020B0604020202020204" pitchFamily="34" charset="0"/>
                  <a:buChar char="•"/>
                </a:pPr>
                <a:r>
                  <a:rPr lang="nl-NL" sz="2000" dirty="0">
                    <a:ea typeface="Cambria Math" panose="02040503050406030204" pitchFamily="18" charset="0"/>
                  </a:rPr>
                  <a:t>Different </a:t>
                </a:r>
                <a:r>
                  <a:rPr lang="nl-NL" sz="2000" dirty="0" err="1">
                    <a:ea typeface="Cambria Math" panose="02040503050406030204" pitchFamily="18" charset="0"/>
                  </a:rPr>
                  <a:t>layer</a:t>
                </a:r>
                <a:r>
                  <a:rPr lang="nl-NL" sz="2000" dirty="0">
                    <a:ea typeface="Cambria Math" panose="02040503050406030204" pitchFamily="18" charset="0"/>
                  </a:rPr>
                  <a:t> order (</a:t>
                </a:r>
                <a:r>
                  <a:rPr lang="nl-NL" sz="2000" b="1" dirty="0">
                    <a:ea typeface="Cambria Math" panose="02040503050406030204" pitchFamily="18" charset="0"/>
                  </a:rPr>
                  <a:t>pooling </a:t>
                </a:r>
                <a:r>
                  <a:rPr lang="nl-NL" sz="2000" b="1" dirty="0" err="1">
                    <a:ea typeface="Cambria Math" panose="02040503050406030204" pitchFamily="18" charset="0"/>
                  </a:rPr>
                  <a:t>before</a:t>
                </a:r>
                <a:r>
                  <a:rPr lang="nl-NL" sz="2000" b="1" dirty="0">
                    <a:ea typeface="Cambria Math" panose="02040503050406030204" pitchFamily="18" charset="0"/>
                  </a:rPr>
                  <a:t> </a:t>
                </a:r>
                <a:r>
                  <a:rPr lang="nl-NL" sz="2000" b="1" dirty="0" err="1" smtClean="0">
                    <a:ea typeface="Cambria Math" panose="02040503050406030204" pitchFamily="18" charset="0"/>
                  </a:rPr>
                  <a:t>activation</a:t>
                </a:r>
                <a:r>
                  <a:rPr lang="nl-NL" sz="2000" dirty="0" smtClean="0">
                    <a:ea typeface="Cambria Math" panose="02040503050406030204" pitchFamily="18" charset="0"/>
                  </a:rPr>
                  <a:t> </a:t>
                </a:r>
                <a:r>
                  <a:rPr lang="nl-NL" sz="2000" dirty="0" err="1" smtClean="0">
                    <a:ea typeface="Cambria Math" panose="02040503050406030204" pitchFamily="18" charset="0"/>
                  </a:rPr>
                  <a:t>improves</a:t>
                </a:r>
                <a:r>
                  <a:rPr lang="nl-NL" sz="2000" dirty="0" smtClean="0">
                    <a:ea typeface="Cambria Math" panose="02040503050406030204" pitchFamily="18" charset="0"/>
                  </a:rPr>
                  <a:t> training):</a:t>
                </a:r>
                <a:endParaRPr lang="nl-NL" sz="2000" dirty="0">
                  <a:ea typeface="Cambria Math" panose="02040503050406030204" pitchFamily="18" charset="0"/>
                </a:endParaRPr>
              </a:p>
              <a:p>
                <a:pPr>
                  <a:lnSpc>
                    <a:spcPct val="100000"/>
                  </a:lnSpc>
                </a:pPr>
                <a:endParaRPr lang="en-US" sz="20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1846" t="-2342"/>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B7CEC10D-CD46-426F-915E-6C78530279CB}" type="slidenum">
              <a:rPr lang="en-US" smtClean="0"/>
              <a:t>30</a:t>
            </a:fld>
            <a:endParaRPr lang="en-US" dirty="0"/>
          </a:p>
        </p:txBody>
      </p:sp>
      <p:pic>
        <p:nvPicPr>
          <p:cNvPr id="5" name="Afbeelding 4">
            <a:extLst>
              <a:ext uri="{FF2B5EF4-FFF2-40B4-BE49-F238E27FC236}">
                <a16:creationId xmlns:a16="http://schemas.microsoft.com/office/drawing/2014/main" xmlns="" id="{316F67F7-56CF-48AC-8399-2EAE9E55DDDB}"/>
              </a:ext>
            </a:extLst>
          </p:cNvPr>
          <p:cNvPicPr>
            <a:picLocks noChangeAspect="1"/>
          </p:cNvPicPr>
          <p:nvPr/>
        </p:nvPicPr>
        <p:blipFill>
          <a:blip r:embed="rId4"/>
          <a:stretch>
            <a:fillRect/>
          </a:stretch>
        </p:blipFill>
        <p:spPr>
          <a:xfrm>
            <a:off x="1748428" y="3590798"/>
            <a:ext cx="5975756" cy="1113978"/>
          </a:xfrm>
          <a:prstGeom prst="rect">
            <a:avLst/>
          </a:prstGeom>
        </p:spPr>
      </p:pic>
      <p:sp>
        <p:nvSpPr>
          <p:cNvPr id="6" name="Rectangle 5"/>
          <p:cNvSpPr/>
          <p:nvPr/>
        </p:nvSpPr>
        <p:spPr>
          <a:xfrm>
            <a:off x="0" y="4947312"/>
            <a:ext cx="8984187" cy="230832"/>
          </a:xfrm>
          <a:prstGeom prst="rect">
            <a:avLst/>
          </a:prstGeom>
        </p:spPr>
        <p:txBody>
          <a:bodyPr wrap="square">
            <a:spAutoFit/>
          </a:bodyPr>
          <a:lstStyle/>
          <a:p>
            <a:r>
              <a:rPr lang="en-US" sz="900" i="1" dirty="0" smtClean="0">
                <a:solidFill>
                  <a:schemeClr val="bg1">
                    <a:lumMod val="50000"/>
                  </a:schemeClr>
                </a:solidFill>
              </a:rPr>
              <a:t>* XNOR-Net: ImageNet Classification Using Binary Convolutional Neural Networks – M. </a:t>
            </a:r>
            <a:r>
              <a:rPr lang="en-US" sz="900" i="1" dirty="0" err="1" smtClean="0">
                <a:solidFill>
                  <a:schemeClr val="bg1">
                    <a:lumMod val="50000"/>
                  </a:schemeClr>
                </a:solidFill>
              </a:rPr>
              <a:t>Rastegari</a:t>
            </a:r>
            <a:r>
              <a:rPr lang="en-US" sz="900" i="1" dirty="0" smtClean="0">
                <a:solidFill>
                  <a:schemeClr val="bg1">
                    <a:lumMod val="50000"/>
                  </a:schemeClr>
                </a:solidFill>
              </a:rPr>
              <a:t> et al. (2016)</a:t>
            </a:r>
            <a:endParaRPr lang="en-US" sz="900" i="1" dirty="0">
              <a:solidFill>
                <a:schemeClr val="bg1">
                  <a:lumMod val="50000"/>
                </a:schemeClr>
              </a:solidFill>
            </a:endParaRPr>
          </a:p>
        </p:txBody>
      </p:sp>
      <p:sp>
        <p:nvSpPr>
          <p:cNvPr id="7" name="Oval 6"/>
          <p:cNvSpPr/>
          <p:nvPr/>
        </p:nvSpPr>
        <p:spPr>
          <a:xfrm>
            <a:off x="5888334" y="2582426"/>
            <a:ext cx="633046" cy="442128"/>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877827" y="2204733"/>
            <a:ext cx="2619371" cy="369332"/>
          </a:xfrm>
          <a:prstGeom prst="rect">
            <a:avLst/>
          </a:prstGeom>
        </p:spPr>
        <p:txBody>
          <a:bodyPr wrap="none">
            <a:spAutoFit/>
          </a:bodyPr>
          <a:lstStyle/>
          <a:p>
            <a:r>
              <a:rPr lang="nl-NL" dirty="0" smtClean="0">
                <a:solidFill>
                  <a:srgbClr val="C00000"/>
                </a:solidFill>
                <a:ea typeface="Cambria Math" panose="02040503050406030204" pitchFamily="18" charset="0"/>
              </a:rPr>
              <a:t>Real-</a:t>
            </a:r>
            <a:r>
              <a:rPr lang="nl-NL" dirty="0" err="1" smtClean="0">
                <a:solidFill>
                  <a:srgbClr val="C00000"/>
                </a:solidFill>
                <a:ea typeface="Cambria Math" panose="02040503050406030204" pitchFamily="18" charset="0"/>
              </a:rPr>
              <a:t>valued</a:t>
            </a:r>
            <a:r>
              <a:rPr lang="nl-NL" dirty="0" smtClean="0">
                <a:solidFill>
                  <a:srgbClr val="C00000"/>
                </a:solidFill>
                <a:ea typeface="Cambria Math" panose="02040503050406030204" pitchFamily="18" charset="0"/>
              </a:rPr>
              <a:t> </a:t>
            </a:r>
            <a:r>
              <a:rPr lang="nl-NL" dirty="0" err="1" smtClean="0">
                <a:solidFill>
                  <a:srgbClr val="C00000"/>
                </a:solidFill>
                <a:ea typeface="Cambria Math" panose="02040503050406030204" pitchFamily="18" charset="0"/>
              </a:rPr>
              <a:t>scaling</a:t>
            </a:r>
            <a:r>
              <a:rPr lang="nl-NL" dirty="0" smtClean="0">
                <a:solidFill>
                  <a:srgbClr val="C00000"/>
                </a:solidFill>
                <a:ea typeface="Cambria Math" panose="02040503050406030204" pitchFamily="18" charset="0"/>
              </a:rPr>
              <a:t> matrix</a:t>
            </a:r>
            <a:endParaRPr lang="en-US" dirty="0">
              <a:solidFill>
                <a:srgbClr val="C00000"/>
              </a:solidFill>
            </a:endParaRPr>
          </a:p>
        </p:txBody>
      </p:sp>
    </p:spTree>
    <p:extLst>
      <p:ext uri="{BB962C8B-B14F-4D97-AF65-F5344CB8AC3E}">
        <p14:creationId xmlns:p14="http://schemas.microsoft.com/office/powerpoint/2010/main" val="4143409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XNOR-Net – impact of scaling factors</a:t>
            </a:r>
          </a:p>
        </p:txBody>
      </p:sp>
      <p:sp>
        <p:nvSpPr>
          <p:cNvPr id="3" name="Content Placeholder 2"/>
          <p:cNvSpPr>
            <a:spLocks noGrp="1"/>
          </p:cNvSpPr>
          <p:nvPr>
            <p:ph idx="1"/>
          </p:nvPr>
        </p:nvSpPr>
        <p:spPr/>
        <p:txBody>
          <a:bodyPr/>
          <a:lstStyle/>
          <a:p>
            <a:pPr>
              <a:lnSpc>
                <a:spcPct val="100000"/>
              </a:lnSpc>
            </a:pPr>
            <a:r>
              <a:rPr lang="en-US" sz="2000" dirty="0"/>
              <a:t>S</a:t>
            </a:r>
            <a:r>
              <a:rPr lang="en-US" sz="2000" dirty="0" smtClean="0"/>
              <a:t>caling </a:t>
            </a:r>
            <a:r>
              <a:rPr lang="en-US" sz="2000" dirty="0"/>
              <a:t>factors help to minimize the difference between a binary convolution and full-precision</a:t>
            </a:r>
            <a:r>
              <a:rPr lang="en-US" sz="2000" dirty="0" smtClean="0"/>
              <a:t>.</a:t>
            </a:r>
          </a:p>
          <a:p>
            <a:endParaRPr lang="en-US" dirty="0"/>
          </a:p>
        </p:txBody>
      </p:sp>
      <p:sp>
        <p:nvSpPr>
          <p:cNvPr id="4" name="Slide Number Placeholder 3"/>
          <p:cNvSpPr>
            <a:spLocks noGrp="1"/>
          </p:cNvSpPr>
          <p:nvPr>
            <p:ph type="sldNum" sz="quarter" idx="12"/>
          </p:nvPr>
        </p:nvSpPr>
        <p:spPr/>
        <p:txBody>
          <a:bodyPr/>
          <a:lstStyle/>
          <a:p>
            <a:fld id="{B7CEC10D-CD46-426F-915E-6C78530279CB}" type="slidenum">
              <a:rPr lang="en-US" smtClean="0"/>
              <a:t>31</a:t>
            </a:fld>
            <a:endParaRPr lang="en-US" dirty="0"/>
          </a:p>
        </p:txBody>
      </p:sp>
      <p:pic>
        <p:nvPicPr>
          <p:cNvPr id="5" name="Picture 4"/>
          <p:cNvPicPr>
            <a:picLocks noChangeAspect="1"/>
          </p:cNvPicPr>
          <p:nvPr/>
        </p:nvPicPr>
        <p:blipFill>
          <a:blip r:embed="rId3"/>
          <a:stretch>
            <a:fillRect/>
          </a:stretch>
        </p:blipFill>
        <p:spPr>
          <a:xfrm>
            <a:off x="2547172" y="1780787"/>
            <a:ext cx="5775581" cy="3037201"/>
          </a:xfrm>
          <a:prstGeom prst="rect">
            <a:avLst/>
          </a:prstGeom>
        </p:spPr>
      </p:pic>
      <p:sp>
        <p:nvSpPr>
          <p:cNvPr id="6" name="Rectangle 5"/>
          <p:cNvSpPr/>
          <p:nvPr/>
        </p:nvSpPr>
        <p:spPr>
          <a:xfrm>
            <a:off x="2484497" y="4053925"/>
            <a:ext cx="6565344" cy="8059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 y="4929989"/>
            <a:ext cx="5438775" cy="230832"/>
          </a:xfrm>
          <a:prstGeom prst="rect">
            <a:avLst/>
          </a:prstGeom>
        </p:spPr>
        <p:txBody>
          <a:bodyPr wrap="square">
            <a:spAutoFit/>
          </a:bodyPr>
          <a:lstStyle/>
          <a:p>
            <a:r>
              <a:rPr lang="en-US" sz="900" i="1" dirty="0" smtClean="0">
                <a:solidFill>
                  <a:schemeClr val="bg1">
                    <a:lumMod val="65000"/>
                  </a:schemeClr>
                </a:solidFill>
              </a:rPr>
              <a:t>Example from paper: Back </a:t>
            </a:r>
            <a:r>
              <a:rPr lang="en-US" sz="900" i="1" dirty="0">
                <a:solidFill>
                  <a:schemeClr val="bg1">
                    <a:lumMod val="65000"/>
                  </a:schemeClr>
                </a:solidFill>
              </a:rPr>
              <a:t>to Simplicity: How to Train Accurate BNNs from Scratch</a:t>
            </a:r>
            <a:r>
              <a:rPr lang="en-US" sz="900" i="1" dirty="0" smtClean="0">
                <a:solidFill>
                  <a:schemeClr val="bg1">
                    <a:lumMod val="65000"/>
                  </a:schemeClr>
                </a:solidFill>
              </a:rPr>
              <a:t>? – </a:t>
            </a:r>
            <a:r>
              <a:rPr lang="en-US" sz="900" i="1" dirty="0" err="1" smtClean="0">
                <a:solidFill>
                  <a:schemeClr val="bg1">
                    <a:lumMod val="65000"/>
                  </a:schemeClr>
                </a:solidFill>
              </a:rPr>
              <a:t>Betghe</a:t>
            </a:r>
            <a:r>
              <a:rPr lang="en-US" sz="900" i="1" dirty="0" smtClean="0">
                <a:solidFill>
                  <a:schemeClr val="bg1">
                    <a:lumMod val="65000"/>
                  </a:schemeClr>
                </a:solidFill>
              </a:rPr>
              <a:t> et al. (</a:t>
            </a:r>
            <a:r>
              <a:rPr lang="en-US" sz="900" i="1" dirty="0" err="1" smtClean="0">
                <a:solidFill>
                  <a:schemeClr val="bg1">
                    <a:lumMod val="65000"/>
                  </a:schemeClr>
                </a:solidFill>
              </a:rPr>
              <a:t>ArXiv</a:t>
            </a:r>
            <a:r>
              <a:rPr lang="en-US" sz="900" i="1" dirty="0" smtClean="0">
                <a:solidFill>
                  <a:schemeClr val="bg1">
                    <a:lumMod val="65000"/>
                  </a:schemeClr>
                </a:solidFill>
              </a:rPr>
              <a:t> 2019)</a:t>
            </a:r>
            <a:endParaRPr lang="en-US" sz="900" i="1" dirty="0">
              <a:solidFill>
                <a:schemeClr val="bg1">
                  <a:lumMod val="65000"/>
                </a:schemeClr>
              </a:solidFill>
            </a:endParaRPr>
          </a:p>
        </p:txBody>
      </p:sp>
      <p:sp>
        <p:nvSpPr>
          <p:cNvPr id="8" name="Rectangle 7"/>
          <p:cNvSpPr/>
          <p:nvPr/>
        </p:nvSpPr>
        <p:spPr>
          <a:xfrm>
            <a:off x="93071" y="4103473"/>
            <a:ext cx="3251201" cy="646331"/>
          </a:xfrm>
          <a:prstGeom prst="rect">
            <a:avLst/>
          </a:prstGeom>
        </p:spPr>
        <p:txBody>
          <a:bodyPr wrap="square">
            <a:spAutoFit/>
          </a:bodyPr>
          <a:lstStyle/>
          <a:p>
            <a:r>
              <a:rPr lang="en-US" dirty="0" smtClean="0"/>
              <a:t>Scaling factors still</a:t>
            </a:r>
          </a:p>
          <a:p>
            <a:r>
              <a:rPr lang="en-US" dirty="0" smtClean="0"/>
              <a:t>useful after </a:t>
            </a:r>
            <a:r>
              <a:rPr lang="en-US" dirty="0" err="1" smtClean="0"/>
              <a:t>BatchNorm</a:t>
            </a:r>
            <a:r>
              <a:rPr lang="en-US" dirty="0" smtClean="0"/>
              <a:t>?</a:t>
            </a:r>
            <a:endParaRPr lang="en-US" dirty="0"/>
          </a:p>
        </p:txBody>
      </p:sp>
    </p:spTree>
    <p:extLst>
      <p:ext uri="{BB962C8B-B14F-4D97-AF65-F5344CB8AC3E}">
        <p14:creationId xmlns:p14="http://schemas.microsoft.com/office/powerpoint/2010/main" val="381457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ABC-Net – </a:t>
            </a:r>
            <a:r>
              <a:rPr lang="nl-NL" dirty="0" err="1" smtClean="0"/>
              <a:t>intuition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10100" y="1188000"/>
                <a:ext cx="7922712" cy="3759312"/>
              </a:xfrm>
            </p:spPr>
            <p:txBody>
              <a:bodyPr/>
              <a:lstStyle/>
              <a:p>
                <a:pPr marL="342900" indent="-342900">
                  <a:lnSpc>
                    <a:spcPct val="100000"/>
                  </a:lnSpc>
                  <a:buFont typeface="Arial" panose="020B0604020202020204" pitchFamily="34" charset="0"/>
                  <a:buChar char="•"/>
                </a:pPr>
                <a:r>
                  <a:rPr lang="en-US" sz="2000" dirty="0"/>
                  <a:t>Say you want to binarize </a:t>
                </a:r>
                <a14:m>
                  <m:oMath xmlns:m="http://schemas.openxmlformats.org/officeDocument/2006/math">
                    <m:r>
                      <a:rPr lang="nl-NL" sz="2000" i="1">
                        <a:latin typeface="Cambria Math" panose="02040503050406030204" pitchFamily="18" charset="0"/>
                      </a:rPr>
                      <m:t>𝑥</m:t>
                    </m:r>
                    <m:r>
                      <a:rPr lang="nl-NL" sz="2000" i="1">
                        <a:latin typeface="Cambria Math" panose="02040503050406030204" pitchFamily="18" charset="0"/>
                      </a:rPr>
                      <m:t>=0.5</m:t>
                    </m:r>
                  </m:oMath>
                </a14:m>
                <a:r>
                  <a:rPr lang="en-US" sz="2000" dirty="0"/>
                  <a:t>:</a:t>
                </a:r>
              </a:p>
              <a:p>
                <a:pPr>
                  <a:lnSpc>
                    <a:spcPct val="100000"/>
                  </a:lnSpc>
                </a:pPr>
                <a14:m>
                  <m:oMathPara xmlns:m="http://schemas.openxmlformats.org/officeDocument/2006/math">
                    <m:oMathParaPr>
                      <m:jc m:val="centerGroup"/>
                    </m:oMathParaPr>
                    <m:oMath xmlns:m="http://schemas.openxmlformats.org/officeDocument/2006/math">
                      <m:sSub>
                        <m:sSubPr>
                          <m:ctrlPr>
                            <a:rPr lang="nl-NL" sz="2000" i="1" smtClean="0">
                              <a:solidFill>
                                <a:schemeClr val="tx1"/>
                              </a:solidFill>
                              <a:latin typeface="Cambria Math" panose="02040503050406030204" pitchFamily="18" charset="0"/>
                            </a:rPr>
                          </m:ctrlPr>
                        </m:sSubPr>
                        <m:e>
                          <m:r>
                            <a:rPr lang="nl-NL" sz="2000" i="1">
                              <a:solidFill>
                                <a:schemeClr val="tx1"/>
                              </a:solidFill>
                              <a:latin typeface="Cambria Math" panose="02040503050406030204" pitchFamily="18" charset="0"/>
                            </a:rPr>
                            <m:t>𝑓</m:t>
                          </m:r>
                        </m:e>
                        <m:sub>
                          <m:r>
                            <a:rPr lang="nl-NL" sz="2000" i="1">
                              <a:solidFill>
                                <a:schemeClr val="tx1"/>
                              </a:solidFill>
                              <a:latin typeface="Cambria Math" panose="02040503050406030204" pitchFamily="18" charset="0"/>
                            </a:rPr>
                            <m:t>1</m:t>
                          </m:r>
                        </m:sub>
                      </m:sSub>
                      <m:d>
                        <m:dPr>
                          <m:ctrlPr>
                            <a:rPr lang="nl-NL" sz="2000" i="1">
                              <a:solidFill>
                                <a:schemeClr val="tx1"/>
                              </a:solidFill>
                              <a:latin typeface="Cambria Math" panose="02040503050406030204" pitchFamily="18" charset="0"/>
                            </a:rPr>
                          </m:ctrlPr>
                        </m:dPr>
                        <m:e>
                          <m:r>
                            <a:rPr lang="nl-NL" sz="2000" i="1">
                              <a:solidFill>
                                <a:schemeClr val="tx1"/>
                              </a:solidFill>
                              <a:latin typeface="Cambria Math" panose="02040503050406030204" pitchFamily="18" charset="0"/>
                            </a:rPr>
                            <m:t>𝑥</m:t>
                          </m:r>
                        </m:e>
                      </m:d>
                      <m:r>
                        <a:rPr lang="nl-NL" sz="2000" i="1">
                          <a:solidFill>
                            <a:schemeClr val="tx1"/>
                          </a:solidFill>
                          <a:latin typeface="Cambria Math" panose="02040503050406030204" pitchFamily="18" charset="0"/>
                        </a:rPr>
                        <m:t>=</m:t>
                      </m:r>
                      <m:r>
                        <m:rPr>
                          <m:nor/>
                        </m:rPr>
                        <a:rPr lang="nl-NL" sz="2000">
                          <a:solidFill>
                            <a:schemeClr val="tx1"/>
                          </a:solidFill>
                          <a:latin typeface="Cambria Math" panose="02040503050406030204" pitchFamily="18" charset="0"/>
                        </a:rPr>
                        <m:t>sign</m:t>
                      </m:r>
                      <m:d>
                        <m:dPr>
                          <m:ctrlPr>
                            <a:rPr lang="nl-NL" sz="2000" i="1">
                              <a:solidFill>
                                <a:schemeClr val="tx1"/>
                              </a:solidFill>
                              <a:latin typeface="Cambria Math" panose="02040503050406030204" pitchFamily="18" charset="0"/>
                            </a:rPr>
                          </m:ctrlPr>
                        </m:dPr>
                        <m:e>
                          <m:r>
                            <a:rPr lang="nl-NL" sz="2000" i="1">
                              <a:solidFill>
                                <a:schemeClr val="tx1"/>
                              </a:solidFill>
                              <a:latin typeface="Cambria Math" panose="02040503050406030204" pitchFamily="18" charset="0"/>
                            </a:rPr>
                            <m:t>𝑥</m:t>
                          </m:r>
                        </m:e>
                      </m:d>
                    </m:oMath>
                  </m:oMathPara>
                </a14:m>
                <a:endParaRPr lang="nl-NL" sz="2000" i="1" dirty="0">
                  <a:solidFill>
                    <a:schemeClr val="tx1"/>
                  </a:solidFill>
                  <a:latin typeface="Cambria Math" panose="02040503050406030204" pitchFamily="18" charset="0"/>
                </a:endParaRPr>
              </a:p>
              <a:p>
                <a:pPr>
                  <a:lnSpc>
                    <a:spcPct val="100000"/>
                  </a:lnSpc>
                </a:pPr>
                <a14:m>
                  <m:oMathPara xmlns:m="http://schemas.openxmlformats.org/officeDocument/2006/math">
                    <m:oMathParaPr>
                      <m:jc m:val="centerGroup"/>
                    </m:oMathParaPr>
                    <m:oMath xmlns:m="http://schemas.openxmlformats.org/officeDocument/2006/math">
                      <m:r>
                        <a:rPr lang="nl-NL" sz="2000" i="1">
                          <a:solidFill>
                            <a:schemeClr val="tx1"/>
                          </a:solidFill>
                          <a:latin typeface="Cambria Math" panose="02040503050406030204" pitchFamily="18" charset="0"/>
                          <a:ea typeface="Cambria Math" panose="02040503050406030204" pitchFamily="18" charset="0"/>
                        </a:rPr>
                        <m:t>⇒</m:t>
                      </m:r>
                      <m:r>
                        <a:rPr lang="nl-NL" sz="2000" i="1">
                          <a:solidFill>
                            <a:schemeClr val="tx1"/>
                          </a:solidFill>
                          <a:latin typeface="Cambria Math" panose="02040503050406030204" pitchFamily="18" charset="0"/>
                          <a:ea typeface="Cambria Math" panose="02040503050406030204" pitchFamily="18" charset="0"/>
                        </a:rPr>
                        <m:t>𝑥</m:t>
                      </m:r>
                      <m:r>
                        <a:rPr lang="nl-NL" sz="2000" i="1">
                          <a:solidFill>
                            <a:schemeClr val="tx1"/>
                          </a:solidFill>
                          <a:latin typeface="Cambria Math" panose="02040503050406030204" pitchFamily="18" charset="0"/>
                          <a:ea typeface="Cambria Math" panose="02040503050406030204" pitchFamily="18" charset="0"/>
                        </a:rPr>
                        <m:t>&gt;0</m:t>
                      </m:r>
                    </m:oMath>
                  </m:oMathPara>
                </a14:m>
                <a:endParaRPr lang="nl-NL" sz="2000" dirty="0" smtClean="0">
                  <a:solidFill>
                    <a:schemeClr val="tx1"/>
                  </a:solidFill>
                  <a:ea typeface="Cambria Math" panose="02040503050406030204" pitchFamily="18" charset="0"/>
                </a:endParaRPr>
              </a:p>
              <a:p>
                <a:pPr marL="342900" indent="-342900">
                  <a:buFont typeface="Arial" panose="020B0604020202020204" pitchFamily="34" charset="0"/>
                  <a:buChar char="•"/>
                </a:pPr>
                <a:r>
                  <a:rPr lang="nl-NL" sz="2000" dirty="0" err="1" smtClean="0">
                    <a:ea typeface="Cambria Math" panose="02040503050406030204" pitchFamily="18" charset="0"/>
                  </a:rPr>
                  <a:t>With</a:t>
                </a:r>
                <a:r>
                  <a:rPr lang="nl-NL" sz="2000" dirty="0" smtClean="0">
                    <a:ea typeface="Cambria Math" panose="02040503050406030204" pitchFamily="18" charset="0"/>
                  </a:rPr>
                  <a:t> </a:t>
                </a:r>
                <a:r>
                  <a:rPr lang="nl-NL" sz="2000" dirty="0" err="1" smtClean="0">
                    <a:ea typeface="Cambria Math" panose="02040503050406030204" pitchFamily="18" charset="0"/>
                  </a:rPr>
                  <a:t>two</a:t>
                </a:r>
                <a:r>
                  <a:rPr lang="nl-NL" sz="2000" dirty="0" smtClean="0">
                    <a:ea typeface="Cambria Math" panose="02040503050406030204" pitchFamily="18" charset="0"/>
                  </a:rPr>
                  <a:t> bases (zero </a:t>
                </a:r>
                <a:r>
                  <a:rPr lang="nl-NL" sz="2000" dirty="0" err="1" smtClean="0">
                    <a:ea typeface="Cambria Math" panose="02040503050406030204" pitchFamily="18" charset="0"/>
                  </a:rPr>
                  <a:t>and</a:t>
                </a:r>
                <a:r>
                  <a:rPr lang="nl-NL" sz="2000" dirty="0" smtClean="0">
                    <a:ea typeface="Cambria Math" panose="02040503050406030204" pitchFamily="18" charset="0"/>
                  </a:rPr>
                  <a:t> </a:t>
                </a:r>
                <a:r>
                  <a:rPr lang="nl-NL" sz="2000" dirty="0" err="1" smtClean="0">
                    <a:ea typeface="Cambria Math" panose="02040503050406030204" pitchFamily="18" charset="0"/>
                  </a:rPr>
                  <a:t>one</a:t>
                </a:r>
                <a:r>
                  <a:rPr lang="nl-NL" sz="2000" dirty="0" smtClean="0">
                    <a:ea typeface="Cambria Math" panose="02040503050406030204" pitchFamily="18" charset="0"/>
                  </a:rPr>
                  <a:t>) we </a:t>
                </a:r>
                <a:r>
                  <a:rPr lang="nl-NL" sz="2000" dirty="0" err="1" smtClean="0">
                    <a:ea typeface="Cambria Math" panose="02040503050406030204" pitchFamily="18" charset="0"/>
                  </a:rPr>
                  <a:t>can</a:t>
                </a:r>
                <a:r>
                  <a:rPr lang="nl-NL" sz="2000" dirty="0" smtClean="0">
                    <a:ea typeface="Cambria Math" panose="02040503050406030204" pitchFamily="18" charset="0"/>
                  </a:rPr>
                  <a:t> </a:t>
                </a:r>
                <a:r>
                  <a:rPr lang="nl-NL" sz="2000" dirty="0" err="1" smtClean="0">
                    <a:ea typeface="Cambria Math" panose="02040503050406030204" pitchFamily="18" charset="0"/>
                  </a:rPr>
                  <a:t>derive</a:t>
                </a:r>
                <a:r>
                  <a:rPr lang="nl-NL" sz="2000" dirty="0" smtClean="0">
                    <a:ea typeface="Cambria Math" panose="02040503050406030204" pitchFamily="18" charset="0"/>
                  </a:rPr>
                  <a:t> a more accurate </a:t>
                </a:r>
                <a:r>
                  <a:rPr lang="nl-NL" sz="2000" dirty="0" err="1" smtClean="0">
                    <a:ea typeface="Cambria Math" panose="02040503050406030204" pitchFamily="18" charset="0"/>
                  </a:rPr>
                  <a:t>bound</a:t>
                </a:r>
                <a:r>
                  <a:rPr lang="nl-NL" sz="2000" dirty="0" smtClean="0">
                    <a:ea typeface="Cambria Math" panose="02040503050406030204" pitchFamily="18" charset="0"/>
                  </a:rPr>
                  <a:t>:</a:t>
                </a:r>
                <a:endParaRPr lang="nl-NL" sz="2000" dirty="0">
                  <a:ea typeface="Cambria Math" panose="02040503050406030204" pitchFamily="18" charset="0"/>
                </a:endParaRPr>
              </a:p>
              <a:p>
                <a:pPr algn="ctr">
                  <a:lnSpc>
                    <a:spcPct val="100000"/>
                  </a:lnSpc>
                </a:pPr>
                <a14:m>
                  <m:oMathPara xmlns:m="http://schemas.openxmlformats.org/officeDocument/2006/math">
                    <m:oMathParaPr>
                      <m:jc m:val="centerGroup"/>
                    </m:oMathParaPr>
                    <m:oMath xmlns:m="http://schemas.openxmlformats.org/officeDocument/2006/math">
                      <m:sSub>
                        <m:sSubPr>
                          <m:ctrlPr>
                            <a:rPr lang="nl-NL" sz="2000" i="1" smtClean="0">
                              <a:solidFill>
                                <a:schemeClr val="tx1"/>
                              </a:solidFill>
                              <a:latin typeface="Cambria Math" panose="02040503050406030204" pitchFamily="18" charset="0"/>
                            </a:rPr>
                          </m:ctrlPr>
                        </m:sSubPr>
                        <m:e>
                          <m:r>
                            <a:rPr lang="nl-NL" sz="2000" i="1">
                              <a:solidFill>
                                <a:schemeClr val="tx1"/>
                              </a:solidFill>
                              <a:latin typeface="Cambria Math" panose="02040503050406030204" pitchFamily="18" charset="0"/>
                            </a:rPr>
                            <m:t>𝑓</m:t>
                          </m:r>
                        </m:e>
                        <m:sub>
                          <m:r>
                            <a:rPr lang="nl-NL" sz="2000" i="1">
                              <a:solidFill>
                                <a:schemeClr val="tx1"/>
                              </a:solidFill>
                              <a:latin typeface="Cambria Math" panose="02040503050406030204" pitchFamily="18" charset="0"/>
                            </a:rPr>
                            <m:t>1</m:t>
                          </m:r>
                        </m:sub>
                      </m:sSub>
                      <m:d>
                        <m:dPr>
                          <m:ctrlPr>
                            <a:rPr lang="nl-NL" sz="2000" i="1">
                              <a:solidFill>
                                <a:schemeClr val="tx1"/>
                              </a:solidFill>
                              <a:latin typeface="Cambria Math" panose="02040503050406030204" pitchFamily="18" charset="0"/>
                            </a:rPr>
                          </m:ctrlPr>
                        </m:dPr>
                        <m:e>
                          <m:r>
                            <a:rPr lang="nl-NL" sz="2000" i="1">
                              <a:solidFill>
                                <a:schemeClr val="tx1"/>
                              </a:solidFill>
                              <a:latin typeface="Cambria Math" panose="02040503050406030204" pitchFamily="18" charset="0"/>
                            </a:rPr>
                            <m:t>𝑥</m:t>
                          </m:r>
                        </m:e>
                      </m:d>
                      <m:r>
                        <a:rPr lang="nl-NL" sz="2000" i="1">
                          <a:solidFill>
                            <a:schemeClr val="tx1"/>
                          </a:solidFill>
                          <a:latin typeface="Cambria Math" panose="02040503050406030204" pitchFamily="18" charset="0"/>
                        </a:rPr>
                        <m:t>=</m:t>
                      </m:r>
                      <m:r>
                        <m:rPr>
                          <m:nor/>
                        </m:rPr>
                        <a:rPr lang="nl-NL" sz="2000">
                          <a:solidFill>
                            <a:schemeClr val="tx1"/>
                          </a:solidFill>
                          <a:latin typeface="Cambria Math" panose="02040503050406030204" pitchFamily="18" charset="0"/>
                        </a:rPr>
                        <m:t>sign</m:t>
                      </m:r>
                      <m:d>
                        <m:dPr>
                          <m:ctrlPr>
                            <a:rPr lang="nl-NL" sz="2000" i="1">
                              <a:solidFill>
                                <a:schemeClr val="tx1"/>
                              </a:solidFill>
                              <a:latin typeface="Cambria Math" panose="02040503050406030204" pitchFamily="18" charset="0"/>
                            </a:rPr>
                          </m:ctrlPr>
                        </m:dPr>
                        <m:e>
                          <m:r>
                            <a:rPr lang="nl-NL" sz="2000" i="1">
                              <a:solidFill>
                                <a:schemeClr val="tx1"/>
                              </a:solidFill>
                              <a:latin typeface="Cambria Math" panose="02040503050406030204" pitchFamily="18" charset="0"/>
                            </a:rPr>
                            <m:t>𝑥</m:t>
                          </m:r>
                        </m:e>
                      </m:d>
                      <m:r>
                        <a:rPr lang="nl-NL" sz="2000" i="1">
                          <a:solidFill>
                            <a:schemeClr val="tx1"/>
                          </a:solidFill>
                          <a:latin typeface="Cambria Math" panose="02040503050406030204" pitchFamily="18" charset="0"/>
                        </a:rPr>
                        <m:t>,  </m:t>
                      </m:r>
                      <m:sSub>
                        <m:sSubPr>
                          <m:ctrlPr>
                            <a:rPr lang="nl-NL" sz="2000" i="1">
                              <a:solidFill>
                                <a:schemeClr val="tx1"/>
                              </a:solidFill>
                              <a:latin typeface="Cambria Math" panose="02040503050406030204" pitchFamily="18" charset="0"/>
                            </a:rPr>
                          </m:ctrlPr>
                        </m:sSubPr>
                        <m:e>
                          <m:r>
                            <a:rPr lang="nl-NL" sz="2000" i="1">
                              <a:solidFill>
                                <a:schemeClr val="tx1"/>
                              </a:solidFill>
                              <a:latin typeface="Cambria Math" panose="02040503050406030204" pitchFamily="18" charset="0"/>
                            </a:rPr>
                            <m:t>𝑓</m:t>
                          </m:r>
                        </m:e>
                        <m:sub>
                          <m:r>
                            <a:rPr lang="nl-NL" sz="2000" i="1">
                              <a:solidFill>
                                <a:schemeClr val="tx1"/>
                              </a:solidFill>
                              <a:latin typeface="Cambria Math" panose="02040503050406030204" pitchFamily="18" charset="0"/>
                            </a:rPr>
                            <m:t>2</m:t>
                          </m:r>
                        </m:sub>
                      </m:sSub>
                      <m:d>
                        <m:dPr>
                          <m:ctrlPr>
                            <a:rPr lang="nl-NL" sz="2000" i="1">
                              <a:solidFill>
                                <a:schemeClr val="tx1"/>
                              </a:solidFill>
                              <a:latin typeface="Cambria Math" panose="02040503050406030204" pitchFamily="18" charset="0"/>
                            </a:rPr>
                          </m:ctrlPr>
                        </m:dPr>
                        <m:e>
                          <m:r>
                            <a:rPr lang="nl-NL" sz="2000" i="1">
                              <a:solidFill>
                                <a:schemeClr val="tx1"/>
                              </a:solidFill>
                              <a:latin typeface="Cambria Math" panose="02040503050406030204" pitchFamily="18" charset="0"/>
                            </a:rPr>
                            <m:t>𝑥</m:t>
                          </m:r>
                        </m:e>
                      </m:d>
                      <m:r>
                        <a:rPr lang="nl-NL" sz="2000" i="1">
                          <a:solidFill>
                            <a:schemeClr val="tx1"/>
                          </a:solidFill>
                          <a:latin typeface="Cambria Math" panose="02040503050406030204" pitchFamily="18" charset="0"/>
                        </a:rPr>
                        <m:t>=</m:t>
                      </m:r>
                      <m:r>
                        <m:rPr>
                          <m:nor/>
                        </m:rPr>
                        <a:rPr lang="nl-NL" sz="2000">
                          <a:solidFill>
                            <a:schemeClr val="tx1"/>
                          </a:solidFill>
                          <a:latin typeface="Cambria Math" panose="02040503050406030204" pitchFamily="18" charset="0"/>
                        </a:rPr>
                        <m:t>sign</m:t>
                      </m:r>
                      <m:d>
                        <m:dPr>
                          <m:ctrlPr>
                            <a:rPr lang="nl-NL" sz="2000" i="1">
                              <a:solidFill>
                                <a:schemeClr val="tx1"/>
                              </a:solidFill>
                              <a:latin typeface="Cambria Math" panose="02040503050406030204" pitchFamily="18" charset="0"/>
                            </a:rPr>
                          </m:ctrlPr>
                        </m:dPr>
                        <m:e>
                          <m:r>
                            <a:rPr lang="nl-NL" sz="2000" i="1">
                              <a:solidFill>
                                <a:schemeClr val="tx1"/>
                              </a:solidFill>
                              <a:latin typeface="Cambria Math" panose="02040503050406030204" pitchFamily="18" charset="0"/>
                            </a:rPr>
                            <m:t>𝑥</m:t>
                          </m:r>
                          <m:r>
                            <a:rPr lang="nl-NL" sz="2000" i="1">
                              <a:solidFill>
                                <a:schemeClr val="tx1"/>
                              </a:solidFill>
                              <a:latin typeface="Cambria Math" panose="02040503050406030204" pitchFamily="18" charset="0"/>
                            </a:rPr>
                            <m:t>−1</m:t>
                          </m:r>
                        </m:e>
                      </m:d>
                    </m:oMath>
                    <m:oMath xmlns:m="http://schemas.openxmlformats.org/officeDocument/2006/math">
                      <m:r>
                        <a:rPr lang="en-US" sz="2000" i="1">
                          <a:solidFill>
                            <a:schemeClr val="tx1"/>
                          </a:solidFill>
                          <a:latin typeface="Cambria Math" panose="02040503050406030204" pitchFamily="18" charset="0"/>
                          <a:ea typeface="Cambria Math" panose="02040503050406030204" pitchFamily="18" charset="0"/>
                        </a:rPr>
                        <m:t>                               </m:t>
                      </m:r>
                      <m:r>
                        <a:rPr lang="nl-NL" sz="2000" i="1">
                          <a:solidFill>
                            <a:schemeClr val="tx1"/>
                          </a:solidFill>
                          <a:latin typeface="Cambria Math" panose="02040503050406030204" pitchFamily="18" charset="0"/>
                          <a:ea typeface="Cambria Math" panose="02040503050406030204" pitchFamily="18" charset="0"/>
                        </a:rPr>
                        <m:t>⇒0&lt;</m:t>
                      </m:r>
                      <m:r>
                        <a:rPr lang="nl-NL" sz="2000" i="1">
                          <a:solidFill>
                            <a:schemeClr val="tx1"/>
                          </a:solidFill>
                          <a:latin typeface="Cambria Math" panose="02040503050406030204" pitchFamily="18" charset="0"/>
                          <a:ea typeface="Cambria Math" panose="02040503050406030204" pitchFamily="18" charset="0"/>
                        </a:rPr>
                        <m:t>𝑥</m:t>
                      </m:r>
                      <m:r>
                        <a:rPr lang="nl-NL" sz="2000" i="1">
                          <a:solidFill>
                            <a:schemeClr val="tx1"/>
                          </a:solidFill>
                          <a:latin typeface="Cambria Math" panose="02040503050406030204" pitchFamily="18" charset="0"/>
                          <a:ea typeface="Cambria Math" panose="02040503050406030204" pitchFamily="18" charset="0"/>
                        </a:rPr>
                        <m:t>≤1</m:t>
                      </m:r>
                    </m:oMath>
                  </m:oMathPara>
                </a14:m>
                <a:endParaRPr lang="en-US" sz="2000" dirty="0"/>
              </a:p>
              <a:p>
                <a:pPr marL="342900" indent="-342900">
                  <a:lnSpc>
                    <a:spcPct val="100000"/>
                  </a:lnSpc>
                  <a:buFont typeface="Arial" panose="020B0604020202020204" pitchFamily="34" charset="0"/>
                  <a:buChar char="•"/>
                </a:pPr>
                <a:r>
                  <a:rPr lang="en-US" sz="2000" dirty="0"/>
                  <a:t>After evaluating </a:t>
                </a:r>
                <a14:m>
                  <m:oMath xmlns:m="http://schemas.openxmlformats.org/officeDocument/2006/math">
                    <m:sSub>
                      <m:sSubPr>
                        <m:ctrlPr>
                          <a:rPr lang="nl-NL" sz="2000" i="1">
                            <a:latin typeface="Cambria Math" panose="02040503050406030204" pitchFamily="18" charset="0"/>
                          </a:rPr>
                        </m:ctrlPr>
                      </m:sSubPr>
                      <m:e>
                        <m:r>
                          <a:rPr lang="nl-NL" sz="2000" i="1">
                            <a:latin typeface="Cambria Math" panose="02040503050406030204" pitchFamily="18" charset="0"/>
                          </a:rPr>
                          <m:t>𝑓</m:t>
                        </m:r>
                      </m:e>
                      <m:sub>
                        <m:r>
                          <a:rPr lang="nl-NL" sz="2000" i="1">
                            <a:latin typeface="Cambria Math" panose="02040503050406030204" pitchFamily="18" charset="0"/>
                          </a:rPr>
                          <m:t>1</m:t>
                        </m:r>
                      </m:sub>
                    </m:sSub>
                  </m:oMath>
                </a14:m>
                <a:r>
                  <a:rPr lang="en-US" sz="2000" dirty="0"/>
                  <a:t> and </a:t>
                </a:r>
                <a14:m>
                  <m:oMath xmlns:m="http://schemas.openxmlformats.org/officeDocument/2006/math">
                    <m:sSub>
                      <m:sSubPr>
                        <m:ctrlPr>
                          <a:rPr lang="nl-NL" sz="2000" i="1">
                            <a:latin typeface="Cambria Math" panose="02040503050406030204" pitchFamily="18" charset="0"/>
                          </a:rPr>
                        </m:ctrlPr>
                      </m:sSubPr>
                      <m:e>
                        <m:r>
                          <a:rPr lang="nl-NL" sz="2000" i="1">
                            <a:latin typeface="Cambria Math" panose="02040503050406030204" pitchFamily="18" charset="0"/>
                          </a:rPr>
                          <m:t>𝑓</m:t>
                        </m:r>
                      </m:e>
                      <m:sub>
                        <m:r>
                          <a:rPr lang="nl-NL" sz="2000" i="1">
                            <a:latin typeface="Cambria Math" panose="02040503050406030204" pitchFamily="18" charset="0"/>
                          </a:rPr>
                          <m:t>2</m:t>
                        </m:r>
                      </m:sub>
                    </m:sSub>
                  </m:oMath>
                </a14:m>
                <a:r>
                  <a:rPr lang="en-US" sz="2000" dirty="0"/>
                  <a:t> we can determine in what range </a:t>
                </a:r>
                <a14:m>
                  <m:oMath xmlns:m="http://schemas.openxmlformats.org/officeDocument/2006/math">
                    <m:r>
                      <a:rPr lang="nl-NL" sz="2000" i="1">
                        <a:latin typeface="Cambria Math" panose="02040503050406030204" pitchFamily="18" charset="0"/>
                        <a:ea typeface="Cambria Math" panose="02040503050406030204" pitchFamily="18" charset="0"/>
                      </a:rPr>
                      <m:t>𝑥</m:t>
                    </m:r>
                  </m:oMath>
                </a14:m>
                <a:r>
                  <a:rPr lang="en-US" sz="2000" dirty="0"/>
                  <a:t> lies:</a:t>
                </a:r>
              </a:p>
              <a:p>
                <a:pPr marL="862200" lvl="3" indent="-457200">
                  <a:lnSpc>
                    <a:spcPct val="100000"/>
                  </a:lnSpc>
                  <a:buFont typeface="+mj-lt"/>
                  <a:buAutoNum type="arabicPeriod"/>
                </a:pPr>
                <a:r>
                  <a:rPr lang="nl-NL" sz="2000" dirty="0" smtClean="0">
                    <a:solidFill>
                      <a:schemeClr val="tx1"/>
                    </a:solidFill>
                  </a:rPr>
                  <a:t> </a:t>
                </a:r>
                <a14:m>
                  <m:oMath xmlns:m="http://schemas.openxmlformats.org/officeDocument/2006/math">
                    <m:sSub>
                      <m:sSubPr>
                        <m:ctrlPr>
                          <a:rPr lang="nl-NL" sz="2000" i="1">
                            <a:solidFill>
                              <a:schemeClr val="tx1"/>
                            </a:solidFill>
                            <a:latin typeface="Cambria Math" panose="02040503050406030204" pitchFamily="18" charset="0"/>
                          </a:rPr>
                        </m:ctrlPr>
                      </m:sSubPr>
                      <m:e>
                        <m:r>
                          <a:rPr lang="en-US" sz="2000" i="1">
                            <a:solidFill>
                              <a:schemeClr val="tx1"/>
                            </a:solidFill>
                            <a:latin typeface="Cambria Math" panose="02040503050406030204" pitchFamily="18" charset="0"/>
                          </a:rPr>
                          <m:t>¬</m:t>
                        </m:r>
                        <m:r>
                          <a:rPr lang="nl-NL" sz="2000" i="1">
                            <a:solidFill>
                              <a:schemeClr val="tx1"/>
                            </a:solidFill>
                            <a:latin typeface="Cambria Math" panose="02040503050406030204" pitchFamily="18" charset="0"/>
                          </a:rPr>
                          <m:t>𝑓</m:t>
                        </m:r>
                      </m:e>
                      <m:sub>
                        <m:r>
                          <a:rPr lang="nl-NL" sz="2000" i="1">
                            <a:solidFill>
                              <a:schemeClr val="tx1"/>
                            </a:solidFill>
                            <a:latin typeface="Cambria Math" panose="02040503050406030204" pitchFamily="18" charset="0"/>
                          </a:rPr>
                          <m:t>1</m:t>
                        </m:r>
                      </m:sub>
                    </m:sSub>
                    <m:d>
                      <m:dPr>
                        <m:ctrlPr>
                          <a:rPr lang="nl-NL" sz="2000" i="1">
                            <a:solidFill>
                              <a:schemeClr val="tx1"/>
                            </a:solidFill>
                            <a:latin typeface="Cambria Math" panose="02040503050406030204" pitchFamily="18" charset="0"/>
                          </a:rPr>
                        </m:ctrlPr>
                      </m:dPr>
                      <m:e>
                        <m:r>
                          <a:rPr lang="nl-NL" sz="2000" i="1">
                            <a:solidFill>
                              <a:schemeClr val="tx1"/>
                            </a:solidFill>
                            <a:latin typeface="Cambria Math" panose="02040503050406030204" pitchFamily="18" charset="0"/>
                          </a:rPr>
                          <m:t>𝑥</m:t>
                        </m:r>
                      </m:e>
                    </m:d>
                    <m:r>
                      <a:rPr lang="en-US" sz="2000" i="1">
                        <a:solidFill>
                          <a:schemeClr val="tx1"/>
                        </a:solidFill>
                        <a:latin typeface="Cambria Math" panose="02040503050406030204" pitchFamily="18" charset="0"/>
                      </a:rPr>
                      <m:t> </m:t>
                    </m:r>
                    <m:r>
                      <a:rPr lang="en-US" sz="2000" i="1">
                        <a:solidFill>
                          <a:schemeClr val="tx1"/>
                        </a:solidFill>
                        <a:latin typeface="Cambria Math" panose="02040503050406030204" pitchFamily="18" charset="0"/>
                        <a:ea typeface="Cambria Math" panose="02040503050406030204" pitchFamily="18" charset="0"/>
                      </a:rPr>
                      <m:t>∧</m:t>
                    </m:r>
                    <m:sSub>
                      <m:sSubPr>
                        <m:ctrlPr>
                          <a:rPr lang="nl-NL" sz="2000" i="1">
                            <a:solidFill>
                              <a:schemeClr val="tx1"/>
                            </a:solidFill>
                            <a:latin typeface="Cambria Math" panose="02040503050406030204" pitchFamily="18" charset="0"/>
                          </a:rPr>
                        </m:ctrlPr>
                      </m:sSubPr>
                      <m:e>
                        <m:r>
                          <a:rPr lang="en-US" sz="2000" i="1">
                            <a:solidFill>
                              <a:schemeClr val="tx1"/>
                            </a:solidFill>
                            <a:latin typeface="Cambria Math" panose="02040503050406030204" pitchFamily="18" charset="0"/>
                          </a:rPr>
                          <m:t>¬</m:t>
                        </m:r>
                        <m:r>
                          <a:rPr lang="nl-NL" sz="2000" i="1">
                            <a:solidFill>
                              <a:schemeClr val="tx1"/>
                            </a:solidFill>
                            <a:latin typeface="Cambria Math" panose="02040503050406030204" pitchFamily="18" charset="0"/>
                          </a:rPr>
                          <m:t>𝑓</m:t>
                        </m:r>
                      </m:e>
                      <m:sub>
                        <m:r>
                          <a:rPr lang="nl-NL" sz="2000" i="1">
                            <a:solidFill>
                              <a:schemeClr val="tx1"/>
                            </a:solidFill>
                            <a:latin typeface="Cambria Math" panose="02040503050406030204" pitchFamily="18" charset="0"/>
                          </a:rPr>
                          <m:t>2</m:t>
                        </m:r>
                      </m:sub>
                    </m:sSub>
                    <m:d>
                      <m:dPr>
                        <m:ctrlPr>
                          <a:rPr lang="nl-NL" sz="2000" i="1">
                            <a:solidFill>
                              <a:schemeClr val="tx1"/>
                            </a:solidFill>
                            <a:latin typeface="Cambria Math" panose="02040503050406030204" pitchFamily="18" charset="0"/>
                          </a:rPr>
                        </m:ctrlPr>
                      </m:dPr>
                      <m:e>
                        <m:r>
                          <a:rPr lang="nl-NL" sz="2000" i="1">
                            <a:solidFill>
                              <a:schemeClr val="tx1"/>
                            </a:solidFill>
                            <a:latin typeface="Cambria Math" panose="02040503050406030204" pitchFamily="18" charset="0"/>
                          </a:rPr>
                          <m:t>𝑥</m:t>
                        </m:r>
                      </m:e>
                    </m:d>
                    <m:r>
                      <a:rPr lang="nl-NL" sz="2000" i="1">
                        <a:solidFill>
                          <a:schemeClr val="tx1"/>
                        </a:solidFill>
                        <a:latin typeface="Cambria Math" panose="02040503050406030204" pitchFamily="18" charset="0"/>
                        <a:ea typeface="Cambria Math" panose="02040503050406030204" pitchFamily="18" charset="0"/>
                      </a:rPr>
                      <m:t>⇒</m:t>
                    </m:r>
                    <m:r>
                      <a:rPr lang="en-US" sz="2000" i="1">
                        <a:solidFill>
                          <a:schemeClr val="tx1"/>
                        </a:solidFill>
                        <a:latin typeface="Cambria Math" panose="02040503050406030204" pitchFamily="18" charset="0"/>
                        <a:ea typeface="Cambria Math" panose="02040503050406030204" pitchFamily="18" charset="0"/>
                      </a:rPr>
                      <m:t>𝑥</m:t>
                    </m:r>
                    <m:r>
                      <a:rPr lang="en-US" sz="2000" i="1">
                        <a:solidFill>
                          <a:schemeClr val="tx1"/>
                        </a:solidFill>
                        <a:latin typeface="Cambria Math" panose="02040503050406030204" pitchFamily="18" charset="0"/>
                        <a:ea typeface="Cambria Math" panose="02040503050406030204" pitchFamily="18" charset="0"/>
                      </a:rPr>
                      <m:t>≤0</m:t>
                    </m:r>
                  </m:oMath>
                </a14:m>
                <a:endParaRPr lang="en-US" sz="2000" i="1" dirty="0">
                  <a:solidFill>
                    <a:schemeClr val="tx1"/>
                  </a:solidFill>
                  <a:latin typeface="Cambria Math" panose="02040503050406030204" pitchFamily="18" charset="0"/>
                  <a:ea typeface="Cambria Math" panose="02040503050406030204" pitchFamily="18" charset="0"/>
                </a:endParaRPr>
              </a:p>
              <a:p>
                <a:pPr marL="862200" lvl="3" indent="-457200">
                  <a:lnSpc>
                    <a:spcPct val="100000"/>
                  </a:lnSpc>
                  <a:buFont typeface="+mj-lt"/>
                  <a:buAutoNum type="arabicPeriod"/>
                </a:pPr>
                <a:r>
                  <a:rPr lang="nl-NL" sz="2000" dirty="0">
                    <a:solidFill>
                      <a:schemeClr val="tx1"/>
                    </a:solidFill>
                  </a:rPr>
                  <a:t> </a:t>
                </a:r>
                <a14:m>
                  <m:oMath xmlns:m="http://schemas.openxmlformats.org/officeDocument/2006/math">
                    <m:sSub>
                      <m:sSubPr>
                        <m:ctrlPr>
                          <a:rPr lang="nl-NL" sz="2000" i="1">
                            <a:solidFill>
                              <a:schemeClr val="tx1"/>
                            </a:solidFill>
                            <a:latin typeface="Cambria Math" panose="02040503050406030204" pitchFamily="18" charset="0"/>
                          </a:rPr>
                        </m:ctrlPr>
                      </m:sSubPr>
                      <m:e>
                        <m:r>
                          <a:rPr lang="nl-NL" sz="2000" i="1">
                            <a:solidFill>
                              <a:schemeClr val="tx1"/>
                            </a:solidFill>
                            <a:latin typeface="Cambria Math" panose="02040503050406030204" pitchFamily="18" charset="0"/>
                          </a:rPr>
                          <m:t>𝑓</m:t>
                        </m:r>
                      </m:e>
                      <m:sub>
                        <m:r>
                          <a:rPr lang="nl-NL" sz="2000" i="1">
                            <a:solidFill>
                              <a:schemeClr val="tx1"/>
                            </a:solidFill>
                            <a:latin typeface="Cambria Math" panose="02040503050406030204" pitchFamily="18" charset="0"/>
                          </a:rPr>
                          <m:t>1</m:t>
                        </m:r>
                      </m:sub>
                    </m:sSub>
                    <m:d>
                      <m:dPr>
                        <m:ctrlPr>
                          <a:rPr lang="nl-NL" sz="2000" i="1">
                            <a:solidFill>
                              <a:schemeClr val="tx1"/>
                            </a:solidFill>
                            <a:latin typeface="Cambria Math" panose="02040503050406030204" pitchFamily="18" charset="0"/>
                          </a:rPr>
                        </m:ctrlPr>
                      </m:dPr>
                      <m:e>
                        <m:r>
                          <a:rPr lang="nl-NL" sz="2000" i="1">
                            <a:solidFill>
                              <a:schemeClr val="tx1"/>
                            </a:solidFill>
                            <a:latin typeface="Cambria Math" panose="02040503050406030204" pitchFamily="18" charset="0"/>
                          </a:rPr>
                          <m:t>𝑥</m:t>
                        </m:r>
                      </m:e>
                    </m:d>
                    <m:r>
                      <a:rPr lang="en-US" sz="2000" i="1">
                        <a:solidFill>
                          <a:schemeClr val="tx1"/>
                        </a:solidFill>
                        <a:latin typeface="Cambria Math" panose="02040503050406030204" pitchFamily="18" charset="0"/>
                      </a:rPr>
                      <m:t> </m:t>
                    </m:r>
                    <m:r>
                      <a:rPr lang="en-US" sz="2000" i="1">
                        <a:solidFill>
                          <a:schemeClr val="tx1"/>
                        </a:solidFill>
                        <a:latin typeface="Cambria Math" panose="02040503050406030204" pitchFamily="18" charset="0"/>
                        <a:ea typeface="Cambria Math" panose="02040503050406030204" pitchFamily="18" charset="0"/>
                      </a:rPr>
                      <m:t>∧</m:t>
                    </m:r>
                    <m:sSub>
                      <m:sSubPr>
                        <m:ctrlPr>
                          <a:rPr lang="nl-NL" sz="2000" i="1">
                            <a:solidFill>
                              <a:schemeClr val="tx1"/>
                            </a:solidFill>
                            <a:latin typeface="Cambria Math" panose="02040503050406030204" pitchFamily="18" charset="0"/>
                          </a:rPr>
                        </m:ctrlPr>
                      </m:sSubPr>
                      <m:e>
                        <m:r>
                          <a:rPr lang="en-US" sz="2000" i="1">
                            <a:solidFill>
                              <a:schemeClr val="tx1"/>
                            </a:solidFill>
                            <a:latin typeface="Cambria Math" panose="02040503050406030204" pitchFamily="18" charset="0"/>
                          </a:rPr>
                          <m:t>¬</m:t>
                        </m:r>
                        <m:r>
                          <a:rPr lang="nl-NL" sz="2000" i="1">
                            <a:solidFill>
                              <a:schemeClr val="tx1"/>
                            </a:solidFill>
                            <a:latin typeface="Cambria Math" panose="02040503050406030204" pitchFamily="18" charset="0"/>
                          </a:rPr>
                          <m:t>𝑓</m:t>
                        </m:r>
                      </m:e>
                      <m:sub>
                        <m:r>
                          <a:rPr lang="nl-NL" sz="2000" i="1">
                            <a:solidFill>
                              <a:schemeClr val="tx1"/>
                            </a:solidFill>
                            <a:latin typeface="Cambria Math" panose="02040503050406030204" pitchFamily="18" charset="0"/>
                          </a:rPr>
                          <m:t>2</m:t>
                        </m:r>
                      </m:sub>
                    </m:sSub>
                    <m:d>
                      <m:dPr>
                        <m:ctrlPr>
                          <a:rPr lang="nl-NL" sz="2000" i="1">
                            <a:solidFill>
                              <a:schemeClr val="tx1"/>
                            </a:solidFill>
                            <a:latin typeface="Cambria Math" panose="02040503050406030204" pitchFamily="18" charset="0"/>
                          </a:rPr>
                        </m:ctrlPr>
                      </m:dPr>
                      <m:e>
                        <m:r>
                          <a:rPr lang="nl-NL" sz="2000" i="1">
                            <a:solidFill>
                              <a:schemeClr val="tx1"/>
                            </a:solidFill>
                            <a:latin typeface="Cambria Math" panose="02040503050406030204" pitchFamily="18" charset="0"/>
                          </a:rPr>
                          <m:t>𝑥</m:t>
                        </m:r>
                      </m:e>
                    </m:d>
                    <m:r>
                      <a:rPr lang="nl-NL" sz="2000" b="1" i="1">
                        <a:solidFill>
                          <a:schemeClr val="tx1"/>
                        </a:solidFill>
                        <a:latin typeface="Cambria Math" panose="02040503050406030204" pitchFamily="18" charset="0"/>
                        <a:ea typeface="Cambria Math" panose="02040503050406030204" pitchFamily="18" charset="0"/>
                      </a:rPr>
                      <m:t>⇒</m:t>
                    </m:r>
                    <m:r>
                      <a:rPr lang="nl-NL" sz="2000" i="1">
                        <a:solidFill>
                          <a:schemeClr val="tx1"/>
                        </a:solidFill>
                        <a:latin typeface="Cambria Math" panose="02040503050406030204" pitchFamily="18" charset="0"/>
                        <a:ea typeface="Cambria Math" panose="02040503050406030204" pitchFamily="18" charset="0"/>
                      </a:rPr>
                      <m:t>0&lt;</m:t>
                    </m:r>
                    <m:r>
                      <a:rPr lang="nl-NL" sz="2000" i="1">
                        <a:solidFill>
                          <a:schemeClr val="tx1"/>
                        </a:solidFill>
                        <a:latin typeface="Cambria Math" panose="02040503050406030204" pitchFamily="18" charset="0"/>
                        <a:ea typeface="Cambria Math" panose="02040503050406030204" pitchFamily="18" charset="0"/>
                      </a:rPr>
                      <m:t>𝑥</m:t>
                    </m:r>
                    <m:r>
                      <a:rPr lang="nl-NL" sz="2000" i="1">
                        <a:solidFill>
                          <a:schemeClr val="tx1"/>
                        </a:solidFill>
                        <a:latin typeface="Cambria Math" panose="02040503050406030204" pitchFamily="18" charset="0"/>
                        <a:ea typeface="Cambria Math" panose="02040503050406030204" pitchFamily="18" charset="0"/>
                      </a:rPr>
                      <m:t>≤1</m:t>
                    </m:r>
                  </m:oMath>
                </a14:m>
                <a:endParaRPr lang="en-US" sz="2000" i="1" dirty="0">
                  <a:solidFill>
                    <a:schemeClr val="tx1"/>
                  </a:solidFill>
                  <a:latin typeface="Cambria Math" panose="02040503050406030204" pitchFamily="18" charset="0"/>
                  <a:ea typeface="Cambria Math" panose="02040503050406030204" pitchFamily="18" charset="0"/>
                </a:endParaRPr>
              </a:p>
              <a:p>
                <a:pPr marL="862200" lvl="3" indent="-457200">
                  <a:lnSpc>
                    <a:spcPct val="100000"/>
                  </a:lnSpc>
                  <a:buFont typeface="+mj-lt"/>
                  <a:buAutoNum type="arabicPeriod"/>
                </a:pPr>
                <a:r>
                  <a:rPr lang="nl-NL" sz="2000" dirty="0">
                    <a:solidFill>
                      <a:schemeClr val="tx1"/>
                    </a:solidFill>
                  </a:rPr>
                  <a:t> </a:t>
                </a:r>
                <a14:m>
                  <m:oMath xmlns:m="http://schemas.openxmlformats.org/officeDocument/2006/math">
                    <m:sSub>
                      <m:sSubPr>
                        <m:ctrlPr>
                          <a:rPr lang="nl-NL" sz="2000" i="1">
                            <a:solidFill>
                              <a:schemeClr val="tx1"/>
                            </a:solidFill>
                            <a:latin typeface="Cambria Math" panose="02040503050406030204" pitchFamily="18" charset="0"/>
                          </a:rPr>
                        </m:ctrlPr>
                      </m:sSubPr>
                      <m:e>
                        <m:r>
                          <a:rPr lang="nl-NL" sz="2000" i="1">
                            <a:solidFill>
                              <a:schemeClr val="tx1"/>
                            </a:solidFill>
                            <a:latin typeface="Cambria Math" panose="02040503050406030204" pitchFamily="18" charset="0"/>
                          </a:rPr>
                          <m:t>𝑓</m:t>
                        </m:r>
                      </m:e>
                      <m:sub>
                        <m:r>
                          <a:rPr lang="nl-NL" sz="2000" i="1">
                            <a:solidFill>
                              <a:schemeClr val="tx1"/>
                            </a:solidFill>
                            <a:latin typeface="Cambria Math" panose="02040503050406030204" pitchFamily="18" charset="0"/>
                          </a:rPr>
                          <m:t>1</m:t>
                        </m:r>
                      </m:sub>
                    </m:sSub>
                    <m:d>
                      <m:dPr>
                        <m:ctrlPr>
                          <a:rPr lang="nl-NL" sz="2000" i="1">
                            <a:solidFill>
                              <a:schemeClr val="tx1"/>
                            </a:solidFill>
                            <a:latin typeface="Cambria Math" panose="02040503050406030204" pitchFamily="18" charset="0"/>
                          </a:rPr>
                        </m:ctrlPr>
                      </m:dPr>
                      <m:e>
                        <m:r>
                          <a:rPr lang="nl-NL" sz="2000" i="1">
                            <a:solidFill>
                              <a:schemeClr val="tx1"/>
                            </a:solidFill>
                            <a:latin typeface="Cambria Math" panose="02040503050406030204" pitchFamily="18" charset="0"/>
                          </a:rPr>
                          <m:t>𝑥</m:t>
                        </m:r>
                      </m:e>
                    </m:d>
                    <m:r>
                      <a:rPr lang="en-US" sz="2000" i="1">
                        <a:solidFill>
                          <a:schemeClr val="tx1"/>
                        </a:solidFill>
                        <a:latin typeface="Cambria Math" panose="02040503050406030204" pitchFamily="18" charset="0"/>
                      </a:rPr>
                      <m:t> </m:t>
                    </m:r>
                    <m:r>
                      <a:rPr lang="en-US" sz="2000" i="1">
                        <a:solidFill>
                          <a:schemeClr val="tx1"/>
                        </a:solidFill>
                        <a:latin typeface="Cambria Math" panose="02040503050406030204" pitchFamily="18" charset="0"/>
                        <a:ea typeface="Cambria Math" panose="02040503050406030204" pitchFamily="18" charset="0"/>
                      </a:rPr>
                      <m:t>∧</m:t>
                    </m:r>
                    <m:sSub>
                      <m:sSubPr>
                        <m:ctrlPr>
                          <a:rPr lang="nl-NL" sz="2000" i="1">
                            <a:solidFill>
                              <a:schemeClr val="tx1"/>
                            </a:solidFill>
                            <a:latin typeface="Cambria Math" panose="02040503050406030204" pitchFamily="18" charset="0"/>
                          </a:rPr>
                        </m:ctrlPr>
                      </m:sSubPr>
                      <m:e>
                        <m:r>
                          <a:rPr lang="nl-NL" sz="2000" i="1">
                            <a:solidFill>
                              <a:schemeClr val="tx1"/>
                            </a:solidFill>
                            <a:latin typeface="Cambria Math" panose="02040503050406030204" pitchFamily="18" charset="0"/>
                          </a:rPr>
                          <m:t>𝑓</m:t>
                        </m:r>
                      </m:e>
                      <m:sub>
                        <m:r>
                          <a:rPr lang="nl-NL" sz="2000" i="1">
                            <a:solidFill>
                              <a:schemeClr val="tx1"/>
                            </a:solidFill>
                            <a:latin typeface="Cambria Math" panose="02040503050406030204" pitchFamily="18" charset="0"/>
                          </a:rPr>
                          <m:t>2</m:t>
                        </m:r>
                      </m:sub>
                    </m:sSub>
                    <m:d>
                      <m:dPr>
                        <m:ctrlPr>
                          <a:rPr lang="nl-NL" sz="2000" i="1">
                            <a:solidFill>
                              <a:schemeClr val="tx1"/>
                            </a:solidFill>
                            <a:latin typeface="Cambria Math" panose="02040503050406030204" pitchFamily="18" charset="0"/>
                          </a:rPr>
                        </m:ctrlPr>
                      </m:dPr>
                      <m:e>
                        <m:r>
                          <a:rPr lang="nl-NL" sz="2000" i="1">
                            <a:solidFill>
                              <a:schemeClr val="tx1"/>
                            </a:solidFill>
                            <a:latin typeface="Cambria Math" panose="02040503050406030204" pitchFamily="18" charset="0"/>
                          </a:rPr>
                          <m:t>𝑥</m:t>
                        </m:r>
                      </m:e>
                    </m:d>
                    <m:r>
                      <a:rPr lang="nl-NL" sz="2000" i="1">
                        <a:solidFill>
                          <a:schemeClr val="tx1"/>
                        </a:solidFill>
                        <a:latin typeface="Cambria Math" panose="02040503050406030204" pitchFamily="18" charset="0"/>
                        <a:ea typeface="Cambria Math" panose="02040503050406030204" pitchFamily="18" charset="0"/>
                      </a:rPr>
                      <m:t>⇒</m:t>
                    </m:r>
                    <m:r>
                      <a:rPr lang="nl-NL" sz="2000" i="1">
                        <a:solidFill>
                          <a:schemeClr val="tx1"/>
                        </a:solidFill>
                        <a:latin typeface="Cambria Math" panose="02040503050406030204" pitchFamily="18" charset="0"/>
                        <a:ea typeface="Cambria Math" panose="02040503050406030204" pitchFamily="18" charset="0"/>
                      </a:rPr>
                      <m:t>𝑥</m:t>
                    </m:r>
                    <m:r>
                      <a:rPr lang="en-US" sz="2000" i="1">
                        <a:solidFill>
                          <a:schemeClr val="tx1"/>
                        </a:solidFill>
                        <a:latin typeface="Cambria Math" panose="02040503050406030204" pitchFamily="18" charset="0"/>
                        <a:ea typeface="Cambria Math" panose="02040503050406030204" pitchFamily="18" charset="0"/>
                      </a:rPr>
                      <m:t>&gt;</m:t>
                    </m:r>
                    <m:r>
                      <a:rPr lang="nl-NL" sz="2000" i="1">
                        <a:solidFill>
                          <a:schemeClr val="tx1"/>
                        </a:solidFill>
                        <a:latin typeface="Cambria Math" panose="02040503050406030204" pitchFamily="18" charset="0"/>
                        <a:ea typeface="Cambria Math" panose="02040503050406030204" pitchFamily="18" charset="0"/>
                      </a:rPr>
                      <m:t>1</m:t>
                    </m:r>
                  </m:oMath>
                </a14:m>
                <a:endParaRPr lang="en-US" sz="2000" i="1" dirty="0">
                  <a:solidFill>
                    <a:schemeClr val="tx1"/>
                  </a:solidFill>
                  <a:latin typeface="Cambria Math" panose="02040503050406030204" pitchFamily="18" charset="0"/>
                  <a:ea typeface="Cambria Math" panose="02040503050406030204" pitchFamily="18" charset="0"/>
                </a:endParaRP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10100" y="1188000"/>
                <a:ext cx="7922712" cy="3759312"/>
              </a:xfrm>
              <a:blipFill rotWithShape="0">
                <a:blip r:embed="rId2"/>
                <a:stretch>
                  <a:fillRect l="-1846" t="-2107"/>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B7CEC10D-CD46-426F-915E-6C78530279CB}" type="slidenum">
              <a:rPr lang="en-US" smtClean="0"/>
              <a:t>32</a:t>
            </a:fld>
            <a:endParaRPr lang="en-US" dirty="0"/>
          </a:p>
        </p:txBody>
      </p:sp>
      <p:sp>
        <p:nvSpPr>
          <p:cNvPr id="5" name="Right Arrow 4"/>
          <p:cNvSpPr/>
          <p:nvPr/>
        </p:nvSpPr>
        <p:spPr>
          <a:xfrm rot="10800000">
            <a:off x="4753102" y="3975855"/>
            <a:ext cx="809625" cy="2667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 name="Rectangle 5"/>
              <p:cNvSpPr/>
              <p:nvPr/>
            </p:nvSpPr>
            <p:spPr>
              <a:xfrm>
                <a:off x="5606756" y="3924539"/>
                <a:ext cx="3221331" cy="369332"/>
              </a:xfrm>
              <a:prstGeom prst="rect">
                <a:avLst/>
              </a:prstGeom>
            </p:spPr>
            <p:txBody>
              <a:bodyPr wrap="none">
                <a:spAutoFit/>
              </a:bodyPr>
              <a:lstStyle/>
              <a:p>
                <a:r>
                  <a:rPr lang="en-US" dirty="0" smtClean="0"/>
                  <a:t>This predicate holds for </a:t>
                </a:r>
                <a14:m>
                  <m:oMath xmlns:m="http://schemas.openxmlformats.org/officeDocument/2006/math">
                    <m:r>
                      <a:rPr lang="nl-NL" i="1">
                        <a:latin typeface="Cambria Math" panose="02040503050406030204" pitchFamily="18" charset="0"/>
                      </a:rPr>
                      <m:t>𝑥</m:t>
                    </m:r>
                    <m:r>
                      <a:rPr lang="nl-NL" i="1">
                        <a:latin typeface="Cambria Math" panose="02040503050406030204" pitchFamily="18" charset="0"/>
                      </a:rPr>
                      <m:t>=0.5</m:t>
                    </m:r>
                  </m:oMath>
                </a14:m>
                <a:r>
                  <a:rPr lang="en-US" dirty="0" smtClean="0"/>
                  <a:t> </a:t>
                </a:r>
                <a:endParaRPr lang="en-US" dirty="0"/>
              </a:p>
            </p:txBody>
          </p:sp>
        </mc:Choice>
        <mc:Fallback xmlns="">
          <p:sp>
            <p:nvSpPr>
              <p:cNvPr id="6" name="Rectangle 5"/>
              <p:cNvSpPr>
                <a:spLocks noRot="1" noChangeAspect="1" noMove="1" noResize="1" noEditPoints="1" noAdjustHandles="1" noChangeArrowheads="1" noChangeShapeType="1" noTextEdit="1"/>
              </p:cNvSpPr>
              <p:nvPr/>
            </p:nvSpPr>
            <p:spPr>
              <a:xfrm>
                <a:off x="5606756" y="3924539"/>
                <a:ext cx="3221331" cy="369332"/>
              </a:xfrm>
              <a:prstGeom prst="rect">
                <a:avLst/>
              </a:prstGeom>
              <a:blipFill rotWithShape="0">
                <a:blip r:embed="rId3"/>
                <a:stretch>
                  <a:fillRect l="-1705" t="-10000" b="-26667"/>
                </a:stretch>
              </a:blipFill>
            </p:spPr>
            <p:txBody>
              <a:bodyPr/>
              <a:lstStyle/>
              <a:p>
                <a:r>
                  <a:rPr lang="en-US">
                    <a:noFill/>
                  </a:rPr>
                  <a:t> </a:t>
                </a:r>
              </a:p>
            </p:txBody>
          </p:sp>
        </mc:Fallback>
      </mc:AlternateContent>
      <p:sp>
        <p:nvSpPr>
          <p:cNvPr id="7" name="Rectangle 6"/>
          <p:cNvSpPr/>
          <p:nvPr/>
        </p:nvSpPr>
        <p:spPr>
          <a:xfrm>
            <a:off x="0" y="4912667"/>
            <a:ext cx="8048500" cy="230832"/>
          </a:xfrm>
          <a:prstGeom prst="rect">
            <a:avLst/>
          </a:prstGeom>
        </p:spPr>
        <p:txBody>
          <a:bodyPr wrap="square">
            <a:spAutoFit/>
          </a:bodyPr>
          <a:lstStyle/>
          <a:p>
            <a:r>
              <a:rPr lang="en-US" sz="900" i="1" dirty="0" smtClean="0">
                <a:solidFill>
                  <a:schemeClr val="bg1">
                    <a:lumMod val="65000"/>
                  </a:schemeClr>
                </a:solidFill>
              </a:rPr>
              <a:t>Source: Towards </a:t>
            </a:r>
            <a:r>
              <a:rPr lang="en-US" sz="900" i="1" dirty="0">
                <a:solidFill>
                  <a:schemeClr val="bg1">
                    <a:lumMod val="65000"/>
                  </a:schemeClr>
                </a:solidFill>
              </a:rPr>
              <a:t>Accurate Binary Convolutional Neural </a:t>
            </a:r>
            <a:r>
              <a:rPr lang="en-US" sz="900" i="1" dirty="0" smtClean="0">
                <a:solidFill>
                  <a:schemeClr val="bg1">
                    <a:lumMod val="65000"/>
                  </a:schemeClr>
                </a:solidFill>
              </a:rPr>
              <a:t>Network – Lin et al. (NIPS 2017)</a:t>
            </a:r>
            <a:endParaRPr lang="en-US" sz="900" i="1" dirty="0">
              <a:solidFill>
                <a:schemeClr val="bg1">
                  <a:lumMod val="65000"/>
                </a:schemeClr>
              </a:solidFill>
            </a:endParaRPr>
          </a:p>
        </p:txBody>
      </p:sp>
    </p:spTree>
    <p:extLst>
      <p:ext uri="{BB962C8B-B14F-4D97-AF65-F5344CB8AC3E}">
        <p14:creationId xmlns:p14="http://schemas.microsoft.com/office/powerpoint/2010/main" val="3432848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fade">
                                      <p:cBhvr>
                                        <p:cTn id="15" dur="500"/>
                                        <p:tgtEl>
                                          <p:spTgt spid="3">
                                            <p:txEl>
                                              <p:pRg st="5" end="5"/>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fade">
                                      <p:cBhvr>
                                        <p:cTn id="18" dur="500"/>
                                        <p:tgtEl>
                                          <p:spTgt spid="3">
                                            <p:txEl>
                                              <p:pRg st="6" end="6"/>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fade">
                                      <p:cBhvr>
                                        <p:cTn id="21" dur="500"/>
                                        <p:tgtEl>
                                          <p:spTgt spid="3">
                                            <p:txEl>
                                              <p:pRg st="7" end="7"/>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8" end="8"/>
                                            </p:txEl>
                                          </p:spTgt>
                                        </p:tgtEl>
                                        <p:attrNameLst>
                                          <p:attrName>style.visibility</p:attrName>
                                        </p:attrNameLst>
                                      </p:cBhvr>
                                      <p:to>
                                        <p:strVal val="visible"/>
                                      </p:to>
                                    </p:set>
                                    <p:animEffect transition="in" filter="fade">
                                      <p:cBhvr>
                                        <p:cTn id="24" dur="500"/>
                                        <p:tgtEl>
                                          <p:spTgt spid="3">
                                            <p:txEl>
                                              <p:pRg st="8" end="8"/>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ABC-Net – weight approximation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10100" y="1187999"/>
                <a:ext cx="7922712" cy="3955499"/>
              </a:xfrm>
            </p:spPr>
            <p:txBody>
              <a:bodyPr/>
              <a:lstStyle/>
              <a:p>
                <a:pPr marL="342900" indent="-342900">
                  <a:lnSpc>
                    <a:spcPct val="120000"/>
                  </a:lnSpc>
                  <a:buFont typeface="Arial" panose="020B0604020202020204" pitchFamily="34" charset="0"/>
                  <a:buChar char="•"/>
                </a:pPr>
                <a:r>
                  <a:rPr lang="en-US" sz="2000" dirty="0" smtClean="0"/>
                  <a:t>Estimate real-value weights </a:t>
                </a:r>
                <a14:m>
                  <m:oMath xmlns:m="http://schemas.openxmlformats.org/officeDocument/2006/math">
                    <m:r>
                      <a:rPr lang="en-US" sz="2000" b="0" i="1" smtClean="0">
                        <a:latin typeface="Cambria Math" panose="02040503050406030204" pitchFamily="18" charset="0"/>
                      </a:rPr>
                      <m:t>𝑊</m:t>
                    </m:r>
                    <m:r>
                      <a:rPr lang="en-US" sz="2000" b="0" i="0" smtClean="0">
                        <a:latin typeface="Cambria Math" panose="02040503050406030204" pitchFamily="18" charset="0"/>
                      </a:rPr>
                      <m:t> </m:t>
                    </m:r>
                  </m:oMath>
                </a14:m>
                <a:r>
                  <a:rPr lang="en-US" sz="2000" dirty="0" smtClean="0"/>
                  <a:t>using a linear combination of </a:t>
                </a:r>
                <a14:m>
                  <m:oMath xmlns:m="http://schemas.openxmlformats.org/officeDocument/2006/math">
                    <m:r>
                      <a:rPr lang="en-US" sz="2000" i="1" dirty="0" smtClean="0">
                        <a:latin typeface="Cambria Math" panose="02040503050406030204" pitchFamily="18" charset="0"/>
                      </a:rPr>
                      <m:t>𝑀</m:t>
                    </m:r>
                  </m:oMath>
                </a14:m>
                <a:r>
                  <a:rPr lang="en-US" sz="2000" dirty="0" smtClean="0"/>
                  <a:t> binary filters </a:t>
                </a:r>
                <a14:m>
                  <m:oMath xmlns:m="http://schemas.openxmlformats.org/officeDocument/2006/math">
                    <m:sSub>
                      <m:sSubPr>
                        <m:ctrlPr>
                          <a:rPr lang="nl-NL" sz="2000" i="1">
                            <a:latin typeface="Cambria Math" panose="02040503050406030204" pitchFamily="18" charset="0"/>
                          </a:rPr>
                        </m:ctrlPr>
                      </m:sSubPr>
                      <m:e>
                        <m:r>
                          <a:rPr lang="nl-NL" sz="2000" i="1">
                            <a:latin typeface="Cambria Math" panose="02040503050406030204" pitchFamily="18" charset="0"/>
                          </a:rPr>
                          <m:t>𝐵</m:t>
                        </m:r>
                      </m:e>
                      <m:sub>
                        <m:r>
                          <a:rPr lang="nl-NL" sz="2000" i="1">
                            <a:latin typeface="Cambria Math" panose="02040503050406030204" pitchFamily="18" charset="0"/>
                          </a:rPr>
                          <m:t>1</m:t>
                        </m:r>
                      </m:sub>
                    </m:sSub>
                  </m:oMath>
                </a14:m>
                <a:r>
                  <a:rPr lang="en-US" sz="2000" dirty="0" smtClean="0"/>
                  <a:t>,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𝐵</m:t>
                        </m:r>
                      </m:e>
                      <m:sub>
                        <m:r>
                          <a:rPr lang="en-US" sz="2000" b="0" i="1" smtClean="0">
                            <a:latin typeface="Cambria Math" panose="02040503050406030204" pitchFamily="18" charset="0"/>
                          </a:rPr>
                          <m:t>2</m:t>
                        </m:r>
                      </m:sub>
                    </m:sSub>
                  </m:oMath>
                </a14:m>
                <a:r>
                  <a:rPr lang="en-US" sz="2000" dirty="0" smtClean="0"/>
                  <a:t>, …, </a:t>
                </a:r>
                <a14:m>
                  <m:oMath xmlns:m="http://schemas.openxmlformats.org/officeDocument/2006/math">
                    <m:sSub>
                      <m:sSubPr>
                        <m:ctrlPr>
                          <a:rPr lang="nl-NL" sz="2000" i="1">
                            <a:latin typeface="Cambria Math" panose="02040503050406030204" pitchFamily="18" charset="0"/>
                          </a:rPr>
                        </m:ctrlPr>
                      </m:sSubPr>
                      <m:e>
                        <m:r>
                          <a:rPr lang="nl-NL" sz="2000" i="1">
                            <a:latin typeface="Cambria Math" panose="02040503050406030204" pitchFamily="18" charset="0"/>
                          </a:rPr>
                          <m:t>𝐵</m:t>
                        </m:r>
                      </m:e>
                      <m:sub>
                        <m:r>
                          <a:rPr lang="en-US" sz="2000" b="0" i="1" smtClean="0">
                            <a:latin typeface="Cambria Math" panose="02040503050406030204" pitchFamily="18" charset="0"/>
                          </a:rPr>
                          <m:t>𝑀</m:t>
                        </m:r>
                      </m:sub>
                    </m:sSub>
                  </m:oMath>
                </a14:m>
                <a:r>
                  <a:rPr lang="en-US" sz="2000" dirty="0" smtClean="0"/>
                  <a:t>, such that the full </a:t>
                </a:r>
                <a:r>
                  <a:rPr lang="en-US" sz="2000" dirty="0"/>
                  <a:t>precision weights </a:t>
                </a:r>
                <a:r>
                  <a:rPr lang="en-US" sz="2000" dirty="0" smtClean="0"/>
                  <a:t>are estimated as</a:t>
                </a:r>
                <a:endParaRPr lang="nl-NL" sz="2000" dirty="0"/>
              </a:p>
              <a:p>
                <a:pPr>
                  <a:lnSpc>
                    <a:spcPct val="100000"/>
                  </a:lnSpc>
                </a:pPr>
                <a14:m>
                  <m:oMathPara xmlns:m="http://schemas.openxmlformats.org/officeDocument/2006/math">
                    <m:oMathParaPr>
                      <m:jc m:val="centerGroup"/>
                    </m:oMathParaPr>
                    <m:oMath xmlns:m="http://schemas.openxmlformats.org/officeDocument/2006/math">
                      <m:r>
                        <a:rPr lang="nl-NL" sz="2000" i="1" smtClean="0">
                          <a:solidFill>
                            <a:schemeClr val="tx1"/>
                          </a:solidFill>
                          <a:latin typeface="Cambria Math" panose="02040503050406030204" pitchFamily="18" charset="0"/>
                        </a:rPr>
                        <m:t>𝑊</m:t>
                      </m:r>
                      <m:r>
                        <a:rPr lang="nl-NL" sz="2000" i="1" smtClean="0">
                          <a:solidFill>
                            <a:schemeClr val="tx1"/>
                          </a:solidFill>
                          <a:latin typeface="Cambria Math" panose="02040503050406030204" pitchFamily="18" charset="0"/>
                        </a:rPr>
                        <m:t>≈</m:t>
                      </m:r>
                      <m:sSub>
                        <m:sSubPr>
                          <m:ctrlPr>
                            <a:rPr lang="nl-NL" sz="2000" i="1">
                              <a:solidFill>
                                <a:schemeClr val="tx1"/>
                              </a:solidFill>
                              <a:latin typeface="Cambria Math" panose="02040503050406030204" pitchFamily="18" charset="0"/>
                            </a:rPr>
                          </m:ctrlPr>
                        </m:sSubPr>
                        <m:e>
                          <m:r>
                            <a:rPr lang="nl-NL" sz="2000" i="1">
                              <a:solidFill>
                                <a:schemeClr val="tx1"/>
                              </a:solidFill>
                              <a:latin typeface="Cambria Math" panose="02040503050406030204" pitchFamily="18" charset="0"/>
                            </a:rPr>
                            <m:t>𝛼</m:t>
                          </m:r>
                        </m:e>
                        <m:sub>
                          <m:r>
                            <a:rPr lang="nl-NL" sz="2000" i="1">
                              <a:solidFill>
                                <a:schemeClr val="tx1"/>
                              </a:solidFill>
                              <a:latin typeface="Cambria Math" panose="02040503050406030204" pitchFamily="18" charset="0"/>
                            </a:rPr>
                            <m:t>1</m:t>
                          </m:r>
                        </m:sub>
                      </m:sSub>
                      <m:sSub>
                        <m:sSubPr>
                          <m:ctrlPr>
                            <a:rPr lang="nl-NL" sz="2000" i="1">
                              <a:solidFill>
                                <a:schemeClr val="tx1"/>
                              </a:solidFill>
                              <a:latin typeface="Cambria Math" panose="02040503050406030204" pitchFamily="18" charset="0"/>
                            </a:rPr>
                          </m:ctrlPr>
                        </m:sSubPr>
                        <m:e>
                          <m:r>
                            <a:rPr lang="nl-NL" sz="2000" i="1">
                              <a:solidFill>
                                <a:schemeClr val="tx1"/>
                              </a:solidFill>
                              <a:latin typeface="Cambria Math" panose="02040503050406030204" pitchFamily="18" charset="0"/>
                            </a:rPr>
                            <m:t>𝐵</m:t>
                          </m:r>
                        </m:e>
                        <m:sub>
                          <m:r>
                            <a:rPr lang="nl-NL" sz="2000" i="1">
                              <a:solidFill>
                                <a:schemeClr val="tx1"/>
                              </a:solidFill>
                              <a:latin typeface="Cambria Math" panose="02040503050406030204" pitchFamily="18" charset="0"/>
                            </a:rPr>
                            <m:t>1</m:t>
                          </m:r>
                        </m:sub>
                      </m:sSub>
                      <m:r>
                        <a:rPr lang="nl-NL" sz="2000" i="1">
                          <a:solidFill>
                            <a:schemeClr val="tx1"/>
                          </a:solidFill>
                          <a:latin typeface="Cambria Math" panose="02040503050406030204" pitchFamily="18" charset="0"/>
                        </a:rPr>
                        <m:t>+</m:t>
                      </m:r>
                      <m:sSub>
                        <m:sSubPr>
                          <m:ctrlPr>
                            <a:rPr lang="nl-NL" sz="2000" i="1">
                              <a:solidFill>
                                <a:schemeClr val="tx1"/>
                              </a:solidFill>
                              <a:latin typeface="Cambria Math" panose="02040503050406030204" pitchFamily="18" charset="0"/>
                            </a:rPr>
                          </m:ctrlPr>
                        </m:sSubPr>
                        <m:e>
                          <m:r>
                            <a:rPr lang="nl-NL" sz="2000" i="1">
                              <a:solidFill>
                                <a:schemeClr val="tx1"/>
                              </a:solidFill>
                              <a:latin typeface="Cambria Math" panose="02040503050406030204" pitchFamily="18" charset="0"/>
                            </a:rPr>
                            <m:t>𝛼</m:t>
                          </m:r>
                        </m:e>
                        <m:sub>
                          <m:r>
                            <a:rPr lang="nl-NL" sz="2000" i="1">
                              <a:solidFill>
                                <a:schemeClr val="tx1"/>
                              </a:solidFill>
                              <a:latin typeface="Cambria Math" panose="02040503050406030204" pitchFamily="18" charset="0"/>
                            </a:rPr>
                            <m:t>2</m:t>
                          </m:r>
                        </m:sub>
                      </m:sSub>
                      <m:sSub>
                        <m:sSubPr>
                          <m:ctrlPr>
                            <a:rPr lang="nl-NL" sz="2000" i="1">
                              <a:solidFill>
                                <a:schemeClr val="tx1"/>
                              </a:solidFill>
                              <a:latin typeface="Cambria Math" panose="02040503050406030204" pitchFamily="18" charset="0"/>
                            </a:rPr>
                          </m:ctrlPr>
                        </m:sSubPr>
                        <m:e>
                          <m:r>
                            <a:rPr lang="nl-NL" sz="2000" i="1">
                              <a:solidFill>
                                <a:schemeClr val="tx1"/>
                              </a:solidFill>
                              <a:latin typeface="Cambria Math" panose="02040503050406030204" pitchFamily="18" charset="0"/>
                            </a:rPr>
                            <m:t>𝐵</m:t>
                          </m:r>
                        </m:e>
                        <m:sub>
                          <m:r>
                            <a:rPr lang="nl-NL" sz="2000" i="1">
                              <a:solidFill>
                                <a:schemeClr val="tx1"/>
                              </a:solidFill>
                              <a:latin typeface="Cambria Math" panose="02040503050406030204" pitchFamily="18" charset="0"/>
                            </a:rPr>
                            <m:t>2</m:t>
                          </m:r>
                        </m:sub>
                      </m:sSub>
                      <m:r>
                        <a:rPr lang="nl-NL" sz="2000" i="1">
                          <a:solidFill>
                            <a:schemeClr val="tx1"/>
                          </a:solidFill>
                          <a:latin typeface="Cambria Math" panose="02040503050406030204" pitchFamily="18" charset="0"/>
                        </a:rPr>
                        <m:t>+…+</m:t>
                      </m:r>
                      <m:sSub>
                        <m:sSubPr>
                          <m:ctrlPr>
                            <a:rPr lang="nl-NL" sz="2000" i="1">
                              <a:solidFill>
                                <a:schemeClr val="tx1"/>
                              </a:solidFill>
                              <a:latin typeface="Cambria Math" panose="02040503050406030204" pitchFamily="18" charset="0"/>
                            </a:rPr>
                          </m:ctrlPr>
                        </m:sSubPr>
                        <m:e>
                          <m:r>
                            <a:rPr lang="nl-NL" sz="2000" i="1">
                              <a:solidFill>
                                <a:schemeClr val="tx1"/>
                              </a:solidFill>
                              <a:latin typeface="Cambria Math" panose="02040503050406030204" pitchFamily="18" charset="0"/>
                            </a:rPr>
                            <m:t>𝛼</m:t>
                          </m:r>
                        </m:e>
                        <m:sub>
                          <m:r>
                            <a:rPr lang="nl-NL" sz="2000" i="1">
                              <a:solidFill>
                                <a:schemeClr val="tx1"/>
                              </a:solidFill>
                              <a:latin typeface="Cambria Math" panose="02040503050406030204" pitchFamily="18" charset="0"/>
                            </a:rPr>
                            <m:t>𝑀</m:t>
                          </m:r>
                        </m:sub>
                      </m:sSub>
                      <m:sSub>
                        <m:sSubPr>
                          <m:ctrlPr>
                            <a:rPr lang="nl-NL" sz="2000" i="1">
                              <a:solidFill>
                                <a:schemeClr val="tx1"/>
                              </a:solidFill>
                              <a:latin typeface="Cambria Math" panose="02040503050406030204" pitchFamily="18" charset="0"/>
                            </a:rPr>
                          </m:ctrlPr>
                        </m:sSubPr>
                        <m:e>
                          <m:r>
                            <a:rPr lang="nl-NL" sz="2000" i="1">
                              <a:solidFill>
                                <a:schemeClr val="tx1"/>
                              </a:solidFill>
                              <a:latin typeface="Cambria Math" panose="02040503050406030204" pitchFamily="18" charset="0"/>
                            </a:rPr>
                            <m:t>𝐵</m:t>
                          </m:r>
                        </m:e>
                        <m:sub>
                          <m:r>
                            <a:rPr lang="nl-NL" sz="2000" i="1">
                              <a:solidFill>
                                <a:schemeClr val="tx1"/>
                              </a:solidFill>
                              <a:latin typeface="Cambria Math" panose="02040503050406030204" pitchFamily="18" charset="0"/>
                            </a:rPr>
                            <m:t>𝑀</m:t>
                          </m:r>
                        </m:sub>
                      </m:sSub>
                    </m:oMath>
                  </m:oMathPara>
                </a14:m>
                <a:endParaRPr lang="en-US" sz="2000" dirty="0" smtClean="0">
                  <a:solidFill>
                    <a:schemeClr val="tx1"/>
                  </a:solidFill>
                </a:endParaRPr>
              </a:p>
              <a:p>
                <a:pPr marL="342900" indent="-342900">
                  <a:lnSpc>
                    <a:spcPct val="120000"/>
                  </a:lnSpc>
                  <a:buFont typeface="Arial" panose="020B0604020202020204" pitchFamily="34" charset="0"/>
                  <a:buChar char="•"/>
                </a:pPr>
                <a:r>
                  <a:rPr lang="en-US" sz="2000" dirty="0"/>
                  <a:t>Every binary base </a:t>
                </a:r>
                <a14:m>
                  <m:oMath xmlns:m="http://schemas.openxmlformats.org/officeDocument/2006/math">
                    <m:sSub>
                      <m:sSubPr>
                        <m:ctrlPr>
                          <a:rPr lang="nl-NL" sz="2000" i="1">
                            <a:latin typeface="Cambria Math" panose="02040503050406030204" pitchFamily="18" charset="0"/>
                          </a:rPr>
                        </m:ctrlPr>
                      </m:sSubPr>
                      <m:e>
                        <m:r>
                          <a:rPr lang="nl-NL" sz="2000" i="1">
                            <a:latin typeface="Cambria Math" panose="02040503050406030204" pitchFamily="18" charset="0"/>
                          </a:rPr>
                          <m:t>𝐵</m:t>
                        </m:r>
                      </m:e>
                      <m:sub>
                        <m:r>
                          <a:rPr lang="en-US" sz="2000" i="1">
                            <a:latin typeface="Cambria Math" panose="02040503050406030204" pitchFamily="18" charset="0"/>
                          </a:rPr>
                          <m:t>𝑖</m:t>
                        </m:r>
                      </m:sub>
                    </m:sSub>
                  </m:oMath>
                </a14:m>
                <a:r>
                  <a:rPr lang="en-US" sz="2000" dirty="0" smtClean="0"/>
                  <a:t>, </a:t>
                </a:r>
                <a14:m>
                  <m:oMath xmlns:m="http://schemas.openxmlformats.org/officeDocument/2006/math">
                    <m:r>
                      <a:rPr lang="en-US" sz="2000" b="0" i="1" smtClean="0">
                        <a:latin typeface="Cambria Math" panose="02040503050406030204" pitchFamily="18" charset="0"/>
                      </a:rPr>
                      <m:t>𝑖</m:t>
                    </m:r>
                    <m:r>
                      <a:rPr lang="en-US" sz="2000" b="0" i="1" smtClean="0">
                        <a:latin typeface="Cambria Math" panose="02040503050406030204" pitchFamily="18" charset="0"/>
                      </a:rPr>
                      <m:t>=1,2,…,</m:t>
                    </m:r>
                    <m:r>
                      <a:rPr lang="en-US" sz="2000" b="0" i="1" smtClean="0">
                        <a:latin typeface="Cambria Math" panose="02040503050406030204" pitchFamily="18" charset="0"/>
                      </a:rPr>
                      <m:t>𝑀</m:t>
                    </m:r>
                  </m:oMath>
                </a14:m>
                <a:r>
                  <a:rPr lang="en-US" sz="2000" dirty="0" smtClean="0"/>
                  <a:t> </a:t>
                </a:r>
                <a:r>
                  <a:rPr lang="en-US" sz="2000" dirty="0"/>
                  <a:t>is constructed </a:t>
                </a:r>
                <a:r>
                  <a:rPr lang="en-US" sz="2000" dirty="0" smtClean="0"/>
                  <a:t>using an user-defined set of shifting parameters </a:t>
                </a:r>
                <a14:m>
                  <m:oMath xmlns:m="http://schemas.openxmlformats.org/officeDocument/2006/math">
                    <m:sSub>
                      <m:sSubPr>
                        <m:ctrlPr>
                          <a:rPr lang="nl-NL" sz="2000" i="1">
                            <a:latin typeface="Cambria Math" panose="02040503050406030204" pitchFamily="18" charset="0"/>
                          </a:rPr>
                        </m:ctrlPr>
                      </m:sSubPr>
                      <m:e>
                        <m:r>
                          <a:rPr lang="nl-NL" sz="2000" i="1">
                            <a:latin typeface="Cambria Math" panose="02040503050406030204" pitchFamily="18" charset="0"/>
                          </a:rPr>
                          <m:t>𝑢</m:t>
                        </m:r>
                      </m:e>
                      <m:sub>
                        <m:r>
                          <a:rPr lang="nl-NL" sz="2000" i="1">
                            <a:latin typeface="Cambria Math" panose="02040503050406030204" pitchFamily="18" charset="0"/>
                          </a:rPr>
                          <m:t>𝑖</m:t>
                        </m:r>
                      </m:sub>
                    </m:sSub>
                  </m:oMath>
                </a14:m>
                <a:r>
                  <a:rPr lang="en-US" sz="2000" dirty="0"/>
                  <a:t> over the </a:t>
                </a:r>
                <a14:m>
                  <m:oMath xmlns:m="http://schemas.openxmlformats.org/officeDocument/2006/math">
                    <m:r>
                      <m:rPr>
                        <m:nor/>
                      </m:rPr>
                      <a:rPr lang="nl-NL" sz="2000">
                        <a:latin typeface="Cambria Math" panose="02040503050406030204" pitchFamily="18" charset="0"/>
                      </a:rPr>
                      <m:t>std</m:t>
                    </m:r>
                    <m:d>
                      <m:dPr>
                        <m:ctrlPr>
                          <a:rPr lang="nl-NL" sz="2000" i="1">
                            <a:latin typeface="Cambria Math" panose="02040503050406030204" pitchFamily="18" charset="0"/>
                          </a:rPr>
                        </m:ctrlPr>
                      </m:dPr>
                      <m:e>
                        <m:r>
                          <a:rPr lang="nl-NL" sz="2000" i="1">
                            <a:latin typeface="Cambria Math" panose="02040503050406030204" pitchFamily="18" charset="0"/>
                          </a:rPr>
                          <m:t>𝑊</m:t>
                        </m:r>
                      </m:e>
                    </m:d>
                  </m:oMath>
                </a14:m>
                <a:r>
                  <a:rPr lang="en-US" sz="2000" dirty="0" smtClean="0"/>
                  <a:t> i.e.</a:t>
                </a:r>
                <a:endParaRPr lang="en-US" sz="2000" dirty="0"/>
              </a:p>
              <a:p>
                <a:pPr>
                  <a:lnSpc>
                    <a:spcPct val="120000"/>
                  </a:lnSpc>
                </a:pPr>
                <a14:m>
                  <m:oMathPara xmlns:m="http://schemas.openxmlformats.org/officeDocument/2006/math">
                    <m:oMathParaPr>
                      <m:jc m:val="centerGroup"/>
                    </m:oMathParaPr>
                    <m:oMath xmlns:m="http://schemas.openxmlformats.org/officeDocument/2006/math">
                      <m:sSub>
                        <m:sSubPr>
                          <m:ctrlPr>
                            <a:rPr lang="nl-NL" sz="2000" i="1" smtClean="0">
                              <a:solidFill>
                                <a:schemeClr val="tx1"/>
                              </a:solidFill>
                              <a:latin typeface="Cambria Math" panose="02040503050406030204" pitchFamily="18" charset="0"/>
                            </a:rPr>
                          </m:ctrlPr>
                        </m:sSubPr>
                        <m:e>
                          <m:r>
                            <a:rPr lang="nl-NL" sz="2000" i="1">
                              <a:solidFill>
                                <a:schemeClr val="tx1"/>
                              </a:solidFill>
                              <a:latin typeface="Cambria Math" panose="02040503050406030204" pitchFamily="18" charset="0"/>
                            </a:rPr>
                            <m:t>𝐵</m:t>
                          </m:r>
                        </m:e>
                        <m:sub>
                          <m:r>
                            <a:rPr lang="nl-NL" sz="2000" i="1">
                              <a:solidFill>
                                <a:schemeClr val="tx1"/>
                              </a:solidFill>
                              <a:latin typeface="Cambria Math" panose="02040503050406030204" pitchFamily="18" charset="0"/>
                            </a:rPr>
                            <m:t>𝑖</m:t>
                          </m:r>
                        </m:sub>
                      </m:sSub>
                      <m:r>
                        <a:rPr lang="nl-NL" sz="2000" i="1">
                          <a:solidFill>
                            <a:schemeClr val="tx1"/>
                          </a:solidFill>
                          <a:latin typeface="Cambria Math" panose="02040503050406030204" pitchFamily="18" charset="0"/>
                        </a:rPr>
                        <m:t>=</m:t>
                      </m:r>
                      <m:r>
                        <m:rPr>
                          <m:nor/>
                        </m:rPr>
                        <a:rPr lang="nl-NL" sz="2000">
                          <a:solidFill>
                            <a:schemeClr val="tx1"/>
                          </a:solidFill>
                          <a:latin typeface="Cambria Math" panose="02040503050406030204" pitchFamily="18" charset="0"/>
                        </a:rPr>
                        <m:t>sign</m:t>
                      </m:r>
                      <m:d>
                        <m:dPr>
                          <m:ctrlPr>
                            <a:rPr lang="nl-NL" sz="2000" i="1">
                              <a:solidFill>
                                <a:schemeClr val="tx1"/>
                              </a:solidFill>
                              <a:latin typeface="Cambria Math" panose="02040503050406030204" pitchFamily="18" charset="0"/>
                            </a:rPr>
                          </m:ctrlPr>
                        </m:dPr>
                        <m:e>
                          <m:r>
                            <a:rPr lang="nl-NL" sz="2000" i="1">
                              <a:solidFill>
                                <a:schemeClr val="tx1"/>
                              </a:solidFill>
                              <a:latin typeface="Cambria Math" panose="02040503050406030204" pitchFamily="18" charset="0"/>
                            </a:rPr>
                            <m:t>𝑊</m:t>
                          </m:r>
                          <m:r>
                            <a:rPr lang="nl-NL" sz="2000" i="1">
                              <a:solidFill>
                                <a:schemeClr val="tx1"/>
                              </a:solidFill>
                              <a:latin typeface="Cambria Math" panose="02040503050406030204" pitchFamily="18" charset="0"/>
                            </a:rPr>
                            <m:t>−</m:t>
                          </m:r>
                          <m:r>
                            <m:rPr>
                              <m:nor/>
                            </m:rPr>
                            <a:rPr lang="nl-NL" sz="2000">
                              <a:solidFill>
                                <a:schemeClr val="tx1"/>
                              </a:solidFill>
                              <a:latin typeface="Cambria Math" panose="02040503050406030204" pitchFamily="18" charset="0"/>
                            </a:rPr>
                            <m:t>mean</m:t>
                          </m:r>
                          <m:d>
                            <m:dPr>
                              <m:ctrlPr>
                                <a:rPr lang="nl-NL" sz="2000" i="1">
                                  <a:solidFill>
                                    <a:schemeClr val="tx1"/>
                                  </a:solidFill>
                                  <a:latin typeface="Cambria Math" panose="02040503050406030204" pitchFamily="18" charset="0"/>
                                </a:rPr>
                              </m:ctrlPr>
                            </m:dPr>
                            <m:e>
                              <m:r>
                                <a:rPr lang="nl-NL" sz="2000" i="1">
                                  <a:solidFill>
                                    <a:schemeClr val="tx1"/>
                                  </a:solidFill>
                                  <a:latin typeface="Cambria Math" panose="02040503050406030204" pitchFamily="18" charset="0"/>
                                </a:rPr>
                                <m:t>𝑊</m:t>
                              </m:r>
                            </m:e>
                          </m:d>
                          <m:r>
                            <a:rPr lang="nl-NL" sz="2000" i="1">
                              <a:solidFill>
                                <a:schemeClr val="tx1"/>
                              </a:solidFill>
                              <a:latin typeface="Cambria Math" panose="02040503050406030204" pitchFamily="18" charset="0"/>
                            </a:rPr>
                            <m:t>+</m:t>
                          </m:r>
                          <m:sSub>
                            <m:sSubPr>
                              <m:ctrlPr>
                                <a:rPr lang="nl-NL" sz="2000" i="1">
                                  <a:solidFill>
                                    <a:schemeClr val="tx1"/>
                                  </a:solidFill>
                                  <a:latin typeface="Cambria Math" panose="02040503050406030204" pitchFamily="18" charset="0"/>
                                </a:rPr>
                              </m:ctrlPr>
                            </m:sSubPr>
                            <m:e>
                              <m:r>
                                <a:rPr lang="nl-NL" sz="2000" i="1">
                                  <a:solidFill>
                                    <a:schemeClr val="tx1"/>
                                  </a:solidFill>
                                  <a:latin typeface="Cambria Math" panose="02040503050406030204" pitchFamily="18" charset="0"/>
                                </a:rPr>
                                <m:t>𝑢</m:t>
                              </m:r>
                            </m:e>
                            <m:sub>
                              <m:r>
                                <a:rPr lang="nl-NL" sz="2000" i="1">
                                  <a:solidFill>
                                    <a:schemeClr val="tx1"/>
                                  </a:solidFill>
                                  <a:latin typeface="Cambria Math" panose="02040503050406030204" pitchFamily="18" charset="0"/>
                                </a:rPr>
                                <m:t>𝑖</m:t>
                              </m:r>
                            </m:sub>
                          </m:sSub>
                          <m:r>
                            <a:rPr lang="en-US" sz="2000" i="1">
                              <a:solidFill>
                                <a:schemeClr val="tx1"/>
                              </a:solidFill>
                              <a:latin typeface="Cambria Math" panose="02040503050406030204" pitchFamily="18" charset="0"/>
                            </a:rPr>
                            <m:t>⋅</m:t>
                          </m:r>
                          <m:r>
                            <m:rPr>
                              <m:nor/>
                            </m:rPr>
                            <a:rPr lang="nl-NL" sz="2000">
                              <a:solidFill>
                                <a:schemeClr val="tx1"/>
                              </a:solidFill>
                              <a:latin typeface="Cambria Math" panose="02040503050406030204" pitchFamily="18" charset="0"/>
                            </a:rPr>
                            <m:t>std</m:t>
                          </m:r>
                          <m:d>
                            <m:dPr>
                              <m:ctrlPr>
                                <a:rPr lang="nl-NL" sz="2000" i="1">
                                  <a:solidFill>
                                    <a:schemeClr val="tx1"/>
                                  </a:solidFill>
                                  <a:latin typeface="Cambria Math" panose="02040503050406030204" pitchFamily="18" charset="0"/>
                                </a:rPr>
                              </m:ctrlPr>
                            </m:dPr>
                            <m:e>
                              <m:r>
                                <a:rPr lang="nl-NL" sz="2000" i="1">
                                  <a:solidFill>
                                    <a:schemeClr val="tx1"/>
                                  </a:solidFill>
                                  <a:latin typeface="Cambria Math" panose="02040503050406030204" pitchFamily="18" charset="0"/>
                                </a:rPr>
                                <m:t>𝑊</m:t>
                              </m:r>
                            </m:e>
                          </m:d>
                        </m:e>
                      </m:d>
                    </m:oMath>
                  </m:oMathPara>
                </a14:m>
                <a:endParaRPr lang="en-US" sz="2000" dirty="0" smtClean="0">
                  <a:solidFill>
                    <a:schemeClr val="tx1"/>
                  </a:solidFill>
                </a:endParaRPr>
              </a:p>
              <a:p>
                <a:pPr marL="342900" indent="-342900">
                  <a:lnSpc>
                    <a:spcPct val="120000"/>
                  </a:lnSpc>
                  <a:buFont typeface="Arial" panose="020B0604020202020204" pitchFamily="34" charset="0"/>
                  <a:buChar char="•"/>
                </a:pPr>
                <a:r>
                  <a:rPr lang="en-US" sz="2000" dirty="0" smtClean="0"/>
                  <a:t>Scaling parameters </a:t>
                </a:r>
                <a14:m>
                  <m:oMath xmlns:m="http://schemas.openxmlformats.org/officeDocument/2006/math">
                    <m:sSub>
                      <m:sSubPr>
                        <m:ctrlPr>
                          <a:rPr lang="en-US" sz="2000" b="0" i="1" smtClean="0">
                            <a:solidFill>
                              <a:srgbClr val="101073"/>
                            </a:solidFill>
                            <a:latin typeface="Cambria Math" panose="02040503050406030204" pitchFamily="18" charset="0"/>
                          </a:rPr>
                        </m:ctrlPr>
                      </m:sSubPr>
                      <m:e>
                        <m:r>
                          <a:rPr lang="nl-NL" sz="2000" i="1">
                            <a:solidFill>
                              <a:srgbClr val="101073"/>
                            </a:solidFill>
                            <a:latin typeface="Cambria Math" panose="02040503050406030204" pitchFamily="18" charset="0"/>
                          </a:rPr>
                          <m:t>𝛼</m:t>
                        </m:r>
                      </m:e>
                      <m:sub>
                        <m:r>
                          <a:rPr lang="en-US" sz="2000" b="0" i="1" smtClean="0">
                            <a:solidFill>
                              <a:srgbClr val="101073"/>
                            </a:solidFill>
                            <a:latin typeface="Cambria Math" panose="02040503050406030204" pitchFamily="18" charset="0"/>
                          </a:rPr>
                          <m:t>𝑖</m:t>
                        </m:r>
                      </m:sub>
                    </m:sSub>
                  </m:oMath>
                </a14:m>
                <a:r>
                  <a:rPr lang="en-US" sz="2000" dirty="0" smtClean="0">
                    <a:solidFill>
                      <a:srgbClr val="101073"/>
                    </a:solidFill>
                  </a:rPr>
                  <a:t>, </a:t>
                </a:r>
                <a14:m>
                  <m:oMath xmlns:m="http://schemas.openxmlformats.org/officeDocument/2006/math">
                    <m:r>
                      <a:rPr lang="en-US" sz="2000" i="1">
                        <a:solidFill>
                          <a:srgbClr val="101073"/>
                        </a:solidFill>
                        <a:latin typeface="Cambria Math" panose="02040503050406030204" pitchFamily="18" charset="0"/>
                      </a:rPr>
                      <m:t>𝑖</m:t>
                    </m:r>
                    <m:r>
                      <a:rPr lang="en-US" sz="2000" i="1">
                        <a:solidFill>
                          <a:srgbClr val="101073"/>
                        </a:solidFill>
                        <a:latin typeface="Cambria Math" panose="02040503050406030204" pitchFamily="18" charset="0"/>
                      </a:rPr>
                      <m:t>=1,2,…,</m:t>
                    </m:r>
                    <m:r>
                      <a:rPr lang="en-US" sz="2000" i="1">
                        <a:solidFill>
                          <a:srgbClr val="101073"/>
                        </a:solidFill>
                        <a:latin typeface="Cambria Math" panose="02040503050406030204" pitchFamily="18" charset="0"/>
                      </a:rPr>
                      <m:t>𝑀</m:t>
                    </m:r>
                  </m:oMath>
                </a14:m>
                <a:r>
                  <a:rPr lang="en-US" sz="2000" dirty="0">
                    <a:solidFill>
                      <a:srgbClr val="101073"/>
                    </a:solidFill>
                  </a:rPr>
                  <a:t> </a:t>
                </a:r>
                <a:r>
                  <a:rPr lang="en-US" sz="2000" dirty="0" smtClean="0">
                    <a:solidFill>
                      <a:srgbClr val="101073"/>
                    </a:solidFill>
                  </a:rPr>
                  <a:t>are calculated by solving the following linear regression problem for every </a:t>
                </a:r>
                <a14:m>
                  <m:oMath xmlns:m="http://schemas.openxmlformats.org/officeDocument/2006/math">
                    <m:sSub>
                      <m:sSubPr>
                        <m:ctrlPr>
                          <a:rPr lang="nl-NL" sz="2000" i="1">
                            <a:latin typeface="Cambria Math" panose="02040503050406030204" pitchFamily="18" charset="0"/>
                          </a:rPr>
                        </m:ctrlPr>
                      </m:sSubPr>
                      <m:e>
                        <m:r>
                          <a:rPr lang="nl-NL" sz="2000" i="1">
                            <a:latin typeface="Cambria Math" panose="02040503050406030204" pitchFamily="18" charset="0"/>
                          </a:rPr>
                          <m:t>𝐵</m:t>
                        </m:r>
                      </m:e>
                      <m:sub>
                        <m:r>
                          <a:rPr lang="en-US" sz="2000" i="1">
                            <a:latin typeface="Cambria Math" panose="02040503050406030204" pitchFamily="18" charset="0"/>
                          </a:rPr>
                          <m:t>𝑖</m:t>
                        </m:r>
                      </m:sub>
                    </m:sSub>
                  </m:oMath>
                </a14:m>
                <a:r>
                  <a:rPr lang="en-US" sz="1400" dirty="0">
                    <a:solidFill>
                      <a:srgbClr val="101073"/>
                    </a:solidFill>
                  </a:rPr>
                  <a:t> </a:t>
                </a:r>
                <a:r>
                  <a:rPr lang="en-US" sz="2000" dirty="0" smtClean="0">
                    <a:solidFill>
                      <a:srgbClr val="101073"/>
                    </a:solidFill>
                  </a:rPr>
                  <a:t>i.e.</a:t>
                </a:r>
                <a:endParaRPr lang="en-US" sz="1363" dirty="0">
                  <a:solidFill>
                    <a:srgbClr val="101073"/>
                  </a:solidFill>
                </a:endParaRPr>
              </a:p>
              <a:p>
                <a:pPr>
                  <a:lnSpc>
                    <a:spcPct val="120000"/>
                  </a:lnSpc>
                </a:pPr>
                <a14:m>
                  <m:oMathPara xmlns:m="http://schemas.openxmlformats.org/officeDocument/2006/math">
                    <m:oMathParaPr>
                      <m:jc m:val="centerGroup"/>
                    </m:oMathParaPr>
                    <m:oMath xmlns:m="http://schemas.openxmlformats.org/officeDocument/2006/math">
                      <m:func>
                        <m:funcPr>
                          <m:ctrlPr>
                            <a:rPr lang="nl-NL" sz="2000" i="1">
                              <a:solidFill>
                                <a:schemeClr val="tx1"/>
                              </a:solidFill>
                              <a:latin typeface="Cambria Math" panose="02040503050406030204" pitchFamily="18" charset="0"/>
                            </a:rPr>
                          </m:ctrlPr>
                        </m:funcPr>
                        <m:fName>
                          <m:limLow>
                            <m:limLowPr>
                              <m:ctrlPr>
                                <a:rPr lang="nl-NL" sz="2000" i="1">
                                  <a:solidFill>
                                    <a:schemeClr val="tx1"/>
                                  </a:solidFill>
                                  <a:latin typeface="Cambria Math" panose="02040503050406030204" pitchFamily="18" charset="0"/>
                                </a:rPr>
                              </m:ctrlPr>
                            </m:limLowPr>
                            <m:e>
                              <m:r>
                                <a:rPr lang="en-US" sz="2000" b="0" i="1" smtClean="0">
                                  <a:solidFill>
                                    <a:schemeClr val="tx1"/>
                                  </a:solidFill>
                                  <a:latin typeface="Cambria Math" panose="02040503050406030204" pitchFamily="18" charset="0"/>
                                </a:rPr>
                                <m:t> </m:t>
                              </m:r>
                              <m:r>
                                <m:rPr>
                                  <m:sty m:val="p"/>
                                </m:rPr>
                                <a:rPr lang="nl-NL" sz="2000">
                                  <a:solidFill>
                                    <a:schemeClr val="tx1"/>
                                  </a:solidFill>
                                  <a:latin typeface="Cambria Math" panose="02040503050406030204" pitchFamily="18" charset="0"/>
                                </a:rPr>
                                <m:t>min</m:t>
                              </m:r>
                            </m:e>
                            <m:lim>
                              <m:sSub>
                                <m:sSubPr>
                                  <m:ctrlPr>
                                    <a:rPr lang="en-US" sz="2000" b="0" i="1" smtClean="0">
                                      <a:solidFill>
                                        <a:schemeClr val="tx1"/>
                                      </a:solidFill>
                                      <a:latin typeface="Cambria Math" panose="02040503050406030204" pitchFamily="18" charset="0"/>
                                    </a:rPr>
                                  </m:ctrlPr>
                                </m:sSubPr>
                                <m:e>
                                  <m:r>
                                    <a:rPr lang="en-US" sz="2000" b="0" i="1" smtClean="0">
                                      <a:solidFill>
                                        <a:schemeClr val="tx1"/>
                                      </a:solidFill>
                                      <a:latin typeface="Cambria Math" panose="02040503050406030204" pitchFamily="18" charset="0"/>
                                    </a:rPr>
                                    <m:t>𝛼</m:t>
                                  </m:r>
                                </m:e>
                                <m:sub>
                                  <m:r>
                                    <a:rPr lang="en-US" sz="2000" b="0" i="1" smtClean="0">
                                      <a:solidFill>
                                        <a:schemeClr val="tx1"/>
                                      </a:solidFill>
                                      <a:latin typeface="Cambria Math" panose="02040503050406030204" pitchFamily="18" charset="0"/>
                                    </a:rPr>
                                    <m:t>𝑖</m:t>
                                  </m:r>
                                </m:sub>
                              </m:sSub>
                            </m:lim>
                          </m:limLow>
                        </m:fName>
                        <m:e>
                          <m:r>
                            <a:rPr lang="en-US" sz="2000" b="0" i="1" smtClean="0">
                              <a:solidFill>
                                <a:schemeClr val="tx1"/>
                              </a:solidFill>
                              <a:latin typeface="Cambria Math" panose="02040503050406030204" pitchFamily="18" charset="0"/>
                            </a:rPr>
                            <m:t> </m:t>
                          </m:r>
                          <m:sSup>
                            <m:sSupPr>
                              <m:ctrlPr>
                                <a:rPr lang="en-US" sz="2000" i="1">
                                  <a:solidFill>
                                    <a:schemeClr val="tx1"/>
                                  </a:solidFill>
                                  <a:latin typeface="Cambria Math" panose="02040503050406030204" pitchFamily="18" charset="0"/>
                                </a:rPr>
                              </m:ctrlPr>
                            </m:sSupPr>
                            <m:e>
                              <m:d>
                                <m:dPr>
                                  <m:begChr m:val="‖"/>
                                  <m:endChr m:val="‖"/>
                                  <m:ctrlPr>
                                    <a:rPr lang="en-US" sz="2000" i="1">
                                      <a:solidFill>
                                        <a:schemeClr val="tx1"/>
                                      </a:solidFill>
                                      <a:latin typeface="Cambria Math" panose="02040503050406030204" pitchFamily="18" charset="0"/>
                                    </a:rPr>
                                  </m:ctrlPr>
                                </m:dPr>
                                <m:e>
                                  <m:r>
                                    <a:rPr lang="en-US" sz="2000" b="0" i="1" smtClean="0">
                                      <a:solidFill>
                                        <a:schemeClr val="tx1"/>
                                      </a:solidFill>
                                      <a:latin typeface="Cambria Math" panose="02040503050406030204" pitchFamily="18" charset="0"/>
                                    </a:rPr>
                                    <m:t>𝑊</m:t>
                                  </m:r>
                                  <m:r>
                                    <a:rPr lang="en-US" sz="2000" i="1">
                                      <a:solidFill>
                                        <a:schemeClr val="tx1"/>
                                      </a:solidFill>
                                      <a:latin typeface="Cambria Math" panose="02040503050406030204" pitchFamily="18" charset="0"/>
                                    </a:rPr>
                                    <m:t> −</m:t>
                                  </m:r>
                                  <m:sSub>
                                    <m:sSubPr>
                                      <m:ctrlPr>
                                        <a:rPr lang="en-US" sz="2000" b="0" i="1" smtClean="0">
                                          <a:solidFill>
                                            <a:schemeClr val="tx1"/>
                                          </a:solidFill>
                                          <a:latin typeface="Cambria Math" panose="02040503050406030204" pitchFamily="18" charset="0"/>
                                        </a:rPr>
                                      </m:ctrlPr>
                                    </m:sSubPr>
                                    <m:e>
                                      <m:r>
                                        <a:rPr lang="en-US" sz="2000" i="1">
                                          <a:solidFill>
                                            <a:schemeClr val="tx1"/>
                                          </a:solidFill>
                                          <a:latin typeface="Cambria Math" panose="02040503050406030204" pitchFamily="18" charset="0"/>
                                        </a:rPr>
                                        <m:t>𝐵</m:t>
                                      </m:r>
                                    </m:e>
                                    <m:sub>
                                      <m:r>
                                        <a:rPr lang="en-US" sz="2000" b="0" i="1" smtClean="0">
                                          <a:solidFill>
                                            <a:schemeClr val="tx1"/>
                                          </a:solidFill>
                                          <a:latin typeface="Cambria Math" panose="02040503050406030204" pitchFamily="18" charset="0"/>
                                        </a:rPr>
                                        <m:t>𝑖</m:t>
                                      </m:r>
                                    </m:sub>
                                  </m:sSub>
                                  <m:sSub>
                                    <m:sSubPr>
                                      <m:ctrlPr>
                                        <a:rPr lang="en-US" sz="2000" b="0" i="1" smtClean="0">
                                          <a:solidFill>
                                            <a:schemeClr val="tx1"/>
                                          </a:solidFill>
                                          <a:latin typeface="Cambria Math" panose="02040503050406030204" pitchFamily="18" charset="0"/>
                                        </a:rPr>
                                      </m:ctrlPr>
                                    </m:sSubPr>
                                    <m:e>
                                      <m:r>
                                        <a:rPr lang="en-US" sz="2000" i="1">
                                          <a:solidFill>
                                            <a:schemeClr val="tx1"/>
                                          </a:solidFill>
                                          <a:latin typeface="Cambria Math" panose="02040503050406030204" pitchFamily="18" charset="0"/>
                                        </a:rPr>
                                        <m:t>𝛼</m:t>
                                      </m:r>
                                    </m:e>
                                    <m:sub>
                                      <m:r>
                                        <a:rPr lang="en-US" sz="2000" b="0" i="1" smtClean="0">
                                          <a:solidFill>
                                            <a:schemeClr val="tx1"/>
                                          </a:solidFill>
                                          <a:latin typeface="Cambria Math" panose="02040503050406030204" pitchFamily="18" charset="0"/>
                                        </a:rPr>
                                        <m:t>𝑖</m:t>
                                      </m:r>
                                    </m:sub>
                                  </m:sSub>
                                </m:e>
                              </m:d>
                            </m:e>
                            <m:sup>
                              <m:r>
                                <a:rPr lang="en-US" sz="2000" i="1">
                                  <a:solidFill>
                                    <a:schemeClr val="tx1"/>
                                  </a:solidFill>
                                  <a:latin typeface="Cambria Math" panose="02040503050406030204" pitchFamily="18" charset="0"/>
                                </a:rPr>
                                <m:t>2</m:t>
                              </m:r>
                            </m:sup>
                          </m:sSup>
                        </m:e>
                      </m:func>
                    </m:oMath>
                  </m:oMathPara>
                </a14:m>
                <a:endParaRPr lang="en-US" sz="2000" dirty="0" smtClean="0">
                  <a:solidFill>
                    <a:srgbClr val="101073"/>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10100" y="1187999"/>
                <a:ext cx="7922712" cy="3955499"/>
              </a:xfrm>
              <a:blipFill rotWithShape="0">
                <a:blip r:embed="rId2"/>
                <a:stretch>
                  <a:fillRect l="-1846" t="-1079" r="-1462"/>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B7CEC10D-CD46-426F-915E-6C78530279CB}" type="slidenum">
              <a:rPr lang="en-US" smtClean="0"/>
              <a:t>33</a:t>
            </a:fld>
            <a:endParaRPr lang="en-US" dirty="0"/>
          </a:p>
        </p:txBody>
      </p:sp>
    </p:spTree>
    <p:extLst>
      <p:ext uri="{BB962C8B-B14F-4D97-AF65-F5344CB8AC3E}">
        <p14:creationId xmlns:p14="http://schemas.microsoft.com/office/powerpoint/2010/main" val="1098317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ABC-Net – weight </a:t>
            </a:r>
            <a:r>
              <a:rPr lang="en-US" dirty="0" smtClean="0"/>
              <a:t>approximation implementation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10099" y="1188000"/>
                <a:ext cx="7922713" cy="1082055"/>
              </a:xfrm>
            </p:spPr>
            <p:txBody>
              <a:bodyPr/>
              <a:lstStyle/>
              <a:p>
                <a:r>
                  <a:rPr lang="en-US" sz="2000" dirty="0" smtClean="0"/>
                  <a:t>Observations:</a:t>
                </a:r>
              </a:p>
              <a:p>
                <a:pPr marL="545400" lvl="2" indent="-342900"/>
                <a:r>
                  <a:rPr lang="en-US" sz="1600" dirty="0" err="1" smtClean="0"/>
                  <a:t>Binarized</a:t>
                </a:r>
                <a:r>
                  <a:rPr lang="en-US" sz="1600" dirty="0" smtClean="0"/>
                  <a:t> input data </a:t>
                </a:r>
                <a14:m>
                  <m:oMath xmlns:m="http://schemas.openxmlformats.org/officeDocument/2006/math">
                    <m:sSub>
                      <m:sSubPr>
                        <m:ctrlPr>
                          <a:rPr lang="en-US" sz="1600" i="1">
                            <a:latin typeface="Cambria Math" panose="02040503050406030204" pitchFamily="18" charset="0"/>
                          </a:rPr>
                        </m:ctrlPr>
                      </m:sSubPr>
                      <m:e>
                        <m:r>
                          <a:rPr lang="en-US" sz="1600" b="0" i="1" smtClean="0">
                            <a:latin typeface="Cambria Math" panose="02040503050406030204" pitchFamily="18" charset="0"/>
                          </a:rPr>
                          <m:t>𝐼</m:t>
                        </m:r>
                      </m:e>
                      <m:sub>
                        <m:r>
                          <a:rPr lang="en-US" sz="1600" i="1">
                            <a:latin typeface="Cambria Math" panose="02040503050406030204" pitchFamily="18" charset="0"/>
                          </a:rPr>
                          <m:t>𝐵</m:t>
                        </m:r>
                      </m:sub>
                    </m:sSub>
                  </m:oMath>
                </a14:m>
                <a:r>
                  <a:rPr lang="en-US" sz="1600" dirty="0" smtClean="0"/>
                  <a:t> is the same for all binary convolutions.</a:t>
                </a:r>
              </a:p>
              <a:p>
                <a:pPr marL="545400" lvl="2" indent="-342900"/>
                <a:r>
                  <a:rPr lang="en-US" sz="1600" dirty="0" smtClean="0"/>
                  <a:t>Binary convolutional workload increases by the number of bases.</a:t>
                </a:r>
              </a:p>
              <a:p>
                <a:endParaRPr lang="en-US"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10099" y="1188000"/>
                <a:ext cx="7922713" cy="1082055"/>
              </a:xfrm>
              <a:blipFill rotWithShape="0">
                <a:blip r:embed="rId2"/>
                <a:stretch>
                  <a:fillRect l="-1923" t="-13559"/>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B7CEC10D-CD46-426F-915E-6C78530279CB}" type="slidenum">
              <a:rPr lang="en-US" smtClean="0"/>
              <a:t>34</a:t>
            </a:fld>
            <a:endParaRPr lang="en-US" dirty="0"/>
          </a:p>
        </p:txBody>
      </p:sp>
      <p:sp>
        <p:nvSpPr>
          <p:cNvPr id="5" name="Pijl: rechts 5">
            <a:extLst>
              <a:ext uri="{FF2B5EF4-FFF2-40B4-BE49-F238E27FC236}">
                <a16:creationId xmlns:a16="http://schemas.microsoft.com/office/drawing/2014/main" xmlns="" id="{A730D7A8-89B7-45B7-9914-892E7CDE3875}"/>
              </a:ext>
            </a:extLst>
          </p:cNvPr>
          <p:cNvSpPr/>
          <p:nvPr/>
        </p:nvSpPr>
        <p:spPr>
          <a:xfrm>
            <a:off x="3344617" y="3039233"/>
            <a:ext cx="1262958" cy="4413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dirty="0"/>
          </a:p>
        </p:txBody>
      </p:sp>
      <p:sp>
        <p:nvSpPr>
          <p:cNvPr id="6" name="Tekstvak 6">
            <a:extLst>
              <a:ext uri="{FF2B5EF4-FFF2-40B4-BE49-F238E27FC236}">
                <a16:creationId xmlns:a16="http://schemas.microsoft.com/office/drawing/2014/main" xmlns="" id="{92D7F2F9-0A0F-4222-A30A-96AAD27EF63B}"/>
              </a:ext>
            </a:extLst>
          </p:cNvPr>
          <p:cNvSpPr txBox="1"/>
          <p:nvPr/>
        </p:nvSpPr>
        <p:spPr>
          <a:xfrm>
            <a:off x="2759417" y="2492347"/>
            <a:ext cx="2366301" cy="792525"/>
          </a:xfrm>
          <a:prstGeom prst="rect">
            <a:avLst/>
          </a:prstGeom>
          <a:noFill/>
        </p:spPr>
        <p:txBody>
          <a:bodyPr wrap="square" rtlCol="0">
            <a:spAutoFit/>
          </a:bodyPr>
          <a:lstStyle/>
          <a:p>
            <a:pPr algn="ctr"/>
            <a:r>
              <a:rPr lang="nl-NL" sz="1600" b="1" dirty="0" err="1"/>
              <a:t>Approximate</a:t>
            </a:r>
            <a:r>
              <a:rPr lang="nl-NL" sz="1600" b="1" dirty="0"/>
              <a:t> </a:t>
            </a:r>
            <a:r>
              <a:rPr lang="nl-NL" sz="1600" b="1" dirty="0" err="1"/>
              <a:t>weights</a:t>
            </a:r>
            <a:r>
              <a:rPr lang="nl-NL" sz="1600" b="1" dirty="0"/>
              <a:t> </a:t>
            </a:r>
            <a:r>
              <a:rPr lang="nl-NL" sz="1600" b="1" dirty="0" err="1"/>
              <a:t>using</a:t>
            </a:r>
            <a:r>
              <a:rPr lang="nl-NL" sz="1600" b="1" dirty="0"/>
              <a:t> 3 </a:t>
            </a:r>
            <a:r>
              <a:rPr lang="nl-NL" sz="1600" b="1" dirty="0" err="1"/>
              <a:t>binary</a:t>
            </a:r>
            <a:r>
              <a:rPr lang="nl-NL" sz="1600" b="1" dirty="0"/>
              <a:t> bases</a:t>
            </a:r>
          </a:p>
          <a:p>
            <a:pPr algn="ctr"/>
            <a:endParaRPr lang="nl-NL" sz="1350" dirty="0"/>
          </a:p>
        </p:txBody>
      </p:sp>
      <p:sp>
        <p:nvSpPr>
          <p:cNvPr id="19" name="Tekstvak 22">
            <a:extLst>
              <a:ext uri="{FF2B5EF4-FFF2-40B4-BE49-F238E27FC236}">
                <a16:creationId xmlns:a16="http://schemas.microsoft.com/office/drawing/2014/main" xmlns="" id="{01E01CD5-9EC6-4867-B087-048673917494}"/>
              </a:ext>
            </a:extLst>
          </p:cNvPr>
          <p:cNvSpPr txBox="1"/>
          <p:nvPr/>
        </p:nvSpPr>
        <p:spPr>
          <a:xfrm>
            <a:off x="1004680" y="3260354"/>
            <a:ext cx="689822" cy="300082"/>
          </a:xfrm>
          <a:prstGeom prst="rect">
            <a:avLst/>
          </a:prstGeom>
          <a:solidFill>
            <a:schemeClr val="accent5">
              <a:lumMod val="40000"/>
              <a:lumOff val="60000"/>
            </a:schemeClr>
          </a:solidFill>
          <a:ln>
            <a:solidFill>
              <a:schemeClr val="accent5"/>
            </a:solidFill>
          </a:ln>
        </p:spPr>
        <p:txBody>
          <a:bodyPr wrap="square" rtlCol="0">
            <a:spAutoFit/>
          </a:bodyPr>
          <a:lstStyle/>
          <a:p>
            <a:pPr algn="ctr"/>
            <a:r>
              <a:rPr lang="nl-NL" sz="1350" dirty="0" err="1"/>
              <a:t>Conv</a:t>
            </a:r>
            <a:endParaRPr lang="nl-NL" sz="1350" dirty="0"/>
          </a:p>
        </p:txBody>
      </p:sp>
      <p:sp>
        <p:nvSpPr>
          <p:cNvPr id="23" name="Tekstvak 14">
            <a:extLst>
              <a:ext uri="{FF2B5EF4-FFF2-40B4-BE49-F238E27FC236}">
                <a16:creationId xmlns:a16="http://schemas.microsoft.com/office/drawing/2014/main" xmlns="" id="{049B48FB-DCAF-407C-A90C-FAAA89D80DF8}"/>
              </a:ext>
            </a:extLst>
          </p:cNvPr>
          <p:cNvSpPr txBox="1"/>
          <p:nvPr/>
        </p:nvSpPr>
        <p:spPr>
          <a:xfrm>
            <a:off x="6623879" y="3698491"/>
            <a:ext cx="679569" cy="300082"/>
          </a:xfrm>
          <a:prstGeom prst="rect">
            <a:avLst/>
          </a:prstGeom>
          <a:solidFill>
            <a:schemeClr val="accent4">
              <a:lumMod val="40000"/>
              <a:lumOff val="60000"/>
            </a:schemeClr>
          </a:solidFill>
          <a:ln>
            <a:solidFill>
              <a:schemeClr val="accent4"/>
            </a:solidFill>
          </a:ln>
        </p:spPr>
        <p:txBody>
          <a:bodyPr wrap="square" rtlCol="0">
            <a:spAutoFit/>
          </a:bodyPr>
          <a:lstStyle/>
          <a:p>
            <a:pPr algn="ctr"/>
            <a:endParaRPr lang="nl-NL" sz="1350" dirty="0"/>
          </a:p>
        </p:txBody>
      </p:sp>
      <mc:AlternateContent xmlns:mc="http://schemas.openxmlformats.org/markup-compatibility/2006" xmlns:a14="http://schemas.microsoft.com/office/drawing/2010/main">
        <mc:Choice Requires="a14">
          <p:sp>
            <p:nvSpPr>
              <p:cNvPr id="38" name="Rectangle 37"/>
              <p:cNvSpPr/>
              <p:nvPr/>
            </p:nvSpPr>
            <p:spPr>
              <a:xfrm>
                <a:off x="6045651" y="3638608"/>
                <a:ext cx="48705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nl-NL" i="1">
                              <a:latin typeface="Cambria Math" panose="02040503050406030204" pitchFamily="18" charset="0"/>
                            </a:rPr>
                          </m:ctrlPr>
                        </m:sSubPr>
                        <m:e>
                          <m:r>
                            <a:rPr lang="nl-NL" i="1">
                              <a:latin typeface="Cambria Math" panose="02040503050406030204" pitchFamily="18" charset="0"/>
                            </a:rPr>
                            <m:t>𝐵</m:t>
                          </m:r>
                        </m:e>
                        <m:sub>
                          <m:r>
                            <a:rPr lang="en-US" i="1">
                              <a:latin typeface="Cambria Math" panose="02040503050406030204" pitchFamily="18" charset="0"/>
                            </a:rPr>
                            <m:t>3</m:t>
                          </m:r>
                        </m:sub>
                      </m:sSub>
                    </m:oMath>
                  </m:oMathPara>
                </a14:m>
                <a:endParaRPr lang="en-US" dirty="0"/>
              </a:p>
            </p:txBody>
          </p:sp>
        </mc:Choice>
        <mc:Fallback xmlns="">
          <p:sp>
            <p:nvSpPr>
              <p:cNvPr id="38" name="Rectangle 37"/>
              <p:cNvSpPr>
                <a:spLocks noRot="1" noChangeAspect="1" noMove="1" noResize="1" noEditPoints="1" noAdjustHandles="1" noChangeArrowheads="1" noChangeShapeType="1" noTextEdit="1"/>
              </p:cNvSpPr>
              <p:nvPr/>
            </p:nvSpPr>
            <p:spPr>
              <a:xfrm>
                <a:off x="6045651" y="3638608"/>
                <a:ext cx="487056" cy="369332"/>
              </a:xfrm>
              <a:prstGeom prst="rect">
                <a:avLst/>
              </a:prstGeom>
              <a:blipFill rotWithShape="0">
                <a:blip r:embed="rId3"/>
                <a:stretch>
                  <a:fillRect/>
                </a:stretch>
              </a:blipFill>
            </p:spPr>
            <p:txBody>
              <a:bodyPr/>
              <a:lstStyle/>
              <a:p>
                <a:r>
                  <a:rPr lang="en-US">
                    <a:noFill/>
                  </a:rPr>
                  <a:t> </a:t>
                </a:r>
              </a:p>
            </p:txBody>
          </p:sp>
        </mc:Fallback>
      </mc:AlternateContent>
      <p:cxnSp>
        <p:nvCxnSpPr>
          <p:cNvPr id="39" name="Rechte verbindingslijn met pijl 20">
            <a:extLst>
              <a:ext uri="{FF2B5EF4-FFF2-40B4-BE49-F238E27FC236}">
                <a16:creationId xmlns:a16="http://schemas.microsoft.com/office/drawing/2014/main" xmlns="" id="{F36712AE-0B71-4B65-B8F1-B47239260DD7}"/>
              </a:ext>
            </a:extLst>
          </p:cNvPr>
          <p:cNvCxnSpPr>
            <a:cxnSpLocks/>
          </p:cNvCxnSpPr>
          <p:nvPr/>
        </p:nvCxnSpPr>
        <p:spPr>
          <a:xfrm>
            <a:off x="6432009" y="3848532"/>
            <a:ext cx="19187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0" name="Rectangle 49"/>
          <p:cNvSpPr/>
          <p:nvPr/>
        </p:nvSpPr>
        <p:spPr>
          <a:xfrm>
            <a:off x="6568196" y="3684093"/>
            <a:ext cx="782843" cy="307777"/>
          </a:xfrm>
          <a:prstGeom prst="rect">
            <a:avLst/>
          </a:prstGeom>
        </p:spPr>
        <p:txBody>
          <a:bodyPr wrap="none">
            <a:spAutoFit/>
          </a:bodyPr>
          <a:lstStyle/>
          <a:p>
            <a:pPr algn="ctr"/>
            <a:r>
              <a:rPr lang="nl-NL" sz="1400" dirty="0" err="1"/>
              <a:t>BinConv</a:t>
            </a:r>
            <a:endParaRPr lang="nl-NL" dirty="0"/>
          </a:p>
        </p:txBody>
      </p:sp>
      <p:sp>
        <p:nvSpPr>
          <p:cNvPr id="61" name="Tekstvak 14">
            <a:extLst>
              <a:ext uri="{FF2B5EF4-FFF2-40B4-BE49-F238E27FC236}">
                <a16:creationId xmlns:a16="http://schemas.microsoft.com/office/drawing/2014/main" xmlns="" id="{049B48FB-DCAF-407C-A90C-FAAA89D80DF8}"/>
              </a:ext>
            </a:extLst>
          </p:cNvPr>
          <p:cNvSpPr txBox="1"/>
          <p:nvPr/>
        </p:nvSpPr>
        <p:spPr>
          <a:xfrm>
            <a:off x="6623879" y="3307867"/>
            <a:ext cx="679569" cy="300082"/>
          </a:xfrm>
          <a:prstGeom prst="rect">
            <a:avLst/>
          </a:prstGeom>
          <a:solidFill>
            <a:schemeClr val="accent4">
              <a:lumMod val="40000"/>
              <a:lumOff val="60000"/>
            </a:schemeClr>
          </a:solidFill>
          <a:ln>
            <a:solidFill>
              <a:schemeClr val="accent4"/>
            </a:solidFill>
          </a:ln>
        </p:spPr>
        <p:txBody>
          <a:bodyPr wrap="square" rtlCol="0">
            <a:spAutoFit/>
          </a:bodyPr>
          <a:lstStyle/>
          <a:p>
            <a:pPr algn="ctr"/>
            <a:endParaRPr lang="nl-NL" sz="1350" dirty="0"/>
          </a:p>
        </p:txBody>
      </p:sp>
      <mc:AlternateContent xmlns:mc="http://schemas.openxmlformats.org/markup-compatibility/2006" xmlns:a14="http://schemas.microsoft.com/office/drawing/2010/main">
        <mc:Choice Requires="a14">
          <p:sp>
            <p:nvSpPr>
              <p:cNvPr id="62" name="Rectangle 61"/>
              <p:cNvSpPr/>
              <p:nvPr/>
            </p:nvSpPr>
            <p:spPr>
              <a:xfrm>
                <a:off x="6040888" y="3259911"/>
                <a:ext cx="48705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nl-NL" i="1">
                              <a:latin typeface="Cambria Math" panose="02040503050406030204" pitchFamily="18" charset="0"/>
                            </a:rPr>
                          </m:ctrlPr>
                        </m:sSubPr>
                        <m:e>
                          <m:r>
                            <a:rPr lang="nl-NL" i="1">
                              <a:latin typeface="Cambria Math" panose="02040503050406030204" pitchFamily="18" charset="0"/>
                            </a:rPr>
                            <m:t>𝐵</m:t>
                          </m:r>
                        </m:e>
                        <m:sub>
                          <m:r>
                            <a:rPr lang="en-US" b="0" i="1" smtClean="0">
                              <a:latin typeface="Cambria Math" panose="02040503050406030204" pitchFamily="18" charset="0"/>
                            </a:rPr>
                            <m:t>2</m:t>
                          </m:r>
                        </m:sub>
                      </m:sSub>
                    </m:oMath>
                  </m:oMathPara>
                </a14:m>
                <a:endParaRPr lang="en-US" dirty="0"/>
              </a:p>
            </p:txBody>
          </p:sp>
        </mc:Choice>
        <mc:Fallback xmlns="">
          <p:sp>
            <p:nvSpPr>
              <p:cNvPr id="62" name="Rectangle 61"/>
              <p:cNvSpPr>
                <a:spLocks noRot="1" noChangeAspect="1" noMove="1" noResize="1" noEditPoints="1" noAdjustHandles="1" noChangeArrowheads="1" noChangeShapeType="1" noTextEdit="1"/>
              </p:cNvSpPr>
              <p:nvPr/>
            </p:nvSpPr>
            <p:spPr>
              <a:xfrm>
                <a:off x="6040888" y="3259911"/>
                <a:ext cx="487056" cy="369332"/>
              </a:xfrm>
              <a:prstGeom prst="rect">
                <a:avLst/>
              </a:prstGeom>
              <a:blipFill rotWithShape="0">
                <a:blip r:embed="rId4"/>
                <a:stretch>
                  <a:fillRect/>
                </a:stretch>
              </a:blipFill>
            </p:spPr>
            <p:txBody>
              <a:bodyPr/>
              <a:lstStyle/>
              <a:p>
                <a:r>
                  <a:rPr lang="en-US">
                    <a:noFill/>
                  </a:rPr>
                  <a:t> </a:t>
                </a:r>
              </a:p>
            </p:txBody>
          </p:sp>
        </mc:Fallback>
      </mc:AlternateContent>
      <p:cxnSp>
        <p:nvCxnSpPr>
          <p:cNvPr id="63" name="Rechte verbindingslijn met pijl 20">
            <a:extLst>
              <a:ext uri="{FF2B5EF4-FFF2-40B4-BE49-F238E27FC236}">
                <a16:creationId xmlns:a16="http://schemas.microsoft.com/office/drawing/2014/main" xmlns="" id="{F36712AE-0B71-4B65-B8F1-B47239260DD7}"/>
              </a:ext>
            </a:extLst>
          </p:cNvPr>
          <p:cNvCxnSpPr>
            <a:cxnSpLocks/>
          </p:cNvCxnSpPr>
          <p:nvPr/>
        </p:nvCxnSpPr>
        <p:spPr>
          <a:xfrm>
            <a:off x="6432009" y="3457908"/>
            <a:ext cx="19187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4" name="Rectangle 63"/>
          <p:cNvSpPr/>
          <p:nvPr/>
        </p:nvSpPr>
        <p:spPr>
          <a:xfrm>
            <a:off x="6568196" y="3293469"/>
            <a:ext cx="782843" cy="307777"/>
          </a:xfrm>
          <a:prstGeom prst="rect">
            <a:avLst/>
          </a:prstGeom>
        </p:spPr>
        <p:txBody>
          <a:bodyPr wrap="none">
            <a:spAutoFit/>
          </a:bodyPr>
          <a:lstStyle/>
          <a:p>
            <a:pPr algn="ctr"/>
            <a:r>
              <a:rPr lang="nl-NL" sz="1400" dirty="0" err="1"/>
              <a:t>BinConv</a:t>
            </a:r>
            <a:endParaRPr lang="nl-NL" dirty="0"/>
          </a:p>
        </p:txBody>
      </p:sp>
      <p:sp>
        <p:nvSpPr>
          <p:cNvPr id="65" name="Tekstvak 14">
            <a:extLst>
              <a:ext uri="{FF2B5EF4-FFF2-40B4-BE49-F238E27FC236}">
                <a16:creationId xmlns:a16="http://schemas.microsoft.com/office/drawing/2014/main" xmlns="" id="{049B48FB-DCAF-407C-A90C-FAAA89D80DF8}"/>
              </a:ext>
            </a:extLst>
          </p:cNvPr>
          <p:cNvSpPr txBox="1"/>
          <p:nvPr/>
        </p:nvSpPr>
        <p:spPr>
          <a:xfrm>
            <a:off x="6623879" y="2903912"/>
            <a:ext cx="679569" cy="300082"/>
          </a:xfrm>
          <a:prstGeom prst="rect">
            <a:avLst/>
          </a:prstGeom>
          <a:solidFill>
            <a:schemeClr val="accent4">
              <a:lumMod val="40000"/>
              <a:lumOff val="60000"/>
            </a:schemeClr>
          </a:solidFill>
          <a:ln>
            <a:solidFill>
              <a:schemeClr val="accent4"/>
            </a:solidFill>
          </a:ln>
        </p:spPr>
        <p:txBody>
          <a:bodyPr wrap="square" rtlCol="0">
            <a:spAutoFit/>
          </a:bodyPr>
          <a:lstStyle/>
          <a:p>
            <a:pPr algn="ctr"/>
            <a:endParaRPr lang="nl-NL" sz="1350" dirty="0"/>
          </a:p>
        </p:txBody>
      </p:sp>
      <mc:AlternateContent xmlns:mc="http://schemas.openxmlformats.org/markup-compatibility/2006" xmlns:a14="http://schemas.microsoft.com/office/drawing/2010/main">
        <mc:Choice Requires="a14">
          <p:sp>
            <p:nvSpPr>
              <p:cNvPr id="66" name="Rectangle 65"/>
              <p:cNvSpPr/>
              <p:nvPr/>
            </p:nvSpPr>
            <p:spPr>
              <a:xfrm>
                <a:off x="4876134" y="2853973"/>
                <a:ext cx="166898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𝑊</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1</m:t>
                              </m:r>
                            </m:sub>
                          </m:sSub>
                        </m:e>
                      </m:d>
                      <m:r>
                        <a:rPr lang="en-US" b="0" i="1" smtClean="0">
                          <a:latin typeface="Cambria Math" panose="02040503050406030204" pitchFamily="18" charset="0"/>
                        </a:rPr>
                        <m:t>=</m:t>
                      </m:r>
                      <m:sSub>
                        <m:sSubPr>
                          <m:ctrlPr>
                            <a:rPr lang="nl-NL" i="1">
                              <a:latin typeface="Cambria Math" panose="02040503050406030204" pitchFamily="18" charset="0"/>
                            </a:rPr>
                          </m:ctrlPr>
                        </m:sSubPr>
                        <m:e>
                          <m:r>
                            <a:rPr lang="nl-NL" i="1">
                              <a:latin typeface="Cambria Math" panose="02040503050406030204" pitchFamily="18" charset="0"/>
                            </a:rPr>
                            <m:t>𝐵</m:t>
                          </m:r>
                        </m:e>
                        <m:sub>
                          <m:r>
                            <a:rPr lang="en-US" i="1">
                              <a:latin typeface="Cambria Math" panose="02040503050406030204" pitchFamily="18" charset="0"/>
                            </a:rPr>
                            <m:t>1</m:t>
                          </m:r>
                        </m:sub>
                      </m:sSub>
                    </m:oMath>
                  </m:oMathPara>
                </a14:m>
                <a:endParaRPr lang="en-US" dirty="0"/>
              </a:p>
            </p:txBody>
          </p:sp>
        </mc:Choice>
        <mc:Fallback xmlns="">
          <p:sp>
            <p:nvSpPr>
              <p:cNvPr id="66" name="Rectangle 65"/>
              <p:cNvSpPr>
                <a:spLocks noRot="1" noChangeAspect="1" noMove="1" noResize="1" noEditPoints="1" noAdjustHandles="1" noChangeArrowheads="1" noChangeShapeType="1" noTextEdit="1"/>
              </p:cNvSpPr>
              <p:nvPr/>
            </p:nvSpPr>
            <p:spPr>
              <a:xfrm>
                <a:off x="4876134" y="2853973"/>
                <a:ext cx="1668983" cy="369332"/>
              </a:xfrm>
              <a:prstGeom prst="rect">
                <a:avLst/>
              </a:prstGeom>
              <a:blipFill rotWithShape="0">
                <a:blip r:embed="rId5"/>
                <a:stretch>
                  <a:fillRect b="-13115"/>
                </a:stretch>
              </a:blipFill>
            </p:spPr>
            <p:txBody>
              <a:bodyPr/>
              <a:lstStyle/>
              <a:p>
                <a:r>
                  <a:rPr lang="en-US">
                    <a:noFill/>
                  </a:rPr>
                  <a:t> </a:t>
                </a:r>
              </a:p>
            </p:txBody>
          </p:sp>
        </mc:Fallback>
      </mc:AlternateContent>
      <p:cxnSp>
        <p:nvCxnSpPr>
          <p:cNvPr id="67" name="Rechte verbindingslijn met pijl 20">
            <a:extLst>
              <a:ext uri="{FF2B5EF4-FFF2-40B4-BE49-F238E27FC236}">
                <a16:creationId xmlns:a16="http://schemas.microsoft.com/office/drawing/2014/main" xmlns="" id="{F36712AE-0B71-4B65-B8F1-B47239260DD7}"/>
              </a:ext>
            </a:extLst>
          </p:cNvPr>
          <p:cNvCxnSpPr>
            <a:cxnSpLocks/>
          </p:cNvCxnSpPr>
          <p:nvPr/>
        </p:nvCxnSpPr>
        <p:spPr>
          <a:xfrm>
            <a:off x="6432009" y="3053953"/>
            <a:ext cx="19187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8" name="Rectangle 67"/>
          <p:cNvSpPr/>
          <p:nvPr/>
        </p:nvSpPr>
        <p:spPr>
          <a:xfrm>
            <a:off x="6568196" y="2889514"/>
            <a:ext cx="782843" cy="307777"/>
          </a:xfrm>
          <a:prstGeom prst="rect">
            <a:avLst/>
          </a:prstGeom>
        </p:spPr>
        <p:txBody>
          <a:bodyPr wrap="none">
            <a:spAutoFit/>
          </a:bodyPr>
          <a:lstStyle/>
          <a:p>
            <a:pPr algn="ctr"/>
            <a:r>
              <a:rPr lang="nl-NL" sz="1400" dirty="0" err="1"/>
              <a:t>BinConv</a:t>
            </a:r>
            <a:endParaRPr lang="nl-NL" dirty="0"/>
          </a:p>
        </p:txBody>
      </p:sp>
      <p:cxnSp>
        <p:nvCxnSpPr>
          <p:cNvPr id="69" name="Rechte verbindingslijn met pijl 20">
            <a:extLst>
              <a:ext uri="{FF2B5EF4-FFF2-40B4-BE49-F238E27FC236}">
                <a16:creationId xmlns:a16="http://schemas.microsoft.com/office/drawing/2014/main" xmlns="" id="{F36712AE-0B71-4B65-B8F1-B47239260DD7}"/>
              </a:ext>
            </a:extLst>
          </p:cNvPr>
          <p:cNvCxnSpPr>
            <a:cxnSpLocks/>
            <a:stCxn id="65" idx="3"/>
          </p:cNvCxnSpPr>
          <p:nvPr/>
        </p:nvCxnSpPr>
        <p:spPr>
          <a:xfrm>
            <a:off x="7303448" y="3053953"/>
            <a:ext cx="482523" cy="31918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Connector 127"/>
          <p:cNvCxnSpPr/>
          <p:nvPr/>
        </p:nvCxnSpPr>
        <p:spPr>
          <a:xfrm flipH="1">
            <a:off x="7949201" y="3460213"/>
            <a:ext cx="264633" cy="0"/>
          </a:xfrm>
          <a:prstGeom prst="straightConnector1">
            <a:avLst/>
          </a:prstGeom>
          <a:ln w="190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7" name="Rechte verbindingslijn met pijl 20">
            <a:extLst>
              <a:ext uri="{FF2B5EF4-FFF2-40B4-BE49-F238E27FC236}">
                <a16:creationId xmlns:a16="http://schemas.microsoft.com/office/drawing/2014/main" xmlns="" id="{F36712AE-0B71-4B65-B8F1-B47239260DD7}"/>
              </a:ext>
            </a:extLst>
          </p:cNvPr>
          <p:cNvCxnSpPr>
            <a:cxnSpLocks/>
            <a:stCxn id="61" idx="3"/>
          </p:cNvCxnSpPr>
          <p:nvPr/>
        </p:nvCxnSpPr>
        <p:spPr>
          <a:xfrm>
            <a:off x="7303448" y="3457908"/>
            <a:ext cx="446673" cy="230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0" name="Rechte verbindingslijn met pijl 20">
            <a:extLst>
              <a:ext uri="{FF2B5EF4-FFF2-40B4-BE49-F238E27FC236}">
                <a16:creationId xmlns:a16="http://schemas.microsoft.com/office/drawing/2014/main" xmlns="" id="{F36712AE-0B71-4B65-B8F1-B47239260DD7}"/>
              </a:ext>
            </a:extLst>
          </p:cNvPr>
          <p:cNvCxnSpPr>
            <a:cxnSpLocks/>
            <a:stCxn id="23" idx="3"/>
          </p:cNvCxnSpPr>
          <p:nvPr/>
        </p:nvCxnSpPr>
        <p:spPr>
          <a:xfrm flipV="1">
            <a:off x="7303448" y="3547285"/>
            <a:ext cx="482523" cy="30124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3" name="Rectangle 82"/>
          <p:cNvSpPr/>
          <p:nvPr/>
        </p:nvSpPr>
        <p:spPr>
          <a:xfrm>
            <a:off x="7402582" y="3075269"/>
            <a:ext cx="210955" cy="2356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4" name="Rectangle 83"/>
              <p:cNvSpPr/>
              <p:nvPr/>
            </p:nvSpPr>
            <p:spPr>
              <a:xfrm flipH="1">
                <a:off x="7298547" y="2951908"/>
                <a:ext cx="36453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𝛼</m:t>
                          </m:r>
                        </m:e>
                        <m:sub>
                          <m:r>
                            <a:rPr lang="en-US" b="0" i="1" smtClean="0">
                              <a:latin typeface="Cambria Math" panose="02040503050406030204" pitchFamily="18" charset="0"/>
                            </a:rPr>
                            <m:t>1</m:t>
                          </m:r>
                        </m:sub>
                      </m:sSub>
                    </m:oMath>
                  </m:oMathPara>
                </a14:m>
                <a:endParaRPr lang="en-US" dirty="0"/>
              </a:p>
            </p:txBody>
          </p:sp>
        </mc:Choice>
        <mc:Fallback xmlns="">
          <p:sp>
            <p:nvSpPr>
              <p:cNvPr id="84" name="Rectangle 83"/>
              <p:cNvSpPr>
                <a:spLocks noRot="1" noChangeAspect="1" noMove="1" noResize="1" noEditPoints="1" noAdjustHandles="1" noChangeArrowheads="1" noChangeShapeType="1" noTextEdit="1"/>
              </p:cNvSpPr>
              <p:nvPr/>
            </p:nvSpPr>
            <p:spPr>
              <a:xfrm flipH="1">
                <a:off x="7298547" y="2951908"/>
                <a:ext cx="364530" cy="369332"/>
              </a:xfrm>
              <a:prstGeom prst="rect">
                <a:avLst/>
              </a:prstGeom>
              <a:blipFill rotWithShape="0">
                <a:blip r:embed="rId6"/>
                <a:stretch>
                  <a:fillRect r="-5000"/>
                </a:stretch>
              </a:blipFill>
            </p:spPr>
            <p:txBody>
              <a:bodyPr/>
              <a:lstStyle/>
              <a:p>
                <a:r>
                  <a:rPr lang="en-US">
                    <a:noFill/>
                  </a:rPr>
                  <a:t> </a:t>
                </a:r>
              </a:p>
            </p:txBody>
          </p:sp>
        </mc:Fallback>
      </mc:AlternateContent>
      <p:sp>
        <p:nvSpPr>
          <p:cNvPr id="85" name="Rectangle 84"/>
          <p:cNvSpPr/>
          <p:nvPr/>
        </p:nvSpPr>
        <p:spPr>
          <a:xfrm>
            <a:off x="7397091" y="3342642"/>
            <a:ext cx="210955" cy="2356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6" name="Rectangle 85"/>
              <p:cNvSpPr/>
              <p:nvPr/>
            </p:nvSpPr>
            <p:spPr>
              <a:xfrm flipH="1">
                <a:off x="7293056" y="3219281"/>
                <a:ext cx="36453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𝛼</m:t>
                          </m:r>
                        </m:e>
                        <m:sub>
                          <m:r>
                            <a:rPr lang="en-US" b="0" i="1" smtClean="0">
                              <a:latin typeface="Cambria Math" panose="02040503050406030204" pitchFamily="18" charset="0"/>
                            </a:rPr>
                            <m:t>2</m:t>
                          </m:r>
                        </m:sub>
                      </m:sSub>
                    </m:oMath>
                  </m:oMathPara>
                </a14:m>
                <a:endParaRPr lang="en-US" dirty="0"/>
              </a:p>
            </p:txBody>
          </p:sp>
        </mc:Choice>
        <mc:Fallback xmlns="">
          <p:sp>
            <p:nvSpPr>
              <p:cNvPr id="86" name="Rectangle 85"/>
              <p:cNvSpPr>
                <a:spLocks noRot="1" noChangeAspect="1" noMove="1" noResize="1" noEditPoints="1" noAdjustHandles="1" noChangeArrowheads="1" noChangeShapeType="1" noTextEdit="1"/>
              </p:cNvSpPr>
              <p:nvPr/>
            </p:nvSpPr>
            <p:spPr>
              <a:xfrm flipH="1">
                <a:off x="7293056" y="3219281"/>
                <a:ext cx="364530" cy="369332"/>
              </a:xfrm>
              <a:prstGeom prst="rect">
                <a:avLst/>
              </a:prstGeom>
              <a:blipFill rotWithShape="0">
                <a:blip r:embed="rId7"/>
                <a:stretch>
                  <a:fillRect r="-6667"/>
                </a:stretch>
              </a:blipFill>
            </p:spPr>
            <p:txBody>
              <a:bodyPr/>
              <a:lstStyle/>
              <a:p>
                <a:r>
                  <a:rPr lang="en-US">
                    <a:noFill/>
                  </a:rPr>
                  <a:t> </a:t>
                </a:r>
              </a:p>
            </p:txBody>
          </p:sp>
        </mc:Fallback>
      </mc:AlternateContent>
      <p:sp>
        <p:nvSpPr>
          <p:cNvPr id="87" name="Rectangle 86"/>
          <p:cNvSpPr/>
          <p:nvPr/>
        </p:nvSpPr>
        <p:spPr>
          <a:xfrm>
            <a:off x="7392354" y="3602394"/>
            <a:ext cx="210955" cy="2356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8" name="Rectangle 87"/>
              <p:cNvSpPr/>
              <p:nvPr/>
            </p:nvSpPr>
            <p:spPr>
              <a:xfrm flipH="1">
                <a:off x="7288319" y="3479033"/>
                <a:ext cx="36453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𝛼</m:t>
                          </m:r>
                        </m:e>
                        <m:sub>
                          <m:r>
                            <a:rPr lang="en-US" b="0" i="1" smtClean="0">
                              <a:latin typeface="Cambria Math" panose="02040503050406030204" pitchFamily="18" charset="0"/>
                            </a:rPr>
                            <m:t>3</m:t>
                          </m:r>
                        </m:sub>
                      </m:sSub>
                    </m:oMath>
                  </m:oMathPara>
                </a14:m>
                <a:endParaRPr lang="en-US" dirty="0"/>
              </a:p>
            </p:txBody>
          </p:sp>
        </mc:Choice>
        <mc:Fallback xmlns="">
          <p:sp>
            <p:nvSpPr>
              <p:cNvPr id="88" name="Rectangle 87"/>
              <p:cNvSpPr>
                <a:spLocks noRot="1" noChangeAspect="1" noMove="1" noResize="1" noEditPoints="1" noAdjustHandles="1" noChangeArrowheads="1" noChangeShapeType="1" noTextEdit="1"/>
              </p:cNvSpPr>
              <p:nvPr/>
            </p:nvSpPr>
            <p:spPr>
              <a:xfrm flipH="1">
                <a:off x="7288319" y="3479033"/>
                <a:ext cx="364530" cy="369332"/>
              </a:xfrm>
              <a:prstGeom prst="rect">
                <a:avLst/>
              </a:prstGeom>
              <a:blipFill rotWithShape="0">
                <a:blip r:embed="rId8"/>
                <a:stretch>
                  <a:fillRect r="-6780"/>
                </a:stretch>
              </a:blipFill>
            </p:spPr>
            <p:txBody>
              <a:bodyPr/>
              <a:lstStyle/>
              <a:p>
                <a:r>
                  <a:rPr lang="en-US">
                    <a:noFill/>
                  </a:rPr>
                  <a:t> </a:t>
                </a:r>
              </a:p>
            </p:txBody>
          </p:sp>
        </mc:Fallback>
      </mc:AlternateContent>
      <p:cxnSp>
        <p:nvCxnSpPr>
          <p:cNvPr id="90" name="Rechte verbindingslijn met pijl 20">
            <a:extLst>
              <a:ext uri="{FF2B5EF4-FFF2-40B4-BE49-F238E27FC236}">
                <a16:creationId xmlns:a16="http://schemas.microsoft.com/office/drawing/2014/main" xmlns="" id="{F36712AE-0B71-4B65-B8F1-B47239260DD7}"/>
              </a:ext>
            </a:extLst>
          </p:cNvPr>
          <p:cNvCxnSpPr>
            <a:cxnSpLocks/>
          </p:cNvCxnSpPr>
          <p:nvPr/>
        </p:nvCxnSpPr>
        <p:spPr>
          <a:xfrm>
            <a:off x="6965967" y="2664221"/>
            <a:ext cx="0" cy="15752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4" name="Rectangle 93"/>
          <p:cNvSpPr/>
          <p:nvPr/>
        </p:nvSpPr>
        <p:spPr>
          <a:xfrm>
            <a:off x="6511809" y="2828546"/>
            <a:ext cx="1550332" cy="125971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ysClr val="windowText" lastClr="000000"/>
              </a:solidFill>
            </a:endParaRPr>
          </a:p>
        </p:txBody>
      </p:sp>
      <p:sp>
        <p:nvSpPr>
          <p:cNvPr id="96" name="Oval 95"/>
          <p:cNvSpPr/>
          <p:nvPr/>
        </p:nvSpPr>
        <p:spPr>
          <a:xfrm>
            <a:off x="7750121" y="3337074"/>
            <a:ext cx="244800" cy="246278"/>
          </a:xfrm>
          <a:prstGeom prst="ellipse">
            <a:avLst/>
          </a:prstGeom>
          <a:solidFill>
            <a:srgbClr val="FFC0CB"/>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p:cNvSpPr/>
          <p:nvPr/>
        </p:nvSpPr>
        <p:spPr>
          <a:xfrm>
            <a:off x="7721626" y="3188372"/>
            <a:ext cx="306636" cy="523220"/>
          </a:xfrm>
          <a:prstGeom prst="rect">
            <a:avLst/>
          </a:prstGeom>
        </p:spPr>
        <p:txBody>
          <a:bodyPr wrap="square">
            <a:spAutoFit/>
          </a:bodyPr>
          <a:lstStyle/>
          <a:p>
            <a:pPr algn="ctr"/>
            <a:r>
              <a:rPr lang="en-US" sz="2800" dirty="0" smtClean="0"/>
              <a:t>+</a:t>
            </a:r>
            <a:endParaRPr lang="en-US" sz="2800" dirty="0"/>
          </a:p>
        </p:txBody>
      </p:sp>
      <mc:AlternateContent xmlns:mc="http://schemas.openxmlformats.org/markup-compatibility/2006" xmlns:a14="http://schemas.microsoft.com/office/drawing/2010/main">
        <mc:Choice Requires="a14">
          <p:sp>
            <p:nvSpPr>
              <p:cNvPr id="99" name="Rectangle 98"/>
              <p:cNvSpPr/>
              <p:nvPr/>
            </p:nvSpPr>
            <p:spPr>
              <a:xfrm>
                <a:off x="6745938" y="2328317"/>
                <a:ext cx="44005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𝐵</m:t>
                          </m:r>
                        </m:sub>
                      </m:sSub>
                    </m:oMath>
                  </m:oMathPara>
                </a14:m>
                <a:endParaRPr lang="en-US" dirty="0"/>
              </a:p>
            </p:txBody>
          </p:sp>
        </mc:Choice>
        <mc:Fallback xmlns="">
          <p:sp>
            <p:nvSpPr>
              <p:cNvPr id="99" name="Rectangle 98"/>
              <p:cNvSpPr>
                <a:spLocks noRot="1" noChangeAspect="1" noMove="1" noResize="1" noEditPoints="1" noAdjustHandles="1" noChangeArrowheads="1" noChangeShapeType="1" noTextEdit="1"/>
              </p:cNvSpPr>
              <p:nvPr/>
            </p:nvSpPr>
            <p:spPr>
              <a:xfrm>
                <a:off x="6745938" y="2328317"/>
                <a:ext cx="440057" cy="369332"/>
              </a:xfrm>
              <a:prstGeom prst="rect">
                <a:avLst/>
              </a:prstGeom>
              <a:blipFill rotWithShape="0">
                <a:blip r:embed="rId9"/>
                <a:stretch>
                  <a:fillRect/>
                </a:stretch>
              </a:blipFill>
            </p:spPr>
            <p:txBody>
              <a:bodyPr/>
              <a:lstStyle/>
              <a:p>
                <a:r>
                  <a:rPr lang="en-US">
                    <a:noFill/>
                  </a:rPr>
                  <a:t> </a:t>
                </a:r>
              </a:p>
            </p:txBody>
          </p:sp>
        </mc:Fallback>
      </mc:AlternateContent>
      <p:cxnSp>
        <p:nvCxnSpPr>
          <p:cNvPr id="103" name="Rechte verbindingslijn met pijl 20">
            <a:extLst>
              <a:ext uri="{FF2B5EF4-FFF2-40B4-BE49-F238E27FC236}">
                <a16:creationId xmlns:a16="http://schemas.microsoft.com/office/drawing/2014/main" xmlns="" id="{F36712AE-0B71-4B65-B8F1-B47239260DD7}"/>
              </a:ext>
            </a:extLst>
          </p:cNvPr>
          <p:cNvCxnSpPr>
            <a:cxnSpLocks/>
          </p:cNvCxnSpPr>
          <p:nvPr/>
        </p:nvCxnSpPr>
        <p:spPr>
          <a:xfrm>
            <a:off x="827964" y="3415832"/>
            <a:ext cx="19187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6" name="Rechte verbindingslijn met pijl 20">
            <a:extLst>
              <a:ext uri="{FF2B5EF4-FFF2-40B4-BE49-F238E27FC236}">
                <a16:creationId xmlns:a16="http://schemas.microsoft.com/office/drawing/2014/main" xmlns="" id="{F36712AE-0B71-4B65-B8F1-B47239260DD7}"/>
              </a:ext>
            </a:extLst>
          </p:cNvPr>
          <p:cNvCxnSpPr>
            <a:cxnSpLocks/>
          </p:cNvCxnSpPr>
          <p:nvPr/>
        </p:nvCxnSpPr>
        <p:spPr>
          <a:xfrm>
            <a:off x="1358484" y="3106275"/>
            <a:ext cx="0" cy="15752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7" name="Rectangle 106"/>
              <p:cNvSpPr/>
              <p:nvPr/>
            </p:nvSpPr>
            <p:spPr>
              <a:xfrm>
                <a:off x="1153298" y="2767242"/>
                <a:ext cx="44005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𝐵</m:t>
                          </m:r>
                        </m:sub>
                      </m:sSub>
                    </m:oMath>
                  </m:oMathPara>
                </a14:m>
                <a:endParaRPr lang="en-US" dirty="0"/>
              </a:p>
            </p:txBody>
          </p:sp>
        </mc:Choice>
        <mc:Fallback xmlns="">
          <p:sp>
            <p:nvSpPr>
              <p:cNvPr id="107" name="Rectangle 106"/>
              <p:cNvSpPr>
                <a:spLocks noRot="1" noChangeAspect="1" noMove="1" noResize="1" noEditPoints="1" noAdjustHandles="1" noChangeArrowheads="1" noChangeShapeType="1" noTextEdit="1"/>
              </p:cNvSpPr>
              <p:nvPr/>
            </p:nvSpPr>
            <p:spPr>
              <a:xfrm>
                <a:off x="1153298" y="2767242"/>
                <a:ext cx="440056" cy="369332"/>
              </a:xfrm>
              <a:prstGeom prst="rect">
                <a:avLst/>
              </a:prstGeom>
              <a:blipFill rotWithShape="0">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8" name="Rectangle 107"/>
              <p:cNvSpPr/>
              <p:nvPr/>
            </p:nvSpPr>
            <p:spPr>
              <a:xfrm>
                <a:off x="368742" y="3210154"/>
                <a:ext cx="55438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i="1" smtClean="0">
                              <a:latin typeface="Cambria Math" panose="02040503050406030204" pitchFamily="18" charset="0"/>
                            </a:rPr>
                            <m:t>𝑊</m:t>
                          </m:r>
                        </m:e>
                        <m:sub>
                          <m:r>
                            <a:rPr lang="en-US" b="0" i="1" smtClean="0">
                              <a:latin typeface="Cambria Math" panose="02040503050406030204" pitchFamily="18" charset="0"/>
                            </a:rPr>
                            <m:t>𝐵</m:t>
                          </m:r>
                        </m:sub>
                      </m:sSub>
                    </m:oMath>
                  </m:oMathPara>
                </a14:m>
                <a:endParaRPr lang="en-US" dirty="0"/>
              </a:p>
            </p:txBody>
          </p:sp>
        </mc:Choice>
        <mc:Fallback xmlns="">
          <p:sp>
            <p:nvSpPr>
              <p:cNvPr id="108" name="Rectangle 107"/>
              <p:cNvSpPr>
                <a:spLocks noRot="1" noChangeAspect="1" noMove="1" noResize="1" noEditPoints="1" noAdjustHandles="1" noChangeArrowheads="1" noChangeShapeType="1" noTextEdit="1"/>
              </p:cNvSpPr>
              <p:nvPr/>
            </p:nvSpPr>
            <p:spPr>
              <a:xfrm>
                <a:off x="368742" y="3210154"/>
                <a:ext cx="554383" cy="369332"/>
              </a:xfrm>
              <a:prstGeom prst="rect">
                <a:avLst/>
              </a:prstGeom>
              <a:blipFill rotWithShape="0">
                <a:blip r:embed="rId11"/>
                <a:stretch>
                  <a:fillRect/>
                </a:stretch>
              </a:blipFill>
            </p:spPr>
            <p:txBody>
              <a:bodyPr/>
              <a:lstStyle/>
              <a:p>
                <a:r>
                  <a:rPr lang="en-US">
                    <a:noFill/>
                  </a:rPr>
                  <a:t> </a:t>
                </a:r>
              </a:p>
            </p:txBody>
          </p:sp>
        </mc:Fallback>
      </mc:AlternateContent>
      <p:cxnSp>
        <p:nvCxnSpPr>
          <p:cNvPr id="109" name="Straight Connector 127"/>
          <p:cNvCxnSpPr/>
          <p:nvPr/>
        </p:nvCxnSpPr>
        <p:spPr>
          <a:xfrm flipH="1">
            <a:off x="1694502" y="3429662"/>
            <a:ext cx="264633" cy="0"/>
          </a:xfrm>
          <a:prstGeom prst="straightConnector1">
            <a:avLst/>
          </a:prstGeom>
          <a:ln w="190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0" name="Rectangle 109"/>
              <p:cNvSpPr/>
              <p:nvPr/>
            </p:nvSpPr>
            <p:spPr>
              <a:xfrm>
                <a:off x="1871070" y="3210154"/>
                <a:ext cx="90120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output</m:t>
                      </m:r>
                    </m:oMath>
                  </m:oMathPara>
                </a14:m>
                <a:endParaRPr lang="en-US" dirty="0"/>
              </a:p>
            </p:txBody>
          </p:sp>
        </mc:Choice>
        <mc:Fallback xmlns="">
          <p:sp>
            <p:nvSpPr>
              <p:cNvPr id="110" name="Rectangle 109"/>
              <p:cNvSpPr>
                <a:spLocks noRot="1" noChangeAspect="1" noMove="1" noResize="1" noEditPoints="1" noAdjustHandles="1" noChangeArrowheads="1" noChangeShapeType="1" noTextEdit="1"/>
              </p:cNvSpPr>
              <p:nvPr/>
            </p:nvSpPr>
            <p:spPr>
              <a:xfrm>
                <a:off x="1871070" y="3210154"/>
                <a:ext cx="901209" cy="369332"/>
              </a:xfrm>
              <a:prstGeom prst="rect">
                <a:avLst/>
              </a:prstGeom>
              <a:blipFill rotWithShape="0">
                <a:blip r:embed="rId12"/>
                <a:stretch>
                  <a:fillRect b="-11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1" name="Rectangle 110"/>
              <p:cNvSpPr/>
              <p:nvPr/>
            </p:nvSpPr>
            <p:spPr>
              <a:xfrm>
                <a:off x="8131326" y="3244950"/>
                <a:ext cx="90120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output</m:t>
                      </m:r>
                    </m:oMath>
                  </m:oMathPara>
                </a14:m>
                <a:endParaRPr lang="en-US" dirty="0"/>
              </a:p>
            </p:txBody>
          </p:sp>
        </mc:Choice>
        <mc:Fallback xmlns="">
          <p:sp>
            <p:nvSpPr>
              <p:cNvPr id="111" name="Rectangle 110"/>
              <p:cNvSpPr>
                <a:spLocks noRot="1" noChangeAspect="1" noMove="1" noResize="1" noEditPoints="1" noAdjustHandles="1" noChangeArrowheads="1" noChangeShapeType="1" noTextEdit="1"/>
              </p:cNvSpPr>
              <p:nvPr/>
            </p:nvSpPr>
            <p:spPr>
              <a:xfrm>
                <a:off x="8131326" y="3244950"/>
                <a:ext cx="901209" cy="369332"/>
              </a:xfrm>
              <a:prstGeom prst="rect">
                <a:avLst/>
              </a:prstGeom>
              <a:blipFill rotWithShape="0">
                <a:blip r:embed="rId13"/>
                <a:stretch>
                  <a:fillRect b="-9836"/>
                </a:stretch>
              </a:blipFill>
            </p:spPr>
            <p:txBody>
              <a:bodyPr/>
              <a:lstStyle/>
              <a:p>
                <a:r>
                  <a:rPr lang="en-US">
                    <a:noFill/>
                  </a:rPr>
                  <a:t> </a:t>
                </a:r>
              </a:p>
            </p:txBody>
          </p:sp>
        </mc:Fallback>
      </mc:AlternateContent>
    </p:spTree>
    <p:extLst>
      <p:ext uri="{BB962C8B-B14F-4D97-AF65-F5344CB8AC3E}">
        <p14:creationId xmlns:p14="http://schemas.microsoft.com/office/powerpoint/2010/main" val="3089058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fade">
                                      <p:cBhvr>
                                        <p:cTn id="7" dur="500"/>
                                        <p:tgtEl>
                                          <p:spTgt spid="7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6"/>
                                        </p:tgtEl>
                                        <p:attrNameLst>
                                          <p:attrName>style.visibility</p:attrName>
                                        </p:attrNameLst>
                                      </p:cBhvr>
                                      <p:to>
                                        <p:strVal val="visible"/>
                                      </p:to>
                                    </p:set>
                                    <p:animEffect transition="in" filter="fade">
                                      <p:cBhvr>
                                        <p:cTn id="10" dur="500"/>
                                        <p:tgtEl>
                                          <p:spTgt spid="9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7"/>
                                        </p:tgtEl>
                                        <p:attrNameLst>
                                          <p:attrName>style.visibility</p:attrName>
                                        </p:attrNameLst>
                                      </p:cBhvr>
                                      <p:to>
                                        <p:strVal val="visible"/>
                                      </p:to>
                                    </p:set>
                                    <p:animEffect transition="in" filter="fade">
                                      <p:cBhvr>
                                        <p:cTn id="13" dur="500"/>
                                        <p:tgtEl>
                                          <p:spTgt spid="97"/>
                                        </p:tgtEl>
                                      </p:cBhvr>
                                    </p:animEffect>
                                  </p:childTnLst>
                                </p:cTn>
                              </p:par>
                              <p:par>
                                <p:cTn id="14" presetID="10" presetClass="entr" presetSubtype="0" fill="hold" nodeType="withEffect">
                                  <p:stCondLst>
                                    <p:cond delay="0"/>
                                  </p:stCondLst>
                                  <p:childTnLst>
                                    <p:set>
                                      <p:cBhvr>
                                        <p:cTn id="15" dur="1" fill="hold">
                                          <p:stCondLst>
                                            <p:cond delay="0"/>
                                          </p:stCondLst>
                                        </p:cTn>
                                        <p:tgtEl>
                                          <p:spTgt spid="109"/>
                                        </p:tgtEl>
                                        <p:attrNameLst>
                                          <p:attrName>style.visibility</p:attrName>
                                        </p:attrNameLst>
                                      </p:cBhvr>
                                      <p:to>
                                        <p:strVal val="visible"/>
                                      </p:to>
                                    </p:set>
                                    <p:animEffect transition="in" filter="fade">
                                      <p:cBhvr>
                                        <p:cTn id="1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animBg="1"/>
      <p:bldP spid="9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ABC-Net – weight </a:t>
            </a:r>
            <a:r>
              <a:rPr lang="en-US" dirty="0" smtClean="0"/>
              <a:t>approximation numerical example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10100" y="1188000"/>
                <a:ext cx="7922712" cy="3759312"/>
              </a:xfrm>
            </p:spPr>
            <p:txBody>
              <a:bodyPr/>
              <a:lstStyle/>
              <a:p>
                <a:pPr marL="342900" indent="-342900">
                  <a:lnSpc>
                    <a:spcPct val="100000"/>
                  </a:lnSpc>
                  <a:buFont typeface="Arial" panose="020B0604020202020204" pitchFamily="34" charset="0"/>
                  <a:buChar char="•"/>
                </a:pPr>
                <a:r>
                  <a:rPr lang="nl-NL" sz="2000" dirty="0" smtClean="0">
                    <a:solidFill>
                      <a:srgbClr val="1F3665"/>
                    </a:solidFill>
                  </a:rPr>
                  <a:t>Say you want to </a:t>
                </a:r>
                <a:r>
                  <a:rPr lang="nl-NL" sz="2000" dirty="0" err="1">
                    <a:solidFill>
                      <a:srgbClr val="1F3665"/>
                    </a:solidFill>
                  </a:rPr>
                  <a:t>approximate</a:t>
                </a:r>
                <a:r>
                  <a:rPr lang="nl-NL" sz="2000" dirty="0">
                    <a:solidFill>
                      <a:srgbClr val="1F3665"/>
                    </a:solidFill>
                  </a:rPr>
                  <a:t> </a:t>
                </a:r>
                <a14:m>
                  <m:oMath xmlns:m="http://schemas.openxmlformats.org/officeDocument/2006/math">
                    <m:r>
                      <a:rPr lang="nl-NL" sz="1800" i="1" smtClean="0">
                        <a:solidFill>
                          <a:srgbClr val="1F3665"/>
                        </a:solidFill>
                        <a:latin typeface="Cambria Math" panose="02040503050406030204" pitchFamily="18" charset="0"/>
                      </a:rPr>
                      <m:t>𝑊</m:t>
                    </m:r>
                    <m:r>
                      <a:rPr lang="nl-NL" sz="1800" i="1" smtClean="0">
                        <a:solidFill>
                          <a:srgbClr val="1F3665"/>
                        </a:solidFill>
                        <a:latin typeface="Cambria Math" panose="02040503050406030204" pitchFamily="18" charset="0"/>
                      </a:rPr>
                      <m:t>=</m:t>
                    </m:r>
                    <m:d>
                      <m:dPr>
                        <m:begChr m:val="["/>
                        <m:endChr m:val="]"/>
                        <m:ctrlPr>
                          <a:rPr lang="nl-NL" sz="1800" i="1">
                            <a:solidFill>
                              <a:srgbClr val="1F3665"/>
                            </a:solidFill>
                            <a:latin typeface="Cambria Math" panose="02040503050406030204" pitchFamily="18" charset="0"/>
                          </a:rPr>
                        </m:ctrlPr>
                      </m:dPr>
                      <m:e>
                        <m:m>
                          <m:mPr>
                            <m:mcs>
                              <m:mc>
                                <m:mcPr>
                                  <m:count m:val="2"/>
                                  <m:mcJc m:val="center"/>
                                </m:mcPr>
                              </m:mc>
                            </m:mcs>
                            <m:ctrlPr>
                              <a:rPr lang="nl-NL" sz="1800" i="1">
                                <a:solidFill>
                                  <a:srgbClr val="1F3665"/>
                                </a:solidFill>
                                <a:latin typeface="Cambria Math" panose="02040503050406030204" pitchFamily="18" charset="0"/>
                              </a:rPr>
                            </m:ctrlPr>
                          </m:mPr>
                          <m:mr>
                            <m:e>
                              <m:r>
                                <a:rPr lang="nl-NL" sz="1800" i="1">
                                  <a:solidFill>
                                    <a:srgbClr val="1F3665"/>
                                  </a:solidFill>
                                  <a:latin typeface="Cambria Math" panose="02040503050406030204" pitchFamily="18" charset="0"/>
                                </a:rPr>
                                <m:t>−0.135</m:t>
                              </m:r>
                            </m:e>
                            <m:e>
                              <m:r>
                                <a:rPr lang="nl-NL" sz="1800" i="1" smtClean="0">
                                  <a:solidFill>
                                    <a:srgbClr val="1F3665"/>
                                  </a:solidFill>
                                  <a:latin typeface="Cambria Math" panose="02040503050406030204" pitchFamily="18" charset="0"/>
                                </a:rPr>
                                <m:t>0.125</m:t>
                              </m:r>
                            </m:e>
                          </m:mr>
                          <m:mr>
                            <m:e>
                              <m:r>
                                <a:rPr lang="nl-NL" sz="1800" i="1" smtClean="0">
                                  <a:solidFill>
                                    <a:srgbClr val="1F3665"/>
                                  </a:solidFill>
                                  <a:latin typeface="Cambria Math" panose="02040503050406030204" pitchFamily="18" charset="0"/>
                                </a:rPr>
                                <m:t>−</m:t>
                              </m:r>
                              <m:r>
                                <a:rPr lang="nl-NL" sz="1800" i="1">
                                  <a:solidFill>
                                    <a:srgbClr val="1F3665"/>
                                  </a:solidFill>
                                  <a:latin typeface="Cambria Math" panose="02040503050406030204" pitchFamily="18" charset="0"/>
                                </a:rPr>
                                <m:t>0.065</m:t>
                              </m:r>
                            </m:e>
                            <m:e>
                              <m:r>
                                <a:rPr lang="nl-NL" sz="1800" i="1">
                                  <a:solidFill>
                                    <a:srgbClr val="1F3665"/>
                                  </a:solidFill>
                                  <a:latin typeface="Cambria Math" panose="02040503050406030204" pitchFamily="18" charset="0"/>
                                </a:rPr>
                                <m:t>0.075</m:t>
                              </m:r>
                            </m:e>
                          </m:mr>
                        </m:m>
                      </m:e>
                    </m:d>
                  </m:oMath>
                </a14:m>
                <a:r>
                  <a:rPr lang="nl-NL" sz="2000" dirty="0">
                    <a:solidFill>
                      <a:srgbClr val="1F3665"/>
                    </a:solidFill>
                  </a:rPr>
                  <a:t> </a:t>
                </a:r>
                <a:r>
                  <a:rPr lang="nl-NL" sz="2000" dirty="0" err="1">
                    <a:solidFill>
                      <a:srgbClr val="1F3665"/>
                    </a:solidFill>
                  </a:rPr>
                  <a:t>by</a:t>
                </a:r>
                <a:r>
                  <a:rPr lang="nl-NL" sz="2000" dirty="0">
                    <a:solidFill>
                      <a:srgbClr val="1F3665"/>
                    </a:solidFill>
                  </a:rPr>
                  <a:t> </a:t>
                </a:r>
                <a:r>
                  <a:rPr lang="nl-NL" sz="2000" dirty="0" err="1" smtClean="0">
                    <a:solidFill>
                      <a:srgbClr val="1F3665"/>
                    </a:solidFill>
                  </a:rPr>
                  <a:t>three</a:t>
                </a:r>
                <a:r>
                  <a:rPr lang="nl-NL" sz="2000" dirty="0" smtClean="0">
                    <a:solidFill>
                      <a:srgbClr val="1F3665"/>
                    </a:solidFill>
                  </a:rPr>
                  <a:t> </a:t>
                </a:r>
                <a:r>
                  <a:rPr lang="nl-NL" sz="2000" dirty="0" err="1" smtClean="0">
                    <a:solidFill>
                      <a:srgbClr val="1F3665"/>
                    </a:solidFill>
                  </a:rPr>
                  <a:t>binary</a:t>
                </a:r>
                <a:r>
                  <a:rPr lang="nl-NL" sz="2000" dirty="0" smtClean="0">
                    <a:solidFill>
                      <a:srgbClr val="1F3665"/>
                    </a:solidFill>
                  </a:rPr>
                  <a:t> </a:t>
                </a:r>
                <a:r>
                  <a:rPr lang="nl-NL" sz="2000" dirty="0">
                    <a:solidFill>
                      <a:srgbClr val="1F3665"/>
                    </a:solidFill>
                  </a:rPr>
                  <a:t>bases </a:t>
                </a:r>
                <a:r>
                  <a:rPr lang="nl-NL" sz="2000" dirty="0" err="1" smtClean="0">
                    <a:solidFill>
                      <a:srgbClr val="1F3665"/>
                    </a:solidFill>
                  </a:rPr>
                  <a:t>for</a:t>
                </a:r>
                <a:r>
                  <a:rPr lang="nl-NL" sz="2000" dirty="0" smtClean="0">
                    <a:solidFill>
                      <a:srgbClr val="1F3665"/>
                    </a:solidFill>
                  </a:rPr>
                  <a:t> </a:t>
                </a:r>
                <a14:m>
                  <m:oMath xmlns:m="http://schemas.openxmlformats.org/officeDocument/2006/math">
                    <m:sSub>
                      <m:sSubPr>
                        <m:ctrlPr>
                          <a:rPr lang="nl-NL" sz="1800" i="1" smtClean="0">
                            <a:solidFill>
                              <a:srgbClr val="1F3665"/>
                            </a:solidFill>
                            <a:latin typeface="Cambria Math" panose="02040503050406030204" pitchFamily="18" charset="0"/>
                          </a:rPr>
                        </m:ctrlPr>
                      </m:sSubPr>
                      <m:e>
                        <m:r>
                          <a:rPr lang="nl-NL" sz="1800" i="1">
                            <a:solidFill>
                              <a:srgbClr val="1F3665"/>
                            </a:solidFill>
                            <a:latin typeface="Cambria Math" panose="02040503050406030204" pitchFamily="18" charset="0"/>
                          </a:rPr>
                          <m:t>𝜇</m:t>
                        </m:r>
                      </m:e>
                      <m:sub>
                        <m:r>
                          <a:rPr lang="nl-NL" sz="1800" i="1">
                            <a:solidFill>
                              <a:srgbClr val="1F3665"/>
                            </a:solidFill>
                            <a:latin typeface="Cambria Math" panose="02040503050406030204" pitchFamily="18" charset="0"/>
                          </a:rPr>
                          <m:t>𝑖</m:t>
                        </m:r>
                      </m:sub>
                    </m:sSub>
                    <m:r>
                      <a:rPr lang="nl-NL" sz="1800" i="1">
                        <a:solidFill>
                          <a:srgbClr val="1F3665"/>
                        </a:solidFill>
                        <a:latin typeface="Cambria Math" panose="02040503050406030204" pitchFamily="18" charset="0"/>
                      </a:rPr>
                      <m:t>=</m:t>
                    </m:r>
                    <m:sSup>
                      <m:sSupPr>
                        <m:ctrlPr>
                          <a:rPr lang="en-US" sz="1800" b="0" i="1" smtClean="0">
                            <a:solidFill>
                              <a:srgbClr val="1F3665"/>
                            </a:solidFill>
                            <a:latin typeface="Cambria Math" panose="02040503050406030204" pitchFamily="18" charset="0"/>
                          </a:rPr>
                        </m:ctrlPr>
                      </m:sSupPr>
                      <m:e>
                        <m:d>
                          <m:dPr>
                            <m:begChr m:val="["/>
                            <m:endChr m:val="]"/>
                            <m:ctrlPr>
                              <a:rPr lang="nl-NL" sz="1800" i="1">
                                <a:solidFill>
                                  <a:srgbClr val="1F3665"/>
                                </a:solidFill>
                                <a:latin typeface="Cambria Math" panose="02040503050406030204" pitchFamily="18" charset="0"/>
                              </a:rPr>
                            </m:ctrlPr>
                          </m:dPr>
                          <m:e>
                            <m:r>
                              <a:rPr lang="nl-NL" sz="1800" i="1">
                                <a:solidFill>
                                  <a:srgbClr val="1F3665"/>
                                </a:solidFill>
                                <a:latin typeface="Cambria Math" panose="02040503050406030204" pitchFamily="18" charset="0"/>
                              </a:rPr>
                              <m:t>−1,  </m:t>
                            </m:r>
                            <m:r>
                              <a:rPr lang="en-US" sz="1800" b="0" i="1" smtClean="0">
                                <a:solidFill>
                                  <a:srgbClr val="1F3665"/>
                                </a:solidFill>
                                <a:latin typeface="Cambria Math" panose="02040503050406030204" pitchFamily="18" charset="0"/>
                              </a:rPr>
                              <m:t>0, </m:t>
                            </m:r>
                            <m:r>
                              <a:rPr lang="nl-NL" sz="1800" i="1">
                                <a:solidFill>
                                  <a:srgbClr val="1F3665"/>
                                </a:solidFill>
                                <a:latin typeface="Cambria Math" panose="02040503050406030204" pitchFamily="18" charset="0"/>
                              </a:rPr>
                              <m:t>1</m:t>
                            </m:r>
                          </m:e>
                        </m:d>
                      </m:e>
                      <m:sup>
                        <m:r>
                          <m:rPr>
                            <m:sty m:val="p"/>
                          </m:rPr>
                          <a:rPr lang="en-US" sz="1800" b="0" i="0" smtClean="0">
                            <a:solidFill>
                              <a:srgbClr val="1F3665"/>
                            </a:solidFill>
                            <a:latin typeface="Cambria Math" panose="02040503050406030204" pitchFamily="18" charset="0"/>
                          </a:rPr>
                          <m:t>T</m:t>
                        </m:r>
                      </m:sup>
                    </m:sSup>
                  </m:oMath>
                </a14:m>
                <a:r>
                  <a:rPr lang="en-US" sz="2000" dirty="0" smtClean="0"/>
                  <a:t>. </a:t>
                </a:r>
              </a:p>
              <a:p>
                <a:pPr marL="342900" indent="-342900">
                  <a:lnSpc>
                    <a:spcPct val="100000"/>
                  </a:lnSpc>
                  <a:buFont typeface="Arial" panose="020B0604020202020204" pitchFamily="34" charset="0"/>
                  <a:buChar char="•"/>
                </a:pPr>
                <a:r>
                  <a:rPr lang="en-US" sz="2000" dirty="0" smtClean="0">
                    <a:solidFill>
                      <a:srgbClr val="1F3665"/>
                    </a:solidFill>
                  </a:rPr>
                  <a:t>Then </a:t>
                </a:r>
                <a14:m>
                  <m:oMath xmlns:m="http://schemas.openxmlformats.org/officeDocument/2006/math">
                    <m:r>
                      <m:rPr>
                        <m:nor/>
                      </m:rPr>
                      <a:rPr lang="nl-NL" sz="1800">
                        <a:solidFill>
                          <a:srgbClr val="1F3665"/>
                        </a:solidFill>
                        <a:latin typeface="Cambria Math" panose="02040503050406030204" pitchFamily="18" charset="0"/>
                      </a:rPr>
                      <m:t>mean</m:t>
                    </m:r>
                    <m:d>
                      <m:dPr>
                        <m:ctrlPr>
                          <a:rPr lang="nl-NL" sz="1800" i="1">
                            <a:solidFill>
                              <a:srgbClr val="1F3665"/>
                            </a:solidFill>
                            <a:latin typeface="Cambria Math" panose="02040503050406030204" pitchFamily="18" charset="0"/>
                          </a:rPr>
                        </m:ctrlPr>
                      </m:dPr>
                      <m:e>
                        <m:r>
                          <a:rPr lang="nl-NL" sz="1800" i="1">
                            <a:solidFill>
                              <a:srgbClr val="1F3665"/>
                            </a:solidFill>
                            <a:latin typeface="Cambria Math" panose="02040503050406030204" pitchFamily="18" charset="0"/>
                          </a:rPr>
                          <m:t>𝑊</m:t>
                        </m:r>
                      </m:e>
                    </m:d>
                    <m:r>
                      <a:rPr lang="en-US" sz="1800" b="0" i="1" smtClean="0">
                        <a:solidFill>
                          <a:srgbClr val="1F3665"/>
                        </a:solidFill>
                        <a:latin typeface="Cambria Math" panose="02040503050406030204" pitchFamily="18" charset="0"/>
                      </a:rPr>
                      <m:t>≈0</m:t>
                    </m:r>
                    <m:r>
                      <m:rPr>
                        <m:nor/>
                      </m:rPr>
                      <a:rPr lang="en-US" sz="1800" b="0" i="0" smtClean="0">
                        <a:solidFill>
                          <a:srgbClr val="1F3665"/>
                        </a:solidFill>
                        <a:latin typeface="Cambria Math" panose="02040503050406030204" pitchFamily="18" charset="0"/>
                      </a:rPr>
                      <m:t>, </m:t>
                    </m:r>
                    <m:r>
                      <m:rPr>
                        <m:nor/>
                      </m:rPr>
                      <a:rPr lang="en-US" sz="1800" b="0" i="0" smtClean="0">
                        <a:solidFill>
                          <a:srgbClr val="1F3665"/>
                        </a:solidFill>
                        <a:latin typeface="Cambria Math" panose="02040503050406030204" pitchFamily="18" charset="0"/>
                      </a:rPr>
                      <m:t>std</m:t>
                    </m:r>
                    <m:d>
                      <m:dPr>
                        <m:ctrlPr>
                          <a:rPr lang="nl-NL" sz="1800" i="1">
                            <a:solidFill>
                              <a:srgbClr val="1F3665"/>
                            </a:solidFill>
                            <a:latin typeface="Cambria Math" panose="02040503050406030204" pitchFamily="18" charset="0"/>
                          </a:rPr>
                        </m:ctrlPr>
                      </m:dPr>
                      <m:e>
                        <m:r>
                          <a:rPr lang="nl-NL" sz="1800" i="1">
                            <a:solidFill>
                              <a:srgbClr val="1F3665"/>
                            </a:solidFill>
                            <a:latin typeface="Cambria Math" panose="02040503050406030204" pitchFamily="18" charset="0"/>
                          </a:rPr>
                          <m:t>𝑊</m:t>
                        </m:r>
                      </m:e>
                    </m:d>
                    <m:r>
                      <a:rPr lang="en-US" sz="1800" i="1">
                        <a:solidFill>
                          <a:srgbClr val="1F3665"/>
                        </a:solidFill>
                        <a:latin typeface="Cambria Math" panose="02040503050406030204" pitchFamily="18" charset="0"/>
                      </a:rPr>
                      <m:t>≈0</m:t>
                    </m:r>
                    <m:r>
                      <a:rPr lang="en-US" sz="1800" b="0" i="1" smtClean="0">
                        <a:solidFill>
                          <a:srgbClr val="1F3665"/>
                        </a:solidFill>
                        <a:latin typeface="Cambria Math" panose="02040503050406030204" pitchFamily="18" charset="0"/>
                      </a:rPr>
                      <m:t>.12</m:t>
                    </m:r>
                  </m:oMath>
                </a14:m>
                <a:r>
                  <a:rPr lang="en-US" sz="2400" dirty="0" smtClean="0">
                    <a:solidFill>
                      <a:srgbClr val="1F3665"/>
                    </a:solidFill>
                  </a:rPr>
                  <a:t> </a:t>
                </a:r>
                <a:r>
                  <a:rPr lang="en-US" sz="2000" dirty="0" smtClean="0">
                    <a:solidFill>
                      <a:srgbClr val="1F3665"/>
                    </a:solidFill>
                  </a:rPr>
                  <a:t>and bases are</a:t>
                </a:r>
              </a:p>
              <a:p>
                <a:pPr>
                  <a:lnSpc>
                    <a:spcPct val="120000"/>
                  </a:lnSpc>
                </a:pPr>
                <a14:m>
                  <m:oMathPara xmlns:m="http://schemas.openxmlformats.org/officeDocument/2006/math">
                    <m:oMathParaPr>
                      <m:jc m:val="centerGroup"/>
                    </m:oMathParaPr>
                    <m:oMath xmlns:m="http://schemas.openxmlformats.org/officeDocument/2006/math">
                      <m:sSub>
                        <m:sSubPr>
                          <m:ctrlPr>
                            <a:rPr lang="nl-NL" sz="1800" i="1">
                              <a:solidFill>
                                <a:schemeClr val="tx1"/>
                              </a:solidFill>
                              <a:latin typeface="Cambria Math" panose="02040503050406030204" pitchFamily="18" charset="0"/>
                            </a:rPr>
                          </m:ctrlPr>
                        </m:sSubPr>
                        <m:e>
                          <m:r>
                            <a:rPr lang="nl-NL" sz="1800" i="1">
                              <a:solidFill>
                                <a:schemeClr val="tx1"/>
                              </a:solidFill>
                              <a:latin typeface="Cambria Math" panose="02040503050406030204" pitchFamily="18" charset="0"/>
                            </a:rPr>
                            <m:t>𝐵</m:t>
                          </m:r>
                        </m:e>
                        <m:sub>
                          <m:r>
                            <a:rPr lang="en-US" sz="1800" b="0" i="1" smtClean="0">
                              <a:solidFill>
                                <a:schemeClr val="tx1"/>
                              </a:solidFill>
                              <a:latin typeface="Cambria Math" panose="02040503050406030204" pitchFamily="18" charset="0"/>
                            </a:rPr>
                            <m:t>1</m:t>
                          </m:r>
                        </m:sub>
                      </m:sSub>
                      <m:r>
                        <a:rPr lang="nl-NL" sz="1800" i="1">
                          <a:solidFill>
                            <a:schemeClr val="tx1"/>
                          </a:solidFill>
                          <a:latin typeface="Cambria Math" panose="02040503050406030204" pitchFamily="18" charset="0"/>
                        </a:rPr>
                        <m:t>=</m:t>
                      </m:r>
                      <m:r>
                        <a:rPr lang="nl-NL" sz="1800" i="1">
                          <a:solidFill>
                            <a:schemeClr val="tx1"/>
                          </a:solidFill>
                          <a:latin typeface="Cambria Math" panose="02040503050406030204" pitchFamily="18" charset="0"/>
                        </a:rPr>
                        <m:t>𝑠𝑖𝑔𝑛</m:t>
                      </m:r>
                      <m:d>
                        <m:dPr>
                          <m:ctrlPr>
                            <a:rPr lang="nl-NL" sz="1800" i="1">
                              <a:solidFill>
                                <a:schemeClr val="tx1"/>
                              </a:solidFill>
                              <a:latin typeface="Cambria Math" panose="02040503050406030204" pitchFamily="18" charset="0"/>
                            </a:rPr>
                          </m:ctrlPr>
                        </m:dPr>
                        <m:e>
                          <m:r>
                            <a:rPr lang="en-US" sz="1800" b="0" i="1" smtClean="0">
                              <a:solidFill>
                                <a:schemeClr val="tx1"/>
                              </a:solidFill>
                              <a:latin typeface="Cambria Math" panose="02040503050406030204" pitchFamily="18" charset="0"/>
                            </a:rPr>
                            <m:t>𝑊</m:t>
                          </m:r>
                          <m:r>
                            <a:rPr lang="nl-NL" sz="1800" i="1">
                              <a:solidFill>
                                <a:schemeClr val="tx1"/>
                              </a:solidFill>
                              <a:latin typeface="Cambria Math" panose="02040503050406030204" pitchFamily="18" charset="0"/>
                            </a:rPr>
                            <m:t>−0.12</m:t>
                          </m:r>
                        </m:e>
                      </m:d>
                      <m:r>
                        <a:rPr lang="nl-NL" sz="1800" i="1">
                          <a:solidFill>
                            <a:schemeClr val="tx1"/>
                          </a:solidFill>
                          <a:latin typeface="Cambria Math" panose="02040503050406030204" pitchFamily="18" charset="0"/>
                        </a:rPr>
                        <m:t>=</m:t>
                      </m:r>
                      <m:d>
                        <m:dPr>
                          <m:begChr m:val="["/>
                          <m:endChr m:val="]"/>
                          <m:ctrlPr>
                            <a:rPr lang="nl-NL" sz="1800" i="1">
                              <a:solidFill>
                                <a:schemeClr val="tx1"/>
                              </a:solidFill>
                              <a:latin typeface="Cambria Math" panose="02040503050406030204" pitchFamily="18" charset="0"/>
                            </a:rPr>
                          </m:ctrlPr>
                        </m:dPr>
                        <m:e>
                          <m:m>
                            <m:mPr>
                              <m:mcs>
                                <m:mc>
                                  <m:mcPr>
                                    <m:count m:val="2"/>
                                    <m:mcJc m:val="center"/>
                                  </m:mcPr>
                                </m:mc>
                              </m:mcs>
                              <m:ctrlPr>
                                <a:rPr lang="nl-NL" sz="1800" i="1">
                                  <a:solidFill>
                                    <a:schemeClr val="tx1"/>
                                  </a:solidFill>
                                  <a:latin typeface="Cambria Math" panose="02040503050406030204" pitchFamily="18" charset="0"/>
                                </a:rPr>
                              </m:ctrlPr>
                            </m:mPr>
                            <m:mr>
                              <m:e>
                                <m:r>
                                  <m:rPr>
                                    <m:brk m:alnAt="7"/>
                                  </m:rPr>
                                  <a:rPr lang="nl-NL" sz="1800" i="1">
                                    <a:solidFill>
                                      <a:schemeClr val="tx1"/>
                                    </a:solidFill>
                                    <a:latin typeface="Cambria Math" panose="02040503050406030204" pitchFamily="18" charset="0"/>
                                  </a:rPr>
                                  <m:t>−</m:t>
                                </m:r>
                                <m:r>
                                  <a:rPr lang="nl-NL" sz="1800" i="1">
                                    <a:solidFill>
                                      <a:schemeClr val="tx1"/>
                                    </a:solidFill>
                                    <a:latin typeface="Cambria Math" panose="02040503050406030204" pitchFamily="18" charset="0"/>
                                  </a:rPr>
                                  <m:t>1</m:t>
                                </m:r>
                              </m:e>
                              <m:e>
                                <m:r>
                                  <a:rPr lang="nl-NL" sz="1800" i="1">
                                    <a:solidFill>
                                      <a:schemeClr val="tx1"/>
                                    </a:solidFill>
                                    <a:latin typeface="Cambria Math" panose="02040503050406030204" pitchFamily="18" charset="0"/>
                                  </a:rPr>
                                  <m:t>1</m:t>
                                </m:r>
                              </m:e>
                            </m:mr>
                            <m:mr>
                              <m:e>
                                <m:r>
                                  <a:rPr lang="nl-NL" sz="1800" i="1">
                                    <a:solidFill>
                                      <a:schemeClr val="tx1"/>
                                    </a:solidFill>
                                    <a:latin typeface="Cambria Math" panose="02040503050406030204" pitchFamily="18" charset="0"/>
                                  </a:rPr>
                                  <m:t>−1</m:t>
                                </m:r>
                              </m:e>
                              <m:e>
                                <m:r>
                                  <a:rPr lang="nl-NL" sz="1800" i="1">
                                    <a:solidFill>
                                      <a:schemeClr val="tx1"/>
                                    </a:solidFill>
                                    <a:latin typeface="Cambria Math" panose="02040503050406030204" pitchFamily="18" charset="0"/>
                                  </a:rPr>
                                  <m:t>−1</m:t>
                                </m:r>
                              </m:e>
                            </m:mr>
                          </m:m>
                        </m:e>
                      </m:d>
                      <m:sSub>
                        <m:sSubPr>
                          <m:ctrlPr>
                            <a:rPr lang="nl-NL" sz="1800" i="1">
                              <a:solidFill>
                                <a:schemeClr val="tx1"/>
                              </a:solidFill>
                              <a:latin typeface="Cambria Math" panose="02040503050406030204" pitchFamily="18" charset="0"/>
                            </a:rPr>
                          </m:ctrlPr>
                        </m:sSubPr>
                        <m:e>
                          <m:r>
                            <a:rPr lang="en-US" sz="1800" b="0" i="1" smtClean="0">
                              <a:solidFill>
                                <a:schemeClr val="tx1"/>
                              </a:solidFill>
                              <a:latin typeface="Cambria Math" panose="02040503050406030204" pitchFamily="18" charset="0"/>
                            </a:rPr>
                            <m:t>        </m:t>
                          </m:r>
                          <m:r>
                            <a:rPr lang="nl-NL" sz="1800" i="1">
                              <a:solidFill>
                                <a:schemeClr val="tx1"/>
                              </a:solidFill>
                              <a:latin typeface="Cambria Math" panose="02040503050406030204" pitchFamily="18" charset="0"/>
                            </a:rPr>
                            <m:t>𝐵</m:t>
                          </m:r>
                        </m:e>
                        <m:sub>
                          <m:r>
                            <a:rPr lang="en-US" sz="1800" i="1">
                              <a:solidFill>
                                <a:schemeClr val="tx1"/>
                              </a:solidFill>
                              <a:latin typeface="Cambria Math" panose="02040503050406030204" pitchFamily="18" charset="0"/>
                            </a:rPr>
                            <m:t>2</m:t>
                          </m:r>
                        </m:sub>
                      </m:sSub>
                      <m:r>
                        <a:rPr lang="nl-NL" sz="1800" i="1">
                          <a:solidFill>
                            <a:schemeClr val="tx1"/>
                          </a:solidFill>
                          <a:latin typeface="Cambria Math" panose="02040503050406030204" pitchFamily="18" charset="0"/>
                        </a:rPr>
                        <m:t>=</m:t>
                      </m:r>
                      <m:r>
                        <a:rPr lang="nl-NL" sz="1800" i="1">
                          <a:solidFill>
                            <a:schemeClr val="tx1"/>
                          </a:solidFill>
                          <a:latin typeface="Cambria Math" panose="02040503050406030204" pitchFamily="18" charset="0"/>
                        </a:rPr>
                        <m:t>𝑠𝑖𝑔𝑛</m:t>
                      </m:r>
                      <m:d>
                        <m:dPr>
                          <m:ctrlPr>
                            <a:rPr lang="nl-NL" sz="1800" i="1">
                              <a:solidFill>
                                <a:schemeClr val="tx1"/>
                              </a:solidFill>
                              <a:latin typeface="Cambria Math" panose="02040503050406030204" pitchFamily="18" charset="0"/>
                            </a:rPr>
                          </m:ctrlPr>
                        </m:dPr>
                        <m:e>
                          <m:r>
                            <a:rPr lang="en-US" sz="1800" i="1">
                              <a:solidFill>
                                <a:schemeClr val="tx1"/>
                              </a:solidFill>
                              <a:latin typeface="Cambria Math" panose="02040503050406030204" pitchFamily="18" charset="0"/>
                            </a:rPr>
                            <m:t>𝑊</m:t>
                          </m:r>
                          <m:r>
                            <a:rPr lang="en-US" sz="1800" i="1">
                              <a:solidFill>
                                <a:schemeClr val="tx1"/>
                              </a:solidFill>
                              <a:latin typeface="Cambria Math" panose="02040503050406030204" pitchFamily="18" charset="0"/>
                            </a:rPr>
                            <m:t>+0.00</m:t>
                          </m:r>
                        </m:e>
                      </m:d>
                      <m:r>
                        <a:rPr lang="nl-NL" sz="1800" i="1">
                          <a:solidFill>
                            <a:schemeClr val="tx1"/>
                          </a:solidFill>
                          <a:latin typeface="Cambria Math" panose="02040503050406030204" pitchFamily="18" charset="0"/>
                        </a:rPr>
                        <m:t>=</m:t>
                      </m:r>
                      <m:d>
                        <m:dPr>
                          <m:begChr m:val="["/>
                          <m:endChr m:val="]"/>
                          <m:ctrlPr>
                            <a:rPr lang="nl-NL" sz="1800" i="1">
                              <a:solidFill>
                                <a:schemeClr val="tx1"/>
                              </a:solidFill>
                              <a:latin typeface="Cambria Math" panose="02040503050406030204" pitchFamily="18" charset="0"/>
                            </a:rPr>
                          </m:ctrlPr>
                        </m:dPr>
                        <m:e>
                          <m:m>
                            <m:mPr>
                              <m:mcs>
                                <m:mc>
                                  <m:mcPr>
                                    <m:count m:val="2"/>
                                    <m:mcJc m:val="center"/>
                                  </m:mcPr>
                                </m:mc>
                              </m:mcs>
                              <m:ctrlPr>
                                <a:rPr lang="nl-NL" sz="1800" i="1">
                                  <a:solidFill>
                                    <a:schemeClr val="tx1"/>
                                  </a:solidFill>
                                  <a:latin typeface="Cambria Math" panose="02040503050406030204" pitchFamily="18" charset="0"/>
                                </a:rPr>
                              </m:ctrlPr>
                            </m:mPr>
                            <m:mr>
                              <m:e>
                                <m:r>
                                  <m:rPr>
                                    <m:brk m:alnAt="7"/>
                                  </m:rPr>
                                  <a:rPr lang="nl-NL" sz="1800" i="1">
                                    <a:solidFill>
                                      <a:schemeClr val="tx1"/>
                                    </a:solidFill>
                                    <a:latin typeface="Cambria Math" panose="02040503050406030204" pitchFamily="18" charset="0"/>
                                  </a:rPr>
                                  <m:t>−</m:t>
                                </m:r>
                                <m:r>
                                  <a:rPr lang="nl-NL" sz="1800" i="1">
                                    <a:solidFill>
                                      <a:schemeClr val="tx1"/>
                                    </a:solidFill>
                                    <a:latin typeface="Cambria Math" panose="02040503050406030204" pitchFamily="18" charset="0"/>
                                  </a:rPr>
                                  <m:t>1</m:t>
                                </m:r>
                              </m:e>
                              <m:e>
                                <m:r>
                                  <a:rPr lang="nl-NL" sz="1800" i="1">
                                    <a:solidFill>
                                      <a:schemeClr val="tx1"/>
                                    </a:solidFill>
                                    <a:latin typeface="Cambria Math" panose="02040503050406030204" pitchFamily="18" charset="0"/>
                                  </a:rPr>
                                  <m:t>1</m:t>
                                </m:r>
                              </m:e>
                            </m:mr>
                            <m:mr>
                              <m:e>
                                <m:r>
                                  <a:rPr lang="en-US" sz="1800" i="1">
                                    <a:solidFill>
                                      <a:schemeClr val="tx1"/>
                                    </a:solidFill>
                                    <a:latin typeface="Cambria Math" panose="02040503050406030204" pitchFamily="18" charset="0"/>
                                  </a:rPr>
                                  <m:t>−</m:t>
                                </m:r>
                                <m:r>
                                  <a:rPr lang="nl-NL" sz="1800" i="1">
                                    <a:solidFill>
                                      <a:schemeClr val="tx1"/>
                                    </a:solidFill>
                                    <a:latin typeface="Cambria Math" panose="02040503050406030204" pitchFamily="18" charset="0"/>
                                  </a:rPr>
                                  <m:t>1</m:t>
                                </m:r>
                              </m:e>
                              <m:e>
                                <m:r>
                                  <a:rPr lang="nl-NL" sz="1800" i="1">
                                    <a:solidFill>
                                      <a:schemeClr val="tx1"/>
                                    </a:solidFill>
                                    <a:latin typeface="Cambria Math" panose="02040503050406030204" pitchFamily="18" charset="0"/>
                                  </a:rPr>
                                  <m:t>1</m:t>
                                </m:r>
                              </m:e>
                            </m:mr>
                          </m:m>
                        </m:e>
                      </m:d>
                    </m:oMath>
                  </m:oMathPara>
                </a14:m>
                <a:endParaRPr lang="en-US" sz="1800" dirty="0" smtClean="0"/>
              </a:p>
              <a:p>
                <a:pPr>
                  <a:lnSpc>
                    <a:spcPct val="120000"/>
                  </a:lnSpc>
                </a:pPr>
                <a14:m>
                  <m:oMathPara xmlns:m="http://schemas.openxmlformats.org/officeDocument/2006/math">
                    <m:oMathParaPr>
                      <m:jc m:val="centerGroup"/>
                    </m:oMathParaPr>
                    <m:oMath xmlns:m="http://schemas.openxmlformats.org/officeDocument/2006/math">
                      <m:sSub>
                        <m:sSubPr>
                          <m:ctrlPr>
                            <a:rPr lang="en-US" sz="1800" b="0" i="1" smtClean="0">
                              <a:solidFill>
                                <a:schemeClr val="tx1"/>
                              </a:solidFill>
                              <a:latin typeface="Cambria Math" panose="02040503050406030204" pitchFamily="18" charset="0"/>
                            </a:rPr>
                          </m:ctrlPr>
                        </m:sSubPr>
                        <m:e>
                          <m:r>
                            <a:rPr lang="en-US" sz="1800" b="0" i="1" smtClean="0">
                              <a:solidFill>
                                <a:schemeClr val="tx1"/>
                              </a:solidFill>
                              <a:latin typeface="Cambria Math" panose="02040503050406030204" pitchFamily="18" charset="0"/>
                            </a:rPr>
                            <m:t>𝐵</m:t>
                          </m:r>
                        </m:e>
                        <m:sub>
                          <m:r>
                            <a:rPr lang="en-US" sz="1800" b="0" i="1" smtClean="0">
                              <a:solidFill>
                                <a:schemeClr val="tx1"/>
                              </a:solidFill>
                              <a:latin typeface="Cambria Math" panose="02040503050406030204" pitchFamily="18" charset="0"/>
                            </a:rPr>
                            <m:t>3</m:t>
                          </m:r>
                        </m:sub>
                      </m:sSub>
                      <m:r>
                        <a:rPr lang="nl-NL" sz="1800" i="1">
                          <a:solidFill>
                            <a:schemeClr val="tx1"/>
                          </a:solidFill>
                          <a:latin typeface="Cambria Math" panose="02040503050406030204" pitchFamily="18" charset="0"/>
                        </a:rPr>
                        <m:t>=</m:t>
                      </m:r>
                      <m:r>
                        <a:rPr lang="nl-NL" sz="1800" i="1">
                          <a:solidFill>
                            <a:schemeClr val="tx1"/>
                          </a:solidFill>
                          <a:latin typeface="Cambria Math" panose="02040503050406030204" pitchFamily="18" charset="0"/>
                        </a:rPr>
                        <m:t>𝑠𝑖𝑔𝑛</m:t>
                      </m:r>
                      <m:d>
                        <m:dPr>
                          <m:ctrlPr>
                            <a:rPr lang="nl-NL" sz="1800" i="1">
                              <a:solidFill>
                                <a:schemeClr val="tx1"/>
                              </a:solidFill>
                              <a:latin typeface="Cambria Math" panose="02040503050406030204" pitchFamily="18" charset="0"/>
                            </a:rPr>
                          </m:ctrlPr>
                        </m:dPr>
                        <m:e>
                          <m:r>
                            <a:rPr lang="en-US" sz="1800" b="0" i="1" smtClean="0">
                              <a:solidFill>
                                <a:schemeClr val="tx1"/>
                              </a:solidFill>
                              <a:latin typeface="Cambria Math" panose="02040503050406030204" pitchFamily="18" charset="0"/>
                            </a:rPr>
                            <m:t>𝑊</m:t>
                          </m:r>
                          <m:r>
                            <a:rPr lang="nl-NL" sz="1800" i="1">
                              <a:solidFill>
                                <a:schemeClr val="tx1"/>
                              </a:solidFill>
                              <a:latin typeface="Cambria Math" panose="02040503050406030204" pitchFamily="18" charset="0"/>
                            </a:rPr>
                            <m:t>+0.12</m:t>
                          </m:r>
                        </m:e>
                      </m:d>
                      <m:r>
                        <a:rPr lang="nl-NL" sz="1800" i="1">
                          <a:solidFill>
                            <a:schemeClr val="tx1"/>
                          </a:solidFill>
                          <a:latin typeface="Cambria Math" panose="02040503050406030204" pitchFamily="18" charset="0"/>
                        </a:rPr>
                        <m:t>=</m:t>
                      </m:r>
                      <m:d>
                        <m:dPr>
                          <m:begChr m:val="["/>
                          <m:endChr m:val="]"/>
                          <m:ctrlPr>
                            <a:rPr lang="nl-NL" sz="1800" i="1">
                              <a:solidFill>
                                <a:schemeClr val="tx1"/>
                              </a:solidFill>
                              <a:latin typeface="Cambria Math" panose="02040503050406030204" pitchFamily="18" charset="0"/>
                            </a:rPr>
                          </m:ctrlPr>
                        </m:dPr>
                        <m:e>
                          <m:m>
                            <m:mPr>
                              <m:mcs>
                                <m:mc>
                                  <m:mcPr>
                                    <m:count m:val="2"/>
                                    <m:mcJc m:val="center"/>
                                  </m:mcPr>
                                </m:mc>
                              </m:mcs>
                              <m:ctrlPr>
                                <a:rPr lang="nl-NL" sz="1800" i="1">
                                  <a:solidFill>
                                    <a:schemeClr val="tx1"/>
                                  </a:solidFill>
                                  <a:latin typeface="Cambria Math" panose="02040503050406030204" pitchFamily="18" charset="0"/>
                                </a:rPr>
                              </m:ctrlPr>
                            </m:mPr>
                            <m:mr>
                              <m:e>
                                <m:r>
                                  <m:rPr>
                                    <m:brk m:alnAt="7"/>
                                  </m:rPr>
                                  <a:rPr lang="nl-NL" sz="1800" i="1">
                                    <a:solidFill>
                                      <a:schemeClr val="tx1"/>
                                    </a:solidFill>
                                    <a:latin typeface="Cambria Math" panose="02040503050406030204" pitchFamily="18" charset="0"/>
                                  </a:rPr>
                                  <m:t>−</m:t>
                                </m:r>
                                <m:r>
                                  <a:rPr lang="nl-NL" sz="1800" i="1">
                                    <a:solidFill>
                                      <a:schemeClr val="tx1"/>
                                    </a:solidFill>
                                    <a:latin typeface="Cambria Math" panose="02040503050406030204" pitchFamily="18" charset="0"/>
                                  </a:rPr>
                                  <m:t>1</m:t>
                                </m:r>
                              </m:e>
                              <m:e>
                                <m:r>
                                  <a:rPr lang="nl-NL" sz="1800" i="1">
                                    <a:solidFill>
                                      <a:schemeClr val="tx1"/>
                                    </a:solidFill>
                                    <a:latin typeface="Cambria Math" panose="02040503050406030204" pitchFamily="18" charset="0"/>
                                  </a:rPr>
                                  <m:t>1</m:t>
                                </m:r>
                              </m:e>
                            </m:mr>
                            <m:mr>
                              <m:e>
                                <m:r>
                                  <a:rPr lang="nl-NL" sz="1800" i="1">
                                    <a:solidFill>
                                      <a:schemeClr val="tx1"/>
                                    </a:solidFill>
                                    <a:latin typeface="Cambria Math" panose="02040503050406030204" pitchFamily="18" charset="0"/>
                                  </a:rPr>
                                  <m:t>1</m:t>
                                </m:r>
                              </m:e>
                              <m:e>
                                <m:r>
                                  <a:rPr lang="nl-NL" sz="1800" i="1">
                                    <a:solidFill>
                                      <a:schemeClr val="tx1"/>
                                    </a:solidFill>
                                    <a:latin typeface="Cambria Math" panose="02040503050406030204" pitchFamily="18" charset="0"/>
                                  </a:rPr>
                                  <m:t>1</m:t>
                                </m:r>
                              </m:e>
                            </m:mr>
                          </m:m>
                        </m:e>
                      </m:d>
                    </m:oMath>
                  </m:oMathPara>
                </a14:m>
                <a:endParaRPr lang="en-US" sz="2000" dirty="0" smtClean="0"/>
              </a:p>
              <a:p>
                <a:pPr marL="342900" indent="-342900">
                  <a:lnSpc>
                    <a:spcPct val="120000"/>
                  </a:lnSpc>
                  <a:buFont typeface="Arial" panose="020B0604020202020204" pitchFamily="34" charset="0"/>
                  <a:buChar char="•"/>
                </a:pPr>
                <a:r>
                  <a:rPr lang="nl-NL" sz="2000" dirty="0" smtClean="0">
                    <a:solidFill>
                      <a:srgbClr val="1F3665"/>
                    </a:solidFill>
                  </a:rPr>
                  <a:t>From</a:t>
                </a:r>
                <a14:m>
                  <m:oMath xmlns:m="http://schemas.openxmlformats.org/officeDocument/2006/math">
                    <m:func>
                      <m:funcPr>
                        <m:ctrlPr>
                          <a:rPr lang="nl-NL" sz="1800" i="1">
                            <a:solidFill>
                              <a:srgbClr val="1F3665"/>
                            </a:solidFill>
                            <a:latin typeface="Cambria Math" panose="02040503050406030204" pitchFamily="18" charset="0"/>
                          </a:rPr>
                        </m:ctrlPr>
                      </m:funcPr>
                      <m:fName>
                        <m:limLow>
                          <m:limLowPr>
                            <m:ctrlPr>
                              <a:rPr lang="nl-NL" sz="1800" i="1">
                                <a:solidFill>
                                  <a:srgbClr val="1F3665"/>
                                </a:solidFill>
                                <a:latin typeface="Cambria Math" panose="02040503050406030204" pitchFamily="18" charset="0"/>
                              </a:rPr>
                            </m:ctrlPr>
                          </m:limLowPr>
                          <m:e>
                            <m:r>
                              <a:rPr lang="en-US" sz="1800" i="1">
                                <a:solidFill>
                                  <a:srgbClr val="1F3665"/>
                                </a:solidFill>
                                <a:latin typeface="Cambria Math" panose="02040503050406030204" pitchFamily="18" charset="0"/>
                              </a:rPr>
                              <m:t> </m:t>
                            </m:r>
                            <m:r>
                              <m:rPr>
                                <m:sty m:val="p"/>
                              </m:rPr>
                              <a:rPr lang="nl-NL" sz="1800">
                                <a:solidFill>
                                  <a:srgbClr val="1F3665"/>
                                </a:solidFill>
                                <a:latin typeface="Cambria Math" panose="02040503050406030204" pitchFamily="18" charset="0"/>
                              </a:rPr>
                              <m:t>min</m:t>
                            </m:r>
                          </m:e>
                          <m:lim>
                            <m:r>
                              <a:rPr lang="en-US" sz="1800" b="0" i="1" smtClean="0">
                                <a:solidFill>
                                  <a:srgbClr val="1F3665"/>
                                </a:solidFill>
                                <a:latin typeface="Cambria Math" panose="02040503050406030204" pitchFamily="18" charset="0"/>
                              </a:rPr>
                              <m:t> </m:t>
                            </m:r>
                            <m:sSub>
                              <m:sSubPr>
                                <m:ctrlPr>
                                  <a:rPr lang="en-US" sz="1800" i="1">
                                    <a:solidFill>
                                      <a:srgbClr val="1F3665"/>
                                    </a:solidFill>
                                    <a:latin typeface="Cambria Math" panose="02040503050406030204" pitchFamily="18" charset="0"/>
                                  </a:rPr>
                                </m:ctrlPr>
                              </m:sSubPr>
                              <m:e>
                                <m:r>
                                  <a:rPr lang="en-US" sz="1800" i="1">
                                    <a:solidFill>
                                      <a:srgbClr val="1F3665"/>
                                    </a:solidFill>
                                    <a:latin typeface="Cambria Math" panose="02040503050406030204" pitchFamily="18" charset="0"/>
                                  </a:rPr>
                                  <m:t>𝛼</m:t>
                                </m:r>
                              </m:e>
                              <m:sub>
                                <m:r>
                                  <a:rPr lang="en-US" sz="1800" i="1">
                                    <a:solidFill>
                                      <a:srgbClr val="1F3665"/>
                                    </a:solidFill>
                                    <a:latin typeface="Cambria Math" panose="02040503050406030204" pitchFamily="18" charset="0"/>
                                  </a:rPr>
                                  <m:t>𝑖</m:t>
                                </m:r>
                              </m:sub>
                            </m:sSub>
                          </m:lim>
                        </m:limLow>
                      </m:fName>
                      <m:e>
                        <m:r>
                          <a:rPr lang="en-US" sz="1800" b="0" i="1" smtClean="0">
                            <a:solidFill>
                              <a:srgbClr val="1F3665"/>
                            </a:solidFill>
                            <a:latin typeface="Cambria Math" panose="02040503050406030204" pitchFamily="18" charset="0"/>
                          </a:rPr>
                          <m:t> </m:t>
                        </m:r>
                        <m:sSup>
                          <m:sSupPr>
                            <m:ctrlPr>
                              <a:rPr lang="en-US" sz="1800" i="1">
                                <a:solidFill>
                                  <a:srgbClr val="1F3665"/>
                                </a:solidFill>
                                <a:latin typeface="Cambria Math" panose="02040503050406030204" pitchFamily="18" charset="0"/>
                              </a:rPr>
                            </m:ctrlPr>
                          </m:sSupPr>
                          <m:e>
                            <m:d>
                              <m:dPr>
                                <m:begChr m:val="‖"/>
                                <m:endChr m:val="‖"/>
                                <m:ctrlPr>
                                  <a:rPr lang="en-US" sz="1800" i="1">
                                    <a:solidFill>
                                      <a:srgbClr val="1F3665"/>
                                    </a:solidFill>
                                    <a:latin typeface="Cambria Math" panose="02040503050406030204" pitchFamily="18" charset="0"/>
                                  </a:rPr>
                                </m:ctrlPr>
                              </m:dPr>
                              <m:e>
                                <m:r>
                                  <a:rPr lang="en-US" sz="1800" i="1">
                                    <a:solidFill>
                                      <a:srgbClr val="1F3665"/>
                                    </a:solidFill>
                                    <a:latin typeface="Cambria Math" panose="02040503050406030204" pitchFamily="18" charset="0"/>
                                  </a:rPr>
                                  <m:t>𝑊</m:t>
                                </m:r>
                                <m:r>
                                  <a:rPr lang="en-US" sz="1800" i="1">
                                    <a:solidFill>
                                      <a:srgbClr val="1F3665"/>
                                    </a:solidFill>
                                    <a:latin typeface="Cambria Math" panose="02040503050406030204" pitchFamily="18" charset="0"/>
                                  </a:rPr>
                                  <m:t> −</m:t>
                                </m:r>
                                <m:sSub>
                                  <m:sSubPr>
                                    <m:ctrlPr>
                                      <a:rPr lang="en-US" sz="1800" i="1">
                                        <a:solidFill>
                                          <a:srgbClr val="1F3665"/>
                                        </a:solidFill>
                                        <a:latin typeface="Cambria Math" panose="02040503050406030204" pitchFamily="18" charset="0"/>
                                      </a:rPr>
                                    </m:ctrlPr>
                                  </m:sSubPr>
                                  <m:e>
                                    <m:r>
                                      <a:rPr lang="en-US" sz="1800" i="1">
                                        <a:solidFill>
                                          <a:srgbClr val="1F3665"/>
                                        </a:solidFill>
                                        <a:latin typeface="Cambria Math" panose="02040503050406030204" pitchFamily="18" charset="0"/>
                                      </a:rPr>
                                      <m:t>𝐵</m:t>
                                    </m:r>
                                  </m:e>
                                  <m:sub>
                                    <m:r>
                                      <a:rPr lang="en-US" sz="1800" i="1">
                                        <a:solidFill>
                                          <a:srgbClr val="1F3665"/>
                                        </a:solidFill>
                                        <a:latin typeface="Cambria Math" panose="02040503050406030204" pitchFamily="18" charset="0"/>
                                      </a:rPr>
                                      <m:t>𝑖</m:t>
                                    </m:r>
                                  </m:sub>
                                </m:sSub>
                                <m:sSub>
                                  <m:sSubPr>
                                    <m:ctrlPr>
                                      <a:rPr lang="en-US" sz="1800" i="1">
                                        <a:solidFill>
                                          <a:srgbClr val="1F3665"/>
                                        </a:solidFill>
                                        <a:latin typeface="Cambria Math" panose="02040503050406030204" pitchFamily="18" charset="0"/>
                                      </a:rPr>
                                    </m:ctrlPr>
                                  </m:sSubPr>
                                  <m:e>
                                    <m:r>
                                      <a:rPr lang="en-US" sz="1800" i="1">
                                        <a:solidFill>
                                          <a:srgbClr val="1F3665"/>
                                        </a:solidFill>
                                        <a:latin typeface="Cambria Math" panose="02040503050406030204" pitchFamily="18" charset="0"/>
                                      </a:rPr>
                                      <m:t>𝛼</m:t>
                                    </m:r>
                                  </m:e>
                                  <m:sub>
                                    <m:r>
                                      <a:rPr lang="en-US" sz="1800" i="1">
                                        <a:solidFill>
                                          <a:srgbClr val="1F3665"/>
                                        </a:solidFill>
                                        <a:latin typeface="Cambria Math" panose="02040503050406030204" pitchFamily="18" charset="0"/>
                                      </a:rPr>
                                      <m:t>𝑖</m:t>
                                    </m:r>
                                  </m:sub>
                                </m:sSub>
                              </m:e>
                            </m:d>
                          </m:e>
                          <m:sup>
                            <m:r>
                              <a:rPr lang="en-US" sz="1800" i="1">
                                <a:solidFill>
                                  <a:srgbClr val="1F3665"/>
                                </a:solidFill>
                                <a:latin typeface="Cambria Math" panose="02040503050406030204" pitchFamily="18" charset="0"/>
                              </a:rPr>
                              <m:t>2</m:t>
                            </m:r>
                          </m:sup>
                        </m:sSup>
                      </m:e>
                    </m:func>
                  </m:oMath>
                </a14:m>
                <a:r>
                  <a:rPr lang="nl-NL" sz="2000" dirty="0" smtClean="0">
                    <a:solidFill>
                      <a:srgbClr val="1F3665"/>
                    </a:solidFill>
                  </a:rPr>
                  <a:t>, it </a:t>
                </a:r>
                <a:r>
                  <a:rPr lang="nl-NL" sz="2000" dirty="0" err="1" smtClean="0">
                    <a:solidFill>
                      <a:srgbClr val="1F3665"/>
                    </a:solidFill>
                  </a:rPr>
                  <a:t>follows</a:t>
                </a:r>
                <a:r>
                  <a:rPr lang="nl-NL" sz="2000" dirty="0" smtClean="0">
                    <a:solidFill>
                      <a:srgbClr val="1F3665"/>
                    </a:solidFill>
                  </a:rPr>
                  <a:t> </a:t>
                </a:r>
                <a:r>
                  <a:rPr lang="nl-NL" sz="2000" dirty="0" err="1" smtClean="0">
                    <a:solidFill>
                      <a:srgbClr val="1F3665"/>
                    </a:solidFill>
                  </a:rPr>
                  <a:t>that</a:t>
                </a:r>
                <a:r>
                  <a:rPr lang="nl-NL" sz="2000" dirty="0" smtClean="0">
                    <a:solidFill>
                      <a:srgbClr val="1F3665"/>
                    </a:solidFill>
                  </a:rPr>
                  <a:t> </a:t>
                </a:r>
                <a14:m>
                  <m:oMath xmlns:m="http://schemas.openxmlformats.org/officeDocument/2006/math">
                    <m:r>
                      <a:rPr lang="en-US" sz="1800" b="0" i="1" smtClean="0">
                        <a:solidFill>
                          <a:srgbClr val="1F3665"/>
                        </a:solidFill>
                        <a:latin typeface="Cambria Math" panose="02040503050406030204" pitchFamily="18" charset="0"/>
                      </a:rPr>
                      <m:t>𝛼</m:t>
                    </m:r>
                    <m:r>
                      <a:rPr lang="en-US" sz="1800" i="1">
                        <a:solidFill>
                          <a:srgbClr val="1F3665"/>
                        </a:solidFill>
                        <a:latin typeface="Cambria Math" panose="02040503050406030204" pitchFamily="18" charset="0"/>
                      </a:rPr>
                      <m:t>=</m:t>
                    </m:r>
                    <m:sSup>
                      <m:sSupPr>
                        <m:ctrlPr>
                          <a:rPr lang="en-US" sz="1800" b="0" i="1" smtClean="0">
                            <a:solidFill>
                              <a:srgbClr val="1F3665"/>
                            </a:solidFill>
                            <a:latin typeface="Cambria Math" panose="02040503050406030204" pitchFamily="18" charset="0"/>
                          </a:rPr>
                        </m:ctrlPr>
                      </m:sSupPr>
                      <m:e>
                        <m:d>
                          <m:dPr>
                            <m:begChr m:val="["/>
                            <m:endChr m:val="]"/>
                            <m:ctrlPr>
                              <a:rPr lang="en-US" sz="1800" i="1" smtClean="0">
                                <a:solidFill>
                                  <a:srgbClr val="1F3665"/>
                                </a:solidFill>
                                <a:latin typeface="Cambria Math" panose="02040503050406030204" pitchFamily="18" charset="0"/>
                              </a:rPr>
                            </m:ctrlPr>
                          </m:dPr>
                          <m:e>
                            <m:r>
                              <a:rPr lang="en-US" sz="1800" i="1">
                                <a:solidFill>
                                  <a:srgbClr val="1F3665"/>
                                </a:solidFill>
                                <a:latin typeface="Cambria Math" panose="02040503050406030204" pitchFamily="18" charset="0"/>
                              </a:rPr>
                              <m:t>0.0275, 0.07, 0.0325</m:t>
                            </m:r>
                          </m:e>
                        </m:d>
                      </m:e>
                      <m:sup>
                        <m:r>
                          <a:rPr lang="en-US" sz="1800" b="0" i="1" smtClean="0">
                            <a:solidFill>
                              <a:srgbClr val="1F3665"/>
                            </a:solidFill>
                            <a:latin typeface="Cambria Math" panose="02040503050406030204" pitchFamily="18" charset="0"/>
                          </a:rPr>
                          <m:t>𝑇</m:t>
                        </m:r>
                      </m:sup>
                    </m:sSup>
                  </m:oMath>
                </a14:m>
                <a:r>
                  <a:rPr lang="en-US" sz="2000" dirty="0" smtClean="0">
                    <a:solidFill>
                      <a:srgbClr val="1F3665"/>
                    </a:solidFill>
                  </a:rPr>
                  <a:t>, thus</a:t>
                </a:r>
              </a:p>
              <a:p>
                <a:pPr>
                  <a:lnSpc>
                    <a:spcPct val="120000"/>
                  </a:lnSpc>
                </a:pPr>
                <a14:m>
                  <m:oMathPara xmlns:m="http://schemas.openxmlformats.org/officeDocument/2006/math">
                    <m:oMathParaPr>
                      <m:jc m:val="centerGroup"/>
                    </m:oMathParaPr>
                    <m:oMath xmlns:m="http://schemas.openxmlformats.org/officeDocument/2006/math">
                      <m:r>
                        <a:rPr lang="nl-NL" sz="1800" i="1">
                          <a:solidFill>
                            <a:schemeClr val="tx1"/>
                          </a:solidFill>
                          <a:latin typeface="Cambria Math" panose="02040503050406030204" pitchFamily="18" charset="0"/>
                        </a:rPr>
                        <m:t>𝑊</m:t>
                      </m:r>
                      <m:r>
                        <a:rPr lang="nl-NL" sz="1800" i="1">
                          <a:solidFill>
                            <a:schemeClr val="tx1"/>
                          </a:solidFill>
                          <a:latin typeface="Cambria Math" panose="02040503050406030204" pitchFamily="18" charset="0"/>
                        </a:rPr>
                        <m:t>≈</m:t>
                      </m:r>
                      <m:d>
                        <m:dPr>
                          <m:begChr m:val="["/>
                          <m:endChr m:val="]"/>
                          <m:ctrlPr>
                            <a:rPr lang="nl-NL" sz="1800" i="1">
                              <a:solidFill>
                                <a:schemeClr val="tx1"/>
                              </a:solidFill>
                              <a:latin typeface="Cambria Math" panose="02040503050406030204" pitchFamily="18" charset="0"/>
                            </a:rPr>
                          </m:ctrlPr>
                        </m:dPr>
                        <m:e>
                          <m:m>
                            <m:mPr>
                              <m:mcs>
                                <m:mc>
                                  <m:mcPr>
                                    <m:count m:val="2"/>
                                    <m:mcJc m:val="center"/>
                                  </m:mcPr>
                                </m:mc>
                              </m:mcs>
                              <m:ctrlPr>
                                <a:rPr lang="nl-NL" sz="1800" i="1" smtClean="0">
                                  <a:solidFill>
                                    <a:schemeClr val="tx1"/>
                                  </a:solidFill>
                                  <a:latin typeface="Cambria Math" panose="02040503050406030204" pitchFamily="18" charset="0"/>
                                </a:rPr>
                              </m:ctrlPr>
                            </m:mPr>
                            <m:mr>
                              <m:e>
                                <m:r>
                                  <a:rPr lang="en-US" sz="1800" b="0" i="1" smtClean="0">
                                    <a:solidFill>
                                      <a:schemeClr val="tx1"/>
                                    </a:solidFill>
                                    <a:latin typeface="Cambria Math" panose="02040503050406030204" pitchFamily="18" charset="0"/>
                                  </a:rPr>
                                  <m:t>−0.0275−0.07−0.0325</m:t>
                                </m:r>
                              </m:e>
                              <m:e>
                                <m:r>
                                  <a:rPr lang="en-US" sz="1800" b="0" i="1" smtClean="0">
                                    <a:solidFill>
                                      <a:schemeClr val="tx1"/>
                                    </a:solidFill>
                                    <a:latin typeface="Cambria Math" panose="02040503050406030204" pitchFamily="18" charset="0"/>
                                  </a:rPr>
                                  <m:t>0.0275+0.07+0.0325</m:t>
                                </m:r>
                              </m:e>
                            </m:mr>
                            <m:mr>
                              <m:e>
                                <m:r>
                                  <a:rPr lang="nl-NL" sz="1800" i="1">
                                    <a:solidFill>
                                      <a:schemeClr val="tx1"/>
                                    </a:solidFill>
                                    <a:latin typeface="Cambria Math" panose="02040503050406030204" pitchFamily="18" charset="0"/>
                                  </a:rPr>
                                  <m:t>−</m:t>
                                </m:r>
                                <m:r>
                                  <a:rPr lang="en-US" sz="1800" b="0" i="1" smtClean="0">
                                    <a:solidFill>
                                      <a:schemeClr val="tx1"/>
                                    </a:solidFill>
                                    <a:latin typeface="Cambria Math" panose="02040503050406030204" pitchFamily="18" charset="0"/>
                                  </a:rPr>
                                  <m:t>0.0275−0.07+0.0325</m:t>
                                </m:r>
                              </m:e>
                              <m:e>
                                <m:r>
                                  <a:rPr lang="nl-NL" sz="1800" i="1">
                                    <a:solidFill>
                                      <a:schemeClr val="tx1"/>
                                    </a:solidFill>
                                    <a:latin typeface="Cambria Math" panose="02040503050406030204" pitchFamily="18" charset="0"/>
                                  </a:rPr>
                                  <m:t>−</m:t>
                                </m:r>
                                <m:r>
                                  <a:rPr lang="en-US" sz="1800" i="1">
                                    <a:solidFill>
                                      <a:schemeClr val="tx1"/>
                                    </a:solidFill>
                                    <a:latin typeface="Cambria Math" panose="02040503050406030204" pitchFamily="18" charset="0"/>
                                  </a:rPr>
                                  <m:t>0.02</m:t>
                                </m:r>
                                <m:r>
                                  <a:rPr lang="en-US" sz="1800" b="0" i="1" smtClean="0">
                                    <a:solidFill>
                                      <a:schemeClr val="tx1"/>
                                    </a:solidFill>
                                    <a:latin typeface="Cambria Math" panose="02040503050406030204" pitchFamily="18" charset="0"/>
                                  </a:rPr>
                                  <m:t>75+</m:t>
                                </m:r>
                                <m:r>
                                  <a:rPr lang="en-US" sz="1800" i="1">
                                    <a:solidFill>
                                      <a:schemeClr val="tx1"/>
                                    </a:solidFill>
                                    <a:latin typeface="Cambria Math" panose="02040503050406030204" pitchFamily="18" charset="0"/>
                                  </a:rPr>
                                  <m:t>0.07+0.03</m:t>
                                </m:r>
                                <m:r>
                                  <a:rPr lang="en-US" sz="1800" b="0" i="1" smtClean="0">
                                    <a:solidFill>
                                      <a:schemeClr val="tx1"/>
                                    </a:solidFill>
                                    <a:latin typeface="Cambria Math" panose="02040503050406030204" pitchFamily="18" charset="0"/>
                                  </a:rPr>
                                  <m:t>25</m:t>
                                </m:r>
                              </m:e>
                            </m:mr>
                          </m:m>
                        </m:e>
                      </m:d>
                      <m:r>
                        <a:rPr lang="nl-NL" sz="1800" i="1">
                          <a:solidFill>
                            <a:schemeClr val="tx1"/>
                          </a:solidFill>
                          <a:latin typeface="Cambria Math" panose="02040503050406030204" pitchFamily="18" charset="0"/>
                        </a:rPr>
                        <m:t>=</m:t>
                      </m:r>
                      <m:d>
                        <m:dPr>
                          <m:begChr m:val="["/>
                          <m:endChr m:val="]"/>
                          <m:ctrlPr>
                            <a:rPr lang="nl-NL" sz="1800" i="1">
                              <a:solidFill>
                                <a:schemeClr val="tx1"/>
                              </a:solidFill>
                              <a:latin typeface="Cambria Math" panose="02040503050406030204" pitchFamily="18" charset="0"/>
                            </a:rPr>
                          </m:ctrlPr>
                        </m:dPr>
                        <m:e>
                          <m:m>
                            <m:mPr>
                              <m:mcs>
                                <m:mc>
                                  <m:mcPr>
                                    <m:count m:val="2"/>
                                    <m:mcJc m:val="center"/>
                                  </m:mcPr>
                                </m:mc>
                              </m:mcs>
                              <m:ctrlPr>
                                <a:rPr lang="nl-NL" sz="1800" i="1">
                                  <a:solidFill>
                                    <a:schemeClr val="tx1"/>
                                  </a:solidFill>
                                  <a:latin typeface="Cambria Math" panose="02040503050406030204" pitchFamily="18" charset="0"/>
                                </a:rPr>
                              </m:ctrlPr>
                            </m:mPr>
                            <m:mr>
                              <m:e>
                                <m:r>
                                  <m:rPr>
                                    <m:brk m:alnAt="7"/>
                                  </m:rPr>
                                  <a:rPr lang="nl-NL" sz="1800" i="1">
                                    <a:solidFill>
                                      <a:schemeClr val="tx1"/>
                                    </a:solidFill>
                                    <a:latin typeface="Cambria Math" panose="02040503050406030204" pitchFamily="18" charset="0"/>
                                  </a:rPr>
                                  <m:t>−</m:t>
                                </m:r>
                                <m:r>
                                  <a:rPr lang="nl-NL" sz="1800" i="1">
                                    <a:solidFill>
                                      <a:schemeClr val="tx1"/>
                                    </a:solidFill>
                                    <a:latin typeface="Cambria Math" panose="02040503050406030204" pitchFamily="18" charset="0"/>
                                  </a:rPr>
                                  <m:t>0.13</m:t>
                                </m:r>
                              </m:e>
                              <m:e>
                                <m:r>
                                  <a:rPr lang="nl-NL" sz="1800" i="1">
                                    <a:solidFill>
                                      <a:schemeClr val="tx1"/>
                                    </a:solidFill>
                                    <a:latin typeface="Cambria Math" panose="02040503050406030204" pitchFamily="18" charset="0"/>
                                  </a:rPr>
                                  <m:t>0.13</m:t>
                                </m:r>
                              </m:e>
                            </m:mr>
                            <m:mr>
                              <m:e>
                                <m:r>
                                  <a:rPr lang="en-US" sz="1800" b="0" i="1" smtClean="0">
                                    <a:solidFill>
                                      <a:schemeClr val="tx1"/>
                                    </a:solidFill>
                                    <a:latin typeface="Cambria Math" panose="02040503050406030204" pitchFamily="18" charset="0"/>
                                  </a:rPr>
                                  <m:t>−</m:t>
                                </m:r>
                                <m:r>
                                  <a:rPr lang="nl-NL" sz="1800" i="1">
                                    <a:solidFill>
                                      <a:schemeClr val="tx1"/>
                                    </a:solidFill>
                                    <a:latin typeface="Cambria Math" panose="02040503050406030204" pitchFamily="18" charset="0"/>
                                  </a:rPr>
                                  <m:t>0.0</m:t>
                                </m:r>
                                <m:r>
                                  <a:rPr lang="en-US" sz="1800" b="0" i="1" smtClean="0">
                                    <a:solidFill>
                                      <a:schemeClr val="tx1"/>
                                    </a:solidFill>
                                    <a:latin typeface="Cambria Math" panose="02040503050406030204" pitchFamily="18" charset="0"/>
                                  </a:rPr>
                                  <m:t>65</m:t>
                                </m:r>
                              </m:e>
                              <m:e>
                                <m:r>
                                  <a:rPr lang="nl-NL" sz="1800" i="1">
                                    <a:solidFill>
                                      <a:schemeClr val="tx1"/>
                                    </a:solidFill>
                                    <a:latin typeface="Cambria Math" panose="02040503050406030204" pitchFamily="18" charset="0"/>
                                  </a:rPr>
                                  <m:t>0.0</m:t>
                                </m:r>
                                <m:r>
                                  <a:rPr lang="en-US" sz="1800" b="0" i="1" smtClean="0">
                                    <a:solidFill>
                                      <a:schemeClr val="tx1"/>
                                    </a:solidFill>
                                    <a:latin typeface="Cambria Math" panose="02040503050406030204" pitchFamily="18" charset="0"/>
                                  </a:rPr>
                                  <m:t>75</m:t>
                                </m:r>
                              </m:e>
                            </m:mr>
                          </m:m>
                        </m:e>
                      </m:d>
                    </m:oMath>
                  </m:oMathPara>
                </a14:m>
                <a:endParaRPr lang="en-US"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10100" y="1188000"/>
                <a:ext cx="7922712" cy="3759312"/>
              </a:xfrm>
              <a:blipFill rotWithShape="0">
                <a:blip r:embed="rId3"/>
                <a:stretch>
                  <a:fillRect l="-1846" t="-162" r="-1923"/>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B7CEC10D-CD46-426F-915E-6C78530279CB}" type="slidenum">
              <a:rPr lang="en-US" smtClean="0"/>
              <a:t>35</a:t>
            </a:fld>
            <a:endParaRPr lang="en-US" dirty="0"/>
          </a:p>
        </p:txBody>
      </p:sp>
    </p:spTree>
    <p:extLst>
      <p:ext uri="{BB962C8B-B14F-4D97-AF65-F5344CB8AC3E}">
        <p14:creationId xmlns:p14="http://schemas.microsoft.com/office/powerpoint/2010/main" val="1670213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6359851" y="3137185"/>
            <a:ext cx="2784149" cy="2006315"/>
          </a:xfrm>
          <a:prstGeom prst="rect">
            <a:avLst/>
          </a:prstGeom>
        </p:spPr>
      </p:pic>
      <p:sp>
        <p:nvSpPr>
          <p:cNvPr id="2" name="Title 1"/>
          <p:cNvSpPr>
            <a:spLocks noGrp="1"/>
          </p:cNvSpPr>
          <p:nvPr>
            <p:ph type="title"/>
          </p:nvPr>
        </p:nvSpPr>
        <p:spPr/>
        <p:txBody>
          <a:bodyPr/>
          <a:lstStyle/>
          <a:p>
            <a:r>
              <a:rPr lang="en-US" dirty="0" smtClean="0"/>
              <a:t>ABC-Net – activation approximation </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10100" y="1188000"/>
                <a:ext cx="7922712" cy="2368000"/>
              </a:xfrm>
            </p:spPr>
            <p:txBody>
              <a:bodyPr/>
              <a:lstStyle/>
              <a:p>
                <a:pPr marL="342900" indent="-342900">
                  <a:lnSpc>
                    <a:spcPct val="100000"/>
                  </a:lnSpc>
                  <a:buFont typeface="Arial" panose="020B0604020202020204" pitchFamily="34" charset="0"/>
                  <a:buChar char="•"/>
                </a:pPr>
                <a:r>
                  <a:rPr lang="en-US" sz="2000" dirty="0" smtClean="0"/>
                  <a:t>Full precision activations are estimated with </a:t>
                </a:r>
                <a14:m>
                  <m:oMath xmlns:m="http://schemas.openxmlformats.org/officeDocument/2006/math">
                    <m:r>
                      <a:rPr lang="en-US" sz="2000" b="0" i="1" smtClean="0">
                        <a:latin typeface="Cambria Math" panose="02040503050406030204" pitchFamily="18" charset="0"/>
                      </a:rPr>
                      <m:t>𝑁</m:t>
                    </m:r>
                  </m:oMath>
                </a14:m>
                <a:r>
                  <a:rPr lang="en-US" sz="2000" dirty="0" smtClean="0"/>
                  <a:t> binary bases using a similar idea as weights:</a:t>
                </a:r>
                <a:endParaRPr lang="nl-NL" sz="2000" dirty="0"/>
              </a:p>
              <a:p>
                <a:pPr>
                  <a:lnSpc>
                    <a:spcPct val="100000"/>
                  </a:lnSpc>
                </a:pPr>
                <a14:m>
                  <m:oMathPara xmlns:m="http://schemas.openxmlformats.org/officeDocument/2006/math">
                    <m:oMathParaPr>
                      <m:jc m:val="centerGroup"/>
                    </m:oMathParaPr>
                    <m:oMath xmlns:m="http://schemas.openxmlformats.org/officeDocument/2006/math">
                      <m:r>
                        <a:rPr lang="en-US" sz="2000" b="0" i="1" smtClean="0">
                          <a:solidFill>
                            <a:schemeClr val="tx1"/>
                          </a:solidFill>
                          <a:latin typeface="Cambria Math" panose="02040503050406030204" pitchFamily="18" charset="0"/>
                        </a:rPr>
                        <m:t>𝑅</m:t>
                      </m:r>
                      <m:r>
                        <a:rPr lang="nl-NL" sz="2000" i="1">
                          <a:solidFill>
                            <a:schemeClr val="tx1"/>
                          </a:solidFill>
                          <a:latin typeface="Cambria Math" panose="02040503050406030204" pitchFamily="18" charset="0"/>
                        </a:rPr>
                        <m:t>≈</m:t>
                      </m:r>
                      <m:sSub>
                        <m:sSubPr>
                          <m:ctrlPr>
                            <a:rPr lang="nl-NL" sz="2000" i="1">
                              <a:solidFill>
                                <a:schemeClr val="tx1"/>
                              </a:solidFill>
                              <a:latin typeface="Cambria Math" panose="02040503050406030204" pitchFamily="18" charset="0"/>
                            </a:rPr>
                          </m:ctrlPr>
                        </m:sSubPr>
                        <m:e>
                          <m:r>
                            <a:rPr lang="en-US" sz="2000" b="0" i="1" smtClean="0">
                              <a:solidFill>
                                <a:schemeClr val="tx1"/>
                              </a:solidFill>
                              <a:latin typeface="Cambria Math" panose="02040503050406030204" pitchFamily="18" charset="0"/>
                            </a:rPr>
                            <m:t>𝛽</m:t>
                          </m:r>
                        </m:e>
                        <m:sub>
                          <m:r>
                            <a:rPr lang="nl-NL" sz="2000" i="1">
                              <a:solidFill>
                                <a:schemeClr val="tx1"/>
                              </a:solidFill>
                              <a:latin typeface="Cambria Math" panose="02040503050406030204" pitchFamily="18" charset="0"/>
                            </a:rPr>
                            <m:t>1</m:t>
                          </m:r>
                        </m:sub>
                      </m:sSub>
                      <m:sSub>
                        <m:sSubPr>
                          <m:ctrlPr>
                            <a:rPr lang="nl-NL" sz="2000" i="1">
                              <a:solidFill>
                                <a:schemeClr val="tx1"/>
                              </a:solidFill>
                              <a:latin typeface="Cambria Math" panose="02040503050406030204" pitchFamily="18" charset="0"/>
                            </a:rPr>
                          </m:ctrlPr>
                        </m:sSubPr>
                        <m:e>
                          <m:r>
                            <a:rPr lang="en-US" sz="2000" b="0" i="1" smtClean="0">
                              <a:solidFill>
                                <a:schemeClr val="tx1"/>
                              </a:solidFill>
                              <a:latin typeface="Cambria Math" panose="02040503050406030204" pitchFamily="18" charset="0"/>
                            </a:rPr>
                            <m:t>𝐴</m:t>
                          </m:r>
                        </m:e>
                        <m:sub>
                          <m:r>
                            <a:rPr lang="nl-NL" sz="2000" i="1">
                              <a:solidFill>
                                <a:schemeClr val="tx1"/>
                              </a:solidFill>
                              <a:latin typeface="Cambria Math" panose="02040503050406030204" pitchFamily="18" charset="0"/>
                            </a:rPr>
                            <m:t>1</m:t>
                          </m:r>
                        </m:sub>
                      </m:sSub>
                      <m:r>
                        <a:rPr lang="nl-NL" sz="2000" i="1">
                          <a:solidFill>
                            <a:schemeClr val="tx1"/>
                          </a:solidFill>
                          <a:latin typeface="Cambria Math" panose="02040503050406030204" pitchFamily="18" charset="0"/>
                        </a:rPr>
                        <m:t>+</m:t>
                      </m:r>
                      <m:sSub>
                        <m:sSubPr>
                          <m:ctrlPr>
                            <a:rPr lang="nl-NL" sz="2000" i="1">
                              <a:solidFill>
                                <a:schemeClr val="tx1"/>
                              </a:solidFill>
                              <a:latin typeface="Cambria Math" panose="02040503050406030204" pitchFamily="18" charset="0"/>
                            </a:rPr>
                          </m:ctrlPr>
                        </m:sSubPr>
                        <m:e>
                          <m:r>
                            <a:rPr lang="en-US" sz="2000" i="1">
                              <a:solidFill>
                                <a:schemeClr val="tx1"/>
                              </a:solidFill>
                              <a:latin typeface="Cambria Math" panose="02040503050406030204" pitchFamily="18" charset="0"/>
                            </a:rPr>
                            <m:t>𝛽</m:t>
                          </m:r>
                        </m:e>
                        <m:sub>
                          <m:r>
                            <a:rPr lang="en-US" sz="2000" b="0" i="1" smtClean="0">
                              <a:solidFill>
                                <a:schemeClr val="tx1"/>
                              </a:solidFill>
                              <a:latin typeface="Cambria Math" panose="02040503050406030204" pitchFamily="18" charset="0"/>
                            </a:rPr>
                            <m:t>2</m:t>
                          </m:r>
                        </m:sub>
                      </m:sSub>
                      <m:sSub>
                        <m:sSubPr>
                          <m:ctrlPr>
                            <a:rPr lang="nl-NL" sz="2000" i="1">
                              <a:solidFill>
                                <a:schemeClr val="tx1"/>
                              </a:solidFill>
                              <a:latin typeface="Cambria Math" panose="02040503050406030204" pitchFamily="18" charset="0"/>
                            </a:rPr>
                          </m:ctrlPr>
                        </m:sSubPr>
                        <m:e>
                          <m:r>
                            <a:rPr lang="en-US" sz="2000" i="1">
                              <a:solidFill>
                                <a:schemeClr val="tx1"/>
                              </a:solidFill>
                              <a:latin typeface="Cambria Math" panose="02040503050406030204" pitchFamily="18" charset="0"/>
                            </a:rPr>
                            <m:t>𝐴</m:t>
                          </m:r>
                        </m:e>
                        <m:sub>
                          <m:r>
                            <a:rPr lang="en-US" sz="2000" b="0" i="1" smtClean="0">
                              <a:solidFill>
                                <a:schemeClr val="tx1"/>
                              </a:solidFill>
                              <a:latin typeface="Cambria Math" panose="02040503050406030204" pitchFamily="18" charset="0"/>
                            </a:rPr>
                            <m:t>2</m:t>
                          </m:r>
                        </m:sub>
                      </m:sSub>
                      <m:r>
                        <a:rPr lang="nl-NL" sz="2000" i="1">
                          <a:solidFill>
                            <a:schemeClr val="tx1"/>
                          </a:solidFill>
                          <a:latin typeface="Cambria Math" panose="02040503050406030204" pitchFamily="18" charset="0"/>
                        </a:rPr>
                        <m:t>+…+</m:t>
                      </m:r>
                      <m:sSub>
                        <m:sSubPr>
                          <m:ctrlPr>
                            <a:rPr lang="nl-NL" sz="2000" i="1">
                              <a:solidFill>
                                <a:schemeClr val="tx1"/>
                              </a:solidFill>
                              <a:latin typeface="Cambria Math" panose="02040503050406030204" pitchFamily="18" charset="0"/>
                            </a:rPr>
                          </m:ctrlPr>
                        </m:sSubPr>
                        <m:e>
                          <m:r>
                            <a:rPr lang="en-US" sz="2000" i="1">
                              <a:solidFill>
                                <a:schemeClr val="tx1"/>
                              </a:solidFill>
                              <a:latin typeface="Cambria Math" panose="02040503050406030204" pitchFamily="18" charset="0"/>
                            </a:rPr>
                            <m:t>𝛽</m:t>
                          </m:r>
                        </m:e>
                        <m:sub>
                          <m:r>
                            <a:rPr lang="en-US" sz="2000" b="0" i="1" smtClean="0">
                              <a:solidFill>
                                <a:schemeClr val="tx1"/>
                              </a:solidFill>
                              <a:latin typeface="Cambria Math" panose="02040503050406030204" pitchFamily="18" charset="0"/>
                            </a:rPr>
                            <m:t>𝑁</m:t>
                          </m:r>
                        </m:sub>
                      </m:sSub>
                      <m:sSub>
                        <m:sSubPr>
                          <m:ctrlPr>
                            <a:rPr lang="nl-NL" sz="2000" i="1">
                              <a:solidFill>
                                <a:schemeClr val="tx1"/>
                              </a:solidFill>
                              <a:latin typeface="Cambria Math" panose="02040503050406030204" pitchFamily="18" charset="0"/>
                            </a:rPr>
                          </m:ctrlPr>
                        </m:sSubPr>
                        <m:e>
                          <m:r>
                            <a:rPr lang="en-US" sz="2000" i="1">
                              <a:solidFill>
                                <a:schemeClr val="tx1"/>
                              </a:solidFill>
                              <a:latin typeface="Cambria Math" panose="02040503050406030204" pitchFamily="18" charset="0"/>
                            </a:rPr>
                            <m:t>𝐴</m:t>
                          </m:r>
                        </m:e>
                        <m:sub>
                          <m:r>
                            <a:rPr lang="en-US" sz="2000" b="0" i="1" smtClean="0">
                              <a:solidFill>
                                <a:schemeClr val="tx1"/>
                              </a:solidFill>
                              <a:latin typeface="Cambria Math" panose="02040503050406030204" pitchFamily="18" charset="0"/>
                            </a:rPr>
                            <m:t>𝑁</m:t>
                          </m:r>
                        </m:sub>
                      </m:sSub>
                    </m:oMath>
                  </m:oMathPara>
                </a14:m>
                <a:endParaRPr lang="en-US" sz="2000" dirty="0" smtClean="0"/>
              </a:p>
              <a:p>
                <a:pPr marL="285750" indent="-285750">
                  <a:lnSpc>
                    <a:spcPct val="100000"/>
                  </a:lnSpc>
                  <a:buFont typeface="Arial" panose="020B0604020202020204" pitchFamily="34" charset="0"/>
                  <a:buChar char="•"/>
                </a:pPr>
                <a:r>
                  <a:rPr lang="en-US" sz="2000" dirty="0" smtClean="0"/>
                  <a:t>Each activation is </a:t>
                </a:r>
                <a:r>
                  <a:rPr lang="en-US" sz="2000" dirty="0" err="1" smtClean="0"/>
                  <a:t>binarized</a:t>
                </a:r>
                <a:r>
                  <a:rPr lang="en-US" sz="2000" dirty="0" smtClean="0"/>
                  <a:t> for every base as follows using shift vector </a:t>
                </a:r>
                <a14:m>
                  <m:oMath xmlns:m="http://schemas.openxmlformats.org/officeDocument/2006/math">
                    <m:r>
                      <a:rPr lang="en-US" sz="2000" b="0" i="1" smtClean="0">
                        <a:solidFill>
                          <a:schemeClr val="tx1"/>
                        </a:solidFill>
                        <a:latin typeface="Cambria Math" panose="02040503050406030204" pitchFamily="18" charset="0"/>
                      </a:rPr>
                      <m:t>𝑣</m:t>
                    </m:r>
                  </m:oMath>
                </a14:m>
                <a:r>
                  <a:rPr lang="en-US" sz="2000" dirty="0" smtClean="0"/>
                  <a:t>:</a:t>
                </a:r>
              </a:p>
              <a:p>
                <a:pPr>
                  <a:lnSpc>
                    <a:spcPct val="100000"/>
                  </a:lnSpc>
                </a:pPr>
                <a14:m>
                  <m:oMathPara xmlns:m="http://schemas.openxmlformats.org/officeDocument/2006/math">
                    <m:oMathParaPr>
                      <m:jc m:val="centerGroup"/>
                    </m:oMathParaPr>
                    <m:oMath xmlns:m="http://schemas.openxmlformats.org/officeDocument/2006/math">
                      <m:sSub>
                        <m:sSubPr>
                          <m:ctrlPr>
                            <a:rPr lang="nl-NL" sz="2000" i="1">
                              <a:solidFill>
                                <a:schemeClr val="tx1"/>
                              </a:solidFill>
                              <a:latin typeface="Cambria Math" panose="02040503050406030204" pitchFamily="18" charset="0"/>
                            </a:rPr>
                          </m:ctrlPr>
                        </m:sSubPr>
                        <m:e>
                          <m:r>
                            <a:rPr lang="nl-NL" sz="2000" i="1">
                              <a:solidFill>
                                <a:schemeClr val="tx1"/>
                              </a:solidFill>
                              <a:latin typeface="Cambria Math" panose="02040503050406030204" pitchFamily="18" charset="0"/>
                            </a:rPr>
                            <m:t>𝐴</m:t>
                          </m:r>
                        </m:e>
                        <m:sub>
                          <m:r>
                            <a:rPr lang="nl-NL" sz="2000" i="1">
                              <a:solidFill>
                                <a:schemeClr val="tx1"/>
                              </a:solidFill>
                              <a:latin typeface="Cambria Math" panose="02040503050406030204" pitchFamily="18" charset="0"/>
                            </a:rPr>
                            <m:t>𝑖</m:t>
                          </m:r>
                        </m:sub>
                      </m:sSub>
                      <m:r>
                        <a:rPr lang="nl-NL" sz="2000" i="1">
                          <a:solidFill>
                            <a:schemeClr val="tx1"/>
                          </a:solidFill>
                          <a:latin typeface="Cambria Math" panose="02040503050406030204" pitchFamily="18" charset="0"/>
                        </a:rPr>
                        <m:t>=</m:t>
                      </m:r>
                      <m:r>
                        <m:rPr>
                          <m:nor/>
                        </m:rPr>
                        <a:rPr lang="en-US" sz="2000" b="0" i="0" smtClean="0">
                          <a:solidFill>
                            <a:schemeClr val="tx1"/>
                          </a:solidFill>
                          <a:latin typeface="Cambria Math" panose="02040503050406030204" pitchFamily="18" charset="0"/>
                        </a:rPr>
                        <m:t>cli</m:t>
                      </m:r>
                      <m:r>
                        <m:rPr>
                          <m:sty m:val="p"/>
                        </m:rPr>
                        <a:rPr lang="en-US" sz="2000" b="0" i="0" smtClean="0">
                          <a:solidFill>
                            <a:schemeClr val="tx1"/>
                          </a:solidFill>
                          <a:latin typeface="Cambria Math" panose="02040503050406030204" pitchFamily="18" charset="0"/>
                        </a:rPr>
                        <m:t>p</m:t>
                      </m:r>
                      <m:d>
                        <m:dPr>
                          <m:ctrlPr>
                            <a:rPr lang="nl-NL" sz="2000" i="1">
                              <a:solidFill>
                                <a:schemeClr val="tx1"/>
                              </a:solidFill>
                              <a:latin typeface="Cambria Math" panose="02040503050406030204" pitchFamily="18" charset="0"/>
                            </a:rPr>
                          </m:ctrlPr>
                        </m:dPr>
                        <m:e>
                          <m:r>
                            <m:rPr>
                              <m:sty m:val="p"/>
                            </m:rPr>
                            <a:rPr lang="en-US" sz="2000" b="0" i="0" smtClean="0">
                              <a:solidFill>
                                <a:schemeClr val="tx1"/>
                              </a:solidFill>
                              <a:latin typeface="Cambria Math" panose="02040503050406030204" pitchFamily="18" charset="0"/>
                            </a:rPr>
                            <m:t>sign</m:t>
                          </m:r>
                          <m:r>
                            <a:rPr lang="en-US" sz="2000" b="0" i="0" smtClean="0">
                              <a:solidFill>
                                <a:schemeClr val="tx1"/>
                              </a:solidFill>
                              <a:latin typeface="Cambria Math" panose="02040503050406030204" pitchFamily="18" charset="0"/>
                            </a:rPr>
                            <m:t>(</m:t>
                          </m:r>
                          <m:r>
                            <a:rPr lang="nl-NL" sz="2000" i="1">
                              <a:solidFill>
                                <a:schemeClr val="tx1"/>
                              </a:solidFill>
                              <a:latin typeface="Cambria Math" panose="02040503050406030204" pitchFamily="18" charset="0"/>
                            </a:rPr>
                            <m:t>𝑥</m:t>
                          </m:r>
                          <m:r>
                            <a:rPr lang="en-US" sz="2000" b="0" i="1" smtClean="0">
                              <a:solidFill>
                                <a:schemeClr val="tx1"/>
                              </a:solidFill>
                              <a:latin typeface="Cambria Math" panose="02040503050406030204" pitchFamily="18" charset="0"/>
                            </a:rPr>
                            <m:t>+</m:t>
                          </m:r>
                          <m:sSub>
                            <m:sSubPr>
                              <m:ctrlPr>
                                <a:rPr lang="nl-NL" sz="2000" i="1">
                                  <a:solidFill>
                                    <a:schemeClr val="tx1"/>
                                  </a:solidFill>
                                  <a:latin typeface="Cambria Math" panose="02040503050406030204" pitchFamily="18" charset="0"/>
                                </a:rPr>
                              </m:ctrlPr>
                            </m:sSubPr>
                            <m:e>
                              <m:r>
                                <a:rPr lang="nl-NL" sz="2000" i="1">
                                  <a:solidFill>
                                    <a:schemeClr val="tx1"/>
                                  </a:solidFill>
                                  <a:latin typeface="Cambria Math" panose="02040503050406030204" pitchFamily="18" charset="0"/>
                                </a:rPr>
                                <m:t>𝑣</m:t>
                              </m:r>
                            </m:e>
                            <m:sub>
                              <m:r>
                                <a:rPr lang="nl-NL" sz="2000" i="1">
                                  <a:solidFill>
                                    <a:schemeClr val="tx1"/>
                                  </a:solidFill>
                                  <a:latin typeface="Cambria Math" panose="02040503050406030204" pitchFamily="18" charset="0"/>
                                </a:rPr>
                                <m:t>𝑖</m:t>
                              </m:r>
                            </m:sub>
                          </m:sSub>
                          <m:r>
                            <a:rPr lang="en-US" sz="2000" b="0" i="1" smtClean="0">
                              <a:solidFill>
                                <a:schemeClr val="tx1"/>
                              </a:solidFill>
                              <a:latin typeface="Cambria Math" panose="02040503050406030204" pitchFamily="18" charset="0"/>
                            </a:rPr>
                            <m:t>),0, 1</m:t>
                          </m:r>
                        </m:e>
                      </m:d>
                    </m:oMath>
                  </m:oMathPara>
                </a14:m>
                <a:endParaRPr lang="nl-NL" sz="2000" dirty="0">
                  <a:solidFill>
                    <a:schemeClr val="tx1"/>
                  </a:solidFill>
                </a:endParaRPr>
              </a:p>
              <a:p>
                <a:pPr marL="342900" indent="-342900">
                  <a:lnSpc>
                    <a:spcPct val="100000"/>
                  </a:lnSpc>
                  <a:buFont typeface="Arial" panose="020B0604020202020204" pitchFamily="34" charset="0"/>
                  <a:buChar char="•"/>
                </a:pPr>
                <a:r>
                  <a:rPr lang="en-US" sz="2000" dirty="0" smtClean="0"/>
                  <a:t>This approximates a bounded rectifier activation!</a:t>
                </a:r>
                <a:endParaRPr lang="en-US"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10100" y="1188000"/>
                <a:ext cx="7922712" cy="2368000"/>
              </a:xfrm>
              <a:blipFill rotWithShape="0">
                <a:blip r:embed="rId4"/>
                <a:stretch>
                  <a:fillRect l="-1846" t="-335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B7CEC10D-CD46-426F-915E-6C78530279CB}" type="slidenum">
              <a:rPr lang="en-US" smtClean="0"/>
              <a:t>36</a:t>
            </a:fld>
            <a:endParaRPr lang="en-US" dirty="0"/>
          </a:p>
        </p:txBody>
      </p:sp>
      <mc:AlternateContent xmlns:mc="http://schemas.openxmlformats.org/markup-compatibility/2006" xmlns:a14="http://schemas.microsoft.com/office/drawing/2010/main">
        <mc:Choice Requires="a14">
          <p:sp>
            <p:nvSpPr>
              <p:cNvPr id="5" name="Tekstvak 10">
                <a:extLst>
                  <a:ext uri="{FF2B5EF4-FFF2-40B4-BE49-F238E27FC236}">
                    <a16:creationId xmlns:a16="http://schemas.microsoft.com/office/drawing/2014/main" xmlns="" id="{A328E874-160E-49B5-B7AA-803BE8DE8F3F}"/>
                  </a:ext>
                </a:extLst>
              </p:cNvPr>
              <p:cNvSpPr txBox="1"/>
              <p:nvPr/>
            </p:nvSpPr>
            <p:spPr>
              <a:xfrm>
                <a:off x="916243" y="3620961"/>
                <a:ext cx="5661891" cy="923330"/>
              </a:xfrm>
              <a:prstGeom prst="rect">
                <a:avLst/>
              </a:prstGeom>
              <a:noFill/>
            </p:spPr>
            <p:txBody>
              <a:bodyPr wrap="square" rtlCol="0">
                <a:spAutoFit/>
              </a:bodyPr>
              <a:lstStyle/>
              <a:p>
                <a:r>
                  <a:rPr lang="nl-NL" dirty="0" err="1" smtClean="0"/>
                  <a:t>Two</a:t>
                </a:r>
                <a:r>
                  <a:rPr lang="nl-NL" dirty="0" smtClean="0">
                    <a:solidFill>
                      <a:schemeClr val="tx1"/>
                    </a:solidFill>
                  </a:rPr>
                  <a:t> </a:t>
                </a:r>
                <a:r>
                  <a:rPr lang="nl-NL" dirty="0" err="1" smtClean="0"/>
                  <a:t>e</a:t>
                </a:r>
                <a:r>
                  <a:rPr lang="nl-NL" dirty="0" err="1" smtClean="0">
                    <a:solidFill>
                      <a:schemeClr val="tx1"/>
                    </a:solidFill>
                  </a:rPr>
                  <a:t>xamples</a:t>
                </a:r>
                <a:r>
                  <a:rPr lang="nl-NL" dirty="0" smtClean="0">
                    <a:solidFill>
                      <a:schemeClr val="tx1"/>
                    </a:solidFill>
                  </a:rPr>
                  <a:t> (</a:t>
                </a:r>
                <a:r>
                  <a:rPr lang="nl-NL" dirty="0" err="1" smtClean="0">
                    <a:solidFill>
                      <a:schemeClr val="tx1"/>
                    </a:solidFill>
                  </a:rPr>
                  <a:t>assuming</a:t>
                </a:r>
                <a:r>
                  <a:rPr lang="nl-NL" dirty="0" smtClean="0">
                    <a:solidFill>
                      <a:schemeClr val="tx1"/>
                    </a:solidFill>
                  </a:rPr>
                  <a:t> </a:t>
                </a:r>
                <a14:m>
                  <m:oMath xmlns:m="http://schemas.openxmlformats.org/officeDocument/2006/math">
                    <m:r>
                      <a:rPr lang="en-US" b="0" i="1">
                        <a:latin typeface="Cambria Math" panose="02040503050406030204" pitchFamily="18" charset="0"/>
                      </a:rPr>
                      <m:t>𝛽</m:t>
                    </m:r>
                    <m:r>
                      <a:rPr lang="en-US" b="0" i="1">
                        <a:latin typeface="Cambria Math" panose="02040503050406030204" pitchFamily="18" charset="0"/>
                      </a:rPr>
                      <m:t>=[1,…,1]</m:t>
                    </m:r>
                  </m:oMath>
                </a14:m>
                <a:r>
                  <a:rPr lang="nl-NL" dirty="0" smtClean="0">
                    <a:solidFill>
                      <a:schemeClr val="tx1"/>
                    </a:solidFill>
                  </a:rPr>
                  <a:t>, </a:t>
                </a:r>
                <a:r>
                  <a:rPr lang="nl-NL" dirty="0" err="1" smtClean="0">
                    <a:solidFill>
                      <a:schemeClr val="tx1"/>
                    </a:solidFill>
                  </a:rPr>
                  <a:t>for</a:t>
                </a:r>
                <a:r>
                  <a:rPr lang="nl-NL" dirty="0" smtClean="0">
                    <a:solidFill>
                      <a:schemeClr val="tx1"/>
                    </a:solidFill>
                  </a:rPr>
                  <a:t> </a:t>
                </a:r>
                <a:r>
                  <a:rPr lang="nl-NL" dirty="0" err="1" smtClean="0">
                    <a:solidFill>
                      <a:schemeClr val="tx1"/>
                    </a:solidFill>
                  </a:rPr>
                  <a:t>simplicity</a:t>
                </a:r>
                <a:r>
                  <a:rPr lang="nl-NL" dirty="0" smtClean="0">
                    <a:solidFill>
                      <a:schemeClr val="tx1"/>
                    </a:solidFill>
                  </a:rPr>
                  <a:t>) : </a:t>
                </a:r>
              </a:p>
              <a:p>
                <a:pPr marL="342900" indent="-342900">
                  <a:buFont typeface="+mj-lt"/>
                  <a:buAutoNum type="arabicPeriod"/>
                </a:pPr>
                <a:r>
                  <a:rPr lang="nl-NL" dirty="0" smtClean="0">
                    <a:solidFill>
                      <a:schemeClr val="tx1"/>
                    </a:solidFill>
                  </a:rPr>
                  <a:t>3 bases; </a:t>
                </a:r>
                <a14:m>
                  <m:oMath xmlns:m="http://schemas.openxmlformats.org/officeDocument/2006/math">
                    <m:r>
                      <a:rPr lang="en-US" b="0" i="1" smtClean="0">
                        <a:solidFill>
                          <a:schemeClr val="tx1"/>
                        </a:solidFill>
                        <a:latin typeface="Cambria Math" panose="02040503050406030204" pitchFamily="18" charset="0"/>
                      </a:rPr>
                      <m:t>𝑣</m:t>
                    </m:r>
                    <m:r>
                      <a:rPr lang="nl-NL" b="0" i="1">
                        <a:solidFill>
                          <a:schemeClr val="tx1"/>
                        </a:solidFill>
                        <a:latin typeface="Cambria Math" panose="02040503050406030204" pitchFamily="18" charset="0"/>
                      </a:rPr>
                      <m:t>=</m:t>
                    </m:r>
                    <m:d>
                      <m:dPr>
                        <m:begChr m:val="["/>
                        <m:endChr m:val="]"/>
                        <m:ctrlPr>
                          <a:rPr lang="nl-NL" i="1">
                            <a:solidFill>
                              <a:schemeClr val="tx1"/>
                            </a:solidFill>
                            <a:latin typeface="Cambria Math" panose="02040503050406030204" pitchFamily="18" charset="0"/>
                          </a:rPr>
                        </m:ctrlPr>
                      </m:dPr>
                      <m:e>
                        <m:r>
                          <a:rPr lang="nl-NL" b="0" i="1">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0.2</m:t>
                        </m:r>
                        <m:r>
                          <a:rPr lang="nl-NL" b="0" i="1">
                            <a:solidFill>
                              <a:schemeClr val="tx1"/>
                            </a:solidFill>
                            <a:latin typeface="Cambria Math" panose="02040503050406030204" pitchFamily="18" charset="0"/>
                          </a:rPr>
                          <m:t>,0,</m:t>
                        </m:r>
                        <m:r>
                          <a:rPr lang="en-US" b="0" i="1" smtClean="0">
                            <a:solidFill>
                              <a:schemeClr val="tx1"/>
                            </a:solidFill>
                            <a:latin typeface="Cambria Math" panose="02040503050406030204" pitchFamily="18" charset="0"/>
                          </a:rPr>
                          <m:t>0.2</m:t>
                        </m:r>
                      </m:e>
                    </m:d>
                  </m:oMath>
                </a14:m>
                <a:endParaRPr lang="nl-NL" dirty="0" smtClean="0">
                  <a:solidFill>
                    <a:schemeClr val="tx1"/>
                  </a:solidFill>
                </a:endParaRPr>
              </a:p>
              <a:p>
                <a:pPr marL="342900" indent="-342900">
                  <a:buFont typeface="+mj-lt"/>
                  <a:buAutoNum type="arabicPeriod"/>
                </a:pPr>
                <a:r>
                  <a:rPr lang="nl-NL" dirty="0" smtClean="0"/>
                  <a:t>10 bases; </a:t>
                </a:r>
                <a14:m>
                  <m:oMath xmlns:m="http://schemas.openxmlformats.org/officeDocument/2006/math">
                    <m:r>
                      <a:rPr lang="en-US" b="0" i="1">
                        <a:latin typeface="Cambria Math" panose="02040503050406030204" pitchFamily="18" charset="0"/>
                      </a:rPr>
                      <m:t>𝑣</m:t>
                    </m:r>
                    <m:r>
                      <a:rPr lang="nl-NL" b="0" i="1">
                        <a:latin typeface="Cambria Math" panose="02040503050406030204" pitchFamily="18" charset="0"/>
                      </a:rPr>
                      <m:t>=</m:t>
                    </m:r>
                    <m:d>
                      <m:dPr>
                        <m:begChr m:val="["/>
                        <m:endChr m:val="]"/>
                        <m:ctrlPr>
                          <a:rPr lang="nl-NL" i="1">
                            <a:latin typeface="Cambria Math" panose="02040503050406030204" pitchFamily="18" charset="0"/>
                          </a:rPr>
                        </m:ctrlPr>
                      </m:dPr>
                      <m:e>
                        <m:r>
                          <a:rPr lang="nl-NL" b="0" i="1">
                            <a:latin typeface="Cambria Math" panose="02040503050406030204" pitchFamily="18" charset="0"/>
                          </a:rPr>
                          <m:t>−</m:t>
                        </m:r>
                        <m:r>
                          <a:rPr lang="en-US" b="0" i="1" smtClean="0">
                            <a:latin typeface="Cambria Math" panose="02040503050406030204" pitchFamily="18" charset="0"/>
                          </a:rPr>
                          <m:t>1,−0.78,…,0.78,1</m:t>
                        </m:r>
                      </m:e>
                    </m:d>
                  </m:oMath>
                </a14:m>
                <a:r>
                  <a:rPr lang="nl-NL" dirty="0" smtClean="0">
                    <a:solidFill>
                      <a:schemeClr val="tx1"/>
                    </a:solidFill>
                  </a:rPr>
                  <a:t> </a:t>
                </a:r>
              </a:p>
            </p:txBody>
          </p:sp>
        </mc:Choice>
        <mc:Fallback xmlns="">
          <p:sp>
            <p:nvSpPr>
              <p:cNvPr id="5" name="Tekstvak 10">
                <a:extLst>
                  <a:ext uri="{FF2B5EF4-FFF2-40B4-BE49-F238E27FC236}">
                    <a16:creationId xmlns:a16="http://schemas.microsoft.com/office/drawing/2014/main" xmlns="" xmlns:a14="http://schemas.microsoft.com/office/drawing/2010/main" id="{A328E874-160E-49B5-B7AA-803BE8DE8F3F}"/>
                  </a:ext>
                </a:extLst>
              </p:cNvPr>
              <p:cNvSpPr txBox="1">
                <a:spLocks noRot="1" noChangeAspect="1" noMove="1" noResize="1" noEditPoints="1" noAdjustHandles="1" noChangeArrowheads="1" noChangeShapeType="1" noTextEdit="1"/>
              </p:cNvSpPr>
              <p:nvPr/>
            </p:nvSpPr>
            <p:spPr>
              <a:xfrm>
                <a:off x="916243" y="3620961"/>
                <a:ext cx="5661891" cy="923330"/>
              </a:xfrm>
              <a:prstGeom prst="rect">
                <a:avLst/>
              </a:prstGeom>
              <a:blipFill rotWithShape="0">
                <a:blip r:embed="rId5"/>
                <a:stretch>
                  <a:fillRect l="-861" t="-3974" b="-9934"/>
                </a:stretch>
              </a:blipFill>
            </p:spPr>
            <p:txBody>
              <a:bodyPr/>
              <a:lstStyle/>
              <a:p>
                <a:r>
                  <a:rPr lang="en-US">
                    <a:noFill/>
                  </a:rPr>
                  <a:t> </a:t>
                </a:r>
              </a:p>
            </p:txBody>
          </p:sp>
        </mc:Fallback>
      </mc:AlternateContent>
      <p:sp>
        <p:nvSpPr>
          <p:cNvPr id="10" name="Right Arrow 9"/>
          <p:cNvSpPr/>
          <p:nvPr/>
        </p:nvSpPr>
        <p:spPr>
          <a:xfrm>
            <a:off x="5089366" y="4072448"/>
            <a:ext cx="1270485" cy="2773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1190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ABC-Net – block structure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10099" y="1188001"/>
                <a:ext cx="8489905" cy="974174"/>
              </a:xfrm>
            </p:spPr>
            <p:txBody>
              <a:bodyPr/>
              <a:lstStyle/>
              <a:p>
                <a:pPr marL="342900" lvl="0" indent="-342900">
                  <a:lnSpc>
                    <a:spcPct val="100000"/>
                  </a:lnSpc>
                  <a:buFont typeface="Arial" panose="020B0604020202020204" pitchFamily="34" charset="0"/>
                  <a:buChar char="•"/>
                </a:pPr>
                <a:r>
                  <a:rPr lang="nl-NL" sz="2000" dirty="0" smtClean="0">
                    <a:solidFill>
                      <a:srgbClr val="101073"/>
                    </a:solidFill>
                  </a:rPr>
                  <a:t>Convolution</a:t>
                </a:r>
                <a:r>
                  <a:rPr lang="nl-NL" sz="2000" dirty="0">
                    <a:solidFill>
                      <a:srgbClr val="101073"/>
                    </a:solidFill>
                  </a:rPr>
                  <a:t> </a:t>
                </a:r>
                <a:r>
                  <a:rPr lang="nl-NL" sz="2000" dirty="0" err="1">
                    <a:solidFill>
                      <a:srgbClr val="101073"/>
                    </a:solidFill>
                  </a:rPr>
                  <a:t>becomes</a:t>
                </a:r>
                <a:r>
                  <a:rPr lang="nl-NL" sz="2000" dirty="0">
                    <a:solidFill>
                      <a:srgbClr val="101073"/>
                    </a:solidFill>
                  </a:rPr>
                  <a:t>: </a:t>
                </a:r>
                <a14:m>
                  <m:oMath xmlns:m="http://schemas.openxmlformats.org/officeDocument/2006/math">
                    <m:r>
                      <a:rPr lang="nl-NL" sz="2000" i="1" smtClean="0">
                        <a:solidFill>
                          <a:srgbClr val="101073"/>
                        </a:solidFill>
                        <a:latin typeface="Cambria Math" panose="02040503050406030204" pitchFamily="18" charset="0"/>
                      </a:rPr>
                      <m:t>𝐼</m:t>
                    </m:r>
                    <m:r>
                      <a:rPr lang="nl-NL" sz="2000" i="1" smtClean="0">
                        <a:solidFill>
                          <a:srgbClr val="101073"/>
                        </a:solidFill>
                        <a:latin typeface="Cambria Math" panose="02040503050406030204" pitchFamily="18" charset="0"/>
                      </a:rPr>
                      <m:t>∗</m:t>
                    </m:r>
                    <m:r>
                      <a:rPr lang="nl-NL" sz="2000" i="1" smtClean="0">
                        <a:solidFill>
                          <a:srgbClr val="101073"/>
                        </a:solidFill>
                        <a:latin typeface="Cambria Math" panose="02040503050406030204" pitchFamily="18" charset="0"/>
                      </a:rPr>
                      <m:t>𝑊</m:t>
                    </m:r>
                    <m:r>
                      <a:rPr lang="nl-NL" sz="2000" i="1">
                        <a:solidFill>
                          <a:srgbClr val="101073"/>
                        </a:solidFill>
                        <a:latin typeface="Cambria Math" panose="02040503050406030204" pitchFamily="18" charset="0"/>
                        <a:ea typeface="Cambria Math" panose="02040503050406030204" pitchFamily="18" charset="0"/>
                      </a:rPr>
                      <m:t>≈</m:t>
                    </m:r>
                    <m:nary>
                      <m:naryPr>
                        <m:chr m:val="∑"/>
                        <m:ctrlPr>
                          <a:rPr lang="nl-NL" sz="2000" i="1">
                            <a:solidFill>
                              <a:srgbClr val="101073"/>
                            </a:solidFill>
                            <a:latin typeface="Cambria Math" panose="02040503050406030204" pitchFamily="18" charset="0"/>
                            <a:ea typeface="Cambria Math" panose="02040503050406030204" pitchFamily="18" charset="0"/>
                          </a:rPr>
                        </m:ctrlPr>
                      </m:naryPr>
                      <m:sub>
                        <m:r>
                          <a:rPr lang="en-US" sz="2000" b="0" i="1" smtClean="0">
                            <a:solidFill>
                              <a:srgbClr val="101073"/>
                            </a:solidFill>
                            <a:latin typeface="Cambria Math" panose="02040503050406030204" pitchFamily="18" charset="0"/>
                            <a:ea typeface="Cambria Math" panose="02040503050406030204" pitchFamily="18" charset="0"/>
                          </a:rPr>
                          <m:t>𝑖</m:t>
                        </m:r>
                        <m:r>
                          <a:rPr lang="nl-NL" sz="2000" i="1">
                            <a:solidFill>
                              <a:srgbClr val="101073"/>
                            </a:solidFill>
                            <a:latin typeface="Cambria Math" panose="02040503050406030204" pitchFamily="18" charset="0"/>
                            <a:ea typeface="Cambria Math" panose="02040503050406030204" pitchFamily="18" charset="0"/>
                          </a:rPr>
                          <m:t>=1</m:t>
                        </m:r>
                      </m:sub>
                      <m:sup>
                        <m:r>
                          <a:rPr lang="nl-NL" sz="2000" i="1">
                            <a:solidFill>
                              <a:srgbClr val="101073"/>
                            </a:solidFill>
                            <a:latin typeface="Cambria Math" panose="02040503050406030204" pitchFamily="18" charset="0"/>
                            <a:ea typeface="Cambria Math" panose="02040503050406030204" pitchFamily="18" charset="0"/>
                          </a:rPr>
                          <m:t>𝑀</m:t>
                        </m:r>
                      </m:sup>
                      <m:e>
                        <m:nary>
                          <m:naryPr>
                            <m:chr m:val="∑"/>
                            <m:ctrlPr>
                              <a:rPr lang="nl-NL" sz="2000" i="1">
                                <a:solidFill>
                                  <a:srgbClr val="101073"/>
                                </a:solidFill>
                                <a:latin typeface="Cambria Math" panose="02040503050406030204" pitchFamily="18" charset="0"/>
                                <a:ea typeface="Cambria Math" panose="02040503050406030204" pitchFamily="18" charset="0"/>
                              </a:rPr>
                            </m:ctrlPr>
                          </m:naryPr>
                          <m:sub>
                            <m:r>
                              <a:rPr lang="en-US" sz="2000" b="0" i="1" smtClean="0">
                                <a:solidFill>
                                  <a:srgbClr val="101073"/>
                                </a:solidFill>
                                <a:latin typeface="Cambria Math" panose="02040503050406030204" pitchFamily="18" charset="0"/>
                                <a:ea typeface="Cambria Math" panose="02040503050406030204" pitchFamily="18" charset="0"/>
                              </a:rPr>
                              <m:t>𝑗</m:t>
                            </m:r>
                            <m:r>
                              <a:rPr lang="nl-NL" sz="2000" i="1">
                                <a:solidFill>
                                  <a:srgbClr val="101073"/>
                                </a:solidFill>
                                <a:latin typeface="Cambria Math" panose="02040503050406030204" pitchFamily="18" charset="0"/>
                                <a:ea typeface="Cambria Math" panose="02040503050406030204" pitchFamily="18" charset="0"/>
                              </a:rPr>
                              <m:t>=1</m:t>
                            </m:r>
                          </m:sub>
                          <m:sup>
                            <m:r>
                              <a:rPr lang="nl-NL" sz="2000" i="1">
                                <a:solidFill>
                                  <a:srgbClr val="101073"/>
                                </a:solidFill>
                                <a:latin typeface="Cambria Math" panose="02040503050406030204" pitchFamily="18" charset="0"/>
                                <a:ea typeface="Cambria Math" panose="02040503050406030204" pitchFamily="18" charset="0"/>
                              </a:rPr>
                              <m:t>𝑁</m:t>
                            </m:r>
                          </m:sup>
                          <m:e>
                            <m:sSub>
                              <m:sSubPr>
                                <m:ctrlPr>
                                  <a:rPr lang="nl-NL" sz="2000" i="1">
                                    <a:solidFill>
                                      <a:srgbClr val="101073"/>
                                    </a:solidFill>
                                    <a:latin typeface="Cambria Math" panose="02040503050406030204" pitchFamily="18" charset="0"/>
                                    <a:ea typeface="Cambria Math" panose="02040503050406030204" pitchFamily="18" charset="0"/>
                                  </a:rPr>
                                </m:ctrlPr>
                              </m:sSubPr>
                              <m:e>
                                <m:r>
                                  <m:rPr>
                                    <m:sty m:val="p"/>
                                  </m:rPr>
                                  <a:rPr lang="el-GR" sz="2000" i="1">
                                    <a:solidFill>
                                      <a:srgbClr val="101073"/>
                                    </a:solidFill>
                                    <a:latin typeface="Cambria Math" panose="02040503050406030204" pitchFamily="18" charset="0"/>
                                    <a:ea typeface="Cambria Math" panose="02040503050406030204" pitchFamily="18" charset="0"/>
                                  </a:rPr>
                                  <m:t>α</m:t>
                                </m:r>
                              </m:e>
                              <m:sub>
                                <m:r>
                                  <a:rPr lang="en-US" sz="2000" b="0" i="1" smtClean="0">
                                    <a:solidFill>
                                      <a:srgbClr val="101073"/>
                                    </a:solidFill>
                                    <a:latin typeface="Cambria Math" panose="02040503050406030204" pitchFamily="18" charset="0"/>
                                    <a:ea typeface="Cambria Math" panose="02040503050406030204" pitchFamily="18" charset="0"/>
                                  </a:rPr>
                                  <m:t>𝑖</m:t>
                                </m:r>
                              </m:sub>
                            </m:sSub>
                            <m:sSub>
                              <m:sSubPr>
                                <m:ctrlPr>
                                  <a:rPr lang="nl-NL" sz="2000" i="1">
                                    <a:solidFill>
                                      <a:srgbClr val="101073"/>
                                    </a:solidFill>
                                    <a:latin typeface="Cambria Math" panose="02040503050406030204" pitchFamily="18" charset="0"/>
                                    <a:ea typeface="Cambria Math" panose="02040503050406030204" pitchFamily="18" charset="0"/>
                                  </a:rPr>
                                </m:ctrlPr>
                              </m:sSubPr>
                              <m:e>
                                <m:r>
                                  <a:rPr lang="nl-NL" sz="2000" i="1">
                                    <a:solidFill>
                                      <a:srgbClr val="101073"/>
                                    </a:solidFill>
                                    <a:latin typeface="Cambria Math" panose="02040503050406030204" pitchFamily="18" charset="0"/>
                                    <a:ea typeface="Cambria Math" panose="02040503050406030204" pitchFamily="18" charset="0"/>
                                  </a:rPr>
                                  <m:t>𝛽</m:t>
                                </m:r>
                              </m:e>
                              <m:sub>
                                <m:r>
                                  <a:rPr lang="en-US" sz="2000" b="0" i="1" smtClean="0">
                                    <a:solidFill>
                                      <a:srgbClr val="101073"/>
                                    </a:solidFill>
                                    <a:latin typeface="Cambria Math" panose="02040503050406030204" pitchFamily="18" charset="0"/>
                                    <a:ea typeface="Cambria Math" panose="02040503050406030204" pitchFamily="18" charset="0"/>
                                  </a:rPr>
                                  <m:t>𝑗</m:t>
                                </m:r>
                              </m:sub>
                            </m:sSub>
                            <m:r>
                              <a:rPr lang="nl-NL" sz="2000" i="1">
                                <a:solidFill>
                                  <a:srgbClr val="101073"/>
                                </a:solidFill>
                                <a:latin typeface="Cambria Math" panose="02040503050406030204" pitchFamily="18" charset="0"/>
                                <a:ea typeface="Cambria Math" panose="02040503050406030204" pitchFamily="18" charset="0"/>
                              </a:rPr>
                              <m:t>∙(</m:t>
                            </m:r>
                            <m:sSub>
                              <m:sSubPr>
                                <m:ctrlPr>
                                  <a:rPr lang="nl-NL" sz="2000" i="1">
                                    <a:solidFill>
                                      <a:srgbClr val="101073"/>
                                    </a:solidFill>
                                    <a:latin typeface="Cambria Math" panose="02040503050406030204" pitchFamily="18" charset="0"/>
                                    <a:ea typeface="Cambria Math" panose="02040503050406030204" pitchFamily="18" charset="0"/>
                                  </a:rPr>
                                </m:ctrlPr>
                              </m:sSubPr>
                              <m:e>
                                <m:r>
                                  <a:rPr lang="nl-NL" sz="2000" i="1">
                                    <a:solidFill>
                                      <a:srgbClr val="101073"/>
                                    </a:solidFill>
                                    <a:latin typeface="Cambria Math" panose="02040503050406030204" pitchFamily="18" charset="0"/>
                                    <a:ea typeface="Cambria Math" panose="02040503050406030204" pitchFamily="18" charset="0"/>
                                  </a:rPr>
                                  <m:t>𝐵</m:t>
                                </m:r>
                              </m:e>
                              <m:sub>
                                <m:r>
                                  <a:rPr lang="nl-NL" sz="2000" i="1">
                                    <a:solidFill>
                                      <a:srgbClr val="101073"/>
                                    </a:solidFill>
                                    <a:latin typeface="Cambria Math" panose="02040503050406030204" pitchFamily="18" charset="0"/>
                                    <a:ea typeface="Cambria Math" panose="02040503050406030204" pitchFamily="18" charset="0"/>
                                  </a:rPr>
                                  <m:t>𝑚</m:t>
                                </m:r>
                              </m:sub>
                            </m:sSub>
                            <m:r>
                              <a:rPr lang="nl-NL" sz="2000" i="1">
                                <a:solidFill>
                                  <a:srgbClr val="101073"/>
                                </a:solidFill>
                                <a:latin typeface="Cambria Math" panose="02040503050406030204" pitchFamily="18" charset="0"/>
                                <a:ea typeface="Cambria Math" panose="02040503050406030204" pitchFamily="18" charset="0"/>
                              </a:rPr>
                              <m:t>⊛</m:t>
                            </m:r>
                            <m:sSub>
                              <m:sSubPr>
                                <m:ctrlPr>
                                  <a:rPr lang="nl-NL" sz="2000" i="1">
                                    <a:solidFill>
                                      <a:srgbClr val="101073"/>
                                    </a:solidFill>
                                    <a:latin typeface="Cambria Math" panose="02040503050406030204" pitchFamily="18" charset="0"/>
                                    <a:ea typeface="Cambria Math" panose="02040503050406030204" pitchFamily="18" charset="0"/>
                                  </a:rPr>
                                </m:ctrlPr>
                              </m:sSubPr>
                              <m:e>
                                <m:r>
                                  <a:rPr lang="nl-NL" sz="2000" i="1">
                                    <a:solidFill>
                                      <a:srgbClr val="101073"/>
                                    </a:solidFill>
                                    <a:latin typeface="Cambria Math" panose="02040503050406030204" pitchFamily="18" charset="0"/>
                                    <a:ea typeface="Cambria Math" panose="02040503050406030204" pitchFamily="18" charset="0"/>
                                  </a:rPr>
                                  <m:t>𝐴</m:t>
                                </m:r>
                              </m:e>
                              <m:sub>
                                <m:r>
                                  <a:rPr lang="nl-NL" sz="2000" i="1">
                                    <a:solidFill>
                                      <a:srgbClr val="101073"/>
                                    </a:solidFill>
                                    <a:latin typeface="Cambria Math" panose="02040503050406030204" pitchFamily="18" charset="0"/>
                                    <a:ea typeface="Cambria Math" panose="02040503050406030204" pitchFamily="18" charset="0"/>
                                  </a:rPr>
                                  <m:t>𝑛</m:t>
                                </m:r>
                              </m:sub>
                            </m:sSub>
                            <m:r>
                              <m:rPr>
                                <m:nor/>
                              </m:rPr>
                              <a:rPr lang="nl-NL" sz="2000">
                                <a:solidFill>
                                  <a:srgbClr val="101073"/>
                                </a:solidFill>
                                <a:latin typeface="Cambria Math" panose="02040503050406030204" pitchFamily="18" charset="0"/>
                                <a:ea typeface="Cambria Math" panose="02040503050406030204" pitchFamily="18" charset="0"/>
                              </a:rPr>
                              <m:t>)</m:t>
                            </m:r>
                          </m:e>
                        </m:nary>
                      </m:e>
                    </m:nary>
                  </m:oMath>
                </a14:m>
                <a:r>
                  <a:rPr lang="nl-NL" sz="2000" dirty="0" smtClean="0">
                    <a:solidFill>
                      <a:srgbClr val="101073"/>
                    </a:solidFill>
                  </a:rPr>
                  <a:t>.</a:t>
                </a:r>
              </a:p>
              <a:p>
                <a:pPr marL="342900" lvl="0" indent="-342900">
                  <a:lnSpc>
                    <a:spcPct val="100000"/>
                  </a:lnSpc>
                  <a:buFont typeface="Arial" panose="020B0604020202020204" pitchFamily="34" charset="0"/>
                  <a:buChar char="•"/>
                </a:pPr>
                <a:r>
                  <a:rPr lang="nl-NL" sz="2000" dirty="0" err="1" smtClean="0">
                    <a:solidFill>
                      <a:srgbClr val="101073"/>
                    </a:solidFill>
                  </a:rPr>
                  <a:t>Workload</a:t>
                </a:r>
                <a:r>
                  <a:rPr lang="nl-NL" sz="2000" dirty="0" smtClean="0">
                    <a:solidFill>
                      <a:srgbClr val="101073"/>
                    </a:solidFill>
                  </a:rPr>
                  <a:t> </a:t>
                </a:r>
                <a:r>
                  <a:rPr lang="nl-NL" sz="2000" dirty="0" err="1" smtClean="0">
                    <a:solidFill>
                      <a:srgbClr val="101073"/>
                    </a:solidFill>
                  </a:rPr>
                  <a:t>increases</a:t>
                </a:r>
                <a:r>
                  <a:rPr lang="nl-NL" sz="2000" dirty="0" smtClean="0">
                    <a:solidFill>
                      <a:srgbClr val="101073"/>
                    </a:solidFill>
                  </a:rPr>
                  <a:t> </a:t>
                </a:r>
                <a:r>
                  <a:rPr lang="nl-NL" sz="2000" dirty="0" err="1" smtClean="0">
                    <a:solidFill>
                      <a:srgbClr val="101073"/>
                    </a:solidFill>
                  </a:rPr>
                  <a:t>by</a:t>
                </a:r>
                <a:r>
                  <a:rPr lang="nl-NL" sz="2000" dirty="0" smtClean="0">
                    <a:solidFill>
                      <a:srgbClr val="101073"/>
                    </a:solidFill>
                  </a:rPr>
                  <a:t> </a:t>
                </a:r>
                <a14:m>
                  <m:oMath xmlns:m="http://schemas.openxmlformats.org/officeDocument/2006/math">
                    <m:r>
                      <a:rPr lang="nl-NL" sz="2000" i="1" smtClean="0">
                        <a:solidFill>
                          <a:srgbClr val="101073"/>
                        </a:solidFill>
                        <a:latin typeface="Cambria Math" panose="02040503050406030204" pitchFamily="18" charset="0"/>
                        <a:ea typeface="Cambria Math" panose="02040503050406030204" pitchFamily="18" charset="0"/>
                      </a:rPr>
                      <m:t>𝑀</m:t>
                    </m:r>
                    <m:r>
                      <a:rPr lang="en-US" sz="2000" b="0" i="1" smtClean="0">
                        <a:solidFill>
                          <a:srgbClr val="101073"/>
                        </a:solidFill>
                        <a:latin typeface="Cambria Math" panose="02040503050406030204" pitchFamily="18" charset="0"/>
                        <a:ea typeface="Cambria Math" panose="02040503050406030204" pitchFamily="18" charset="0"/>
                      </a:rPr>
                      <m:t>×</m:t>
                    </m:r>
                    <m:r>
                      <a:rPr lang="en-US" sz="2000" b="0" i="1" smtClean="0">
                        <a:solidFill>
                          <a:srgbClr val="101073"/>
                        </a:solidFill>
                        <a:latin typeface="Cambria Math" panose="02040503050406030204" pitchFamily="18" charset="0"/>
                        <a:ea typeface="Cambria Math" panose="02040503050406030204" pitchFamily="18" charset="0"/>
                      </a:rPr>
                      <m:t>𝑁</m:t>
                    </m:r>
                  </m:oMath>
                </a14:m>
                <a:r>
                  <a:rPr lang="nl-NL" sz="2000" dirty="0" smtClean="0">
                    <a:solidFill>
                      <a:srgbClr val="101073"/>
                    </a:solidFill>
                  </a:rPr>
                  <a:t> plus </a:t>
                </a:r>
                <a:r>
                  <a:rPr lang="nl-NL" sz="2000" dirty="0" err="1" smtClean="0">
                    <a:solidFill>
                      <a:srgbClr val="101073"/>
                    </a:solidFill>
                  </a:rPr>
                  <a:t>some</a:t>
                </a:r>
                <a:r>
                  <a:rPr lang="nl-NL" sz="2000" dirty="0" smtClean="0">
                    <a:solidFill>
                      <a:srgbClr val="101073"/>
                    </a:solidFill>
                  </a:rPr>
                  <a:t> high-</a:t>
                </a:r>
                <a:r>
                  <a:rPr lang="nl-NL" sz="2000" dirty="0" err="1" smtClean="0">
                    <a:solidFill>
                      <a:srgbClr val="101073"/>
                    </a:solidFill>
                  </a:rPr>
                  <a:t>precision</a:t>
                </a:r>
                <a:r>
                  <a:rPr lang="nl-NL" sz="2000" dirty="0" smtClean="0">
                    <a:solidFill>
                      <a:srgbClr val="101073"/>
                    </a:solidFill>
                  </a:rPr>
                  <a:t> </a:t>
                </a:r>
                <a:r>
                  <a:rPr lang="nl-NL" sz="2000" dirty="0" err="1" smtClean="0">
                    <a:solidFill>
                      <a:srgbClr val="101073"/>
                    </a:solidFill>
                  </a:rPr>
                  <a:t>scaling</a:t>
                </a:r>
                <a:r>
                  <a:rPr lang="nl-NL" sz="2000" dirty="0" smtClean="0">
                    <a:solidFill>
                      <a:srgbClr val="101073"/>
                    </a:solidFill>
                  </a:rPr>
                  <a:t> </a:t>
                </a:r>
                <a:r>
                  <a:rPr lang="nl-NL" sz="2000" dirty="0" err="1" smtClean="0">
                    <a:solidFill>
                      <a:srgbClr val="101073"/>
                    </a:solidFill>
                  </a:rPr>
                  <a:t>multiplications</a:t>
                </a:r>
                <a:r>
                  <a:rPr lang="nl-NL" sz="2000" dirty="0" smtClean="0">
                    <a:solidFill>
                      <a:srgbClr val="101073"/>
                    </a:solidFill>
                  </a:rPr>
                  <a:t>.</a:t>
                </a:r>
              </a:p>
              <a:p>
                <a:pPr marL="342900" lvl="0" indent="-342900">
                  <a:lnSpc>
                    <a:spcPct val="100000"/>
                  </a:lnSpc>
                  <a:buFont typeface="Arial" panose="020B0604020202020204" pitchFamily="34" charset="0"/>
                  <a:buChar char="•"/>
                </a:pPr>
                <a:r>
                  <a:rPr lang="nl-NL" sz="2000" dirty="0" err="1" smtClean="0">
                    <a:solidFill>
                      <a:srgbClr val="101073"/>
                    </a:solidFill>
                  </a:rPr>
                  <a:t>Number</a:t>
                </a:r>
                <a:r>
                  <a:rPr lang="nl-NL" sz="2000" dirty="0" smtClean="0">
                    <a:solidFill>
                      <a:srgbClr val="101073"/>
                    </a:solidFill>
                  </a:rPr>
                  <a:t> of </a:t>
                </a:r>
                <a:r>
                  <a:rPr lang="nl-NL" sz="2000" dirty="0" err="1" smtClean="0">
                    <a:solidFill>
                      <a:srgbClr val="101073"/>
                    </a:solidFill>
                  </a:rPr>
                  <a:t>weights</a:t>
                </a:r>
                <a:r>
                  <a:rPr lang="nl-NL" sz="2000" dirty="0" smtClean="0">
                    <a:solidFill>
                      <a:srgbClr val="101073"/>
                    </a:solidFill>
                  </a:rPr>
                  <a:t> </a:t>
                </a:r>
                <a:r>
                  <a:rPr lang="nl-NL" sz="2000" dirty="0" err="1" smtClean="0">
                    <a:solidFill>
                      <a:srgbClr val="101073"/>
                    </a:solidFill>
                  </a:rPr>
                  <a:t>increases</a:t>
                </a:r>
                <a:r>
                  <a:rPr lang="nl-NL" sz="2000" dirty="0" smtClean="0">
                    <a:solidFill>
                      <a:srgbClr val="101073"/>
                    </a:solidFill>
                  </a:rPr>
                  <a:t> </a:t>
                </a:r>
                <a:r>
                  <a:rPr lang="nl-NL" sz="2000" dirty="0" err="1" smtClean="0">
                    <a:solidFill>
                      <a:srgbClr val="101073"/>
                    </a:solidFill>
                  </a:rPr>
                  <a:t>by</a:t>
                </a:r>
                <a:r>
                  <a:rPr lang="nl-NL" sz="2000" dirty="0" smtClean="0">
                    <a:solidFill>
                      <a:srgbClr val="101073"/>
                    </a:solidFill>
                  </a:rPr>
                  <a:t> </a:t>
                </a:r>
                <a14:m>
                  <m:oMath xmlns:m="http://schemas.openxmlformats.org/officeDocument/2006/math">
                    <m:r>
                      <a:rPr lang="nl-NL" sz="2000" i="1" smtClean="0">
                        <a:solidFill>
                          <a:srgbClr val="101073"/>
                        </a:solidFill>
                        <a:latin typeface="Cambria Math" panose="02040503050406030204" pitchFamily="18" charset="0"/>
                        <a:ea typeface="Cambria Math" panose="02040503050406030204" pitchFamily="18" charset="0"/>
                      </a:rPr>
                      <m:t>𝑀</m:t>
                    </m:r>
                  </m:oMath>
                </a14:m>
                <a:r>
                  <a:rPr lang="nl-NL" sz="2000" dirty="0" smtClean="0">
                    <a:solidFill>
                      <a:srgbClr val="101073"/>
                    </a:solidFill>
                  </a:rPr>
                  <a:t> </a:t>
                </a:r>
                <a:r>
                  <a:rPr lang="nl-NL" sz="2000" dirty="0" err="1" smtClean="0">
                    <a:solidFill>
                      <a:srgbClr val="101073"/>
                    </a:solidFill>
                  </a:rPr>
                  <a:t>times</a:t>
                </a:r>
                <a:r>
                  <a:rPr lang="nl-NL" sz="2000" dirty="0" smtClean="0">
                    <a:solidFill>
                      <a:srgbClr val="101073"/>
                    </a:solidFill>
                  </a:rPr>
                  <a:t> (</a:t>
                </a:r>
                <a:r>
                  <a:rPr lang="nl-NL" sz="2000" dirty="0" err="1" smtClean="0">
                    <a:solidFill>
                      <a:srgbClr val="101073"/>
                    </a:solidFill>
                  </a:rPr>
                  <a:t>number</a:t>
                </a:r>
                <a:r>
                  <a:rPr lang="nl-NL" sz="2000" dirty="0" smtClean="0">
                    <a:solidFill>
                      <a:srgbClr val="101073"/>
                    </a:solidFill>
                  </a:rPr>
                  <a:t> of </a:t>
                </a:r>
                <a:r>
                  <a:rPr lang="nl-NL" sz="2000" dirty="0" err="1" smtClean="0">
                    <a:solidFill>
                      <a:srgbClr val="101073"/>
                    </a:solidFill>
                  </a:rPr>
                  <a:t>weight</a:t>
                </a:r>
                <a:r>
                  <a:rPr lang="nl-NL" sz="2000" dirty="0" smtClean="0">
                    <a:solidFill>
                      <a:srgbClr val="101073"/>
                    </a:solidFill>
                  </a:rPr>
                  <a:t> bases).</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10099" y="1188001"/>
                <a:ext cx="8489905" cy="974174"/>
              </a:xfrm>
              <a:blipFill rotWithShape="0">
                <a:blip r:embed="rId2"/>
                <a:stretch>
                  <a:fillRect l="-1723" t="-53750" r="-1651" b="-35625"/>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B7CEC10D-CD46-426F-915E-6C78530279CB}" type="slidenum">
              <a:rPr lang="en-US" smtClean="0"/>
              <a:t>37</a:t>
            </a:fld>
            <a:endParaRPr lang="en-US" dirty="0"/>
          </a:p>
        </p:txBody>
      </p:sp>
      <p:pic>
        <p:nvPicPr>
          <p:cNvPr id="5" name="Picture 4"/>
          <p:cNvPicPr>
            <a:picLocks noChangeAspect="1"/>
          </p:cNvPicPr>
          <p:nvPr/>
        </p:nvPicPr>
        <p:blipFill rotWithShape="1">
          <a:blip r:embed="rId3"/>
          <a:srcRect b="3341"/>
          <a:stretch/>
        </p:blipFill>
        <p:spPr>
          <a:xfrm>
            <a:off x="1435100" y="2408706"/>
            <a:ext cx="5797704" cy="2636699"/>
          </a:xfrm>
          <a:prstGeom prst="rect">
            <a:avLst/>
          </a:prstGeom>
        </p:spPr>
      </p:pic>
    </p:spTree>
    <p:extLst>
      <p:ext uri="{BB962C8B-B14F-4D97-AF65-F5344CB8AC3E}">
        <p14:creationId xmlns:p14="http://schemas.microsoft.com/office/powerpoint/2010/main" val="3787486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ABC-Net – results </a:t>
            </a:r>
            <a:endParaRPr lang="en-US" dirty="0"/>
          </a:p>
        </p:txBody>
      </p:sp>
      <p:sp>
        <p:nvSpPr>
          <p:cNvPr id="3" name="Content Placeholder 2"/>
          <p:cNvSpPr>
            <a:spLocks noGrp="1"/>
          </p:cNvSpPr>
          <p:nvPr>
            <p:ph idx="1"/>
          </p:nvPr>
        </p:nvSpPr>
        <p:spPr/>
        <p:txBody>
          <a:bodyPr/>
          <a:lstStyle/>
          <a:p>
            <a:pPr marL="285750" indent="-285750">
              <a:buFont typeface="Arial" panose="020B0604020202020204" pitchFamily="34" charset="0"/>
              <a:buChar char="•"/>
            </a:pPr>
            <a:r>
              <a:rPr lang="en-US" sz="2000" dirty="0" smtClean="0"/>
              <a:t>Adding weight bases improves performance on ImageNet significantly:</a:t>
            </a:r>
          </a:p>
          <a:p>
            <a:endParaRPr lang="en-US" dirty="0" smtClean="0"/>
          </a:p>
          <a:p>
            <a:r>
              <a:rPr lang="en-US" dirty="0" smtClean="0"/>
              <a:t/>
            </a:r>
            <a:br>
              <a:rPr lang="en-US" dirty="0" smtClean="0"/>
            </a:br>
            <a:r>
              <a:rPr lang="en-US" dirty="0" smtClean="0"/>
              <a:t/>
            </a:r>
            <a:br>
              <a:rPr lang="en-US" dirty="0" smtClean="0"/>
            </a:br>
            <a:endParaRPr lang="en-US" dirty="0"/>
          </a:p>
          <a:p>
            <a:pPr marL="285750" indent="-285750">
              <a:buFont typeface="Arial" panose="020B0604020202020204" pitchFamily="34" charset="0"/>
              <a:buChar char="•"/>
            </a:pPr>
            <a:r>
              <a:rPr lang="en-US" sz="2000" dirty="0" smtClean="0"/>
              <a:t>Accuracy improves tremendously over other </a:t>
            </a:r>
            <a:r>
              <a:rPr lang="en-US" sz="2000" b="1" dirty="0" smtClean="0"/>
              <a:t>fully </a:t>
            </a:r>
            <a:r>
              <a:rPr lang="en-US" sz="2000" b="1" dirty="0" err="1" smtClean="0"/>
              <a:t>binarized</a:t>
            </a:r>
            <a:r>
              <a:rPr lang="en-US" sz="2000" b="1" dirty="0" smtClean="0"/>
              <a:t> </a:t>
            </a:r>
            <a:r>
              <a:rPr lang="en-US" sz="2000" dirty="0" smtClean="0"/>
              <a:t>networks: </a:t>
            </a:r>
            <a:endParaRPr lang="en-US" sz="2000" dirty="0"/>
          </a:p>
          <a:p>
            <a:endParaRPr lang="en-US" dirty="0"/>
          </a:p>
        </p:txBody>
      </p:sp>
      <p:sp>
        <p:nvSpPr>
          <p:cNvPr id="4" name="Slide Number Placeholder 3"/>
          <p:cNvSpPr>
            <a:spLocks noGrp="1"/>
          </p:cNvSpPr>
          <p:nvPr>
            <p:ph type="sldNum" sz="quarter" idx="12"/>
          </p:nvPr>
        </p:nvSpPr>
        <p:spPr/>
        <p:txBody>
          <a:bodyPr/>
          <a:lstStyle/>
          <a:p>
            <a:fld id="{B7CEC10D-CD46-426F-915E-6C78530279CB}" type="slidenum">
              <a:rPr lang="en-US" smtClean="0"/>
              <a:t>38</a:t>
            </a:fld>
            <a:endParaRPr lang="en-US" dirty="0"/>
          </a:p>
        </p:txBody>
      </p:sp>
      <p:pic>
        <p:nvPicPr>
          <p:cNvPr id="5" name="Picture 4"/>
          <p:cNvPicPr>
            <a:picLocks noChangeAspect="1"/>
          </p:cNvPicPr>
          <p:nvPr/>
        </p:nvPicPr>
        <p:blipFill>
          <a:blip r:embed="rId2"/>
          <a:stretch>
            <a:fillRect/>
          </a:stretch>
        </p:blipFill>
        <p:spPr>
          <a:xfrm>
            <a:off x="870227" y="1446077"/>
            <a:ext cx="6582133" cy="1101258"/>
          </a:xfrm>
          <a:prstGeom prst="rect">
            <a:avLst/>
          </a:prstGeom>
        </p:spPr>
      </p:pic>
      <p:pic>
        <p:nvPicPr>
          <p:cNvPr id="6" name="Picture 5"/>
          <p:cNvPicPr>
            <a:picLocks noChangeAspect="1"/>
          </p:cNvPicPr>
          <p:nvPr/>
        </p:nvPicPr>
        <p:blipFill>
          <a:blip r:embed="rId3"/>
          <a:stretch>
            <a:fillRect/>
          </a:stretch>
        </p:blipFill>
        <p:spPr>
          <a:xfrm>
            <a:off x="813077" y="2905704"/>
            <a:ext cx="6902173" cy="2080226"/>
          </a:xfrm>
          <a:prstGeom prst="rect">
            <a:avLst/>
          </a:prstGeom>
        </p:spPr>
      </p:pic>
    </p:spTree>
    <p:extLst>
      <p:ext uri="{BB962C8B-B14F-4D97-AF65-F5344CB8AC3E}">
        <p14:creationId xmlns:p14="http://schemas.microsoft.com/office/powerpoint/2010/main" val="3227824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srcRect r="612"/>
          <a:stretch/>
        </p:blipFill>
        <p:spPr>
          <a:xfrm>
            <a:off x="4939125" y="1197401"/>
            <a:ext cx="4160880" cy="1945064"/>
          </a:xfrm>
          <a:prstGeom prst="rect">
            <a:avLst/>
          </a:prstGeom>
        </p:spPr>
      </p:pic>
      <p:sp>
        <p:nvSpPr>
          <p:cNvPr id="2" name="Title 1"/>
          <p:cNvSpPr>
            <a:spLocks noGrp="1"/>
          </p:cNvSpPr>
          <p:nvPr>
            <p:ph type="title"/>
          </p:nvPr>
        </p:nvSpPr>
        <p:spPr/>
        <p:txBody>
          <a:bodyPr/>
          <a:lstStyle/>
          <a:p>
            <a:r>
              <a:rPr lang="en-US" dirty="0" smtClean="0"/>
              <a:t>Bi-Real Net - summary</a:t>
            </a:r>
            <a:endParaRPr lang="en-US" dirty="0"/>
          </a:p>
        </p:txBody>
      </p:sp>
      <p:sp>
        <p:nvSpPr>
          <p:cNvPr id="3" name="Content Placeholder 2"/>
          <p:cNvSpPr>
            <a:spLocks noGrp="1"/>
          </p:cNvSpPr>
          <p:nvPr>
            <p:ph idx="1"/>
          </p:nvPr>
        </p:nvSpPr>
        <p:spPr>
          <a:xfrm>
            <a:off x="610100" y="1188000"/>
            <a:ext cx="8076699" cy="3381619"/>
          </a:xfrm>
        </p:spPr>
        <p:txBody>
          <a:bodyPr/>
          <a:lstStyle/>
          <a:p>
            <a:pPr marL="342900" indent="-342900">
              <a:buFont typeface="Arial" panose="020B0604020202020204" pitchFamily="34" charset="0"/>
              <a:buChar char="•"/>
            </a:pPr>
            <a:r>
              <a:rPr lang="en-US" sz="2000" dirty="0" smtClean="0"/>
              <a:t>Overview:</a:t>
            </a:r>
          </a:p>
          <a:p>
            <a:pPr marL="488250" lvl="2" indent="-285750"/>
            <a:r>
              <a:rPr lang="en-US" sz="1600" dirty="0" smtClean="0"/>
              <a:t>Add shortcuts to improve information flow.</a:t>
            </a:r>
          </a:p>
          <a:p>
            <a:pPr marL="488250" lvl="2" indent="-285750"/>
            <a:r>
              <a:rPr lang="en-US" sz="1600" dirty="0" smtClean="0"/>
              <a:t>Similar to </a:t>
            </a:r>
            <a:r>
              <a:rPr lang="en-US" sz="1600" dirty="0" err="1" smtClean="0"/>
              <a:t>ResNet</a:t>
            </a:r>
            <a:r>
              <a:rPr lang="en-US" sz="1600" dirty="0" smtClean="0"/>
              <a:t>, with twice the shortcuts.</a:t>
            </a:r>
          </a:p>
          <a:p>
            <a:pPr marL="488250" lvl="2" indent="-285750"/>
            <a:r>
              <a:rPr lang="en-US" sz="1600" dirty="0" smtClean="0"/>
              <a:t>Shortcuts also beneficial for floating-point model.</a:t>
            </a:r>
          </a:p>
          <a:p>
            <a:pPr marL="488250" lvl="2" indent="-285750"/>
            <a:r>
              <a:rPr lang="en-US" sz="1600" dirty="0" smtClean="0"/>
              <a:t>Difficult to train, </a:t>
            </a:r>
            <a:r>
              <a:rPr lang="en-US" sz="1600" dirty="0" err="1" smtClean="0"/>
              <a:t>Darabi</a:t>
            </a:r>
            <a:r>
              <a:rPr lang="en-US" sz="1600" dirty="0" smtClean="0"/>
              <a:t> et al. (2019) claims.</a:t>
            </a:r>
          </a:p>
          <a:p>
            <a:pPr lvl="2" indent="0">
              <a:buNone/>
            </a:pPr>
            <a:endParaRPr lang="en-US" sz="1600" dirty="0" smtClean="0"/>
          </a:p>
          <a:p>
            <a:pPr marL="342900" lvl="1" indent="-342900">
              <a:buFont typeface="Arial" panose="020B0604020202020204" pitchFamily="34" charset="0"/>
              <a:buChar char="•"/>
            </a:pPr>
            <a:r>
              <a:rPr lang="en-US" sz="2000" dirty="0" smtClean="0"/>
              <a:t>Results:</a:t>
            </a:r>
          </a:p>
          <a:p>
            <a:pPr marL="488250" lvl="2" indent="-285750"/>
            <a:r>
              <a:rPr lang="en-US" sz="1600" dirty="0" smtClean="0"/>
              <a:t>Comparison against state-of-the-art on ResNet-18 for ImageNet. Note that ABC-Net has only 1 weight and activation base, to make the comparison more fair (in terms of FLOPs):</a:t>
            </a:r>
            <a:endParaRPr lang="en-US" sz="2000" dirty="0" smtClean="0"/>
          </a:p>
          <a:p>
            <a:pPr marL="285750" indent="-285750">
              <a:buFontTx/>
              <a:buChar char="-"/>
            </a:pPr>
            <a:endParaRPr lang="en-US" dirty="0"/>
          </a:p>
        </p:txBody>
      </p:sp>
      <p:sp>
        <p:nvSpPr>
          <p:cNvPr id="4" name="Slide Number Placeholder 3"/>
          <p:cNvSpPr>
            <a:spLocks noGrp="1"/>
          </p:cNvSpPr>
          <p:nvPr>
            <p:ph type="sldNum" sz="quarter" idx="12"/>
          </p:nvPr>
        </p:nvSpPr>
        <p:spPr/>
        <p:txBody>
          <a:bodyPr/>
          <a:lstStyle/>
          <a:p>
            <a:fld id="{B7CEC10D-CD46-426F-915E-6C78530279CB}" type="slidenum">
              <a:rPr lang="en-US" smtClean="0"/>
              <a:t>39</a:t>
            </a:fld>
            <a:endParaRPr lang="en-US" dirty="0"/>
          </a:p>
        </p:txBody>
      </p:sp>
      <p:pic>
        <p:nvPicPr>
          <p:cNvPr id="6" name="Picture 5"/>
          <p:cNvPicPr>
            <a:picLocks noChangeAspect="1"/>
          </p:cNvPicPr>
          <p:nvPr/>
        </p:nvPicPr>
        <p:blipFill rotWithShape="1">
          <a:blip r:embed="rId4"/>
          <a:srcRect b="3508"/>
          <a:stretch/>
        </p:blipFill>
        <p:spPr>
          <a:xfrm>
            <a:off x="1099737" y="3736060"/>
            <a:ext cx="6354062" cy="882448"/>
          </a:xfrm>
          <a:prstGeom prst="rect">
            <a:avLst/>
          </a:prstGeom>
        </p:spPr>
      </p:pic>
      <p:sp>
        <p:nvSpPr>
          <p:cNvPr id="9" name="Rectangle 8"/>
          <p:cNvSpPr/>
          <p:nvPr/>
        </p:nvSpPr>
        <p:spPr>
          <a:xfrm>
            <a:off x="-19594" y="4950619"/>
            <a:ext cx="3153427" cy="230832"/>
          </a:xfrm>
          <a:prstGeom prst="rect">
            <a:avLst/>
          </a:prstGeom>
        </p:spPr>
        <p:txBody>
          <a:bodyPr wrap="none">
            <a:spAutoFit/>
          </a:bodyPr>
          <a:lstStyle/>
          <a:p>
            <a:r>
              <a:rPr lang="en-US" sz="900" i="1" dirty="0" smtClean="0">
                <a:solidFill>
                  <a:schemeClr val="bg1">
                    <a:lumMod val="65000"/>
                  </a:schemeClr>
                </a:solidFill>
              </a:rPr>
              <a:t>BNN+: Improved Binary Network Training – </a:t>
            </a:r>
            <a:r>
              <a:rPr lang="en-US" sz="900" i="1" dirty="0" err="1" smtClean="0">
                <a:solidFill>
                  <a:schemeClr val="bg1">
                    <a:lumMod val="65000"/>
                  </a:schemeClr>
                </a:solidFill>
              </a:rPr>
              <a:t>Darabi</a:t>
            </a:r>
            <a:r>
              <a:rPr lang="en-US" sz="900" i="1" dirty="0" smtClean="0">
                <a:solidFill>
                  <a:schemeClr val="bg1">
                    <a:lumMod val="65000"/>
                  </a:schemeClr>
                </a:solidFill>
              </a:rPr>
              <a:t> et al. (2019) </a:t>
            </a:r>
            <a:endParaRPr lang="en-US" sz="900" i="1" dirty="0">
              <a:solidFill>
                <a:schemeClr val="bg1">
                  <a:lumMod val="65000"/>
                </a:schemeClr>
              </a:solidFill>
            </a:endParaRPr>
          </a:p>
        </p:txBody>
      </p:sp>
      <p:sp>
        <p:nvSpPr>
          <p:cNvPr id="10" name="Rectangle 9"/>
          <p:cNvSpPr/>
          <p:nvPr/>
        </p:nvSpPr>
        <p:spPr>
          <a:xfrm>
            <a:off x="-19593" y="4814889"/>
            <a:ext cx="9163594" cy="230832"/>
          </a:xfrm>
          <a:prstGeom prst="rect">
            <a:avLst/>
          </a:prstGeom>
        </p:spPr>
        <p:txBody>
          <a:bodyPr wrap="square">
            <a:spAutoFit/>
          </a:bodyPr>
          <a:lstStyle/>
          <a:p>
            <a:r>
              <a:rPr lang="en-US" sz="900" i="1" dirty="0">
                <a:solidFill>
                  <a:schemeClr val="bg1">
                    <a:lumMod val="65000"/>
                  </a:schemeClr>
                </a:solidFill>
              </a:rPr>
              <a:t>Bi-Real Net: Enhancing the Performance of 1-bit CNNs With Improved Representational Capability and Advanced Training Algorithm </a:t>
            </a:r>
            <a:r>
              <a:rPr lang="en-US" sz="900" i="1" dirty="0" smtClean="0">
                <a:solidFill>
                  <a:schemeClr val="bg1">
                    <a:lumMod val="65000"/>
                  </a:schemeClr>
                </a:solidFill>
              </a:rPr>
              <a:t>– Liu et al. (ECCV 2018) </a:t>
            </a:r>
            <a:endParaRPr lang="en-US" sz="900" i="1" dirty="0">
              <a:solidFill>
                <a:schemeClr val="bg1">
                  <a:lumMod val="65000"/>
                </a:schemeClr>
              </a:solidFill>
            </a:endParaRPr>
          </a:p>
        </p:txBody>
      </p:sp>
    </p:spTree>
    <p:extLst>
      <p:ext uri="{BB962C8B-B14F-4D97-AF65-F5344CB8AC3E}">
        <p14:creationId xmlns:p14="http://schemas.microsoft.com/office/powerpoint/2010/main" val="2058631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fade">
                                      <p:cBhvr>
                                        <p:cTn id="38" dur="500"/>
                                        <p:tgtEl>
                                          <p:spTgt spid="3">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Rise </a:t>
            </a:r>
            <a:r>
              <a:rPr lang="en-US" dirty="0"/>
              <a:t>of Computer Vision</a:t>
            </a:r>
          </a:p>
        </p:txBody>
      </p:sp>
      <p:sp>
        <p:nvSpPr>
          <p:cNvPr id="3" name="Content Placeholder 2"/>
          <p:cNvSpPr>
            <a:spLocks noGrp="1"/>
          </p:cNvSpPr>
          <p:nvPr>
            <p:ph idx="1"/>
          </p:nvPr>
        </p:nvSpPr>
        <p:spPr>
          <a:xfrm>
            <a:off x="610100" y="1188000"/>
            <a:ext cx="7922712" cy="1415499"/>
          </a:xfrm>
        </p:spPr>
        <p:txBody>
          <a:bodyPr/>
          <a:lstStyle/>
          <a:p>
            <a:pPr marL="285750" indent="-285750">
              <a:lnSpc>
                <a:spcPct val="100000"/>
              </a:lnSpc>
              <a:buFont typeface="Arial" panose="020B0604020202020204" pitchFamily="34" charset="0"/>
              <a:buChar char="•"/>
            </a:pPr>
            <a:r>
              <a:rPr lang="en-US" sz="2000" dirty="0"/>
              <a:t>Enhance computers with vision capabilities for object recognition</a:t>
            </a:r>
          </a:p>
          <a:p>
            <a:pPr marL="285750" indent="-285750">
              <a:lnSpc>
                <a:spcPct val="100000"/>
              </a:lnSpc>
              <a:buFont typeface="Arial" panose="020B0604020202020204" pitchFamily="34" charset="0"/>
              <a:buChar char="•"/>
            </a:pPr>
            <a:r>
              <a:rPr lang="en-US" sz="2000" dirty="0"/>
              <a:t>Many opportunities and applications</a:t>
            </a:r>
          </a:p>
          <a:p>
            <a:pPr marL="285750" indent="-285750">
              <a:lnSpc>
                <a:spcPct val="100000"/>
              </a:lnSpc>
              <a:buFont typeface="Arial" panose="020B0604020202020204" pitchFamily="34" charset="0"/>
              <a:buChar char="•"/>
            </a:pPr>
            <a:r>
              <a:rPr lang="en-US" sz="2000" dirty="0"/>
              <a:t>Shift to embedded vision</a:t>
            </a:r>
          </a:p>
          <a:p>
            <a:endParaRPr lang="en-US" dirty="0"/>
          </a:p>
        </p:txBody>
      </p:sp>
      <p:sp>
        <p:nvSpPr>
          <p:cNvPr id="4" name="Slide Number Placeholder 3"/>
          <p:cNvSpPr>
            <a:spLocks noGrp="1"/>
          </p:cNvSpPr>
          <p:nvPr>
            <p:ph type="sldNum" sz="quarter" idx="12"/>
          </p:nvPr>
        </p:nvSpPr>
        <p:spPr/>
        <p:txBody>
          <a:bodyPr/>
          <a:lstStyle/>
          <a:p>
            <a:fld id="{B7CEC10D-CD46-426F-915E-6C78530279CB}" type="slidenum">
              <a:rPr lang="en-US" smtClean="0"/>
              <a:t>4</a:t>
            </a:fld>
            <a:endParaRPr lang="en-US" dirty="0"/>
          </a:p>
        </p:txBody>
      </p:sp>
      <p:pic>
        <p:nvPicPr>
          <p:cNvPr id="11" name="Picture 2" descr="Afbeeldingsresultaat voor machine vision"/>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609600" y="3139193"/>
            <a:ext cx="2037484" cy="152811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Afbeeldingsresultaat voor computer vision"/>
          <p:cNvPicPr>
            <a:picLocks noChangeAspect="1" noChangeArrowheads="1"/>
          </p:cNvPicPr>
          <p:nvPr/>
        </p:nvPicPr>
        <p:blipFill rotWithShape="1">
          <a:blip r:embed="rId4" cstate="screen">
            <a:extLst>
              <a:ext uri="{28A0092B-C50C-407E-A947-70E740481C1C}">
                <a14:useLocalDpi xmlns:a14="http://schemas.microsoft.com/office/drawing/2010/main" val="0"/>
              </a:ext>
            </a:extLst>
          </a:blip>
          <a:srcRect l="-1" r="4197" b="10533"/>
          <a:stretch/>
        </p:blipFill>
        <p:spPr bwMode="auto">
          <a:xfrm>
            <a:off x="2856652" y="3144103"/>
            <a:ext cx="2039465" cy="153112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s://s.aolcdn.com/dims-shared/dims3/GLOB/crop/4000x2722+0+0/resize/1200x817!/format/jpg/quality/85/http:/hss-prod.hss.aol.com/hss/storage/midas/67aaab730b4d56584883e7887ada4d07/202815167/492682160.jpg"/>
          <p:cNvPicPr>
            <a:picLocks noChangeAspect="1" noChangeArrowheads="1"/>
          </p:cNvPicPr>
          <p:nvPr/>
        </p:nvPicPr>
        <p:blipFill rotWithShape="1">
          <a:blip r:embed="rId5" cstate="screen">
            <a:extLst>
              <a:ext uri="{28A0092B-C50C-407E-A947-70E740481C1C}">
                <a14:useLocalDpi xmlns:a14="http://schemas.microsoft.com/office/drawing/2010/main" val="0"/>
              </a:ext>
            </a:extLst>
          </a:blip>
          <a:srcRect r="14735"/>
          <a:stretch/>
        </p:blipFill>
        <p:spPr bwMode="auto">
          <a:xfrm>
            <a:off x="5123716" y="3139193"/>
            <a:ext cx="2035115" cy="1625009"/>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609600" y="4667305"/>
            <a:ext cx="2037484" cy="25813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615800" y="4667306"/>
            <a:ext cx="2032150" cy="276999"/>
          </a:xfrm>
          <a:prstGeom prst="rect">
            <a:avLst/>
          </a:prstGeom>
          <a:noFill/>
        </p:spPr>
        <p:txBody>
          <a:bodyPr wrap="square" rtlCol="0">
            <a:spAutoFit/>
          </a:bodyPr>
          <a:lstStyle/>
          <a:p>
            <a:pPr algn="ctr"/>
            <a:r>
              <a:rPr lang="en-US" sz="1200" dirty="0" smtClean="0">
                <a:solidFill>
                  <a:schemeClr val="bg1"/>
                </a:solidFill>
                <a:latin typeface="Neo Sans Intel"/>
                <a:cs typeface="Neo Sans Intel"/>
              </a:rPr>
              <a:t>Industrial</a:t>
            </a:r>
            <a:endParaRPr lang="en-US" sz="1200" dirty="0" smtClean="0">
              <a:solidFill>
                <a:srgbClr val="FFC000"/>
              </a:solidFill>
              <a:latin typeface="Neo Sans Intel"/>
              <a:cs typeface="Neo Sans Intel"/>
            </a:endParaRPr>
          </a:p>
        </p:txBody>
      </p:sp>
      <p:sp>
        <p:nvSpPr>
          <p:cNvPr id="16" name="Rectangle 15"/>
          <p:cNvSpPr/>
          <p:nvPr/>
        </p:nvSpPr>
        <p:spPr>
          <a:xfrm>
            <a:off x="2861177" y="4667305"/>
            <a:ext cx="2037484" cy="25813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2867377" y="4667306"/>
            <a:ext cx="2032150" cy="276999"/>
          </a:xfrm>
          <a:prstGeom prst="rect">
            <a:avLst/>
          </a:prstGeom>
          <a:noFill/>
        </p:spPr>
        <p:txBody>
          <a:bodyPr wrap="square" rtlCol="0">
            <a:spAutoFit/>
          </a:bodyPr>
          <a:lstStyle/>
          <a:p>
            <a:pPr algn="ctr"/>
            <a:r>
              <a:rPr lang="en-US" sz="1200" dirty="0" smtClean="0">
                <a:solidFill>
                  <a:schemeClr val="bg1"/>
                </a:solidFill>
                <a:latin typeface="Neo Sans Intel"/>
                <a:cs typeface="Neo Sans Intel"/>
              </a:rPr>
              <a:t>Surveillance</a:t>
            </a:r>
            <a:endParaRPr lang="en-US" sz="1200" dirty="0" smtClean="0">
              <a:solidFill>
                <a:srgbClr val="FFC000"/>
              </a:solidFill>
              <a:latin typeface="Neo Sans Intel"/>
              <a:cs typeface="Neo Sans Intel"/>
            </a:endParaRPr>
          </a:p>
        </p:txBody>
      </p:sp>
      <p:sp>
        <p:nvSpPr>
          <p:cNvPr id="18" name="Rectangle 17"/>
          <p:cNvSpPr/>
          <p:nvPr/>
        </p:nvSpPr>
        <p:spPr>
          <a:xfrm>
            <a:off x="5122364" y="4670312"/>
            <a:ext cx="2037484" cy="25813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a:off x="5128564" y="4670313"/>
            <a:ext cx="2032150" cy="276999"/>
          </a:xfrm>
          <a:prstGeom prst="rect">
            <a:avLst/>
          </a:prstGeom>
          <a:noFill/>
        </p:spPr>
        <p:txBody>
          <a:bodyPr wrap="square" rtlCol="0">
            <a:spAutoFit/>
          </a:bodyPr>
          <a:lstStyle/>
          <a:p>
            <a:pPr algn="ctr"/>
            <a:r>
              <a:rPr lang="en-US" sz="1200" dirty="0" smtClean="0">
                <a:solidFill>
                  <a:schemeClr val="bg1"/>
                </a:solidFill>
                <a:latin typeface="Neo Sans Intel"/>
                <a:cs typeface="Neo Sans Intel"/>
              </a:rPr>
              <a:t>Automotive</a:t>
            </a:r>
            <a:endParaRPr lang="en-US" sz="1200" dirty="0" smtClean="0">
              <a:solidFill>
                <a:srgbClr val="FFC000"/>
              </a:solidFill>
              <a:latin typeface="Neo Sans Intel"/>
              <a:cs typeface="Neo Sans Intel"/>
            </a:endParaRPr>
          </a:p>
        </p:txBody>
      </p:sp>
    </p:spTree>
    <p:extLst>
      <p:ext uri="{BB962C8B-B14F-4D97-AF65-F5344CB8AC3E}">
        <p14:creationId xmlns:p14="http://schemas.microsoft.com/office/powerpoint/2010/main" val="4051496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Further accuracy repair optimizations</a:t>
            </a:r>
            <a:endParaRPr lang="en-US" dirty="0"/>
          </a:p>
        </p:txBody>
      </p:sp>
      <p:sp>
        <p:nvSpPr>
          <p:cNvPr id="3" name="Content Placeholder 2"/>
          <p:cNvSpPr>
            <a:spLocks noGrp="1"/>
          </p:cNvSpPr>
          <p:nvPr>
            <p:ph idx="1"/>
          </p:nvPr>
        </p:nvSpPr>
        <p:spPr/>
        <p:txBody>
          <a:bodyPr/>
          <a:lstStyle/>
          <a:p>
            <a:pPr marL="285750" indent="-285750">
              <a:buFont typeface="Arial" panose="020B0604020202020204" pitchFamily="34" charset="0"/>
              <a:buChar char="•"/>
            </a:pPr>
            <a:r>
              <a:rPr lang="en-US" sz="1800" dirty="0"/>
              <a:t>Ternary Binary Network (TBN) – Wan et al. (ECCV 2018)</a:t>
            </a:r>
            <a:endParaRPr lang="en-US" sz="1800" dirty="0" smtClean="0"/>
          </a:p>
          <a:p>
            <a:pPr marL="285750" indent="-285750">
              <a:buFont typeface="Arial" panose="020B0604020202020204" pitchFamily="34" charset="0"/>
              <a:buChar char="•"/>
            </a:pPr>
            <a:r>
              <a:rPr lang="en-US" sz="1800" dirty="0" smtClean="0"/>
              <a:t>Group-Net – Zhuang et al. (CVPR 2019)</a:t>
            </a:r>
          </a:p>
          <a:p>
            <a:endParaRPr lang="en-US" dirty="0" smtClean="0"/>
          </a:p>
          <a:p>
            <a:r>
              <a:rPr lang="en-US" sz="2000" b="1" dirty="0" smtClean="0"/>
              <a:t>Recommended reading</a:t>
            </a:r>
          </a:p>
          <a:p>
            <a:r>
              <a:rPr lang="en-US" sz="1800" dirty="0"/>
              <a:t>Revisits commonly used </a:t>
            </a:r>
            <a:r>
              <a:rPr lang="en-US" sz="1800" dirty="0" smtClean="0"/>
              <a:t>repair techniques </a:t>
            </a:r>
            <a:r>
              <a:rPr lang="en-US" sz="1800" dirty="0"/>
              <a:t>in BNNs and </a:t>
            </a:r>
            <a:r>
              <a:rPr lang="en-US" sz="1800" dirty="0" smtClean="0"/>
              <a:t>distills </a:t>
            </a:r>
            <a:r>
              <a:rPr lang="en-US" sz="1800" dirty="0"/>
              <a:t>which </a:t>
            </a:r>
            <a:r>
              <a:rPr lang="en-US" sz="1800" dirty="0" smtClean="0"/>
              <a:t>ones are actually mandatory for </a:t>
            </a:r>
            <a:r>
              <a:rPr lang="en-US" sz="1800" dirty="0"/>
              <a:t>State-of-the-Art ImageNet performance.</a:t>
            </a:r>
          </a:p>
          <a:p>
            <a:endParaRPr lang="en-US" dirty="0"/>
          </a:p>
        </p:txBody>
      </p:sp>
      <p:sp>
        <p:nvSpPr>
          <p:cNvPr id="4" name="Slide Number Placeholder 3"/>
          <p:cNvSpPr>
            <a:spLocks noGrp="1"/>
          </p:cNvSpPr>
          <p:nvPr>
            <p:ph type="sldNum" sz="quarter" idx="12"/>
          </p:nvPr>
        </p:nvSpPr>
        <p:spPr/>
        <p:txBody>
          <a:bodyPr/>
          <a:lstStyle/>
          <a:p>
            <a:fld id="{B7CEC10D-CD46-426F-915E-6C78530279CB}" type="slidenum">
              <a:rPr lang="en-US" smtClean="0"/>
              <a:t>40</a:t>
            </a:fld>
            <a:endParaRPr lang="en-US" dirty="0"/>
          </a:p>
        </p:txBody>
      </p:sp>
      <p:pic>
        <p:nvPicPr>
          <p:cNvPr id="5" name="Picture 4"/>
          <p:cNvPicPr>
            <a:picLocks noChangeAspect="1"/>
          </p:cNvPicPr>
          <p:nvPr/>
        </p:nvPicPr>
        <p:blipFill rotWithShape="1">
          <a:blip r:embed="rId2"/>
          <a:srcRect l="3926"/>
          <a:stretch/>
        </p:blipFill>
        <p:spPr>
          <a:xfrm>
            <a:off x="609600" y="3085147"/>
            <a:ext cx="6654325" cy="1612376"/>
          </a:xfrm>
          <a:prstGeom prst="rect">
            <a:avLst/>
          </a:prstGeom>
          <a:ln w="28575">
            <a:solidFill>
              <a:srgbClr val="C00000"/>
            </a:solidFill>
          </a:ln>
        </p:spPr>
      </p:pic>
    </p:spTree>
    <p:extLst>
      <p:ext uri="{BB962C8B-B14F-4D97-AF65-F5344CB8AC3E}">
        <p14:creationId xmlns:p14="http://schemas.microsoft.com/office/powerpoint/2010/main" val="3893012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State-of-the-Art in </a:t>
            </a:r>
            <a:r>
              <a:rPr lang="en-US" dirty="0" err="1" smtClean="0"/>
              <a:t>Binarized</a:t>
            </a:r>
            <a:r>
              <a:rPr lang="en-US" dirty="0" smtClean="0"/>
              <a:t> Neural Networks</a:t>
            </a:r>
            <a:endParaRPr lang="en-US" dirty="0"/>
          </a:p>
        </p:txBody>
      </p:sp>
      <p:sp>
        <p:nvSpPr>
          <p:cNvPr id="4" name="Slide Number Placeholder 3"/>
          <p:cNvSpPr>
            <a:spLocks noGrp="1"/>
          </p:cNvSpPr>
          <p:nvPr>
            <p:ph type="sldNum" sz="quarter" idx="12"/>
          </p:nvPr>
        </p:nvSpPr>
        <p:spPr/>
        <p:txBody>
          <a:bodyPr/>
          <a:lstStyle/>
          <a:p>
            <a:fld id="{B7CEC10D-CD46-426F-915E-6C78530279CB}" type="slidenum">
              <a:rPr lang="en-US" smtClean="0"/>
              <a:t>41</a:t>
            </a:fld>
            <a:endParaRPr lang="en-US" dirty="0"/>
          </a:p>
        </p:txBody>
      </p:sp>
      <p:graphicFrame>
        <p:nvGraphicFramePr>
          <p:cNvPr id="5" name="Chart 4"/>
          <p:cNvGraphicFramePr>
            <a:graphicFrameLocks/>
          </p:cNvGraphicFramePr>
          <p:nvPr>
            <p:extLst>
              <p:ext uri="{D42A27DB-BD31-4B8C-83A1-F6EECF244321}">
                <p14:modId xmlns:p14="http://schemas.microsoft.com/office/powerpoint/2010/main" val="3653728203"/>
              </p:ext>
            </p:extLst>
          </p:nvPr>
        </p:nvGraphicFramePr>
        <p:xfrm>
          <a:off x="81837" y="938676"/>
          <a:ext cx="8708201" cy="44577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52361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 of Today’s Lecture</a:t>
            </a:r>
            <a:endParaRPr lang="en-US" dirty="0"/>
          </a:p>
        </p:txBody>
      </p:sp>
      <p:sp>
        <p:nvSpPr>
          <p:cNvPr id="3" name="Content Placeholder 2"/>
          <p:cNvSpPr>
            <a:spLocks noGrp="1"/>
          </p:cNvSpPr>
          <p:nvPr>
            <p:ph idx="1"/>
          </p:nvPr>
        </p:nvSpPr>
        <p:spPr>
          <a:xfrm>
            <a:off x="609600" y="1340416"/>
            <a:ext cx="8154894" cy="3381619"/>
          </a:xfrm>
        </p:spPr>
        <p:txBody>
          <a:bodyPr/>
          <a:lstStyle/>
          <a:p>
            <a:pPr marL="342900" indent="-342900">
              <a:buFont typeface="+mj-lt"/>
              <a:buAutoNum type="arabicPeriod"/>
            </a:pPr>
            <a:endParaRPr lang="en-US" dirty="0"/>
          </a:p>
          <a:p>
            <a:pPr marL="342900" indent="-342900">
              <a:buFont typeface="+mj-lt"/>
              <a:buAutoNum type="arabicPeriod"/>
            </a:pPr>
            <a:endParaRPr lang="en-US" dirty="0" smtClean="0"/>
          </a:p>
          <a:p>
            <a:pPr marL="342900" indent="-342900">
              <a:lnSpc>
                <a:spcPct val="100000"/>
              </a:lnSpc>
              <a:buFont typeface="+mj-lt"/>
              <a:buAutoNum type="arabicPeriod"/>
            </a:pPr>
            <a:r>
              <a:rPr lang="en-US" sz="1600" dirty="0"/>
              <a:t>Introduction</a:t>
            </a:r>
          </a:p>
          <a:p>
            <a:pPr marL="342900" indent="-342900">
              <a:lnSpc>
                <a:spcPct val="100000"/>
              </a:lnSpc>
              <a:buFont typeface="+mj-lt"/>
              <a:buAutoNum type="arabicPeriod"/>
            </a:pPr>
            <a:r>
              <a:rPr lang="en-US" sz="1600" dirty="0" smtClean="0"/>
              <a:t>Overview</a:t>
            </a:r>
          </a:p>
          <a:p>
            <a:pPr marL="342900" indent="-342900">
              <a:lnSpc>
                <a:spcPct val="100000"/>
              </a:lnSpc>
              <a:buFont typeface="+mj-lt"/>
              <a:buAutoNum type="arabicPeriod"/>
            </a:pPr>
            <a:r>
              <a:rPr lang="en-US" sz="1600" b="1" dirty="0" smtClean="0"/>
              <a:t>Designing a Binary Neural Network</a:t>
            </a:r>
            <a:endParaRPr lang="en-US" sz="1600" b="1" dirty="0"/>
          </a:p>
          <a:p>
            <a:pPr marL="545400" lvl="2" indent="-342900">
              <a:lnSpc>
                <a:spcPct val="100000"/>
              </a:lnSpc>
              <a:buFont typeface="+mj-lt"/>
              <a:buAutoNum type="alphaLcParenR"/>
            </a:pPr>
            <a:r>
              <a:rPr lang="en-US" sz="1600" dirty="0"/>
              <a:t>Training and </a:t>
            </a:r>
            <a:r>
              <a:rPr lang="en-US" sz="1600" dirty="0" smtClean="0"/>
              <a:t>evaluation</a:t>
            </a:r>
          </a:p>
          <a:p>
            <a:pPr marL="545400" lvl="2" indent="-342900">
              <a:lnSpc>
                <a:spcPct val="100000"/>
              </a:lnSpc>
              <a:buFont typeface="+mj-lt"/>
              <a:buAutoNum type="alphaLcParenR"/>
            </a:pPr>
            <a:r>
              <a:rPr lang="en-US" sz="1600" dirty="0" smtClean="0"/>
              <a:t>State-of-the-art models</a:t>
            </a:r>
            <a:endParaRPr lang="en-US" sz="1600" dirty="0"/>
          </a:p>
          <a:p>
            <a:pPr marL="545400" lvl="2" indent="-342900">
              <a:lnSpc>
                <a:spcPct val="100000"/>
              </a:lnSpc>
              <a:buFont typeface="+mj-lt"/>
              <a:buAutoNum type="alphaLcParenR"/>
            </a:pPr>
            <a:r>
              <a:rPr lang="en-US" sz="1600" b="1" dirty="0" smtClean="0"/>
              <a:t>Optimizations </a:t>
            </a:r>
            <a:r>
              <a:rPr lang="en-US" sz="1600" b="1" dirty="0"/>
              <a:t>for efficient inference on 32-bit </a:t>
            </a:r>
            <a:r>
              <a:rPr lang="en-US" sz="1600" b="1" dirty="0" smtClean="0"/>
              <a:t>platform</a:t>
            </a:r>
          </a:p>
          <a:p>
            <a:pPr marL="342900" indent="-342900">
              <a:lnSpc>
                <a:spcPct val="100000"/>
              </a:lnSpc>
              <a:buFont typeface="+mj-lt"/>
              <a:buAutoNum type="arabicPeriod"/>
            </a:pPr>
            <a:r>
              <a:rPr lang="en-US" sz="1600" dirty="0" smtClean="0"/>
              <a:t>Specialized </a:t>
            </a:r>
            <a:r>
              <a:rPr lang="en-US" sz="1600" dirty="0"/>
              <a:t>BNN </a:t>
            </a:r>
            <a:r>
              <a:rPr lang="en-US" sz="1600" dirty="0" smtClean="0"/>
              <a:t>accelerators</a:t>
            </a:r>
          </a:p>
          <a:p>
            <a:pPr marL="342900" indent="-342900">
              <a:lnSpc>
                <a:spcPct val="100000"/>
              </a:lnSpc>
              <a:buFont typeface="+mj-lt"/>
              <a:buAutoNum type="arabicPeriod"/>
            </a:pPr>
            <a:r>
              <a:rPr lang="en-US" sz="1600" dirty="0" smtClean="0"/>
              <a:t>Conclusion</a:t>
            </a:r>
            <a:endParaRPr lang="en-US" sz="1600" dirty="0"/>
          </a:p>
          <a:p>
            <a:endParaRPr lang="en-US" dirty="0"/>
          </a:p>
        </p:txBody>
      </p:sp>
      <p:sp>
        <p:nvSpPr>
          <p:cNvPr id="5" name="Slide Number Placeholder 4"/>
          <p:cNvSpPr>
            <a:spLocks noGrp="1"/>
          </p:cNvSpPr>
          <p:nvPr>
            <p:ph type="sldNum" sz="quarter" idx="12"/>
          </p:nvPr>
        </p:nvSpPr>
        <p:spPr/>
        <p:txBody>
          <a:bodyPr/>
          <a:lstStyle/>
          <a:p>
            <a:fld id="{B7CEC10D-CD46-426F-915E-6C78530279CB}" type="slidenum">
              <a:rPr lang="en-US" smtClean="0"/>
              <a:t>42</a:t>
            </a:fld>
            <a:endParaRPr lang="en-US" dirty="0"/>
          </a:p>
        </p:txBody>
      </p:sp>
      <p:sp>
        <p:nvSpPr>
          <p:cNvPr id="6" name="TextBox 5">
            <a:extLst>
              <a:ext uri="{FF2B5EF4-FFF2-40B4-BE49-F238E27FC236}">
                <a16:creationId xmlns:a16="http://schemas.microsoft.com/office/drawing/2014/main" xmlns="" id="{12F7BFEB-AD8D-4289-A0DF-C8EA792F19FF}"/>
              </a:ext>
            </a:extLst>
          </p:cNvPr>
          <p:cNvSpPr txBox="1"/>
          <p:nvPr/>
        </p:nvSpPr>
        <p:spPr>
          <a:xfrm>
            <a:off x="675341" y="1245860"/>
            <a:ext cx="7587129" cy="430887"/>
          </a:xfrm>
          <a:prstGeom prst="rect">
            <a:avLst/>
          </a:prstGeom>
          <a:solidFill>
            <a:schemeClr val="bg1"/>
          </a:solidFill>
          <a:ln w="57150">
            <a:solidFill>
              <a:schemeClr val="tx2"/>
            </a:solidFill>
          </a:ln>
        </p:spPr>
        <p:txBody>
          <a:bodyPr wrap="square" rtlCol="0">
            <a:spAutoFit/>
          </a:bodyPr>
          <a:lstStyle/>
          <a:p>
            <a:r>
              <a:rPr lang="en-US" sz="2200" b="1" dirty="0">
                <a:solidFill>
                  <a:schemeClr val="accent2"/>
                </a:solidFill>
              </a:rPr>
              <a:t>Main theme: </a:t>
            </a:r>
            <a:r>
              <a:rPr lang="en-US" sz="2200" dirty="0" smtClean="0">
                <a:solidFill>
                  <a:schemeClr val="accent2"/>
                </a:solidFill>
              </a:rPr>
              <a:t>Case Study on Binary Neural Networks</a:t>
            </a:r>
            <a:endParaRPr lang="en-US" sz="2200" b="1" dirty="0">
              <a:solidFill>
                <a:schemeClr val="accent2"/>
              </a:solidFill>
            </a:endParaRPr>
          </a:p>
        </p:txBody>
      </p:sp>
    </p:spTree>
    <p:extLst>
      <p:ext uri="{BB962C8B-B14F-4D97-AF65-F5344CB8AC3E}">
        <p14:creationId xmlns:p14="http://schemas.microsoft.com/office/powerpoint/2010/main" val="14847604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Max-pooling with bitwise operations</a:t>
            </a:r>
            <a:endParaRPr lang="en-US" dirty="0"/>
          </a:p>
        </p:txBody>
      </p:sp>
      <p:sp>
        <p:nvSpPr>
          <p:cNvPr id="3" name="Content Placeholder 2"/>
          <p:cNvSpPr>
            <a:spLocks noGrp="1"/>
          </p:cNvSpPr>
          <p:nvPr>
            <p:ph idx="1"/>
          </p:nvPr>
        </p:nvSpPr>
        <p:spPr>
          <a:xfrm>
            <a:off x="610100" y="1188001"/>
            <a:ext cx="7922712" cy="1381558"/>
          </a:xfrm>
        </p:spPr>
        <p:txBody>
          <a:bodyPr/>
          <a:lstStyle/>
          <a:p>
            <a:pPr marL="342900" indent="-342900">
              <a:lnSpc>
                <a:spcPct val="100000"/>
              </a:lnSpc>
              <a:buFont typeface="Arial" panose="020B0604020202020204" pitchFamily="34" charset="0"/>
              <a:buChar char="•"/>
            </a:pPr>
            <a:r>
              <a:rPr lang="en-US" sz="2000" dirty="0" smtClean="0"/>
              <a:t>During training the Max-pooling layer was put before binary activation.</a:t>
            </a:r>
          </a:p>
          <a:p>
            <a:pPr marL="342900" indent="-342900">
              <a:lnSpc>
                <a:spcPct val="100000"/>
              </a:lnSpc>
              <a:buFont typeface="Arial" panose="020B0604020202020204" pitchFamily="34" charset="0"/>
              <a:buChar char="•"/>
            </a:pPr>
            <a:r>
              <a:rPr lang="en-US" sz="2000" dirty="0" smtClean="0"/>
              <a:t>During inference, the max-pooling layer should be put after the binary activation to optimize the computation:</a:t>
            </a:r>
            <a:r>
              <a:rPr lang="en-US" sz="2000" dirty="0" smtClean="0">
                <a:solidFill>
                  <a:schemeClr val="bg1">
                    <a:lumMod val="50000"/>
                  </a:schemeClr>
                </a:solidFill>
              </a:rPr>
              <a:t>*</a:t>
            </a:r>
          </a:p>
        </p:txBody>
      </p:sp>
      <p:sp>
        <p:nvSpPr>
          <p:cNvPr id="4" name="Slide Number Placeholder 3"/>
          <p:cNvSpPr>
            <a:spLocks noGrp="1"/>
          </p:cNvSpPr>
          <p:nvPr>
            <p:ph type="sldNum" sz="quarter" idx="12"/>
          </p:nvPr>
        </p:nvSpPr>
        <p:spPr/>
        <p:txBody>
          <a:bodyPr/>
          <a:lstStyle/>
          <a:p>
            <a:fld id="{B7CEC10D-CD46-426F-915E-6C78530279CB}" type="slidenum">
              <a:rPr lang="en-US" smtClean="0"/>
              <a:t>43</a:t>
            </a:fld>
            <a:endParaRPr lang="en-US" dirty="0"/>
          </a:p>
        </p:txBody>
      </p:sp>
      <mc:AlternateContent xmlns:mc="http://schemas.openxmlformats.org/markup-compatibility/2006" xmlns:a14="http://schemas.microsoft.com/office/drawing/2010/main">
        <mc:Choice Requires="a14">
          <p:sp>
            <p:nvSpPr>
              <p:cNvPr id="135" name="Rectangle 134"/>
              <p:cNvSpPr/>
              <p:nvPr/>
            </p:nvSpPr>
            <p:spPr>
              <a:xfrm>
                <a:off x="6660104" y="3249323"/>
                <a:ext cx="665695" cy="38446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ea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𝑎</m:t>
                          </m:r>
                        </m:e>
                        <m:sub>
                          <m:r>
                            <a:rPr lang="en-US" b="0" i="1" smtClean="0">
                              <a:latin typeface="Cambria Math" panose="02040503050406030204" pitchFamily="18" charset="0"/>
                              <a:ea typeface="Cambria Math" panose="02040503050406030204" pitchFamily="18" charset="0"/>
                            </a:rPr>
                            <m:t>𝐵</m:t>
                          </m:r>
                        </m:sub>
                        <m:sup>
                          <m:r>
                            <a:rPr lang="en-US" i="1">
                              <a:latin typeface="Cambria Math" panose="02040503050406030204" pitchFamily="18" charset="0"/>
                              <a:ea typeface="Cambria Math" panose="02040503050406030204" pitchFamily="18" charset="0"/>
                            </a:rPr>
                            <m:t>𝑖</m:t>
                          </m:r>
                          <m:r>
                            <a:rPr lang="en-US" b="0" i="1" smtClean="0">
                              <a:latin typeface="Cambria Math" panose="02040503050406030204" pitchFamily="18" charset="0"/>
                              <a:ea typeface="Cambria Math" panose="02040503050406030204" pitchFamily="18" charset="0"/>
                            </a:rPr>
                            <m:t>+2</m:t>
                          </m:r>
                        </m:sup>
                      </m:sSubSup>
                    </m:oMath>
                  </m:oMathPara>
                </a14:m>
                <a:endParaRPr lang="en-US" dirty="0"/>
              </a:p>
            </p:txBody>
          </p:sp>
        </mc:Choice>
        <mc:Fallback xmlns="">
          <p:sp>
            <p:nvSpPr>
              <p:cNvPr id="135" name="Rectangle 134"/>
              <p:cNvSpPr>
                <a:spLocks noRot="1" noChangeAspect="1" noMove="1" noResize="1" noEditPoints="1" noAdjustHandles="1" noChangeArrowheads="1" noChangeShapeType="1" noTextEdit="1"/>
              </p:cNvSpPr>
              <p:nvPr/>
            </p:nvSpPr>
            <p:spPr>
              <a:xfrm>
                <a:off x="6660104" y="3249323"/>
                <a:ext cx="665695" cy="384464"/>
              </a:xfrm>
              <a:prstGeom prst="rect">
                <a:avLst/>
              </a:prstGeom>
              <a:blipFill rotWithShape="0">
                <a:blip r:embed="rId3"/>
                <a:stretch>
                  <a:fillRect b="-15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6" name="Rectangle 135"/>
              <p:cNvSpPr/>
              <p:nvPr/>
            </p:nvSpPr>
            <p:spPr>
              <a:xfrm>
                <a:off x="7302127" y="3249323"/>
                <a:ext cx="665695" cy="38446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ea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𝑎</m:t>
                          </m:r>
                        </m:e>
                        <m:sub>
                          <m:r>
                            <a:rPr lang="en-US" b="0" i="1" smtClean="0">
                              <a:latin typeface="Cambria Math" panose="02040503050406030204" pitchFamily="18" charset="0"/>
                              <a:ea typeface="Cambria Math" panose="02040503050406030204" pitchFamily="18" charset="0"/>
                            </a:rPr>
                            <m:t>𝐵</m:t>
                          </m:r>
                        </m:sub>
                        <m:sup>
                          <m:r>
                            <a:rPr lang="en-US" i="1">
                              <a:latin typeface="Cambria Math" panose="02040503050406030204" pitchFamily="18" charset="0"/>
                              <a:ea typeface="Cambria Math" panose="02040503050406030204" pitchFamily="18" charset="0"/>
                            </a:rPr>
                            <m:t>𝑖</m:t>
                          </m:r>
                          <m:r>
                            <a:rPr lang="en-US" b="0" i="1" smtClean="0">
                              <a:latin typeface="Cambria Math" panose="02040503050406030204" pitchFamily="18" charset="0"/>
                              <a:ea typeface="Cambria Math" panose="02040503050406030204" pitchFamily="18" charset="0"/>
                            </a:rPr>
                            <m:t>+3</m:t>
                          </m:r>
                        </m:sup>
                      </m:sSubSup>
                    </m:oMath>
                  </m:oMathPara>
                </a14:m>
                <a:endParaRPr lang="en-US" dirty="0"/>
              </a:p>
            </p:txBody>
          </p:sp>
        </mc:Choice>
        <mc:Fallback xmlns="">
          <p:sp>
            <p:nvSpPr>
              <p:cNvPr id="136" name="Rectangle 135"/>
              <p:cNvSpPr>
                <a:spLocks noRot="1" noChangeAspect="1" noMove="1" noResize="1" noEditPoints="1" noAdjustHandles="1" noChangeArrowheads="1" noChangeShapeType="1" noTextEdit="1"/>
              </p:cNvSpPr>
              <p:nvPr/>
            </p:nvSpPr>
            <p:spPr>
              <a:xfrm>
                <a:off x="7302127" y="3249323"/>
                <a:ext cx="665695" cy="384464"/>
              </a:xfrm>
              <a:prstGeom prst="rect">
                <a:avLst/>
              </a:prstGeom>
              <a:blipFill rotWithShape="0">
                <a:blip r:embed="rId4"/>
                <a:stretch>
                  <a:fillRect b="-1587"/>
                </a:stretch>
              </a:blipFill>
            </p:spPr>
            <p:txBody>
              <a:bodyPr/>
              <a:lstStyle/>
              <a:p>
                <a:r>
                  <a:rPr lang="en-US">
                    <a:noFill/>
                  </a:rPr>
                  <a:t> </a:t>
                </a:r>
              </a:p>
            </p:txBody>
          </p:sp>
        </mc:Fallback>
      </mc:AlternateContent>
      <p:cxnSp>
        <p:nvCxnSpPr>
          <p:cNvPr id="120" name="Straight Arrow Connector 119"/>
          <p:cNvCxnSpPr/>
          <p:nvPr/>
        </p:nvCxnSpPr>
        <p:spPr>
          <a:xfrm flipH="1">
            <a:off x="7352639" y="3600574"/>
            <a:ext cx="160792" cy="16394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1" name="Straight Arrow Connector 120"/>
          <p:cNvCxnSpPr/>
          <p:nvPr/>
        </p:nvCxnSpPr>
        <p:spPr>
          <a:xfrm>
            <a:off x="7021657" y="3604602"/>
            <a:ext cx="160792" cy="16394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4" name="Straight Arrow Connector 123"/>
          <p:cNvCxnSpPr/>
          <p:nvPr/>
        </p:nvCxnSpPr>
        <p:spPr>
          <a:xfrm flipH="1">
            <a:off x="6841263" y="4103630"/>
            <a:ext cx="412793" cy="14584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5" name="Straight Arrow Connector 124"/>
          <p:cNvCxnSpPr/>
          <p:nvPr/>
        </p:nvCxnSpPr>
        <p:spPr>
          <a:xfrm flipH="1">
            <a:off x="6684071" y="4490802"/>
            <a:ext cx="1" cy="17886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6" name="TextBox 125"/>
              <p:cNvSpPr txBox="1"/>
              <p:nvPr/>
            </p:nvSpPr>
            <p:spPr>
              <a:xfrm>
                <a:off x="6556546" y="4597869"/>
                <a:ext cx="26436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𝐵</m:t>
                          </m:r>
                        </m:sub>
                      </m:sSub>
                    </m:oMath>
                  </m:oMathPara>
                </a14:m>
                <a:endParaRPr lang="en-US" i="1" dirty="0"/>
              </a:p>
            </p:txBody>
          </p:sp>
        </mc:Choice>
        <mc:Fallback xmlns="">
          <p:sp>
            <p:nvSpPr>
              <p:cNvPr id="126" name="TextBox 125"/>
              <p:cNvSpPr txBox="1">
                <a:spLocks noRot="1" noChangeAspect="1" noMove="1" noResize="1" noEditPoints="1" noAdjustHandles="1" noChangeArrowheads="1" noChangeShapeType="1" noTextEdit="1"/>
              </p:cNvSpPr>
              <p:nvPr/>
            </p:nvSpPr>
            <p:spPr>
              <a:xfrm>
                <a:off x="6556546" y="4597869"/>
                <a:ext cx="264367" cy="276999"/>
              </a:xfrm>
              <a:prstGeom prst="rect">
                <a:avLst/>
              </a:prstGeom>
              <a:blipFill rotWithShape="0">
                <a:blip r:embed="rId5"/>
                <a:stretch>
                  <a:fillRect l="-13953" r="-6977" b="-15217"/>
                </a:stretch>
              </a:blipFill>
            </p:spPr>
            <p:txBody>
              <a:bodyPr/>
              <a:lstStyle/>
              <a:p>
                <a:r>
                  <a:rPr lang="en-US">
                    <a:noFill/>
                  </a:rPr>
                  <a:t> </a:t>
                </a:r>
              </a:p>
            </p:txBody>
          </p:sp>
        </mc:Fallback>
      </mc:AlternateContent>
      <p:sp>
        <p:nvSpPr>
          <p:cNvPr id="137" name="Right Arrow 136"/>
          <p:cNvSpPr/>
          <p:nvPr/>
        </p:nvSpPr>
        <p:spPr>
          <a:xfrm>
            <a:off x="4182271" y="3507864"/>
            <a:ext cx="934444" cy="4057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86" name="Rectangle 185"/>
              <p:cNvSpPr/>
              <p:nvPr/>
            </p:nvSpPr>
            <p:spPr>
              <a:xfrm>
                <a:off x="5499776" y="3239282"/>
                <a:ext cx="665695" cy="38446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ea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𝑎</m:t>
                          </m:r>
                        </m:e>
                        <m:sub>
                          <m:r>
                            <a:rPr lang="en-US" b="0" i="1" smtClean="0">
                              <a:latin typeface="Cambria Math" panose="02040503050406030204" pitchFamily="18" charset="0"/>
                              <a:ea typeface="Cambria Math" panose="02040503050406030204" pitchFamily="18" charset="0"/>
                            </a:rPr>
                            <m:t>𝐵</m:t>
                          </m:r>
                        </m:sub>
                        <m:sup>
                          <m:r>
                            <a:rPr lang="en-US" i="1">
                              <a:latin typeface="Cambria Math" panose="02040503050406030204" pitchFamily="18" charset="0"/>
                              <a:ea typeface="Cambria Math" panose="02040503050406030204" pitchFamily="18" charset="0"/>
                            </a:rPr>
                            <m:t>𝑖</m:t>
                          </m:r>
                          <m:r>
                            <a:rPr lang="en-US" b="0" i="1" smtClean="0">
                              <a:solidFill>
                                <a:schemeClr val="bg1"/>
                              </a:solidFill>
                              <a:latin typeface="Cambria Math" panose="02040503050406030204" pitchFamily="18" charset="0"/>
                              <a:ea typeface="Cambria Math" panose="02040503050406030204" pitchFamily="18" charset="0"/>
                            </a:rPr>
                            <m:t>+0</m:t>
                          </m:r>
                        </m:sup>
                      </m:sSubSup>
                    </m:oMath>
                  </m:oMathPara>
                </a14:m>
                <a:endParaRPr lang="en-US" dirty="0"/>
              </a:p>
            </p:txBody>
          </p:sp>
        </mc:Choice>
        <mc:Fallback xmlns="">
          <p:sp>
            <p:nvSpPr>
              <p:cNvPr id="186" name="Rectangle 185"/>
              <p:cNvSpPr>
                <a:spLocks noRot="1" noChangeAspect="1" noMove="1" noResize="1" noEditPoints="1" noAdjustHandles="1" noChangeArrowheads="1" noChangeShapeType="1" noTextEdit="1"/>
              </p:cNvSpPr>
              <p:nvPr/>
            </p:nvSpPr>
            <p:spPr>
              <a:xfrm>
                <a:off x="5499776" y="3239282"/>
                <a:ext cx="665695" cy="384464"/>
              </a:xfrm>
              <a:prstGeom prst="rect">
                <a:avLst/>
              </a:prstGeom>
              <a:blipFill rotWithShape="0">
                <a:blip r:embed="rId6"/>
                <a:stretch>
                  <a:fillRect b="-15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7" name="Rectangle 186"/>
              <p:cNvSpPr/>
              <p:nvPr/>
            </p:nvSpPr>
            <p:spPr>
              <a:xfrm>
                <a:off x="6141799" y="3239282"/>
                <a:ext cx="665695" cy="38446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ea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𝑎</m:t>
                          </m:r>
                        </m:e>
                        <m:sub>
                          <m:r>
                            <a:rPr lang="en-US" b="0" i="1" smtClean="0">
                              <a:latin typeface="Cambria Math" panose="02040503050406030204" pitchFamily="18" charset="0"/>
                              <a:ea typeface="Cambria Math" panose="02040503050406030204" pitchFamily="18" charset="0"/>
                            </a:rPr>
                            <m:t>𝐵</m:t>
                          </m:r>
                        </m:sub>
                        <m:sup>
                          <m:r>
                            <a:rPr lang="en-US" i="1">
                              <a:latin typeface="Cambria Math" panose="02040503050406030204" pitchFamily="18" charset="0"/>
                              <a:ea typeface="Cambria Math" panose="02040503050406030204" pitchFamily="18" charset="0"/>
                            </a:rPr>
                            <m:t>𝑖</m:t>
                          </m:r>
                          <m:r>
                            <a:rPr lang="en-US" b="0" i="1" smtClean="0">
                              <a:latin typeface="Cambria Math" panose="02040503050406030204" pitchFamily="18" charset="0"/>
                              <a:ea typeface="Cambria Math" panose="02040503050406030204" pitchFamily="18" charset="0"/>
                            </a:rPr>
                            <m:t>+1</m:t>
                          </m:r>
                        </m:sup>
                      </m:sSubSup>
                    </m:oMath>
                  </m:oMathPara>
                </a14:m>
                <a:endParaRPr lang="en-US" dirty="0"/>
              </a:p>
            </p:txBody>
          </p:sp>
        </mc:Choice>
        <mc:Fallback xmlns="">
          <p:sp>
            <p:nvSpPr>
              <p:cNvPr id="187" name="Rectangle 186"/>
              <p:cNvSpPr>
                <a:spLocks noRot="1" noChangeAspect="1" noMove="1" noResize="1" noEditPoints="1" noAdjustHandles="1" noChangeArrowheads="1" noChangeShapeType="1" noTextEdit="1"/>
              </p:cNvSpPr>
              <p:nvPr/>
            </p:nvSpPr>
            <p:spPr>
              <a:xfrm>
                <a:off x="6141799" y="3239282"/>
                <a:ext cx="665695" cy="384464"/>
              </a:xfrm>
              <a:prstGeom prst="rect">
                <a:avLst/>
              </a:prstGeom>
              <a:blipFill rotWithShape="0">
                <a:blip r:embed="rId7"/>
                <a:stretch>
                  <a:fillRect b="-1587"/>
                </a:stretch>
              </a:blipFill>
            </p:spPr>
            <p:txBody>
              <a:bodyPr/>
              <a:lstStyle/>
              <a:p>
                <a:r>
                  <a:rPr lang="en-US">
                    <a:noFill/>
                  </a:rPr>
                  <a:t> </a:t>
                </a:r>
              </a:p>
            </p:txBody>
          </p:sp>
        </mc:Fallback>
      </mc:AlternateContent>
      <p:cxnSp>
        <p:nvCxnSpPr>
          <p:cNvPr id="188" name="Straight Arrow Connector 187"/>
          <p:cNvCxnSpPr/>
          <p:nvPr/>
        </p:nvCxnSpPr>
        <p:spPr>
          <a:xfrm flipH="1">
            <a:off x="6192311" y="3590533"/>
            <a:ext cx="160792" cy="16394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9" name="Straight Arrow Connector 188"/>
          <p:cNvCxnSpPr/>
          <p:nvPr/>
        </p:nvCxnSpPr>
        <p:spPr>
          <a:xfrm>
            <a:off x="5861329" y="3594561"/>
            <a:ext cx="160792" cy="16394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7" name="Straight Arrow Connector 196"/>
          <p:cNvCxnSpPr/>
          <p:nvPr/>
        </p:nvCxnSpPr>
        <p:spPr>
          <a:xfrm>
            <a:off x="6121088" y="4104606"/>
            <a:ext cx="388453" cy="14260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06" name="Group 205"/>
          <p:cNvGrpSpPr/>
          <p:nvPr/>
        </p:nvGrpSpPr>
        <p:grpSpPr>
          <a:xfrm>
            <a:off x="5744530" y="3675798"/>
            <a:ext cx="748207" cy="427832"/>
            <a:chOff x="6119052" y="3778796"/>
            <a:chExt cx="748207" cy="427832"/>
          </a:xfrm>
        </p:grpSpPr>
        <p:sp>
          <p:nvSpPr>
            <p:cNvPr id="207" name="Freeform 206"/>
            <p:cNvSpPr/>
            <p:nvPr/>
          </p:nvSpPr>
          <p:spPr>
            <a:xfrm>
              <a:off x="6362700" y="3917950"/>
              <a:ext cx="260350" cy="254000"/>
            </a:xfrm>
            <a:custGeom>
              <a:avLst/>
              <a:gdLst>
                <a:gd name="connsiteX0" fmla="*/ 133350 w 260350"/>
                <a:gd name="connsiteY0" fmla="*/ 254000 h 254000"/>
                <a:gd name="connsiteX1" fmla="*/ 31750 w 260350"/>
                <a:gd name="connsiteY1" fmla="*/ 171450 h 254000"/>
                <a:gd name="connsiteX2" fmla="*/ 6350 w 260350"/>
                <a:gd name="connsiteY2" fmla="*/ 76200 h 254000"/>
                <a:gd name="connsiteX3" fmla="*/ 0 w 260350"/>
                <a:gd name="connsiteY3" fmla="*/ 0 h 254000"/>
                <a:gd name="connsiteX4" fmla="*/ 44450 w 260350"/>
                <a:gd name="connsiteY4" fmla="*/ 19050 h 254000"/>
                <a:gd name="connsiteX5" fmla="*/ 146050 w 260350"/>
                <a:gd name="connsiteY5" fmla="*/ 38100 h 254000"/>
                <a:gd name="connsiteX6" fmla="*/ 190500 w 260350"/>
                <a:gd name="connsiteY6" fmla="*/ 19050 h 254000"/>
                <a:gd name="connsiteX7" fmla="*/ 260350 w 260350"/>
                <a:gd name="connsiteY7" fmla="*/ 0 h 254000"/>
                <a:gd name="connsiteX8" fmla="*/ 254000 w 260350"/>
                <a:gd name="connsiteY8" fmla="*/ 120650 h 254000"/>
                <a:gd name="connsiteX9" fmla="*/ 222250 w 260350"/>
                <a:gd name="connsiteY9" fmla="*/ 190500 h 254000"/>
                <a:gd name="connsiteX10" fmla="*/ 133350 w 260350"/>
                <a:gd name="connsiteY10" fmla="*/ 254000 h 25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350" h="254000">
                  <a:moveTo>
                    <a:pt x="133350" y="254000"/>
                  </a:moveTo>
                  <a:lnTo>
                    <a:pt x="31750" y="171450"/>
                  </a:lnTo>
                  <a:lnTo>
                    <a:pt x="6350" y="76200"/>
                  </a:lnTo>
                  <a:lnTo>
                    <a:pt x="0" y="0"/>
                  </a:lnTo>
                  <a:lnTo>
                    <a:pt x="44450" y="19050"/>
                  </a:lnTo>
                  <a:lnTo>
                    <a:pt x="146050" y="38100"/>
                  </a:lnTo>
                  <a:lnTo>
                    <a:pt x="190500" y="19050"/>
                  </a:lnTo>
                  <a:lnTo>
                    <a:pt x="260350" y="0"/>
                  </a:lnTo>
                  <a:lnTo>
                    <a:pt x="254000" y="120650"/>
                  </a:lnTo>
                  <a:lnTo>
                    <a:pt x="222250" y="190500"/>
                  </a:lnTo>
                  <a:lnTo>
                    <a:pt x="133350" y="254000"/>
                  </a:lnTo>
                  <a:close/>
                </a:path>
              </a:pathLst>
            </a:custGeom>
            <a:solidFill>
              <a:srgbClr val="FFC0CB"/>
            </a:solidFill>
            <a:ln>
              <a:solidFill>
                <a:srgbClr val="FFC0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Arc 207"/>
            <p:cNvSpPr/>
            <p:nvPr/>
          </p:nvSpPr>
          <p:spPr>
            <a:xfrm rot="5400000" flipV="1">
              <a:off x="6402529" y="3741898"/>
              <a:ext cx="427831" cy="501628"/>
            </a:xfrm>
            <a:prstGeom prst="arc">
              <a:avLst>
                <a:gd name="adj1" fmla="val 16099908"/>
                <a:gd name="adj2" fmla="val 19676078"/>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09" name="Straight Connector 208"/>
            <p:cNvCxnSpPr/>
            <p:nvPr/>
          </p:nvCxnSpPr>
          <p:spPr>
            <a:xfrm rot="5400000" flipH="1">
              <a:off x="6576627" y="3938737"/>
              <a:ext cx="8810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10" name="Arc 209"/>
            <p:cNvSpPr/>
            <p:nvPr/>
          </p:nvSpPr>
          <p:spPr>
            <a:xfrm rot="5400000">
              <a:off x="6155951" y="3741899"/>
              <a:ext cx="427830" cy="501628"/>
            </a:xfrm>
            <a:prstGeom prst="arc">
              <a:avLst>
                <a:gd name="adj1" fmla="val 15973814"/>
                <a:gd name="adj2" fmla="val 19596441"/>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11" name="Straight Connector 210"/>
            <p:cNvCxnSpPr/>
            <p:nvPr/>
          </p:nvCxnSpPr>
          <p:spPr>
            <a:xfrm rot="5400000" flipH="1">
              <a:off x="6321578" y="3947071"/>
              <a:ext cx="8810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12" name="Arc 211"/>
            <p:cNvSpPr/>
            <p:nvPr/>
          </p:nvSpPr>
          <p:spPr>
            <a:xfrm rot="5400000" flipV="1">
              <a:off x="6444340" y="3768349"/>
              <a:ext cx="97631" cy="255049"/>
            </a:xfrm>
            <a:prstGeom prst="arc">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3" name="Arc 212"/>
            <p:cNvSpPr/>
            <p:nvPr/>
          </p:nvSpPr>
          <p:spPr>
            <a:xfrm rot="5400000">
              <a:off x="6435670" y="3765190"/>
              <a:ext cx="97631" cy="261369"/>
            </a:xfrm>
            <a:prstGeom prst="arc">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14" name="Group 213"/>
          <p:cNvGrpSpPr/>
          <p:nvPr/>
        </p:nvGrpSpPr>
        <p:grpSpPr>
          <a:xfrm>
            <a:off x="6880233" y="3675798"/>
            <a:ext cx="748207" cy="427832"/>
            <a:chOff x="6119052" y="3778796"/>
            <a:chExt cx="748207" cy="427832"/>
          </a:xfrm>
        </p:grpSpPr>
        <p:sp>
          <p:nvSpPr>
            <p:cNvPr id="215" name="Freeform 214"/>
            <p:cNvSpPr/>
            <p:nvPr/>
          </p:nvSpPr>
          <p:spPr>
            <a:xfrm>
              <a:off x="6362700" y="3917950"/>
              <a:ext cx="260350" cy="254000"/>
            </a:xfrm>
            <a:custGeom>
              <a:avLst/>
              <a:gdLst>
                <a:gd name="connsiteX0" fmla="*/ 133350 w 260350"/>
                <a:gd name="connsiteY0" fmla="*/ 254000 h 254000"/>
                <a:gd name="connsiteX1" fmla="*/ 31750 w 260350"/>
                <a:gd name="connsiteY1" fmla="*/ 171450 h 254000"/>
                <a:gd name="connsiteX2" fmla="*/ 6350 w 260350"/>
                <a:gd name="connsiteY2" fmla="*/ 76200 h 254000"/>
                <a:gd name="connsiteX3" fmla="*/ 0 w 260350"/>
                <a:gd name="connsiteY3" fmla="*/ 0 h 254000"/>
                <a:gd name="connsiteX4" fmla="*/ 44450 w 260350"/>
                <a:gd name="connsiteY4" fmla="*/ 19050 h 254000"/>
                <a:gd name="connsiteX5" fmla="*/ 146050 w 260350"/>
                <a:gd name="connsiteY5" fmla="*/ 38100 h 254000"/>
                <a:gd name="connsiteX6" fmla="*/ 190500 w 260350"/>
                <a:gd name="connsiteY6" fmla="*/ 19050 h 254000"/>
                <a:gd name="connsiteX7" fmla="*/ 260350 w 260350"/>
                <a:gd name="connsiteY7" fmla="*/ 0 h 254000"/>
                <a:gd name="connsiteX8" fmla="*/ 254000 w 260350"/>
                <a:gd name="connsiteY8" fmla="*/ 120650 h 254000"/>
                <a:gd name="connsiteX9" fmla="*/ 222250 w 260350"/>
                <a:gd name="connsiteY9" fmla="*/ 190500 h 254000"/>
                <a:gd name="connsiteX10" fmla="*/ 133350 w 260350"/>
                <a:gd name="connsiteY10" fmla="*/ 254000 h 25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350" h="254000">
                  <a:moveTo>
                    <a:pt x="133350" y="254000"/>
                  </a:moveTo>
                  <a:lnTo>
                    <a:pt x="31750" y="171450"/>
                  </a:lnTo>
                  <a:lnTo>
                    <a:pt x="6350" y="76200"/>
                  </a:lnTo>
                  <a:lnTo>
                    <a:pt x="0" y="0"/>
                  </a:lnTo>
                  <a:lnTo>
                    <a:pt x="44450" y="19050"/>
                  </a:lnTo>
                  <a:lnTo>
                    <a:pt x="146050" y="38100"/>
                  </a:lnTo>
                  <a:lnTo>
                    <a:pt x="190500" y="19050"/>
                  </a:lnTo>
                  <a:lnTo>
                    <a:pt x="260350" y="0"/>
                  </a:lnTo>
                  <a:lnTo>
                    <a:pt x="254000" y="120650"/>
                  </a:lnTo>
                  <a:lnTo>
                    <a:pt x="222250" y="190500"/>
                  </a:lnTo>
                  <a:lnTo>
                    <a:pt x="133350" y="254000"/>
                  </a:lnTo>
                  <a:close/>
                </a:path>
              </a:pathLst>
            </a:custGeom>
            <a:solidFill>
              <a:srgbClr val="FFC0CB"/>
            </a:solidFill>
            <a:ln>
              <a:solidFill>
                <a:srgbClr val="FFC0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Arc 215"/>
            <p:cNvSpPr/>
            <p:nvPr/>
          </p:nvSpPr>
          <p:spPr>
            <a:xfrm rot="5400000" flipV="1">
              <a:off x="6402529" y="3741898"/>
              <a:ext cx="427831" cy="501628"/>
            </a:xfrm>
            <a:prstGeom prst="arc">
              <a:avLst>
                <a:gd name="adj1" fmla="val 16099908"/>
                <a:gd name="adj2" fmla="val 19676078"/>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17" name="Straight Connector 216"/>
            <p:cNvCxnSpPr/>
            <p:nvPr/>
          </p:nvCxnSpPr>
          <p:spPr>
            <a:xfrm rot="5400000" flipH="1">
              <a:off x="6576627" y="3938737"/>
              <a:ext cx="8810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18" name="Arc 217"/>
            <p:cNvSpPr/>
            <p:nvPr/>
          </p:nvSpPr>
          <p:spPr>
            <a:xfrm rot="5400000">
              <a:off x="6155951" y="3741899"/>
              <a:ext cx="427830" cy="501628"/>
            </a:xfrm>
            <a:prstGeom prst="arc">
              <a:avLst>
                <a:gd name="adj1" fmla="val 15973814"/>
                <a:gd name="adj2" fmla="val 19596441"/>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19" name="Straight Connector 218"/>
            <p:cNvCxnSpPr/>
            <p:nvPr/>
          </p:nvCxnSpPr>
          <p:spPr>
            <a:xfrm rot="5400000" flipH="1">
              <a:off x="6321578" y="3947071"/>
              <a:ext cx="8810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0" name="Arc 219"/>
            <p:cNvSpPr/>
            <p:nvPr/>
          </p:nvSpPr>
          <p:spPr>
            <a:xfrm rot="5400000" flipV="1">
              <a:off x="6444340" y="3768349"/>
              <a:ext cx="97631" cy="255049"/>
            </a:xfrm>
            <a:prstGeom prst="arc">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1" name="Arc 220"/>
            <p:cNvSpPr/>
            <p:nvPr/>
          </p:nvSpPr>
          <p:spPr>
            <a:xfrm rot="5400000">
              <a:off x="6435670" y="3765190"/>
              <a:ext cx="97631" cy="261369"/>
            </a:xfrm>
            <a:prstGeom prst="arc">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22" name="Group 221"/>
          <p:cNvGrpSpPr/>
          <p:nvPr/>
        </p:nvGrpSpPr>
        <p:grpSpPr>
          <a:xfrm>
            <a:off x="6307045" y="4079081"/>
            <a:ext cx="748207" cy="427832"/>
            <a:chOff x="6119052" y="3778796"/>
            <a:chExt cx="748207" cy="427832"/>
          </a:xfrm>
        </p:grpSpPr>
        <p:sp>
          <p:nvSpPr>
            <p:cNvPr id="223" name="Freeform 222"/>
            <p:cNvSpPr/>
            <p:nvPr/>
          </p:nvSpPr>
          <p:spPr>
            <a:xfrm>
              <a:off x="6362700" y="3917950"/>
              <a:ext cx="260350" cy="254000"/>
            </a:xfrm>
            <a:custGeom>
              <a:avLst/>
              <a:gdLst>
                <a:gd name="connsiteX0" fmla="*/ 133350 w 260350"/>
                <a:gd name="connsiteY0" fmla="*/ 254000 h 254000"/>
                <a:gd name="connsiteX1" fmla="*/ 31750 w 260350"/>
                <a:gd name="connsiteY1" fmla="*/ 171450 h 254000"/>
                <a:gd name="connsiteX2" fmla="*/ 6350 w 260350"/>
                <a:gd name="connsiteY2" fmla="*/ 76200 h 254000"/>
                <a:gd name="connsiteX3" fmla="*/ 0 w 260350"/>
                <a:gd name="connsiteY3" fmla="*/ 0 h 254000"/>
                <a:gd name="connsiteX4" fmla="*/ 44450 w 260350"/>
                <a:gd name="connsiteY4" fmla="*/ 19050 h 254000"/>
                <a:gd name="connsiteX5" fmla="*/ 146050 w 260350"/>
                <a:gd name="connsiteY5" fmla="*/ 38100 h 254000"/>
                <a:gd name="connsiteX6" fmla="*/ 190500 w 260350"/>
                <a:gd name="connsiteY6" fmla="*/ 19050 h 254000"/>
                <a:gd name="connsiteX7" fmla="*/ 260350 w 260350"/>
                <a:gd name="connsiteY7" fmla="*/ 0 h 254000"/>
                <a:gd name="connsiteX8" fmla="*/ 254000 w 260350"/>
                <a:gd name="connsiteY8" fmla="*/ 120650 h 254000"/>
                <a:gd name="connsiteX9" fmla="*/ 222250 w 260350"/>
                <a:gd name="connsiteY9" fmla="*/ 190500 h 254000"/>
                <a:gd name="connsiteX10" fmla="*/ 133350 w 260350"/>
                <a:gd name="connsiteY10" fmla="*/ 254000 h 25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350" h="254000">
                  <a:moveTo>
                    <a:pt x="133350" y="254000"/>
                  </a:moveTo>
                  <a:lnTo>
                    <a:pt x="31750" y="171450"/>
                  </a:lnTo>
                  <a:lnTo>
                    <a:pt x="6350" y="76200"/>
                  </a:lnTo>
                  <a:lnTo>
                    <a:pt x="0" y="0"/>
                  </a:lnTo>
                  <a:lnTo>
                    <a:pt x="44450" y="19050"/>
                  </a:lnTo>
                  <a:lnTo>
                    <a:pt x="146050" y="38100"/>
                  </a:lnTo>
                  <a:lnTo>
                    <a:pt x="190500" y="19050"/>
                  </a:lnTo>
                  <a:lnTo>
                    <a:pt x="260350" y="0"/>
                  </a:lnTo>
                  <a:lnTo>
                    <a:pt x="254000" y="120650"/>
                  </a:lnTo>
                  <a:lnTo>
                    <a:pt x="222250" y="190500"/>
                  </a:lnTo>
                  <a:lnTo>
                    <a:pt x="133350" y="254000"/>
                  </a:lnTo>
                  <a:close/>
                </a:path>
              </a:pathLst>
            </a:custGeom>
            <a:solidFill>
              <a:srgbClr val="FFC0CB"/>
            </a:solidFill>
            <a:ln>
              <a:solidFill>
                <a:srgbClr val="FFC0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Arc 223"/>
            <p:cNvSpPr/>
            <p:nvPr/>
          </p:nvSpPr>
          <p:spPr>
            <a:xfrm rot="5400000" flipV="1">
              <a:off x="6402529" y="3741898"/>
              <a:ext cx="427831" cy="501628"/>
            </a:xfrm>
            <a:prstGeom prst="arc">
              <a:avLst>
                <a:gd name="adj1" fmla="val 16099908"/>
                <a:gd name="adj2" fmla="val 19676078"/>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25" name="Straight Connector 224"/>
            <p:cNvCxnSpPr/>
            <p:nvPr/>
          </p:nvCxnSpPr>
          <p:spPr>
            <a:xfrm rot="5400000" flipH="1">
              <a:off x="6576627" y="3938737"/>
              <a:ext cx="8810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6" name="Arc 225"/>
            <p:cNvSpPr/>
            <p:nvPr/>
          </p:nvSpPr>
          <p:spPr>
            <a:xfrm rot="5400000">
              <a:off x="6155951" y="3741899"/>
              <a:ext cx="427830" cy="501628"/>
            </a:xfrm>
            <a:prstGeom prst="arc">
              <a:avLst>
                <a:gd name="adj1" fmla="val 15973814"/>
                <a:gd name="adj2" fmla="val 19596441"/>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27" name="Straight Connector 226"/>
            <p:cNvCxnSpPr/>
            <p:nvPr/>
          </p:nvCxnSpPr>
          <p:spPr>
            <a:xfrm rot="5400000" flipH="1">
              <a:off x="6321578" y="3947071"/>
              <a:ext cx="8810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8" name="Arc 227"/>
            <p:cNvSpPr/>
            <p:nvPr/>
          </p:nvSpPr>
          <p:spPr>
            <a:xfrm rot="5400000" flipV="1">
              <a:off x="6444340" y="3768349"/>
              <a:ext cx="97631" cy="255049"/>
            </a:xfrm>
            <a:prstGeom prst="arc">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9" name="Arc 228"/>
            <p:cNvSpPr/>
            <p:nvPr/>
          </p:nvSpPr>
          <p:spPr>
            <a:xfrm rot="5400000">
              <a:off x="6435670" y="3765190"/>
              <a:ext cx="97631" cy="261369"/>
            </a:xfrm>
            <a:prstGeom prst="arc">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 name="Group 4"/>
          <p:cNvGrpSpPr/>
          <p:nvPr/>
        </p:nvGrpSpPr>
        <p:grpSpPr>
          <a:xfrm>
            <a:off x="1356115" y="2395391"/>
            <a:ext cx="2706066" cy="2344996"/>
            <a:chOff x="1203715" y="2704282"/>
            <a:chExt cx="2706066" cy="2344996"/>
          </a:xfrm>
        </p:grpSpPr>
        <p:grpSp>
          <p:nvGrpSpPr>
            <p:cNvPr id="113" name="Group 112"/>
            <p:cNvGrpSpPr/>
            <p:nvPr/>
          </p:nvGrpSpPr>
          <p:grpSpPr>
            <a:xfrm>
              <a:off x="1203715" y="2704282"/>
              <a:ext cx="2706066" cy="1629122"/>
              <a:chOff x="976283" y="3193483"/>
              <a:chExt cx="2706066" cy="1629122"/>
            </a:xfrm>
          </p:grpSpPr>
          <p:grpSp>
            <p:nvGrpSpPr>
              <p:cNvPr id="62" name="Group 61"/>
              <p:cNvGrpSpPr/>
              <p:nvPr/>
            </p:nvGrpSpPr>
            <p:grpSpPr>
              <a:xfrm>
                <a:off x="976283" y="3193483"/>
                <a:ext cx="2706066" cy="384657"/>
                <a:chOff x="740063" y="3948871"/>
                <a:chExt cx="2706066" cy="384657"/>
              </a:xfrm>
            </p:grpSpPr>
            <mc:AlternateContent xmlns:mc="http://schemas.openxmlformats.org/markup-compatibility/2006" xmlns:a14="http://schemas.microsoft.com/office/drawing/2010/main">
              <mc:Choice Requires="a14">
                <p:sp>
                  <p:nvSpPr>
                    <p:cNvPr id="57" name="Rectangle 56"/>
                    <p:cNvSpPr/>
                    <p:nvPr/>
                  </p:nvSpPr>
                  <p:spPr>
                    <a:xfrm>
                      <a:off x="740063" y="3948871"/>
                      <a:ext cx="665695" cy="38465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ea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𝑎</m:t>
                                </m:r>
                              </m:e>
                              <m:sub>
                                <m:r>
                                  <a:rPr lang="en-US" b="0" i="1" smtClean="0">
                                    <a:latin typeface="Cambria Math" panose="02040503050406030204" pitchFamily="18" charset="0"/>
                                    <a:ea typeface="Cambria Math" panose="02040503050406030204" pitchFamily="18" charset="0"/>
                                  </a:rPr>
                                  <m:t>𝑅</m:t>
                                </m:r>
                              </m:sub>
                              <m:sup>
                                <m:r>
                                  <a:rPr lang="en-US" i="1" smtClean="0">
                                    <a:latin typeface="Cambria Math" panose="02040503050406030204" pitchFamily="18" charset="0"/>
                                    <a:ea typeface="Cambria Math" panose="02040503050406030204" pitchFamily="18" charset="0"/>
                                  </a:rPr>
                                  <m:t>𝑖</m:t>
                                </m:r>
                                <m:r>
                                  <a:rPr lang="en-US" b="0" i="1" smtClean="0">
                                    <a:solidFill>
                                      <a:schemeClr val="bg1"/>
                                    </a:solidFill>
                                    <a:latin typeface="Cambria Math" panose="02040503050406030204" pitchFamily="18" charset="0"/>
                                    <a:ea typeface="Cambria Math" panose="02040503050406030204" pitchFamily="18" charset="0"/>
                                  </a:rPr>
                                  <m:t>+0</m:t>
                                </m:r>
                              </m:sup>
                            </m:sSubSup>
                          </m:oMath>
                        </m:oMathPara>
                      </a14:m>
                      <a:endParaRPr lang="en-US" dirty="0"/>
                    </a:p>
                  </p:txBody>
                </p:sp>
              </mc:Choice>
              <mc:Fallback xmlns="">
                <p:sp>
                  <p:nvSpPr>
                    <p:cNvPr id="57" name="Rectangle 56"/>
                    <p:cNvSpPr>
                      <a:spLocks noRot="1" noChangeAspect="1" noMove="1" noResize="1" noEditPoints="1" noAdjustHandles="1" noChangeArrowheads="1" noChangeShapeType="1" noTextEdit="1"/>
                    </p:cNvSpPr>
                    <p:nvPr/>
                  </p:nvSpPr>
                  <p:spPr>
                    <a:xfrm>
                      <a:off x="740063" y="3948871"/>
                      <a:ext cx="665695" cy="384657"/>
                    </a:xfrm>
                    <a:prstGeom prst="rect">
                      <a:avLst/>
                    </a:prstGeom>
                    <a:blipFill rotWithShape="0">
                      <a:blip r:embed="rId8"/>
                      <a:stretch>
                        <a:fillRect b="-15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Rectangle 57"/>
                    <p:cNvSpPr/>
                    <p:nvPr/>
                  </p:nvSpPr>
                  <p:spPr>
                    <a:xfrm>
                      <a:off x="1420187" y="3948871"/>
                      <a:ext cx="665695" cy="38446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ea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𝑎</m:t>
                                </m:r>
                              </m:e>
                              <m:sub>
                                <m:r>
                                  <a:rPr lang="en-US" b="0" i="1" smtClean="0">
                                    <a:latin typeface="Cambria Math" panose="02040503050406030204" pitchFamily="18" charset="0"/>
                                    <a:ea typeface="Cambria Math" panose="02040503050406030204" pitchFamily="18" charset="0"/>
                                  </a:rPr>
                                  <m:t>𝑅</m:t>
                                </m:r>
                              </m:sub>
                              <m:sup>
                                <m:r>
                                  <a:rPr lang="en-US" i="1">
                                    <a:latin typeface="Cambria Math" panose="02040503050406030204" pitchFamily="18" charset="0"/>
                                    <a:ea typeface="Cambria Math" panose="02040503050406030204" pitchFamily="18" charset="0"/>
                                  </a:rPr>
                                  <m:t>𝑖</m:t>
                                </m:r>
                                <m:r>
                                  <a:rPr lang="en-US" b="0" i="1" smtClean="0">
                                    <a:latin typeface="Cambria Math" panose="02040503050406030204" pitchFamily="18" charset="0"/>
                                    <a:ea typeface="Cambria Math" panose="02040503050406030204" pitchFamily="18" charset="0"/>
                                  </a:rPr>
                                  <m:t>+1</m:t>
                                </m:r>
                              </m:sup>
                            </m:sSubSup>
                          </m:oMath>
                        </m:oMathPara>
                      </a14:m>
                      <a:endParaRPr lang="en-US" dirty="0"/>
                    </a:p>
                  </p:txBody>
                </p:sp>
              </mc:Choice>
              <mc:Fallback xmlns="">
                <p:sp>
                  <p:nvSpPr>
                    <p:cNvPr id="58" name="Rectangle 57"/>
                    <p:cNvSpPr>
                      <a:spLocks noRot="1" noChangeAspect="1" noMove="1" noResize="1" noEditPoints="1" noAdjustHandles="1" noChangeArrowheads="1" noChangeShapeType="1" noTextEdit="1"/>
                    </p:cNvSpPr>
                    <p:nvPr/>
                  </p:nvSpPr>
                  <p:spPr>
                    <a:xfrm>
                      <a:off x="1420187" y="3948871"/>
                      <a:ext cx="665695" cy="384464"/>
                    </a:xfrm>
                    <a:prstGeom prst="rect">
                      <a:avLst/>
                    </a:prstGeom>
                    <a:blipFill rotWithShape="0">
                      <a:blip r:embed="rId9"/>
                      <a:stretch>
                        <a:fillRect b="-15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Rectangle 58"/>
                    <p:cNvSpPr/>
                    <p:nvPr/>
                  </p:nvSpPr>
                  <p:spPr>
                    <a:xfrm>
                      <a:off x="2100311" y="3948871"/>
                      <a:ext cx="665695" cy="38446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ea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𝑎</m:t>
                                </m:r>
                              </m:e>
                              <m:sub>
                                <m:r>
                                  <a:rPr lang="en-US" b="0" i="1" smtClean="0">
                                    <a:latin typeface="Cambria Math" panose="02040503050406030204" pitchFamily="18" charset="0"/>
                                    <a:ea typeface="Cambria Math" panose="02040503050406030204" pitchFamily="18" charset="0"/>
                                  </a:rPr>
                                  <m:t>𝑅</m:t>
                                </m:r>
                              </m:sub>
                              <m:sup>
                                <m:r>
                                  <a:rPr lang="en-US" i="1">
                                    <a:latin typeface="Cambria Math" panose="02040503050406030204" pitchFamily="18" charset="0"/>
                                    <a:ea typeface="Cambria Math" panose="02040503050406030204" pitchFamily="18" charset="0"/>
                                  </a:rPr>
                                  <m:t>𝑖</m:t>
                                </m:r>
                                <m:r>
                                  <a:rPr lang="en-US" b="0" i="1" smtClean="0">
                                    <a:latin typeface="Cambria Math" panose="02040503050406030204" pitchFamily="18" charset="0"/>
                                    <a:ea typeface="Cambria Math" panose="02040503050406030204" pitchFamily="18" charset="0"/>
                                  </a:rPr>
                                  <m:t>+2</m:t>
                                </m:r>
                              </m:sup>
                            </m:sSubSup>
                          </m:oMath>
                        </m:oMathPara>
                      </a14:m>
                      <a:endParaRPr lang="en-US" dirty="0"/>
                    </a:p>
                  </p:txBody>
                </p:sp>
              </mc:Choice>
              <mc:Fallback xmlns="">
                <p:sp>
                  <p:nvSpPr>
                    <p:cNvPr id="59" name="Rectangle 58"/>
                    <p:cNvSpPr>
                      <a:spLocks noRot="1" noChangeAspect="1" noMove="1" noResize="1" noEditPoints="1" noAdjustHandles="1" noChangeArrowheads="1" noChangeShapeType="1" noTextEdit="1"/>
                    </p:cNvSpPr>
                    <p:nvPr/>
                  </p:nvSpPr>
                  <p:spPr>
                    <a:xfrm>
                      <a:off x="2100311" y="3948871"/>
                      <a:ext cx="665695" cy="384464"/>
                    </a:xfrm>
                    <a:prstGeom prst="rect">
                      <a:avLst/>
                    </a:prstGeom>
                    <a:blipFill rotWithShape="0">
                      <a:blip r:embed="rId10"/>
                      <a:stretch>
                        <a:fillRect b="-15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Rectangle 59"/>
                    <p:cNvSpPr/>
                    <p:nvPr/>
                  </p:nvSpPr>
                  <p:spPr>
                    <a:xfrm>
                      <a:off x="2780434" y="3948871"/>
                      <a:ext cx="665695" cy="38446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ea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𝑎</m:t>
                                </m:r>
                              </m:e>
                              <m:sub>
                                <m:r>
                                  <a:rPr lang="en-US" b="0" i="1" smtClean="0">
                                    <a:latin typeface="Cambria Math" panose="02040503050406030204" pitchFamily="18" charset="0"/>
                                    <a:ea typeface="Cambria Math" panose="02040503050406030204" pitchFamily="18" charset="0"/>
                                  </a:rPr>
                                  <m:t>𝑅</m:t>
                                </m:r>
                              </m:sub>
                              <m:sup>
                                <m:r>
                                  <a:rPr lang="en-US" i="1">
                                    <a:latin typeface="Cambria Math" panose="02040503050406030204" pitchFamily="18" charset="0"/>
                                    <a:ea typeface="Cambria Math" panose="02040503050406030204" pitchFamily="18" charset="0"/>
                                  </a:rPr>
                                  <m:t>𝑖</m:t>
                                </m:r>
                                <m:r>
                                  <a:rPr lang="en-US" b="0" i="1" smtClean="0">
                                    <a:latin typeface="Cambria Math" panose="02040503050406030204" pitchFamily="18" charset="0"/>
                                    <a:ea typeface="Cambria Math" panose="02040503050406030204" pitchFamily="18" charset="0"/>
                                  </a:rPr>
                                  <m:t>+3</m:t>
                                </m:r>
                              </m:sup>
                            </m:sSubSup>
                          </m:oMath>
                        </m:oMathPara>
                      </a14:m>
                      <a:endParaRPr lang="en-US" dirty="0"/>
                    </a:p>
                  </p:txBody>
                </p:sp>
              </mc:Choice>
              <mc:Fallback xmlns="">
                <p:sp>
                  <p:nvSpPr>
                    <p:cNvPr id="60" name="Rectangle 59"/>
                    <p:cNvSpPr>
                      <a:spLocks noRot="1" noChangeAspect="1" noMove="1" noResize="1" noEditPoints="1" noAdjustHandles="1" noChangeArrowheads="1" noChangeShapeType="1" noTextEdit="1"/>
                    </p:cNvSpPr>
                    <p:nvPr/>
                  </p:nvSpPr>
                  <p:spPr>
                    <a:xfrm>
                      <a:off x="2780434" y="3948871"/>
                      <a:ext cx="665695" cy="384464"/>
                    </a:xfrm>
                    <a:prstGeom prst="rect">
                      <a:avLst/>
                    </a:prstGeom>
                    <a:blipFill rotWithShape="0">
                      <a:blip r:embed="rId11"/>
                      <a:stretch>
                        <a:fillRect b="-1587"/>
                      </a:stretch>
                    </a:blipFill>
                  </p:spPr>
                  <p:txBody>
                    <a:bodyPr/>
                    <a:lstStyle/>
                    <a:p>
                      <a:r>
                        <a:rPr lang="en-US">
                          <a:noFill/>
                        </a:rPr>
                        <a:t> </a:t>
                      </a:r>
                    </a:p>
                  </p:txBody>
                </p:sp>
              </mc:Fallback>
            </mc:AlternateContent>
          </p:grpSp>
          <p:grpSp>
            <p:nvGrpSpPr>
              <p:cNvPr id="65" name="Group 64"/>
              <p:cNvGrpSpPr/>
              <p:nvPr/>
            </p:nvGrpSpPr>
            <p:grpSpPr>
              <a:xfrm>
                <a:off x="1233826" y="3711697"/>
                <a:ext cx="649537" cy="369332"/>
                <a:chOff x="5394885" y="2457851"/>
                <a:chExt cx="725506" cy="745300"/>
              </a:xfrm>
            </p:grpSpPr>
            <p:sp>
              <p:nvSpPr>
                <p:cNvPr id="66" name="Rectangle 65"/>
                <p:cNvSpPr/>
                <p:nvPr/>
              </p:nvSpPr>
              <p:spPr>
                <a:xfrm>
                  <a:off x="5465152" y="2538359"/>
                  <a:ext cx="612000" cy="612000"/>
                </a:xfrm>
                <a:prstGeom prst="rect">
                  <a:avLst/>
                </a:prstGeom>
                <a:solidFill>
                  <a:srgbClr val="FFC0CB"/>
                </a:solidFill>
                <a:ln w="28575">
                  <a:solidFill>
                    <a:srgbClr val="2D2F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ysClr val="windowText" lastClr="000000"/>
                    </a:solidFill>
                  </a:endParaRPr>
                </a:p>
              </p:txBody>
            </p:sp>
            <mc:AlternateContent xmlns:mc="http://schemas.openxmlformats.org/markup-compatibility/2006" xmlns:a14="http://schemas.microsoft.com/office/drawing/2010/main">
              <mc:Choice Requires="a14">
                <p:sp>
                  <p:nvSpPr>
                    <p:cNvPr id="67" name="Rectangle 66"/>
                    <p:cNvSpPr/>
                    <p:nvPr/>
                  </p:nvSpPr>
                  <p:spPr>
                    <a:xfrm>
                      <a:off x="5394885" y="2457851"/>
                      <a:ext cx="725506" cy="74530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a:latin typeface="Cambria Math" panose="02040503050406030204" pitchFamily="18" charset="0"/>
                              </a:rPr>
                              <m:t>M</m:t>
                            </m:r>
                            <m:r>
                              <m:rPr>
                                <m:sty m:val="p"/>
                              </m:rPr>
                              <a:rPr lang="en-US" b="0" i="0" smtClean="0">
                                <a:latin typeface="Cambria Math" panose="02040503050406030204" pitchFamily="18" charset="0"/>
                              </a:rPr>
                              <m:t>ax</m:t>
                            </m:r>
                          </m:oMath>
                        </m:oMathPara>
                      </a14:m>
                      <a:endParaRPr lang="en-US" dirty="0"/>
                    </a:p>
                  </p:txBody>
                </p:sp>
              </mc:Choice>
              <mc:Fallback xmlns="">
                <p:sp>
                  <p:nvSpPr>
                    <p:cNvPr id="67" name="Rectangle 66"/>
                    <p:cNvSpPr>
                      <a:spLocks noRot="1" noChangeAspect="1" noMove="1" noResize="1" noEditPoints="1" noAdjustHandles="1" noChangeArrowheads="1" noChangeShapeType="1" noTextEdit="1"/>
                    </p:cNvSpPr>
                    <p:nvPr/>
                  </p:nvSpPr>
                  <p:spPr>
                    <a:xfrm>
                      <a:off x="5394885" y="2457851"/>
                      <a:ext cx="725506" cy="745300"/>
                    </a:xfrm>
                    <a:prstGeom prst="rect">
                      <a:avLst/>
                    </a:prstGeom>
                    <a:blipFill rotWithShape="0">
                      <a:blip r:embed="rId12"/>
                      <a:stretch>
                        <a:fillRect/>
                      </a:stretch>
                    </a:blipFill>
                  </p:spPr>
                  <p:txBody>
                    <a:bodyPr/>
                    <a:lstStyle/>
                    <a:p>
                      <a:r>
                        <a:rPr lang="en-US">
                          <a:noFill/>
                        </a:rPr>
                        <a:t> </a:t>
                      </a:r>
                    </a:p>
                  </p:txBody>
                </p:sp>
              </mc:Fallback>
            </mc:AlternateContent>
          </p:grpSp>
          <p:cxnSp>
            <p:nvCxnSpPr>
              <p:cNvPr id="69" name="Straight Arrow Connector 68"/>
              <p:cNvCxnSpPr/>
              <p:nvPr/>
            </p:nvCxnSpPr>
            <p:spPr>
              <a:xfrm flipH="1">
                <a:off x="1740884" y="3551084"/>
                <a:ext cx="160792" cy="16394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a:off x="1257502" y="3548762"/>
                <a:ext cx="160792" cy="16394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73" name="Group 72"/>
              <p:cNvGrpSpPr/>
              <p:nvPr/>
            </p:nvGrpSpPr>
            <p:grpSpPr>
              <a:xfrm>
                <a:off x="2598215" y="3711697"/>
                <a:ext cx="649537" cy="369332"/>
                <a:chOff x="5394885" y="2457851"/>
                <a:chExt cx="725505" cy="745300"/>
              </a:xfrm>
            </p:grpSpPr>
            <p:sp>
              <p:nvSpPr>
                <p:cNvPr id="74" name="Rectangle 73"/>
                <p:cNvSpPr/>
                <p:nvPr/>
              </p:nvSpPr>
              <p:spPr>
                <a:xfrm>
                  <a:off x="5465152" y="2538359"/>
                  <a:ext cx="612000" cy="612000"/>
                </a:xfrm>
                <a:prstGeom prst="rect">
                  <a:avLst/>
                </a:prstGeom>
                <a:solidFill>
                  <a:srgbClr val="FFC0CB"/>
                </a:solidFill>
                <a:ln w="28575">
                  <a:solidFill>
                    <a:srgbClr val="2D2F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ysClr val="windowText" lastClr="000000"/>
                    </a:solidFill>
                  </a:endParaRPr>
                </a:p>
              </p:txBody>
            </p:sp>
            <mc:AlternateContent xmlns:mc="http://schemas.openxmlformats.org/markup-compatibility/2006" xmlns:a14="http://schemas.microsoft.com/office/drawing/2010/main">
              <mc:Choice Requires="a14">
                <p:sp>
                  <p:nvSpPr>
                    <p:cNvPr id="75" name="Rectangle 74"/>
                    <p:cNvSpPr/>
                    <p:nvPr/>
                  </p:nvSpPr>
                  <p:spPr>
                    <a:xfrm>
                      <a:off x="5394885" y="2457851"/>
                      <a:ext cx="725505" cy="74530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Max</m:t>
                            </m:r>
                          </m:oMath>
                        </m:oMathPara>
                      </a14:m>
                      <a:endParaRPr lang="en-US" dirty="0"/>
                    </a:p>
                  </p:txBody>
                </p:sp>
              </mc:Choice>
              <mc:Fallback xmlns="">
                <p:sp>
                  <p:nvSpPr>
                    <p:cNvPr id="75" name="Rectangle 74"/>
                    <p:cNvSpPr>
                      <a:spLocks noRot="1" noChangeAspect="1" noMove="1" noResize="1" noEditPoints="1" noAdjustHandles="1" noChangeArrowheads="1" noChangeShapeType="1" noTextEdit="1"/>
                    </p:cNvSpPr>
                    <p:nvPr/>
                  </p:nvSpPr>
                  <p:spPr>
                    <a:xfrm>
                      <a:off x="5394885" y="2457851"/>
                      <a:ext cx="725505" cy="745300"/>
                    </a:xfrm>
                    <a:prstGeom prst="rect">
                      <a:avLst/>
                    </a:prstGeom>
                    <a:blipFill rotWithShape="0">
                      <a:blip r:embed="rId13"/>
                      <a:stretch>
                        <a:fillRect/>
                      </a:stretch>
                    </a:blipFill>
                  </p:spPr>
                  <p:txBody>
                    <a:bodyPr/>
                    <a:lstStyle/>
                    <a:p>
                      <a:r>
                        <a:rPr lang="en-US">
                          <a:noFill/>
                        </a:rPr>
                        <a:t> </a:t>
                      </a:r>
                    </a:p>
                  </p:txBody>
                </p:sp>
              </mc:Fallback>
            </mc:AlternateContent>
          </p:grpSp>
          <p:cxnSp>
            <p:nvCxnSpPr>
              <p:cNvPr id="76" name="Straight Arrow Connector 75"/>
              <p:cNvCxnSpPr/>
              <p:nvPr/>
            </p:nvCxnSpPr>
            <p:spPr>
              <a:xfrm flipH="1">
                <a:off x="3105266" y="3551084"/>
                <a:ext cx="160792" cy="16394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a:off x="2621884" y="3548762"/>
                <a:ext cx="160792" cy="16394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78" name="Group 77"/>
              <p:cNvGrpSpPr/>
              <p:nvPr/>
            </p:nvGrpSpPr>
            <p:grpSpPr>
              <a:xfrm>
                <a:off x="1913365" y="4093528"/>
                <a:ext cx="649537" cy="369332"/>
                <a:chOff x="5394885" y="2457851"/>
                <a:chExt cx="725506" cy="745300"/>
              </a:xfrm>
            </p:grpSpPr>
            <p:sp>
              <p:nvSpPr>
                <p:cNvPr id="79" name="Rectangle 78"/>
                <p:cNvSpPr/>
                <p:nvPr/>
              </p:nvSpPr>
              <p:spPr>
                <a:xfrm>
                  <a:off x="5465152" y="2538359"/>
                  <a:ext cx="612000" cy="612000"/>
                </a:xfrm>
                <a:prstGeom prst="rect">
                  <a:avLst/>
                </a:prstGeom>
                <a:solidFill>
                  <a:srgbClr val="FFC0CB"/>
                </a:solidFill>
                <a:ln w="28575">
                  <a:solidFill>
                    <a:srgbClr val="2D2F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ysClr val="windowText" lastClr="000000"/>
                    </a:solidFill>
                  </a:endParaRPr>
                </a:p>
              </p:txBody>
            </p:sp>
            <mc:AlternateContent xmlns:mc="http://schemas.openxmlformats.org/markup-compatibility/2006" xmlns:a14="http://schemas.microsoft.com/office/drawing/2010/main">
              <mc:Choice Requires="a14">
                <p:sp>
                  <p:nvSpPr>
                    <p:cNvPr id="80" name="Rectangle 79"/>
                    <p:cNvSpPr/>
                    <p:nvPr/>
                  </p:nvSpPr>
                  <p:spPr>
                    <a:xfrm>
                      <a:off x="5394885" y="2457851"/>
                      <a:ext cx="725506" cy="74530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a:latin typeface="Cambria Math" panose="02040503050406030204" pitchFamily="18" charset="0"/>
                              </a:rPr>
                              <m:t>M</m:t>
                            </m:r>
                            <m:r>
                              <m:rPr>
                                <m:sty m:val="p"/>
                              </m:rPr>
                              <a:rPr lang="en-US" b="0" i="0" smtClean="0">
                                <a:latin typeface="Cambria Math" panose="02040503050406030204" pitchFamily="18" charset="0"/>
                              </a:rPr>
                              <m:t>ax</m:t>
                            </m:r>
                          </m:oMath>
                        </m:oMathPara>
                      </a14:m>
                      <a:endParaRPr lang="en-US" dirty="0"/>
                    </a:p>
                  </p:txBody>
                </p:sp>
              </mc:Choice>
              <mc:Fallback xmlns="">
                <p:sp>
                  <p:nvSpPr>
                    <p:cNvPr id="80" name="Rectangle 79"/>
                    <p:cNvSpPr>
                      <a:spLocks noRot="1" noChangeAspect="1" noMove="1" noResize="1" noEditPoints="1" noAdjustHandles="1" noChangeArrowheads="1" noChangeShapeType="1" noTextEdit="1"/>
                    </p:cNvSpPr>
                    <p:nvPr/>
                  </p:nvSpPr>
                  <p:spPr>
                    <a:xfrm>
                      <a:off x="5394885" y="2457851"/>
                      <a:ext cx="725506" cy="745300"/>
                    </a:xfrm>
                    <a:prstGeom prst="rect">
                      <a:avLst/>
                    </a:prstGeom>
                    <a:blipFill rotWithShape="0">
                      <a:blip r:embed="rId14"/>
                      <a:stretch>
                        <a:fillRect/>
                      </a:stretch>
                    </a:blipFill>
                  </p:spPr>
                  <p:txBody>
                    <a:bodyPr/>
                    <a:lstStyle/>
                    <a:p>
                      <a:r>
                        <a:rPr lang="en-US">
                          <a:noFill/>
                        </a:rPr>
                        <a:t> </a:t>
                      </a:r>
                    </a:p>
                  </p:txBody>
                </p:sp>
              </mc:Fallback>
            </mc:AlternateContent>
          </p:grpSp>
          <p:cxnSp>
            <p:nvCxnSpPr>
              <p:cNvPr id="81" name="Straight Arrow Connector 80"/>
              <p:cNvCxnSpPr/>
              <p:nvPr/>
            </p:nvCxnSpPr>
            <p:spPr>
              <a:xfrm>
                <a:off x="1751898" y="4101452"/>
                <a:ext cx="160792" cy="16394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flipH="1">
                <a:off x="2576079" y="4093752"/>
                <a:ext cx="160792" cy="16394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a:stCxn id="79" idx="2"/>
              </p:cNvCxnSpPr>
              <p:nvPr/>
            </p:nvCxnSpPr>
            <p:spPr>
              <a:xfrm flipH="1">
                <a:off x="2250238" y="4436699"/>
                <a:ext cx="1" cy="17886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0" name="TextBox 89"/>
                  <p:cNvSpPr txBox="1"/>
                  <p:nvPr/>
                </p:nvSpPr>
                <p:spPr>
                  <a:xfrm>
                    <a:off x="2112200" y="4545606"/>
                    <a:ext cx="26436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𝑅</m:t>
                              </m:r>
                            </m:sub>
                          </m:sSub>
                        </m:oMath>
                      </m:oMathPara>
                    </a14:m>
                    <a:endParaRPr lang="en-US" i="1" dirty="0"/>
                  </a:p>
                </p:txBody>
              </p:sp>
            </mc:Choice>
            <mc:Fallback xmlns="">
              <p:sp>
                <p:nvSpPr>
                  <p:cNvPr id="90" name="TextBox 89"/>
                  <p:cNvSpPr txBox="1">
                    <a:spLocks noRot="1" noChangeAspect="1" noMove="1" noResize="1" noEditPoints="1" noAdjustHandles="1" noChangeArrowheads="1" noChangeShapeType="1" noTextEdit="1"/>
                  </p:cNvSpPr>
                  <p:nvPr/>
                </p:nvSpPr>
                <p:spPr>
                  <a:xfrm>
                    <a:off x="2112200" y="4545606"/>
                    <a:ext cx="264367" cy="276999"/>
                  </a:xfrm>
                  <a:prstGeom prst="rect">
                    <a:avLst/>
                  </a:prstGeom>
                  <a:blipFill rotWithShape="0">
                    <a:blip r:embed="rId15"/>
                    <a:stretch>
                      <a:fillRect l="-11364" r="-6818" b="-15556"/>
                    </a:stretch>
                  </a:blipFill>
                </p:spPr>
                <p:txBody>
                  <a:bodyPr/>
                  <a:lstStyle/>
                  <a:p>
                    <a:r>
                      <a:rPr lang="en-US">
                        <a:noFill/>
                      </a:rPr>
                      <a:t> </a:t>
                    </a:r>
                  </a:p>
                </p:txBody>
              </p:sp>
            </mc:Fallback>
          </mc:AlternateContent>
        </p:grpSp>
        <p:grpSp>
          <p:nvGrpSpPr>
            <p:cNvPr id="68" name="Group 67"/>
            <p:cNvGrpSpPr/>
            <p:nvPr/>
          </p:nvGrpSpPr>
          <p:grpSpPr>
            <a:xfrm>
              <a:off x="2178222" y="4318934"/>
              <a:ext cx="547297" cy="342598"/>
              <a:chOff x="5429391" y="2550570"/>
              <a:chExt cx="657667" cy="693352"/>
            </a:xfrm>
          </p:grpSpPr>
          <p:sp>
            <p:nvSpPr>
              <p:cNvPr id="70" name="Rectangle 69"/>
              <p:cNvSpPr/>
              <p:nvPr/>
            </p:nvSpPr>
            <p:spPr>
              <a:xfrm>
                <a:off x="5475059" y="2631922"/>
                <a:ext cx="611999" cy="612000"/>
              </a:xfrm>
              <a:prstGeom prst="rect">
                <a:avLst/>
              </a:prstGeom>
              <a:solidFill>
                <a:srgbClr val="FFC0CB"/>
              </a:solidFill>
              <a:ln w="28575">
                <a:solidFill>
                  <a:srgbClr val="2D2F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ysClr val="windowText" lastClr="000000"/>
                  </a:solidFill>
                </a:endParaRPr>
              </a:p>
            </p:txBody>
          </p:sp>
          <mc:AlternateContent xmlns:mc="http://schemas.openxmlformats.org/markup-compatibility/2006" xmlns:a14="http://schemas.microsoft.com/office/drawing/2010/main">
            <mc:Choice Requires="a14">
              <p:sp>
                <p:nvSpPr>
                  <p:cNvPr id="71" name="Rectangle 70"/>
                  <p:cNvSpPr/>
                  <p:nvPr/>
                </p:nvSpPr>
                <p:spPr>
                  <a:xfrm>
                    <a:off x="5429391" y="2550570"/>
                    <a:ext cx="657550" cy="53775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S</m:t>
                          </m:r>
                          <m:r>
                            <m:rPr>
                              <m:sty m:val="p"/>
                            </m:rPr>
                            <a:rPr lang="en-US">
                              <a:latin typeface="Cambria Math" panose="02040503050406030204" pitchFamily="18" charset="0"/>
                            </a:rPr>
                            <m:t>ign</m:t>
                          </m:r>
                        </m:oMath>
                      </m:oMathPara>
                    </a14:m>
                    <a:endParaRPr lang="en-US" dirty="0"/>
                  </a:p>
                </p:txBody>
              </p:sp>
            </mc:Choice>
            <mc:Fallback xmlns="">
              <p:sp>
                <p:nvSpPr>
                  <p:cNvPr id="71" name="Rectangle 70"/>
                  <p:cNvSpPr>
                    <a:spLocks noRot="1" noChangeAspect="1" noMove="1" noResize="1" noEditPoints="1" noAdjustHandles="1" noChangeArrowheads="1" noChangeShapeType="1" noTextEdit="1"/>
                  </p:cNvSpPr>
                  <p:nvPr/>
                </p:nvSpPr>
                <p:spPr>
                  <a:xfrm>
                    <a:off x="5429391" y="2550570"/>
                    <a:ext cx="657550" cy="537752"/>
                  </a:xfrm>
                  <a:prstGeom prst="rect">
                    <a:avLst/>
                  </a:prstGeom>
                  <a:blipFill rotWithShape="0">
                    <a:blip r:embed="rId16"/>
                    <a:stretch>
                      <a:fillRect r="-13333" b="-58140"/>
                    </a:stretch>
                  </a:blipFill>
                </p:spPr>
                <p:txBody>
                  <a:bodyPr/>
                  <a:lstStyle/>
                  <a:p>
                    <a:r>
                      <a:rPr lang="en-US">
                        <a:noFill/>
                      </a:rPr>
                      <a:t> </a:t>
                    </a:r>
                  </a:p>
                </p:txBody>
              </p:sp>
            </mc:Fallback>
          </mc:AlternateContent>
        </p:grpSp>
        <p:cxnSp>
          <p:nvCxnSpPr>
            <p:cNvPr id="84" name="Straight Arrow Connector 83"/>
            <p:cNvCxnSpPr/>
            <p:nvPr/>
          </p:nvCxnSpPr>
          <p:spPr>
            <a:xfrm flipH="1">
              <a:off x="2455075" y="4670911"/>
              <a:ext cx="1" cy="17886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5" name="TextBox 84"/>
                <p:cNvSpPr txBox="1"/>
                <p:nvPr/>
              </p:nvSpPr>
              <p:spPr>
                <a:xfrm>
                  <a:off x="2333381" y="4772279"/>
                  <a:ext cx="26436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𝐵</m:t>
                            </m:r>
                          </m:sub>
                        </m:sSub>
                      </m:oMath>
                    </m:oMathPara>
                  </a14:m>
                  <a:endParaRPr lang="en-US" i="1" dirty="0"/>
                </a:p>
              </p:txBody>
            </p:sp>
          </mc:Choice>
          <mc:Fallback xmlns="">
            <p:sp>
              <p:nvSpPr>
                <p:cNvPr id="85" name="TextBox 84"/>
                <p:cNvSpPr txBox="1">
                  <a:spLocks noRot="1" noChangeAspect="1" noMove="1" noResize="1" noEditPoints="1" noAdjustHandles="1" noChangeArrowheads="1" noChangeShapeType="1" noTextEdit="1"/>
                </p:cNvSpPr>
                <p:nvPr/>
              </p:nvSpPr>
              <p:spPr>
                <a:xfrm>
                  <a:off x="2333381" y="4772279"/>
                  <a:ext cx="264367" cy="276999"/>
                </a:xfrm>
                <a:prstGeom prst="rect">
                  <a:avLst/>
                </a:prstGeom>
                <a:blipFill rotWithShape="0">
                  <a:blip r:embed="rId17"/>
                  <a:stretch>
                    <a:fillRect l="-13953" r="-6977" b="-15217"/>
                  </a:stretch>
                </a:blipFill>
              </p:spPr>
              <p:txBody>
                <a:bodyPr/>
                <a:lstStyle/>
                <a:p>
                  <a:r>
                    <a:rPr lang="en-US">
                      <a:noFill/>
                    </a:rPr>
                    <a:t> </a:t>
                  </a:r>
                </a:p>
              </p:txBody>
            </p:sp>
          </mc:Fallback>
        </mc:AlternateContent>
      </p:grpSp>
      <p:sp>
        <p:nvSpPr>
          <p:cNvPr id="87" name="Rectangle 86"/>
          <p:cNvSpPr/>
          <p:nvPr/>
        </p:nvSpPr>
        <p:spPr>
          <a:xfrm>
            <a:off x="5464903" y="2876986"/>
            <a:ext cx="509293" cy="302400"/>
          </a:xfrm>
          <a:prstGeom prst="rect">
            <a:avLst/>
          </a:prstGeom>
          <a:solidFill>
            <a:srgbClr val="FFC0CB"/>
          </a:solidFill>
          <a:ln w="28575">
            <a:solidFill>
              <a:srgbClr val="2D2F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ysClr val="windowText" lastClr="000000"/>
              </a:solidFill>
            </a:endParaRPr>
          </a:p>
        </p:txBody>
      </p:sp>
      <mc:AlternateContent xmlns:mc="http://schemas.openxmlformats.org/markup-compatibility/2006" xmlns:a14="http://schemas.microsoft.com/office/drawing/2010/main">
        <mc:Choice Requires="a14">
          <p:sp>
            <p:nvSpPr>
              <p:cNvPr id="88" name="Rectangle 87"/>
              <p:cNvSpPr/>
              <p:nvPr/>
            </p:nvSpPr>
            <p:spPr>
              <a:xfrm>
                <a:off x="5426899" y="2836788"/>
                <a:ext cx="547200" cy="26571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S</m:t>
                      </m:r>
                      <m:r>
                        <m:rPr>
                          <m:sty m:val="p"/>
                        </m:rPr>
                        <a:rPr lang="en-US">
                          <a:latin typeface="Cambria Math" panose="02040503050406030204" pitchFamily="18" charset="0"/>
                        </a:rPr>
                        <m:t>ign</m:t>
                      </m:r>
                    </m:oMath>
                  </m:oMathPara>
                </a14:m>
                <a:endParaRPr lang="en-US" dirty="0"/>
              </a:p>
            </p:txBody>
          </p:sp>
        </mc:Choice>
        <mc:Fallback xmlns="">
          <p:sp>
            <p:nvSpPr>
              <p:cNvPr id="88" name="Rectangle 87"/>
              <p:cNvSpPr>
                <a:spLocks noRot="1" noChangeAspect="1" noMove="1" noResize="1" noEditPoints="1" noAdjustHandles="1" noChangeArrowheads="1" noChangeShapeType="1" noTextEdit="1"/>
              </p:cNvSpPr>
              <p:nvPr/>
            </p:nvSpPr>
            <p:spPr>
              <a:xfrm>
                <a:off x="5426899" y="2836788"/>
                <a:ext cx="547200" cy="265713"/>
              </a:xfrm>
              <a:prstGeom prst="rect">
                <a:avLst/>
              </a:prstGeom>
              <a:blipFill rotWithShape="0">
                <a:blip r:embed="rId18"/>
                <a:stretch>
                  <a:fillRect r="-13333" b="-545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9" name="TextBox 88"/>
              <p:cNvSpPr txBox="1"/>
              <p:nvPr/>
            </p:nvSpPr>
            <p:spPr>
              <a:xfrm>
                <a:off x="5566366" y="2432385"/>
                <a:ext cx="306366" cy="29213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𝑎</m:t>
                          </m:r>
                        </m:e>
                        <m:sub>
                          <m:r>
                            <a:rPr lang="en-US" b="0" i="1" smtClean="0">
                              <a:latin typeface="Cambria Math" panose="02040503050406030204" pitchFamily="18" charset="0"/>
                            </a:rPr>
                            <m:t>𝑅</m:t>
                          </m:r>
                        </m:sub>
                        <m:sup>
                          <m:r>
                            <a:rPr lang="en-US" b="0" i="1" smtClean="0">
                              <a:latin typeface="Cambria Math" panose="02040503050406030204" pitchFamily="18" charset="0"/>
                            </a:rPr>
                            <m:t>𝑖</m:t>
                          </m:r>
                        </m:sup>
                      </m:sSubSup>
                    </m:oMath>
                  </m:oMathPara>
                </a14:m>
                <a:endParaRPr lang="en-US" i="1" dirty="0"/>
              </a:p>
            </p:txBody>
          </p:sp>
        </mc:Choice>
        <mc:Fallback xmlns="">
          <p:sp>
            <p:nvSpPr>
              <p:cNvPr id="89" name="TextBox 88"/>
              <p:cNvSpPr txBox="1">
                <a:spLocks noRot="1" noChangeAspect="1" noMove="1" noResize="1" noEditPoints="1" noAdjustHandles="1" noChangeArrowheads="1" noChangeShapeType="1" noTextEdit="1"/>
              </p:cNvSpPr>
              <p:nvPr/>
            </p:nvSpPr>
            <p:spPr>
              <a:xfrm>
                <a:off x="5566366" y="2432385"/>
                <a:ext cx="306366" cy="292131"/>
              </a:xfrm>
              <a:prstGeom prst="rect">
                <a:avLst/>
              </a:prstGeom>
              <a:blipFill rotWithShape="0">
                <a:blip r:embed="rId19"/>
                <a:stretch>
                  <a:fillRect l="-12000" t="-2083" r="-6000" b="-18750"/>
                </a:stretch>
              </a:blipFill>
            </p:spPr>
            <p:txBody>
              <a:bodyPr/>
              <a:lstStyle/>
              <a:p>
                <a:r>
                  <a:rPr lang="en-US">
                    <a:noFill/>
                  </a:rPr>
                  <a:t> </a:t>
                </a:r>
              </a:p>
            </p:txBody>
          </p:sp>
        </mc:Fallback>
      </mc:AlternateContent>
      <p:cxnSp>
        <p:nvCxnSpPr>
          <p:cNvPr id="91" name="Straight Arrow Connector 90"/>
          <p:cNvCxnSpPr/>
          <p:nvPr/>
        </p:nvCxnSpPr>
        <p:spPr>
          <a:xfrm flipH="1">
            <a:off x="5712317" y="3179166"/>
            <a:ext cx="1" cy="17886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flipH="1">
            <a:off x="5700498" y="2691338"/>
            <a:ext cx="1" cy="17886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5" name="Right Arrow 104"/>
          <p:cNvSpPr/>
          <p:nvPr/>
        </p:nvSpPr>
        <p:spPr>
          <a:xfrm>
            <a:off x="6046399" y="2882200"/>
            <a:ext cx="1438859" cy="291702"/>
          </a:xfrm>
          <a:prstGeom prst="rightArrow">
            <a:avLst>
              <a:gd name="adj1" fmla="val 66326"/>
              <a:gd name="adj2" fmla="val 50000"/>
            </a:avLst>
          </a:prstGeom>
          <a:solidFill>
            <a:srgbClr val="FFC0CB">
              <a:alpha val="63137"/>
            </a:srgb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158327" y="2892191"/>
            <a:ext cx="1274708" cy="261610"/>
          </a:xfrm>
          <a:prstGeom prst="rect">
            <a:avLst/>
          </a:prstGeom>
        </p:spPr>
        <p:txBody>
          <a:bodyPr wrap="none">
            <a:spAutoFit/>
          </a:bodyPr>
          <a:lstStyle/>
          <a:p>
            <a:r>
              <a:rPr lang="en-US" sz="1100" dirty="0" smtClean="0"/>
              <a:t>+3 Sign operations </a:t>
            </a:r>
            <a:endParaRPr lang="en-US" sz="1100" dirty="0"/>
          </a:p>
        </p:txBody>
      </p:sp>
      <p:sp>
        <p:nvSpPr>
          <p:cNvPr id="106" name="Rectangle 105"/>
          <p:cNvSpPr/>
          <p:nvPr/>
        </p:nvSpPr>
        <p:spPr>
          <a:xfrm>
            <a:off x="0" y="4943019"/>
            <a:ext cx="8897144" cy="230832"/>
          </a:xfrm>
          <a:prstGeom prst="rect">
            <a:avLst/>
          </a:prstGeom>
        </p:spPr>
        <p:txBody>
          <a:bodyPr wrap="square">
            <a:spAutoFit/>
          </a:bodyPr>
          <a:lstStyle/>
          <a:p>
            <a:r>
              <a:rPr lang="en-US" sz="900" i="1" dirty="0" smtClean="0">
                <a:solidFill>
                  <a:schemeClr val="bg1">
                    <a:lumMod val="50000"/>
                  </a:schemeClr>
                </a:solidFill>
              </a:rPr>
              <a:t>* </a:t>
            </a:r>
            <a:r>
              <a:rPr lang="en-US" sz="900" i="1" dirty="0">
                <a:solidFill>
                  <a:schemeClr val="bg1">
                    <a:lumMod val="50000"/>
                  </a:schemeClr>
                </a:solidFill>
              </a:rPr>
              <a:t>Finn: A framework for fast, scalable </a:t>
            </a:r>
            <a:r>
              <a:rPr lang="en-US" sz="900" i="1" dirty="0" err="1">
                <a:solidFill>
                  <a:schemeClr val="bg1">
                    <a:lumMod val="50000"/>
                  </a:schemeClr>
                </a:solidFill>
              </a:rPr>
              <a:t>binarized</a:t>
            </a:r>
            <a:r>
              <a:rPr lang="en-US" sz="900" i="1" dirty="0">
                <a:solidFill>
                  <a:schemeClr val="bg1">
                    <a:lumMod val="50000"/>
                  </a:schemeClr>
                </a:solidFill>
              </a:rPr>
              <a:t> neural network inference – (FPL 2017</a:t>
            </a:r>
            <a:r>
              <a:rPr lang="en-US" sz="900" i="1" dirty="0" smtClean="0">
                <a:solidFill>
                  <a:schemeClr val="bg1">
                    <a:lumMod val="50000"/>
                  </a:schemeClr>
                </a:solidFill>
              </a:rPr>
              <a:t>)</a:t>
            </a:r>
          </a:p>
        </p:txBody>
      </p:sp>
    </p:spTree>
    <p:extLst>
      <p:ext uri="{BB962C8B-B14F-4D97-AF65-F5344CB8AC3E}">
        <p14:creationId xmlns:p14="http://schemas.microsoft.com/office/powerpoint/2010/main" val="695947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5"/>
                                        </p:tgtEl>
                                        <p:attrNameLst>
                                          <p:attrName>style.visibility</p:attrName>
                                        </p:attrNameLst>
                                      </p:cBhvr>
                                      <p:to>
                                        <p:strVal val="visible"/>
                                      </p:to>
                                    </p:set>
                                    <p:animEffect transition="in" filter="fade">
                                      <p:cBhvr>
                                        <p:cTn id="7" dur="500"/>
                                        <p:tgtEl>
                                          <p:spTgt spid="13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6"/>
                                        </p:tgtEl>
                                        <p:attrNameLst>
                                          <p:attrName>style.visibility</p:attrName>
                                        </p:attrNameLst>
                                      </p:cBhvr>
                                      <p:to>
                                        <p:strVal val="visible"/>
                                      </p:to>
                                    </p:set>
                                    <p:animEffect transition="in" filter="fade">
                                      <p:cBhvr>
                                        <p:cTn id="10" dur="500"/>
                                        <p:tgtEl>
                                          <p:spTgt spid="136"/>
                                        </p:tgtEl>
                                      </p:cBhvr>
                                    </p:animEffect>
                                  </p:childTnLst>
                                </p:cTn>
                              </p:par>
                              <p:par>
                                <p:cTn id="11" presetID="10" presetClass="entr" presetSubtype="0" fill="hold" nodeType="withEffect">
                                  <p:stCondLst>
                                    <p:cond delay="0"/>
                                  </p:stCondLst>
                                  <p:childTnLst>
                                    <p:set>
                                      <p:cBhvr>
                                        <p:cTn id="12" dur="1" fill="hold">
                                          <p:stCondLst>
                                            <p:cond delay="0"/>
                                          </p:stCondLst>
                                        </p:cTn>
                                        <p:tgtEl>
                                          <p:spTgt spid="120"/>
                                        </p:tgtEl>
                                        <p:attrNameLst>
                                          <p:attrName>style.visibility</p:attrName>
                                        </p:attrNameLst>
                                      </p:cBhvr>
                                      <p:to>
                                        <p:strVal val="visible"/>
                                      </p:to>
                                    </p:set>
                                    <p:animEffect transition="in" filter="fade">
                                      <p:cBhvr>
                                        <p:cTn id="13" dur="500"/>
                                        <p:tgtEl>
                                          <p:spTgt spid="120"/>
                                        </p:tgtEl>
                                      </p:cBhvr>
                                    </p:animEffect>
                                  </p:childTnLst>
                                </p:cTn>
                              </p:par>
                              <p:par>
                                <p:cTn id="14" presetID="10" presetClass="entr" presetSubtype="0" fill="hold" nodeType="withEffect">
                                  <p:stCondLst>
                                    <p:cond delay="0"/>
                                  </p:stCondLst>
                                  <p:childTnLst>
                                    <p:set>
                                      <p:cBhvr>
                                        <p:cTn id="15" dur="1" fill="hold">
                                          <p:stCondLst>
                                            <p:cond delay="0"/>
                                          </p:stCondLst>
                                        </p:cTn>
                                        <p:tgtEl>
                                          <p:spTgt spid="121"/>
                                        </p:tgtEl>
                                        <p:attrNameLst>
                                          <p:attrName>style.visibility</p:attrName>
                                        </p:attrNameLst>
                                      </p:cBhvr>
                                      <p:to>
                                        <p:strVal val="visible"/>
                                      </p:to>
                                    </p:set>
                                    <p:animEffect transition="in" filter="fade">
                                      <p:cBhvr>
                                        <p:cTn id="16" dur="500"/>
                                        <p:tgtEl>
                                          <p:spTgt spid="121"/>
                                        </p:tgtEl>
                                      </p:cBhvr>
                                    </p:animEffect>
                                  </p:childTnLst>
                                </p:cTn>
                              </p:par>
                              <p:par>
                                <p:cTn id="17" presetID="10" presetClass="entr" presetSubtype="0" fill="hold" nodeType="withEffect">
                                  <p:stCondLst>
                                    <p:cond delay="0"/>
                                  </p:stCondLst>
                                  <p:childTnLst>
                                    <p:set>
                                      <p:cBhvr>
                                        <p:cTn id="18" dur="1" fill="hold">
                                          <p:stCondLst>
                                            <p:cond delay="0"/>
                                          </p:stCondLst>
                                        </p:cTn>
                                        <p:tgtEl>
                                          <p:spTgt spid="124"/>
                                        </p:tgtEl>
                                        <p:attrNameLst>
                                          <p:attrName>style.visibility</p:attrName>
                                        </p:attrNameLst>
                                      </p:cBhvr>
                                      <p:to>
                                        <p:strVal val="visible"/>
                                      </p:to>
                                    </p:set>
                                    <p:animEffect transition="in" filter="fade">
                                      <p:cBhvr>
                                        <p:cTn id="19" dur="500"/>
                                        <p:tgtEl>
                                          <p:spTgt spid="124"/>
                                        </p:tgtEl>
                                      </p:cBhvr>
                                    </p:animEffect>
                                  </p:childTnLst>
                                </p:cTn>
                              </p:par>
                              <p:par>
                                <p:cTn id="20" presetID="10" presetClass="entr" presetSubtype="0" fill="hold" nodeType="withEffect">
                                  <p:stCondLst>
                                    <p:cond delay="0"/>
                                  </p:stCondLst>
                                  <p:childTnLst>
                                    <p:set>
                                      <p:cBhvr>
                                        <p:cTn id="21" dur="1" fill="hold">
                                          <p:stCondLst>
                                            <p:cond delay="0"/>
                                          </p:stCondLst>
                                        </p:cTn>
                                        <p:tgtEl>
                                          <p:spTgt spid="125"/>
                                        </p:tgtEl>
                                        <p:attrNameLst>
                                          <p:attrName>style.visibility</p:attrName>
                                        </p:attrNameLst>
                                      </p:cBhvr>
                                      <p:to>
                                        <p:strVal val="visible"/>
                                      </p:to>
                                    </p:set>
                                    <p:animEffect transition="in" filter="fade">
                                      <p:cBhvr>
                                        <p:cTn id="22" dur="500"/>
                                        <p:tgtEl>
                                          <p:spTgt spid="12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26"/>
                                        </p:tgtEl>
                                        <p:attrNameLst>
                                          <p:attrName>style.visibility</p:attrName>
                                        </p:attrNameLst>
                                      </p:cBhvr>
                                      <p:to>
                                        <p:strVal val="visible"/>
                                      </p:to>
                                    </p:set>
                                    <p:animEffect transition="in" filter="fade">
                                      <p:cBhvr>
                                        <p:cTn id="25" dur="500"/>
                                        <p:tgtEl>
                                          <p:spTgt spid="12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37"/>
                                        </p:tgtEl>
                                        <p:attrNameLst>
                                          <p:attrName>style.visibility</p:attrName>
                                        </p:attrNameLst>
                                      </p:cBhvr>
                                      <p:to>
                                        <p:strVal val="visible"/>
                                      </p:to>
                                    </p:set>
                                    <p:animEffect transition="in" filter="fade">
                                      <p:cBhvr>
                                        <p:cTn id="28" dur="500"/>
                                        <p:tgtEl>
                                          <p:spTgt spid="13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86"/>
                                        </p:tgtEl>
                                        <p:attrNameLst>
                                          <p:attrName>style.visibility</p:attrName>
                                        </p:attrNameLst>
                                      </p:cBhvr>
                                      <p:to>
                                        <p:strVal val="visible"/>
                                      </p:to>
                                    </p:set>
                                    <p:animEffect transition="in" filter="fade">
                                      <p:cBhvr>
                                        <p:cTn id="31" dur="500"/>
                                        <p:tgtEl>
                                          <p:spTgt spid="18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87"/>
                                        </p:tgtEl>
                                        <p:attrNameLst>
                                          <p:attrName>style.visibility</p:attrName>
                                        </p:attrNameLst>
                                      </p:cBhvr>
                                      <p:to>
                                        <p:strVal val="visible"/>
                                      </p:to>
                                    </p:set>
                                    <p:animEffect transition="in" filter="fade">
                                      <p:cBhvr>
                                        <p:cTn id="34" dur="500"/>
                                        <p:tgtEl>
                                          <p:spTgt spid="187"/>
                                        </p:tgtEl>
                                      </p:cBhvr>
                                    </p:animEffect>
                                  </p:childTnLst>
                                </p:cTn>
                              </p:par>
                              <p:par>
                                <p:cTn id="35" presetID="10" presetClass="entr" presetSubtype="0" fill="hold" nodeType="withEffect">
                                  <p:stCondLst>
                                    <p:cond delay="0"/>
                                  </p:stCondLst>
                                  <p:childTnLst>
                                    <p:set>
                                      <p:cBhvr>
                                        <p:cTn id="36" dur="1" fill="hold">
                                          <p:stCondLst>
                                            <p:cond delay="0"/>
                                          </p:stCondLst>
                                        </p:cTn>
                                        <p:tgtEl>
                                          <p:spTgt spid="188"/>
                                        </p:tgtEl>
                                        <p:attrNameLst>
                                          <p:attrName>style.visibility</p:attrName>
                                        </p:attrNameLst>
                                      </p:cBhvr>
                                      <p:to>
                                        <p:strVal val="visible"/>
                                      </p:to>
                                    </p:set>
                                    <p:animEffect transition="in" filter="fade">
                                      <p:cBhvr>
                                        <p:cTn id="37" dur="500"/>
                                        <p:tgtEl>
                                          <p:spTgt spid="188"/>
                                        </p:tgtEl>
                                      </p:cBhvr>
                                    </p:animEffect>
                                  </p:childTnLst>
                                </p:cTn>
                              </p:par>
                              <p:par>
                                <p:cTn id="38" presetID="10" presetClass="entr" presetSubtype="0" fill="hold" nodeType="withEffect">
                                  <p:stCondLst>
                                    <p:cond delay="0"/>
                                  </p:stCondLst>
                                  <p:childTnLst>
                                    <p:set>
                                      <p:cBhvr>
                                        <p:cTn id="39" dur="1" fill="hold">
                                          <p:stCondLst>
                                            <p:cond delay="0"/>
                                          </p:stCondLst>
                                        </p:cTn>
                                        <p:tgtEl>
                                          <p:spTgt spid="189"/>
                                        </p:tgtEl>
                                        <p:attrNameLst>
                                          <p:attrName>style.visibility</p:attrName>
                                        </p:attrNameLst>
                                      </p:cBhvr>
                                      <p:to>
                                        <p:strVal val="visible"/>
                                      </p:to>
                                    </p:set>
                                    <p:animEffect transition="in" filter="fade">
                                      <p:cBhvr>
                                        <p:cTn id="40" dur="500"/>
                                        <p:tgtEl>
                                          <p:spTgt spid="189"/>
                                        </p:tgtEl>
                                      </p:cBhvr>
                                    </p:animEffect>
                                  </p:childTnLst>
                                </p:cTn>
                              </p:par>
                              <p:par>
                                <p:cTn id="41" presetID="10" presetClass="entr" presetSubtype="0" fill="hold" nodeType="withEffect">
                                  <p:stCondLst>
                                    <p:cond delay="0"/>
                                  </p:stCondLst>
                                  <p:childTnLst>
                                    <p:set>
                                      <p:cBhvr>
                                        <p:cTn id="42" dur="1" fill="hold">
                                          <p:stCondLst>
                                            <p:cond delay="0"/>
                                          </p:stCondLst>
                                        </p:cTn>
                                        <p:tgtEl>
                                          <p:spTgt spid="197"/>
                                        </p:tgtEl>
                                        <p:attrNameLst>
                                          <p:attrName>style.visibility</p:attrName>
                                        </p:attrNameLst>
                                      </p:cBhvr>
                                      <p:to>
                                        <p:strVal val="visible"/>
                                      </p:to>
                                    </p:set>
                                    <p:animEffect transition="in" filter="fade">
                                      <p:cBhvr>
                                        <p:cTn id="43" dur="500"/>
                                        <p:tgtEl>
                                          <p:spTgt spid="197"/>
                                        </p:tgtEl>
                                      </p:cBhvr>
                                    </p:animEffect>
                                  </p:childTnLst>
                                </p:cTn>
                              </p:par>
                              <p:par>
                                <p:cTn id="44" presetID="10" presetClass="entr" presetSubtype="0" fill="hold" nodeType="withEffect">
                                  <p:stCondLst>
                                    <p:cond delay="0"/>
                                  </p:stCondLst>
                                  <p:childTnLst>
                                    <p:set>
                                      <p:cBhvr>
                                        <p:cTn id="45" dur="1" fill="hold">
                                          <p:stCondLst>
                                            <p:cond delay="0"/>
                                          </p:stCondLst>
                                        </p:cTn>
                                        <p:tgtEl>
                                          <p:spTgt spid="206"/>
                                        </p:tgtEl>
                                        <p:attrNameLst>
                                          <p:attrName>style.visibility</p:attrName>
                                        </p:attrNameLst>
                                      </p:cBhvr>
                                      <p:to>
                                        <p:strVal val="visible"/>
                                      </p:to>
                                    </p:set>
                                    <p:animEffect transition="in" filter="fade">
                                      <p:cBhvr>
                                        <p:cTn id="46" dur="500"/>
                                        <p:tgtEl>
                                          <p:spTgt spid="206"/>
                                        </p:tgtEl>
                                      </p:cBhvr>
                                    </p:animEffect>
                                  </p:childTnLst>
                                </p:cTn>
                              </p:par>
                              <p:par>
                                <p:cTn id="47" presetID="10" presetClass="entr" presetSubtype="0" fill="hold" nodeType="withEffect">
                                  <p:stCondLst>
                                    <p:cond delay="0"/>
                                  </p:stCondLst>
                                  <p:childTnLst>
                                    <p:set>
                                      <p:cBhvr>
                                        <p:cTn id="48" dur="1" fill="hold">
                                          <p:stCondLst>
                                            <p:cond delay="0"/>
                                          </p:stCondLst>
                                        </p:cTn>
                                        <p:tgtEl>
                                          <p:spTgt spid="214"/>
                                        </p:tgtEl>
                                        <p:attrNameLst>
                                          <p:attrName>style.visibility</p:attrName>
                                        </p:attrNameLst>
                                      </p:cBhvr>
                                      <p:to>
                                        <p:strVal val="visible"/>
                                      </p:to>
                                    </p:set>
                                    <p:animEffect transition="in" filter="fade">
                                      <p:cBhvr>
                                        <p:cTn id="49" dur="500"/>
                                        <p:tgtEl>
                                          <p:spTgt spid="214"/>
                                        </p:tgtEl>
                                      </p:cBhvr>
                                    </p:animEffect>
                                  </p:childTnLst>
                                </p:cTn>
                              </p:par>
                              <p:par>
                                <p:cTn id="50" presetID="10" presetClass="entr" presetSubtype="0" fill="hold" nodeType="withEffect">
                                  <p:stCondLst>
                                    <p:cond delay="0"/>
                                  </p:stCondLst>
                                  <p:childTnLst>
                                    <p:set>
                                      <p:cBhvr>
                                        <p:cTn id="51" dur="1" fill="hold">
                                          <p:stCondLst>
                                            <p:cond delay="0"/>
                                          </p:stCondLst>
                                        </p:cTn>
                                        <p:tgtEl>
                                          <p:spTgt spid="222"/>
                                        </p:tgtEl>
                                        <p:attrNameLst>
                                          <p:attrName>style.visibility</p:attrName>
                                        </p:attrNameLst>
                                      </p:cBhvr>
                                      <p:to>
                                        <p:strVal val="visible"/>
                                      </p:to>
                                    </p:set>
                                    <p:animEffect transition="in" filter="fade">
                                      <p:cBhvr>
                                        <p:cTn id="52" dur="500"/>
                                        <p:tgtEl>
                                          <p:spTgt spid="222"/>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87"/>
                                        </p:tgtEl>
                                        <p:attrNameLst>
                                          <p:attrName>style.visibility</p:attrName>
                                        </p:attrNameLst>
                                      </p:cBhvr>
                                      <p:to>
                                        <p:strVal val="visible"/>
                                      </p:to>
                                    </p:set>
                                    <p:animEffect transition="in" filter="fade">
                                      <p:cBhvr>
                                        <p:cTn id="55" dur="500"/>
                                        <p:tgtEl>
                                          <p:spTgt spid="87"/>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88"/>
                                        </p:tgtEl>
                                        <p:attrNameLst>
                                          <p:attrName>style.visibility</p:attrName>
                                        </p:attrNameLst>
                                      </p:cBhvr>
                                      <p:to>
                                        <p:strVal val="visible"/>
                                      </p:to>
                                    </p:set>
                                    <p:animEffect transition="in" filter="fade">
                                      <p:cBhvr>
                                        <p:cTn id="58" dur="500"/>
                                        <p:tgtEl>
                                          <p:spTgt spid="88"/>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89"/>
                                        </p:tgtEl>
                                        <p:attrNameLst>
                                          <p:attrName>style.visibility</p:attrName>
                                        </p:attrNameLst>
                                      </p:cBhvr>
                                      <p:to>
                                        <p:strVal val="visible"/>
                                      </p:to>
                                    </p:set>
                                    <p:animEffect transition="in" filter="fade">
                                      <p:cBhvr>
                                        <p:cTn id="61" dur="500"/>
                                        <p:tgtEl>
                                          <p:spTgt spid="89"/>
                                        </p:tgtEl>
                                      </p:cBhvr>
                                    </p:animEffect>
                                  </p:childTnLst>
                                </p:cTn>
                              </p:par>
                              <p:par>
                                <p:cTn id="62" presetID="10" presetClass="entr" presetSubtype="0" fill="hold" nodeType="withEffect">
                                  <p:stCondLst>
                                    <p:cond delay="0"/>
                                  </p:stCondLst>
                                  <p:childTnLst>
                                    <p:set>
                                      <p:cBhvr>
                                        <p:cTn id="63" dur="1" fill="hold">
                                          <p:stCondLst>
                                            <p:cond delay="0"/>
                                          </p:stCondLst>
                                        </p:cTn>
                                        <p:tgtEl>
                                          <p:spTgt spid="91"/>
                                        </p:tgtEl>
                                        <p:attrNameLst>
                                          <p:attrName>style.visibility</p:attrName>
                                        </p:attrNameLst>
                                      </p:cBhvr>
                                      <p:to>
                                        <p:strVal val="visible"/>
                                      </p:to>
                                    </p:set>
                                    <p:animEffect transition="in" filter="fade">
                                      <p:cBhvr>
                                        <p:cTn id="64" dur="500"/>
                                        <p:tgtEl>
                                          <p:spTgt spid="91"/>
                                        </p:tgtEl>
                                      </p:cBhvr>
                                    </p:animEffect>
                                  </p:childTnLst>
                                </p:cTn>
                              </p:par>
                              <p:par>
                                <p:cTn id="65" presetID="10" presetClass="entr" presetSubtype="0" fill="hold" nodeType="withEffect">
                                  <p:stCondLst>
                                    <p:cond delay="0"/>
                                  </p:stCondLst>
                                  <p:childTnLst>
                                    <p:set>
                                      <p:cBhvr>
                                        <p:cTn id="66" dur="1" fill="hold">
                                          <p:stCondLst>
                                            <p:cond delay="0"/>
                                          </p:stCondLst>
                                        </p:cTn>
                                        <p:tgtEl>
                                          <p:spTgt spid="92"/>
                                        </p:tgtEl>
                                        <p:attrNameLst>
                                          <p:attrName>style.visibility</p:attrName>
                                        </p:attrNameLst>
                                      </p:cBhvr>
                                      <p:to>
                                        <p:strVal val="visible"/>
                                      </p:to>
                                    </p:set>
                                    <p:animEffect transition="in" filter="fade">
                                      <p:cBhvr>
                                        <p:cTn id="67" dur="500"/>
                                        <p:tgtEl>
                                          <p:spTgt spid="92"/>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05"/>
                                        </p:tgtEl>
                                        <p:attrNameLst>
                                          <p:attrName>style.visibility</p:attrName>
                                        </p:attrNameLst>
                                      </p:cBhvr>
                                      <p:to>
                                        <p:strVal val="visible"/>
                                      </p:to>
                                    </p:set>
                                    <p:animEffect transition="in" filter="fade">
                                      <p:cBhvr>
                                        <p:cTn id="70" dur="500"/>
                                        <p:tgtEl>
                                          <p:spTgt spid="105"/>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9"/>
                                        </p:tgtEl>
                                        <p:attrNameLst>
                                          <p:attrName>style.visibility</p:attrName>
                                        </p:attrNameLst>
                                      </p:cBhvr>
                                      <p:to>
                                        <p:strVal val="visible"/>
                                      </p:to>
                                    </p:set>
                                    <p:animEffect transition="in" filter="fade">
                                      <p:cBhvr>
                                        <p:cTn id="7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 grpId="0"/>
      <p:bldP spid="136" grpId="0"/>
      <p:bldP spid="126" grpId="0"/>
      <p:bldP spid="137" grpId="0" animBg="1"/>
      <p:bldP spid="186" grpId="0"/>
      <p:bldP spid="187" grpId="0"/>
      <p:bldP spid="87" grpId="0" animBg="1"/>
      <p:bldP spid="88" grpId="0"/>
      <p:bldP spid="89" grpId="0"/>
      <p:bldP spid="105" grpId="0" animBg="1"/>
      <p:bldP spid="9"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Fusing </a:t>
            </a:r>
            <a:r>
              <a:rPr lang="en-US" dirty="0" err="1"/>
              <a:t>BatchNorm</a:t>
            </a:r>
            <a:r>
              <a:rPr lang="en-US" dirty="0"/>
              <a:t> with Sign activation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10100" y="1188000"/>
                <a:ext cx="7922712" cy="3850725"/>
              </a:xfrm>
            </p:spPr>
            <p:txBody>
              <a:bodyPr/>
              <a:lstStyle/>
              <a:p>
                <a:pPr>
                  <a:lnSpc>
                    <a:spcPct val="100000"/>
                  </a:lnSpc>
                </a:pPr>
                <a:r>
                  <a:rPr lang="en-US" sz="2000" dirty="0" smtClean="0"/>
                  <a:t>The original Batch normalization computation</a:t>
                </a:r>
              </a:p>
              <a:p>
                <a:pPr algn="ctr">
                  <a:lnSpc>
                    <a:spcPct val="100000"/>
                  </a:lnSpc>
                </a:pPr>
                <a14:m>
                  <m:oMath xmlns:m="http://schemas.openxmlformats.org/officeDocument/2006/math">
                    <m:r>
                      <m:rPr>
                        <m:sty m:val="p"/>
                      </m:rPr>
                      <a:rPr lang="en-US" sz="1800">
                        <a:solidFill>
                          <a:schemeClr val="tx1"/>
                        </a:solidFill>
                        <a:latin typeface="Cambria Math" panose="02040503050406030204" pitchFamily="18" charset="0"/>
                      </a:rPr>
                      <m:t>B</m:t>
                    </m:r>
                    <m:sSub>
                      <m:sSubPr>
                        <m:ctrlPr>
                          <a:rPr lang="en-US" sz="1800" i="1">
                            <a:solidFill>
                              <a:schemeClr val="tx1"/>
                            </a:solidFill>
                            <a:latin typeface="Cambria Math" panose="02040503050406030204" pitchFamily="18" charset="0"/>
                          </a:rPr>
                        </m:ctrlPr>
                      </m:sSubPr>
                      <m:e>
                        <m:r>
                          <m:rPr>
                            <m:sty m:val="p"/>
                          </m:rPr>
                          <a:rPr lang="en-US" sz="1800">
                            <a:solidFill>
                              <a:schemeClr val="tx1"/>
                            </a:solidFill>
                            <a:latin typeface="Cambria Math" panose="02040503050406030204" pitchFamily="18" charset="0"/>
                          </a:rPr>
                          <m:t>N</m:t>
                        </m:r>
                      </m:e>
                      <m:sub>
                        <m:r>
                          <a:rPr lang="en-US" sz="1800" i="1">
                            <a:solidFill>
                              <a:schemeClr val="tx1"/>
                            </a:solidFill>
                            <a:latin typeface="Cambria Math" panose="02040503050406030204" pitchFamily="18" charset="0"/>
                          </a:rPr>
                          <m:t>𝛾</m:t>
                        </m:r>
                        <m:r>
                          <a:rPr lang="en-US" sz="1800" i="1">
                            <a:solidFill>
                              <a:schemeClr val="tx1"/>
                            </a:solidFill>
                            <a:latin typeface="Cambria Math" panose="02040503050406030204" pitchFamily="18" charset="0"/>
                          </a:rPr>
                          <m:t>,</m:t>
                        </m:r>
                        <m:r>
                          <a:rPr lang="en-US" sz="1800" i="1">
                            <a:solidFill>
                              <a:schemeClr val="tx1"/>
                            </a:solidFill>
                            <a:latin typeface="Cambria Math" panose="02040503050406030204" pitchFamily="18" charset="0"/>
                          </a:rPr>
                          <m:t>𝛽</m:t>
                        </m:r>
                      </m:sub>
                    </m:sSub>
                    <m:d>
                      <m:dPr>
                        <m:ctrlPr>
                          <a:rPr lang="en-US" sz="1800" i="1">
                            <a:solidFill>
                              <a:schemeClr val="tx1"/>
                            </a:solidFill>
                            <a:latin typeface="Cambria Math" panose="02040503050406030204" pitchFamily="18" charset="0"/>
                          </a:rPr>
                        </m:ctrlPr>
                      </m:dPr>
                      <m:e>
                        <m:r>
                          <a:rPr lang="en-US" sz="1800" i="1">
                            <a:solidFill>
                              <a:schemeClr val="tx1"/>
                            </a:solidFill>
                            <a:latin typeface="Cambria Math" panose="02040503050406030204" pitchFamily="18" charset="0"/>
                          </a:rPr>
                          <m:t>𝑥</m:t>
                        </m:r>
                      </m:e>
                    </m:d>
                    <m:r>
                      <a:rPr lang="en-US" sz="1800" i="1">
                        <a:solidFill>
                          <a:schemeClr val="tx1"/>
                        </a:solidFill>
                        <a:latin typeface="Cambria Math" panose="02040503050406030204" pitchFamily="18" charset="0"/>
                      </a:rPr>
                      <m:t>=</m:t>
                    </m:r>
                    <m:r>
                      <a:rPr lang="en-US" sz="1800" i="1">
                        <a:solidFill>
                          <a:schemeClr val="tx1"/>
                        </a:solidFill>
                        <a:latin typeface="Cambria Math" panose="02040503050406030204" pitchFamily="18" charset="0"/>
                      </a:rPr>
                      <m:t>𝛾</m:t>
                    </m:r>
                    <m:r>
                      <a:rPr lang="en-US" sz="1800" i="1">
                        <a:solidFill>
                          <a:schemeClr val="tx1"/>
                        </a:solidFill>
                        <a:latin typeface="Cambria Math" panose="02040503050406030204" pitchFamily="18" charset="0"/>
                      </a:rPr>
                      <m:t>⋅</m:t>
                    </m:r>
                    <m:acc>
                      <m:accPr>
                        <m:chr m:val="̂"/>
                        <m:ctrlPr>
                          <a:rPr lang="en-US" sz="1800" i="1" smtClean="0">
                            <a:solidFill>
                              <a:schemeClr val="tx1"/>
                            </a:solidFill>
                            <a:latin typeface="Cambria Math" panose="02040503050406030204" pitchFamily="18" charset="0"/>
                          </a:rPr>
                        </m:ctrlPr>
                      </m:accPr>
                      <m:e>
                        <m:r>
                          <a:rPr lang="en-US" sz="1800" i="1">
                            <a:solidFill>
                              <a:schemeClr val="tx1"/>
                            </a:solidFill>
                            <a:latin typeface="Cambria Math" panose="02040503050406030204" pitchFamily="18" charset="0"/>
                          </a:rPr>
                          <m:t>𝑥</m:t>
                        </m:r>
                      </m:e>
                    </m:acc>
                    <m:r>
                      <a:rPr lang="en-US" sz="1800" i="1">
                        <a:solidFill>
                          <a:schemeClr val="tx1"/>
                        </a:solidFill>
                        <a:latin typeface="Cambria Math" panose="02040503050406030204" pitchFamily="18" charset="0"/>
                      </a:rPr>
                      <m:t>+</m:t>
                    </m:r>
                    <m:r>
                      <a:rPr lang="en-US" sz="1800" i="1">
                        <a:solidFill>
                          <a:schemeClr val="tx1"/>
                        </a:solidFill>
                        <a:latin typeface="Cambria Math" panose="02040503050406030204" pitchFamily="18" charset="0"/>
                      </a:rPr>
                      <m:t>𝛽</m:t>
                    </m:r>
                  </m:oMath>
                </a14:m>
                <a:r>
                  <a:rPr lang="en-US" sz="1800" dirty="0"/>
                  <a:t>		</a:t>
                </a:r>
                <a14:m>
                  <m:oMath xmlns:m="http://schemas.openxmlformats.org/officeDocument/2006/math">
                    <m:acc>
                      <m:accPr>
                        <m:chr m:val="̂"/>
                        <m:ctrlPr>
                          <a:rPr lang="en-US" sz="1800" i="1">
                            <a:solidFill>
                              <a:schemeClr val="tx1"/>
                            </a:solidFill>
                            <a:latin typeface="Cambria Math" panose="02040503050406030204" pitchFamily="18" charset="0"/>
                          </a:rPr>
                        </m:ctrlPr>
                      </m:accPr>
                      <m:e>
                        <m:r>
                          <a:rPr lang="en-US" sz="1800" i="1">
                            <a:solidFill>
                              <a:schemeClr val="tx1"/>
                            </a:solidFill>
                            <a:latin typeface="Cambria Math" panose="02040503050406030204" pitchFamily="18" charset="0"/>
                          </a:rPr>
                          <m:t>𝑥</m:t>
                        </m:r>
                      </m:e>
                    </m:acc>
                    <m:r>
                      <a:rPr lang="en-US" sz="1800" i="1">
                        <a:solidFill>
                          <a:schemeClr val="tx1"/>
                        </a:solidFill>
                        <a:latin typeface="Cambria Math" panose="02040503050406030204" pitchFamily="18" charset="0"/>
                      </a:rPr>
                      <m:t>=</m:t>
                    </m:r>
                    <m:f>
                      <m:fPr>
                        <m:ctrlPr>
                          <a:rPr lang="en-US" sz="1800" i="1" smtClean="0">
                            <a:solidFill>
                              <a:schemeClr val="tx1"/>
                            </a:solidFill>
                            <a:latin typeface="Cambria Math" panose="02040503050406030204" pitchFamily="18" charset="0"/>
                          </a:rPr>
                        </m:ctrlPr>
                      </m:fPr>
                      <m:num>
                        <m:r>
                          <a:rPr lang="en-US" sz="1800" i="1">
                            <a:solidFill>
                              <a:schemeClr val="tx1"/>
                            </a:solidFill>
                            <a:latin typeface="Cambria Math" panose="02040503050406030204" pitchFamily="18" charset="0"/>
                          </a:rPr>
                          <m:t>𝑥</m:t>
                        </m:r>
                        <m:r>
                          <a:rPr lang="en-US" sz="1800" i="1">
                            <a:solidFill>
                              <a:schemeClr val="tx1"/>
                            </a:solidFill>
                            <a:latin typeface="Cambria Math" panose="02040503050406030204" pitchFamily="18" charset="0"/>
                          </a:rPr>
                          <m:t>−</m:t>
                        </m:r>
                        <m:r>
                          <m:rPr>
                            <m:sty m:val="p"/>
                          </m:rPr>
                          <a:rPr lang="en-US" sz="1800">
                            <a:solidFill>
                              <a:schemeClr val="tx1"/>
                            </a:solidFill>
                            <a:latin typeface="Cambria Math" panose="02040503050406030204" pitchFamily="18" charset="0"/>
                          </a:rPr>
                          <m:t>E</m:t>
                        </m:r>
                        <m:d>
                          <m:dPr>
                            <m:ctrlPr>
                              <a:rPr lang="en-US" sz="1800" i="1">
                                <a:solidFill>
                                  <a:schemeClr val="tx1"/>
                                </a:solidFill>
                                <a:latin typeface="Cambria Math" panose="02040503050406030204" pitchFamily="18" charset="0"/>
                              </a:rPr>
                            </m:ctrlPr>
                          </m:dPr>
                          <m:e>
                            <m:r>
                              <a:rPr lang="en-US" sz="1800" i="1">
                                <a:solidFill>
                                  <a:schemeClr val="tx1"/>
                                </a:solidFill>
                                <a:latin typeface="Cambria Math" panose="02040503050406030204" pitchFamily="18" charset="0"/>
                              </a:rPr>
                              <m:t>𝑥</m:t>
                            </m:r>
                          </m:e>
                        </m:d>
                      </m:num>
                      <m:den>
                        <m:rad>
                          <m:radPr>
                            <m:degHide m:val="on"/>
                            <m:ctrlPr>
                              <a:rPr lang="en-US" sz="1800" i="1">
                                <a:solidFill>
                                  <a:schemeClr val="tx1"/>
                                </a:solidFill>
                                <a:latin typeface="Cambria Math" panose="02040503050406030204" pitchFamily="18" charset="0"/>
                              </a:rPr>
                            </m:ctrlPr>
                          </m:radPr>
                          <m:deg/>
                          <m:e>
                            <m:r>
                              <m:rPr>
                                <m:sty m:val="p"/>
                              </m:rPr>
                              <a:rPr lang="en-US" sz="1800">
                                <a:solidFill>
                                  <a:schemeClr val="tx1"/>
                                </a:solidFill>
                                <a:latin typeface="Cambria Math" panose="02040503050406030204" pitchFamily="18" charset="0"/>
                              </a:rPr>
                              <m:t>Var</m:t>
                            </m:r>
                            <m:d>
                              <m:dPr>
                                <m:ctrlPr>
                                  <a:rPr lang="en-US" sz="1800" i="1">
                                    <a:solidFill>
                                      <a:schemeClr val="tx1"/>
                                    </a:solidFill>
                                    <a:latin typeface="Cambria Math" panose="02040503050406030204" pitchFamily="18" charset="0"/>
                                  </a:rPr>
                                </m:ctrlPr>
                              </m:dPr>
                              <m:e>
                                <m:r>
                                  <a:rPr lang="en-US" sz="1800" i="1">
                                    <a:solidFill>
                                      <a:schemeClr val="tx1"/>
                                    </a:solidFill>
                                    <a:latin typeface="Cambria Math" panose="02040503050406030204" pitchFamily="18" charset="0"/>
                                  </a:rPr>
                                  <m:t>𝑥</m:t>
                                </m:r>
                              </m:e>
                            </m:d>
                            <m:r>
                              <a:rPr lang="en-US" sz="1800" i="1">
                                <a:solidFill>
                                  <a:schemeClr val="tx1"/>
                                </a:solidFill>
                                <a:latin typeface="Cambria Math" panose="02040503050406030204" pitchFamily="18" charset="0"/>
                              </a:rPr>
                              <m:t>+</m:t>
                            </m:r>
                            <m:r>
                              <a:rPr lang="en-US" sz="1800" i="1">
                                <a:solidFill>
                                  <a:schemeClr val="tx1"/>
                                </a:solidFill>
                                <a:latin typeface="Cambria Math" panose="02040503050406030204" pitchFamily="18" charset="0"/>
                              </a:rPr>
                              <m:t>𝜖</m:t>
                            </m:r>
                          </m:e>
                        </m:rad>
                      </m:den>
                    </m:f>
                  </m:oMath>
                </a14:m>
                <a:endParaRPr lang="en-US" sz="1800" dirty="0" smtClean="0"/>
              </a:p>
              <a:p>
                <a:pPr>
                  <a:lnSpc>
                    <a:spcPct val="100000"/>
                  </a:lnSpc>
                </a:pPr>
                <a:r>
                  <a:rPr lang="en-US" sz="2000" dirty="0" smtClean="0"/>
                  <a:t>can be merged with the sign function during test time.</a:t>
                </a:r>
                <a:endParaRPr lang="en-US" sz="2000" dirty="0"/>
              </a:p>
              <a:p>
                <a:pPr>
                  <a:lnSpc>
                    <a:spcPct val="100000"/>
                  </a:lnSpc>
                </a:pPr>
                <a14:m>
                  <m:oMathPara xmlns:m="http://schemas.openxmlformats.org/officeDocument/2006/math">
                    <m:oMathParaPr>
                      <m:jc m:val="centerGroup"/>
                    </m:oMathParaPr>
                    <m:oMath xmlns:m="http://schemas.openxmlformats.org/officeDocument/2006/math">
                      <m:r>
                        <m:rPr>
                          <m:sty m:val="p"/>
                        </m:rPr>
                        <a:rPr lang="en-US" sz="1800">
                          <a:solidFill>
                            <a:schemeClr val="tx1"/>
                          </a:solidFill>
                          <a:latin typeface="Cambria Math" panose="02040503050406030204" pitchFamily="18" charset="0"/>
                        </a:rPr>
                        <m:t>Sign</m:t>
                      </m:r>
                      <m:d>
                        <m:dPr>
                          <m:ctrlPr>
                            <a:rPr lang="en-US" sz="1800" i="1">
                              <a:solidFill>
                                <a:schemeClr val="tx1"/>
                              </a:solidFill>
                              <a:latin typeface="Cambria Math" panose="02040503050406030204" pitchFamily="18" charset="0"/>
                            </a:rPr>
                          </m:ctrlPr>
                        </m:dPr>
                        <m:e>
                          <m:sSub>
                            <m:sSubPr>
                              <m:ctrlPr>
                                <a:rPr lang="en-US" sz="1800" i="1">
                                  <a:solidFill>
                                    <a:schemeClr val="tx1"/>
                                  </a:solidFill>
                                  <a:latin typeface="Cambria Math" panose="02040503050406030204" pitchFamily="18" charset="0"/>
                                </a:rPr>
                              </m:ctrlPr>
                            </m:sSubPr>
                            <m:e>
                              <m:r>
                                <a:rPr lang="en-US" sz="1800" i="1">
                                  <a:solidFill>
                                    <a:schemeClr val="tx1"/>
                                  </a:solidFill>
                                  <a:latin typeface="Cambria Math" panose="02040503050406030204" pitchFamily="18" charset="0"/>
                                </a:rPr>
                                <m:t>𝑥</m:t>
                              </m:r>
                            </m:e>
                            <m:sub>
                              <m:r>
                                <a:rPr lang="en-US" sz="1800" i="1">
                                  <a:solidFill>
                                    <a:schemeClr val="tx1"/>
                                  </a:solidFill>
                                  <a:latin typeface="Cambria Math" panose="02040503050406030204" pitchFamily="18" charset="0"/>
                                </a:rPr>
                                <m:t>𝑅</m:t>
                              </m:r>
                            </m:sub>
                          </m:sSub>
                        </m:e>
                      </m:d>
                      <m:r>
                        <a:rPr lang="en-US" sz="1800" i="1">
                          <a:solidFill>
                            <a:schemeClr val="tx1"/>
                          </a:solidFill>
                          <a:latin typeface="Cambria Math" panose="02040503050406030204" pitchFamily="18" charset="0"/>
                        </a:rPr>
                        <m:t>=</m:t>
                      </m:r>
                      <m:d>
                        <m:dPr>
                          <m:begChr m:val="{"/>
                          <m:endChr m:val=""/>
                          <m:ctrlPr>
                            <a:rPr lang="en-US" sz="1800" i="1">
                              <a:solidFill>
                                <a:schemeClr val="tx1"/>
                              </a:solidFill>
                              <a:latin typeface="Cambria Math" panose="02040503050406030204" pitchFamily="18" charset="0"/>
                            </a:rPr>
                          </m:ctrlPr>
                        </m:dPr>
                        <m:e>
                          <m:m>
                            <m:mPr>
                              <m:mcs>
                                <m:mc>
                                  <m:mcPr>
                                    <m:count m:val="1"/>
                                    <m:mcJc m:val="center"/>
                                  </m:mcPr>
                                </m:mc>
                              </m:mcs>
                              <m:ctrlPr>
                                <a:rPr lang="en-US" sz="1800" i="1">
                                  <a:solidFill>
                                    <a:schemeClr val="tx1"/>
                                  </a:solidFill>
                                  <a:latin typeface="Cambria Math" panose="02040503050406030204" pitchFamily="18" charset="0"/>
                                </a:rPr>
                              </m:ctrlPr>
                            </m:mPr>
                            <m:mr>
                              <m:e>
                                <m:r>
                                  <m:rPr>
                                    <m:brk m:alnAt="7"/>
                                  </m:rPr>
                                  <a:rPr lang="en-US" sz="1800" i="1">
                                    <a:solidFill>
                                      <a:schemeClr val="tx1"/>
                                    </a:solidFill>
                                    <a:latin typeface="Cambria Math" panose="02040503050406030204" pitchFamily="18" charset="0"/>
                                  </a:rPr>
                                  <m:t>1</m:t>
                                </m:r>
                                <m:r>
                                  <a:rPr lang="en-US" sz="1800" i="1">
                                    <a:solidFill>
                                      <a:schemeClr val="tx1"/>
                                    </a:solidFill>
                                    <a:latin typeface="Cambria Math" panose="02040503050406030204" pitchFamily="18" charset="0"/>
                                  </a:rPr>
                                  <m:t> </m:t>
                                </m:r>
                                <m:r>
                                  <m:rPr>
                                    <m:sty m:val="p"/>
                                    <m:brk m:alnAt="7"/>
                                  </m:rPr>
                                  <a:rPr lang="en-US" sz="1800">
                                    <a:solidFill>
                                      <a:schemeClr val="tx1"/>
                                    </a:solidFill>
                                    <a:latin typeface="Cambria Math" panose="02040503050406030204" pitchFamily="18" charset="0"/>
                                  </a:rPr>
                                  <m:t>i</m:t>
                                </m:r>
                                <m:r>
                                  <m:rPr>
                                    <m:sty m:val="p"/>
                                  </m:rPr>
                                  <a:rPr lang="en-US" sz="1800">
                                    <a:solidFill>
                                      <a:schemeClr val="tx1"/>
                                    </a:solidFill>
                                    <a:latin typeface="Cambria Math" panose="02040503050406030204" pitchFamily="18" charset="0"/>
                                  </a:rPr>
                                  <m:t>f</m:t>
                                </m:r>
                                <m:r>
                                  <m:rPr>
                                    <m:brk m:alnAt="7"/>
                                  </m:rPr>
                                  <a:rPr lang="en-US" sz="1800" i="1">
                                    <a:solidFill>
                                      <a:schemeClr val="tx1"/>
                                    </a:solidFill>
                                    <a:latin typeface="Cambria Math" panose="02040503050406030204" pitchFamily="18" charset="0"/>
                                  </a:rPr>
                                  <m:t> </m:t>
                                </m:r>
                                <m:sSub>
                                  <m:sSubPr>
                                    <m:ctrlPr>
                                      <a:rPr lang="en-US" sz="1800" b="0" i="1" smtClean="0">
                                        <a:solidFill>
                                          <a:schemeClr val="tx1"/>
                                        </a:solidFill>
                                        <a:latin typeface="Cambria Math" panose="02040503050406030204" pitchFamily="18" charset="0"/>
                                      </a:rPr>
                                    </m:ctrlPr>
                                  </m:sSubPr>
                                  <m:e>
                                    <m:r>
                                      <a:rPr lang="en-US" sz="1800" i="1">
                                        <a:solidFill>
                                          <a:schemeClr val="tx1"/>
                                        </a:solidFill>
                                        <a:latin typeface="Cambria Math" panose="02040503050406030204" pitchFamily="18" charset="0"/>
                                      </a:rPr>
                                      <m:t>𝑥</m:t>
                                    </m:r>
                                  </m:e>
                                  <m:sub>
                                    <m:r>
                                      <a:rPr lang="en-US" sz="1800" b="0" i="1" smtClean="0">
                                        <a:solidFill>
                                          <a:schemeClr val="tx1"/>
                                        </a:solidFill>
                                        <a:latin typeface="Cambria Math" panose="02040503050406030204" pitchFamily="18" charset="0"/>
                                      </a:rPr>
                                      <m:t>𝑅</m:t>
                                    </m:r>
                                  </m:sub>
                                </m:sSub>
                                <m:r>
                                  <a:rPr lang="en-US" sz="1800" i="1">
                                    <a:solidFill>
                                      <a:schemeClr val="tx1"/>
                                    </a:solidFill>
                                    <a:latin typeface="Cambria Math" panose="02040503050406030204" pitchFamily="18" charset="0"/>
                                  </a:rPr>
                                  <m:t>≥0</m:t>
                                </m:r>
                                <m:r>
                                  <m:rPr>
                                    <m:brk m:alnAt="7"/>
                                  </m:rPr>
                                  <a:rPr lang="en-US" sz="1800">
                                    <a:solidFill>
                                      <a:schemeClr val="tx1"/>
                                    </a:solidFill>
                                    <a:latin typeface="Cambria Math" panose="02040503050406030204" pitchFamily="18" charset="0"/>
                                  </a:rPr>
                                  <m:t>,</m:t>
                                </m:r>
                                <m:r>
                                  <m:rPr>
                                    <m:brk m:alnAt="7"/>
                                  </m:rPr>
                                  <a:rPr lang="en-US" sz="1800" i="1">
                                    <a:solidFill>
                                      <a:schemeClr val="tx1"/>
                                    </a:solidFill>
                                    <a:latin typeface="Cambria Math" panose="02040503050406030204" pitchFamily="18" charset="0"/>
                                  </a:rPr>
                                  <m:t> </m:t>
                                </m:r>
                                <m:r>
                                  <a:rPr lang="en-US" sz="1800" i="1">
                                    <a:solidFill>
                                      <a:schemeClr val="tx1"/>
                                    </a:solidFill>
                                    <a:latin typeface="Cambria Math" panose="02040503050406030204" pitchFamily="18" charset="0"/>
                                  </a:rPr>
                                  <m:t>  </m:t>
                                </m:r>
                                <m:r>
                                  <a:rPr lang="en-US" sz="1800" b="0" i="1" smtClean="0">
                                    <a:solidFill>
                                      <a:schemeClr val="tx1"/>
                                    </a:solidFill>
                                    <a:latin typeface="Cambria Math" panose="02040503050406030204" pitchFamily="18" charset="0"/>
                                  </a:rPr>
                                  <m:t> </m:t>
                                </m:r>
                                <m:r>
                                  <a:rPr lang="en-US" sz="1800" i="1">
                                    <a:solidFill>
                                      <a:schemeClr val="tx1"/>
                                    </a:solidFill>
                                    <a:latin typeface="Cambria Math" panose="02040503050406030204" pitchFamily="18" charset="0"/>
                                  </a:rPr>
                                  <m:t>   </m:t>
                                </m:r>
                              </m:e>
                            </m:mr>
                            <m:mr>
                              <m:e>
                                <m:r>
                                  <a:rPr lang="en-US" sz="1800" i="1">
                                    <a:solidFill>
                                      <a:schemeClr val="tx1"/>
                                    </a:solidFill>
                                    <a:latin typeface="Cambria Math" panose="02040503050406030204" pitchFamily="18" charset="0"/>
                                  </a:rPr>
                                  <m:t>−1 </m:t>
                                </m:r>
                                <m:r>
                                  <m:rPr>
                                    <m:sty m:val="p"/>
                                  </m:rPr>
                                  <a:rPr lang="en-US" sz="1800">
                                    <a:solidFill>
                                      <a:schemeClr val="tx1"/>
                                    </a:solidFill>
                                    <a:latin typeface="Cambria Math" panose="02040503050406030204" pitchFamily="18" charset="0"/>
                                  </a:rPr>
                                  <m:t>otherwise</m:t>
                                </m:r>
                                <m:r>
                                  <a:rPr lang="en-US" sz="1800" i="1">
                                    <a:solidFill>
                                      <a:schemeClr val="tx1"/>
                                    </a:solidFill>
                                    <a:latin typeface="Cambria Math" panose="02040503050406030204" pitchFamily="18" charset="0"/>
                                  </a:rPr>
                                  <m:t>.</m:t>
                                </m:r>
                              </m:e>
                            </m:mr>
                          </m:m>
                        </m:e>
                      </m:d>
                    </m:oMath>
                  </m:oMathPara>
                </a14:m>
                <a:endParaRPr lang="en-US" sz="1800" dirty="0" smtClean="0"/>
              </a:p>
              <a:p>
                <a:pPr>
                  <a:lnSpc>
                    <a:spcPct val="100000"/>
                  </a:lnSpc>
                </a:pPr>
                <a:r>
                  <a:rPr lang="en-US" sz="2000" dirty="0" smtClean="0"/>
                  <a:t>Fo</a:t>
                </a:r>
                <a:r>
                  <a:rPr lang="en-US" sz="2000" dirty="0" smtClean="0">
                    <a:solidFill>
                      <a:srgbClr val="101073"/>
                    </a:solidFill>
                  </a:rPr>
                  <a:t>r </a:t>
                </a:r>
                <a14:m>
                  <m:oMath xmlns:m="http://schemas.openxmlformats.org/officeDocument/2006/math">
                    <m:sSub>
                      <m:sSubPr>
                        <m:ctrlPr>
                          <a:rPr lang="en-US" sz="2000" i="1">
                            <a:solidFill>
                              <a:srgbClr val="101073"/>
                            </a:solidFill>
                            <a:latin typeface="Cambria Math" panose="02040503050406030204" pitchFamily="18" charset="0"/>
                          </a:rPr>
                        </m:ctrlPr>
                      </m:sSubPr>
                      <m:e>
                        <m:r>
                          <a:rPr lang="en-US" sz="2000" i="1">
                            <a:solidFill>
                              <a:srgbClr val="101073"/>
                            </a:solidFill>
                            <a:latin typeface="Cambria Math" panose="02040503050406030204" pitchFamily="18" charset="0"/>
                          </a:rPr>
                          <m:t>𝑥</m:t>
                        </m:r>
                      </m:e>
                      <m:sub>
                        <m:r>
                          <a:rPr lang="en-US" sz="2000" i="1">
                            <a:solidFill>
                              <a:srgbClr val="101073"/>
                            </a:solidFill>
                            <a:latin typeface="Cambria Math" panose="02040503050406030204" pitchFamily="18" charset="0"/>
                          </a:rPr>
                          <m:t>𝑅</m:t>
                        </m:r>
                      </m:sub>
                    </m:sSub>
                    <m:r>
                      <a:rPr lang="en-US" sz="2000" b="0" i="0" smtClean="0">
                        <a:solidFill>
                          <a:srgbClr val="101073"/>
                        </a:solidFill>
                        <a:latin typeface="Cambria Math" panose="02040503050406030204" pitchFamily="18" charset="0"/>
                      </a:rPr>
                      <m:t>=</m:t>
                    </m:r>
                  </m:oMath>
                </a14:m>
                <a:r>
                  <a:rPr lang="en-US" sz="2000" dirty="0">
                    <a:solidFill>
                      <a:srgbClr val="101073"/>
                    </a:solidFill>
                  </a:rPr>
                  <a:t> </a:t>
                </a:r>
                <a14:m>
                  <m:oMath xmlns:m="http://schemas.openxmlformats.org/officeDocument/2006/math">
                    <m:r>
                      <m:rPr>
                        <m:sty m:val="p"/>
                      </m:rPr>
                      <a:rPr lang="en-US" sz="2000">
                        <a:solidFill>
                          <a:srgbClr val="101073"/>
                        </a:solidFill>
                        <a:latin typeface="Cambria Math" panose="02040503050406030204" pitchFamily="18" charset="0"/>
                      </a:rPr>
                      <m:t>B</m:t>
                    </m:r>
                    <m:sSub>
                      <m:sSubPr>
                        <m:ctrlPr>
                          <a:rPr lang="en-US" sz="2000" i="1">
                            <a:solidFill>
                              <a:srgbClr val="101073"/>
                            </a:solidFill>
                            <a:latin typeface="Cambria Math" panose="02040503050406030204" pitchFamily="18" charset="0"/>
                          </a:rPr>
                        </m:ctrlPr>
                      </m:sSubPr>
                      <m:e>
                        <m:r>
                          <m:rPr>
                            <m:sty m:val="p"/>
                          </m:rPr>
                          <a:rPr lang="en-US" sz="2000">
                            <a:solidFill>
                              <a:srgbClr val="101073"/>
                            </a:solidFill>
                            <a:latin typeface="Cambria Math" panose="02040503050406030204" pitchFamily="18" charset="0"/>
                          </a:rPr>
                          <m:t>N</m:t>
                        </m:r>
                      </m:e>
                      <m:sub>
                        <m:r>
                          <a:rPr lang="en-US" sz="2000" i="1">
                            <a:solidFill>
                              <a:srgbClr val="101073"/>
                            </a:solidFill>
                            <a:latin typeface="Cambria Math" panose="02040503050406030204" pitchFamily="18" charset="0"/>
                          </a:rPr>
                          <m:t>𝛾</m:t>
                        </m:r>
                        <m:r>
                          <a:rPr lang="en-US" sz="2000" i="1">
                            <a:solidFill>
                              <a:srgbClr val="101073"/>
                            </a:solidFill>
                            <a:latin typeface="Cambria Math" panose="02040503050406030204" pitchFamily="18" charset="0"/>
                          </a:rPr>
                          <m:t>,</m:t>
                        </m:r>
                        <m:r>
                          <a:rPr lang="en-US" sz="2000" i="1">
                            <a:solidFill>
                              <a:srgbClr val="101073"/>
                            </a:solidFill>
                            <a:latin typeface="Cambria Math" panose="02040503050406030204" pitchFamily="18" charset="0"/>
                          </a:rPr>
                          <m:t>𝛽</m:t>
                        </m:r>
                      </m:sub>
                    </m:sSub>
                    <m:d>
                      <m:dPr>
                        <m:ctrlPr>
                          <a:rPr lang="en-US" sz="2000" i="1">
                            <a:solidFill>
                              <a:srgbClr val="101073"/>
                            </a:solidFill>
                            <a:latin typeface="Cambria Math" panose="02040503050406030204" pitchFamily="18" charset="0"/>
                          </a:rPr>
                        </m:ctrlPr>
                      </m:dPr>
                      <m:e>
                        <m:r>
                          <a:rPr lang="en-US" sz="2000" i="1">
                            <a:solidFill>
                              <a:srgbClr val="101073"/>
                            </a:solidFill>
                            <a:latin typeface="Cambria Math" panose="02040503050406030204" pitchFamily="18" charset="0"/>
                          </a:rPr>
                          <m:t>𝑥</m:t>
                        </m:r>
                      </m:e>
                    </m:d>
                  </m:oMath>
                </a14:m>
                <a:r>
                  <a:rPr lang="en-US" sz="2000" dirty="0" smtClean="0"/>
                  <a:t> we get the following expression:</a:t>
                </a:r>
                <a:endParaRPr lang="en-US" sz="2000" dirty="0"/>
              </a:p>
              <a:p>
                <a:pPr>
                  <a:lnSpc>
                    <a:spcPct val="100000"/>
                  </a:lnSpc>
                </a:pPr>
                <a14:m>
                  <m:oMathPara xmlns:m="http://schemas.openxmlformats.org/officeDocument/2006/math">
                    <m:oMathParaPr>
                      <m:jc m:val="centerGroup"/>
                    </m:oMathParaPr>
                    <m:oMath xmlns:m="http://schemas.openxmlformats.org/officeDocument/2006/math">
                      <m:r>
                        <a:rPr lang="en-US" sz="1800" i="1">
                          <a:solidFill>
                            <a:schemeClr val="tx1"/>
                          </a:solidFill>
                          <a:latin typeface="Cambria Math" panose="02040503050406030204" pitchFamily="18" charset="0"/>
                        </a:rPr>
                        <m:t>𝛾</m:t>
                      </m:r>
                      <m:r>
                        <a:rPr lang="en-US" sz="1800" i="1">
                          <a:solidFill>
                            <a:schemeClr val="tx1"/>
                          </a:solidFill>
                          <a:latin typeface="Cambria Math" panose="02040503050406030204" pitchFamily="18" charset="0"/>
                        </a:rPr>
                        <m:t>⋅</m:t>
                      </m:r>
                      <m:f>
                        <m:fPr>
                          <m:ctrlPr>
                            <a:rPr lang="en-US" sz="1800" i="1">
                              <a:solidFill>
                                <a:schemeClr val="tx1"/>
                              </a:solidFill>
                              <a:latin typeface="Cambria Math" panose="02040503050406030204" pitchFamily="18" charset="0"/>
                            </a:rPr>
                          </m:ctrlPr>
                        </m:fPr>
                        <m:num>
                          <m:r>
                            <a:rPr lang="en-US" sz="1800" i="1">
                              <a:solidFill>
                                <a:schemeClr val="tx1"/>
                              </a:solidFill>
                              <a:latin typeface="Cambria Math" panose="02040503050406030204" pitchFamily="18" charset="0"/>
                            </a:rPr>
                            <m:t>𝑥</m:t>
                          </m:r>
                          <m:r>
                            <a:rPr lang="en-US" sz="1800" i="1">
                              <a:solidFill>
                                <a:schemeClr val="tx1"/>
                              </a:solidFill>
                              <a:latin typeface="Cambria Math" panose="02040503050406030204" pitchFamily="18" charset="0"/>
                            </a:rPr>
                            <m:t>−</m:t>
                          </m:r>
                          <m:r>
                            <m:rPr>
                              <m:sty m:val="p"/>
                            </m:rPr>
                            <a:rPr lang="en-US" sz="1800">
                              <a:solidFill>
                                <a:schemeClr val="tx1"/>
                              </a:solidFill>
                              <a:latin typeface="Cambria Math" panose="02040503050406030204" pitchFamily="18" charset="0"/>
                            </a:rPr>
                            <m:t>E</m:t>
                          </m:r>
                          <m:d>
                            <m:dPr>
                              <m:ctrlPr>
                                <a:rPr lang="en-US" sz="1800" i="1">
                                  <a:solidFill>
                                    <a:schemeClr val="tx1"/>
                                  </a:solidFill>
                                  <a:latin typeface="Cambria Math" panose="02040503050406030204" pitchFamily="18" charset="0"/>
                                </a:rPr>
                              </m:ctrlPr>
                            </m:dPr>
                            <m:e>
                              <m:r>
                                <a:rPr lang="en-US" sz="1800" i="1">
                                  <a:solidFill>
                                    <a:schemeClr val="tx1"/>
                                  </a:solidFill>
                                  <a:latin typeface="Cambria Math" panose="02040503050406030204" pitchFamily="18" charset="0"/>
                                </a:rPr>
                                <m:t>𝑥</m:t>
                              </m:r>
                            </m:e>
                          </m:d>
                        </m:num>
                        <m:den>
                          <m:rad>
                            <m:radPr>
                              <m:degHide m:val="on"/>
                              <m:ctrlPr>
                                <a:rPr lang="en-US" sz="1800" i="1">
                                  <a:solidFill>
                                    <a:schemeClr val="tx1"/>
                                  </a:solidFill>
                                  <a:latin typeface="Cambria Math" panose="02040503050406030204" pitchFamily="18" charset="0"/>
                                </a:rPr>
                              </m:ctrlPr>
                            </m:radPr>
                            <m:deg/>
                            <m:e>
                              <m:r>
                                <m:rPr>
                                  <m:sty m:val="p"/>
                                </m:rPr>
                                <a:rPr lang="en-US" sz="1800">
                                  <a:solidFill>
                                    <a:schemeClr val="tx1"/>
                                  </a:solidFill>
                                  <a:latin typeface="Cambria Math" panose="02040503050406030204" pitchFamily="18" charset="0"/>
                                </a:rPr>
                                <m:t>Var</m:t>
                              </m:r>
                              <m:d>
                                <m:dPr>
                                  <m:ctrlPr>
                                    <a:rPr lang="en-US" sz="1800" i="1">
                                      <a:solidFill>
                                        <a:schemeClr val="tx1"/>
                                      </a:solidFill>
                                      <a:latin typeface="Cambria Math" panose="02040503050406030204" pitchFamily="18" charset="0"/>
                                    </a:rPr>
                                  </m:ctrlPr>
                                </m:dPr>
                                <m:e>
                                  <m:r>
                                    <a:rPr lang="en-US" sz="1800" i="1">
                                      <a:solidFill>
                                        <a:schemeClr val="tx1"/>
                                      </a:solidFill>
                                      <a:latin typeface="Cambria Math" panose="02040503050406030204" pitchFamily="18" charset="0"/>
                                    </a:rPr>
                                    <m:t>𝑥</m:t>
                                  </m:r>
                                </m:e>
                              </m:d>
                              <m:r>
                                <a:rPr lang="en-US" sz="1800" i="1">
                                  <a:solidFill>
                                    <a:schemeClr val="tx1"/>
                                  </a:solidFill>
                                  <a:latin typeface="Cambria Math" panose="02040503050406030204" pitchFamily="18" charset="0"/>
                                </a:rPr>
                                <m:t>+</m:t>
                              </m:r>
                              <m:r>
                                <a:rPr lang="en-US" sz="1800" i="1">
                                  <a:solidFill>
                                    <a:schemeClr val="tx1"/>
                                  </a:solidFill>
                                  <a:latin typeface="Cambria Math" panose="02040503050406030204" pitchFamily="18" charset="0"/>
                                </a:rPr>
                                <m:t>𝜖</m:t>
                              </m:r>
                            </m:e>
                          </m:rad>
                        </m:den>
                      </m:f>
                      <m:r>
                        <a:rPr lang="en-US" sz="1800" i="1">
                          <a:solidFill>
                            <a:schemeClr val="tx1"/>
                          </a:solidFill>
                          <a:latin typeface="Cambria Math" panose="02040503050406030204" pitchFamily="18" charset="0"/>
                        </a:rPr>
                        <m:t>+</m:t>
                      </m:r>
                      <m:r>
                        <a:rPr lang="en-US" sz="1800" i="1">
                          <a:solidFill>
                            <a:schemeClr val="tx1"/>
                          </a:solidFill>
                          <a:latin typeface="Cambria Math" panose="02040503050406030204" pitchFamily="18" charset="0"/>
                        </a:rPr>
                        <m:t>𝛽</m:t>
                      </m:r>
                      <m:r>
                        <a:rPr lang="en-US" sz="1800" b="0" i="1" smtClean="0">
                          <a:solidFill>
                            <a:schemeClr val="tx1"/>
                          </a:solidFill>
                          <a:latin typeface="Cambria Math" panose="02040503050406030204" pitchFamily="18" charset="0"/>
                        </a:rPr>
                        <m:t>≥</m:t>
                      </m:r>
                      <m:r>
                        <a:rPr lang="en-US" sz="1800" i="1">
                          <a:solidFill>
                            <a:schemeClr val="tx1"/>
                          </a:solidFill>
                          <a:latin typeface="Cambria Math" panose="02040503050406030204" pitchFamily="18" charset="0"/>
                        </a:rPr>
                        <m:t>0</m:t>
                      </m:r>
                      <m:r>
                        <a:rPr lang="en-US" sz="1800" b="0" i="1" smtClean="0">
                          <a:solidFill>
                            <a:schemeClr val="tx1"/>
                          </a:solidFill>
                          <a:latin typeface="Cambria Math" panose="02040503050406030204" pitchFamily="18" charset="0"/>
                        </a:rPr>
                        <m:t>  </m:t>
                      </m:r>
                      <m:r>
                        <a:rPr lang="en-US" sz="1800" i="1" smtClean="0">
                          <a:solidFill>
                            <a:schemeClr val="tx1"/>
                          </a:solidFill>
                          <a:latin typeface="Cambria Math" panose="02040503050406030204" pitchFamily="18" charset="0"/>
                          <a:ea typeface="Cambria Math" panose="02040503050406030204" pitchFamily="18" charset="0"/>
                        </a:rPr>
                        <m:t>≡</m:t>
                      </m:r>
                      <m:r>
                        <a:rPr lang="en-US" sz="1800" b="0" i="1" smtClean="0">
                          <a:solidFill>
                            <a:schemeClr val="tx1"/>
                          </a:solidFill>
                          <a:latin typeface="Cambria Math" panose="02040503050406030204" pitchFamily="18" charset="0"/>
                          <a:ea typeface="Cambria Math" panose="02040503050406030204" pitchFamily="18" charset="0"/>
                        </a:rPr>
                        <m:t>  </m:t>
                      </m:r>
                      <m:r>
                        <a:rPr lang="en-US" sz="1800" i="1">
                          <a:solidFill>
                            <a:schemeClr val="tx1"/>
                          </a:solidFill>
                          <a:latin typeface="Cambria Math" panose="02040503050406030204" pitchFamily="18" charset="0"/>
                        </a:rPr>
                        <m:t>𝛾</m:t>
                      </m:r>
                      <m:r>
                        <a:rPr lang="en-US" sz="1800" i="1">
                          <a:solidFill>
                            <a:schemeClr val="tx1"/>
                          </a:solidFill>
                          <a:latin typeface="Cambria Math" panose="02040503050406030204" pitchFamily="18" charset="0"/>
                        </a:rPr>
                        <m:t>⋅</m:t>
                      </m:r>
                      <m:d>
                        <m:dPr>
                          <m:ctrlPr>
                            <a:rPr lang="en-US" sz="1800" b="0" i="1" smtClean="0">
                              <a:solidFill>
                                <a:schemeClr val="tx1"/>
                              </a:solidFill>
                              <a:latin typeface="Cambria Math" panose="02040503050406030204" pitchFamily="18" charset="0"/>
                            </a:rPr>
                          </m:ctrlPr>
                        </m:dPr>
                        <m:e>
                          <m:r>
                            <a:rPr lang="en-US" sz="1800" i="1">
                              <a:solidFill>
                                <a:schemeClr val="tx1"/>
                              </a:solidFill>
                              <a:latin typeface="Cambria Math" panose="02040503050406030204" pitchFamily="18" charset="0"/>
                            </a:rPr>
                            <m:t>𝑥</m:t>
                          </m:r>
                          <m:r>
                            <a:rPr lang="en-US" sz="1800" i="1">
                              <a:solidFill>
                                <a:schemeClr val="tx1"/>
                              </a:solidFill>
                              <a:latin typeface="Cambria Math" panose="02040503050406030204" pitchFamily="18" charset="0"/>
                            </a:rPr>
                            <m:t>−</m:t>
                          </m:r>
                          <m:r>
                            <m:rPr>
                              <m:sty m:val="p"/>
                            </m:rPr>
                            <a:rPr lang="en-US" sz="1800">
                              <a:solidFill>
                                <a:schemeClr val="tx1"/>
                              </a:solidFill>
                              <a:latin typeface="Cambria Math" panose="02040503050406030204" pitchFamily="18" charset="0"/>
                            </a:rPr>
                            <m:t>E</m:t>
                          </m:r>
                          <m:d>
                            <m:dPr>
                              <m:ctrlPr>
                                <a:rPr lang="en-US" sz="1800" i="1">
                                  <a:solidFill>
                                    <a:schemeClr val="tx1"/>
                                  </a:solidFill>
                                  <a:latin typeface="Cambria Math" panose="02040503050406030204" pitchFamily="18" charset="0"/>
                                </a:rPr>
                              </m:ctrlPr>
                            </m:dPr>
                            <m:e>
                              <m:r>
                                <a:rPr lang="en-US" sz="1800" i="1">
                                  <a:solidFill>
                                    <a:schemeClr val="tx1"/>
                                  </a:solidFill>
                                  <a:latin typeface="Cambria Math" panose="02040503050406030204" pitchFamily="18" charset="0"/>
                                </a:rPr>
                                <m:t>𝑥</m:t>
                              </m:r>
                            </m:e>
                          </m:d>
                        </m:e>
                      </m:d>
                      <m:r>
                        <a:rPr lang="en-US" sz="1800" i="1">
                          <a:solidFill>
                            <a:schemeClr val="tx1"/>
                          </a:solidFill>
                          <a:latin typeface="Cambria Math" panose="02040503050406030204" pitchFamily="18" charset="0"/>
                        </a:rPr>
                        <m:t>≥</m:t>
                      </m:r>
                      <m:r>
                        <a:rPr lang="en-US" sz="1800" b="0" i="1" smtClean="0">
                          <a:solidFill>
                            <a:schemeClr val="tx1"/>
                          </a:solidFill>
                          <a:latin typeface="Cambria Math" panose="02040503050406030204" pitchFamily="18" charset="0"/>
                        </a:rPr>
                        <m:t>−</m:t>
                      </m:r>
                      <m:r>
                        <a:rPr lang="en-US" sz="1800" i="1">
                          <a:solidFill>
                            <a:schemeClr val="tx1"/>
                          </a:solidFill>
                          <a:latin typeface="Cambria Math" panose="02040503050406030204" pitchFamily="18" charset="0"/>
                        </a:rPr>
                        <m:t>𝛽</m:t>
                      </m:r>
                      <m:r>
                        <a:rPr lang="en-US" sz="1800" b="0" i="1" smtClean="0">
                          <a:solidFill>
                            <a:schemeClr val="tx1"/>
                          </a:solidFill>
                          <a:latin typeface="Cambria Math" panose="02040503050406030204" pitchFamily="18" charset="0"/>
                        </a:rPr>
                        <m:t>⋅</m:t>
                      </m:r>
                      <m:rad>
                        <m:radPr>
                          <m:degHide m:val="on"/>
                          <m:ctrlPr>
                            <a:rPr lang="en-US" sz="1800" i="1">
                              <a:solidFill>
                                <a:schemeClr val="tx1"/>
                              </a:solidFill>
                              <a:latin typeface="Cambria Math" panose="02040503050406030204" pitchFamily="18" charset="0"/>
                            </a:rPr>
                          </m:ctrlPr>
                        </m:radPr>
                        <m:deg/>
                        <m:e>
                          <m:r>
                            <m:rPr>
                              <m:sty m:val="p"/>
                            </m:rPr>
                            <a:rPr lang="en-US" sz="1800">
                              <a:solidFill>
                                <a:schemeClr val="tx1"/>
                              </a:solidFill>
                              <a:latin typeface="Cambria Math" panose="02040503050406030204" pitchFamily="18" charset="0"/>
                            </a:rPr>
                            <m:t>Var</m:t>
                          </m:r>
                          <m:d>
                            <m:dPr>
                              <m:ctrlPr>
                                <a:rPr lang="en-US" sz="1800" i="1">
                                  <a:solidFill>
                                    <a:schemeClr val="tx1"/>
                                  </a:solidFill>
                                  <a:latin typeface="Cambria Math" panose="02040503050406030204" pitchFamily="18" charset="0"/>
                                </a:rPr>
                              </m:ctrlPr>
                            </m:dPr>
                            <m:e>
                              <m:r>
                                <a:rPr lang="en-US" sz="1800" i="1">
                                  <a:solidFill>
                                    <a:schemeClr val="tx1"/>
                                  </a:solidFill>
                                  <a:latin typeface="Cambria Math" panose="02040503050406030204" pitchFamily="18" charset="0"/>
                                </a:rPr>
                                <m:t>𝑥</m:t>
                              </m:r>
                            </m:e>
                          </m:d>
                          <m:r>
                            <a:rPr lang="en-US" sz="1800" i="1">
                              <a:solidFill>
                                <a:schemeClr val="tx1"/>
                              </a:solidFill>
                              <a:latin typeface="Cambria Math" panose="02040503050406030204" pitchFamily="18" charset="0"/>
                            </a:rPr>
                            <m:t>+</m:t>
                          </m:r>
                          <m:r>
                            <a:rPr lang="en-US" sz="1800" i="1">
                              <a:solidFill>
                                <a:schemeClr val="tx1"/>
                              </a:solidFill>
                              <a:latin typeface="Cambria Math" panose="02040503050406030204" pitchFamily="18" charset="0"/>
                            </a:rPr>
                            <m:t>𝜖</m:t>
                          </m:r>
                        </m:e>
                      </m:rad>
                    </m:oMath>
                  </m:oMathPara>
                </a14:m>
                <a:endParaRPr lang="en-US" sz="1800" i="1" dirty="0" smtClean="0">
                  <a:solidFill>
                    <a:schemeClr val="tx1"/>
                  </a:solidFill>
                  <a:latin typeface="Cambria Math" panose="020405030504060302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10100" y="1188000"/>
                <a:ext cx="7922712" cy="3850725"/>
              </a:xfrm>
              <a:blipFill rotWithShape="0">
                <a:blip r:embed="rId2"/>
                <a:stretch>
                  <a:fillRect l="-1923" t="-2057"/>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B7CEC10D-CD46-426F-915E-6C78530279CB}" type="slidenum">
              <a:rPr lang="en-US" smtClean="0"/>
              <a:t>44</a:t>
            </a:fld>
            <a:endParaRPr lang="en-US" dirty="0"/>
          </a:p>
        </p:txBody>
      </p:sp>
    </p:spTree>
    <p:extLst>
      <p:ext uri="{BB962C8B-B14F-4D97-AF65-F5344CB8AC3E}">
        <p14:creationId xmlns:p14="http://schemas.microsoft.com/office/powerpoint/2010/main" val="2248172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Fusing </a:t>
            </a:r>
            <a:r>
              <a:rPr lang="en-US" dirty="0" err="1"/>
              <a:t>BatchNorm</a:t>
            </a:r>
            <a:r>
              <a:rPr lang="en-US" dirty="0"/>
              <a:t> with Sign activation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10100" y="1188000"/>
                <a:ext cx="7922712" cy="3850725"/>
              </a:xfrm>
            </p:spPr>
            <p:txBody>
              <a:bodyPr/>
              <a:lstStyle/>
              <a:p>
                <a:pPr>
                  <a:lnSpc>
                    <a:spcPct val="100000"/>
                  </a:lnSpc>
                </a:pPr>
                <a:r>
                  <a:rPr lang="en-US" sz="2000" dirty="0"/>
                  <a:t>w</a:t>
                </a:r>
                <a:r>
                  <a:rPr lang="en-US" sz="2000" dirty="0" smtClean="0"/>
                  <a:t>hich can be simplified further in two cases:</a:t>
                </a:r>
              </a:p>
              <a:p>
                <a:pPr>
                  <a:lnSpc>
                    <a:spcPct val="100000"/>
                  </a:lnSpc>
                </a:pPr>
                <a14:m>
                  <m:oMathPara xmlns:m="http://schemas.openxmlformats.org/officeDocument/2006/math">
                    <m:oMathParaPr>
                      <m:jc m:val="centerGroup"/>
                    </m:oMathParaPr>
                    <m:oMath xmlns:m="http://schemas.openxmlformats.org/officeDocument/2006/math">
                      <m:r>
                        <a:rPr lang="en-US" sz="1800" i="1">
                          <a:solidFill>
                            <a:schemeClr val="tx1"/>
                          </a:solidFill>
                          <a:latin typeface="Cambria Math" panose="02040503050406030204" pitchFamily="18" charset="0"/>
                        </a:rPr>
                        <m:t>𝑥</m:t>
                      </m:r>
                      <m:r>
                        <a:rPr lang="en-US" sz="1800" i="1">
                          <a:solidFill>
                            <a:schemeClr val="tx1"/>
                          </a:solidFill>
                          <a:latin typeface="Cambria Math" panose="02040503050406030204" pitchFamily="18" charset="0"/>
                        </a:rPr>
                        <m:t>≥</m:t>
                      </m:r>
                      <m:r>
                        <m:rPr>
                          <m:sty m:val="p"/>
                        </m:rPr>
                        <a:rPr lang="en-US" sz="1800">
                          <a:solidFill>
                            <a:schemeClr val="tx1"/>
                          </a:solidFill>
                          <a:latin typeface="Cambria Math" panose="02040503050406030204" pitchFamily="18" charset="0"/>
                        </a:rPr>
                        <m:t>E</m:t>
                      </m:r>
                      <m:d>
                        <m:dPr>
                          <m:ctrlPr>
                            <a:rPr lang="en-US" sz="1800" i="1">
                              <a:solidFill>
                                <a:schemeClr val="tx1"/>
                              </a:solidFill>
                              <a:latin typeface="Cambria Math" panose="02040503050406030204" pitchFamily="18" charset="0"/>
                            </a:rPr>
                          </m:ctrlPr>
                        </m:dPr>
                        <m:e>
                          <m:r>
                            <a:rPr lang="en-US" sz="1800" i="1">
                              <a:solidFill>
                                <a:schemeClr val="tx1"/>
                              </a:solidFill>
                              <a:latin typeface="Cambria Math" panose="02040503050406030204" pitchFamily="18" charset="0"/>
                            </a:rPr>
                            <m:t>𝑥</m:t>
                          </m:r>
                        </m:e>
                      </m:d>
                      <m:r>
                        <a:rPr lang="en-US" sz="1800" i="1">
                          <a:solidFill>
                            <a:schemeClr val="tx1"/>
                          </a:solidFill>
                          <a:latin typeface="Cambria Math" panose="02040503050406030204" pitchFamily="18" charset="0"/>
                        </a:rPr>
                        <m:t>−</m:t>
                      </m:r>
                      <m:r>
                        <a:rPr lang="en-US" sz="1800" i="1">
                          <a:solidFill>
                            <a:schemeClr val="tx1"/>
                          </a:solidFill>
                          <a:latin typeface="Cambria Math" panose="02040503050406030204" pitchFamily="18" charset="0"/>
                        </a:rPr>
                        <m:t>𝛽</m:t>
                      </m:r>
                      <m:r>
                        <a:rPr lang="en-US" sz="1800" i="1">
                          <a:solidFill>
                            <a:schemeClr val="tx1"/>
                          </a:solidFill>
                          <a:latin typeface="Cambria Math" panose="02040503050406030204" pitchFamily="18" charset="0"/>
                        </a:rPr>
                        <m:t>⋅</m:t>
                      </m:r>
                      <m:f>
                        <m:fPr>
                          <m:ctrlPr>
                            <a:rPr lang="en-US" sz="1800" i="1">
                              <a:solidFill>
                                <a:schemeClr val="tx1"/>
                              </a:solidFill>
                              <a:latin typeface="Cambria Math" panose="02040503050406030204" pitchFamily="18" charset="0"/>
                            </a:rPr>
                          </m:ctrlPr>
                        </m:fPr>
                        <m:num>
                          <m:rad>
                            <m:radPr>
                              <m:degHide m:val="on"/>
                              <m:ctrlPr>
                                <a:rPr lang="en-US" sz="1800" i="1">
                                  <a:solidFill>
                                    <a:schemeClr val="tx1"/>
                                  </a:solidFill>
                                  <a:latin typeface="Cambria Math" panose="02040503050406030204" pitchFamily="18" charset="0"/>
                                </a:rPr>
                              </m:ctrlPr>
                            </m:radPr>
                            <m:deg/>
                            <m:e>
                              <m:r>
                                <m:rPr>
                                  <m:sty m:val="p"/>
                                </m:rPr>
                                <a:rPr lang="en-US" sz="1800">
                                  <a:solidFill>
                                    <a:schemeClr val="tx1"/>
                                  </a:solidFill>
                                  <a:latin typeface="Cambria Math" panose="02040503050406030204" pitchFamily="18" charset="0"/>
                                </a:rPr>
                                <m:t>Var</m:t>
                              </m:r>
                              <m:d>
                                <m:dPr>
                                  <m:ctrlPr>
                                    <a:rPr lang="en-US" sz="1800" i="1">
                                      <a:solidFill>
                                        <a:schemeClr val="tx1"/>
                                      </a:solidFill>
                                      <a:latin typeface="Cambria Math" panose="02040503050406030204" pitchFamily="18" charset="0"/>
                                    </a:rPr>
                                  </m:ctrlPr>
                                </m:dPr>
                                <m:e>
                                  <m:r>
                                    <a:rPr lang="en-US" sz="1800" i="1">
                                      <a:solidFill>
                                        <a:schemeClr val="tx1"/>
                                      </a:solidFill>
                                      <a:latin typeface="Cambria Math" panose="02040503050406030204" pitchFamily="18" charset="0"/>
                                    </a:rPr>
                                    <m:t>𝑥</m:t>
                                  </m:r>
                                </m:e>
                              </m:d>
                              <m:r>
                                <a:rPr lang="en-US" sz="1800" i="1">
                                  <a:solidFill>
                                    <a:schemeClr val="tx1"/>
                                  </a:solidFill>
                                  <a:latin typeface="Cambria Math" panose="02040503050406030204" pitchFamily="18" charset="0"/>
                                </a:rPr>
                                <m:t>+</m:t>
                              </m:r>
                              <m:r>
                                <a:rPr lang="en-US" sz="1800" i="1">
                                  <a:solidFill>
                                    <a:schemeClr val="tx1"/>
                                  </a:solidFill>
                                  <a:latin typeface="Cambria Math" panose="02040503050406030204" pitchFamily="18" charset="0"/>
                                </a:rPr>
                                <m:t>𝜖</m:t>
                              </m:r>
                            </m:e>
                          </m:rad>
                        </m:num>
                        <m:den>
                          <m:r>
                            <a:rPr lang="en-US" sz="1800" i="1">
                              <a:solidFill>
                                <a:schemeClr val="tx1"/>
                              </a:solidFill>
                              <a:latin typeface="Cambria Math" panose="02040503050406030204" pitchFamily="18" charset="0"/>
                            </a:rPr>
                            <m:t>𝛾</m:t>
                          </m:r>
                        </m:den>
                      </m:f>
                      <m:r>
                        <a:rPr lang="en-US" sz="1800">
                          <a:solidFill>
                            <a:schemeClr val="tx1"/>
                          </a:solidFill>
                          <a:latin typeface="Cambria Math" panose="02040503050406030204" pitchFamily="18" charset="0"/>
                        </a:rPr>
                        <m:t>,</m:t>
                      </m:r>
                      <m:r>
                        <a:rPr lang="en-US" sz="1800" i="1">
                          <a:solidFill>
                            <a:schemeClr val="tx1"/>
                          </a:solidFill>
                          <a:latin typeface="Cambria Math" panose="02040503050406030204" pitchFamily="18" charset="0"/>
                        </a:rPr>
                        <m:t>𝛾</m:t>
                      </m:r>
                      <m:r>
                        <a:rPr lang="en-US" sz="1800">
                          <a:solidFill>
                            <a:schemeClr val="tx1"/>
                          </a:solidFill>
                          <a:latin typeface="Cambria Math" panose="02040503050406030204" pitchFamily="18" charset="0"/>
                        </a:rPr>
                        <m:t>&gt;0 </m:t>
                      </m:r>
                      <m:r>
                        <a:rPr lang="en-US" sz="1800" i="1">
                          <a:solidFill>
                            <a:schemeClr val="tx1"/>
                          </a:solidFill>
                          <a:latin typeface="Cambria Math" panose="02040503050406030204" pitchFamily="18" charset="0"/>
                        </a:rPr>
                        <m:t>               </m:t>
                      </m:r>
                      <m:r>
                        <a:rPr lang="en-US" sz="1800" i="1">
                          <a:solidFill>
                            <a:schemeClr val="tx1"/>
                          </a:solidFill>
                          <a:latin typeface="Cambria Math" panose="02040503050406030204" pitchFamily="18" charset="0"/>
                        </a:rPr>
                        <m:t>𝑥</m:t>
                      </m:r>
                      <m:r>
                        <a:rPr lang="en-US" sz="1800" i="1">
                          <a:solidFill>
                            <a:schemeClr val="tx1"/>
                          </a:solidFill>
                          <a:latin typeface="Cambria Math" panose="02040503050406030204" pitchFamily="18" charset="0"/>
                        </a:rPr>
                        <m:t>≤</m:t>
                      </m:r>
                      <m:r>
                        <m:rPr>
                          <m:sty m:val="p"/>
                        </m:rPr>
                        <a:rPr lang="en-US" sz="1800">
                          <a:solidFill>
                            <a:schemeClr val="tx1"/>
                          </a:solidFill>
                          <a:latin typeface="Cambria Math" panose="02040503050406030204" pitchFamily="18" charset="0"/>
                        </a:rPr>
                        <m:t>E</m:t>
                      </m:r>
                      <m:d>
                        <m:dPr>
                          <m:ctrlPr>
                            <a:rPr lang="en-US" sz="1800" i="1">
                              <a:solidFill>
                                <a:schemeClr val="tx1"/>
                              </a:solidFill>
                              <a:latin typeface="Cambria Math" panose="02040503050406030204" pitchFamily="18" charset="0"/>
                            </a:rPr>
                          </m:ctrlPr>
                        </m:dPr>
                        <m:e>
                          <m:r>
                            <a:rPr lang="en-US" sz="1800" i="1">
                              <a:solidFill>
                                <a:schemeClr val="tx1"/>
                              </a:solidFill>
                              <a:latin typeface="Cambria Math" panose="02040503050406030204" pitchFamily="18" charset="0"/>
                            </a:rPr>
                            <m:t>𝑥</m:t>
                          </m:r>
                        </m:e>
                      </m:d>
                      <m:r>
                        <a:rPr lang="en-US" sz="1800" i="1">
                          <a:solidFill>
                            <a:schemeClr val="tx1"/>
                          </a:solidFill>
                          <a:latin typeface="Cambria Math" panose="02040503050406030204" pitchFamily="18" charset="0"/>
                        </a:rPr>
                        <m:t>−</m:t>
                      </m:r>
                      <m:r>
                        <a:rPr lang="en-US" sz="1800" i="1">
                          <a:solidFill>
                            <a:schemeClr val="tx1"/>
                          </a:solidFill>
                          <a:latin typeface="Cambria Math" panose="02040503050406030204" pitchFamily="18" charset="0"/>
                        </a:rPr>
                        <m:t>𝛽</m:t>
                      </m:r>
                      <m:r>
                        <a:rPr lang="en-US" sz="1800" i="1">
                          <a:solidFill>
                            <a:schemeClr val="tx1"/>
                          </a:solidFill>
                          <a:latin typeface="Cambria Math" panose="02040503050406030204" pitchFamily="18" charset="0"/>
                        </a:rPr>
                        <m:t>⋅</m:t>
                      </m:r>
                      <m:f>
                        <m:fPr>
                          <m:ctrlPr>
                            <a:rPr lang="en-US" sz="1800" i="1">
                              <a:solidFill>
                                <a:schemeClr val="tx1"/>
                              </a:solidFill>
                              <a:latin typeface="Cambria Math" panose="02040503050406030204" pitchFamily="18" charset="0"/>
                            </a:rPr>
                          </m:ctrlPr>
                        </m:fPr>
                        <m:num>
                          <m:rad>
                            <m:radPr>
                              <m:degHide m:val="on"/>
                              <m:ctrlPr>
                                <a:rPr lang="en-US" sz="1800" i="1">
                                  <a:solidFill>
                                    <a:schemeClr val="tx1"/>
                                  </a:solidFill>
                                  <a:latin typeface="Cambria Math" panose="02040503050406030204" pitchFamily="18" charset="0"/>
                                </a:rPr>
                              </m:ctrlPr>
                            </m:radPr>
                            <m:deg/>
                            <m:e>
                              <m:r>
                                <m:rPr>
                                  <m:sty m:val="p"/>
                                </m:rPr>
                                <a:rPr lang="en-US" sz="1800">
                                  <a:solidFill>
                                    <a:schemeClr val="tx1"/>
                                  </a:solidFill>
                                  <a:latin typeface="Cambria Math" panose="02040503050406030204" pitchFamily="18" charset="0"/>
                                </a:rPr>
                                <m:t>Var</m:t>
                              </m:r>
                              <m:d>
                                <m:dPr>
                                  <m:ctrlPr>
                                    <a:rPr lang="en-US" sz="1800" i="1">
                                      <a:solidFill>
                                        <a:schemeClr val="tx1"/>
                                      </a:solidFill>
                                      <a:latin typeface="Cambria Math" panose="02040503050406030204" pitchFamily="18" charset="0"/>
                                    </a:rPr>
                                  </m:ctrlPr>
                                </m:dPr>
                                <m:e>
                                  <m:r>
                                    <a:rPr lang="en-US" sz="1800" i="1">
                                      <a:solidFill>
                                        <a:schemeClr val="tx1"/>
                                      </a:solidFill>
                                      <a:latin typeface="Cambria Math" panose="02040503050406030204" pitchFamily="18" charset="0"/>
                                    </a:rPr>
                                    <m:t>𝑥</m:t>
                                  </m:r>
                                </m:e>
                              </m:d>
                              <m:r>
                                <a:rPr lang="en-US" sz="1800" i="1">
                                  <a:solidFill>
                                    <a:schemeClr val="tx1"/>
                                  </a:solidFill>
                                  <a:latin typeface="Cambria Math" panose="02040503050406030204" pitchFamily="18" charset="0"/>
                                </a:rPr>
                                <m:t>+</m:t>
                              </m:r>
                              <m:r>
                                <a:rPr lang="en-US" sz="1800" i="1">
                                  <a:solidFill>
                                    <a:schemeClr val="tx1"/>
                                  </a:solidFill>
                                  <a:latin typeface="Cambria Math" panose="02040503050406030204" pitchFamily="18" charset="0"/>
                                </a:rPr>
                                <m:t>𝜖</m:t>
                              </m:r>
                            </m:e>
                          </m:rad>
                        </m:num>
                        <m:den>
                          <m:r>
                            <a:rPr lang="en-US" sz="1800" i="1">
                              <a:solidFill>
                                <a:schemeClr val="tx1"/>
                              </a:solidFill>
                              <a:latin typeface="Cambria Math" panose="02040503050406030204" pitchFamily="18" charset="0"/>
                            </a:rPr>
                            <m:t>𝛾</m:t>
                          </m:r>
                        </m:den>
                      </m:f>
                      <m:r>
                        <a:rPr lang="en-US" sz="1800">
                          <a:solidFill>
                            <a:schemeClr val="tx1"/>
                          </a:solidFill>
                          <a:latin typeface="Cambria Math" panose="02040503050406030204" pitchFamily="18" charset="0"/>
                        </a:rPr>
                        <m:t>,</m:t>
                      </m:r>
                      <m:r>
                        <a:rPr lang="en-US" sz="1800" i="1">
                          <a:solidFill>
                            <a:schemeClr val="tx1"/>
                          </a:solidFill>
                          <a:latin typeface="Cambria Math" panose="02040503050406030204" pitchFamily="18" charset="0"/>
                        </a:rPr>
                        <m:t>𝛾</m:t>
                      </m:r>
                      <m:r>
                        <a:rPr lang="en-US" sz="1800">
                          <a:solidFill>
                            <a:schemeClr val="tx1"/>
                          </a:solidFill>
                          <a:latin typeface="Cambria Math" panose="02040503050406030204" pitchFamily="18" charset="0"/>
                        </a:rPr>
                        <m:t>&lt;0</m:t>
                      </m:r>
                    </m:oMath>
                  </m:oMathPara>
                </a14:m>
                <a:endParaRPr lang="en-US" sz="2000" i="1" dirty="0" smtClean="0">
                  <a:solidFill>
                    <a:schemeClr val="tx1"/>
                  </a:solidFill>
                  <a:latin typeface="Cambria Math" panose="02040503050406030204" pitchFamily="18" charset="0"/>
                </a:endParaRPr>
              </a:p>
              <a:p>
                <a:pPr>
                  <a:lnSpc>
                    <a:spcPct val="100000"/>
                  </a:lnSpc>
                </a:pPr>
                <a:endParaRPr lang="en-US" sz="2000" dirty="0" smtClean="0"/>
              </a:p>
              <a:p>
                <a:pPr>
                  <a:lnSpc>
                    <a:spcPct val="100000"/>
                  </a:lnSpc>
                </a:pPr>
                <a:r>
                  <a:rPr lang="en-US" sz="2000" dirty="0" smtClean="0"/>
                  <a:t>To get rid of these two cases we can negate the mean and weights of output channels in the preceding convolution layer that have negative </a:t>
                </a:r>
                <a14:m>
                  <m:oMath xmlns:m="http://schemas.openxmlformats.org/officeDocument/2006/math">
                    <m:r>
                      <a:rPr lang="en-US" sz="2000" i="1">
                        <a:solidFill>
                          <a:schemeClr val="tx1"/>
                        </a:solidFill>
                        <a:latin typeface="Cambria Math" panose="02040503050406030204" pitchFamily="18" charset="0"/>
                      </a:rPr>
                      <m:t>𝛾</m:t>
                    </m:r>
                  </m:oMath>
                </a14:m>
                <a:r>
                  <a:rPr lang="en-US" sz="2000" dirty="0" smtClean="0"/>
                  <a:t> i.e.</a:t>
                </a:r>
              </a:p>
              <a:p>
                <a:pPr>
                  <a:lnSpc>
                    <a:spcPct val="100000"/>
                  </a:lnSpc>
                </a:pPr>
                <a14:m>
                  <m:oMathPara xmlns:m="http://schemas.openxmlformats.org/officeDocument/2006/math">
                    <m:oMathParaPr>
                      <m:jc m:val="centerGroup"/>
                    </m:oMathParaPr>
                    <m:oMath xmlns:m="http://schemas.openxmlformats.org/officeDocument/2006/math">
                      <m:r>
                        <a:rPr lang="en-US" sz="2000" b="0" i="1" smtClean="0">
                          <a:solidFill>
                            <a:schemeClr val="tx1"/>
                          </a:solidFill>
                          <a:latin typeface="Cambria Math" panose="02040503050406030204" pitchFamily="18" charset="0"/>
                        </a:rPr>
                        <m:t>𝐶𝑜𝑛𝑣</m:t>
                      </m:r>
                      <m:r>
                        <a:rPr lang="en-US" sz="2000" b="0" i="1" smtClean="0">
                          <a:solidFill>
                            <a:schemeClr val="tx1"/>
                          </a:solidFill>
                          <a:latin typeface="Cambria Math" panose="02040503050406030204" pitchFamily="18" charset="0"/>
                        </a:rPr>
                        <m:t>2</m:t>
                      </m:r>
                      <m:r>
                        <a:rPr lang="en-US" sz="2000" b="0" i="1" smtClean="0">
                          <a:solidFill>
                            <a:schemeClr val="tx1"/>
                          </a:solidFill>
                          <a:latin typeface="Cambria Math" panose="02040503050406030204" pitchFamily="18" charset="0"/>
                        </a:rPr>
                        <m:t>𝑑</m:t>
                      </m:r>
                      <m:d>
                        <m:dPr>
                          <m:ctrlPr>
                            <a:rPr lang="en-US" sz="2000" b="0" i="1" smtClean="0">
                              <a:solidFill>
                                <a:schemeClr val="tx1"/>
                              </a:solidFill>
                              <a:latin typeface="Cambria Math" panose="02040503050406030204" pitchFamily="18" charset="0"/>
                            </a:rPr>
                          </m:ctrlPr>
                        </m:dPr>
                        <m:e>
                          <m:r>
                            <a:rPr lang="en-US" sz="2000" b="0" i="1" smtClean="0">
                              <a:solidFill>
                                <a:schemeClr val="tx1"/>
                              </a:solidFill>
                              <a:latin typeface="Cambria Math" panose="02040503050406030204" pitchFamily="18" charset="0"/>
                            </a:rPr>
                            <m:t>𝑑</m:t>
                          </m:r>
                          <m:r>
                            <a:rPr lang="en-US" sz="2000" b="0" i="1" smtClean="0">
                              <a:solidFill>
                                <a:schemeClr val="tx1"/>
                              </a:solidFill>
                              <a:latin typeface="Cambria Math" panose="02040503050406030204" pitchFamily="18" charset="0"/>
                            </a:rPr>
                            <m:t>,±</m:t>
                          </m:r>
                          <m:r>
                            <a:rPr lang="en-US" sz="2000" b="0" i="1" smtClean="0">
                              <a:solidFill>
                                <a:schemeClr val="tx1"/>
                              </a:solidFill>
                              <a:latin typeface="Cambria Math" panose="02040503050406030204" pitchFamily="18" charset="0"/>
                            </a:rPr>
                            <m:t>𝑤</m:t>
                          </m:r>
                        </m:e>
                      </m:d>
                      <m:r>
                        <a:rPr lang="en-US" sz="2000" b="0" i="1" smtClean="0">
                          <a:solidFill>
                            <a:schemeClr val="tx1"/>
                          </a:solidFill>
                          <a:latin typeface="Cambria Math" panose="02040503050406030204" pitchFamily="18" charset="0"/>
                        </a:rPr>
                        <m:t>≥</m:t>
                      </m:r>
                      <m:r>
                        <a:rPr lang="en-US" sz="2000" i="1" smtClean="0">
                          <a:solidFill>
                            <a:srgbClr val="C00000"/>
                          </a:solidFill>
                          <a:latin typeface="Cambria Math" panose="02040503050406030204" pitchFamily="18" charset="0"/>
                          <a:ea typeface="Cambria Math" panose="02040503050406030204" pitchFamily="18" charset="0"/>
                        </a:rPr>
                        <m:t>±</m:t>
                      </m:r>
                      <m:r>
                        <m:rPr>
                          <m:sty m:val="p"/>
                        </m:rPr>
                        <a:rPr lang="en-US" sz="2000">
                          <a:solidFill>
                            <a:schemeClr val="tx1"/>
                          </a:solidFill>
                          <a:latin typeface="Cambria Math" panose="02040503050406030204" pitchFamily="18" charset="0"/>
                        </a:rPr>
                        <m:t>E</m:t>
                      </m:r>
                      <m:d>
                        <m:dPr>
                          <m:ctrlPr>
                            <a:rPr lang="en-US" sz="2000" i="1">
                              <a:solidFill>
                                <a:schemeClr val="tx1"/>
                              </a:solidFill>
                              <a:latin typeface="Cambria Math" panose="02040503050406030204" pitchFamily="18" charset="0"/>
                            </a:rPr>
                          </m:ctrlPr>
                        </m:dPr>
                        <m:e>
                          <m:r>
                            <a:rPr lang="en-US" sz="2000" i="1">
                              <a:solidFill>
                                <a:schemeClr val="tx1"/>
                              </a:solidFill>
                              <a:latin typeface="Cambria Math" panose="02040503050406030204" pitchFamily="18" charset="0"/>
                            </a:rPr>
                            <m:t>𝑥</m:t>
                          </m:r>
                        </m:e>
                      </m:d>
                      <m:r>
                        <a:rPr lang="en-US" sz="2000" i="1">
                          <a:solidFill>
                            <a:schemeClr val="tx1"/>
                          </a:solidFill>
                          <a:latin typeface="Cambria Math" panose="02040503050406030204" pitchFamily="18" charset="0"/>
                        </a:rPr>
                        <m:t>−</m:t>
                      </m:r>
                      <m:r>
                        <a:rPr lang="en-US" sz="2000" i="1">
                          <a:solidFill>
                            <a:schemeClr val="tx1"/>
                          </a:solidFill>
                          <a:latin typeface="Cambria Math" panose="02040503050406030204" pitchFamily="18" charset="0"/>
                        </a:rPr>
                        <m:t>𝛽</m:t>
                      </m:r>
                      <m:r>
                        <a:rPr lang="en-US" sz="2000" i="1">
                          <a:solidFill>
                            <a:schemeClr val="tx1"/>
                          </a:solidFill>
                          <a:latin typeface="Cambria Math" panose="02040503050406030204" pitchFamily="18" charset="0"/>
                        </a:rPr>
                        <m:t>⋅</m:t>
                      </m:r>
                      <m:f>
                        <m:fPr>
                          <m:ctrlPr>
                            <a:rPr lang="en-US" sz="2000" i="1">
                              <a:solidFill>
                                <a:schemeClr val="tx1"/>
                              </a:solidFill>
                              <a:latin typeface="Cambria Math" panose="02040503050406030204" pitchFamily="18" charset="0"/>
                            </a:rPr>
                          </m:ctrlPr>
                        </m:fPr>
                        <m:num>
                          <m:rad>
                            <m:radPr>
                              <m:degHide m:val="on"/>
                              <m:ctrlPr>
                                <a:rPr lang="en-US" sz="2000" i="1">
                                  <a:solidFill>
                                    <a:schemeClr val="tx1"/>
                                  </a:solidFill>
                                  <a:latin typeface="Cambria Math" panose="02040503050406030204" pitchFamily="18" charset="0"/>
                                </a:rPr>
                              </m:ctrlPr>
                            </m:radPr>
                            <m:deg/>
                            <m:e>
                              <m:r>
                                <m:rPr>
                                  <m:sty m:val="p"/>
                                </m:rPr>
                                <a:rPr lang="en-US" sz="2000">
                                  <a:solidFill>
                                    <a:schemeClr val="tx1"/>
                                  </a:solidFill>
                                  <a:latin typeface="Cambria Math" panose="02040503050406030204" pitchFamily="18" charset="0"/>
                                </a:rPr>
                                <m:t>Var</m:t>
                              </m:r>
                              <m:d>
                                <m:dPr>
                                  <m:ctrlPr>
                                    <a:rPr lang="en-US" sz="2000" i="1">
                                      <a:solidFill>
                                        <a:schemeClr val="tx1"/>
                                      </a:solidFill>
                                      <a:latin typeface="Cambria Math" panose="02040503050406030204" pitchFamily="18" charset="0"/>
                                    </a:rPr>
                                  </m:ctrlPr>
                                </m:dPr>
                                <m:e>
                                  <m:r>
                                    <a:rPr lang="en-US" sz="2000" i="1">
                                      <a:solidFill>
                                        <a:schemeClr val="tx1"/>
                                      </a:solidFill>
                                      <a:latin typeface="Cambria Math" panose="02040503050406030204" pitchFamily="18" charset="0"/>
                                    </a:rPr>
                                    <m:t>𝑥</m:t>
                                  </m:r>
                                </m:e>
                              </m:d>
                              <m:r>
                                <a:rPr lang="en-US" sz="2000" i="1">
                                  <a:solidFill>
                                    <a:schemeClr val="tx1"/>
                                  </a:solidFill>
                                  <a:latin typeface="Cambria Math" panose="02040503050406030204" pitchFamily="18" charset="0"/>
                                </a:rPr>
                                <m:t>+</m:t>
                              </m:r>
                              <m:r>
                                <a:rPr lang="en-US" sz="2000" i="1">
                                  <a:solidFill>
                                    <a:schemeClr val="tx1"/>
                                  </a:solidFill>
                                  <a:latin typeface="Cambria Math" panose="02040503050406030204" pitchFamily="18" charset="0"/>
                                </a:rPr>
                                <m:t>𝜖</m:t>
                              </m:r>
                            </m:e>
                          </m:rad>
                        </m:num>
                        <m:den>
                          <m:r>
                            <a:rPr lang="en-US" sz="2000" i="1">
                              <a:solidFill>
                                <a:schemeClr val="tx1"/>
                              </a:solidFill>
                              <a:latin typeface="Cambria Math" panose="02040503050406030204" pitchFamily="18" charset="0"/>
                            </a:rPr>
                            <m:t>𝛾</m:t>
                          </m:r>
                        </m:den>
                      </m:f>
                    </m:oMath>
                  </m:oMathPara>
                </a14:m>
                <a:endParaRPr lang="en-US" sz="2400" i="1" dirty="0">
                  <a:solidFill>
                    <a:schemeClr val="tx1"/>
                  </a:solidFill>
                  <a:latin typeface="Cambria Math" panose="02040503050406030204" pitchFamily="18" charset="0"/>
                </a:endParaRPr>
              </a:p>
              <a:p>
                <a:pPr>
                  <a:lnSpc>
                    <a:spcPct val="100000"/>
                  </a:lnSpc>
                </a:pPr>
                <a:endParaRPr lang="en-US"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10100" y="1188000"/>
                <a:ext cx="7922712" cy="3850725"/>
              </a:xfrm>
              <a:blipFill rotWithShape="0">
                <a:blip r:embed="rId2"/>
                <a:stretch>
                  <a:fillRect l="-1923" t="-2057" r="-1769"/>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B7CEC10D-CD46-426F-915E-6C78530279CB}" type="slidenum">
              <a:rPr lang="en-US" smtClean="0"/>
              <a:t>45</a:t>
            </a:fld>
            <a:endParaRPr lang="en-US" dirty="0"/>
          </a:p>
        </p:txBody>
      </p:sp>
      <p:sp>
        <p:nvSpPr>
          <p:cNvPr id="5" name="Rectangle 4"/>
          <p:cNvSpPr/>
          <p:nvPr/>
        </p:nvSpPr>
        <p:spPr>
          <a:xfrm>
            <a:off x="0" y="4803703"/>
            <a:ext cx="8709364" cy="369332"/>
          </a:xfrm>
          <a:prstGeom prst="rect">
            <a:avLst/>
          </a:prstGeom>
        </p:spPr>
        <p:txBody>
          <a:bodyPr wrap="square">
            <a:spAutoFit/>
          </a:bodyPr>
          <a:lstStyle/>
          <a:p>
            <a:r>
              <a:rPr lang="en-US" sz="900" i="1" dirty="0" smtClean="0">
                <a:solidFill>
                  <a:schemeClr val="bg1">
                    <a:lumMod val="50000"/>
                  </a:schemeClr>
                </a:solidFill>
              </a:rPr>
              <a:t>* Finn</a:t>
            </a:r>
            <a:r>
              <a:rPr lang="en-US" sz="900" i="1" dirty="0">
                <a:solidFill>
                  <a:schemeClr val="bg1">
                    <a:lumMod val="50000"/>
                  </a:schemeClr>
                </a:solidFill>
              </a:rPr>
              <a:t>: A framework for fast, scalable </a:t>
            </a:r>
            <a:r>
              <a:rPr lang="en-US" sz="900" i="1" dirty="0" err="1">
                <a:solidFill>
                  <a:schemeClr val="bg1">
                    <a:lumMod val="50000"/>
                  </a:schemeClr>
                </a:solidFill>
              </a:rPr>
              <a:t>binarized</a:t>
            </a:r>
            <a:r>
              <a:rPr lang="en-US" sz="900" i="1" dirty="0">
                <a:solidFill>
                  <a:schemeClr val="bg1">
                    <a:lumMod val="50000"/>
                  </a:schemeClr>
                </a:solidFill>
              </a:rPr>
              <a:t> neural network inference – </a:t>
            </a:r>
            <a:r>
              <a:rPr lang="en-US" sz="900" i="1" dirty="0" smtClean="0">
                <a:solidFill>
                  <a:schemeClr val="bg1">
                    <a:lumMod val="50000"/>
                  </a:schemeClr>
                </a:solidFill>
              </a:rPr>
              <a:t>Y. </a:t>
            </a:r>
            <a:r>
              <a:rPr lang="en-US" sz="900" i="1" dirty="0" err="1" smtClean="0">
                <a:solidFill>
                  <a:schemeClr val="bg1">
                    <a:lumMod val="50000"/>
                  </a:schemeClr>
                </a:solidFill>
              </a:rPr>
              <a:t>Umuroglu</a:t>
            </a:r>
            <a:r>
              <a:rPr lang="en-US" sz="900" i="1" dirty="0" smtClean="0">
                <a:solidFill>
                  <a:schemeClr val="bg1">
                    <a:lumMod val="50000"/>
                  </a:schemeClr>
                </a:solidFill>
              </a:rPr>
              <a:t> et al. (FPL </a:t>
            </a:r>
            <a:r>
              <a:rPr lang="en-US" sz="900" i="1" dirty="0">
                <a:solidFill>
                  <a:schemeClr val="bg1">
                    <a:lumMod val="50000"/>
                  </a:schemeClr>
                </a:solidFill>
              </a:rPr>
              <a:t>2017</a:t>
            </a:r>
            <a:r>
              <a:rPr lang="en-US" sz="900" i="1" dirty="0" smtClean="0">
                <a:solidFill>
                  <a:schemeClr val="bg1">
                    <a:lumMod val="50000"/>
                  </a:schemeClr>
                </a:solidFill>
              </a:rPr>
              <a:t>) and</a:t>
            </a:r>
          </a:p>
          <a:p>
            <a:r>
              <a:rPr lang="en-US" sz="900" i="1" dirty="0" smtClean="0">
                <a:solidFill>
                  <a:schemeClr val="bg1">
                    <a:lumMod val="50000"/>
                  </a:schemeClr>
                </a:solidFill>
              </a:rPr>
              <a:t>similar </a:t>
            </a:r>
            <a:r>
              <a:rPr lang="en-US" sz="900" i="1" dirty="0">
                <a:solidFill>
                  <a:schemeClr val="bg1">
                    <a:lumMod val="50000"/>
                  </a:schemeClr>
                </a:solidFill>
              </a:rPr>
              <a:t>to Eq. 3 in XNOR Neural Engine: A Hardware Accelerator IP for 21.6-fJ/op Binary Neural Network Inference – F. Conti et al. (TCAD 2018)</a:t>
            </a:r>
          </a:p>
        </p:txBody>
      </p:sp>
    </p:spTree>
    <p:extLst>
      <p:ext uri="{BB962C8B-B14F-4D97-AF65-F5344CB8AC3E}">
        <p14:creationId xmlns:p14="http://schemas.microsoft.com/office/powerpoint/2010/main" val="2158696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Further optimizations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342900" indent="-342900">
                  <a:lnSpc>
                    <a:spcPct val="100000"/>
                  </a:lnSpc>
                  <a:buFont typeface="Arial" panose="020B0604020202020204" pitchFamily="34" charset="0"/>
                  <a:buChar char="•"/>
                </a:pPr>
                <a:r>
                  <a:rPr lang="en-US" sz="2000" dirty="0" smtClean="0"/>
                  <a:t>If your weights have a scaling factor (e.g. in XNOR-Net or ABC-Net), this scaling factor can also be fused into the comparison.</a:t>
                </a:r>
              </a:p>
              <a:p>
                <a:pPr marL="342900" indent="-342900">
                  <a:lnSpc>
                    <a:spcPct val="100000"/>
                  </a:lnSpc>
                  <a:buFont typeface="Arial" panose="020B0604020202020204" pitchFamily="34" charset="0"/>
                  <a:buChar char="•"/>
                </a:pPr>
                <a:r>
                  <a:rPr lang="en-US" sz="2000" dirty="0" smtClean="0"/>
                  <a:t>The subtract in the </a:t>
                </a:r>
                <a:r>
                  <a:rPr lang="en-US" sz="2000" dirty="0" err="1" smtClean="0"/>
                  <a:t>PopCount</a:t>
                </a:r>
                <a:r>
                  <a:rPr lang="en-US" sz="2000" dirty="0" smtClean="0"/>
                  <a:t> operator </a:t>
                </a:r>
                <a:r>
                  <a:rPr lang="en-US" sz="2000" dirty="0" smtClean="0">
                    <a:solidFill>
                      <a:srgbClr val="101073"/>
                    </a:solidFill>
                  </a:rPr>
                  <a:t>(</a:t>
                </a:r>
                <a14:m>
                  <m:oMath xmlns:m="http://schemas.openxmlformats.org/officeDocument/2006/math">
                    <m:r>
                      <a:rPr lang="en-US" sz="2000" i="1">
                        <a:solidFill>
                          <a:srgbClr val="101073"/>
                        </a:solidFill>
                        <a:latin typeface="Cambria Math" panose="02040503050406030204" pitchFamily="18" charset="0"/>
                      </a:rPr>
                      <m:t>𝐾</m:t>
                    </m:r>
                    <m:r>
                      <a:rPr lang="en-US" sz="2000" i="1">
                        <a:solidFill>
                          <a:srgbClr val="101073"/>
                        </a:solidFill>
                        <a:latin typeface="Cambria Math" panose="02040503050406030204" pitchFamily="18" charset="0"/>
                      </a:rPr>
                      <m:t>⋅</m:t>
                    </m:r>
                    <m:r>
                      <a:rPr lang="en-US" sz="2000" i="1">
                        <a:solidFill>
                          <a:srgbClr val="101073"/>
                        </a:solidFill>
                        <a:latin typeface="Cambria Math" panose="02040503050406030204" pitchFamily="18" charset="0"/>
                      </a:rPr>
                      <m:t>𝑁</m:t>
                    </m:r>
                  </m:oMath>
                </a14:m>
                <a:r>
                  <a:rPr lang="en-US" sz="2000" dirty="0" smtClean="0">
                    <a:solidFill>
                      <a:srgbClr val="101073"/>
                    </a:solidFill>
                  </a:rPr>
                  <a:t>)</a:t>
                </a:r>
                <a:r>
                  <a:rPr lang="en-US" sz="2000" dirty="0" smtClean="0"/>
                  <a:t> can also be merged:</a:t>
                </a:r>
              </a:p>
              <a:p>
                <a:pPr marL="342900" indent="-342900">
                  <a:lnSpc>
                    <a:spcPct val="100000"/>
                  </a:lnSpc>
                  <a:buFont typeface="Arial" panose="020B0604020202020204" pitchFamily="34" charset="0"/>
                  <a:buChar char="•"/>
                </a:pPr>
                <a:endParaRPr lang="en-US"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846" t="-2342"/>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B7CEC10D-CD46-426F-915E-6C78530279CB}" type="slidenum">
              <a:rPr lang="en-US" smtClean="0"/>
              <a:t>46</a:t>
            </a:fld>
            <a:endParaRPr lang="en-US" dirty="0"/>
          </a:p>
        </p:txBody>
      </p:sp>
      <mc:AlternateContent xmlns:mc="http://schemas.openxmlformats.org/markup-compatibility/2006" xmlns:a14="http://schemas.microsoft.com/office/drawing/2010/main">
        <mc:Choice Requires="a14">
          <p:sp>
            <p:nvSpPr>
              <p:cNvPr id="5" name="TextBox 4"/>
              <p:cNvSpPr txBox="1"/>
              <p:nvPr/>
            </p:nvSpPr>
            <p:spPr>
              <a:xfrm>
                <a:off x="2247730" y="2325479"/>
                <a:ext cx="4299575" cy="41453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i="1" smtClean="0">
                              <a:latin typeface="Cambria Math" panose="02040503050406030204" pitchFamily="18" charset="0"/>
                            </a:rPr>
                            <m:t>𝑎</m:t>
                          </m:r>
                        </m:e>
                        <m:sub>
                          <m:r>
                            <a:rPr lang="en-US" b="0" i="1" smtClean="0">
                              <a:latin typeface="Cambria Math" panose="02040503050406030204" pitchFamily="18" charset="0"/>
                            </a:rPr>
                            <m:t>𝐵</m:t>
                          </m:r>
                        </m:sub>
                      </m:sSub>
                      <m:r>
                        <a:rPr lang="en-US" i="1" smtClean="0">
                          <a:latin typeface="Cambria Math" panose="02040503050406030204" pitchFamily="18" charset="0"/>
                        </a:rPr>
                        <m:t>=</m:t>
                      </m:r>
                      <m:r>
                        <a:rPr lang="en-US" i="1">
                          <a:latin typeface="Cambria Math" panose="02040503050406030204" pitchFamily="18" charset="0"/>
                          <a:ea typeface="Cambria Math" panose="02040503050406030204" pitchFamily="18" charset="0"/>
                        </a:rPr>
                        <m:t>𝜑</m:t>
                      </m:r>
                      <m:d>
                        <m:dPr>
                          <m:ctrlPr>
                            <a:rPr lang="en-US" i="1">
                              <a:latin typeface="Cambria Math" panose="02040503050406030204" pitchFamily="18" charset="0"/>
                            </a:rPr>
                          </m:ctrlPr>
                        </m:dPr>
                        <m:e>
                          <m:r>
                            <a:rPr lang="en-US" b="0" i="1" smtClean="0">
                              <a:latin typeface="Cambria Math" panose="02040503050406030204" pitchFamily="18" charset="0"/>
                            </a:rPr>
                            <m:t>2⋅</m:t>
                          </m:r>
                          <m:r>
                            <a:rPr lang="en-US" b="0" i="1" smtClean="0">
                              <a:latin typeface="Cambria Math" panose="02040503050406030204" pitchFamily="18" charset="0"/>
                            </a:rPr>
                            <m:t>𝑃𝑜𝑝𝐶𝑛𝑡</m:t>
                          </m:r>
                          <m:d>
                            <m:dPr>
                              <m:ctrlPr>
                                <a:rPr lang="en-US" b="0" i="1" smtClean="0">
                                  <a:latin typeface="Cambria Math" panose="02040503050406030204" pitchFamily="18" charset="0"/>
                                </a:rPr>
                              </m:ctrlPr>
                            </m:dPr>
                            <m:e>
                              <m:r>
                                <a:rPr lang="en-US" i="1">
                                  <a:latin typeface="Cambria Math" panose="02040503050406030204" pitchFamily="18" charset="0"/>
                                </a:rPr>
                                <m:t>~</m:t>
                              </m:r>
                              <m:d>
                                <m:dPr>
                                  <m:ctrlPr>
                                    <a:rPr lang="en-US" b="0" i="1" smtClean="0">
                                      <a:latin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panose="02040503050406030204" pitchFamily="18" charset="0"/>
                                        </a:rPr>
                                        <m:t>𝑤</m:t>
                                      </m:r>
                                    </m:e>
                                    <m:sub>
                                      <m:r>
                                        <a:rPr lang="en-US" i="1">
                                          <a:latin typeface="Cambria Math" panose="02040503050406030204" pitchFamily="18" charset="0"/>
                                        </a:rPr>
                                        <m:t>𝐵</m:t>
                                      </m:r>
                                    </m:sub>
                                    <m:sup>
                                      <m:r>
                                        <a:rPr lang="en-US" i="1">
                                          <a:latin typeface="Cambria Math" panose="02040503050406030204" pitchFamily="18" charset="0"/>
                                        </a:rPr>
                                        <m:t>𝑖</m:t>
                                      </m:r>
                                    </m:sup>
                                  </m:sSubSup>
                                  <m:r>
                                    <a:rPr lang="en-US" b="0" i="1" smtClean="0">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𝑑</m:t>
                                      </m:r>
                                    </m:e>
                                    <m:sub>
                                      <m:r>
                                        <a:rPr lang="en-US" i="1">
                                          <a:latin typeface="Cambria Math" panose="02040503050406030204" pitchFamily="18" charset="0"/>
                                        </a:rPr>
                                        <m:t>𝐵</m:t>
                                      </m:r>
                                    </m:sub>
                                    <m:sup>
                                      <m:r>
                                        <a:rPr lang="en-US" i="1">
                                          <a:latin typeface="Cambria Math" panose="02040503050406030204" pitchFamily="18" charset="0"/>
                                        </a:rPr>
                                        <m:t>𝑖</m:t>
                                      </m:r>
                                    </m:sup>
                                  </m:sSubSup>
                                </m:e>
                              </m:d>
                            </m:e>
                          </m:d>
                          <m:r>
                            <a:rPr lang="en-US" b="0" i="1" smtClean="0">
                              <a:latin typeface="Cambria Math" panose="02040503050406030204" pitchFamily="18" charset="0"/>
                            </a:rPr>
                            <m:t>−</m:t>
                          </m:r>
                          <m:r>
                            <a:rPr lang="en-US" b="0" i="1" smtClean="0">
                              <a:solidFill>
                                <a:srgbClr val="C00000"/>
                              </a:solidFill>
                              <a:latin typeface="Cambria Math" panose="02040503050406030204" pitchFamily="18" charset="0"/>
                            </a:rPr>
                            <m:t>𝐾</m:t>
                          </m:r>
                          <m:r>
                            <a:rPr lang="en-US" i="1">
                              <a:solidFill>
                                <a:srgbClr val="C00000"/>
                              </a:solidFill>
                              <a:latin typeface="Cambria Math" panose="02040503050406030204" pitchFamily="18" charset="0"/>
                            </a:rPr>
                            <m:t>⋅</m:t>
                          </m:r>
                          <m:r>
                            <a:rPr lang="en-US" i="1">
                              <a:solidFill>
                                <a:srgbClr val="C00000"/>
                              </a:solidFill>
                              <a:latin typeface="Cambria Math" panose="02040503050406030204" pitchFamily="18" charset="0"/>
                            </a:rPr>
                            <m:t>𝑁</m:t>
                          </m:r>
                          <m:r>
                            <m:rPr>
                              <m:nor/>
                            </m:rPr>
                            <a:rPr lang="en-US" b="1" dirty="0">
                              <a:solidFill>
                                <a:srgbClr val="C00000"/>
                              </a:solidFill>
                            </a:rPr>
                            <m:t>  </m:t>
                          </m:r>
                        </m:e>
                      </m:d>
                    </m:oMath>
                  </m:oMathPara>
                </a14:m>
                <a:endParaRPr lang="en-US" sz="2000" dirty="0"/>
              </a:p>
            </p:txBody>
          </p:sp>
        </mc:Choice>
        <mc:Fallback xmlns="">
          <p:sp>
            <p:nvSpPr>
              <p:cNvPr id="5" name="TextBox 4"/>
              <p:cNvSpPr txBox="1">
                <a:spLocks noRot="1" noChangeAspect="1" noMove="1" noResize="1" noEditPoints="1" noAdjustHandles="1" noChangeArrowheads="1" noChangeShapeType="1" noTextEdit="1"/>
              </p:cNvSpPr>
              <p:nvPr/>
            </p:nvSpPr>
            <p:spPr>
              <a:xfrm>
                <a:off x="2247730" y="2325479"/>
                <a:ext cx="4299575" cy="414537"/>
              </a:xfrm>
              <a:prstGeom prst="rect">
                <a:avLst/>
              </a:prstGeom>
              <a:blipFill rotWithShape="0">
                <a:blip r:embed="rId3"/>
                <a:stretch>
                  <a:fillRect l="-284" b="-7353"/>
                </a:stretch>
              </a:blipFill>
            </p:spPr>
            <p:txBody>
              <a:bodyPr/>
              <a:lstStyle/>
              <a:p>
                <a:r>
                  <a:rPr lang="en-US">
                    <a:noFill/>
                  </a:rPr>
                  <a:t> </a:t>
                </a:r>
              </a:p>
            </p:txBody>
          </p:sp>
        </mc:Fallback>
      </mc:AlternateContent>
    </p:spTree>
    <p:extLst>
      <p:ext uri="{BB962C8B-B14F-4D97-AF65-F5344CB8AC3E}">
        <p14:creationId xmlns:p14="http://schemas.microsoft.com/office/powerpoint/2010/main" val="672116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Putting it together</a:t>
            </a:r>
            <a:endParaRPr lang="en-US" dirty="0"/>
          </a:p>
        </p:txBody>
      </p:sp>
      <p:sp>
        <p:nvSpPr>
          <p:cNvPr id="3" name="Content Placeholder 2"/>
          <p:cNvSpPr>
            <a:spLocks noGrp="1"/>
          </p:cNvSpPr>
          <p:nvPr>
            <p:ph idx="1"/>
          </p:nvPr>
        </p:nvSpPr>
        <p:spPr>
          <a:xfrm>
            <a:off x="620182" y="2777353"/>
            <a:ext cx="5261695" cy="1830554"/>
          </a:xfrm>
        </p:spPr>
        <p:txBody>
          <a:bodyPr/>
          <a:lstStyle/>
          <a:p>
            <a:pPr>
              <a:lnSpc>
                <a:spcPct val="100000"/>
              </a:lnSpc>
            </a:pPr>
            <a:r>
              <a:rPr lang="en-US" sz="1800" dirty="0"/>
              <a:t>To implement a BNN for efficient inference on a 32-bit architecture, several </a:t>
            </a:r>
            <a:r>
              <a:rPr lang="en-US" sz="1800" dirty="0" smtClean="0"/>
              <a:t>other issues need </a:t>
            </a:r>
            <a:r>
              <a:rPr lang="en-US" sz="1800" dirty="0"/>
              <a:t>to be </a:t>
            </a:r>
            <a:r>
              <a:rPr lang="en-US" sz="1800" dirty="0" smtClean="0"/>
              <a:t>addressed:</a:t>
            </a:r>
            <a:endParaRPr lang="en-US" sz="1800" dirty="0"/>
          </a:p>
          <a:p>
            <a:pPr marL="488250" lvl="2" indent="-285750">
              <a:lnSpc>
                <a:spcPct val="100000"/>
              </a:lnSpc>
            </a:pPr>
            <a:r>
              <a:rPr lang="en-US" sz="1800" dirty="0" smtClean="0"/>
              <a:t>Scheduling and </a:t>
            </a:r>
            <a:r>
              <a:rPr lang="en-US" sz="1800" dirty="0" err="1" smtClean="0"/>
              <a:t>bitpacking</a:t>
            </a:r>
            <a:endParaRPr lang="en-US" sz="1800" dirty="0" smtClean="0"/>
          </a:p>
          <a:p>
            <a:pPr marL="488250" lvl="2" indent="-285750">
              <a:lnSpc>
                <a:spcPct val="100000"/>
              </a:lnSpc>
            </a:pPr>
            <a:r>
              <a:rPr lang="en-US" sz="1800" dirty="0" smtClean="0"/>
              <a:t>Input feature map border padding</a:t>
            </a:r>
            <a:endParaRPr lang="en-US" sz="1800" dirty="0"/>
          </a:p>
        </p:txBody>
      </p:sp>
      <p:sp>
        <p:nvSpPr>
          <p:cNvPr id="4" name="Slide Number Placeholder 3"/>
          <p:cNvSpPr>
            <a:spLocks noGrp="1"/>
          </p:cNvSpPr>
          <p:nvPr>
            <p:ph type="sldNum" sz="quarter" idx="12"/>
          </p:nvPr>
        </p:nvSpPr>
        <p:spPr/>
        <p:txBody>
          <a:bodyPr/>
          <a:lstStyle/>
          <a:p>
            <a:fld id="{B7CEC10D-CD46-426F-915E-6C78530279CB}" type="slidenum">
              <a:rPr lang="en-US" smtClean="0"/>
              <a:t>47</a:t>
            </a:fld>
            <a:endParaRPr lang="en-US" dirty="0"/>
          </a:p>
        </p:txBody>
      </p:sp>
      <mc:AlternateContent xmlns:mc="http://schemas.openxmlformats.org/markup-compatibility/2006" xmlns:a14="http://schemas.microsoft.com/office/drawing/2010/main">
        <mc:Choice Requires="a14">
          <p:sp>
            <p:nvSpPr>
              <p:cNvPr id="5" name="Rectangle 4"/>
              <p:cNvSpPr/>
              <p:nvPr/>
            </p:nvSpPr>
            <p:spPr>
              <a:xfrm>
                <a:off x="6425219" y="3377519"/>
                <a:ext cx="665695" cy="38446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ea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𝑎</m:t>
                          </m:r>
                        </m:e>
                        <m:sub>
                          <m:r>
                            <a:rPr lang="en-US" b="0" i="1" smtClean="0">
                              <a:latin typeface="Cambria Math" panose="02040503050406030204" pitchFamily="18" charset="0"/>
                              <a:ea typeface="Cambria Math" panose="02040503050406030204" pitchFamily="18" charset="0"/>
                            </a:rPr>
                            <m:t>𝐵</m:t>
                          </m:r>
                        </m:sub>
                        <m:sup>
                          <m:r>
                            <a:rPr lang="en-US" i="1">
                              <a:latin typeface="Cambria Math" panose="02040503050406030204" pitchFamily="18" charset="0"/>
                              <a:ea typeface="Cambria Math" panose="02040503050406030204" pitchFamily="18" charset="0"/>
                            </a:rPr>
                            <m:t>𝑖</m:t>
                          </m:r>
                          <m:r>
                            <a:rPr lang="en-US" b="0" i="1" smtClean="0">
                              <a:latin typeface="Cambria Math" panose="02040503050406030204" pitchFamily="18" charset="0"/>
                              <a:ea typeface="Cambria Math" panose="02040503050406030204" pitchFamily="18" charset="0"/>
                            </a:rPr>
                            <m:t>+2</m:t>
                          </m:r>
                        </m:sup>
                      </m:sSubSup>
                    </m:oMath>
                  </m:oMathPara>
                </a14:m>
                <a:endParaRPr lang="en-US" dirty="0"/>
              </a:p>
            </p:txBody>
          </p:sp>
        </mc:Choice>
        <mc:Fallback xmlns="">
          <p:sp>
            <p:nvSpPr>
              <p:cNvPr id="5" name="Rectangle 4"/>
              <p:cNvSpPr>
                <a:spLocks noRot="1" noChangeAspect="1" noMove="1" noResize="1" noEditPoints="1" noAdjustHandles="1" noChangeArrowheads="1" noChangeShapeType="1" noTextEdit="1"/>
              </p:cNvSpPr>
              <p:nvPr/>
            </p:nvSpPr>
            <p:spPr>
              <a:xfrm>
                <a:off x="6425219" y="3377519"/>
                <a:ext cx="665695" cy="384464"/>
              </a:xfrm>
              <a:prstGeom prst="rect">
                <a:avLst/>
              </a:prstGeom>
              <a:blipFill rotWithShape="0">
                <a:blip r:embed="rId2"/>
                <a:stretch>
                  <a:fillRect b="-15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7067242" y="3377519"/>
                <a:ext cx="665695" cy="38446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ea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𝑎</m:t>
                          </m:r>
                        </m:e>
                        <m:sub>
                          <m:r>
                            <a:rPr lang="en-US" b="0" i="1" smtClean="0">
                              <a:latin typeface="Cambria Math" panose="02040503050406030204" pitchFamily="18" charset="0"/>
                              <a:ea typeface="Cambria Math" panose="02040503050406030204" pitchFamily="18" charset="0"/>
                            </a:rPr>
                            <m:t>𝐵</m:t>
                          </m:r>
                        </m:sub>
                        <m:sup>
                          <m:r>
                            <a:rPr lang="en-US" i="1">
                              <a:latin typeface="Cambria Math" panose="02040503050406030204" pitchFamily="18" charset="0"/>
                              <a:ea typeface="Cambria Math" panose="02040503050406030204" pitchFamily="18" charset="0"/>
                            </a:rPr>
                            <m:t>𝑖</m:t>
                          </m:r>
                          <m:r>
                            <a:rPr lang="en-US" b="0" i="1" smtClean="0">
                              <a:latin typeface="Cambria Math" panose="02040503050406030204" pitchFamily="18" charset="0"/>
                              <a:ea typeface="Cambria Math" panose="02040503050406030204" pitchFamily="18" charset="0"/>
                            </a:rPr>
                            <m:t>+3</m:t>
                          </m:r>
                        </m:sup>
                      </m:sSubSup>
                    </m:oMath>
                  </m:oMathPara>
                </a14:m>
                <a:endParaRPr lang="en-US" dirty="0"/>
              </a:p>
            </p:txBody>
          </p:sp>
        </mc:Choice>
        <mc:Fallback xmlns="">
          <p:sp>
            <p:nvSpPr>
              <p:cNvPr id="6" name="Rectangle 5"/>
              <p:cNvSpPr>
                <a:spLocks noRot="1" noChangeAspect="1" noMove="1" noResize="1" noEditPoints="1" noAdjustHandles="1" noChangeArrowheads="1" noChangeShapeType="1" noTextEdit="1"/>
              </p:cNvSpPr>
              <p:nvPr/>
            </p:nvSpPr>
            <p:spPr>
              <a:xfrm>
                <a:off x="7067242" y="3377519"/>
                <a:ext cx="665695" cy="384464"/>
              </a:xfrm>
              <a:prstGeom prst="rect">
                <a:avLst/>
              </a:prstGeom>
              <a:blipFill rotWithShape="0">
                <a:blip r:embed="rId3"/>
                <a:stretch>
                  <a:fillRect b="-1587"/>
                </a:stretch>
              </a:blipFill>
            </p:spPr>
            <p:txBody>
              <a:bodyPr/>
              <a:lstStyle/>
              <a:p>
                <a:r>
                  <a:rPr lang="en-US">
                    <a:noFill/>
                  </a:rPr>
                  <a:t> </a:t>
                </a:r>
              </a:p>
            </p:txBody>
          </p:sp>
        </mc:Fallback>
      </mc:AlternateContent>
      <p:cxnSp>
        <p:nvCxnSpPr>
          <p:cNvPr id="7" name="Straight Arrow Connector 6"/>
          <p:cNvCxnSpPr/>
          <p:nvPr/>
        </p:nvCxnSpPr>
        <p:spPr>
          <a:xfrm flipH="1">
            <a:off x="7117754" y="3728770"/>
            <a:ext cx="160792" cy="16394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6786772" y="3732798"/>
            <a:ext cx="160792" cy="16394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6606377" y="4245244"/>
            <a:ext cx="427981" cy="13242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6442836" y="4615823"/>
            <a:ext cx="1" cy="17886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p:cNvSpPr txBox="1"/>
              <p:nvPr/>
            </p:nvSpPr>
            <p:spPr>
              <a:xfrm>
                <a:off x="6315311" y="4722890"/>
                <a:ext cx="26436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𝐵</m:t>
                          </m:r>
                        </m:sub>
                      </m:sSub>
                    </m:oMath>
                  </m:oMathPara>
                </a14:m>
                <a:endParaRPr lang="en-US" i="1" dirty="0"/>
              </a:p>
            </p:txBody>
          </p:sp>
        </mc:Choice>
        <mc:Fallback xmlns="">
          <p:sp>
            <p:nvSpPr>
              <p:cNvPr id="11" name="TextBox 10"/>
              <p:cNvSpPr txBox="1">
                <a:spLocks noRot="1" noChangeAspect="1" noMove="1" noResize="1" noEditPoints="1" noAdjustHandles="1" noChangeArrowheads="1" noChangeShapeType="1" noTextEdit="1"/>
              </p:cNvSpPr>
              <p:nvPr/>
            </p:nvSpPr>
            <p:spPr>
              <a:xfrm>
                <a:off x="6315311" y="4722890"/>
                <a:ext cx="264367" cy="276999"/>
              </a:xfrm>
              <a:prstGeom prst="rect">
                <a:avLst/>
              </a:prstGeom>
              <a:blipFill rotWithShape="0">
                <a:blip r:embed="rId4"/>
                <a:stretch>
                  <a:fillRect l="-13953" r="-6977" b="-15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Rectangle 24"/>
              <p:cNvSpPr/>
              <p:nvPr/>
            </p:nvSpPr>
            <p:spPr>
              <a:xfrm>
                <a:off x="5264891" y="3367478"/>
                <a:ext cx="665695" cy="38446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ea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𝑎</m:t>
                          </m:r>
                        </m:e>
                        <m:sub>
                          <m:r>
                            <a:rPr lang="en-US" b="0" i="1" smtClean="0">
                              <a:latin typeface="Cambria Math" panose="02040503050406030204" pitchFamily="18" charset="0"/>
                              <a:ea typeface="Cambria Math" panose="02040503050406030204" pitchFamily="18" charset="0"/>
                            </a:rPr>
                            <m:t>𝐵</m:t>
                          </m:r>
                        </m:sub>
                        <m:sup>
                          <m:r>
                            <a:rPr lang="en-US" i="1">
                              <a:latin typeface="Cambria Math" panose="02040503050406030204" pitchFamily="18" charset="0"/>
                              <a:ea typeface="Cambria Math" panose="02040503050406030204" pitchFamily="18" charset="0"/>
                            </a:rPr>
                            <m:t>𝑖</m:t>
                          </m:r>
                          <m:r>
                            <a:rPr lang="en-US" b="0" i="1" smtClean="0">
                              <a:solidFill>
                                <a:schemeClr val="bg1"/>
                              </a:solidFill>
                              <a:latin typeface="Cambria Math" panose="02040503050406030204" pitchFamily="18" charset="0"/>
                              <a:ea typeface="Cambria Math" panose="02040503050406030204" pitchFamily="18" charset="0"/>
                            </a:rPr>
                            <m:t>+0</m:t>
                          </m:r>
                        </m:sup>
                      </m:sSubSup>
                    </m:oMath>
                  </m:oMathPara>
                </a14:m>
                <a:endParaRPr lang="en-US" dirty="0"/>
              </a:p>
            </p:txBody>
          </p:sp>
        </mc:Choice>
        <mc:Fallback xmlns="">
          <p:sp>
            <p:nvSpPr>
              <p:cNvPr id="25" name="Rectangle 24"/>
              <p:cNvSpPr>
                <a:spLocks noRot="1" noChangeAspect="1" noMove="1" noResize="1" noEditPoints="1" noAdjustHandles="1" noChangeArrowheads="1" noChangeShapeType="1" noTextEdit="1"/>
              </p:cNvSpPr>
              <p:nvPr/>
            </p:nvSpPr>
            <p:spPr>
              <a:xfrm>
                <a:off x="5264891" y="3367478"/>
                <a:ext cx="665695" cy="384464"/>
              </a:xfrm>
              <a:prstGeom prst="rect">
                <a:avLst/>
              </a:prstGeom>
              <a:blipFill rotWithShape="0">
                <a:blip r:embed="rId5"/>
                <a:stretch>
                  <a:fillRect b="-15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Rectangle 25"/>
              <p:cNvSpPr/>
              <p:nvPr/>
            </p:nvSpPr>
            <p:spPr>
              <a:xfrm>
                <a:off x="5906914" y="3367478"/>
                <a:ext cx="665695" cy="38446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ea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𝑎</m:t>
                          </m:r>
                        </m:e>
                        <m:sub>
                          <m:r>
                            <a:rPr lang="en-US" b="0" i="1" smtClean="0">
                              <a:latin typeface="Cambria Math" panose="02040503050406030204" pitchFamily="18" charset="0"/>
                              <a:ea typeface="Cambria Math" panose="02040503050406030204" pitchFamily="18" charset="0"/>
                            </a:rPr>
                            <m:t>𝐵</m:t>
                          </m:r>
                        </m:sub>
                        <m:sup>
                          <m:r>
                            <a:rPr lang="en-US" i="1">
                              <a:latin typeface="Cambria Math" panose="02040503050406030204" pitchFamily="18" charset="0"/>
                              <a:ea typeface="Cambria Math" panose="02040503050406030204" pitchFamily="18" charset="0"/>
                            </a:rPr>
                            <m:t>𝑖</m:t>
                          </m:r>
                          <m:r>
                            <a:rPr lang="en-US" b="0" i="1" smtClean="0">
                              <a:latin typeface="Cambria Math" panose="02040503050406030204" pitchFamily="18" charset="0"/>
                              <a:ea typeface="Cambria Math" panose="02040503050406030204" pitchFamily="18" charset="0"/>
                            </a:rPr>
                            <m:t>+1</m:t>
                          </m:r>
                        </m:sup>
                      </m:sSubSup>
                    </m:oMath>
                  </m:oMathPara>
                </a14:m>
                <a:endParaRPr lang="en-US" dirty="0"/>
              </a:p>
            </p:txBody>
          </p:sp>
        </mc:Choice>
        <mc:Fallback xmlns="">
          <p:sp>
            <p:nvSpPr>
              <p:cNvPr id="26" name="Rectangle 25"/>
              <p:cNvSpPr>
                <a:spLocks noRot="1" noChangeAspect="1" noMove="1" noResize="1" noEditPoints="1" noAdjustHandles="1" noChangeArrowheads="1" noChangeShapeType="1" noTextEdit="1"/>
              </p:cNvSpPr>
              <p:nvPr/>
            </p:nvSpPr>
            <p:spPr>
              <a:xfrm>
                <a:off x="5906914" y="3367478"/>
                <a:ext cx="665695" cy="384464"/>
              </a:xfrm>
              <a:prstGeom prst="rect">
                <a:avLst/>
              </a:prstGeom>
              <a:blipFill rotWithShape="0">
                <a:blip r:embed="rId6"/>
                <a:stretch>
                  <a:fillRect b="-1587"/>
                </a:stretch>
              </a:blipFill>
            </p:spPr>
            <p:txBody>
              <a:bodyPr/>
              <a:lstStyle/>
              <a:p>
                <a:r>
                  <a:rPr lang="en-US">
                    <a:noFill/>
                  </a:rPr>
                  <a:t> </a:t>
                </a:r>
              </a:p>
            </p:txBody>
          </p:sp>
        </mc:Fallback>
      </mc:AlternateContent>
      <p:cxnSp>
        <p:nvCxnSpPr>
          <p:cNvPr id="27" name="Straight Arrow Connector 26"/>
          <p:cNvCxnSpPr/>
          <p:nvPr/>
        </p:nvCxnSpPr>
        <p:spPr>
          <a:xfrm flipH="1">
            <a:off x="5957426" y="3718729"/>
            <a:ext cx="160792" cy="16394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5626444" y="3722757"/>
            <a:ext cx="160792" cy="16394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5886203" y="4232802"/>
            <a:ext cx="388453" cy="14260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36" name="Group 35"/>
          <p:cNvGrpSpPr/>
          <p:nvPr/>
        </p:nvGrpSpPr>
        <p:grpSpPr>
          <a:xfrm>
            <a:off x="1833875" y="1729072"/>
            <a:ext cx="1645920" cy="406400"/>
            <a:chOff x="2120447" y="3897582"/>
            <a:chExt cx="1645920" cy="406400"/>
          </a:xfrm>
        </p:grpSpPr>
        <p:sp>
          <p:nvSpPr>
            <p:cNvPr id="37" name="Rectangle 36"/>
            <p:cNvSpPr/>
            <p:nvPr/>
          </p:nvSpPr>
          <p:spPr>
            <a:xfrm>
              <a:off x="2120447" y="3897582"/>
              <a:ext cx="411480" cy="406400"/>
            </a:xfrm>
            <a:prstGeom prst="rect">
              <a:avLst/>
            </a:prstGeom>
            <a:solidFill>
              <a:srgbClr val="FFC0CB"/>
            </a:solidFill>
            <a:ln w="12700">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0</a:t>
              </a:r>
              <a:endParaRPr lang="en-US" dirty="0"/>
            </a:p>
          </p:txBody>
        </p:sp>
        <p:sp>
          <p:nvSpPr>
            <p:cNvPr id="38" name="Rectangle 37"/>
            <p:cNvSpPr/>
            <p:nvPr/>
          </p:nvSpPr>
          <p:spPr>
            <a:xfrm>
              <a:off x="2531927" y="3897582"/>
              <a:ext cx="411480" cy="406400"/>
            </a:xfrm>
            <a:prstGeom prst="rect">
              <a:avLst/>
            </a:prstGeom>
            <a:solidFill>
              <a:schemeClr val="tx2">
                <a:lumMod val="60000"/>
                <a:lumOff val="40000"/>
              </a:schemeClr>
            </a:solidFill>
            <a:ln w="12700">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1</a:t>
              </a:r>
              <a:endParaRPr lang="en-US" dirty="0"/>
            </a:p>
          </p:txBody>
        </p:sp>
        <p:sp>
          <p:nvSpPr>
            <p:cNvPr id="39" name="Rectangle 38"/>
            <p:cNvSpPr/>
            <p:nvPr/>
          </p:nvSpPr>
          <p:spPr>
            <a:xfrm>
              <a:off x="2943407" y="3897582"/>
              <a:ext cx="411480" cy="406400"/>
            </a:xfrm>
            <a:prstGeom prst="rect">
              <a:avLst/>
            </a:prstGeom>
            <a:solidFill>
              <a:srgbClr val="FFC0CB"/>
            </a:solidFill>
            <a:ln w="12700">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0</a:t>
              </a:r>
              <a:endParaRPr lang="en-US" dirty="0"/>
            </a:p>
          </p:txBody>
        </p:sp>
        <p:sp>
          <p:nvSpPr>
            <p:cNvPr id="40" name="Rectangle 39"/>
            <p:cNvSpPr/>
            <p:nvPr/>
          </p:nvSpPr>
          <p:spPr>
            <a:xfrm>
              <a:off x="3354887" y="3897582"/>
              <a:ext cx="411480" cy="406400"/>
            </a:xfrm>
            <a:prstGeom prst="rect">
              <a:avLst/>
            </a:prstGeom>
            <a:solidFill>
              <a:srgbClr val="FFC0CB"/>
            </a:solidFill>
            <a:ln w="12700">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0</a:t>
              </a:r>
              <a:endParaRPr lang="en-US" dirty="0"/>
            </a:p>
          </p:txBody>
        </p:sp>
      </p:grpSp>
      <p:grpSp>
        <p:nvGrpSpPr>
          <p:cNvPr id="41" name="Group 40"/>
          <p:cNvGrpSpPr/>
          <p:nvPr/>
        </p:nvGrpSpPr>
        <p:grpSpPr>
          <a:xfrm>
            <a:off x="1833875" y="1157768"/>
            <a:ext cx="1645920" cy="406400"/>
            <a:chOff x="2144259" y="3591915"/>
            <a:chExt cx="1645920" cy="406400"/>
          </a:xfrm>
        </p:grpSpPr>
        <p:sp>
          <p:nvSpPr>
            <p:cNvPr id="42" name="Rectangle 41"/>
            <p:cNvSpPr/>
            <p:nvPr/>
          </p:nvSpPr>
          <p:spPr>
            <a:xfrm>
              <a:off x="2555739" y="3591915"/>
              <a:ext cx="411480" cy="406400"/>
            </a:xfrm>
            <a:prstGeom prst="rect">
              <a:avLst/>
            </a:prstGeom>
            <a:solidFill>
              <a:schemeClr val="tx2">
                <a:lumMod val="60000"/>
                <a:lumOff val="40000"/>
              </a:schemeClr>
            </a:solidFill>
            <a:ln w="12700">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1</a:t>
              </a:r>
              <a:endParaRPr lang="en-US" dirty="0"/>
            </a:p>
          </p:txBody>
        </p:sp>
        <p:sp>
          <p:nvSpPr>
            <p:cNvPr id="43" name="Rectangle 42"/>
            <p:cNvSpPr/>
            <p:nvPr/>
          </p:nvSpPr>
          <p:spPr>
            <a:xfrm>
              <a:off x="2967219" y="3591915"/>
              <a:ext cx="411480" cy="406400"/>
            </a:xfrm>
            <a:prstGeom prst="rect">
              <a:avLst/>
            </a:prstGeom>
            <a:solidFill>
              <a:srgbClr val="FFC0CB"/>
            </a:solidFill>
            <a:ln w="12700">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0</a:t>
              </a:r>
              <a:endParaRPr lang="en-US" dirty="0"/>
            </a:p>
          </p:txBody>
        </p:sp>
        <p:sp>
          <p:nvSpPr>
            <p:cNvPr id="44" name="Rectangle 43"/>
            <p:cNvSpPr/>
            <p:nvPr/>
          </p:nvSpPr>
          <p:spPr>
            <a:xfrm>
              <a:off x="3378699" y="3591915"/>
              <a:ext cx="411480" cy="406400"/>
            </a:xfrm>
            <a:prstGeom prst="rect">
              <a:avLst/>
            </a:prstGeom>
            <a:solidFill>
              <a:srgbClr val="FFC0CB"/>
            </a:solidFill>
            <a:ln w="12700">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0</a:t>
              </a:r>
              <a:endParaRPr lang="en-US" dirty="0"/>
            </a:p>
          </p:txBody>
        </p:sp>
        <p:sp>
          <p:nvSpPr>
            <p:cNvPr id="45" name="Rectangle 44"/>
            <p:cNvSpPr/>
            <p:nvPr/>
          </p:nvSpPr>
          <p:spPr>
            <a:xfrm>
              <a:off x="2144259" y="3591915"/>
              <a:ext cx="411480" cy="406400"/>
            </a:xfrm>
            <a:prstGeom prst="rect">
              <a:avLst/>
            </a:prstGeom>
            <a:solidFill>
              <a:schemeClr val="tx2">
                <a:lumMod val="60000"/>
                <a:lumOff val="40000"/>
              </a:schemeClr>
            </a:solidFill>
            <a:ln w="12700">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1</a:t>
              </a:r>
              <a:endParaRPr lang="en-US" dirty="0"/>
            </a:p>
          </p:txBody>
        </p:sp>
      </p:grpSp>
      <p:grpSp>
        <p:nvGrpSpPr>
          <p:cNvPr id="46" name="Group 45"/>
          <p:cNvGrpSpPr/>
          <p:nvPr/>
        </p:nvGrpSpPr>
        <p:grpSpPr>
          <a:xfrm>
            <a:off x="4277792" y="1443003"/>
            <a:ext cx="1639910" cy="406400"/>
            <a:chOff x="4159726" y="3040145"/>
            <a:chExt cx="1639910" cy="406400"/>
          </a:xfrm>
        </p:grpSpPr>
        <p:sp>
          <p:nvSpPr>
            <p:cNvPr id="47" name="Rectangle 46"/>
            <p:cNvSpPr/>
            <p:nvPr/>
          </p:nvSpPr>
          <p:spPr>
            <a:xfrm>
              <a:off x="4571206" y="3040145"/>
              <a:ext cx="411480" cy="406400"/>
            </a:xfrm>
            <a:prstGeom prst="rect">
              <a:avLst/>
            </a:prstGeom>
            <a:solidFill>
              <a:schemeClr val="tx2">
                <a:lumMod val="60000"/>
                <a:lumOff val="40000"/>
              </a:schemeClr>
            </a:solidFill>
            <a:ln w="12700">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1</a:t>
              </a:r>
              <a:endParaRPr lang="en-US" dirty="0"/>
            </a:p>
          </p:txBody>
        </p:sp>
        <p:sp>
          <p:nvSpPr>
            <p:cNvPr id="48" name="Rectangle 47"/>
            <p:cNvSpPr/>
            <p:nvPr/>
          </p:nvSpPr>
          <p:spPr>
            <a:xfrm>
              <a:off x="4982686" y="3040145"/>
              <a:ext cx="411480" cy="406400"/>
            </a:xfrm>
            <a:prstGeom prst="rect">
              <a:avLst/>
            </a:prstGeom>
            <a:solidFill>
              <a:schemeClr val="tx2">
                <a:lumMod val="60000"/>
                <a:lumOff val="40000"/>
              </a:schemeClr>
            </a:solidFill>
            <a:ln w="12700">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1</a:t>
              </a:r>
              <a:endParaRPr lang="en-US" dirty="0"/>
            </a:p>
          </p:txBody>
        </p:sp>
        <p:sp>
          <p:nvSpPr>
            <p:cNvPr id="49" name="Rectangle 48"/>
            <p:cNvSpPr/>
            <p:nvPr/>
          </p:nvSpPr>
          <p:spPr>
            <a:xfrm>
              <a:off x="5388156" y="3040145"/>
              <a:ext cx="411480" cy="406400"/>
            </a:xfrm>
            <a:prstGeom prst="rect">
              <a:avLst/>
            </a:prstGeom>
            <a:solidFill>
              <a:schemeClr val="tx2">
                <a:lumMod val="60000"/>
                <a:lumOff val="40000"/>
              </a:schemeClr>
            </a:solidFill>
            <a:ln w="12700">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1</a:t>
              </a:r>
              <a:endParaRPr lang="en-US" dirty="0"/>
            </a:p>
          </p:txBody>
        </p:sp>
        <p:sp>
          <p:nvSpPr>
            <p:cNvPr id="50" name="Rectangle 49"/>
            <p:cNvSpPr/>
            <p:nvPr/>
          </p:nvSpPr>
          <p:spPr>
            <a:xfrm>
              <a:off x="4159726" y="3040145"/>
              <a:ext cx="411480" cy="406400"/>
            </a:xfrm>
            <a:prstGeom prst="rect">
              <a:avLst/>
            </a:prstGeom>
            <a:solidFill>
              <a:srgbClr val="FFC0CB"/>
            </a:solidFill>
            <a:ln w="12700">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0</a:t>
              </a:r>
              <a:endParaRPr lang="en-US" dirty="0"/>
            </a:p>
          </p:txBody>
        </p:sp>
      </p:grpSp>
      <p:grpSp>
        <p:nvGrpSpPr>
          <p:cNvPr id="51" name="Group 50"/>
          <p:cNvGrpSpPr/>
          <p:nvPr/>
        </p:nvGrpSpPr>
        <p:grpSpPr>
          <a:xfrm>
            <a:off x="7198766" y="1436367"/>
            <a:ext cx="417101" cy="406400"/>
            <a:chOff x="6995707" y="3864764"/>
            <a:chExt cx="417101" cy="406400"/>
          </a:xfrm>
        </p:grpSpPr>
        <p:sp>
          <p:nvSpPr>
            <p:cNvPr id="52" name="Rectangle 51"/>
            <p:cNvSpPr/>
            <p:nvPr/>
          </p:nvSpPr>
          <p:spPr>
            <a:xfrm>
              <a:off x="6998153" y="3864764"/>
              <a:ext cx="411480" cy="406400"/>
            </a:xfrm>
            <a:prstGeom prst="rect">
              <a:avLst/>
            </a:prstGeom>
            <a:solidFill>
              <a:schemeClr val="bg1">
                <a:lumMod val="85000"/>
              </a:schemeClr>
            </a:solidFill>
            <a:ln w="12700">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sp>
          <p:nvSpPr>
            <p:cNvPr id="53" name="Rectangle 52"/>
            <p:cNvSpPr/>
            <p:nvPr/>
          </p:nvSpPr>
          <p:spPr>
            <a:xfrm>
              <a:off x="6995707" y="3883298"/>
              <a:ext cx="417101" cy="369332"/>
            </a:xfrm>
            <a:prstGeom prst="rect">
              <a:avLst/>
            </a:prstGeom>
          </p:spPr>
          <p:txBody>
            <a:bodyPr wrap="none">
              <a:spAutoFit/>
            </a:bodyPr>
            <a:lstStyle/>
            <a:p>
              <a:pPr algn="ctr"/>
              <a:r>
                <a:rPr lang="en-US" dirty="0"/>
                <a:t>+2</a:t>
              </a:r>
            </a:p>
          </p:txBody>
        </p:sp>
      </p:grpSp>
      <p:cxnSp>
        <p:nvCxnSpPr>
          <p:cNvPr id="54" name="Straight Arrow Connector 53"/>
          <p:cNvCxnSpPr/>
          <p:nvPr/>
        </p:nvCxnSpPr>
        <p:spPr>
          <a:xfrm>
            <a:off x="3590742" y="1665567"/>
            <a:ext cx="57785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3509596" y="1276871"/>
            <a:ext cx="731290" cy="369332"/>
          </a:xfrm>
          <a:prstGeom prst="rect">
            <a:avLst/>
          </a:prstGeom>
          <a:noFill/>
        </p:spPr>
        <p:txBody>
          <a:bodyPr wrap="none" rtlCol="0">
            <a:spAutoFit/>
          </a:bodyPr>
          <a:lstStyle/>
          <a:p>
            <a:r>
              <a:rPr lang="en-US" dirty="0" smtClean="0"/>
              <a:t>XNOR</a:t>
            </a:r>
            <a:endParaRPr lang="en-US" dirty="0"/>
          </a:p>
        </p:txBody>
      </p:sp>
      <p:cxnSp>
        <p:nvCxnSpPr>
          <p:cNvPr id="56" name="Straight Arrow Connector 55"/>
          <p:cNvCxnSpPr/>
          <p:nvPr/>
        </p:nvCxnSpPr>
        <p:spPr>
          <a:xfrm>
            <a:off x="6076767" y="1665845"/>
            <a:ext cx="1047786"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6028737" y="1276871"/>
            <a:ext cx="1106072" cy="369332"/>
          </a:xfrm>
          <a:prstGeom prst="rect">
            <a:avLst/>
          </a:prstGeom>
          <a:noFill/>
        </p:spPr>
        <p:txBody>
          <a:bodyPr wrap="none" rtlCol="0">
            <a:spAutoFit/>
          </a:bodyPr>
          <a:lstStyle/>
          <a:p>
            <a:r>
              <a:rPr lang="en-US" dirty="0" err="1" smtClean="0"/>
              <a:t>PopCount</a:t>
            </a:r>
            <a:endParaRPr lang="en-US" dirty="0"/>
          </a:p>
        </p:txBody>
      </p:sp>
      <p:cxnSp>
        <p:nvCxnSpPr>
          <p:cNvPr id="60" name="Straight Arrow Connector 59"/>
          <p:cNvCxnSpPr/>
          <p:nvPr/>
        </p:nvCxnSpPr>
        <p:spPr>
          <a:xfrm>
            <a:off x="1840225" y="2205248"/>
            <a:ext cx="1639570" cy="0"/>
          </a:xfrm>
          <a:prstGeom prst="straightConnector1">
            <a:avLst/>
          </a:prstGeom>
          <a:ln w="952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1" name="TextBox 60"/>
              <p:cNvSpPr txBox="1"/>
              <p:nvPr/>
            </p:nvSpPr>
            <p:spPr>
              <a:xfrm>
                <a:off x="1493263" y="1244564"/>
                <a:ext cx="31380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𝐵</m:t>
                          </m:r>
                        </m:sub>
                      </m:sSub>
                    </m:oMath>
                  </m:oMathPara>
                </a14:m>
                <a:endParaRPr lang="en-US" i="1" dirty="0"/>
              </a:p>
            </p:txBody>
          </p:sp>
        </mc:Choice>
        <mc:Fallback xmlns="">
          <p:sp>
            <p:nvSpPr>
              <p:cNvPr id="61" name="TextBox 60"/>
              <p:cNvSpPr txBox="1">
                <a:spLocks noRot="1" noChangeAspect="1" noMove="1" noResize="1" noEditPoints="1" noAdjustHandles="1" noChangeArrowheads="1" noChangeShapeType="1" noTextEdit="1"/>
              </p:cNvSpPr>
              <p:nvPr/>
            </p:nvSpPr>
            <p:spPr>
              <a:xfrm>
                <a:off x="1493263" y="1244564"/>
                <a:ext cx="313804" cy="276999"/>
              </a:xfrm>
              <a:prstGeom prst="rect">
                <a:avLst/>
              </a:prstGeom>
              <a:blipFill rotWithShape="0">
                <a:blip r:embed="rId7"/>
                <a:stretch>
                  <a:fillRect l="-19608" r="-5882" b="-152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 name="TextBox 61"/>
              <p:cNvSpPr txBox="1"/>
              <p:nvPr/>
            </p:nvSpPr>
            <p:spPr>
              <a:xfrm>
                <a:off x="1474777" y="1781357"/>
                <a:ext cx="34035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𝐵</m:t>
                          </m:r>
                        </m:sub>
                      </m:sSub>
                    </m:oMath>
                  </m:oMathPara>
                </a14:m>
                <a:endParaRPr lang="en-US" i="1" dirty="0"/>
              </a:p>
            </p:txBody>
          </p:sp>
        </mc:Choice>
        <mc:Fallback xmlns="">
          <p:sp>
            <p:nvSpPr>
              <p:cNvPr id="62" name="TextBox 61"/>
              <p:cNvSpPr txBox="1">
                <a:spLocks noRot="1" noChangeAspect="1" noMove="1" noResize="1" noEditPoints="1" noAdjustHandles="1" noChangeArrowheads="1" noChangeShapeType="1" noTextEdit="1"/>
              </p:cNvSpPr>
              <p:nvPr/>
            </p:nvSpPr>
            <p:spPr>
              <a:xfrm>
                <a:off x="1474777" y="1781357"/>
                <a:ext cx="340350" cy="276999"/>
              </a:xfrm>
              <a:prstGeom prst="rect">
                <a:avLst/>
              </a:prstGeom>
              <a:blipFill rotWithShape="0">
                <a:blip r:embed="rId8"/>
                <a:stretch>
                  <a:fillRect l="-10714" r="-5357" b="-152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5" name="Rectangle 64"/>
              <p:cNvSpPr/>
              <p:nvPr/>
            </p:nvSpPr>
            <p:spPr>
              <a:xfrm>
                <a:off x="7353803" y="1757587"/>
                <a:ext cx="49366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𝑎</m:t>
                          </m:r>
                        </m:e>
                        <m:sub>
                          <m:r>
                            <a:rPr lang="en-US" b="0" i="1" smtClean="0">
                              <a:latin typeface="Cambria Math" panose="02040503050406030204" pitchFamily="18" charset="0"/>
                              <a:ea typeface="Cambria Math" panose="02040503050406030204" pitchFamily="18" charset="0"/>
                            </a:rPr>
                            <m:t>𝑅</m:t>
                          </m:r>
                        </m:sub>
                      </m:sSub>
                    </m:oMath>
                  </m:oMathPara>
                </a14:m>
                <a:endParaRPr lang="en-US" dirty="0"/>
              </a:p>
            </p:txBody>
          </p:sp>
        </mc:Choice>
        <mc:Fallback xmlns="">
          <p:sp>
            <p:nvSpPr>
              <p:cNvPr id="65" name="Rectangle 64"/>
              <p:cNvSpPr>
                <a:spLocks noRot="1" noChangeAspect="1" noMove="1" noResize="1" noEditPoints="1" noAdjustHandles="1" noChangeArrowheads="1" noChangeShapeType="1" noTextEdit="1"/>
              </p:cNvSpPr>
              <p:nvPr/>
            </p:nvSpPr>
            <p:spPr>
              <a:xfrm>
                <a:off x="7353803" y="1757587"/>
                <a:ext cx="493660" cy="369332"/>
              </a:xfrm>
              <a:prstGeom prst="rect">
                <a:avLst/>
              </a:prstGeom>
              <a:blipFill rotWithShape="0">
                <a:blip r:embed="rId9"/>
                <a:stretch>
                  <a:fillRect/>
                </a:stretch>
              </a:blipFill>
            </p:spPr>
            <p:txBody>
              <a:bodyPr/>
              <a:lstStyle/>
              <a:p>
                <a:r>
                  <a:rPr lang="en-US">
                    <a:noFill/>
                  </a:rPr>
                  <a:t> </a:t>
                </a:r>
              </a:p>
            </p:txBody>
          </p:sp>
        </mc:Fallback>
      </mc:AlternateContent>
      <p:sp>
        <p:nvSpPr>
          <p:cNvPr id="67" name="Rectangle 66"/>
          <p:cNvSpPr/>
          <p:nvPr/>
        </p:nvSpPr>
        <p:spPr>
          <a:xfrm>
            <a:off x="7243570" y="2835071"/>
            <a:ext cx="329784" cy="308155"/>
          </a:xfrm>
          <a:prstGeom prst="rect">
            <a:avLst/>
          </a:prstGeom>
          <a:solidFill>
            <a:srgbClr val="33CC33"/>
          </a:solidFill>
          <a:ln w="12700">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just"/>
            <a:endParaRPr lang="en-US" sz="2000" b="1" dirty="0"/>
          </a:p>
        </p:txBody>
      </p:sp>
      <p:cxnSp>
        <p:nvCxnSpPr>
          <p:cNvPr id="69" name="Straight Arrow Connector 68"/>
          <p:cNvCxnSpPr>
            <a:stCxn id="67" idx="2"/>
          </p:cNvCxnSpPr>
          <p:nvPr/>
        </p:nvCxnSpPr>
        <p:spPr>
          <a:xfrm>
            <a:off x="7408462" y="3143226"/>
            <a:ext cx="1" cy="22425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0" name="Rectangle 69"/>
              <p:cNvSpPr/>
              <p:nvPr/>
            </p:nvSpPr>
            <p:spPr>
              <a:xfrm>
                <a:off x="7165899" y="2777353"/>
                <a:ext cx="434734" cy="400110"/>
              </a:xfrm>
              <a:prstGeom prst="rect">
                <a:avLst/>
              </a:prstGeom>
            </p:spPr>
            <p:txBody>
              <a:bodyPr wrap="none">
                <a:spAutoFit/>
              </a:bodyPr>
              <a:lstStyle/>
              <a:p>
                <a:pPr algn="just"/>
                <a14:m>
                  <m:oMathPara xmlns:m="http://schemas.openxmlformats.org/officeDocument/2006/math">
                    <m:oMathParaPr>
                      <m:jc m:val="right"/>
                    </m:oMathParaPr>
                    <m:oMath xmlns:m="http://schemas.openxmlformats.org/officeDocument/2006/math">
                      <m:r>
                        <a:rPr lang="en-US" sz="2000" b="0" i="1" dirty="0">
                          <a:latin typeface="Cambria Math" panose="02040503050406030204" pitchFamily="18" charset="0"/>
                        </a:rPr>
                        <m:t>≥</m:t>
                      </m:r>
                    </m:oMath>
                  </m:oMathPara>
                </a14:m>
                <a:endParaRPr lang="en-US" sz="2000" dirty="0"/>
              </a:p>
            </p:txBody>
          </p:sp>
        </mc:Choice>
        <mc:Fallback xmlns="">
          <p:sp>
            <p:nvSpPr>
              <p:cNvPr id="70" name="Rectangle 69"/>
              <p:cNvSpPr>
                <a:spLocks noRot="1" noChangeAspect="1" noMove="1" noResize="1" noEditPoints="1" noAdjustHandles="1" noChangeArrowheads="1" noChangeShapeType="1" noTextEdit="1"/>
              </p:cNvSpPr>
              <p:nvPr/>
            </p:nvSpPr>
            <p:spPr>
              <a:xfrm>
                <a:off x="7165899" y="2777353"/>
                <a:ext cx="434734" cy="400110"/>
              </a:xfrm>
              <a:prstGeom prst="rect">
                <a:avLst/>
              </a:prstGeom>
              <a:blipFill rotWithShape="0">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3" name="Rectangle 72"/>
              <p:cNvSpPr/>
              <p:nvPr/>
            </p:nvSpPr>
            <p:spPr>
              <a:xfrm>
                <a:off x="7548160" y="2663907"/>
                <a:ext cx="77995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m:t>
                      </m:r>
                      <m:r>
                        <m:rPr>
                          <m:brk m:alnAt="7"/>
                        </m:rPr>
                        <a:rPr lang="en-US" i="1">
                          <a:latin typeface="Cambria Math" panose="02040503050406030204" pitchFamily="18" charset="0"/>
                          <a:ea typeface="Cambria Math" panose="02040503050406030204" pitchFamily="18" charset="0"/>
                        </a:rPr>
                        <m:t>𝜅</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𝜆</m:t>
                      </m:r>
                    </m:oMath>
                  </m:oMathPara>
                </a14:m>
                <a:endParaRPr lang="en-US" dirty="0"/>
              </a:p>
            </p:txBody>
          </p:sp>
        </mc:Choice>
        <mc:Fallback xmlns="">
          <p:sp>
            <p:nvSpPr>
              <p:cNvPr id="73" name="Rectangle 72"/>
              <p:cNvSpPr>
                <a:spLocks noRot="1" noChangeAspect="1" noMove="1" noResize="1" noEditPoints="1" noAdjustHandles="1" noChangeArrowheads="1" noChangeShapeType="1" noTextEdit="1"/>
              </p:cNvSpPr>
              <p:nvPr/>
            </p:nvSpPr>
            <p:spPr>
              <a:xfrm>
                <a:off x="7548160" y="2663907"/>
                <a:ext cx="779957" cy="369332"/>
              </a:xfrm>
              <a:prstGeom prst="rect">
                <a:avLst/>
              </a:prstGeom>
              <a:blipFill rotWithShape="0">
                <a:blip r:embed="rId11"/>
                <a:stretch>
                  <a:fillRect b="-11475"/>
                </a:stretch>
              </a:blipFill>
            </p:spPr>
            <p:txBody>
              <a:bodyPr/>
              <a:lstStyle/>
              <a:p>
                <a:r>
                  <a:rPr lang="en-US">
                    <a:noFill/>
                  </a:rPr>
                  <a:t> </a:t>
                </a:r>
              </a:p>
            </p:txBody>
          </p:sp>
        </mc:Fallback>
      </mc:AlternateContent>
      <p:cxnSp>
        <p:nvCxnSpPr>
          <p:cNvPr id="79" name="Straight Arrow Connector 78"/>
          <p:cNvCxnSpPr/>
          <p:nvPr/>
        </p:nvCxnSpPr>
        <p:spPr>
          <a:xfrm flipH="1">
            <a:off x="7406952" y="1849403"/>
            <a:ext cx="0" cy="97320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flipH="1">
            <a:off x="7573354" y="2989148"/>
            <a:ext cx="256884"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5" name="Rectangle 94"/>
          <p:cNvSpPr/>
          <p:nvPr/>
        </p:nvSpPr>
        <p:spPr>
          <a:xfrm>
            <a:off x="7528632" y="2197151"/>
            <a:ext cx="864000" cy="478800"/>
          </a:xfrm>
          <a:prstGeom prst="rect">
            <a:avLst/>
          </a:prstGeom>
          <a:solidFill>
            <a:srgbClr val="33CC33"/>
          </a:solidFill>
          <a:ln w="19050">
            <a:solidFill>
              <a:srgbClr val="5A9200"/>
            </a:solid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400" dirty="0" smtClean="0">
                <a:solidFill>
                  <a:schemeClr val="tx1"/>
                </a:solidFill>
              </a:rPr>
              <a:t>Fused </a:t>
            </a:r>
          </a:p>
          <a:p>
            <a:pPr algn="ctr"/>
            <a:r>
              <a:rPr lang="en-US" sz="1400" dirty="0" smtClean="0">
                <a:solidFill>
                  <a:schemeClr val="tx1"/>
                </a:solidFill>
              </a:rPr>
              <a:t>BN + Sign</a:t>
            </a:r>
            <a:endParaRPr lang="en-US" sz="1400" dirty="0">
              <a:solidFill>
                <a:schemeClr val="tx1"/>
              </a:solidFill>
            </a:endParaRPr>
          </a:p>
        </p:txBody>
      </p:sp>
      <mc:AlternateContent xmlns:mc="http://schemas.openxmlformats.org/markup-compatibility/2006" xmlns:a14="http://schemas.microsoft.com/office/drawing/2010/main">
        <mc:Choice Requires="a14">
          <p:sp>
            <p:nvSpPr>
              <p:cNvPr id="96" name="Rectangle 95"/>
              <p:cNvSpPr/>
              <p:nvPr/>
            </p:nvSpPr>
            <p:spPr>
              <a:xfrm>
                <a:off x="1792485" y="2170723"/>
                <a:ext cx="1639570" cy="30777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n-US" sz="1400">
                          <a:latin typeface="Cambria Math" panose="02040503050406030204" pitchFamily="18" charset="0"/>
                        </a:rPr>
                        <m:t>bits</m:t>
                      </m:r>
                    </m:oMath>
                  </m:oMathPara>
                </a14:m>
                <a:endParaRPr lang="en-US" dirty="0"/>
              </a:p>
            </p:txBody>
          </p:sp>
        </mc:Choice>
        <mc:Fallback xmlns="">
          <p:sp>
            <p:nvSpPr>
              <p:cNvPr id="96" name="Rectangle 95"/>
              <p:cNvSpPr>
                <a:spLocks noRot="1" noChangeAspect="1" noMove="1" noResize="1" noEditPoints="1" noAdjustHandles="1" noChangeArrowheads="1" noChangeShapeType="1" noTextEdit="1"/>
              </p:cNvSpPr>
              <p:nvPr/>
            </p:nvSpPr>
            <p:spPr>
              <a:xfrm>
                <a:off x="1792485" y="2170723"/>
                <a:ext cx="1639570" cy="307777"/>
              </a:xfrm>
              <a:prstGeom prst="rect">
                <a:avLst/>
              </a:prstGeom>
              <a:blipFill rotWithShape="0">
                <a:blip r:embed="rId12"/>
                <a:stretch>
                  <a:fillRect/>
                </a:stretch>
              </a:blipFill>
            </p:spPr>
            <p:txBody>
              <a:bodyPr/>
              <a:lstStyle/>
              <a:p>
                <a:r>
                  <a:rPr lang="en-US">
                    <a:noFill/>
                  </a:rPr>
                  <a:t> </a:t>
                </a:r>
              </a:p>
            </p:txBody>
          </p:sp>
        </mc:Fallback>
      </mc:AlternateContent>
      <p:sp>
        <p:nvSpPr>
          <p:cNvPr id="99" name="Rectangle 98"/>
          <p:cNvSpPr/>
          <p:nvPr/>
        </p:nvSpPr>
        <p:spPr>
          <a:xfrm>
            <a:off x="7545302" y="4092795"/>
            <a:ext cx="862866" cy="479207"/>
          </a:xfrm>
          <a:prstGeom prst="rect">
            <a:avLst/>
          </a:prstGeom>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lin ang="16200000" scaled="1"/>
            <a:tileRect/>
          </a:gra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Max Pooling</a:t>
            </a:r>
            <a:endParaRPr lang="en-US" sz="1400" dirty="0">
              <a:solidFill>
                <a:schemeClr val="tx1"/>
              </a:solidFill>
            </a:endParaRPr>
          </a:p>
        </p:txBody>
      </p:sp>
      <p:grpSp>
        <p:nvGrpSpPr>
          <p:cNvPr id="107" name="Group 106"/>
          <p:cNvGrpSpPr/>
          <p:nvPr/>
        </p:nvGrpSpPr>
        <p:grpSpPr>
          <a:xfrm>
            <a:off x="5499927" y="3807371"/>
            <a:ext cx="748207" cy="427832"/>
            <a:chOff x="6119052" y="3778796"/>
            <a:chExt cx="748207" cy="427832"/>
          </a:xfrm>
        </p:grpSpPr>
        <p:sp>
          <p:nvSpPr>
            <p:cNvPr id="100" name="Freeform 99"/>
            <p:cNvSpPr/>
            <p:nvPr/>
          </p:nvSpPr>
          <p:spPr>
            <a:xfrm>
              <a:off x="6362700" y="3917950"/>
              <a:ext cx="260350" cy="254000"/>
            </a:xfrm>
            <a:custGeom>
              <a:avLst/>
              <a:gdLst>
                <a:gd name="connsiteX0" fmla="*/ 133350 w 260350"/>
                <a:gd name="connsiteY0" fmla="*/ 254000 h 254000"/>
                <a:gd name="connsiteX1" fmla="*/ 31750 w 260350"/>
                <a:gd name="connsiteY1" fmla="*/ 171450 h 254000"/>
                <a:gd name="connsiteX2" fmla="*/ 6350 w 260350"/>
                <a:gd name="connsiteY2" fmla="*/ 76200 h 254000"/>
                <a:gd name="connsiteX3" fmla="*/ 0 w 260350"/>
                <a:gd name="connsiteY3" fmla="*/ 0 h 254000"/>
                <a:gd name="connsiteX4" fmla="*/ 44450 w 260350"/>
                <a:gd name="connsiteY4" fmla="*/ 19050 h 254000"/>
                <a:gd name="connsiteX5" fmla="*/ 146050 w 260350"/>
                <a:gd name="connsiteY5" fmla="*/ 38100 h 254000"/>
                <a:gd name="connsiteX6" fmla="*/ 190500 w 260350"/>
                <a:gd name="connsiteY6" fmla="*/ 19050 h 254000"/>
                <a:gd name="connsiteX7" fmla="*/ 260350 w 260350"/>
                <a:gd name="connsiteY7" fmla="*/ 0 h 254000"/>
                <a:gd name="connsiteX8" fmla="*/ 254000 w 260350"/>
                <a:gd name="connsiteY8" fmla="*/ 120650 h 254000"/>
                <a:gd name="connsiteX9" fmla="*/ 222250 w 260350"/>
                <a:gd name="connsiteY9" fmla="*/ 190500 h 254000"/>
                <a:gd name="connsiteX10" fmla="*/ 133350 w 260350"/>
                <a:gd name="connsiteY10" fmla="*/ 254000 h 25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350" h="254000">
                  <a:moveTo>
                    <a:pt x="133350" y="254000"/>
                  </a:moveTo>
                  <a:lnTo>
                    <a:pt x="31750" y="171450"/>
                  </a:lnTo>
                  <a:lnTo>
                    <a:pt x="6350" y="76200"/>
                  </a:lnTo>
                  <a:lnTo>
                    <a:pt x="0" y="0"/>
                  </a:lnTo>
                  <a:lnTo>
                    <a:pt x="44450" y="19050"/>
                  </a:lnTo>
                  <a:lnTo>
                    <a:pt x="146050" y="38100"/>
                  </a:lnTo>
                  <a:lnTo>
                    <a:pt x="190500" y="19050"/>
                  </a:lnTo>
                  <a:lnTo>
                    <a:pt x="260350" y="0"/>
                  </a:lnTo>
                  <a:lnTo>
                    <a:pt x="254000" y="120650"/>
                  </a:lnTo>
                  <a:lnTo>
                    <a:pt x="222250" y="190500"/>
                  </a:lnTo>
                  <a:lnTo>
                    <a:pt x="133350" y="254000"/>
                  </a:lnTo>
                  <a:close/>
                </a:path>
              </a:pathLst>
            </a:custGeom>
            <a:solidFill>
              <a:srgbClr val="3CBEEA"/>
            </a:solidFill>
            <a:ln>
              <a:solidFill>
                <a:srgbClr val="39B5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Arc 100"/>
            <p:cNvSpPr/>
            <p:nvPr/>
          </p:nvSpPr>
          <p:spPr>
            <a:xfrm rot="5400000" flipV="1">
              <a:off x="6402529" y="3741898"/>
              <a:ext cx="427831" cy="501628"/>
            </a:xfrm>
            <a:prstGeom prst="arc">
              <a:avLst>
                <a:gd name="adj1" fmla="val 16099908"/>
                <a:gd name="adj2" fmla="val 19676078"/>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02" name="Straight Connector 101"/>
            <p:cNvCxnSpPr/>
            <p:nvPr/>
          </p:nvCxnSpPr>
          <p:spPr>
            <a:xfrm rot="5400000" flipH="1">
              <a:off x="6576627" y="3938737"/>
              <a:ext cx="8810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3" name="Arc 102"/>
            <p:cNvSpPr/>
            <p:nvPr/>
          </p:nvSpPr>
          <p:spPr>
            <a:xfrm rot="5400000">
              <a:off x="6155951" y="3741899"/>
              <a:ext cx="427830" cy="501628"/>
            </a:xfrm>
            <a:prstGeom prst="arc">
              <a:avLst>
                <a:gd name="adj1" fmla="val 15973814"/>
                <a:gd name="adj2" fmla="val 19596441"/>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04" name="Straight Connector 103"/>
            <p:cNvCxnSpPr/>
            <p:nvPr/>
          </p:nvCxnSpPr>
          <p:spPr>
            <a:xfrm rot="5400000" flipH="1">
              <a:off x="6321578" y="3947071"/>
              <a:ext cx="8810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5" name="Arc 104"/>
            <p:cNvSpPr/>
            <p:nvPr/>
          </p:nvSpPr>
          <p:spPr>
            <a:xfrm rot="5400000" flipV="1">
              <a:off x="6444340" y="3768349"/>
              <a:ext cx="97631" cy="255049"/>
            </a:xfrm>
            <a:prstGeom prst="arc">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6" name="Arc 105"/>
            <p:cNvSpPr/>
            <p:nvPr/>
          </p:nvSpPr>
          <p:spPr>
            <a:xfrm rot="5400000">
              <a:off x="6435670" y="3765190"/>
              <a:ext cx="97631" cy="261369"/>
            </a:xfrm>
            <a:prstGeom prst="arc">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8" name="Group 107"/>
          <p:cNvGrpSpPr/>
          <p:nvPr/>
        </p:nvGrpSpPr>
        <p:grpSpPr>
          <a:xfrm>
            <a:off x="6657757" y="3807371"/>
            <a:ext cx="748207" cy="427832"/>
            <a:chOff x="6119052" y="3778796"/>
            <a:chExt cx="748207" cy="427832"/>
          </a:xfrm>
        </p:grpSpPr>
        <p:sp>
          <p:nvSpPr>
            <p:cNvPr id="109" name="Freeform 108"/>
            <p:cNvSpPr/>
            <p:nvPr/>
          </p:nvSpPr>
          <p:spPr>
            <a:xfrm>
              <a:off x="6362700" y="3917950"/>
              <a:ext cx="260350" cy="254000"/>
            </a:xfrm>
            <a:custGeom>
              <a:avLst/>
              <a:gdLst>
                <a:gd name="connsiteX0" fmla="*/ 133350 w 260350"/>
                <a:gd name="connsiteY0" fmla="*/ 254000 h 254000"/>
                <a:gd name="connsiteX1" fmla="*/ 31750 w 260350"/>
                <a:gd name="connsiteY1" fmla="*/ 171450 h 254000"/>
                <a:gd name="connsiteX2" fmla="*/ 6350 w 260350"/>
                <a:gd name="connsiteY2" fmla="*/ 76200 h 254000"/>
                <a:gd name="connsiteX3" fmla="*/ 0 w 260350"/>
                <a:gd name="connsiteY3" fmla="*/ 0 h 254000"/>
                <a:gd name="connsiteX4" fmla="*/ 44450 w 260350"/>
                <a:gd name="connsiteY4" fmla="*/ 19050 h 254000"/>
                <a:gd name="connsiteX5" fmla="*/ 146050 w 260350"/>
                <a:gd name="connsiteY5" fmla="*/ 38100 h 254000"/>
                <a:gd name="connsiteX6" fmla="*/ 190500 w 260350"/>
                <a:gd name="connsiteY6" fmla="*/ 19050 h 254000"/>
                <a:gd name="connsiteX7" fmla="*/ 260350 w 260350"/>
                <a:gd name="connsiteY7" fmla="*/ 0 h 254000"/>
                <a:gd name="connsiteX8" fmla="*/ 254000 w 260350"/>
                <a:gd name="connsiteY8" fmla="*/ 120650 h 254000"/>
                <a:gd name="connsiteX9" fmla="*/ 222250 w 260350"/>
                <a:gd name="connsiteY9" fmla="*/ 190500 h 254000"/>
                <a:gd name="connsiteX10" fmla="*/ 133350 w 260350"/>
                <a:gd name="connsiteY10" fmla="*/ 254000 h 25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350" h="254000">
                  <a:moveTo>
                    <a:pt x="133350" y="254000"/>
                  </a:moveTo>
                  <a:lnTo>
                    <a:pt x="31750" y="171450"/>
                  </a:lnTo>
                  <a:lnTo>
                    <a:pt x="6350" y="76200"/>
                  </a:lnTo>
                  <a:lnTo>
                    <a:pt x="0" y="0"/>
                  </a:lnTo>
                  <a:lnTo>
                    <a:pt x="44450" y="19050"/>
                  </a:lnTo>
                  <a:lnTo>
                    <a:pt x="146050" y="38100"/>
                  </a:lnTo>
                  <a:lnTo>
                    <a:pt x="190500" y="19050"/>
                  </a:lnTo>
                  <a:lnTo>
                    <a:pt x="260350" y="0"/>
                  </a:lnTo>
                  <a:lnTo>
                    <a:pt x="254000" y="120650"/>
                  </a:lnTo>
                  <a:lnTo>
                    <a:pt x="222250" y="190500"/>
                  </a:lnTo>
                  <a:lnTo>
                    <a:pt x="133350" y="254000"/>
                  </a:lnTo>
                  <a:close/>
                </a:path>
              </a:pathLst>
            </a:custGeom>
            <a:solidFill>
              <a:srgbClr val="3CBEEA"/>
            </a:solidFill>
            <a:ln>
              <a:solidFill>
                <a:srgbClr val="39B5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Arc 109"/>
            <p:cNvSpPr/>
            <p:nvPr/>
          </p:nvSpPr>
          <p:spPr>
            <a:xfrm rot="5400000" flipV="1">
              <a:off x="6402529" y="3741898"/>
              <a:ext cx="427831" cy="501628"/>
            </a:xfrm>
            <a:prstGeom prst="arc">
              <a:avLst>
                <a:gd name="adj1" fmla="val 16099908"/>
                <a:gd name="adj2" fmla="val 19676078"/>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11" name="Straight Connector 110"/>
            <p:cNvCxnSpPr/>
            <p:nvPr/>
          </p:nvCxnSpPr>
          <p:spPr>
            <a:xfrm rot="5400000" flipH="1">
              <a:off x="6576627" y="3938737"/>
              <a:ext cx="8810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2" name="Arc 111"/>
            <p:cNvSpPr/>
            <p:nvPr/>
          </p:nvSpPr>
          <p:spPr>
            <a:xfrm rot="5400000">
              <a:off x="6155951" y="3741899"/>
              <a:ext cx="427830" cy="501628"/>
            </a:xfrm>
            <a:prstGeom prst="arc">
              <a:avLst>
                <a:gd name="adj1" fmla="val 15973814"/>
                <a:gd name="adj2" fmla="val 19596441"/>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13" name="Straight Connector 112"/>
            <p:cNvCxnSpPr/>
            <p:nvPr/>
          </p:nvCxnSpPr>
          <p:spPr>
            <a:xfrm rot="5400000" flipH="1">
              <a:off x="6321578" y="3947071"/>
              <a:ext cx="8810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4" name="Arc 113"/>
            <p:cNvSpPr/>
            <p:nvPr/>
          </p:nvSpPr>
          <p:spPr>
            <a:xfrm rot="5400000" flipV="1">
              <a:off x="6444340" y="3768349"/>
              <a:ext cx="97631" cy="255049"/>
            </a:xfrm>
            <a:prstGeom prst="arc">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5" name="Arc 114"/>
            <p:cNvSpPr/>
            <p:nvPr/>
          </p:nvSpPr>
          <p:spPr>
            <a:xfrm rot="5400000">
              <a:off x="6435670" y="3765190"/>
              <a:ext cx="97631" cy="261369"/>
            </a:xfrm>
            <a:prstGeom prst="arc">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6" name="Group 115"/>
          <p:cNvGrpSpPr/>
          <p:nvPr/>
        </p:nvGrpSpPr>
        <p:grpSpPr>
          <a:xfrm>
            <a:off x="6067663" y="4200525"/>
            <a:ext cx="748207" cy="427832"/>
            <a:chOff x="6119052" y="3778796"/>
            <a:chExt cx="748207" cy="427832"/>
          </a:xfrm>
        </p:grpSpPr>
        <p:sp>
          <p:nvSpPr>
            <p:cNvPr id="117" name="Freeform 116"/>
            <p:cNvSpPr/>
            <p:nvPr/>
          </p:nvSpPr>
          <p:spPr>
            <a:xfrm>
              <a:off x="6362700" y="3917950"/>
              <a:ext cx="260350" cy="254000"/>
            </a:xfrm>
            <a:custGeom>
              <a:avLst/>
              <a:gdLst>
                <a:gd name="connsiteX0" fmla="*/ 133350 w 260350"/>
                <a:gd name="connsiteY0" fmla="*/ 254000 h 254000"/>
                <a:gd name="connsiteX1" fmla="*/ 31750 w 260350"/>
                <a:gd name="connsiteY1" fmla="*/ 171450 h 254000"/>
                <a:gd name="connsiteX2" fmla="*/ 6350 w 260350"/>
                <a:gd name="connsiteY2" fmla="*/ 76200 h 254000"/>
                <a:gd name="connsiteX3" fmla="*/ 0 w 260350"/>
                <a:gd name="connsiteY3" fmla="*/ 0 h 254000"/>
                <a:gd name="connsiteX4" fmla="*/ 44450 w 260350"/>
                <a:gd name="connsiteY4" fmla="*/ 19050 h 254000"/>
                <a:gd name="connsiteX5" fmla="*/ 146050 w 260350"/>
                <a:gd name="connsiteY5" fmla="*/ 38100 h 254000"/>
                <a:gd name="connsiteX6" fmla="*/ 190500 w 260350"/>
                <a:gd name="connsiteY6" fmla="*/ 19050 h 254000"/>
                <a:gd name="connsiteX7" fmla="*/ 260350 w 260350"/>
                <a:gd name="connsiteY7" fmla="*/ 0 h 254000"/>
                <a:gd name="connsiteX8" fmla="*/ 254000 w 260350"/>
                <a:gd name="connsiteY8" fmla="*/ 120650 h 254000"/>
                <a:gd name="connsiteX9" fmla="*/ 222250 w 260350"/>
                <a:gd name="connsiteY9" fmla="*/ 190500 h 254000"/>
                <a:gd name="connsiteX10" fmla="*/ 133350 w 260350"/>
                <a:gd name="connsiteY10" fmla="*/ 254000 h 25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350" h="254000">
                  <a:moveTo>
                    <a:pt x="133350" y="254000"/>
                  </a:moveTo>
                  <a:lnTo>
                    <a:pt x="31750" y="171450"/>
                  </a:lnTo>
                  <a:lnTo>
                    <a:pt x="6350" y="76200"/>
                  </a:lnTo>
                  <a:lnTo>
                    <a:pt x="0" y="0"/>
                  </a:lnTo>
                  <a:lnTo>
                    <a:pt x="44450" y="19050"/>
                  </a:lnTo>
                  <a:lnTo>
                    <a:pt x="146050" y="38100"/>
                  </a:lnTo>
                  <a:lnTo>
                    <a:pt x="190500" y="19050"/>
                  </a:lnTo>
                  <a:lnTo>
                    <a:pt x="260350" y="0"/>
                  </a:lnTo>
                  <a:lnTo>
                    <a:pt x="254000" y="120650"/>
                  </a:lnTo>
                  <a:lnTo>
                    <a:pt x="222250" y="190500"/>
                  </a:lnTo>
                  <a:lnTo>
                    <a:pt x="133350" y="254000"/>
                  </a:lnTo>
                  <a:close/>
                </a:path>
              </a:pathLst>
            </a:custGeom>
            <a:solidFill>
              <a:srgbClr val="3CBEEA"/>
            </a:solidFill>
            <a:ln>
              <a:solidFill>
                <a:srgbClr val="39B5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Arc 117"/>
            <p:cNvSpPr/>
            <p:nvPr/>
          </p:nvSpPr>
          <p:spPr>
            <a:xfrm rot="5400000" flipV="1">
              <a:off x="6402529" y="3741898"/>
              <a:ext cx="427831" cy="501628"/>
            </a:xfrm>
            <a:prstGeom prst="arc">
              <a:avLst>
                <a:gd name="adj1" fmla="val 16099908"/>
                <a:gd name="adj2" fmla="val 19676078"/>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19" name="Straight Connector 118"/>
            <p:cNvCxnSpPr/>
            <p:nvPr/>
          </p:nvCxnSpPr>
          <p:spPr>
            <a:xfrm rot="5400000" flipH="1">
              <a:off x="6576627" y="3938737"/>
              <a:ext cx="8810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0" name="Arc 119"/>
            <p:cNvSpPr/>
            <p:nvPr/>
          </p:nvSpPr>
          <p:spPr>
            <a:xfrm rot="5400000">
              <a:off x="6155951" y="3741899"/>
              <a:ext cx="427830" cy="501628"/>
            </a:xfrm>
            <a:prstGeom prst="arc">
              <a:avLst>
                <a:gd name="adj1" fmla="val 15973814"/>
                <a:gd name="adj2" fmla="val 19596441"/>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21" name="Straight Connector 120"/>
            <p:cNvCxnSpPr/>
            <p:nvPr/>
          </p:nvCxnSpPr>
          <p:spPr>
            <a:xfrm rot="5400000" flipH="1">
              <a:off x="6321578" y="3947071"/>
              <a:ext cx="8810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2" name="Arc 121"/>
            <p:cNvSpPr/>
            <p:nvPr/>
          </p:nvSpPr>
          <p:spPr>
            <a:xfrm rot="5400000" flipV="1">
              <a:off x="6444340" y="3768349"/>
              <a:ext cx="97631" cy="255049"/>
            </a:xfrm>
            <a:prstGeom prst="arc">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3" name="Arc 122"/>
            <p:cNvSpPr/>
            <p:nvPr/>
          </p:nvSpPr>
          <p:spPr>
            <a:xfrm rot="5400000">
              <a:off x="6435670" y="3765190"/>
              <a:ext cx="97631" cy="261369"/>
            </a:xfrm>
            <a:prstGeom prst="arc">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cxnSp>
        <p:nvCxnSpPr>
          <p:cNvPr id="125" name="Elbow Connector 124"/>
          <p:cNvCxnSpPr>
            <a:stCxn id="52" idx="0"/>
            <a:endCxn id="52" idx="3"/>
          </p:cNvCxnSpPr>
          <p:nvPr/>
        </p:nvCxnSpPr>
        <p:spPr>
          <a:xfrm rot="16200000" flipH="1">
            <a:off x="7408222" y="1435097"/>
            <a:ext cx="203200" cy="205740"/>
          </a:xfrm>
          <a:prstGeom prst="curvedConnector4">
            <a:avLst>
              <a:gd name="adj1" fmla="val -112500"/>
              <a:gd name="adj2" fmla="val 211111"/>
            </a:avLst>
          </a:prstGeom>
          <a:ln w="28575">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28" name="TextBox 127"/>
          <p:cNvSpPr txBox="1"/>
          <p:nvPr/>
        </p:nvSpPr>
        <p:spPr>
          <a:xfrm>
            <a:off x="6620294" y="797517"/>
            <a:ext cx="2037930" cy="369332"/>
          </a:xfrm>
          <a:prstGeom prst="rect">
            <a:avLst/>
          </a:prstGeom>
          <a:noFill/>
        </p:spPr>
        <p:txBody>
          <a:bodyPr wrap="none" rtlCol="0">
            <a:spAutoFit/>
          </a:bodyPr>
          <a:lstStyle/>
          <a:p>
            <a:r>
              <a:rPr lang="en-US" dirty="0" smtClean="0"/>
              <a:t>Accumulate K times</a:t>
            </a:r>
            <a:endParaRPr lang="en-US" dirty="0"/>
          </a:p>
        </p:txBody>
      </p:sp>
    </p:spTree>
    <p:extLst>
      <p:ext uri="{BB962C8B-B14F-4D97-AF65-F5344CB8AC3E}">
        <p14:creationId xmlns:p14="http://schemas.microsoft.com/office/powerpoint/2010/main" val="3661611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4335529" y="2691229"/>
            <a:ext cx="3305705" cy="2126747"/>
          </a:xfrm>
          <a:prstGeom prst="rect">
            <a:avLst/>
          </a:prstGeom>
        </p:spPr>
      </p:pic>
      <p:sp>
        <p:nvSpPr>
          <p:cNvPr id="2" name="Title 1"/>
          <p:cNvSpPr>
            <a:spLocks noGrp="1"/>
          </p:cNvSpPr>
          <p:nvPr>
            <p:ph type="title"/>
          </p:nvPr>
        </p:nvSpPr>
        <p:spPr/>
        <p:txBody>
          <a:bodyPr/>
          <a:lstStyle/>
          <a:p>
            <a:r>
              <a:rPr lang="en-US" dirty="0" smtClean="0"/>
              <a:t>Issue 1 – Scheduling and bit-packing</a:t>
            </a:r>
            <a:endParaRPr lang="en-US" dirty="0"/>
          </a:p>
        </p:txBody>
      </p:sp>
      <p:sp>
        <p:nvSpPr>
          <p:cNvPr id="3" name="Content Placeholder 2"/>
          <p:cNvSpPr>
            <a:spLocks noGrp="1"/>
          </p:cNvSpPr>
          <p:nvPr>
            <p:ph idx="1"/>
          </p:nvPr>
        </p:nvSpPr>
        <p:spPr>
          <a:xfrm>
            <a:off x="610100" y="1188000"/>
            <a:ext cx="7922712" cy="1164675"/>
          </a:xfrm>
        </p:spPr>
        <p:txBody>
          <a:bodyPr/>
          <a:lstStyle/>
          <a:p>
            <a:pPr>
              <a:lnSpc>
                <a:spcPct val="100000"/>
              </a:lnSpc>
            </a:pPr>
            <a:r>
              <a:rPr lang="en-US" sz="2000" dirty="0" smtClean="0"/>
              <a:t>Bit-packing of weights and activations:</a:t>
            </a:r>
          </a:p>
          <a:p>
            <a:pPr marL="545400" lvl="2" indent="-342900">
              <a:lnSpc>
                <a:spcPct val="100000"/>
              </a:lnSpc>
            </a:pPr>
            <a:r>
              <a:rPr lang="en-US" sz="1600" dirty="0" smtClean="0"/>
              <a:t>Weights are packed off-line to save model size (typically over input channel dimension).</a:t>
            </a:r>
          </a:p>
          <a:p>
            <a:pPr marL="545400" lvl="2" indent="-342900">
              <a:lnSpc>
                <a:spcPct val="100000"/>
              </a:lnSpc>
            </a:pPr>
            <a:r>
              <a:rPr lang="en-US" sz="1600" dirty="0" smtClean="0"/>
              <a:t>Activations are packed after first layer and never unpacked until the last layer.</a:t>
            </a:r>
          </a:p>
          <a:p>
            <a:pPr lvl="2" indent="0">
              <a:lnSpc>
                <a:spcPct val="100000"/>
              </a:lnSpc>
              <a:buNone/>
            </a:pPr>
            <a:endParaRPr lang="en-US" sz="2000" dirty="0"/>
          </a:p>
        </p:txBody>
      </p:sp>
      <p:sp>
        <p:nvSpPr>
          <p:cNvPr id="4" name="Slide Number Placeholder 3"/>
          <p:cNvSpPr>
            <a:spLocks noGrp="1"/>
          </p:cNvSpPr>
          <p:nvPr>
            <p:ph type="sldNum" sz="quarter" idx="12"/>
          </p:nvPr>
        </p:nvSpPr>
        <p:spPr/>
        <p:txBody>
          <a:bodyPr/>
          <a:lstStyle/>
          <a:p>
            <a:fld id="{B7CEC10D-CD46-426F-915E-6C78530279CB}" type="slidenum">
              <a:rPr lang="en-US" smtClean="0"/>
              <a:t>48</a:t>
            </a:fld>
            <a:endParaRPr lang="en-US" dirty="0"/>
          </a:p>
        </p:txBody>
      </p:sp>
      <p:pic>
        <p:nvPicPr>
          <p:cNvPr id="6" name="Afbeelding 5">
            <a:extLst>
              <a:ext uri="{FF2B5EF4-FFF2-40B4-BE49-F238E27FC236}">
                <a16:creationId xmlns="" xmlns:a16="http://schemas.microsoft.com/office/drawing/2014/main" id="{45D7FB94-67D0-40E0-A47C-0B6CDE7A3C95}"/>
              </a:ext>
            </a:extLst>
          </p:cNvPr>
          <p:cNvPicPr>
            <a:picLocks noChangeAspect="1"/>
          </p:cNvPicPr>
          <p:nvPr/>
        </p:nvPicPr>
        <p:blipFill>
          <a:blip r:embed="rId3"/>
          <a:stretch>
            <a:fillRect/>
          </a:stretch>
        </p:blipFill>
        <p:spPr>
          <a:xfrm>
            <a:off x="1088571" y="2472643"/>
            <a:ext cx="2433321" cy="2225345"/>
          </a:xfrm>
          <a:prstGeom prst="rect">
            <a:avLst/>
          </a:prstGeom>
        </p:spPr>
      </p:pic>
      <p:sp>
        <p:nvSpPr>
          <p:cNvPr id="8" name="Rectangle 7"/>
          <p:cNvSpPr/>
          <p:nvPr/>
        </p:nvSpPr>
        <p:spPr>
          <a:xfrm>
            <a:off x="4655366" y="2352675"/>
            <a:ext cx="2853056" cy="338554"/>
          </a:xfrm>
          <a:prstGeom prst="rect">
            <a:avLst/>
          </a:prstGeom>
        </p:spPr>
        <p:txBody>
          <a:bodyPr wrap="square">
            <a:spAutoFit/>
          </a:bodyPr>
          <a:lstStyle/>
          <a:p>
            <a:r>
              <a:rPr lang="en-US" sz="1600" dirty="0" smtClean="0"/>
              <a:t>Input feature map bit-packing</a:t>
            </a:r>
            <a:endParaRPr lang="en-US" sz="1600" dirty="0"/>
          </a:p>
        </p:txBody>
      </p:sp>
    </p:spTree>
    <p:extLst>
      <p:ext uri="{BB962C8B-B14F-4D97-AF65-F5344CB8AC3E}">
        <p14:creationId xmlns:p14="http://schemas.microsoft.com/office/powerpoint/2010/main" val="3143815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Issue 1 – Scheduling and bit-packing</a:t>
            </a:r>
          </a:p>
        </p:txBody>
      </p:sp>
      <p:grpSp>
        <p:nvGrpSpPr>
          <p:cNvPr id="30" name="Group 29"/>
          <p:cNvGrpSpPr/>
          <p:nvPr/>
        </p:nvGrpSpPr>
        <p:grpSpPr>
          <a:xfrm>
            <a:off x="1257299" y="2346425"/>
            <a:ext cx="7109268" cy="2784361"/>
            <a:chOff x="1229744" y="2340196"/>
            <a:chExt cx="7157634" cy="2803304"/>
          </a:xfrm>
        </p:grpSpPr>
        <p:pic>
          <p:nvPicPr>
            <p:cNvPr id="5" name="Picture 4"/>
            <p:cNvPicPr>
              <a:picLocks noChangeAspect="1"/>
            </p:cNvPicPr>
            <p:nvPr/>
          </p:nvPicPr>
          <p:blipFill rotWithShape="1">
            <a:blip r:embed="rId2"/>
            <a:srcRect l="15358"/>
            <a:stretch/>
          </p:blipFill>
          <p:spPr>
            <a:xfrm>
              <a:off x="1229744" y="2340196"/>
              <a:ext cx="5967539" cy="2803304"/>
            </a:xfrm>
            <a:prstGeom prst="rect">
              <a:avLst/>
            </a:prstGeom>
          </p:spPr>
        </p:pic>
        <p:cxnSp>
          <p:nvCxnSpPr>
            <p:cNvPr id="7" name="Straight Arrow Connector 6"/>
            <p:cNvCxnSpPr>
              <a:stCxn id="5" idx="3"/>
            </p:cNvCxnSpPr>
            <p:nvPr/>
          </p:nvCxnSpPr>
          <p:spPr>
            <a:xfrm flipH="1">
              <a:off x="6925696" y="3741848"/>
              <a:ext cx="271587" cy="26080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6925696" y="3448708"/>
              <a:ext cx="1461682" cy="307777"/>
            </a:xfrm>
            <a:prstGeom prst="rect">
              <a:avLst/>
            </a:prstGeom>
          </p:spPr>
          <p:txBody>
            <a:bodyPr wrap="none">
              <a:spAutoFit/>
            </a:bodyPr>
            <a:lstStyle/>
            <a:p>
              <a:r>
                <a:rPr lang="en-US" sz="1400" b="1" dirty="0" err="1" smtClean="0"/>
                <a:t>Compution</a:t>
              </a:r>
              <a:r>
                <a:rPr lang="en-US" sz="1400" b="1" dirty="0" smtClean="0"/>
                <a:t> order</a:t>
              </a:r>
              <a:endParaRPr lang="en-US" sz="1400" b="1" dirty="0"/>
            </a:p>
          </p:txBody>
        </p:sp>
        <p:sp>
          <p:nvSpPr>
            <p:cNvPr id="13" name="Rectangle 12"/>
            <p:cNvSpPr/>
            <p:nvPr/>
          </p:nvSpPr>
          <p:spPr>
            <a:xfrm>
              <a:off x="2006600" y="2970794"/>
              <a:ext cx="349250" cy="336550"/>
            </a:xfrm>
            <a:prstGeom prst="rect">
              <a:avLst/>
            </a:prstGeom>
            <a:solidFill>
              <a:srgbClr val="1F3665"/>
            </a:solidFill>
            <a:ln>
              <a:solidFill>
                <a:srgbClr val="233C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129631" y="2972381"/>
              <a:ext cx="349250" cy="3365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ight Arrow 24"/>
            <p:cNvSpPr/>
            <p:nvPr/>
          </p:nvSpPr>
          <p:spPr>
            <a:xfrm>
              <a:off x="4404587" y="3472212"/>
              <a:ext cx="314026" cy="7652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ight Arrow 25"/>
            <p:cNvSpPr/>
            <p:nvPr/>
          </p:nvSpPr>
          <p:spPr>
            <a:xfrm>
              <a:off x="2147243" y="3341067"/>
              <a:ext cx="314026" cy="7652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1797002" y="3011664"/>
              <a:ext cx="256802" cy="261610"/>
            </a:xfrm>
            <a:prstGeom prst="rect">
              <a:avLst/>
            </a:prstGeom>
            <a:noFill/>
          </p:spPr>
          <p:txBody>
            <a:bodyPr wrap="none" rtlCol="0">
              <a:spAutoFit/>
            </a:bodyPr>
            <a:lstStyle/>
            <a:p>
              <a:r>
                <a:rPr lang="en-US" sz="1100" dirty="0" smtClean="0"/>
                <a:t>3</a:t>
              </a:r>
              <a:endParaRPr lang="en-US" sz="1100" dirty="0"/>
            </a:p>
          </p:txBody>
        </p:sp>
        <p:cxnSp>
          <p:nvCxnSpPr>
            <p:cNvPr id="29" name="Straight Connector 28"/>
            <p:cNvCxnSpPr>
              <a:stCxn id="14" idx="3"/>
            </p:cNvCxnSpPr>
            <p:nvPr/>
          </p:nvCxnSpPr>
          <p:spPr>
            <a:xfrm>
              <a:off x="2478881" y="3140656"/>
              <a:ext cx="2082719" cy="166688"/>
            </a:xfrm>
            <a:prstGeom prst="line">
              <a:avLst/>
            </a:prstGeom>
            <a:ln w="19050">
              <a:solidFill>
                <a:srgbClr val="815F00"/>
              </a:solidFill>
            </a:ln>
          </p:spPr>
          <p:style>
            <a:lnRef idx="1">
              <a:schemeClr val="accent1"/>
            </a:lnRef>
            <a:fillRef idx="0">
              <a:schemeClr val="accent1"/>
            </a:fillRef>
            <a:effectRef idx="0">
              <a:schemeClr val="accent1"/>
            </a:effectRef>
            <a:fontRef idx="minor">
              <a:schemeClr val="tx1"/>
            </a:fontRef>
          </p:style>
        </p:cxnSp>
      </p:grpSp>
      <p:sp>
        <p:nvSpPr>
          <p:cNvPr id="3" name="Content Placeholder 2"/>
          <p:cNvSpPr>
            <a:spLocks noGrp="1"/>
          </p:cNvSpPr>
          <p:nvPr>
            <p:ph idx="1"/>
          </p:nvPr>
        </p:nvSpPr>
        <p:spPr>
          <a:xfrm>
            <a:off x="610100" y="1188000"/>
            <a:ext cx="7922712" cy="953312"/>
          </a:xfrm>
        </p:spPr>
        <p:txBody>
          <a:bodyPr/>
          <a:lstStyle/>
          <a:p>
            <a:r>
              <a:rPr lang="en-US" sz="2000" dirty="0"/>
              <a:t>Scheduling strategy for </a:t>
            </a:r>
            <a:r>
              <a:rPr lang="en-US" sz="2000" dirty="0" smtClean="0"/>
              <a:t>general-purpose </a:t>
            </a:r>
            <a:r>
              <a:rPr lang="en-US" sz="2000" dirty="0"/>
              <a:t>processor</a:t>
            </a:r>
            <a:r>
              <a:rPr lang="en-US" sz="2000" dirty="0" smtClean="0"/>
              <a:t>:</a:t>
            </a:r>
          </a:p>
          <a:p>
            <a:pPr marL="488250" lvl="2" indent="-285750"/>
            <a:r>
              <a:rPr lang="en-US" sz="1600" dirty="0" smtClean="0"/>
              <a:t>This example computes 8 channels in parallel using a bitwise XNOR and </a:t>
            </a:r>
            <a:r>
              <a:rPr lang="en-US" sz="1600" dirty="0" err="1" smtClean="0"/>
              <a:t>PopCount</a:t>
            </a:r>
            <a:r>
              <a:rPr lang="en-US" sz="1600" dirty="0" smtClean="0"/>
              <a:t>.</a:t>
            </a:r>
          </a:p>
          <a:p>
            <a:pPr marL="488250" lvl="2" indent="-285750"/>
            <a:r>
              <a:rPr lang="en-US" sz="1600" dirty="0" smtClean="0"/>
              <a:t>After 4 pixels are computed, the output is immediately normalized, </a:t>
            </a:r>
            <a:r>
              <a:rPr lang="en-US" sz="1600" dirty="0" err="1" smtClean="0"/>
              <a:t>binarized</a:t>
            </a:r>
            <a:r>
              <a:rPr lang="en-US" sz="1600" dirty="0" smtClean="0"/>
              <a:t> and pooled.</a:t>
            </a:r>
          </a:p>
          <a:p>
            <a:pPr marL="488250" lvl="2" indent="-285750"/>
            <a:r>
              <a:rPr lang="en-US" sz="1600" dirty="0" smtClean="0"/>
              <a:t>Data in overlapping 3x3 kernel windows is reused within a feature map.</a:t>
            </a:r>
          </a:p>
          <a:p>
            <a:pPr marL="488250" lvl="2" indent="-285750">
              <a:buFont typeface="Arial" panose="020B0604020202020204" pitchFamily="34" charset="0"/>
              <a:buChar char="•"/>
            </a:pPr>
            <a:endParaRPr lang="en-US" sz="1600" dirty="0" smtClean="0"/>
          </a:p>
          <a:p>
            <a:pPr marL="488250" lvl="2" indent="-285750">
              <a:buFont typeface="Arial" panose="020B0604020202020204" pitchFamily="34" charset="0"/>
              <a:buChar char="•"/>
            </a:pPr>
            <a:endParaRPr lang="en-US" sz="1600" dirty="0"/>
          </a:p>
          <a:p>
            <a:endParaRPr lang="en-US" dirty="0"/>
          </a:p>
        </p:txBody>
      </p:sp>
      <p:sp>
        <p:nvSpPr>
          <p:cNvPr id="4" name="Slide Number Placeholder 3"/>
          <p:cNvSpPr>
            <a:spLocks noGrp="1"/>
          </p:cNvSpPr>
          <p:nvPr>
            <p:ph type="sldNum" sz="quarter" idx="12"/>
          </p:nvPr>
        </p:nvSpPr>
        <p:spPr/>
        <p:txBody>
          <a:bodyPr/>
          <a:lstStyle/>
          <a:p>
            <a:fld id="{B7CEC10D-CD46-426F-915E-6C78530279CB}" type="slidenum">
              <a:rPr lang="en-US" smtClean="0"/>
              <a:t>49</a:t>
            </a:fld>
            <a:endParaRPr lang="en-US" dirty="0"/>
          </a:p>
        </p:txBody>
      </p:sp>
      <p:sp>
        <p:nvSpPr>
          <p:cNvPr id="10" name="Rectangle 9"/>
          <p:cNvSpPr/>
          <p:nvPr/>
        </p:nvSpPr>
        <p:spPr>
          <a:xfrm>
            <a:off x="-10319" y="4941242"/>
            <a:ext cx="4572000" cy="230832"/>
          </a:xfrm>
          <a:prstGeom prst="rect">
            <a:avLst/>
          </a:prstGeom>
        </p:spPr>
        <p:txBody>
          <a:bodyPr>
            <a:spAutoFit/>
          </a:bodyPr>
          <a:lstStyle/>
          <a:p>
            <a:r>
              <a:rPr lang="en-US" sz="900" i="1" dirty="0" smtClean="0">
                <a:solidFill>
                  <a:schemeClr val="bg1">
                    <a:lumMod val="50000"/>
                  </a:schemeClr>
                </a:solidFill>
              </a:rPr>
              <a:t>Paper and Code: https</a:t>
            </a:r>
            <a:r>
              <a:rPr lang="en-US" sz="900" i="1" dirty="0">
                <a:solidFill>
                  <a:schemeClr val="bg1">
                    <a:lumMod val="50000"/>
                  </a:schemeClr>
                </a:solidFill>
              </a:rPr>
              <a:t>://</a:t>
            </a:r>
            <a:r>
              <a:rPr lang="en-US" sz="900" i="1" dirty="0" smtClean="0">
                <a:solidFill>
                  <a:schemeClr val="bg1">
                    <a:lumMod val="50000"/>
                  </a:schemeClr>
                </a:solidFill>
              </a:rPr>
              <a:t>github.com/kunglab/ebnn</a:t>
            </a:r>
            <a:endParaRPr lang="en-US" sz="900" i="1" dirty="0">
              <a:solidFill>
                <a:schemeClr val="bg1">
                  <a:lumMod val="50000"/>
                </a:schemeClr>
              </a:solidFill>
            </a:endParaRPr>
          </a:p>
        </p:txBody>
      </p:sp>
    </p:spTree>
    <p:extLst>
      <p:ext uri="{BB962C8B-B14F-4D97-AF65-F5344CB8AC3E}">
        <p14:creationId xmlns:p14="http://schemas.microsoft.com/office/powerpoint/2010/main" val="3990605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 Recognition</a:t>
            </a:r>
            <a:endParaRPr lang="en-US" dirty="0"/>
          </a:p>
        </p:txBody>
      </p:sp>
      <p:sp>
        <p:nvSpPr>
          <p:cNvPr id="3" name="Content Placeholder 2"/>
          <p:cNvSpPr>
            <a:spLocks noGrp="1"/>
          </p:cNvSpPr>
          <p:nvPr>
            <p:ph idx="1"/>
          </p:nvPr>
        </p:nvSpPr>
        <p:spPr/>
        <p:txBody>
          <a:bodyPr/>
          <a:lstStyle/>
          <a:p>
            <a:r>
              <a:rPr lang="en-US" sz="2000" dirty="0"/>
              <a:t>A difficult Computer Vision problem:</a:t>
            </a:r>
          </a:p>
          <a:p>
            <a:pPr marL="511175" lvl="1" indent="-285750">
              <a:buFont typeface="Arial" panose="020B0604020202020204" pitchFamily="34" charset="0"/>
              <a:buChar char="•"/>
            </a:pPr>
            <a:r>
              <a:rPr lang="en-US" sz="1600" dirty="0"/>
              <a:t>Objects can be visualized in countless ways</a:t>
            </a:r>
          </a:p>
          <a:p>
            <a:pPr marL="511175" lvl="1" indent="-285750">
              <a:buFont typeface="Arial" panose="020B0604020202020204" pitchFamily="34" charset="0"/>
              <a:buChar char="•"/>
            </a:pPr>
            <a:r>
              <a:rPr lang="en-US" sz="1600" dirty="0"/>
              <a:t>Natural scenes contain a lot of noise</a:t>
            </a:r>
          </a:p>
          <a:p>
            <a:endParaRPr lang="en-US" dirty="0"/>
          </a:p>
        </p:txBody>
      </p:sp>
      <p:sp>
        <p:nvSpPr>
          <p:cNvPr id="4" name="Slide Number Placeholder 3"/>
          <p:cNvSpPr>
            <a:spLocks noGrp="1"/>
          </p:cNvSpPr>
          <p:nvPr>
            <p:ph type="sldNum" sz="quarter" idx="12"/>
          </p:nvPr>
        </p:nvSpPr>
        <p:spPr/>
        <p:txBody>
          <a:bodyPr/>
          <a:lstStyle/>
          <a:p>
            <a:fld id="{B7CEC10D-CD46-426F-915E-6C78530279CB}" type="slidenum">
              <a:rPr lang="en-US" smtClean="0"/>
              <a:t>5</a:t>
            </a:fld>
            <a:endParaRPr lang="en-US" dirty="0"/>
          </a:p>
        </p:txBody>
      </p:sp>
      <p:sp>
        <p:nvSpPr>
          <p:cNvPr id="5" name="TextBox 4"/>
          <p:cNvSpPr txBox="1"/>
          <p:nvPr/>
        </p:nvSpPr>
        <p:spPr>
          <a:xfrm>
            <a:off x="1028548" y="2811275"/>
            <a:ext cx="1276376" cy="477054"/>
          </a:xfrm>
          <a:prstGeom prst="rect">
            <a:avLst/>
          </a:prstGeom>
          <a:noFill/>
        </p:spPr>
        <p:txBody>
          <a:bodyPr wrap="none" rtlCol="0">
            <a:spAutoFit/>
          </a:bodyPr>
          <a:lstStyle/>
          <a:p>
            <a:pPr marL="0" lvl="1" algn="ctr"/>
            <a:r>
              <a:rPr lang="en-US" sz="1600" b="1" dirty="0" smtClean="0">
                <a:latin typeface="Calibri" panose="020F0502020204030204" pitchFamily="34" charset="0"/>
                <a:cs typeface="Calibri" panose="020F0502020204030204" pitchFamily="34" charset="0"/>
              </a:rPr>
              <a:t>classification</a:t>
            </a:r>
          </a:p>
          <a:p>
            <a:endParaRPr lang="en-US" sz="900" b="1" dirty="0" smtClean="0">
              <a:latin typeface="Calibri" panose="020F0502020204030204" pitchFamily="34" charset="0"/>
              <a:cs typeface="Calibri" panose="020F0502020204030204" pitchFamily="34" charset="0"/>
            </a:endParaRPr>
          </a:p>
        </p:txBody>
      </p:sp>
      <p:sp>
        <p:nvSpPr>
          <p:cNvPr id="6" name="TextBox 5"/>
          <p:cNvSpPr txBox="1"/>
          <p:nvPr/>
        </p:nvSpPr>
        <p:spPr>
          <a:xfrm>
            <a:off x="5582709" y="2810647"/>
            <a:ext cx="1154355" cy="477054"/>
          </a:xfrm>
          <a:prstGeom prst="rect">
            <a:avLst/>
          </a:prstGeom>
          <a:noFill/>
        </p:spPr>
        <p:txBody>
          <a:bodyPr wrap="none" rtlCol="0">
            <a:spAutoFit/>
          </a:bodyPr>
          <a:lstStyle/>
          <a:p>
            <a:pPr marL="0" lvl="1"/>
            <a:r>
              <a:rPr lang="en-US" sz="1600" b="1" dirty="0" smtClean="0">
                <a:latin typeface="Calibri" panose="020F0502020204030204" pitchFamily="34" charset="0"/>
                <a:cs typeface="Calibri" panose="020F0502020204030204" pitchFamily="34" charset="0"/>
              </a:rPr>
              <a:t>recognition</a:t>
            </a:r>
            <a:endParaRPr lang="en-US" sz="1600" b="1" dirty="0">
              <a:latin typeface="Calibri" panose="020F0502020204030204" pitchFamily="34" charset="0"/>
              <a:cs typeface="Calibri" panose="020F0502020204030204" pitchFamily="34" charset="0"/>
            </a:endParaRPr>
          </a:p>
          <a:p>
            <a:endParaRPr lang="en-US" sz="900" dirty="0" smtClean="0">
              <a:latin typeface="Calibri" panose="020F0502020204030204" pitchFamily="34" charset="0"/>
              <a:cs typeface="Calibri" panose="020F0502020204030204" pitchFamily="34" charset="0"/>
            </a:endParaRPr>
          </a:p>
        </p:txBody>
      </p:sp>
      <p:sp>
        <p:nvSpPr>
          <p:cNvPr id="7" name="TextBox 6"/>
          <p:cNvSpPr txBox="1"/>
          <p:nvPr/>
        </p:nvSpPr>
        <p:spPr>
          <a:xfrm>
            <a:off x="3408054" y="2811275"/>
            <a:ext cx="995081" cy="477054"/>
          </a:xfrm>
          <a:prstGeom prst="rect">
            <a:avLst/>
          </a:prstGeom>
          <a:noFill/>
        </p:spPr>
        <p:txBody>
          <a:bodyPr wrap="none" rtlCol="0">
            <a:spAutoFit/>
          </a:bodyPr>
          <a:lstStyle/>
          <a:p>
            <a:pPr marL="0" lvl="1"/>
            <a:r>
              <a:rPr lang="en-US" sz="1600" b="1" dirty="0" smtClean="0">
                <a:latin typeface="Calibri" panose="020F0502020204030204" pitchFamily="34" charset="0"/>
                <a:cs typeface="Calibri" panose="020F0502020204030204" pitchFamily="34" charset="0"/>
              </a:rPr>
              <a:t>detection</a:t>
            </a:r>
          </a:p>
          <a:p>
            <a:endParaRPr lang="en-US" sz="900" b="1" dirty="0" smtClean="0">
              <a:latin typeface="Calibri" panose="020F0502020204030204" pitchFamily="34" charset="0"/>
              <a:cs typeface="Calibri" panose="020F0502020204030204" pitchFamily="34" charset="0"/>
            </a:endParaRPr>
          </a:p>
        </p:txBody>
      </p:sp>
      <p:pic>
        <p:nvPicPr>
          <p:cNvPr id="8" name="Picture 7"/>
          <p:cNvPicPr>
            <a:picLocks noChangeAspect="1"/>
          </p:cNvPicPr>
          <p:nvPr/>
        </p:nvPicPr>
        <p:blipFill rotWithShape="1">
          <a:blip r:embed="rId3" cstate="screen">
            <a:extLst>
              <a:ext uri="{28A0092B-C50C-407E-A947-70E740481C1C}">
                <a14:useLocalDpi xmlns:a14="http://schemas.microsoft.com/office/drawing/2010/main" val="0"/>
              </a:ext>
            </a:extLst>
          </a:blip>
          <a:srcRect t="26560" r="1730" b="-2718"/>
          <a:stretch/>
        </p:blipFill>
        <p:spPr>
          <a:xfrm>
            <a:off x="2879959" y="3153733"/>
            <a:ext cx="2040229" cy="1581150"/>
          </a:xfrm>
          <a:prstGeom prst="rect">
            <a:avLst/>
          </a:prstGeom>
        </p:spPr>
      </p:pic>
      <p:pic>
        <p:nvPicPr>
          <p:cNvPr id="9" name="Picture 8"/>
          <p:cNvPicPr>
            <a:picLocks noChangeAspect="1"/>
          </p:cNvPicPr>
          <p:nvPr/>
        </p:nvPicPr>
        <p:blipFill rotWithShape="1">
          <a:blip r:embed="rId4" cstate="screen">
            <a:extLst>
              <a:ext uri="{28A0092B-C50C-407E-A947-70E740481C1C}">
                <a14:useLocalDpi xmlns:a14="http://schemas.microsoft.com/office/drawing/2010/main" val="0"/>
              </a:ext>
            </a:extLst>
          </a:blip>
          <a:srcRect l="-1" t="25087" r="2120" b="-12174"/>
          <a:stretch/>
        </p:blipFill>
        <p:spPr>
          <a:xfrm>
            <a:off x="5147346" y="3152005"/>
            <a:ext cx="2034237" cy="1795307"/>
          </a:xfrm>
          <a:prstGeom prst="rect">
            <a:avLst/>
          </a:prstGeom>
        </p:spPr>
      </p:pic>
      <p:sp>
        <p:nvSpPr>
          <p:cNvPr id="10" name="Rectangle 9"/>
          <p:cNvSpPr/>
          <p:nvPr/>
        </p:nvSpPr>
        <p:spPr>
          <a:xfrm>
            <a:off x="628382" y="4668435"/>
            <a:ext cx="2037484" cy="25813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2879959" y="4668435"/>
            <a:ext cx="2037484" cy="25813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5141146" y="4671442"/>
            <a:ext cx="2037484" cy="25813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609600" y="4659868"/>
            <a:ext cx="2053165" cy="276999"/>
          </a:xfrm>
          <a:prstGeom prst="rect">
            <a:avLst/>
          </a:prstGeom>
          <a:noFill/>
        </p:spPr>
        <p:txBody>
          <a:bodyPr wrap="square" rtlCol="0">
            <a:spAutoFit/>
          </a:bodyPr>
          <a:lstStyle/>
          <a:p>
            <a:r>
              <a:rPr lang="en-US" sz="1200" dirty="0" smtClean="0">
                <a:solidFill>
                  <a:schemeClr val="bg1"/>
                </a:solidFill>
                <a:latin typeface="Neo Sans Intel"/>
                <a:cs typeface="Neo Sans Intel"/>
              </a:rPr>
              <a:t>Ground-truth: </a:t>
            </a:r>
            <a:r>
              <a:rPr lang="en-US" sz="1200" dirty="0" smtClean="0">
                <a:solidFill>
                  <a:srgbClr val="FFC000"/>
                </a:solidFill>
                <a:latin typeface="Neo Sans Intel"/>
                <a:cs typeface="Neo Sans Intel"/>
              </a:rPr>
              <a:t>zebra</a:t>
            </a:r>
          </a:p>
        </p:txBody>
      </p:sp>
      <p:sp>
        <p:nvSpPr>
          <p:cNvPr id="14" name="TextBox 13"/>
          <p:cNvSpPr txBox="1"/>
          <p:nvPr/>
        </p:nvSpPr>
        <p:spPr>
          <a:xfrm>
            <a:off x="2876858" y="4658229"/>
            <a:ext cx="2075889" cy="276999"/>
          </a:xfrm>
          <a:prstGeom prst="rect">
            <a:avLst/>
          </a:prstGeom>
          <a:noFill/>
        </p:spPr>
        <p:txBody>
          <a:bodyPr wrap="square" rtlCol="0">
            <a:spAutoFit/>
          </a:bodyPr>
          <a:lstStyle/>
          <a:p>
            <a:r>
              <a:rPr lang="en-US" sz="1200" dirty="0" smtClean="0">
                <a:solidFill>
                  <a:schemeClr val="bg1"/>
                </a:solidFill>
                <a:latin typeface="Neo Sans Intel"/>
                <a:cs typeface="Neo Sans Intel"/>
              </a:rPr>
              <a:t>Ground-truth: </a:t>
            </a:r>
            <a:r>
              <a:rPr lang="en-US" sz="1200" dirty="0" smtClean="0">
                <a:solidFill>
                  <a:srgbClr val="FFC000"/>
                </a:solidFill>
                <a:latin typeface="Neo Sans Intel"/>
                <a:cs typeface="Neo Sans Intel"/>
              </a:rPr>
              <a:t>zebra </a:t>
            </a:r>
          </a:p>
        </p:txBody>
      </p:sp>
      <p:sp>
        <p:nvSpPr>
          <p:cNvPr id="15" name="TextBox 14"/>
          <p:cNvSpPr txBox="1"/>
          <p:nvPr/>
        </p:nvSpPr>
        <p:spPr>
          <a:xfrm>
            <a:off x="5121943" y="4658228"/>
            <a:ext cx="2075889" cy="276999"/>
          </a:xfrm>
          <a:prstGeom prst="rect">
            <a:avLst/>
          </a:prstGeom>
          <a:noFill/>
        </p:spPr>
        <p:txBody>
          <a:bodyPr wrap="square" rtlCol="0">
            <a:spAutoFit/>
          </a:bodyPr>
          <a:lstStyle/>
          <a:p>
            <a:r>
              <a:rPr lang="en-US" sz="1200" dirty="0" smtClean="0">
                <a:solidFill>
                  <a:schemeClr val="bg1"/>
                </a:solidFill>
                <a:latin typeface="Neo Sans Intel"/>
                <a:cs typeface="Neo Sans Intel"/>
              </a:rPr>
              <a:t>Ground-truth: </a:t>
            </a:r>
            <a:r>
              <a:rPr lang="en-US" sz="1200" dirty="0" smtClean="0">
                <a:solidFill>
                  <a:srgbClr val="FF9900"/>
                </a:solidFill>
                <a:latin typeface="Neo Sans Intel"/>
                <a:cs typeface="Neo Sans Intel"/>
              </a:rPr>
              <a:t>zebra</a:t>
            </a:r>
            <a:r>
              <a:rPr lang="en-US" sz="1200" dirty="0" smtClean="0">
                <a:solidFill>
                  <a:schemeClr val="bg1"/>
                </a:solidFill>
                <a:latin typeface="Neo Sans Intel"/>
                <a:cs typeface="Neo Sans Intel"/>
              </a:rPr>
              <a:t>, </a:t>
            </a:r>
            <a:r>
              <a:rPr lang="en-US" sz="1200" dirty="0" smtClean="0">
                <a:solidFill>
                  <a:srgbClr val="00FF00"/>
                </a:solidFill>
                <a:latin typeface="Neo Sans Intel"/>
                <a:cs typeface="Neo Sans Intel"/>
              </a:rPr>
              <a:t>lion</a:t>
            </a:r>
          </a:p>
        </p:txBody>
      </p:sp>
      <p:pic>
        <p:nvPicPr>
          <p:cNvPr id="16" name="Picture 15"/>
          <p:cNvPicPr>
            <a:picLocks noChangeAspect="1"/>
          </p:cNvPicPr>
          <p:nvPr/>
        </p:nvPicPr>
        <p:blipFill rotWithShape="1">
          <a:blip r:embed="rId5" cstate="screen">
            <a:extLst>
              <a:ext uri="{28A0092B-C50C-407E-A947-70E740481C1C}">
                <a14:useLocalDpi xmlns:a14="http://schemas.microsoft.com/office/drawing/2010/main" val="0"/>
              </a:ext>
            </a:extLst>
          </a:blip>
          <a:srcRect t="27642" r="2979" b="1"/>
          <a:stretch/>
        </p:blipFill>
        <p:spPr>
          <a:xfrm>
            <a:off x="631633" y="3156907"/>
            <a:ext cx="2031925" cy="1515378"/>
          </a:xfrm>
          <a:prstGeom prst="rect">
            <a:avLst/>
          </a:prstGeom>
        </p:spPr>
      </p:pic>
    </p:spTree>
    <p:extLst>
      <p:ext uri="{BB962C8B-B14F-4D97-AF65-F5344CB8AC3E}">
        <p14:creationId xmlns:p14="http://schemas.microsoft.com/office/powerpoint/2010/main" val="1710488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Issue 1 – Scheduling and bit-packing</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US" sz="2000" dirty="0" smtClean="0"/>
                  <a:t>The scheduling problem is actually not easy to solve:</a:t>
                </a:r>
              </a:p>
              <a:p>
                <a:pPr marL="488250" lvl="2" indent="-285750"/>
                <a:r>
                  <a:rPr lang="en-US" sz="1600" dirty="0"/>
                  <a:t>What happens if we have </a:t>
                </a:r>
                <a14:m>
                  <m:oMath xmlns:m="http://schemas.openxmlformats.org/officeDocument/2006/math">
                    <m:r>
                      <a:rPr lang="en-US" sz="1600" dirty="0">
                        <a:latin typeface="Cambria Math" panose="02040503050406030204" pitchFamily="18" charset="0"/>
                      </a:rPr>
                      <m:t>&gt;</m:t>
                    </m:r>
                    <m:r>
                      <a:rPr lang="en-US" sz="1600" i="1" dirty="0">
                        <a:latin typeface="Cambria Math" panose="02040503050406030204" pitchFamily="18" charset="0"/>
                      </a:rPr>
                      <m:t>8 </m:t>
                    </m:r>
                  </m:oMath>
                </a14:m>
                <a:r>
                  <a:rPr lang="en-US" sz="1600" dirty="0"/>
                  <a:t>input </a:t>
                </a:r>
                <a:r>
                  <a:rPr lang="en-US" sz="1600" dirty="0" smtClean="0"/>
                  <a:t>channels</a:t>
                </a:r>
                <a:r>
                  <a:rPr lang="en-US" sz="1600" dirty="0"/>
                  <a:t> </a:t>
                </a:r>
                <a:r>
                  <a:rPr lang="en-US" sz="1600" dirty="0" smtClean="0"/>
                  <a:t>and/or multiple output maps? In what order should we compute all output pixels? Can we do better if we process multiple images in parallel?</a:t>
                </a:r>
              </a:p>
              <a:p>
                <a:pPr marL="488250" lvl="2" indent="-285750">
                  <a:buFont typeface="Arial" panose="020B0604020202020204" pitchFamily="34" charset="0"/>
                  <a:buChar char="•"/>
                </a:pPr>
                <a:endParaRPr lang="en-US" sz="1600" dirty="0" smtClean="0"/>
              </a:p>
              <a:p>
                <a:pPr marL="285750" lvl="1" indent="-285750">
                  <a:buFont typeface="Arial" panose="020B0604020202020204" pitchFamily="34" charset="0"/>
                  <a:buChar char="•"/>
                </a:pPr>
                <a:r>
                  <a:rPr lang="en-US" sz="1900" dirty="0" smtClean="0"/>
                  <a:t>The keyword is: data locality and reuse distance analysis.</a:t>
                </a:r>
              </a:p>
              <a:p>
                <a:pPr marL="488250" lvl="2" indent="-285750"/>
                <a:r>
                  <a:rPr lang="en-US" sz="1600" dirty="0" smtClean="0"/>
                  <a:t>What computation schedule yields the best data locality and/or highest throughput?</a:t>
                </a:r>
              </a:p>
              <a:p>
                <a:pPr marL="488250" lvl="2" indent="-285750"/>
                <a:r>
                  <a:rPr lang="en-US" sz="1600" dirty="0" smtClean="0"/>
                  <a:t>This depends on many factors, such as cache/memory size, layer dimensions, amount of memory bandwidth and parallelism on target platform, …</a:t>
                </a:r>
              </a:p>
              <a:p>
                <a:pPr marL="488250" lvl="2" indent="-285750"/>
                <a:endParaRPr lang="en-US" sz="1600" dirty="0"/>
              </a:p>
              <a:p>
                <a:pPr marL="285750" lvl="1" indent="-285750"/>
                <a:endParaRPr lang="en-US" sz="1900" dirty="0" smtClean="0"/>
              </a:p>
              <a:p>
                <a:pPr marL="285750" lvl="1" indent="-285750"/>
                <a:r>
                  <a:rPr lang="en-US" sz="1900" dirty="0" smtClean="0"/>
                  <a:t>How to find these schedules will be discussed in the upcoming lectures!</a:t>
                </a:r>
                <a:endParaRPr lang="en-US" sz="1900" dirty="0"/>
              </a:p>
              <a:p>
                <a:endParaRPr lang="en-US" dirty="0" smtClean="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846" t="-4324" r="-1769" b="-2162"/>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B7CEC10D-CD46-426F-915E-6C78530279CB}" type="slidenum">
              <a:rPr lang="en-US" smtClean="0"/>
              <a:t>50</a:t>
            </a:fld>
            <a:endParaRPr lang="en-US" dirty="0"/>
          </a:p>
        </p:txBody>
      </p:sp>
    </p:spTree>
    <p:extLst>
      <p:ext uri="{BB962C8B-B14F-4D97-AF65-F5344CB8AC3E}">
        <p14:creationId xmlns:p14="http://schemas.microsoft.com/office/powerpoint/2010/main" val="3466703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Issue 2 – Input feature map padding</a:t>
            </a:r>
            <a:endParaRPr lang="en-US" dirty="0"/>
          </a:p>
        </p:txBody>
      </p:sp>
      <p:sp>
        <p:nvSpPr>
          <p:cNvPr id="3" name="Content Placeholder 2"/>
          <p:cNvSpPr>
            <a:spLocks noGrp="1"/>
          </p:cNvSpPr>
          <p:nvPr>
            <p:ph idx="1"/>
          </p:nvPr>
        </p:nvSpPr>
        <p:spPr>
          <a:xfrm>
            <a:off x="610100" y="1188000"/>
            <a:ext cx="7922712" cy="2679150"/>
          </a:xfrm>
        </p:spPr>
        <p:txBody>
          <a:bodyPr/>
          <a:lstStyle/>
          <a:p>
            <a:pPr marL="342900" indent="-342900">
              <a:lnSpc>
                <a:spcPct val="100000"/>
              </a:lnSpc>
              <a:buFont typeface="Arial" panose="020B0604020202020204" pitchFamily="34" charset="0"/>
              <a:buChar char="•"/>
            </a:pPr>
            <a:r>
              <a:rPr lang="en-US" sz="2000" b="1" dirty="0" smtClean="0"/>
              <a:t>Problem: </a:t>
            </a:r>
            <a:r>
              <a:rPr lang="en-US" sz="2000" dirty="0" smtClean="0"/>
              <a:t>zero-padding input feature maps in convolutional layers is a problem when you can only use +1 and -1 during model deployment. </a:t>
            </a:r>
            <a:endParaRPr lang="en-US" dirty="0" smtClean="0"/>
          </a:p>
          <a:p>
            <a:pPr marL="342900" indent="-342900">
              <a:lnSpc>
                <a:spcPct val="100000"/>
              </a:lnSpc>
              <a:buFont typeface="Arial" panose="020B0604020202020204" pitchFamily="34" charset="0"/>
              <a:buChar char="•"/>
            </a:pPr>
            <a:r>
              <a:rPr lang="en-US" sz="2000" dirty="0" smtClean="0"/>
              <a:t>Proposed solutions:</a:t>
            </a:r>
          </a:p>
          <a:p>
            <a:pPr marL="545400" lvl="2" indent="-342900">
              <a:lnSpc>
                <a:spcPct val="100000"/>
              </a:lnSpc>
              <a:buFont typeface="+mj-lt"/>
              <a:buAutoNum type="arabicPeriod"/>
            </a:pPr>
            <a:r>
              <a:rPr lang="en-US" sz="1600" dirty="0" smtClean="0"/>
              <a:t>Use zero-padding and train with {-1, 0, +1}. After training the padding values are replaced by +1 and the model is retrained to regain some of the lost accuracy.</a:t>
            </a:r>
            <a:r>
              <a:rPr lang="en-US" sz="1600" dirty="0" smtClean="0">
                <a:solidFill>
                  <a:schemeClr val="bg1">
                    <a:lumMod val="50000"/>
                  </a:schemeClr>
                </a:solidFill>
              </a:rPr>
              <a:t>*</a:t>
            </a:r>
          </a:p>
          <a:p>
            <a:pPr marL="545400" lvl="2" indent="-342900">
              <a:lnSpc>
                <a:spcPct val="100000"/>
              </a:lnSpc>
              <a:buFont typeface="+mj-lt"/>
              <a:buAutoNum type="arabicPeriod"/>
            </a:pPr>
            <a:r>
              <a:rPr lang="en-US" sz="1600" dirty="0" smtClean="0"/>
              <a:t>Use odd-even padding and train with real binary i.e. {-1, +1}.</a:t>
            </a:r>
            <a:r>
              <a:rPr lang="en-US" sz="1600" dirty="0">
                <a:solidFill>
                  <a:schemeClr val="bg1">
                    <a:lumMod val="50000"/>
                  </a:schemeClr>
                </a:solidFill>
              </a:rPr>
              <a:t> </a:t>
            </a:r>
            <a:r>
              <a:rPr lang="en-US" sz="1600" dirty="0" smtClean="0">
                <a:solidFill>
                  <a:schemeClr val="bg1">
                    <a:lumMod val="50000"/>
                  </a:schemeClr>
                </a:solidFill>
              </a:rPr>
              <a:t>**</a:t>
            </a:r>
            <a:endParaRPr lang="en-US" sz="1600" dirty="0" smtClean="0">
              <a:solidFill>
                <a:srgbClr val="002060"/>
              </a:solidFill>
            </a:endParaRPr>
          </a:p>
          <a:p>
            <a:pPr marL="545400" lvl="2" indent="-342900">
              <a:lnSpc>
                <a:spcPct val="100000"/>
              </a:lnSpc>
              <a:buFont typeface="+mj-lt"/>
              <a:buAutoNum type="arabicPeriod"/>
            </a:pPr>
            <a:endParaRPr lang="en-US" dirty="0"/>
          </a:p>
          <a:p>
            <a:pPr>
              <a:lnSpc>
                <a:spcPct val="100000"/>
              </a:lnSpc>
            </a:pPr>
            <a:endParaRPr lang="en-US" dirty="0"/>
          </a:p>
        </p:txBody>
      </p:sp>
      <p:sp>
        <p:nvSpPr>
          <p:cNvPr id="4" name="Slide Number Placeholder 3"/>
          <p:cNvSpPr>
            <a:spLocks noGrp="1"/>
          </p:cNvSpPr>
          <p:nvPr>
            <p:ph type="sldNum" sz="quarter" idx="12"/>
          </p:nvPr>
        </p:nvSpPr>
        <p:spPr/>
        <p:txBody>
          <a:bodyPr/>
          <a:lstStyle/>
          <a:p>
            <a:fld id="{B7CEC10D-CD46-426F-915E-6C78530279CB}" type="slidenum">
              <a:rPr lang="en-US" smtClean="0"/>
              <a:t>51</a:t>
            </a:fld>
            <a:endParaRPr lang="en-US" dirty="0"/>
          </a:p>
        </p:txBody>
      </p:sp>
      <p:sp>
        <p:nvSpPr>
          <p:cNvPr id="6" name="Rectangle 5"/>
          <p:cNvSpPr/>
          <p:nvPr/>
        </p:nvSpPr>
        <p:spPr>
          <a:xfrm>
            <a:off x="-22792" y="4664821"/>
            <a:ext cx="8897144" cy="507831"/>
          </a:xfrm>
          <a:prstGeom prst="rect">
            <a:avLst/>
          </a:prstGeom>
        </p:spPr>
        <p:txBody>
          <a:bodyPr wrap="square">
            <a:spAutoFit/>
          </a:bodyPr>
          <a:lstStyle/>
          <a:p>
            <a:r>
              <a:rPr lang="en-US" sz="900" i="1" dirty="0" smtClean="0">
                <a:solidFill>
                  <a:schemeClr val="bg1">
                    <a:lumMod val="50000"/>
                  </a:schemeClr>
                </a:solidFill>
              </a:rPr>
              <a:t>* Accelerating </a:t>
            </a:r>
            <a:r>
              <a:rPr lang="en-US" sz="900" i="1" dirty="0" err="1">
                <a:solidFill>
                  <a:schemeClr val="bg1">
                    <a:lumMod val="50000"/>
                  </a:schemeClr>
                </a:solidFill>
              </a:rPr>
              <a:t>binarized</a:t>
            </a:r>
            <a:r>
              <a:rPr lang="en-US" sz="900" i="1" dirty="0">
                <a:solidFill>
                  <a:schemeClr val="bg1">
                    <a:lumMod val="50000"/>
                  </a:schemeClr>
                </a:solidFill>
              </a:rPr>
              <a:t> convolutional neural networks with software-programmable </a:t>
            </a:r>
            <a:r>
              <a:rPr lang="en-US" sz="900" i="1" dirty="0" err="1">
                <a:solidFill>
                  <a:schemeClr val="bg1">
                    <a:lumMod val="50000"/>
                  </a:schemeClr>
                </a:solidFill>
              </a:rPr>
              <a:t>fpgas</a:t>
            </a:r>
            <a:r>
              <a:rPr lang="en-US" sz="900" i="1" dirty="0">
                <a:solidFill>
                  <a:schemeClr val="bg1">
                    <a:lumMod val="50000"/>
                  </a:schemeClr>
                </a:solidFill>
              </a:rPr>
              <a:t> – </a:t>
            </a:r>
            <a:r>
              <a:rPr lang="en-US" sz="900" i="1" dirty="0" smtClean="0">
                <a:solidFill>
                  <a:schemeClr val="bg1">
                    <a:lumMod val="50000"/>
                  </a:schemeClr>
                </a:solidFill>
              </a:rPr>
              <a:t>R. Zhao et al. (FPL 2017) and</a:t>
            </a:r>
          </a:p>
          <a:p>
            <a:r>
              <a:rPr lang="en-US" sz="900" i="1" dirty="0" smtClean="0">
                <a:solidFill>
                  <a:schemeClr val="bg1">
                    <a:lumMod val="50000"/>
                  </a:schemeClr>
                </a:solidFill>
              </a:rPr>
              <a:t>   Finn: A framework for fast, scalable </a:t>
            </a:r>
            <a:r>
              <a:rPr lang="en-US" sz="900" i="1" dirty="0" err="1" smtClean="0">
                <a:solidFill>
                  <a:schemeClr val="bg1">
                    <a:lumMod val="50000"/>
                  </a:schemeClr>
                </a:solidFill>
              </a:rPr>
              <a:t>binarized</a:t>
            </a:r>
            <a:r>
              <a:rPr lang="en-US" sz="900" i="1" dirty="0" smtClean="0">
                <a:solidFill>
                  <a:schemeClr val="bg1">
                    <a:lumMod val="50000"/>
                  </a:schemeClr>
                </a:solidFill>
              </a:rPr>
              <a:t> neural network inference – Y. </a:t>
            </a:r>
            <a:r>
              <a:rPr lang="en-US" sz="900" i="1" dirty="0" err="1" smtClean="0">
                <a:solidFill>
                  <a:schemeClr val="bg1">
                    <a:lumMod val="50000"/>
                  </a:schemeClr>
                </a:solidFill>
              </a:rPr>
              <a:t>Umuroglu</a:t>
            </a:r>
            <a:r>
              <a:rPr lang="en-US" sz="900" i="1" dirty="0" smtClean="0">
                <a:solidFill>
                  <a:schemeClr val="bg1">
                    <a:lumMod val="50000"/>
                  </a:schemeClr>
                </a:solidFill>
              </a:rPr>
              <a:t> et al. (FPL 2017)</a:t>
            </a:r>
          </a:p>
          <a:p>
            <a:r>
              <a:rPr lang="en-US" sz="900" i="1" dirty="0" smtClean="0">
                <a:solidFill>
                  <a:schemeClr val="bg1">
                    <a:lumMod val="50000"/>
                  </a:schemeClr>
                </a:solidFill>
              </a:rPr>
              <a:t>** FBNA</a:t>
            </a:r>
            <a:r>
              <a:rPr lang="en-US" sz="900" i="1" dirty="0">
                <a:solidFill>
                  <a:schemeClr val="bg1">
                    <a:lumMod val="50000"/>
                  </a:schemeClr>
                </a:solidFill>
              </a:rPr>
              <a:t>: A Fully </a:t>
            </a:r>
            <a:r>
              <a:rPr lang="en-US" sz="900" i="1" dirty="0" err="1">
                <a:solidFill>
                  <a:schemeClr val="bg1">
                    <a:lumMod val="50000"/>
                  </a:schemeClr>
                </a:solidFill>
              </a:rPr>
              <a:t>Binarized</a:t>
            </a:r>
            <a:r>
              <a:rPr lang="en-US" sz="900" i="1" dirty="0">
                <a:solidFill>
                  <a:schemeClr val="bg1">
                    <a:lumMod val="50000"/>
                  </a:schemeClr>
                </a:solidFill>
              </a:rPr>
              <a:t> Neural Network Accelerator – P. </a:t>
            </a:r>
            <a:r>
              <a:rPr lang="en-US" sz="900" i="1" dirty="0" err="1">
                <a:solidFill>
                  <a:schemeClr val="bg1">
                    <a:lumMod val="50000"/>
                  </a:schemeClr>
                </a:solidFill>
              </a:rPr>
              <a:t>Guo</a:t>
            </a:r>
            <a:r>
              <a:rPr lang="en-US" sz="900" i="1" dirty="0">
                <a:solidFill>
                  <a:schemeClr val="bg1">
                    <a:lumMod val="50000"/>
                  </a:schemeClr>
                </a:solidFill>
              </a:rPr>
              <a:t> et al. (FPL 2018)</a:t>
            </a:r>
          </a:p>
        </p:txBody>
      </p:sp>
      <p:grpSp>
        <p:nvGrpSpPr>
          <p:cNvPr id="10" name="Group 9"/>
          <p:cNvGrpSpPr/>
          <p:nvPr/>
        </p:nvGrpSpPr>
        <p:grpSpPr>
          <a:xfrm>
            <a:off x="4783141" y="3108853"/>
            <a:ext cx="4164012" cy="2015241"/>
            <a:chOff x="980767" y="2667283"/>
            <a:chExt cx="2853814" cy="1381149"/>
          </a:xfrm>
        </p:grpSpPr>
        <p:pic>
          <p:nvPicPr>
            <p:cNvPr id="8" name="Picture 7"/>
            <p:cNvPicPr>
              <a:picLocks noChangeAspect="1"/>
            </p:cNvPicPr>
            <p:nvPr/>
          </p:nvPicPr>
          <p:blipFill rotWithShape="1">
            <a:blip r:embed="rId3"/>
            <a:srcRect l="5236" t="49336" r="24960" b="13660"/>
            <a:stretch/>
          </p:blipFill>
          <p:spPr>
            <a:xfrm>
              <a:off x="980767" y="2667283"/>
              <a:ext cx="2853814" cy="1381149"/>
            </a:xfrm>
            <a:prstGeom prst="rect">
              <a:avLst/>
            </a:prstGeom>
          </p:spPr>
        </p:pic>
        <p:sp>
          <p:nvSpPr>
            <p:cNvPr id="9" name="Rectangle 8"/>
            <p:cNvSpPr/>
            <p:nvPr/>
          </p:nvSpPr>
          <p:spPr>
            <a:xfrm>
              <a:off x="3716593" y="3585395"/>
              <a:ext cx="117987" cy="4630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5407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Issue 2 – Input feature map </a:t>
            </a:r>
            <a:r>
              <a:rPr lang="en-US" dirty="0" smtClean="0"/>
              <a:t>padding (2)</a:t>
            </a:r>
            <a:endParaRPr lang="en-US" dirty="0"/>
          </a:p>
        </p:txBody>
      </p:sp>
      <p:sp>
        <p:nvSpPr>
          <p:cNvPr id="3" name="Content Placeholder 2"/>
          <p:cNvSpPr>
            <a:spLocks noGrp="1"/>
          </p:cNvSpPr>
          <p:nvPr>
            <p:ph idx="1"/>
          </p:nvPr>
        </p:nvSpPr>
        <p:spPr>
          <a:xfrm>
            <a:off x="610099" y="1188000"/>
            <a:ext cx="8489905" cy="536025"/>
          </a:xfrm>
        </p:spPr>
        <p:txBody>
          <a:bodyPr/>
          <a:lstStyle/>
          <a:p>
            <a:r>
              <a:rPr lang="en-US" sz="2000" dirty="0" smtClean="0"/>
              <a:t>Odd-even padding performs comparable to zero-padding (essentially ternary) without fine-tuning:</a:t>
            </a:r>
            <a:endParaRPr lang="en-US" sz="2000" dirty="0"/>
          </a:p>
        </p:txBody>
      </p:sp>
      <p:sp>
        <p:nvSpPr>
          <p:cNvPr id="4" name="Slide Number Placeholder 3"/>
          <p:cNvSpPr>
            <a:spLocks noGrp="1"/>
          </p:cNvSpPr>
          <p:nvPr>
            <p:ph type="sldNum" sz="quarter" idx="12"/>
          </p:nvPr>
        </p:nvSpPr>
        <p:spPr/>
        <p:txBody>
          <a:bodyPr/>
          <a:lstStyle/>
          <a:p>
            <a:fld id="{B7CEC10D-CD46-426F-915E-6C78530279CB}" type="slidenum">
              <a:rPr lang="en-US" smtClean="0"/>
              <a:t>52</a:t>
            </a:fld>
            <a:endParaRPr lang="en-US" dirty="0"/>
          </a:p>
        </p:txBody>
      </p:sp>
      <p:sp>
        <p:nvSpPr>
          <p:cNvPr id="6" name="Rectangle 5"/>
          <p:cNvSpPr/>
          <p:nvPr/>
        </p:nvSpPr>
        <p:spPr>
          <a:xfrm>
            <a:off x="-50356" y="4947312"/>
            <a:ext cx="4572000" cy="230832"/>
          </a:xfrm>
          <a:prstGeom prst="rect">
            <a:avLst/>
          </a:prstGeom>
        </p:spPr>
        <p:txBody>
          <a:bodyPr>
            <a:spAutoFit/>
          </a:bodyPr>
          <a:lstStyle/>
          <a:p>
            <a:r>
              <a:rPr lang="en-US" sz="900" i="1" dirty="0" smtClean="0">
                <a:solidFill>
                  <a:schemeClr val="bg1">
                    <a:lumMod val="50000"/>
                  </a:schemeClr>
                </a:solidFill>
              </a:rPr>
              <a:t>Image source: FBNA</a:t>
            </a:r>
            <a:r>
              <a:rPr lang="en-US" sz="900" i="1" dirty="0">
                <a:solidFill>
                  <a:schemeClr val="bg1">
                    <a:lumMod val="50000"/>
                  </a:schemeClr>
                </a:solidFill>
              </a:rPr>
              <a:t>: A Fully </a:t>
            </a:r>
            <a:r>
              <a:rPr lang="en-US" sz="900" i="1" dirty="0" err="1">
                <a:solidFill>
                  <a:schemeClr val="bg1">
                    <a:lumMod val="50000"/>
                  </a:schemeClr>
                </a:solidFill>
              </a:rPr>
              <a:t>Binarized</a:t>
            </a:r>
            <a:r>
              <a:rPr lang="en-US" sz="900" i="1" dirty="0">
                <a:solidFill>
                  <a:schemeClr val="bg1">
                    <a:lumMod val="50000"/>
                  </a:schemeClr>
                </a:solidFill>
              </a:rPr>
              <a:t> Neural Network Accelerator – P. </a:t>
            </a:r>
            <a:r>
              <a:rPr lang="en-US" sz="900" i="1" dirty="0" err="1">
                <a:solidFill>
                  <a:schemeClr val="bg1">
                    <a:lumMod val="50000"/>
                  </a:schemeClr>
                </a:solidFill>
              </a:rPr>
              <a:t>Guo</a:t>
            </a:r>
            <a:r>
              <a:rPr lang="en-US" sz="900" i="1" dirty="0">
                <a:solidFill>
                  <a:schemeClr val="bg1">
                    <a:lumMod val="50000"/>
                  </a:schemeClr>
                </a:solidFill>
              </a:rPr>
              <a:t> et al. (FPL 2018)</a:t>
            </a:r>
          </a:p>
        </p:txBody>
      </p:sp>
      <p:grpSp>
        <p:nvGrpSpPr>
          <p:cNvPr id="8" name="Group 7"/>
          <p:cNvGrpSpPr/>
          <p:nvPr/>
        </p:nvGrpSpPr>
        <p:grpSpPr>
          <a:xfrm>
            <a:off x="4783141" y="3108853"/>
            <a:ext cx="4164012" cy="2015241"/>
            <a:chOff x="980767" y="2667283"/>
            <a:chExt cx="2853814" cy="1381149"/>
          </a:xfrm>
        </p:grpSpPr>
        <p:pic>
          <p:nvPicPr>
            <p:cNvPr id="9" name="Picture 8"/>
            <p:cNvPicPr>
              <a:picLocks noChangeAspect="1"/>
            </p:cNvPicPr>
            <p:nvPr/>
          </p:nvPicPr>
          <p:blipFill rotWithShape="1">
            <a:blip r:embed="rId3"/>
            <a:srcRect l="5236" t="49336" r="24960" b="13660"/>
            <a:stretch/>
          </p:blipFill>
          <p:spPr>
            <a:xfrm>
              <a:off x="980767" y="2667283"/>
              <a:ext cx="2853814" cy="1381149"/>
            </a:xfrm>
            <a:prstGeom prst="rect">
              <a:avLst/>
            </a:prstGeom>
          </p:spPr>
        </p:pic>
        <p:sp>
          <p:nvSpPr>
            <p:cNvPr id="10" name="Rectangle 9"/>
            <p:cNvSpPr/>
            <p:nvPr/>
          </p:nvSpPr>
          <p:spPr>
            <a:xfrm>
              <a:off x="3716593" y="3585395"/>
              <a:ext cx="117987" cy="4630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10"/>
          <p:cNvPicPr>
            <a:picLocks noChangeAspect="1"/>
          </p:cNvPicPr>
          <p:nvPr/>
        </p:nvPicPr>
        <p:blipFill rotWithShape="1">
          <a:blip r:embed="rId3"/>
          <a:srcRect b="59151"/>
          <a:stretch/>
        </p:blipFill>
        <p:spPr>
          <a:xfrm>
            <a:off x="609600" y="1794204"/>
            <a:ext cx="4609459" cy="1719030"/>
          </a:xfrm>
          <a:prstGeom prst="rect">
            <a:avLst/>
          </a:prstGeom>
        </p:spPr>
      </p:pic>
    </p:spTree>
    <p:extLst>
      <p:ext uri="{BB962C8B-B14F-4D97-AF65-F5344CB8AC3E}">
        <p14:creationId xmlns:p14="http://schemas.microsoft.com/office/powerpoint/2010/main" val="2702162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 of Today’s Lecture</a:t>
            </a:r>
            <a:endParaRPr lang="en-US" dirty="0"/>
          </a:p>
        </p:txBody>
      </p:sp>
      <p:sp>
        <p:nvSpPr>
          <p:cNvPr id="3" name="Content Placeholder 2"/>
          <p:cNvSpPr>
            <a:spLocks noGrp="1"/>
          </p:cNvSpPr>
          <p:nvPr>
            <p:ph idx="1"/>
          </p:nvPr>
        </p:nvSpPr>
        <p:spPr>
          <a:xfrm>
            <a:off x="609600" y="1340416"/>
            <a:ext cx="8154894" cy="3381619"/>
          </a:xfrm>
        </p:spPr>
        <p:txBody>
          <a:bodyPr/>
          <a:lstStyle/>
          <a:p>
            <a:pPr marL="342900" indent="-342900">
              <a:buFont typeface="+mj-lt"/>
              <a:buAutoNum type="arabicPeriod"/>
            </a:pPr>
            <a:endParaRPr lang="en-US" dirty="0"/>
          </a:p>
          <a:p>
            <a:pPr marL="342900" indent="-342900">
              <a:buFont typeface="+mj-lt"/>
              <a:buAutoNum type="arabicPeriod"/>
            </a:pPr>
            <a:endParaRPr lang="en-US" dirty="0" smtClean="0"/>
          </a:p>
          <a:p>
            <a:pPr marL="342900" indent="-342900">
              <a:lnSpc>
                <a:spcPct val="100000"/>
              </a:lnSpc>
              <a:buFont typeface="+mj-lt"/>
              <a:buAutoNum type="arabicPeriod"/>
            </a:pPr>
            <a:r>
              <a:rPr lang="en-US" sz="1600" dirty="0"/>
              <a:t>Introduction</a:t>
            </a:r>
          </a:p>
          <a:p>
            <a:pPr marL="342900" indent="-342900">
              <a:lnSpc>
                <a:spcPct val="100000"/>
              </a:lnSpc>
              <a:buFont typeface="+mj-lt"/>
              <a:buAutoNum type="arabicPeriod"/>
            </a:pPr>
            <a:r>
              <a:rPr lang="en-US" sz="1600" dirty="0" smtClean="0"/>
              <a:t>Overview</a:t>
            </a:r>
          </a:p>
          <a:p>
            <a:pPr marL="342900" indent="-342900">
              <a:lnSpc>
                <a:spcPct val="100000"/>
              </a:lnSpc>
              <a:buFont typeface="+mj-lt"/>
              <a:buAutoNum type="arabicPeriod"/>
            </a:pPr>
            <a:r>
              <a:rPr lang="en-US" sz="1600" dirty="0" smtClean="0"/>
              <a:t>Designing a Binary Neural Network</a:t>
            </a:r>
            <a:endParaRPr lang="en-US" sz="1600" dirty="0"/>
          </a:p>
          <a:p>
            <a:pPr marL="545400" lvl="2" indent="-342900">
              <a:lnSpc>
                <a:spcPct val="100000"/>
              </a:lnSpc>
              <a:buFont typeface="+mj-lt"/>
              <a:buAutoNum type="alphaLcParenR"/>
            </a:pPr>
            <a:r>
              <a:rPr lang="en-US" sz="1600" dirty="0"/>
              <a:t>Training and </a:t>
            </a:r>
            <a:r>
              <a:rPr lang="en-US" sz="1600" dirty="0" smtClean="0"/>
              <a:t>evaluation</a:t>
            </a:r>
          </a:p>
          <a:p>
            <a:pPr marL="545400" lvl="2" indent="-342900">
              <a:lnSpc>
                <a:spcPct val="100000"/>
              </a:lnSpc>
              <a:buFont typeface="+mj-lt"/>
              <a:buAutoNum type="alphaLcParenR"/>
            </a:pPr>
            <a:r>
              <a:rPr lang="en-US" sz="1600" dirty="0" smtClean="0"/>
              <a:t>State-of-the-art models</a:t>
            </a:r>
            <a:endParaRPr lang="en-US" sz="1600" dirty="0"/>
          </a:p>
          <a:p>
            <a:pPr marL="545400" lvl="2" indent="-342900">
              <a:lnSpc>
                <a:spcPct val="100000"/>
              </a:lnSpc>
              <a:buFont typeface="+mj-lt"/>
              <a:buAutoNum type="alphaLcParenR"/>
            </a:pPr>
            <a:r>
              <a:rPr lang="en-US" sz="1600" dirty="0" smtClean="0"/>
              <a:t>Optimizations </a:t>
            </a:r>
            <a:r>
              <a:rPr lang="en-US" sz="1600" dirty="0"/>
              <a:t>for efficient inference on 32-bit </a:t>
            </a:r>
            <a:r>
              <a:rPr lang="en-US" sz="1600" dirty="0" smtClean="0"/>
              <a:t>platform</a:t>
            </a:r>
          </a:p>
          <a:p>
            <a:pPr marL="342900" indent="-342900">
              <a:lnSpc>
                <a:spcPct val="100000"/>
              </a:lnSpc>
              <a:buFont typeface="+mj-lt"/>
              <a:buAutoNum type="arabicPeriod"/>
            </a:pPr>
            <a:r>
              <a:rPr lang="en-US" sz="1600" b="1" dirty="0" smtClean="0"/>
              <a:t>Specialized </a:t>
            </a:r>
            <a:r>
              <a:rPr lang="en-US" sz="1600" b="1" dirty="0"/>
              <a:t>BNN </a:t>
            </a:r>
            <a:r>
              <a:rPr lang="en-US" sz="1600" b="1" dirty="0" smtClean="0"/>
              <a:t>accelerators</a:t>
            </a:r>
          </a:p>
          <a:p>
            <a:pPr marL="342900" indent="-342900">
              <a:lnSpc>
                <a:spcPct val="100000"/>
              </a:lnSpc>
              <a:buFont typeface="+mj-lt"/>
              <a:buAutoNum type="arabicPeriod"/>
            </a:pPr>
            <a:r>
              <a:rPr lang="en-US" sz="1600" dirty="0" smtClean="0"/>
              <a:t>Conclusion</a:t>
            </a:r>
            <a:endParaRPr lang="en-US" sz="1600" dirty="0"/>
          </a:p>
          <a:p>
            <a:endParaRPr lang="en-US" dirty="0"/>
          </a:p>
        </p:txBody>
      </p:sp>
      <p:sp>
        <p:nvSpPr>
          <p:cNvPr id="5" name="Slide Number Placeholder 4"/>
          <p:cNvSpPr>
            <a:spLocks noGrp="1"/>
          </p:cNvSpPr>
          <p:nvPr>
            <p:ph type="sldNum" sz="quarter" idx="12"/>
          </p:nvPr>
        </p:nvSpPr>
        <p:spPr/>
        <p:txBody>
          <a:bodyPr/>
          <a:lstStyle/>
          <a:p>
            <a:fld id="{B7CEC10D-CD46-426F-915E-6C78530279CB}" type="slidenum">
              <a:rPr lang="en-US" smtClean="0"/>
              <a:t>53</a:t>
            </a:fld>
            <a:endParaRPr lang="en-US" dirty="0"/>
          </a:p>
        </p:txBody>
      </p:sp>
      <p:sp>
        <p:nvSpPr>
          <p:cNvPr id="6" name="TextBox 5">
            <a:extLst>
              <a:ext uri="{FF2B5EF4-FFF2-40B4-BE49-F238E27FC236}">
                <a16:creationId xmlns:a16="http://schemas.microsoft.com/office/drawing/2014/main" xmlns="" id="{12F7BFEB-AD8D-4289-A0DF-C8EA792F19FF}"/>
              </a:ext>
            </a:extLst>
          </p:cNvPr>
          <p:cNvSpPr txBox="1"/>
          <p:nvPr/>
        </p:nvSpPr>
        <p:spPr>
          <a:xfrm>
            <a:off x="675341" y="1245860"/>
            <a:ext cx="7587129" cy="430887"/>
          </a:xfrm>
          <a:prstGeom prst="rect">
            <a:avLst/>
          </a:prstGeom>
          <a:solidFill>
            <a:schemeClr val="bg1"/>
          </a:solidFill>
          <a:ln w="57150">
            <a:solidFill>
              <a:schemeClr val="tx2"/>
            </a:solidFill>
          </a:ln>
        </p:spPr>
        <p:txBody>
          <a:bodyPr wrap="square" rtlCol="0">
            <a:spAutoFit/>
          </a:bodyPr>
          <a:lstStyle/>
          <a:p>
            <a:r>
              <a:rPr lang="en-US" sz="2200" b="1" dirty="0">
                <a:solidFill>
                  <a:schemeClr val="accent2"/>
                </a:solidFill>
              </a:rPr>
              <a:t>Main theme: </a:t>
            </a:r>
            <a:r>
              <a:rPr lang="en-US" sz="2200" dirty="0" smtClean="0">
                <a:solidFill>
                  <a:schemeClr val="accent2"/>
                </a:solidFill>
              </a:rPr>
              <a:t>Case Study on Binary Neural Networks</a:t>
            </a:r>
            <a:endParaRPr lang="en-US" sz="2200" b="1" dirty="0">
              <a:solidFill>
                <a:schemeClr val="accent2"/>
              </a:solidFill>
            </a:endParaRPr>
          </a:p>
        </p:txBody>
      </p:sp>
    </p:spTree>
    <p:extLst>
      <p:ext uri="{BB962C8B-B14F-4D97-AF65-F5344CB8AC3E}">
        <p14:creationId xmlns:p14="http://schemas.microsoft.com/office/powerpoint/2010/main" val="2009402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Specialized BNN accelerators</a:t>
            </a:r>
            <a:br>
              <a:rPr lang="en-US" sz="2800" dirty="0"/>
            </a:br>
            <a:endParaRPr lang="en-US" dirty="0"/>
          </a:p>
        </p:txBody>
      </p:sp>
      <p:sp>
        <p:nvSpPr>
          <p:cNvPr id="3" name="Content Placeholder 2"/>
          <p:cNvSpPr>
            <a:spLocks noGrp="1"/>
          </p:cNvSpPr>
          <p:nvPr>
            <p:ph idx="1"/>
          </p:nvPr>
        </p:nvSpPr>
        <p:spPr/>
        <p:txBody>
          <a:bodyPr/>
          <a:lstStyle/>
          <a:p>
            <a:pPr marL="342900" lvl="1" indent="-342900">
              <a:lnSpc>
                <a:spcPct val="100000"/>
              </a:lnSpc>
              <a:buFont typeface="Arial" panose="020B0604020202020204" pitchFamily="34" charset="0"/>
              <a:buChar char="•"/>
            </a:pPr>
            <a:r>
              <a:rPr lang="en-US" sz="2000" dirty="0" smtClean="0"/>
              <a:t>XNOR </a:t>
            </a:r>
            <a:r>
              <a:rPr lang="en-US" sz="2000" dirty="0"/>
              <a:t>Neural Engine: a Hardware Accelerator IP for 21.6 </a:t>
            </a:r>
            <a:r>
              <a:rPr lang="en-US" sz="2000" dirty="0" err="1"/>
              <a:t>fJ</a:t>
            </a:r>
            <a:r>
              <a:rPr lang="en-US" sz="2000" dirty="0"/>
              <a:t>/op Binary Neural Network Inference – F. Conti et al. (TCAD 2018</a:t>
            </a:r>
            <a:r>
              <a:rPr lang="en-US" sz="2000" dirty="0" smtClean="0"/>
              <a:t>)</a:t>
            </a:r>
          </a:p>
          <a:p>
            <a:pPr marL="488250" lvl="2" indent="-285750">
              <a:lnSpc>
                <a:spcPct val="100000"/>
              </a:lnSpc>
            </a:pPr>
            <a:r>
              <a:rPr lang="en-US" sz="1600" dirty="0" smtClean="0"/>
              <a:t>Design of BNN accelerator that is tightly coupled with micro-controller platform.</a:t>
            </a:r>
          </a:p>
          <a:p>
            <a:pPr marL="488250" lvl="2" indent="-285750">
              <a:lnSpc>
                <a:spcPct val="100000"/>
              </a:lnSpc>
            </a:pPr>
            <a:r>
              <a:rPr lang="en-US" sz="1600" dirty="0" smtClean="0"/>
              <a:t>Platform is evaluated on real-world BNN networks, such as </a:t>
            </a:r>
            <a:r>
              <a:rPr lang="en-US" sz="1600" dirty="0" err="1" smtClean="0"/>
              <a:t>ResNet</a:t>
            </a:r>
            <a:r>
              <a:rPr lang="en-US" sz="1600" dirty="0" smtClean="0"/>
              <a:t> and Inception.</a:t>
            </a:r>
            <a:endParaRPr lang="en-US" sz="1600" dirty="0"/>
          </a:p>
        </p:txBody>
      </p:sp>
      <p:sp>
        <p:nvSpPr>
          <p:cNvPr id="4" name="Slide Number Placeholder 3"/>
          <p:cNvSpPr>
            <a:spLocks noGrp="1"/>
          </p:cNvSpPr>
          <p:nvPr>
            <p:ph type="sldNum" sz="quarter" idx="12"/>
          </p:nvPr>
        </p:nvSpPr>
        <p:spPr/>
        <p:txBody>
          <a:bodyPr/>
          <a:lstStyle/>
          <a:p>
            <a:fld id="{B7CEC10D-CD46-426F-915E-6C78530279CB}" type="slidenum">
              <a:rPr lang="en-US" smtClean="0"/>
              <a:t>54</a:t>
            </a:fld>
            <a:endParaRPr lang="en-US" dirty="0"/>
          </a:p>
        </p:txBody>
      </p:sp>
    </p:spTree>
    <p:extLst>
      <p:ext uri="{BB962C8B-B14F-4D97-AF65-F5344CB8AC3E}">
        <p14:creationId xmlns:p14="http://schemas.microsoft.com/office/powerpoint/2010/main" val="52890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965249" y="1408433"/>
            <a:ext cx="5134756" cy="3310339"/>
          </a:xfrm>
          <a:prstGeom prst="rect">
            <a:avLst/>
          </a:prstGeom>
        </p:spPr>
      </p:pic>
      <p:sp>
        <p:nvSpPr>
          <p:cNvPr id="2" name="Title 1"/>
          <p:cNvSpPr>
            <a:spLocks noGrp="1"/>
          </p:cNvSpPr>
          <p:nvPr>
            <p:ph type="title"/>
          </p:nvPr>
        </p:nvSpPr>
        <p:spPr/>
        <p:txBody>
          <a:bodyPr/>
          <a:lstStyle/>
          <a:p>
            <a:r>
              <a:rPr lang="en-US" dirty="0" smtClean="0"/>
              <a:t>XNE accelerator – overview </a:t>
            </a:r>
            <a:endParaRPr lang="en-US" dirty="0"/>
          </a:p>
        </p:txBody>
      </p:sp>
      <p:sp>
        <p:nvSpPr>
          <p:cNvPr id="3" name="Content Placeholder 2"/>
          <p:cNvSpPr>
            <a:spLocks noGrp="1"/>
          </p:cNvSpPr>
          <p:nvPr>
            <p:ph idx="1"/>
          </p:nvPr>
        </p:nvSpPr>
        <p:spPr>
          <a:xfrm>
            <a:off x="610100" y="1188000"/>
            <a:ext cx="3355149" cy="3640374"/>
          </a:xfrm>
        </p:spPr>
        <p:txBody>
          <a:bodyPr/>
          <a:lstStyle/>
          <a:p>
            <a:pPr marL="285750" indent="-285750">
              <a:lnSpc>
                <a:spcPct val="100000"/>
              </a:lnSpc>
              <a:buFont typeface="Arial" panose="020B0604020202020204" pitchFamily="34" charset="0"/>
              <a:buChar char="•"/>
            </a:pPr>
            <a:r>
              <a:rPr lang="en-US" sz="2000" dirty="0" smtClean="0"/>
              <a:t>Streamer</a:t>
            </a:r>
            <a:endParaRPr lang="en-US" sz="1600" dirty="0" smtClean="0"/>
          </a:p>
          <a:p>
            <a:pPr marL="488250" lvl="2" indent="-285750">
              <a:lnSpc>
                <a:spcPct val="100000"/>
              </a:lnSpc>
            </a:pPr>
            <a:r>
              <a:rPr lang="en-US" sz="1400" dirty="0" smtClean="0"/>
              <a:t>TP x 32b memory interface for input data, weights, and activations.</a:t>
            </a:r>
          </a:p>
          <a:p>
            <a:pPr marL="488250" lvl="2" indent="-285750">
              <a:lnSpc>
                <a:spcPct val="100000"/>
              </a:lnSpc>
            </a:pPr>
            <a:r>
              <a:rPr lang="en-US" sz="1400" dirty="0" smtClean="0"/>
              <a:t>Address generation and word-alignment functionality.</a:t>
            </a:r>
          </a:p>
          <a:p>
            <a:pPr marL="285750" indent="-285750">
              <a:lnSpc>
                <a:spcPct val="100000"/>
              </a:lnSpc>
              <a:buFont typeface="Arial" panose="020B0604020202020204" pitchFamily="34" charset="0"/>
              <a:buChar char="•"/>
            </a:pPr>
            <a:r>
              <a:rPr lang="en-US" sz="2000" dirty="0" smtClean="0"/>
              <a:t>Controller</a:t>
            </a:r>
          </a:p>
          <a:p>
            <a:pPr marL="488250" lvl="2" indent="-285750">
              <a:lnSpc>
                <a:spcPct val="100000"/>
              </a:lnSpc>
            </a:pPr>
            <a:r>
              <a:rPr lang="en-US" sz="1400" dirty="0" smtClean="0"/>
              <a:t>Small 28 Byte register file to load layer configuration for execution.</a:t>
            </a:r>
          </a:p>
          <a:p>
            <a:pPr marL="488250" lvl="2" indent="-285750">
              <a:lnSpc>
                <a:spcPct val="100000"/>
              </a:lnSpc>
            </a:pPr>
            <a:r>
              <a:rPr lang="en-US" sz="1400" dirty="0" smtClean="0"/>
              <a:t>Small micro-processor to generate loop counters and addresses.</a:t>
            </a:r>
          </a:p>
          <a:p>
            <a:pPr marL="285750" indent="-285750">
              <a:lnSpc>
                <a:spcPct val="100000"/>
              </a:lnSpc>
              <a:buFont typeface="Arial" panose="020B0604020202020204" pitchFamily="34" charset="0"/>
              <a:buChar char="•"/>
            </a:pPr>
            <a:r>
              <a:rPr lang="en-US" sz="2000" dirty="0" smtClean="0"/>
              <a:t>Engine</a:t>
            </a:r>
            <a:endParaRPr lang="en-US" sz="1600" dirty="0" smtClean="0"/>
          </a:p>
          <a:p>
            <a:pPr marL="488250" lvl="2" indent="-285750">
              <a:lnSpc>
                <a:spcPct val="100000"/>
              </a:lnSpc>
            </a:pPr>
            <a:r>
              <a:rPr lang="en-US" sz="1400" dirty="0" smtClean="0"/>
              <a:t>XNE </a:t>
            </a:r>
            <a:r>
              <a:rPr lang="en-US" sz="1400" dirty="0" err="1" smtClean="0"/>
              <a:t>datapath</a:t>
            </a:r>
            <a:r>
              <a:rPr lang="en-US" sz="1400" dirty="0" smtClean="0"/>
              <a:t> that </a:t>
            </a:r>
            <a:r>
              <a:rPr lang="en-US" sz="1400" smtClean="0"/>
              <a:t>can process </a:t>
            </a:r>
            <a:r>
              <a:rPr lang="en-US" sz="1400" dirty="0" smtClean="0"/>
              <a:t>binary convolution and fully-connected layers.</a:t>
            </a:r>
            <a:endParaRPr lang="en-US" sz="1400" dirty="0"/>
          </a:p>
        </p:txBody>
      </p:sp>
      <p:sp>
        <p:nvSpPr>
          <p:cNvPr id="4" name="Slide Number Placeholder 3"/>
          <p:cNvSpPr>
            <a:spLocks noGrp="1"/>
          </p:cNvSpPr>
          <p:nvPr>
            <p:ph type="sldNum" sz="quarter" idx="12"/>
          </p:nvPr>
        </p:nvSpPr>
        <p:spPr/>
        <p:txBody>
          <a:bodyPr/>
          <a:lstStyle/>
          <a:p>
            <a:fld id="{B7CEC10D-CD46-426F-915E-6C78530279CB}" type="slidenum">
              <a:rPr lang="en-US" smtClean="0"/>
              <a:t>55</a:t>
            </a:fld>
            <a:endParaRPr lang="en-US" dirty="0"/>
          </a:p>
        </p:txBody>
      </p:sp>
      <p:sp>
        <p:nvSpPr>
          <p:cNvPr id="6" name="Rectangle 5"/>
          <p:cNvSpPr/>
          <p:nvPr/>
        </p:nvSpPr>
        <p:spPr>
          <a:xfrm>
            <a:off x="5419547" y="1122789"/>
            <a:ext cx="2362891" cy="307777"/>
          </a:xfrm>
          <a:prstGeom prst="rect">
            <a:avLst/>
          </a:prstGeom>
        </p:spPr>
        <p:txBody>
          <a:bodyPr wrap="none">
            <a:spAutoFit/>
          </a:bodyPr>
          <a:lstStyle/>
          <a:p>
            <a:r>
              <a:rPr lang="en-US" sz="1400" b="1" dirty="0"/>
              <a:t>Throughput Parameter TP = 4</a:t>
            </a:r>
          </a:p>
        </p:txBody>
      </p:sp>
    </p:spTree>
    <p:extLst>
      <p:ext uri="{BB962C8B-B14F-4D97-AF65-F5344CB8AC3E}">
        <p14:creationId xmlns:p14="http://schemas.microsoft.com/office/powerpoint/2010/main" val="2680501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786584" y="1495777"/>
            <a:ext cx="4357416" cy="3095027"/>
          </a:xfrm>
          <a:prstGeom prst="rect">
            <a:avLst/>
          </a:prstGeom>
        </p:spPr>
      </p:pic>
      <p:sp>
        <p:nvSpPr>
          <p:cNvPr id="2" name="Title 1"/>
          <p:cNvSpPr>
            <a:spLocks noGrp="1"/>
          </p:cNvSpPr>
          <p:nvPr>
            <p:ph type="title"/>
          </p:nvPr>
        </p:nvSpPr>
        <p:spPr/>
        <p:txBody>
          <a:bodyPr/>
          <a:lstStyle/>
          <a:p>
            <a:r>
              <a:rPr lang="en-US" dirty="0" smtClean="0"/>
              <a:t>XNE </a:t>
            </a:r>
            <a:r>
              <a:rPr lang="en-US" dirty="0" err="1" smtClean="0"/>
              <a:t>datapath</a:t>
            </a:r>
            <a:r>
              <a:rPr lang="en-US" dirty="0" smtClean="0"/>
              <a:t> – detailed implementation</a:t>
            </a:r>
            <a:endParaRPr lang="en-US" dirty="0"/>
          </a:p>
        </p:txBody>
      </p:sp>
      <p:sp>
        <p:nvSpPr>
          <p:cNvPr id="3" name="Content Placeholder 2"/>
          <p:cNvSpPr>
            <a:spLocks noGrp="1"/>
          </p:cNvSpPr>
          <p:nvPr>
            <p:ph idx="1"/>
          </p:nvPr>
        </p:nvSpPr>
        <p:spPr>
          <a:xfrm>
            <a:off x="610099" y="1188000"/>
            <a:ext cx="4363553" cy="3674558"/>
          </a:xfrm>
        </p:spPr>
        <p:txBody>
          <a:bodyPr/>
          <a:lstStyle/>
          <a:p>
            <a:pPr marL="285750" indent="-285750">
              <a:buFont typeface="Arial" panose="020B0604020202020204" pitchFamily="34" charset="0"/>
              <a:buChar char="•"/>
            </a:pPr>
            <a:r>
              <a:rPr lang="en-US" sz="1600" dirty="0" smtClean="0"/>
              <a:t>TP XNORs are computed in parallel over input channel dimension.</a:t>
            </a:r>
          </a:p>
          <a:p>
            <a:pPr marL="285750" indent="-285750">
              <a:buFont typeface="Arial" panose="020B0604020202020204" pitchFamily="34" charset="0"/>
              <a:buChar char="•"/>
            </a:pPr>
            <a:r>
              <a:rPr lang="en-US" sz="1600" dirty="0" smtClean="0"/>
              <a:t>Input data is stored in Feature Register and reused for all output maps.</a:t>
            </a:r>
          </a:p>
          <a:p>
            <a:pPr marL="285750" indent="-285750">
              <a:buFont typeface="Arial" panose="020B0604020202020204" pitchFamily="34" charset="0"/>
              <a:buChar char="•"/>
            </a:pPr>
            <a:r>
              <a:rPr lang="en-US" sz="1600" dirty="0" smtClean="0"/>
              <a:t>Every cycle a new weight bit vector is loaded. </a:t>
            </a:r>
          </a:p>
          <a:p>
            <a:pPr marL="285750" indent="-285750">
              <a:buFont typeface="Arial" panose="020B0604020202020204" pitchFamily="34" charset="0"/>
              <a:buChar char="•"/>
            </a:pPr>
            <a:r>
              <a:rPr lang="en-US" sz="1600" dirty="0" smtClean="0"/>
              <a:t>TP 16-bit accumulators are used to compute TP pixels from different output maps in parallel.</a:t>
            </a:r>
          </a:p>
          <a:p>
            <a:pPr marL="285750" indent="-285750">
              <a:buFont typeface="Arial" panose="020B0604020202020204" pitchFamily="34" charset="0"/>
              <a:buChar char="•"/>
            </a:pPr>
            <a:r>
              <a:rPr lang="en-US" sz="1600" dirty="0" err="1" smtClean="0"/>
              <a:t>PopCount</a:t>
            </a:r>
            <a:r>
              <a:rPr lang="en-US" sz="1600" dirty="0" smtClean="0"/>
              <a:t> is masked when TP is not a multiple of the number of input channels.</a:t>
            </a:r>
          </a:p>
          <a:p>
            <a:pPr marL="285750" indent="-285750">
              <a:buFont typeface="Arial" panose="020B0604020202020204" pitchFamily="34" charset="0"/>
              <a:buChar char="•"/>
            </a:pPr>
            <a:r>
              <a:rPr lang="en-US" sz="1600" dirty="0" smtClean="0"/>
              <a:t>Fused </a:t>
            </a:r>
            <a:r>
              <a:rPr lang="en-US" sz="1600" dirty="0" err="1" smtClean="0"/>
              <a:t>Binarization</a:t>
            </a:r>
            <a:r>
              <a:rPr lang="en-US" sz="1600" dirty="0" smtClean="0"/>
              <a:t> + </a:t>
            </a:r>
            <a:r>
              <a:rPr lang="en-US" sz="1600" dirty="0" err="1" smtClean="0"/>
              <a:t>BatchNorm</a:t>
            </a:r>
            <a:r>
              <a:rPr lang="en-US" sz="1600" dirty="0"/>
              <a:t>.</a:t>
            </a:r>
            <a:r>
              <a:rPr lang="en-US" sz="1600" dirty="0" smtClean="0"/>
              <a:t> 2 cases:</a:t>
            </a:r>
          </a:p>
          <a:p>
            <a:pPr marL="690750" lvl="3" indent="-285750">
              <a:buFontTx/>
              <a:buChar char="-"/>
            </a:pPr>
            <a:r>
              <a:rPr lang="en-US" dirty="0"/>
              <a:t>s = </a:t>
            </a:r>
            <a:r>
              <a:rPr lang="en-US" dirty="0" smtClean="0"/>
              <a:t>t </a:t>
            </a:r>
            <a:r>
              <a:rPr lang="en-US" dirty="0"/>
              <a:t>&lt; </a:t>
            </a:r>
            <a:r>
              <a:rPr lang="en-US" dirty="0" smtClean="0"/>
              <a:t>tau </a:t>
            </a:r>
            <a:r>
              <a:rPr lang="en-US" dirty="0"/>
              <a:t>if </a:t>
            </a:r>
            <a:r>
              <a:rPr lang="en-US" dirty="0" smtClean="0"/>
              <a:t>sign(</a:t>
            </a:r>
            <a:r>
              <a:rPr lang="el-GR" dirty="0" smtClean="0"/>
              <a:t>λ</a:t>
            </a:r>
            <a:r>
              <a:rPr lang="en-US" dirty="0" smtClean="0"/>
              <a:t>) = </a:t>
            </a:r>
            <a:r>
              <a:rPr lang="en-US" dirty="0"/>
              <a:t>0</a:t>
            </a:r>
          </a:p>
          <a:p>
            <a:pPr marL="690750" lvl="3" indent="-285750">
              <a:buFontTx/>
              <a:buChar char="-"/>
            </a:pPr>
            <a:r>
              <a:rPr lang="en-US" dirty="0"/>
              <a:t>s = </a:t>
            </a:r>
            <a:r>
              <a:rPr lang="en-US" dirty="0" smtClean="0"/>
              <a:t>t ≥ tau </a:t>
            </a:r>
            <a:r>
              <a:rPr lang="en-US" dirty="0"/>
              <a:t>if </a:t>
            </a:r>
            <a:r>
              <a:rPr lang="en-US" dirty="0" smtClean="0"/>
              <a:t>sign(</a:t>
            </a:r>
            <a:r>
              <a:rPr lang="el-GR" dirty="0"/>
              <a:t>λ</a:t>
            </a:r>
            <a:r>
              <a:rPr lang="en-US" dirty="0" smtClean="0"/>
              <a:t>) = 1</a:t>
            </a:r>
          </a:p>
          <a:p>
            <a:pPr marL="285750" indent="-285750">
              <a:buFont typeface="Arial" panose="020B0604020202020204" pitchFamily="34" charset="0"/>
              <a:buChar char="•"/>
            </a:pPr>
            <a:r>
              <a:rPr lang="en-US" sz="1600" dirty="0" smtClean="0"/>
              <a:t>TP x (7 + 1) bit register file to keep thresholds.</a:t>
            </a:r>
            <a:endParaRPr lang="en-US" sz="1600" dirty="0"/>
          </a:p>
        </p:txBody>
      </p:sp>
      <p:sp>
        <p:nvSpPr>
          <p:cNvPr id="4" name="Slide Number Placeholder 3"/>
          <p:cNvSpPr>
            <a:spLocks noGrp="1"/>
          </p:cNvSpPr>
          <p:nvPr>
            <p:ph type="sldNum" sz="quarter" idx="12"/>
          </p:nvPr>
        </p:nvSpPr>
        <p:spPr/>
        <p:txBody>
          <a:bodyPr/>
          <a:lstStyle/>
          <a:p>
            <a:fld id="{B7CEC10D-CD46-426F-915E-6C78530279CB}" type="slidenum">
              <a:rPr lang="en-US" smtClean="0"/>
              <a:t>56</a:t>
            </a:fld>
            <a:endParaRPr lang="en-US" dirty="0"/>
          </a:p>
        </p:txBody>
      </p:sp>
      <p:sp>
        <p:nvSpPr>
          <p:cNvPr id="6" name="Rectangle 5"/>
          <p:cNvSpPr/>
          <p:nvPr/>
        </p:nvSpPr>
        <p:spPr>
          <a:xfrm>
            <a:off x="5767324" y="1188000"/>
            <a:ext cx="2362891" cy="307777"/>
          </a:xfrm>
          <a:prstGeom prst="rect">
            <a:avLst/>
          </a:prstGeom>
        </p:spPr>
        <p:txBody>
          <a:bodyPr wrap="none">
            <a:spAutoFit/>
          </a:bodyPr>
          <a:lstStyle/>
          <a:p>
            <a:r>
              <a:rPr lang="en-US" sz="1400" b="1" dirty="0"/>
              <a:t>Throughput Parameter TP = 8</a:t>
            </a:r>
          </a:p>
        </p:txBody>
      </p:sp>
    </p:spTree>
    <p:extLst>
      <p:ext uri="{BB962C8B-B14F-4D97-AF65-F5344CB8AC3E}">
        <p14:creationId xmlns:p14="http://schemas.microsoft.com/office/powerpoint/2010/main" val="2884975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reuse opportunities in CNNs/BNNs</a:t>
            </a:r>
            <a:endParaRPr lang="en-US" dirty="0"/>
          </a:p>
        </p:txBody>
      </p:sp>
      <p:sp>
        <p:nvSpPr>
          <p:cNvPr id="3" name="Content Placeholder 2"/>
          <p:cNvSpPr>
            <a:spLocks noGrp="1"/>
          </p:cNvSpPr>
          <p:nvPr>
            <p:ph idx="1"/>
          </p:nvPr>
        </p:nvSpPr>
        <p:spPr/>
        <p:txBody>
          <a:bodyPr/>
          <a:lstStyle/>
          <a:p>
            <a:pPr marL="285750" lvl="1" indent="-285750">
              <a:lnSpc>
                <a:spcPct val="100000"/>
              </a:lnSpc>
              <a:buFont typeface="Arial" panose="020B0604020202020204" pitchFamily="34" charset="0"/>
              <a:buChar char="•"/>
            </a:pPr>
            <a:r>
              <a:rPr lang="en-US" sz="2000" dirty="0" smtClean="0"/>
              <a:t>Input data</a:t>
            </a:r>
          </a:p>
          <a:p>
            <a:pPr marL="488250" lvl="2" indent="-285750">
              <a:lnSpc>
                <a:spcPct val="100000"/>
              </a:lnSpc>
            </a:pPr>
            <a:r>
              <a:rPr lang="en-US" sz="1600" dirty="0" smtClean="0"/>
              <a:t>Reused for every output channel (</a:t>
            </a:r>
            <a:r>
              <a:rPr lang="en-US" sz="1600" dirty="0" err="1" smtClean="0"/>
              <a:t>N_out</a:t>
            </a:r>
            <a:r>
              <a:rPr lang="en-US" sz="1600" dirty="0" smtClean="0"/>
              <a:t> </a:t>
            </a:r>
            <a:r>
              <a:rPr lang="en-US" sz="1600" dirty="0"/>
              <a:t>times</a:t>
            </a:r>
            <a:r>
              <a:rPr lang="en-US" sz="1600" dirty="0" smtClean="0"/>
              <a:t>)</a:t>
            </a:r>
          </a:p>
          <a:p>
            <a:pPr marL="488250" lvl="2" indent="-285750">
              <a:lnSpc>
                <a:spcPct val="100000"/>
              </a:lnSpc>
            </a:pPr>
            <a:r>
              <a:rPr lang="en-US" sz="1600" dirty="0" smtClean="0"/>
              <a:t>Reused several times within a feature map (~ fs </a:t>
            </a:r>
            <a:r>
              <a:rPr lang="en-US" sz="1600" dirty="0"/>
              <a:t>x fs </a:t>
            </a:r>
            <a:r>
              <a:rPr lang="en-US" sz="1600" dirty="0" smtClean="0"/>
              <a:t>times; slightly less reuse at borders)</a:t>
            </a:r>
            <a:endParaRPr lang="en-US" sz="1600" dirty="0"/>
          </a:p>
          <a:p>
            <a:pPr marL="690750" lvl="3" indent="-285750">
              <a:lnSpc>
                <a:spcPct val="100000"/>
              </a:lnSpc>
              <a:buFont typeface="Arial" panose="020B0604020202020204" pitchFamily="34" charset="0"/>
              <a:buChar char="•"/>
            </a:pPr>
            <a:endParaRPr lang="en-US" dirty="0" smtClean="0"/>
          </a:p>
          <a:p>
            <a:pPr marL="285750" lvl="1" indent="-285750">
              <a:lnSpc>
                <a:spcPct val="100000"/>
              </a:lnSpc>
              <a:buFont typeface="Arial" panose="020B0604020202020204" pitchFamily="34" charset="0"/>
              <a:buChar char="•"/>
            </a:pPr>
            <a:r>
              <a:rPr lang="en-US" sz="2000" dirty="0" smtClean="0"/>
              <a:t>Weights</a:t>
            </a:r>
          </a:p>
          <a:p>
            <a:pPr marL="488250" lvl="2" indent="-285750">
              <a:lnSpc>
                <a:spcPct val="100000"/>
              </a:lnSpc>
            </a:pPr>
            <a:r>
              <a:rPr lang="en-US" sz="1600" dirty="0" smtClean="0"/>
              <a:t>Reused for every output pixel in an output feature map (</a:t>
            </a:r>
            <a:r>
              <a:rPr lang="en-US" sz="1600" dirty="0" err="1" smtClean="0"/>
              <a:t>h_out</a:t>
            </a:r>
            <a:r>
              <a:rPr lang="en-US" sz="1600" dirty="0" smtClean="0"/>
              <a:t> x </a:t>
            </a:r>
            <a:r>
              <a:rPr lang="en-US" sz="1600" dirty="0" err="1" smtClean="0"/>
              <a:t>w_out</a:t>
            </a:r>
            <a:r>
              <a:rPr lang="en-US" sz="1600" dirty="0" smtClean="0"/>
              <a:t> </a:t>
            </a:r>
            <a:r>
              <a:rPr lang="en-US" sz="1600" dirty="0"/>
              <a:t>times</a:t>
            </a:r>
            <a:r>
              <a:rPr lang="en-US" sz="1600" dirty="0" smtClean="0"/>
              <a:t>)</a:t>
            </a:r>
          </a:p>
          <a:p>
            <a:pPr marL="488250" lvl="2" indent="-285750">
              <a:lnSpc>
                <a:spcPct val="100000"/>
              </a:lnSpc>
            </a:pPr>
            <a:r>
              <a:rPr lang="en-US" sz="1600" dirty="0" smtClean="0"/>
              <a:t>Reused for every image within a batch (not applicable for this accelerator)</a:t>
            </a:r>
          </a:p>
          <a:p>
            <a:pPr marL="690750" lvl="3" indent="-285750">
              <a:lnSpc>
                <a:spcPct val="100000"/>
              </a:lnSpc>
              <a:buFont typeface="Arial" panose="020B0604020202020204" pitchFamily="34" charset="0"/>
              <a:buChar char="•"/>
            </a:pPr>
            <a:endParaRPr lang="en-US" dirty="0" smtClean="0"/>
          </a:p>
          <a:p>
            <a:pPr marL="285750" indent="-285750">
              <a:lnSpc>
                <a:spcPct val="100000"/>
              </a:lnSpc>
              <a:buFont typeface="Arial" panose="020B0604020202020204" pitchFamily="34" charset="0"/>
              <a:buChar char="•"/>
            </a:pPr>
            <a:r>
              <a:rPr lang="en-US" sz="2000" dirty="0" smtClean="0"/>
              <a:t>Output data</a:t>
            </a:r>
          </a:p>
          <a:p>
            <a:pPr marL="488250" lvl="2" indent="-285750">
              <a:lnSpc>
                <a:spcPct val="100000"/>
              </a:lnSpc>
            </a:pPr>
            <a:r>
              <a:rPr lang="en-US" sz="1600" dirty="0" smtClean="0"/>
              <a:t>Partial results are reused to accumulate the products of every input channel (</a:t>
            </a:r>
            <a:r>
              <a:rPr lang="en-US" sz="1600" dirty="0" err="1" smtClean="0"/>
              <a:t>N_in</a:t>
            </a:r>
            <a:r>
              <a:rPr lang="en-US" sz="1600" dirty="0" smtClean="0"/>
              <a:t> times)</a:t>
            </a:r>
          </a:p>
        </p:txBody>
      </p:sp>
      <p:sp>
        <p:nvSpPr>
          <p:cNvPr id="4" name="Slide Number Placeholder 3"/>
          <p:cNvSpPr>
            <a:spLocks noGrp="1"/>
          </p:cNvSpPr>
          <p:nvPr>
            <p:ph type="sldNum" sz="quarter" idx="12"/>
          </p:nvPr>
        </p:nvSpPr>
        <p:spPr/>
        <p:txBody>
          <a:bodyPr/>
          <a:lstStyle/>
          <a:p>
            <a:fld id="{B7CEC10D-CD46-426F-915E-6C78530279CB}" type="slidenum">
              <a:rPr lang="en-US" smtClean="0"/>
              <a:t>57</a:t>
            </a:fld>
            <a:endParaRPr lang="en-US" dirty="0"/>
          </a:p>
        </p:txBody>
      </p:sp>
    </p:spTree>
    <p:extLst>
      <p:ext uri="{BB962C8B-B14F-4D97-AF65-F5344CB8AC3E}">
        <p14:creationId xmlns:p14="http://schemas.microsoft.com/office/powerpoint/2010/main" val="1098863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XNE accelerator – implemented schedule</a:t>
            </a:r>
            <a:endParaRPr lang="en-US" dirty="0"/>
          </a:p>
        </p:txBody>
      </p:sp>
      <p:sp>
        <p:nvSpPr>
          <p:cNvPr id="3" name="Content Placeholder 2"/>
          <p:cNvSpPr>
            <a:spLocks noGrp="1"/>
          </p:cNvSpPr>
          <p:nvPr>
            <p:ph idx="1"/>
          </p:nvPr>
        </p:nvSpPr>
        <p:spPr/>
        <p:txBody>
          <a:bodyPr/>
          <a:lstStyle/>
          <a:p>
            <a:pPr marL="342900" lvl="1" indent="-342900">
              <a:lnSpc>
                <a:spcPct val="100000"/>
              </a:lnSpc>
              <a:buFont typeface="Arial" panose="020B0604020202020204" pitchFamily="34" charset="0"/>
              <a:buChar char="•"/>
            </a:pPr>
            <a:r>
              <a:rPr lang="en-US" dirty="0" smtClean="0"/>
              <a:t>Partial result reuse is fully exploited; partial results are kept in the accelerator until the final result is computed.</a:t>
            </a:r>
          </a:p>
          <a:p>
            <a:pPr marL="342900" lvl="1" indent="-342900">
              <a:lnSpc>
                <a:spcPct val="100000"/>
              </a:lnSpc>
              <a:buFont typeface="Arial" panose="020B0604020202020204" pitchFamily="34" charset="0"/>
              <a:buChar char="•"/>
            </a:pPr>
            <a:r>
              <a:rPr lang="en-US" dirty="0" smtClean="0"/>
              <a:t>Input data reuse is exploited over output maps, but not within a feature map (fs x fs reloads; slightly less at the borders).</a:t>
            </a:r>
          </a:p>
          <a:p>
            <a:pPr marL="342900" lvl="1" indent="-342900">
              <a:lnSpc>
                <a:spcPct val="100000"/>
              </a:lnSpc>
              <a:buFont typeface="Arial" panose="020B0604020202020204" pitchFamily="34" charset="0"/>
              <a:buChar char="•"/>
            </a:pPr>
            <a:r>
              <a:rPr lang="en-US" dirty="0" smtClean="0"/>
              <a:t>Weight reuse not exploited; batch size is one and weights are reloaded for every output pixels (</a:t>
            </a:r>
            <a:r>
              <a:rPr lang="en-US" dirty="0" err="1" smtClean="0"/>
              <a:t>h_out</a:t>
            </a:r>
            <a:r>
              <a:rPr lang="en-US" dirty="0" smtClean="0"/>
              <a:t> x </a:t>
            </a:r>
            <a:r>
              <a:rPr lang="en-US" dirty="0" err="1" smtClean="0"/>
              <a:t>w_out</a:t>
            </a:r>
            <a:r>
              <a:rPr lang="en-US" dirty="0" smtClean="0"/>
              <a:t> reloads).</a:t>
            </a:r>
            <a:endParaRPr lang="en-US" dirty="0"/>
          </a:p>
          <a:p>
            <a:pPr marL="342900" lvl="1" indent="-342900">
              <a:lnSpc>
                <a:spcPct val="100000"/>
              </a:lnSpc>
              <a:buFont typeface="Arial" panose="020B0604020202020204" pitchFamily="34" charset="0"/>
              <a:buChar char="•"/>
            </a:pPr>
            <a:r>
              <a:rPr lang="en-US" dirty="0" smtClean="0"/>
              <a:t>They motivate this schedule as follows: </a:t>
            </a:r>
            <a:r>
              <a:rPr lang="en-US" i="1" dirty="0" smtClean="0"/>
              <a:t>modern networks have many channels but small feature maps and kernels. Therefore the amount of input reuse within a feature map and weight reuse is limited.</a:t>
            </a:r>
          </a:p>
          <a:p>
            <a:pPr marL="342900" lvl="1" indent="-342900">
              <a:lnSpc>
                <a:spcPct val="100000"/>
              </a:lnSpc>
              <a:buFont typeface="Arial" panose="020B0604020202020204" pitchFamily="34" charset="0"/>
              <a:buChar char="•"/>
            </a:pPr>
            <a:endParaRPr lang="en-US" dirty="0" smtClean="0"/>
          </a:p>
          <a:p>
            <a:pPr lvl="1">
              <a:lnSpc>
                <a:spcPct val="100000"/>
              </a:lnSpc>
            </a:pPr>
            <a:endParaRPr lang="en-US" dirty="0"/>
          </a:p>
        </p:txBody>
      </p:sp>
      <p:sp>
        <p:nvSpPr>
          <p:cNvPr id="4" name="Slide Number Placeholder 3"/>
          <p:cNvSpPr>
            <a:spLocks noGrp="1"/>
          </p:cNvSpPr>
          <p:nvPr>
            <p:ph type="sldNum" sz="quarter" idx="12"/>
          </p:nvPr>
        </p:nvSpPr>
        <p:spPr/>
        <p:txBody>
          <a:bodyPr/>
          <a:lstStyle/>
          <a:p>
            <a:fld id="{B7CEC10D-CD46-426F-915E-6C78530279CB}" type="slidenum">
              <a:rPr lang="en-US" smtClean="0"/>
              <a:t>58</a:t>
            </a:fld>
            <a:endParaRPr lang="en-US" dirty="0"/>
          </a:p>
        </p:txBody>
      </p:sp>
    </p:spTree>
    <p:extLst>
      <p:ext uri="{BB962C8B-B14F-4D97-AF65-F5344CB8AC3E}">
        <p14:creationId xmlns:p14="http://schemas.microsoft.com/office/powerpoint/2010/main" val="1247998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XNE accelerator – main results</a:t>
            </a:r>
            <a:endParaRPr lang="en-US" dirty="0"/>
          </a:p>
        </p:txBody>
      </p:sp>
      <p:sp>
        <p:nvSpPr>
          <p:cNvPr id="3" name="Content Placeholder 2"/>
          <p:cNvSpPr>
            <a:spLocks noGrp="1"/>
          </p:cNvSpPr>
          <p:nvPr>
            <p:ph idx="1"/>
          </p:nvPr>
        </p:nvSpPr>
        <p:spPr>
          <a:xfrm>
            <a:off x="610100" y="1188000"/>
            <a:ext cx="4028802" cy="3381619"/>
          </a:xfrm>
        </p:spPr>
        <p:txBody>
          <a:bodyPr/>
          <a:lstStyle/>
          <a:p>
            <a:pPr marL="285750" indent="-285750">
              <a:lnSpc>
                <a:spcPct val="100000"/>
              </a:lnSpc>
              <a:buFont typeface="Arial" panose="020B0604020202020204" pitchFamily="34" charset="0"/>
              <a:buChar char="•"/>
            </a:pPr>
            <a:r>
              <a:rPr lang="en-US" sz="1800" dirty="0" smtClean="0"/>
              <a:t>Accelerator is implemented with TP = 128 → peak 256 Ops/cycle </a:t>
            </a:r>
          </a:p>
          <a:p>
            <a:pPr>
              <a:lnSpc>
                <a:spcPct val="100000"/>
              </a:lnSpc>
            </a:pPr>
            <a:r>
              <a:rPr lang="en-US" sz="1400" dirty="0"/>
              <a:t> </a:t>
            </a:r>
            <a:r>
              <a:rPr lang="en-US" sz="1400" dirty="0" smtClean="0"/>
              <a:t>            </a:t>
            </a:r>
            <a:r>
              <a:rPr lang="en-US" sz="1600" dirty="0" smtClean="0"/>
              <a:t>(XNOR + </a:t>
            </a:r>
            <a:r>
              <a:rPr lang="en-US" sz="1600" dirty="0" err="1" smtClean="0"/>
              <a:t>PopCount</a:t>
            </a:r>
            <a:r>
              <a:rPr lang="en-US" sz="1600" dirty="0" smtClean="0"/>
              <a:t> = 256 Ops)</a:t>
            </a:r>
          </a:p>
          <a:p>
            <a:pPr marL="285750" indent="-285750">
              <a:lnSpc>
                <a:spcPct val="100000"/>
              </a:lnSpc>
              <a:buFont typeface="Arial" panose="020B0604020202020204" pitchFamily="34" charset="0"/>
              <a:buChar char="•"/>
            </a:pPr>
            <a:r>
              <a:rPr lang="en-US" sz="1800" b="1" dirty="0" smtClean="0"/>
              <a:t>Throughput of 220 Ops/cycle under normal conditions.</a:t>
            </a:r>
          </a:p>
          <a:p>
            <a:pPr marL="285750" indent="-285750">
              <a:lnSpc>
                <a:spcPct val="100000"/>
              </a:lnSpc>
              <a:buFont typeface="Arial" panose="020B0604020202020204" pitchFamily="34" charset="0"/>
              <a:buChar char="•"/>
            </a:pPr>
            <a:r>
              <a:rPr lang="en-US" sz="1800" b="1" dirty="0" smtClean="0"/>
              <a:t>Memory power dominates over computation by factor 7.1x.</a:t>
            </a:r>
          </a:p>
          <a:p>
            <a:pPr marL="285750" indent="-285750">
              <a:lnSpc>
                <a:spcPct val="100000"/>
              </a:lnSpc>
              <a:buFont typeface="Arial" panose="020B0604020202020204" pitchFamily="34" charset="0"/>
              <a:buChar char="•"/>
            </a:pPr>
            <a:r>
              <a:rPr lang="en-US" sz="1800" dirty="0" smtClean="0"/>
              <a:t>Most of the memory traffic caused by weight reloads, according to authors.</a:t>
            </a:r>
          </a:p>
          <a:p>
            <a:pPr marL="285750" indent="-285750">
              <a:lnSpc>
                <a:spcPct val="100000"/>
              </a:lnSpc>
              <a:buFont typeface="Arial" panose="020B0604020202020204" pitchFamily="34" charset="0"/>
              <a:buChar char="•"/>
            </a:pPr>
            <a:endParaRPr lang="en-US" sz="1800" dirty="0" smtClean="0"/>
          </a:p>
          <a:p>
            <a:pPr marL="285750" indent="-285750">
              <a:lnSpc>
                <a:spcPct val="100000"/>
              </a:lnSpc>
              <a:buFont typeface="Arial" panose="020B0604020202020204" pitchFamily="34" charset="0"/>
              <a:buChar char="•"/>
            </a:pPr>
            <a:endParaRPr lang="en-US" sz="2000" dirty="0"/>
          </a:p>
        </p:txBody>
      </p:sp>
      <p:sp>
        <p:nvSpPr>
          <p:cNvPr id="4" name="Slide Number Placeholder 3"/>
          <p:cNvSpPr>
            <a:spLocks noGrp="1"/>
          </p:cNvSpPr>
          <p:nvPr>
            <p:ph type="sldNum" sz="quarter" idx="12"/>
          </p:nvPr>
        </p:nvSpPr>
        <p:spPr/>
        <p:txBody>
          <a:bodyPr/>
          <a:lstStyle/>
          <a:p>
            <a:fld id="{B7CEC10D-CD46-426F-915E-6C78530279CB}" type="slidenum">
              <a:rPr lang="en-US" smtClean="0"/>
              <a:t>59</a:t>
            </a:fld>
            <a:endParaRPr lang="en-US" dirty="0"/>
          </a:p>
        </p:txBody>
      </p:sp>
      <p:pic>
        <p:nvPicPr>
          <p:cNvPr id="6" name="Picture 5"/>
          <p:cNvPicPr>
            <a:picLocks noChangeAspect="1"/>
          </p:cNvPicPr>
          <p:nvPr/>
        </p:nvPicPr>
        <p:blipFill>
          <a:blip r:embed="rId2"/>
          <a:stretch>
            <a:fillRect/>
          </a:stretch>
        </p:blipFill>
        <p:spPr>
          <a:xfrm>
            <a:off x="4538000" y="1510110"/>
            <a:ext cx="4606000" cy="3059509"/>
          </a:xfrm>
          <a:prstGeom prst="rect">
            <a:avLst/>
          </a:prstGeom>
        </p:spPr>
      </p:pic>
    </p:spTree>
    <p:extLst>
      <p:ext uri="{BB962C8B-B14F-4D97-AF65-F5344CB8AC3E}">
        <p14:creationId xmlns:p14="http://schemas.microsoft.com/office/powerpoint/2010/main" val="3596690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44228"/>
            <a:ext cx="8366760" cy="394448"/>
          </a:xfrm>
        </p:spPr>
        <p:txBody>
          <a:bodyPr/>
          <a:lstStyle/>
          <a:p>
            <a:r>
              <a:rPr lang="en-US" dirty="0" smtClean="0"/>
              <a:t>Deep </a:t>
            </a:r>
            <a:r>
              <a:rPr lang="en-US" dirty="0"/>
              <a:t>Learning </a:t>
            </a:r>
            <a:r>
              <a:rPr lang="en-US" dirty="0" smtClean="0"/>
              <a:t>algorithms for Computer Vision</a:t>
            </a:r>
            <a:endParaRPr lang="en-US" dirty="0"/>
          </a:p>
        </p:txBody>
      </p:sp>
      <p:sp>
        <p:nvSpPr>
          <p:cNvPr id="4" name="Slide Number Placeholder 3"/>
          <p:cNvSpPr>
            <a:spLocks noGrp="1"/>
          </p:cNvSpPr>
          <p:nvPr>
            <p:ph type="sldNum" sz="quarter" idx="12"/>
          </p:nvPr>
        </p:nvSpPr>
        <p:spPr/>
        <p:txBody>
          <a:bodyPr/>
          <a:lstStyle/>
          <a:p>
            <a:fld id="{C3B5F978-99DD-4B09-979A-AB31C135CAD9}" type="slidenum">
              <a:rPr lang="en-US" smtClean="0"/>
              <a:pPr/>
              <a:t>6</a:t>
            </a:fld>
            <a:endParaRPr lang="en-US" dirty="0"/>
          </a:p>
        </p:txBody>
      </p:sp>
      <p:pic>
        <p:nvPicPr>
          <p:cNvPr id="6" name="Picture 5"/>
          <p:cNvPicPr>
            <a:picLocks noChangeAspect="1"/>
          </p:cNvPicPr>
          <p:nvPr/>
        </p:nvPicPr>
        <p:blipFill>
          <a:blip r:embed="rId3"/>
          <a:stretch>
            <a:fillRect/>
          </a:stretch>
        </p:blipFill>
        <p:spPr>
          <a:xfrm>
            <a:off x="919680" y="2882235"/>
            <a:ext cx="6384325" cy="1839800"/>
          </a:xfrm>
          <a:prstGeom prst="rect">
            <a:avLst/>
          </a:prstGeom>
        </p:spPr>
      </p:pic>
      <p:sp>
        <p:nvSpPr>
          <p:cNvPr id="9" name="Content Placeholder 2"/>
          <p:cNvSpPr>
            <a:spLocks noGrp="1"/>
          </p:cNvSpPr>
          <p:nvPr>
            <p:ph idx="1"/>
          </p:nvPr>
        </p:nvSpPr>
        <p:spPr>
          <a:xfrm>
            <a:off x="609600" y="1340416"/>
            <a:ext cx="8154894" cy="3381619"/>
          </a:xfrm>
        </p:spPr>
        <p:txBody>
          <a:bodyPr/>
          <a:lstStyle/>
          <a:p>
            <a:r>
              <a:rPr lang="en-US" sz="2000" dirty="0" smtClean="0"/>
              <a:t>Convolutional Neural Networks</a:t>
            </a:r>
          </a:p>
          <a:p>
            <a:pPr marL="511175" lvl="1" indent="-285750">
              <a:buFont typeface="Arial" panose="020B0604020202020204" pitchFamily="34" charset="0"/>
              <a:buChar char="•"/>
            </a:pPr>
            <a:r>
              <a:rPr lang="en-US" sz="1600" dirty="0"/>
              <a:t>Large pipelines with self-learning feature extractors (up to 100+ layers)</a:t>
            </a:r>
          </a:p>
          <a:p>
            <a:pPr marL="511175" lvl="1" indent="-285750">
              <a:buFont typeface="Arial" panose="020B0604020202020204" pitchFamily="34" charset="0"/>
              <a:buChar char="•"/>
            </a:pPr>
            <a:r>
              <a:rPr lang="en-US" sz="1600" dirty="0"/>
              <a:t>Multiply-accumulates dominate runtime: 75% – 85%</a:t>
            </a:r>
          </a:p>
          <a:p>
            <a:pPr marL="511175" lvl="1" indent="-285750">
              <a:buFont typeface="Arial" panose="020B0604020202020204" pitchFamily="34" charset="0"/>
              <a:buChar char="•"/>
            </a:pPr>
            <a:r>
              <a:rPr lang="en-US" sz="1600" dirty="0"/>
              <a:t>Significant memory traffic between layers: 1MB – 200MB per layer</a:t>
            </a:r>
          </a:p>
          <a:p>
            <a:pPr marL="342900" indent="-342900">
              <a:buFont typeface="Arial" panose="020B0604020202020204" pitchFamily="34" charset="0"/>
              <a:buChar char="•"/>
            </a:pPr>
            <a:endParaRPr lang="en-US" sz="2000" dirty="0"/>
          </a:p>
        </p:txBody>
      </p:sp>
    </p:spTree>
    <p:extLst>
      <p:ext uri="{BB962C8B-B14F-4D97-AF65-F5344CB8AC3E}">
        <p14:creationId xmlns:p14="http://schemas.microsoft.com/office/powerpoint/2010/main" val="4100661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XNE accelerator – main results (2)</a:t>
            </a:r>
            <a:endParaRPr lang="en-US" dirty="0"/>
          </a:p>
        </p:txBody>
      </p:sp>
      <p:sp>
        <p:nvSpPr>
          <p:cNvPr id="3" name="Content Placeholder 2"/>
          <p:cNvSpPr>
            <a:spLocks noGrp="1"/>
          </p:cNvSpPr>
          <p:nvPr>
            <p:ph idx="1"/>
          </p:nvPr>
        </p:nvSpPr>
        <p:spPr>
          <a:xfrm>
            <a:off x="610100" y="1188000"/>
            <a:ext cx="6311400" cy="3381619"/>
          </a:xfrm>
        </p:spPr>
        <p:txBody>
          <a:bodyPr/>
          <a:lstStyle/>
          <a:p>
            <a:pPr marL="285750" indent="-285750">
              <a:lnSpc>
                <a:spcPct val="100000"/>
              </a:lnSpc>
              <a:buFont typeface="Arial" panose="020B0604020202020204" pitchFamily="34" charset="0"/>
              <a:buChar char="•"/>
            </a:pPr>
            <a:r>
              <a:rPr lang="en-US" sz="1800" dirty="0" smtClean="0"/>
              <a:t>ResNet-18 runs at 1.45mJ</a:t>
            </a:r>
            <a:r>
              <a:rPr lang="en-US" sz="1800" dirty="0"/>
              <a:t>/frame</a:t>
            </a:r>
            <a:r>
              <a:rPr lang="en-US" sz="1800" dirty="0" smtClean="0"/>
              <a:t> @ 14.7 fps </a:t>
            </a:r>
          </a:p>
          <a:p>
            <a:pPr marL="285750" indent="-285750">
              <a:lnSpc>
                <a:spcPct val="100000"/>
              </a:lnSpc>
              <a:buFont typeface="Arial" panose="020B0604020202020204" pitchFamily="34" charset="0"/>
              <a:buChar char="•"/>
            </a:pPr>
            <a:r>
              <a:rPr lang="en-US" sz="1800" dirty="0" smtClean="0"/>
              <a:t>ResNet-34 </a:t>
            </a:r>
            <a:r>
              <a:rPr lang="en-US" sz="1800" dirty="0"/>
              <a:t>runs at </a:t>
            </a:r>
            <a:r>
              <a:rPr lang="en-US" sz="1800" dirty="0" smtClean="0"/>
              <a:t>2.17mJ/frame </a:t>
            </a:r>
            <a:r>
              <a:rPr lang="en-US" sz="1800" dirty="0"/>
              <a:t>@ </a:t>
            </a:r>
            <a:r>
              <a:rPr lang="en-US" sz="1800" dirty="0" smtClean="0"/>
              <a:t>8.9 fps</a:t>
            </a:r>
          </a:p>
          <a:p>
            <a:pPr marL="285750" indent="-285750">
              <a:lnSpc>
                <a:spcPct val="100000"/>
              </a:lnSpc>
              <a:buFont typeface="Arial" panose="020B0604020202020204" pitchFamily="34" charset="0"/>
              <a:buChar char="•"/>
            </a:pPr>
            <a:r>
              <a:rPr lang="en-US" sz="1800" dirty="0" smtClean="0"/>
              <a:t>Typical coin cell battery:</a:t>
            </a:r>
          </a:p>
          <a:p>
            <a:pPr marL="690750" lvl="3" indent="-285750">
              <a:lnSpc>
                <a:spcPct val="100000"/>
              </a:lnSpc>
              <a:buFont typeface="Arial" panose="020B0604020202020204" pitchFamily="34" charset="0"/>
              <a:buChar char="•"/>
            </a:pPr>
            <a:r>
              <a:rPr lang="en-US" sz="1600" dirty="0" smtClean="0"/>
              <a:t>Panasonic CR2032 3V battery: 224mAh x 3.0V x 3.6 ≈ 2.5kJ</a:t>
            </a:r>
          </a:p>
          <a:p>
            <a:pPr marL="690750" lvl="3" indent="-285750">
              <a:lnSpc>
                <a:spcPct val="100000"/>
              </a:lnSpc>
              <a:buFont typeface="Arial" panose="020B0604020202020204" pitchFamily="34" charset="0"/>
              <a:buChar char="•"/>
            </a:pPr>
            <a:r>
              <a:rPr lang="en-US" sz="1600" dirty="0" smtClean="0"/>
              <a:t>&gt; 1.1 million classifications!  </a:t>
            </a:r>
          </a:p>
          <a:p>
            <a:pPr marL="690750" lvl="3" indent="-285750">
              <a:lnSpc>
                <a:spcPct val="100000"/>
              </a:lnSpc>
              <a:buFont typeface="Arial" panose="020B0604020202020204" pitchFamily="34" charset="0"/>
              <a:buChar char="•"/>
            </a:pPr>
            <a:r>
              <a:rPr lang="en-US" sz="1600" dirty="0" smtClean="0"/>
              <a:t>&gt; 30 hour continuous battery life!</a:t>
            </a:r>
            <a:endParaRPr lang="en-US" sz="1600" dirty="0"/>
          </a:p>
          <a:p>
            <a:pPr marL="285750" indent="-285750">
              <a:lnSpc>
                <a:spcPct val="100000"/>
              </a:lnSpc>
              <a:buFont typeface="Arial" panose="020B0604020202020204" pitchFamily="34" charset="0"/>
              <a:buChar char="•"/>
            </a:pPr>
            <a:endParaRPr lang="en-US" sz="1800" dirty="0"/>
          </a:p>
          <a:p>
            <a:pPr marL="285750" indent="-285750">
              <a:lnSpc>
                <a:spcPct val="100000"/>
              </a:lnSpc>
              <a:buFont typeface="Arial" panose="020B0604020202020204" pitchFamily="34" charset="0"/>
              <a:buChar char="•"/>
            </a:pPr>
            <a:endParaRPr lang="en-US" sz="1800" dirty="0" smtClean="0"/>
          </a:p>
          <a:p>
            <a:pPr marL="285750" indent="-285750">
              <a:lnSpc>
                <a:spcPct val="100000"/>
              </a:lnSpc>
              <a:buFont typeface="Arial" panose="020B0604020202020204" pitchFamily="34" charset="0"/>
              <a:buChar char="•"/>
            </a:pPr>
            <a:endParaRPr lang="en-US" sz="2000" dirty="0"/>
          </a:p>
        </p:txBody>
      </p:sp>
      <p:sp>
        <p:nvSpPr>
          <p:cNvPr id="4" name="Slide Number Placeholder 3"/>
          <p:cNvSpPr>
            <a:spLocks noGrp="1"/>
          </p:cNvSpPr>
          <p:nvPr>
            <p:ph type="sldNum" sz="quarter" idx="12"/>
          </p:nvPr>
        </p:nvSpPr>
        <p:spPr/>
        <p:txBody>
          <a:bodyPr/>
          <a:lstStyle/>
          <a:p>
            <a:fld id="{B7CEC10D-CD46-426F-915E-6C78530279CB}" type="slidenum">
              <a:rPr lang="en-US" smtClean="0"/>
              <a:t>60</a:t>
            </a:fld>
            <a:endParaRPr lang="en-US" dirty="0"/>
          </a:p>
        </p:txBody>
      </p:sp>
    </p:spTree>
    <p:extLst>
      <p:ext uri="{BB962C8B-B14F-4D97-AF65-F5344CB8AC3E}">
        <p14:creationId xmlns:p14="http://schemas.microsoft.com/office/powerpoint/2010/main" val="2914317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BNN hardware accelerators – more references</a:t>
            </a:r>
            <a:endParaRPr lang="en-US" dirty="0"/>
          </a:p>
        </p:txBody>
      </p:sp>
      <p:sp>
        <p:nvSpPr>
          <p:cNvPr id="3" name="Content Placeholder 2"/>
          <p:cNvSpPr>
            <a:spLocks noGrp="1"/>
          </p:cNvSpPr>
          <p:nvPr>
            <p:ph idx="1"/>
          </p:nvPr>
        </p:nvSpPr>
        <p:spPr>
          <a:xfrm>
            <a:off x="610100" y="1188000"/>
            <a:ext cx="7922712" cy="3759312"/>
          </a:xfrm>
        </p:spPr>
        <p:txBody>
          <a:bodyPr/>
          <a:lstStyle/>
          <a:p>
            <a:pPr>
              <a:lnSpc>
                <a:spcPct val="100000"/>
              </a:lnSpc>
            </a:pPr>
            <a:r>
              <a:rPr lang="en-US" sz="2000" dirty="0" smtClean="0"/>
              <a:t>Related works:</a:t>
            </a:r>
          </a:p>
          <a:p>
            <a:pPr marL="488250" lvl="2" indent="-285750">
              <a:lnSpc>
                <a:spcPct val="100000"/>
              </a:lnSpc>
            </a:pPr>
            <a:r>
              <a:rPr lang="en-US" sz="1600" dirty="0" smtClean="0"/>
              <a:t>XNOR </a:t>
            </a:r>
            <a:r>
              <a:rPr lang="en-US" sz="1600" dirty="0"/>
              <a:t>Neural Engine: a Hardware Accelerator IP for 21.6 </a:t>
            </a:r>
            <a:r>
              <a:rPr lang="en-US" sz="1600" dirty="0" err="1"/>
              <a:t>fJ</a:t>
            </a:r>
            <a:r>
              <a:rPr lang="en-US" sz="1600" dirty="0"/>
              <a:t>/op Binary Neural Network Inference – F. Conti et al. (TCAD 2018</a:t>
            </a:r>
            <a:r>
              <a:rPr lang="en-US" sz="1600" dirty="0" smtClean="0"/>
              <a:t>)</a:t>
            </a:r>
            <a:endParaRPr lang="en-US" sz="1600" dirty="0"/>
          </a:p>
          <a:p>
            <a:pPr marL="488250" lvl="2" indent="-285750">
              <a:lnSpc>
                <a:spcPct val="100000"/>
              </a:lnSpc>
            </a:pPr>
            <a:r>
              <a:rPr lang="en-US" sz="1600" dirty="0" smtClean="0"/>
              <a:t>FBNA</a:t>
            </a:r>
            <a:r>
              <a:rPr lang="en-US" sz="1600" dirty="0"/>
              <a:t>: A Fully </a:t>
            </a:r>
            <a:r>
              <a:rPr lang="en-US" sz="1600" dirty="0" err="1"/>
              <a:t>Binarized</a:t>
            </a:r>
            <a:r>
              <a:rPr lang="en-US" sz="1600" dirty="0"/>
              <a:t> Neural Network Accelerator – P. </a:t>
            </a:r>
            <a:r>
              <a:rPr lang="en-US" sz="1600" dirty="0" err="1"/>
              <a:t>Guo</a:t>
            </a:r>
            <a:r>
              <a:rPr lang="en-US" sz="1600" dirty="0"/>
              <a:t> et al. (FPL 2018</a:t>
            </a:r>
            <a:r>
              <a:rPr lang="en-US" sz="1600" dirty="0" smtClean="0"/>
              <a:t>)</a:t>
            </a:r>
          </a:p>
          <a:p>
            <a:pPr marL="488250" lvl="2" indent="-285750">
              <a:lnSpc>
                <a:spcPct val="100000"/>
              </a:lnSpc>
            </a:pPr>
            <a:r>
              <a:rPr lang="en-US" sz="1600" dirty="0"/>
              <a:t>A Ternary Weight Binary Input Convolutional Neural Network: Realization on the Embedded </a:t>
            </a:r>
            <a:r>
              <a:rPr lang="en-US" sz="1600" dirty="0" smtClean="0"/>
              <a:t>Processor – H. </a:t>
            </a:r>
            <a:r>
              <a:rPr lang="en-US" sz="1600" dirty="0" err="1" smtClean="0"/>
              <a:t>Yonekawa</a:t>
            </a:r>
            <a:r>
              <a:rPr lang="en-US" sz="1600" dirty="0" smtClean="0"/>
              <a:t> (ISMVL 2018)</a:t>
            </a:r>
          </a:p>
          <a:p>
            <a:pPr marL="488250" lvl="2" indent="-285750">
              <a:lnSpc>
                <a:spcPct val="100000"/>
              </a:lnSpc>
            </a:pPr>
            <a:r>
              <a:rPr lang="en-US" sz="1600" dirty="0"/>
              <a:t>Accelerating </a:t>
            </a:r>
            <a:r>
              <a:rPr lang="en-US" sz="1600" dirty="0" err="1"/>
              <a:t>binarized</a:t>
            </a:r>
            <a:r>
              <a:rPr lang="en-US" sz="1600" dirty="0"/>
              <a:t> convolutional neural networks with software-programmable </a:t>
            </a:r>
            <a:r>
              <a:rPr lang="en-US" sz="1600" dirty="0" err="1"/>
              <a:t>fpgas</a:t>
            </a:r>
            <a:r>
              <a:rPr lang="en-US" sz="1600" dirty="0"/>
              <a:t> – R. Zhao et al (FPL 2017)</a:t>
            </a:r>
          </a:p>
          <a:p>
            <a:pPr marL="488250" lvl="2" indent="-285750">
              <a:lnSpc>
                <a:spcPct val="100000"/>
              </a:lnSpc>
            </a:pPr>
            <a:r>
              <a:rPr lang="en-US" sz="1600" dirty="0"/>
              <a:t>Finn: A framework for fast, scalable </a:t>
            </a:r>
            <a:r>
              <a:rPr lang="en-US" sz="1600" dirty="0" err="1"/>
              <a:t>binarized</a:t>
            </a:r>
            <a:r>
              <a:rPr lang="en-US" sz="1600" dirty="0"/>
              <a:t> neural network inference – Y. </a:t>
            </a:r>
            <a:r>
              <a:rPr lang="en-US" sz="1600" dirty="0" err="1"/>
              <a:t>Umuroglu</a:t>
            </a:r>
            <a:r>
              <a:rPr lang="en-US" sz="1600" dirty="0"/>
              <a:t> et al. (FPL 2017</a:t>
            </a:r>
            <a:r>
              <a:rPr lang="en-US" sz="1600" dirty="0" smtClean="0"/>
              <a:t>)</a:t>
            </a:r>
            <a:endParaRPr lang="en-US" sz="1600" dirty="0"/>
          </a:p>
          <a:p>
            <a:pPr>
              <a:lnSpc>
                <a:spcPct val="100000"/>
              </a:lnSpc>
            </a:pPr>
            <a:r>
              <a:rPr lang="en-US" sz="2000" dirty="0" smtClean="0"/>
              <a:t>Important aspects:</a:t>
            </a:r>
          </a:p>
          <a:p>
            <a:pPr marL="488250" lvl="2" indent="-285750">
              <a:lnSpc>
                <a:spcPct val="100000"/>
              </a:lnSpc>
            </a:pPr>
            <a:r>
              <a:rPr lang="en-US" dirty="0" smtClean="0"/>
              <a:t>Hardware architecture, bit-packing, execution schedule, memory-efficiency and energy-efficiency on complete networks.</a:t>
            </a:r>
            <a:endParaRPr lang="en-US" dirty="0"/>
          </a:p>
        </p:txBody>
      </p:sp>
      <p:sp>
        <p:nvSpPr>
          <p:cNvPr id="4" name="Slide Number Placeholder 3"/>
          <p:cNvSpPr>
            <a:spLocks noGrp="1"/>
          </p:cNvSpPr>
          <p:nvPr>
            <p:ph type="sldNum" sz="quarter" idx="12"/>
          </p:nvPr>
        </p:nvSpPr>
        <p:spPr/>
        <p:txBody>
          <a:bodyPr/>
          <a:lstStyle/>
          <a:p>
            <a:fld id="{B7CEC10D-CD46-426F-915E-6C78530279CB}" type="slidenum">
              <a:rPr lang="en-US" smtClean="0"/>
              <a:t>61</a:t>
            </a:fld>
            <a:endParaRPr lang="en-US" dirty="0"/>
          </a:p>
        </p:txBody>
      </p:sp>
    </p:spTree>
    <p:extLst>
      <p:ext uri="{BB962C8B-B14F-4D97-AF65-F5344CB8AC3E}">
        <p14:creationId xmlns:p14="http://schemas.microsoft.com/office/powerpoint/2010/main" val="1450143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 of Today’s Lecture</a:t>
            </a:r>
            <a:endParaRPr lang="en-US" dirty="0"/>
          </a:p>
        </p:txBody>
      </p:sp>
      <p:sp>
        <p:nvSpPr>
          <p:cNvPr id="3" name="Content Placeholder 2"/>
          <p:cNvSpPr>
            <a:spLocks noGrp="1"/>
          </p:cNvSpPr>
          <p:nvPr>
            <p:ph idx="1"/>
          </p:nvPr>
        </p:nvSpPr>
        <p:spPr>
          <a:xfrm>
            <a:off x="609600" y="1340416"/>
            <a:ext cx="8154894" cy="3381619"/>
          </a:xfrm>
        </p:spPr>
        <p:txBody>
          <a:bodyPr/>
          <a:lstStyle/>
          <a:p>
            <a:pPr marL="342900" indent="-342900">
              <a:buFont typeface="+mj-lt"/>
              <a:buAutoNum type="arabicPeriod"/>
            </a:pPr>
            <a:endParaRPr lang="en-US" dirty="0"/>
          </a:p>
          <a:p>
            <a:pPr marL="342900" indent="-342900">
              <a:buFont typeface="+mj-lt"/>
              <a:buAutoNum type="arabicPeriod"/>
            </a:pPr>
            <a:endParaRPr lang="en-US" dirty="0" smtClean="0"/>
          </a:p>
          <a:p>
            <a:pPr marL="342900" indent="-342900">
              <a:lnSpc>
                <a:spcPct val="100000"/>
              </a:lnSpc>
              <a:buFont typeface="+mj-lt"/>
              <a:buAutoNum type="arabicPeriod"/>
            </a:pPr>
            <a:r>
              <a:rPr lang="en-US" sz="1600" dirty="0"/>
              <a:t>Introduction</a:t>
            </a:r>
          </a:p>
          <a:p>
            <a:pPr marL="342900" indent="-342900">
              <a:lnSpc>
                <a:spcPct val="100000"/>
              </a:lnSpc>
              <a:buFont typeface="+mj-lt"/>
              <a:buAutoNum type="arabicPeriod"/>
            </a:pPr>
            <a:r>
              <a:rPr lang="en-US" sz="1600" dirty="0" smtClean="0"/>
              <a:t>Overview</a:t>
            </a:r>
          </a:p>
          <a:p>
            <a:pPr marL="342900" indent="-342900">
              <a:lnSpc>
                <a:spcPct val="100000"/>
              </a:lnSpc>
              <a:buFont typeface="+mj-lt"/>
              <a:buAutoNum type="arabicPeriod"/>
            </a:pPr>
            <a:r>
              <a:rPr lang="en-US" sz="1600" dirty="0" smtClean="0"/>
              <a:t>Designing a Binary Neural Network</a:t>
            </a:r>
            <a:endParaRPr lang="en-US" sz="1600" dirty="0"/>
          </a:p>
          <a:p>
            <a:pPr marL="545400" lvl="2" indent="-342900">
              <a:lnSpc>
                <a:spcPct val="100000"/>
              </a:lnSpc>
              <a:buFont typeface="+mj-lt"/>
              <a:buAutoNum type="alphaLcParenR"/>
            </a:pPr>
            <a:r>
              <a:rPr lang="en-US" sz="1600" dirty="0"/>
              <a:t>Training and </a:t>
            </a:r>
            <a:r>
              <a:rPr lang="en-US" sz="1600" dirty="0" smtClean="0"/>
              <a:t>evaluation</a:t>
            </a:r>
          </a:p>
          <a:p>
            <a:pPr marL="545400" lvl="2" indent="-342900">
              <a:lnSpc>
                <a:spcPct val="100000"/>
              </a:lnSpc>
              <a:buFont typeface="+mj-lt"/>
              <a:buAutoNum type="alphaLcParenR"/>
            </a:pPr>
            <a:r>
              <a:rPr lang="en-US" sz="1600" dirty="0" smtClean="0"/>
              <a:t>State-of-the-art models</a:t>
            </a:r>
            <a:endParaRPr lang="en-US" sz="1600" dirty="0"/>
          </a:p>
          <a:p>
            <a:pPr marL="545400" lvl="2" indent="-342900">
              <a:lnSpc>
                <a:spcPct val="100000"/>
              </a:lnSpc>
              <a:buFont typeface="+mj-lt"/>
              <a:buAutoNum type="alphaLcParenR"/>
            </a:pPr>
            <a:r>
              <a:rPr lang="en-US" sz="1600" dirty="0" smtClean="0"/>
              <a:t>Optimizations </a:t>
            </a:r>
            <a:r>
              <a:rPr lang="en-US" sz="1600" dirty="0"/>
              <a:t>for efficient inference on 32-bit </a:t>
            </a:r>
            <a:r>
              <a:rPr lang="en-US" sz="1600" dirty="0" smtClean="0"/>
              <a:t>platform</a:t>
            </a:r>
          </a:p>
          <a:p>
            <a:pPr marL="342900" indent="-342900">
              <a:lnSpc>
                <a:spcPct val="100000"/>
              </a:lnSpc>
              <a:buFont typeface="+mj-lt"/>
              <a:buAutoNum type="arabicPeriod"/>
            </a:pPr>
            <a:r>
              <a:rPr lang="en-US" sz="1600" dirty="0" smtClean="0"/>
              <a:t>Specialized </a:t>
            </a:r>
            <a:r>
              <a:rPr lang="en-US" sz="1600" dirty="0"/>
              <a:t>BNN </a:t>
            </a:r>
            <a:r>
              <a:rPr lang="en-US" sz="1600" dirty="0" smtClean="0"/>
              <a:t>accelerators</a:t>
            </a:r>
          </a:p>
          <a:p>
            <a:pPr marL="342900" indent="-342900">
              <a:lnSpc>
                <a:spcPct val="100000"/>
              </a:lnSpc>
              <a:buFont typeface="+mj-lt"/>
              <a:buAutoNum type="arabicPeriod"/>
            </a:pPr>
            <a:r>
              <a:rPr lang="en-US" sz="1600" b="1" dirty="0" smtClean="0"/>
              <a:t>Conclusion</a:t>
            </a:r>
            <a:endParaRPr lang="en-US" sz="1600" b="1" dirty="0"/>
          </a:p>
          <a:p>
            <a:endParaRPr lang="en-US" dirty="0"/>
          </a:p>
        </p:txBody>
      </p:sp>
      <p:sp>
        <p:nvSpPr>
          <p:cNvPr id="5" name="Slide Number Placeholder 4"/>
          <p:cNvSpPr>
            <a:spLocks noGrp="1"/>
          </p:cNvSpPr>
          <p:nvPr>
            <p:ph type="sldNum" sz="quarter" idx="12"/>
          </p:nvPr>
        </p:nvSpPr>
        <p:spPr/>
        <p:txBody>
          <a:bodyPr/>
          <a:lstStyle/>
          <a:p>
            <a:fld id="{B7CEC10D-CD46-426F-915E-6C78530279CB}" type="slidenum">
              <a:rPr lang="en-US" smtClean="0"/>
              <a:t>62</a:t>
            </a:fld>
            <a:endParaRPr lang="en-US" dirty="0"/>
          </a:p>
        </p:txBody>
      </p:sp>
      <p:sp>
        <p:nvSpPr>
          <p:cNvPr id="6" name="TextBox 5">
            <a:extLst>
              <a:ext uri="{FF2B5EF4-FFF2-40B4-BE49-F238E27FC236}">
                <a16:creationId xmlns:a16="http://schemas.microsoft.com/office/drawing/2014/main" xmlns="" id="{12F7BFEB-AD8D-4289-A0DF-C8EA792F19FF}"/>
              </a:ext>
            </a:extLst>
          </p:cNvPr>
          <p:cNvSpPr txBox="1"/>
          <p:nvPr/>
        </p:nvSpPr>
        <p:spPr>
          <a:xfrm>
            <a:off x="675341" y="1245860"/>
            <a:ext cx="7587129" cy="430887"/>
          </a:xfrm>
          <a:prstGeom prst="rect">
            <a:avLst/>
          </a:prstGeom>
          <a:solidFill>
            <a:schemeClr val="bg1"/>
          </a:solidFill>
          <a:ln w="57150">
            <a:solidFill>
              <a:schemeClr val="tx2"/>
            </a:solidFill>
          </a:ln>
        </p:spPr>
        <p:txBody>
          <a:bodyPr wrap="square" rtlCol="0">
            <a:spAutoFit/>
          </a:bodyPr>
          <a:lstStyle/>
          <a:p>
            <a:r>
              <a:rPr lang="en-US" sz="2200" b="1" dirty="0">
                <a:solidFill>
                  <a:schemeClr val="accent2"/>
                </a:solidFill>
              </a:rPr>
              <a:t>Main theme: </a:t>
            </a:r>
            <a:r>
              <a:rPr lang="en-US" sz="2200" dirty="0" smtClean="0">
                <a:solidFill>
                  <a:schemeClr val="accent2"/>
                </a:solidFill>
              </a:rPr>
              <a:t>Case Study on Binary Neural Networks</a:t>
            </a:r>
            <a:endParaRPr lang="en-US" sz="2200" b="1" dirty="0">
              <a:solidFill>
                <a:schemeClr val="accent2"/>
              </a:solidFill>
            </a:endParaRPr>
          </a:p>
        </p:txBody>
      </p:sp>
    </p:spTree>
    <p:extLst>
      <p:ext uri="{BB962C8B-B14F-4D97-AF65-F5344CB8AC3E}">
        <p14:creationId xmlns:p14="http://schemas.microsoft.com/office/powerpoint/2010/main" val="31862109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 Training and efficient inference with BNNs</a:t>
            </a:r>
            <a:endParaRPr lang="en-US" dirty="0"/>
          </a:p>
        </p:txBody>
      </p:sp>
      <p:sp>
        <p:nvSpPr>
          <p:cNvPr id="3" name="Content Placeholder 2"/>
          <p:cNvSpPr>
            <a:spLocks noGrp="1"/>
          </p:cNvSpPr>
          <p:nvPr>
            <p:ph idx="1"/>
          </p:nvPr>
        </p:nvSpPr>
        <p:spPr>
          <a:xfrm>
            <a:off x="610100" y="1188000"/>
            <a:ext cx="8241800" cy="3381619"/>
          </a:xfrm>
        </p:spPr>
        <p:txBody>
          <a:bodyPr/>
          <a:lstStyle/>
          <a:p>
            <a:pPr marL="342900" indent="-342900">
              <a:lnSpc>
                <a:spcPct val="100000"/>
              </a:lnSpc>
              <a:buFont typeface="Arial" panose="020B0604020202020204" pitchFamily="34" charset="0"/>
              <a:buChar char="•"/>
            </a:pPr>
            <a:r>
              <a:rPr lang="en-US" sz="2000" dirty="0" smtClean="0"/>
              <a:t>Binary Neural Networks might be a good alternative for running computer vision algorithms on the edge.</a:t>
            </a:r>
          </a:p>
          <a:p>
            <a:pPr marL="342900" indent="-342900">
              <a:lnSpc>
                <a:spcPct val="100000"/>
              </a:lnSpc>
              <a:buFont typeface="Arial" panose="020B0604020202020204" pitchFamily="34" charset="0"/>
              <a:buChar char="•"/>
            </a:pPr>
            <a:r>
              <a:rPr lang="en-US" sz="2000" dirty="0" smtClean="0"/>
              <a:t>All expensive layers in an BNN can be replaced by cheap XNOR and </a:t>
            </a:r>
            <a:r>
              <a:rPr lang="en-US" sz="2000" dirty="0" err="1" smtClean="0"/>
              <a:t>PopCount</a:t>
            </a:r>
            <a:r>
              <a:rPr lang="en-US" sz="2000" dirty="0" smtClean="0"/>
              <a:t> operators. With some effort it is also possible to replace operators in other layers by cheap bitwise operations or comparison.</a:t>
            </a:r>
          </a:p>
          <a:p>
            <a:pPr marL="342900" indent="-342900">
              <a:lnSpc>
                <a:spcPct val="100000"/>
              </a:lnSpc>
              <a:buFont typeface="Arial" panose="020B0604020202020204" pitchFamily="34" charset="0"/>
              <a:buChar char="•"/>
            </a:pPr>
            <a:r>
              <a:rPr lang="en-US" sz="2000" dirty="0" smtClean="0"/>
              <a:t>However, there is still some research required to make them competitive with a reasonable increase in binary computational workload.</a:t>
            </a:r>
          </a:p>
          <a:p>
            <a:pPr marL="342900" indent="-342900">
              <a:lnSpc>
                <a:spcPct val="100000"/>
              </a:lnSpc>
              <a:buFont typeface="Arial" panose="020B0604020202020204" pitchFamily="34" charset="0"/>
              <a:buChar char="•"/>
            </a:pPr>
            <a:r>
              <a:rPr lang="en-US" sz="2000" dirty="0" smtClean="0"/>
              <a:t>State-of-the-Art BNN accelerators might run over a day on a single coin cell battery. Is this sufficient?</a:t>
            </a:r>
          </a:p>
          <a:p>
            <a:pPr marL="342900" indent="-342900">
              <a:lnSpc>
                <a:spcPct val="100000"/>
              </a:lnSpc>
              <a:buFont typeface="Arial" panose="020B0604020202020204" pitchFamily="34" charset="0"/>
              <a:buChar char="•"/>
            </a:pPr>
            <a:endParaRPr lang="en-US" sz="2000" dirty="0" smtClean="0"/>
          </a:p>
          <a:p>
            <a:pPr marL="342900" indent="-342900">
              <a:lnSpc>
                <a:spcPct val="100000"/>
              </a:lnSpc>
              <a:buFont typeface="Arial" panose="020B0604020202020204" pitchFamily="34" charset="0"/>
              <a:buChar char="•"/>
            </a:pPr>
            <a:endParaRPr lang="en-US" sz="2000" dirty="0" smtClean="0"/>
          </a:p>
        </p:txBody>
      </p:sp>
      <p:sp>
        <p:nvSpPr>
          <p:cNvPr id="5" name="Slide Number Placeholder 4"/>
          <p:cNvSpPr>
            <a:spLocks noGrp="1"/>
          </p:cNvSpPr>
          <p:nvPr>
            <p:ph type="sldNum" sz="quarter" idx="12"/>
          </p:nvPr>
        </p:nvSpPr>
        <p:spPr/>
        <p:txBody>
          <a:bodyPr/>
          <a:lstStyle/>
          <a:p>
            <a:fld id="{B7CEC10D-CD46-426F-915E-6C78530279CB}" type="slidenum">
              <a:rPr lang="en-US" smtClean="0"/>
              <a:t>63</a:t>
            </a:fld>
            <a:endParaRPr lang="en-US" dirty="0"/>
          </a:p>
        </p:txBody>
      </p:sp>
    </p:spTree>
    <p:extLst>
      <p:ext uri="{BB962C8B-B14F-4D97-AF65-F5344CB8AC3E}">
        <p14:creationId xmlns:p14="http://schemas.microsoft.com/office/powerpoint/2010/main" val="212909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Recommended reading</a:t>
            </a:r>
            <a:endParaRPr lang="en-US" dirty="0"/>
          </a:p>
        </p:txBody>
      </p:sp>
      <p:sp>
        <p:nvSpPr>
          <p:cNvPr id="3" name="Content Placeholder 2"/>
          <p:cNvSpPr>
            <a:spLocks noGrp="1"/>
          </p:cNvSpPr>
          <p:nvPr>
            <p:ph idx="1"/>
          </p:nvPr>
        </p:nvSpPr>
        <p:spPr/>
        <p:txBody>
          <a:bodyPr/>
          <a:lstStyle/>
          <a:p>
            <a:r>
              <a:rPr lang="en-US" sz="2000" dirty="0" smtClean="0"/>
              <a:t>A recent overview paper on BNNs:</a:t>
            </a:r>
            <a:endParaRPr lang="en-US" sz="2000" dirty="0"/>
          </a:p>
        </p:txBody>
      </p:sp>
      <p:sp>
        <p:nvSpPr>
          <p:cNvPr id="4" name="Slide Number Placeholder 3"/>
          <p:cNvSpPr>
            <a:spLocks noGrp="1"/>
          </p:cNvSpPr>
          <p:nvPr>
            <p:ph type="sldNum" sz="quarter" idx="12"/>
          </p:nvPr>
        </p:nvSpPr>
        <p:spPr/>
        <p:txBody>
          <a:bodyPr/>
          <a:lstStyle/>
          <a:p>
            <a:fld id="{B7CEC10D-CD46-426F-915E-6C78530279CB}" type="slidenum">
              <a:rPr lang="en-US" smtClean="0"/>
              <a:t>64</a:t>
            </a:fld>
            <a:endParaRPr lang="en-US" dirty="0"/>
          </a:p>
        </p:txBody>
      </p:sp>
      <p:pic>
        <p:nvPicPr>
          <p:cNvPr id="5" name="Picture 4"/>
          <p:cNvPicPr>
            <a:picLocks noChangeAspect="1"/>
          </p:cNvPicPr>
          <p:nvPr/>
        </p:nvPicPr>
        <p:blipFill>
          <a:blip r:embed="rId2"/>
          <a:stretch>
            <a:fillRect/>
          </a:stretch>
        </p:blipFill>
        <p:spPr>
          <a:xfrm>
            <a:off x="609600" y="1820998"/>
            <a:ext cx="7653325" cy="2115622"/>
          </a:xfrm>
          <a:prstGeom prst="rect">
            <a:avLst/>
          </a:prstGeom>
          <a:ln w="19050">
            <a:solidFill>
              <a:srgbClr val="C00000"/>
            </a:solidFill>
          </a:ln>
        </p:spPr>
      </p:pic>
    </p:spTree>
    <p:extLst>
      <p:ext uri="{BB962C8B-B14F-4D97-AF65-F5344CB8AC3E}">
        <p14:creationId xmlns:p14="http://schemas.microsoft.com/office/powerpoint/2010/main" val="2325178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p:cNvSpPr>
            <a:spLocks noGrp="1"/>
          </p:cNvSpPr>
          <p:nvPr>
            <p:ph type="body" sz="quarter" idx="10"/>
          </p:nvPr>
        </p:nvSpPr>
        <p:spPr/>
        <p:txBody>
          <a:bodyPr/>
          <a:lstStyle/>
          <a:p>
            <a:r>
              <a:rPr lang="en-US" dirty="0"/>
              <a:t>Electrical </a:t>
            </a:r>
            <a:r>
              <a:rPr lang="en-US" dirty="0" smtClean="0"/>
              <a:t>Engineering – </a:t>
            </a:r>
            <a:r>
              <a:rPr lang="en-US" dirty="0"/>
              <a:t>E</a:t>
            </a:r>
            <a:r>
              <a:rPr lang="en-US" dirty="0" smtClean="0"/>
              <a:t>lectronic Systems group</a:t>
            </a:r>
            <a:endParaRPr lang="en-US" dirty="0"/>
          </a:p>
        </p:txBody>
      </p:sp>
      <p:pic>
        <p:nvPicPr>
          <p:cNvPr id="22" name="Tijdelijke aanduiding voor afbeelding 21"/>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rcRect l="2000" r="2000"/>
          <a:stretch>
            <a:fillRect/>
          </a:stretch>
        </p:blipFill>
        <p:spPr/>
      </p:pic>
      <p:sp>
        <p:nvSpPr>
          <p:cNvPr id="6" name="Tijdelijke aanduiding voor tekst 5"/>
          <p:cNvSpPr>
            <a:spLocks noGrp="1"/>
          </p:cNvSpPr>
          <p:nvPr>
            <p:ph type="body" sz="quarter" idx="12"/>
          </p:nvPr>
        </p:nvSpPr>
        <p:spPr>
          <a:xfrm>
            <a:off x="10390" y="3943350"/>
            <a:ext cx="9144000" cy="626269"/>
          </a:xfrm>
        </p:spPr>
        <p:txBody>
          <a:bodyPr/>
          <a:lstStyle/>
          <a:p>
            <a:r>
              <a:rPr lang="en-US" sz="1600" dirty="0" smtClean="0"/>
              <a:t>Barry de Bruin</a:t>
            </a:r>
            <a:endParaRPr lang="en-US" sz="1600" dirty="0"/>
          </a:p>
        </p:txBody>
      </p:sp>
      <p:sp>
        <p:nvSpPr>
          <p:cNvPr id="10" name="Titel 9"/>
          <p:cNvSpPr>
            <a:spLocks noGrp="1"/>
          </p:cNvSpPr>
          <p:nvPr>
            <p:ph type="ctrTitle"/>
          </p:nvPr>
        </p:nvSpPr>
        <p:spPr>
          <a:xfrm>
            <a:off x="-1587" y="3095245"/>
            <a:ext cx="9144000" cy="848643"/>
          </a:xfrm>
        </p:spPr>
        <p:txBody>
          <a:bodyPr/>
          <a:lstStyle/>
          <a:p>
            <a:r>
              <a:rPr lang="en-US" dirty="0" smtClean="0"/>
              <a:t>Deep Neural Network optimization: Binary Neural Networks</a:t>
            </a:r>
            <a:endParaRPr lang="en-US" dirty="0"/>
          </a:p>
        </p:txBody>
      </p:sp>
    </p:spTree>
    <p:extLst>
      <p:ext uri="{BB962C8B-B14F-4D97-AF65-F5344CB8AC3E}">
        <p14:creationId xmlns:p14="http://schemas.microsoft.com/office/powerpoint/2010/main" val="3173400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Workload for different image classification tasks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918259820"/>
              </p:ext>
            </p:extLst>
          </p:nvPr>
        </p:nvGraphicFramePr>
        <p:xfrm>
          <a:off x="4391823" y="3380513"/>
          <a:ext cx="4064790" cy="1283970"/>
        </p:xfrm>
        <a:graphic>
          <a:graphicData uri="http://schemas.openxmlformats.org/drawingml/2006/table">
            <a:tbl>
              <a:tblPr firstRow="1" bandRow="1">
                <a:tableStyleId>{5C22544A-7EE6-4342-B048-85BDC9FD1C3A}</a:tableStyleId>
              </a:tblPr>
              <a:tblGrid>
                <a:gridCol w="1136650"/>
                <a:gridCol w="743839"/>
                <a:gridCol w="886270"/>
                <a:gridCol w="1298031"/>
              </a:tblGrid>
              <a:tr h="369570">
                <a:tc>
                  <a:txBody>
                    <a:bodyPr/>
                    <a:lstStyle/>
                    <a:p>
                      <a:r>
                        <a:rPr lang="en-US" sz="1400" dirty="0" smtClean="0"/>
                        <a:t>Architecture</a:t>
                      </a:r>
                      <a:endParaRPr lang="en-US" sz="1400" dirty="0"/>
                    </a:p>
                  </a:txBody>
                  <a:tcPr/>
                </a:tc>
                <a:tc>
                  <a:txBody>
                    <a:bodyPr/>
                    <a:lstStyle/>
                    <a:p>
                      <a:r>
                        <a:rPr lang="en-US" sz="1400" dirty="0" smtClean="0"/>
                        <a:t>#layers</a:t>
                      </a:r>
                      <a:endParaRPr lang="en-US" sz="1400" dirty="0"/>
                    </a:p>
                  </a:txBody>
                  <a:tcPr/>
                </a:tc>
                <a:tc>
                  <a:txBody>
                    <a:bodyPr/>
                    <a:lstStyle/>
                    <a:p>
                      <a:r>
                        <a:rPr lang="en-US" sz="1400" dirty="0" smtClean="0"/>
                        <a:t>#weights</a:t>
                      </a:r>
                      <a:endParaRPr lang="en-US" sz="1400" dirty="0"/>
                    </a:p>
                  </a:txBody>
                  <a:tcPr/>
                </a:tc>
                <a:tc>
                  <a:txBody>
                    <a:bodyPr/>
                    <a:lstStyle/>
                    <a:p>
                      <a:r>
                        <a:rPr lang="en-US" sz="1400" dirty="0" smtClean="0"/>
                        <a:t>#MACs/image</a:t>
                      </a:r>
                      <a:endParaRPr lang="en-US" sz="1400" dirty="0"/>
                    </a:p>
                  </a:txBody>
                  <a:tcPr/>
                </a:tc>
              </a:tr>
              <a:tr h="303848">
                <a:tc>
                  <a:txBody>
                    <a:bodyPr/>
                    <a:lstStyle/>
                    <a:p>
                      <a:r>
                        <a:rPr lang="en-US" sz="1400" dirty="0" smtClean="0"/>
                        <a:t>LeNet5</a:t>
                      </a:r>
                      <a:endParaRPr lang="en-US" sz="1400" dirty="0"/>
                    </a:p>
                  </a:txBody>
                  <a:tcPr/>
                </a:tc>
                <a:tc>
                  <a:txBody>
                    <a:bodyPr/>
                    <a:lstStyle/>
                    <a:p>
                      <a:r>
                        <a:rPr lang="en-US" sz="1400" dirty="0" smtClean="0"/>
                        <a:t>5</a:t>
                      </a:r>
                      <a:endParaRPr lang="en-US" sz="1400" dirty="0"/>
                    </a:p>
                  </a:txBody>
                  <a:tcPr/>
                </a:tc>
                <a:tc>
                  <a:txBody>
                    <a:bodyPr/>
                    <a:lstStyle/>
                    <a:p>
                      <a:r>
                        <a:rPr lang="en-US" sz="1400" dirty="0" smtClean="0"/>
                        <a:t>0.3M</a:t>
                      </a:r>
                      <a:endParaRPr lang="en-US" sz="1400" dirty="0"/>
                    </a:p>
                  </a:txBody>
                  <a:tcPr/>
                </a:tc>
                <a:tc>
                  <a:txBody>
                    <a:bodyPr/>
                    <a:lstStyle/>
                    <a:p>
                      <a:r>
                        <a:rPr lang="en-US" sz="1400" dirty="0" smtClean="0"/>
                        <a:t>1.3M</a:t>
                      </a:r>
                      <a:endParaRPr lang="en-US" sz="1400" dirty="0"/>
                    </a:p>
                  </a:txBody>
                  <a:tcPr/>
                </a:tc>
              </a:tr>
              <a:tr h="303848">
                <a:tc>
                  <a:txBody>
                    <a:bodyPr/>
                    <a:lstStyle/>
                    <a:p>
                      <a:r>
                        <a:rPr lang="en-US" sz="1400" dirty="0" smtClean="0"/>
                        <a:t>All-CNN-C</a:t>
                      </a:r>
                      <a:endParaRPr lang="en-US" sz="1400" dirty="0"/>
                    </a:p>
                  </a:txBody>
                  <a:tcPr/>
                </a:tc>
                <a:tc>
                  <a:txBody>
                    <a:bodyPr/>
                    <a:lstStyle/>
                    <a:p>
                      <a:r>
                        <a:rPr lang="en-US" sz="1400" dirty="0" smtClean="0"/>
                        <a:t>9</a:t>
                      </a:r>
                      <a:endParaRPr lang="en-US" sz="1400" dirty="0"/>
                    </a:p>
                  </a:txBody>
                  <a:tcPr/>
                </a:tc>
                <a:tc>
                  <a:txBody>
                    <a:bodyPr/>
                    <a:lstStyle/>
                    <a:p>
                      <a:r>
                        <a:rPr lang="en-US" sz="1400" dirty="0" smtClean="0"/>
                        <a:t>1.4M</a:t>
                      </a:r>
                      <a:endParaRPr lang="en-US" sz="1400" dirty="0"/>
                    </a:p>
                  </a:txBody>
                  <a:tcPr/>
                </a:tc>
                <a:tc>
                  <a:txBody>
                    <a:bodyPr/>
                    <a:lstStyle/>
                    <a:p>
                      <a:r>
                        <a:rPr lang="en-US" sz="1400" dirty="0" smtClean="0"/>
                        <a:t>281M</a:t>
                      </a:r>
                      <a:endParaRPr lang="en-US" sz="1400" dirty="0"/>
                    </a:p>
                  </a:txBody>
                  <a:tcPr/>
                </a:tc>
              </a:tr>
              <a:tr h="303848">
                <a:tc>
                  <a:txBody>
                    <a:bodyPr/>
                    <a:lstStyle/>
                    <a:p>
                      <a:r>
                        <a:rPr lang="en-US" sz="1400" dirty="0" err="1" smtClean="0"/>
                        <a:t>AlexNet</a:t>
                      </a:r>
                      <a:endParaRPr lang="en-US" sz="1400" dirty="0"/>
                    </a:p>
                  </a:txBody>
                  <a:tcPr/>
                </a:tc>
                <a:tc>
                  <a:txBody>
                    <a:bodyPr/>
                    <a:lstStyle/>
                    <a:p>
                      <a:r>
                        <a:rPr lang="en-US" sz="1400" dirty="0" smtClean="0"/>
                        <a:t>8</a:t>
                      </a:r>
                      <a:endParaRPr lang="en-US" sz="1400" dirty="0"/>
                    </a:p>
                  </a:txBody>
                  <a:tcPr/>
                </a:tc>
                <a:tc>
                  <a:txBody>
                    <a:bodyPr/>
                    <a:lstStyle/>
                    <a:p>
                      <a:r>
                        <a:rPr lang="en-US" sz="1400" dirty="0" smtClean="0"/>
                        <a:t>61M</a:t>
                      </a:r>
                      <a:endParaRPr lang="en-US" sz="1400" dirty="0"/>
                    </a:p>
                  </a:txBody>
                  <a:tcPr/>
                </a:tc>
                <a:tc>
                  <a:txBody>
                    <a:bodyPr/>
                    <a:lstStyle/>
                    <a:p>
                      <a:r>
                        <a:rPr lang="en-US" sz="1400" dirty="0" smtClean="0"/>
                        <a:t>714M</a:t>
                      </a:r>
                      <a:endParaRPr lang="en-US" sz="1400" dirty="0"/>
                    </a:p>
                  </a:txBody>
                  <a:tcPr/>
                </a:tc>
              </a:tr>
            </a:tbl>
          </a:graphicData>
        </a:graphic>
      </p:graphicFrame>
      <p:sp>
        <p:nvSpPr>
          <p:cNvPr id="4" name="Slide Number Placeholder 3"/>
          <p:cNvSpPr>
            <a:spLocks noGrp="1"/>
          </p:cNvSpPr>
          <p:nvPr>
            <p:ph type="sldNum" sz="quarter" idx="12"/>
          </p:nvPr>
        </p:nvSpPr>
        <p:spPr/>
        <p:txBody>
          <a:bodyPr/>
          <a:lstStyle/>
          <a:p>
            <a:fld id="{B7CEC10D-CD46-426F-915E-6C78530279CB}" type="slidenum">
              <a:rPr lang="en-US" smtClean="0"/>
              <a:t>7</a:t>
            </a:fld>
            <a:endParaRPr lang="en-US" dirty="0"/>
          </a:p>
        </p:txBody>
      </p:sp>
      <p:graphicFrame>
        <p:nvGraphicFramePr>
          <p:cNvPr id="6" name="Content Placeholder 4"/>
          <p:cNvGraphicFramePr>
            <a:graphicFrameLocks/>
          </p:cNvGraphicFramePr>
          <p:nvPr>
            <p:extLst>
              <p:ext uri="{D42A27DB-BD31-4B8C-83A1-F6EECF244321}">
                <p14:modId xmlns:p14="http://schemas.microsoft.com/office/powerpoint/2010/main" val="2482243958"/>
              </p:ext>
            </p:extLst>
          </p:nvPr>
        </p:nvGraphicFramePr>
        <p:xfrm>
          <a:off x="609600" y="3380513"/>
          <a:ext cx="2962934" cy="1283970"/>
        </p:xfrm>
        <a:graphic>
          <a:graphicData uri="http://schemas.openxmlformats.org/drawingml/2006/table">
            <a:tbl>
              <a:tblPr firstRow="1" bandRow="1">
                <a:tableStyleId>{5C22544A-7EE6-4342-B048-85BDC9FD1C3A}</a:tableStyleId>
              </a:tblPr>
              <a:tblGrid>
                <a:gridCol w="935355"/>
                <a:gridCol w="1011555"/>
                <a:gridCol w="1016024"/>
              </a:tblGrid>
              <a:tr h="369570">
                <a:tc>
                  <a:txBody>
                    <a:bodyPr/>
                    <a:lstStyle/>
                    <a:p>
                      <a:r>
                        <a:rPr lang="en-US" sz="1400" dirty="0" smtClean="0"/>
                        <a:t>Dataset</a:t>
                      </a:r>
                      <a:endParaRPr lang="en-US" sz="1400" dirty="0"/>
                    </a:p>
                  </a:txBody>
                  <a:tcPr/>
                </a:tc>
                <a:tc>
                  <a:txBody>
                    <a:bodyPr/>
                    <a:lstStyle/>
                    <a:p>
                      <a:r>
                        <a:rPr lang="en-US" sz="1400" dirty="0" smtClean="0"/>
                        <a:t>Image size</a:t>
                      </a:r>
                      <a:endParaRPr lang="en-US" sz="1400" dirty="0"/>
                    </a:p>
                  </a:txBody>
                  <a:tcPr/>
                </a:tc>
                <a:tc>
                  <a:txBody>
                    <a:bodyPr/>
                    <a:lstStyle/>
                    <a:p>
                      <a:r>
                        <a:rPr lang="en-US" sz="1400" dirty="0" smtClean="0"/>
                        <a:t>#classes</a:t>
                      </a:r>
                      <a:endParaRPr lang="en-US" sz="1400" dirty="0"/>
                    </a:p>
                  </a:txBody>
                  <a:tcPr/>
                </a:tc>
              </a:tr>
              <a:tr h="303848">
                <a:tc>
                  <a:txBody>
                    <a:bodyPr/>
                    <a:lstStyle/>
                    <a:p>
                      <a:r>
                        <a:rPr lang="en-US" sz="1400" dirty="0" smtClean="0"/>
                        <a:t>MNIST</a:t>
                      </a:r>
                      <a:endParaRPr lang="en-US" sz="1400" dirty="0"/>
                    </a:p>
                  </a:txBody>
                  <a:tcPr/>
                </a:tc>
                <a:tc>
                  <a:txBody>
                    <a:bodyPr/>
                    <a:lstStyle/>
                    <a:p>
                      <a:r>
                        <a:rPr lang="en-US" sz="1400" dirty="0" smtClean="0"/>
                        <a:t>28x28x1</a:t>
                      </a:r>
                      <a:endParaRPr lang="en-US" sz="1400" dirty="0"/>
                    </a:p>
                  </a:txBody>
                  <a:tcPr/>
                </a:tc>
                <a:tc>
                  <a:txBody>
                    <a:bodyPr/>
                    <a:lstStyle/>
                    <a:p>
                      <a:r>
                        <a:rPr lang="en-US" sz="1400" dirty="0" smtClean="0"/>
                        <a:t>10</a:t>
                      </a:r>
                      <a:endParaRPr lang="en-US" sz="1400" dirty="0"/>
                    </a:p>
                  </a:txBody>
                  <a:tcPr/>
                </a:tc>
              </a:tr>
              <a:tr h="303848">
                <a:tc>
                  <a:txBody>
                    <a:bodyPr/>
                    <a:lstStyle/>
                    <a:p>
                      <a:r>
                        <a:rPr lang="en-US" sz="1400" dirty="0" smtClean="0"/>
                        <a:t>CIFAR-10</a:t>
                      </a:r>
                      <a:endParaRPr lang="en-US" sz="1400" dirty="0"/>
                    </a:p>
                  </a:txBody>
                  <a:tcPr/>
                </a:tc>
                <a:tc>
                  <a:txBody>
                    <a:bodyPr/>
                    <a:lstStyle/>
                    <a:p>
                      <a:r>
                        <a:rPr lang="en-US" sz="1400" dirty="0" smtClean="0"/>
                        <a:t>32x32x3</a:t>
                      </a:r>
                      <a:endParaRPr lang="en-US" sz="1400" dirty="0"/>
                    </a:p>
                  </a:txBody>
                  <a:tcPr/>
                </a:tc>
                <a:tc>
                  <a:txBody>
                    <a:bodyPr/>
                    <a:lstStyle/>
                    <a:p>
                      <a:r>
                        <a:rPr lang="en-US" sz="1400" dirty="0" smtClean="0"/>
                        <a:t>10</a:t>
                      </a:r>
                      <a:endParaRPr lang="en-US" sz="1400" dirty="0"/>
                    </a:p>
                  </a:txBody>
                  <a:tcPr/>
                </a:tc>
              </a:tr>
              <a:tr h="303848">
                <a:tc>
                  <a:txBody>
                    <a:bodyPr/>
                    <a:lstStyle/>
                    <a:p>
                      <a:r>
                        <a:rPr lang="en-US" sz="1400" dirty="0" smtClean="0"/>
                        <a:t>ILSVRC</a:t>
                      </a:r>
                      <a:endParaRPr lang="en-US" sz="1400" dirty="0"/>
                    </a:p>
                  </a:txBody>
                  <a:tcPr/>
                </a:tc>
                <a:tc>
                  <a:txBody>
                    <a:bodyPr/>
                    <a:lstStyle/>
                    <a:p>
                      <a:r>
                        <a:rPr lang="en-US" sz="1400" dirty="0" smtClean="0"/>
                        <a:t>227x227x3</a:t>
                      </a:r>
                      <a:endParaRPr lang="en-US" sz="1400" dirty="0"/>
                    </a:p>
                  </a:txBody>
                  <a:tcPr/>
                </a:tc>
                <a:tc>
                  <a:txBody>
                    <a:bodyPr/>
                    <a:lstStyle/>
                    <a:p>
                      <a:r>
                        <a:rPr lang="en-US" sz="1400" dirty="0" smtClean="0"/>
                        <a:t>1000</a:t>
                      </a:r>
                      <a:endParaRPr lang="en-US" sz="1400" dirty="0"/>
                    </a:p>
                  </a:txBody>
                  <a:tcPr/>
                </a:tc>
              </a:tr>
            </a:tbl>
          </a:graphicData>
        </a:graphic>
      </p:graphicFrame>
      <p:pic>
        <p:nvPicPr>
          <p:cNvPr id="7" name="Picture 6"/>
          <p:cNvPicPr>
            <a:picLocks noChangeAspect="1"/>
          </p:cNvPicPr>
          <p:nvPr/>
        </p:nvPicPr>
        <p:blipFill>
          <a:blip r:embed="rId2"/>
          <a:stretch>
            <a:fillRect/>
          </a:stretch>
        </p:blipFill>
        <p:spPr>
          <a:xfrm>
            <a:off x="3969122" y="1475354"/>
            <a:ext cx="4924280" cy="1419052"/>
          </a:xfrm>
          <a:prstGeom prst="rect">
            <a:avLst/>
          </a:prstGeom>
        </p:spPr>
      </p:pic>
      <p:pic>
        <p:nvPicPr>
          <p:cNvPr id="8" name="Picture 7"/>
          <p:cNvPicPr>
            <a:picLocks noChangeAspect="1"/>
          </p:cNvPicPr>
          <p:nvPr/>
        </p:nvPicPr>
        <p:blipFill>
          <a:blip r:embed="rId3"/>
          <a:stretch>
            <a:fillRect/>
          </a:stretch>
        </p:blipFill>
        <p:spPr>
          <a:xfrm>
            <a:off x="581052" y="1087293"/>
            <a:ext cx="3020029" cy="2195175"/>
          </a:xfrm>
          <a:prstGeom prst="rect">
            <a:avLst/>
          </a:prstGeom>
        </p:spPr>
      </p:pic>
      <p:sp>
        <p:nvSpPr>
          <p:cNvPr id="3" name="Rectangle 2"/>
          <p:cNvSpPr/>
          <p:nvPr/>
        </p:nvSpPr>
        <p:spPr>
          <a:xfrm>
            <a:off x="581052" y="4762528"/>
            <a:ext cx="8312350" cy="369332"/>
          </a:xfrm>
          <a:prstGeom prst="rect">
            <a:avLst/>
          </a:prstGeom>
        </p:spPr>
        <p:txBody>
          <a:bodyPr wrap="square">
            <a:spAutoFit/>
          </a:bodyPr>
          <a:lstStyle/>
          <a:p>
            <a:r>
              <a:rPr lang="en-US" dirty="0"/>
              <a:t>More recent ILSVRC2012 networks require &gt;25x MACs/image than </a:t>
            </a:r>
            <a:r>
              <a:rPr lang="en-US" dirty="0" err="1"/>
              <a:t>AlexNet</a:t>
            </a:r>
            <a:r>
              <a:rPr lang="en-US" dirty="0"/>
              <a:t>!</a:t>
            </a:r>
          </a:p>
        </p:txBody>
      </p:sp>
    </p:spTree>
    <p:extLst>
      <p:ext uri="{BB962C8B-B14F-4D97-AF65-F5344CB8AC3E}">
        <p14:creationId xmlns:p14="http://schemas.microsoft.com/office/powerpoint/2010/main" val="2865820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Improvements </a:t>
            </a:r>
            <a:r>
              <a:rPr lang="en-US" dirty="0"/>
              <a:t>in CV algorithms</a:t>
            </a:r>
          </a:p>
        </p:txBody>
      </p:sp>
      <p:sp>
        <p:nvSpPr>
          <p:cNvPr id="4" name="Slide Number Placeholder 3"/>
          <p:cNvSpPr>
            <a:spLocks noGrp="1"/>
          </p:cNvSpPr>
          <p:nvPr>
            <p:ph type="sldNum" sz="quarter" idx="12"/>
          </p:nvPr>
        </p:nvSpPr>
        <p:spPr/>
        <p:txBody>
          <a:bodyPr/>
          <a:lstStyle/>
          <a:p>
            <a:fld id="{B7CEC10D-CD46-426F-915E-6C78530279CB}" type="slidenum">
              <a:rPr lang="en-US" smtClean="0"/>
              <a:t>8</a:t>
            </a:fld>
            <a:endParaRPr lang="en-US" dirty="0"/>
          </a:p>
        </p:txBody>
      </p:sp>
      <p:graphicFrame>
        <p:nvGraphicFramePr>
          <p:cNvPr id="5" name="Chart 4"/>
          <p:cNvGraphicFramePr>
            <a:graphicFrameLocks/>
          </p:cNvGraphicFramePr>
          <p:nvPr>
            <p:extLst>
              <p:ext uri="{D42A27DB-BD31-4B8C-83A1-F6EECF244321}">
                <p14:modId xmlns:p14="http://schemas.microsoft.com/office/powerpoint/2010/main" val="2017571896"/>
              </p:ext>
            </p:extLst>
          </p:nvPr>
        </p:nvGraphicFramePr>
        <p:xfrm>
          <a:off x="122904" y="1134863"/>
          <a:ext cx="7258664" cy="4008636"/>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Elbow Connector 7"/>
          <p:cNvCxnSpPr/>
          <p:nvPr/>
        </p:nvCxnSpPr>
        <p:spPr>
          <a:xfrm flipH="1">
            <a:off x="3137760" y="2080176"/>
            <a:ext cx="594070" cy="618382"/>
          </a:xfrm>
          <a:prstGeom prst="straightConnector1">
            <a:avLst/>
          </a:prstGeom>
          <a:ln>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3731830" y="1853156"/>
            <a:ext cx="4351256" cy="338554"/>
          </a:xfrm>
          <a:prstGeom prst="rect">
            <a:avLst/>
          </a:prstGeom>
          <a:noFill/>
        </p:spPr>
        <p:txBody>
          <a:bodyPr wrap="none" rtlCol="0">
            <a:spAutoFit/>
          </a:bodyPr>
          <a:lstStyle/>
          <a:p>
            <a:r>
              <a:rPr lang="en-US" sz="1600" dirty="0" smtClean="0">
                <a:solidFill>
                  <a:srgbClr val="FF0000"/>
                </a:solidFill>
                <a:latin typeface="Neo Sans Intel"/>
                <a:cs typeface="Neo Sans Intel"/>
              </a:rPr>
              <a:t>2012: DL (</a:t>
            </a:r>
            <a:r>
              <a:rPr lang="en-US" sz="1600" dirty="0" err="1" smtClean="0">
                <a:solidFill>
                  <a:srgbClr val="FF0000"/>
                </a:solidFill>
                <a:latin typeface="Neo Sans Intel"/>
                <a:cs typeface="Neo Sans Intel"/>
              </a:rPr>
              <a:t>AlexNet</a:t>
            </a:r>
            <a:r>
              <a:rPr lang="en-US" sz="1600" dirty="0" smtClean="0">
                <a:solidFill>
                  <a:srgbClr val="FF0000"/>
                </a:solidFill>
                <a:latin typeface="Neo Sans Intel"/>
                <a:cs typeface="Neo Sans Intel"/>
              </a:rPr>
              <a:t>) beats traditional methods*</a:t>
            </a:r>
          </a:p>
        </p:txBody>
      </p:sp>
      <p:cxnSp>
        <p:nvCxnSpPr>
          <p:cNvPr id="8" name="Elbow Connector 7"/>
          <p:cNvCxnSpPr/>
          <p:nvPr/>
        </p:nvCxnSpPr>
        <p:spPr>
          <a:xfrm flipH="1">
            <a:off x="5442885" y="2967106"/>
            <a:ext cx="594070" cy="618382"/>
          </a:xfrm>
          <a:prstGeom prst="straightConnector1">
            <a:avLst/>
          </a:prstGeom>
          <a:ln>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6036955" y="2740086"/>
            <a:ext cx="2310633" cy="338554"/>
          </a:xfrm>
          <a:prstGeom prst="rect">
            <a:avLst/>
          </a:prstGeom>
          <a:noFill/>
        </p:spPr>
        <p:txBody>
          <a:bodyPr wrap="none" rtlCol="0">
            <a:spAutoFit/>
          </a:bodyPr>
          <a:lstStyle/>
          <a:p>
            <a:r>
              <a:rPr lang="en-US" sz="1600" dirty="0" smtClean="0">
                <a:solidFill>
                  <a:srgbClr val="FF0000"/>
                </a:solidFill>
                <a:latin typeface="Neo Sans Intel"/>
                <a:cs typeface="Neo Sans Intel"/>
              </a:rPr>
              <a:t>2015: DL beats human!</a:t>
            </a:r>
          </a:p>
        </p:txBody>
      </p:sp>
      <p:sp>
        <p:nvSpPr>
          <p:cNvPr id="10" name="Rectangle 9"/>
          <p:cNvSpPr/>
          <p:nvPr/>
        </p:nvSpPr>
        <p:spPr>
          <a:xfrm>
            <a:off x="-53340" y="4969583"/>
            <a:ext cx="2555508" cy="215444"/>
          </a:xfrm>
          <a:prstGeom prst="rect">
            <a:avLst/>
          </a:prstGeom>
        </p:spPr>
        <p:txBody>
          <a:bodyPr wrap="none">
            <a:spAutoFit/>
          </a:bodyPr>
          <a:lstStyle/>
          <a:p>
            <a:r>
              <a:rPr lang="en-US" sz="800" dirty="0" smtClean="0">
                <a:solidFill>
                  <a:schemeClr val="bg1">
                    <a:lumMod val="75000"/>
                  </a:schemeClr>
                </a:solidFill>
              </a:rPr>
              <a:t>*(task 2a, 16.4% error Vs. 26.2</a:t>
            </a:r>
            <a:r>
              <a:rPr lang="en-US" sz="800" dirty="0">
                <a:solidFill>
                  <a:schemeClr val="bg1">
                    <a:lumMod val="75000"/>
                  </a:schemeClr>
                </a:solidFill>
              </a:rPr>
              <a:t>% </a:t>
            </a:r>
            <a:r>
              <a:rPr lang="en-US" sz="800" dirty="0" smtClean="0">
                <a:solidFill>
                  <a:schemeClr val="bg1">
                    <a:lumMod val="75000"/>
                  </a:schemeClr>
                </a:solidFill>
              </a:rPr>
              <a:t>error for 2</a:t>
            </a:r>
            <a:r>
              <a:rPr lang="en-US" sz="800" baseline="30000" dirty="0" smtClean="0">
                <a:solidFill>
                  <a:schemeClr val="bg1">
                    <a:lumMod val="75000"/>
                  </a:schemeClr>
                </a:solidFill>
              </a:rPr>
              <a:t>nd</a:t>
            </a:r>
            <a:r>
              <a:rPr lang="en-US" sz="800" dirty="0" smtClean="0">
                <a:solidFill>
                  <a:schemeClr val="bg1">
                    <a:lumMod val="75000"/>
                  </a:schemeClr>
                </a:solidFill>
              </a:rPr>
              <a:t> place)</a:t>
            </a:r>
            <a:endParaRPr lang="en-US" sz="800" dirty="0">
              <a:solidFill>
                <a:schemeClr val="bg1">
                  <a:lumMod val="75000"/>
                </a:schemeClr>
              </a:solidFill>
            </a:endParaRPr>
          </a:p>
        </p:txBody>
      </p:sp>
      <p:sp>
        <p:nvSpPr>
          <p:cNvPr id="11" name="Rectangle 10"/>
          <p:cNvSpPr/>
          <p:nvPr/>
        </p:nvSpPr>
        <p:spPr>
          <a:xfrm>
            <a:off x="2414558" y="4969583"/>
            <a:ext cx="4535216" cy="215444"/>
          </a:xfrm>
          <a:prstGeom prst="rect">
            <a:avLst/>
          </a:prstGeom>
        </p:spPr>
        <p:txBody>
          <a:bodyPr wrap="none">
            <a:spAutoFit/>
          </a:bodyPr>
          <a:lstStyle/>
          <a:p>
            <a:r>
              <a:rPr lang="en-US" sz="800" dirty="0" smtClean="0">
                <a:solidFill>
                  <a:schemeClr val="bg1">
                    <a:lumMod val="75000"/>
                  </a:schemeClr>
                </a:solidFill>
              </a:rPr>
              <a:t>(data sources: </a:t>
            </a:r>
            <a:r>
              <a:rPr lang="en-US" sz="800" dirty="0" err="1" smtClean="0">
                <a:solidFill>
                  <a:schemeClr val="bg1">
                    <a:lumMod val="75000"/>
                  </a:schemeClr>
                </a:solidFill>
              </a:rPr>
              <a:t>ImageNet</a:t>
            </a:r>
            <a:r>
              <a:rPr lang="en-US" sz="800" dirty="0" smtClean="0">
                <a:solidFill>
                  <a:schemeClr val="bg1">
                    <a:lumMod val="75000"/>
                  </a:schemeClr>
                </a:solidFill>
              </a:rPr>
              <a:t> Large Scale Visual Recognition Challenge paper (2014) and website) </a:t>
            </a:r>
            <a:endParaRPr lang="en-US" sz="800" dirty="0">
              <a:solidFill>
                <a:schemeClr val="bg1">
                  <a:lumMod val="75000"/>
                </a:schemeClr>
              </a:solidFill>
            </a:endParaRPr>
          </a:p>
        </p:txBody>
      </p:sp>
    </p:spTree>
    <p:extLst>
      <p:ext uri="{BB962C8B-B14F-4D97-AF65-F5344CB8AC3E}">
        <p14:creationId xmlns:p14="http://schemas.microsoft.com/office/powerpoint/2010/main" val="1187263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Advent of Binary Neural Networks</a:t>
            </a:r>
            <a:endParaRPr lang="en-US" dirty="0"/>
          </a:p>
        </p:txBody>
      </p:sp>
      <p:sp>
        <p:nvSpPr>
          <p:cNvPr id="3" name="Content Placeholder 2"/>
          <p:cNvSpPr>
            <a:spLocks noGrp="1"/>
          </p:cNvSpPr>
          <p:nvPr>
            <p:ph idx="1"/>
          </p:nvPr>
        </p:nvSpPr>
        <p:spPr/>
        <p:txBody>
          <a:bodyPr/>
          <a:lstStyle/>
          <a:p>
            <a:pPr marL="342900" indent="-342900">
              <a:lnSpc>
                <a:spcPct val="100000"/>
              </a:lnSpc>
              <a:buFont typeface="Arial" panose="020B0604020202020204" pitchFamily="34" charset="0"/>
              <a:buChar char="•"/>
            </a:pPr>
            <a:r>
              <a:rPr lang="en-US" sz="2000" dirty="0" smtClean="0"/>
              <a:t>Due to large computational workload and memory requirements, </a:t>
            </a:r>
            <a:r>
              <a:rPr lang="en-US" sz="2000" dirty="0" err="1" smtClean="0"/>
              <a:t>binarized</a:t>
            </a:r>
            <a:r>
              <a:rPr lang="en-US" sz="2000" dirty="0" smtClean="0"/>
              <a:t> networks were proposed!</a:t>
            </a:r>
          </a:p>
          <a:p>
            <a:pPr marL="342900" indent="-342900">
              <a:lnSpc>
                <a:spcPct val="100000"/>
              </a:lnSpc>
              <a:buFont typeface="Arial" panose="020B0604020202020204" pitchFamily="34" charset="0"/>
              <a:buChar char="•"/>
            </a:pPr>
            <a:r>
              <a:rPr lang="en-US" sz="2000" dirty="0" smtClean="0"/>
              <a:t>In </a:t>
            </a:r>
            <a:r>
              <a:rPr lang="en-US" sz="2000" dirty="0"/>
              <a:t>CNNs, two types of values can be </a:t>
            </a:r>
            <a:r>
              <a:rPr lang="en-US" sz="2000" dirty="0" err="1"/>
              <a:t>binarized</a:t>
            </a:r>
            <a:r>
              <a:rPr lang="en-US" sz="2000" dirty="0"/>
              <a:t>: </a:t>
            </a:r>
          </a:p>
          <a:p>
            <a:pPr marL="545400" lvl="2" indent="-342900">
              <a:lnSpc>
                <a:spcPct val="100000"/>
              </a:lnSpc>
              <a:buFont typeface="+mj-lt"/>
              <a:buAutoNum type="arabicPeriod"/>
            </a:pPr>
            <a:r>
              <a:rPr lang="en-US" sz="1600" dirty="0"/>
              <a:t>Input </a:t>
            </a:r>
            <a:r>
              <a:rPr lang="en-US" sz="1600" dirty="0" smtClean="0"/>
              <a:t>signals (activations) </a:t>
            </a:r>
            <a:r>
              <a:rPr lang="en-US" sz="1600" dirty="0"/>
              <a:t>to the convolutional layers and the fully-connected </a:t>
            </a:r>
            <a:r>
              <a:rPr lang="en-US" sz="1600" dirty="0" smtClean="0"/>
              <a:t>layers</a:t>
            </a:r>
          </a:p>
          <a:p>
            <a:pPr marL="545400" lvl="2" indent="-342900">
              <a:lnSpc>
                <a:spcPct val="100000"/>
              </a:lnSpc>
              <a:buFont typeface="+mj-lt"/>
              <a:buAutoNum type="arabicPeriod"/>
            </a:pPr>
            <a:r>
              <a:rPr lang="en-US" sz="1600" dirty="0" smtClean="0"/>
              <a:t>Weights in </a:t>
            </a:r>
            <a:r>
              <a:rPr lang="en-US" sz="1600" dirty="0"/>
              <a:t>the convolutional layers and the fully-connected </a:t>
            </a:r>
            <a:r>
              <a:rPr lang="en-US" sz="1600" dirty="0" smtClean="0"/>
              <a:t>layers</a:t>
            </a:r>
          </a:p>
          <a:p>
            <a:pPr lvl="1"/>
            <a:endParaRPr lang="en-US" sz="1900" dirty="0" smtClean="0"/>
          </a:p>
          <a:p>
            <a:pPr lvl="1"/>
            <a:r>
              <a:rPr lang="en-US" sz="1900" b="1" dirty="0" smtClean="0">
                <a:solidFill>
                  <a:schemeClr val="accent2">
                    <a:lumMod val="60000"/>
                    <a:lumOff val="40000"/>
                  </a:schemeClr>
                </a:solidFill>
              </a:rPr>
              <a:t>Gradients are kept in high precision!</a:t>
            </a:r>
          </a:p>
        </p:txBody>
      </p:sp>
      <p:sp>
        <p:nvSpPr>
          <p:cNvPr id="4" name="Slide Number Placeholder 3"/>
          <p:cNvSpPr>
            <a:spLocks noGrp="1"/>
          </p:cNvSpPr>
          <p:nvPr>
            <p:ph type="sldNum" sz="quarter" idx="12"/>
          </p:nvPr>
        </p:nvSpPr>
        <p:spPr/>
        <p:txBody>
          <a:bodyPr/>
          <a:lstStyle/>
          <a:p>
            <a:fld id="{B7CEC10D-CD46-426F-915E-6C78530279CB}" type="slidenum">
              <a:rPr lang="en-US" smtClean="0"/>
              <a:t>9</a:t>
            </a:fld>
            <a:endParaRPr lang="en-US" dirty="0"/>
          </a:p>
        </p:txBody>
      </p:sp>
    </p:spTree>
    <p:extLst>
      <p:ext uri="{BB962C8B-B14F-4D97-AF65-F5344CB8AC3E}">
        <p14:creationId xmlns:p14="http://schemas.microsoft.com/office/powerpoint/2010/main" val="1359434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Ue">
  <a:themeElements>
    <a:clrScheme name="TUe_kleuren">
      <a:dk1>
        <a:sysClr val="windowText" lastClr="000000"/>
      </a:dk1>
      <a:lt1>
        <a:sysClr val="window" lastClr="FFFFFF"/>
      </a:lt1>
      <a:dk2>
        <a:srgbClr val="C81919"/>
      </a:dk2>
      <a:lt2>
        <a:srgbClr val="101073"/>
      </a:lt2>
      <a:accent1>
        <a:srgbClr val="C81919"/>
      </a:accent1>
      <a:accent2>
        <a:srgbClr val="101073"/>
      </a:accent2>
      <a:accent3>
        <a:srgbClr val="0066CC"/>
      </a:accent3>
      <a:accent4>
        <a:srgbClr val="00A2DE"/>
      </a:accent4>
      <a:accent5>
        <a:srgbClr val="84D200"/>
      </a:accent5>
      <a:accent6>
        <a:srgbClr val="CEDF00"/>
      </a:accent6>
      <a:hlink>
        <a:srgbClr val="0563C1"/>
      </a:hlink>
      <a:folHlink>
        <a:srgbClr val="954F72"/>
      </a:folHlink>
    </a:clrScheme>
    <a:fontScheme name="TUe_Calibri">
      <a:majorFont>
        <a:latin typeface="Calibri"/>
        <a:ea typeface=""/>
        <a:cs typeface=""/>
      </a:majorFont>
      <a:minorFont>
        <a:latin typeface="Calibri"/>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Ue_presentatie16x9.potx" id="{770E10A8-3EF9-4F7C-A886-D4D190AA35FD}" vid="{61C23782-C5E4-40BF-AE15-3E192F0EFF69}"/>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TUe_presentatie16x9</Template>
  <TotalTime>7788</TotalTime>
  <Words>4789</Words>
  <Application>Microsoft Office PowerPoint</Application>
  <PresentationFormat>On-screen Show (16:9)</PresentationFormat>
  <Paragraphs>900</Paragraphs>
  <Slides>65</Slides>
  <Notes>21</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65</vt:i4>
      </vt:variant>
    </vt:vector>
  </HeadingPairs>
  <TitlesOfParts>
    <vt:vector size="73" baseType="lpstr">
      <vt:lpstr>Arial</vt:lpstr>
      <vt:lpstr>Calibri</vt:lpstr>
      <vt:lpstr>Calibri Light</vt:lpstr>
      <vt:lpstr>Cambria Math</vt:lpstr>
      <vt:lpstr>Neo Sans Intel</vt:lpstr>
      <vt:lpstr>TUe</vt:lpstr>
      <vt:lpstr>Custom Design</vt:lpstr>
      <vt:lpstr>1_Custom Design</vt:lpstr>
      <vt:lpstr>Deep Neural Network optimization: Binary Neural Networks</vt:lpstr>
      <vt:lpstr>Outline of Today’s Lecture</vt:lpstr>
      <vt:lpstr>Recap – last lecture</vt:lpstr>
      <vt:lpstr>Rise of Computer Vision</vt:lpstr>
      <vt:lpstr>Object Recognition</vt:lpstr>
      <vt:lpstr>Deep Learning algorithms for Computer Vision</vt:lpstr>
      <vt:lpstr>Workload for different image classification tasks</vt:lpstr>
      <vt:lpstr>Improvements in CV algorithms</vt:lpstr>
      <vt:lpstr>Advent of Binary Neural Networks</vt:lpstr>
      <vt:lpstr>A Binary Neuron</vt:lpstr>
      <vt:lpstr>Convolution with bitwise operations</vt:lpstr>
      <vt:lpstr>Binary convolutions – savings</vt:lpstr>
      <vt:lpstr>Outline of Today’s Lecture</vt:lpstr>
      <vt:lpstr>BNN basic blocks</vt:lpstr>
      <vt:lpstr>Overview of Quantized Neural networks</vt:lpstr>
      <vt:lpstr>BNN learning</vt:lpstr>
      <vt:lpstr>Learning with Binary Weights</vt:lpstr>
      <vt:lpstr>Learning with Binary Activations</vt:lpstr>
      <vt:lpstr>BNN network design issues</vt:lpstr>
      <vt:lpstr>Combining Convolutions and BatchNorm (in general)</vt:lpstr>
      <vt:lpstr>Location of Max-pooling layer in BNNs</vt:lpstr>
      <vt:lpstr>Location of Max-pooling layer in BNNs (2)</vt:lpstr>
      <vt:lpstr>Training procedure – results on CIFAR-10</vt:lpstr>
      <vt:lpstr>What do we gain on a GPU?</vt:lpstr>
      <vt:lpstr>From MNIST to ImageNet</vt:lpstr>
      <vt:lpstr>Outline of Today’s Lecture</vt:lpstr>
      <vt:lpstr>Improvements in BNN architectures</vt:lpstr>
      <vt:lpstr>BinaryNet</vt:lpstr>
      <vt:lpstr>BinaryNet – Straight-through-estimator (STE)</vt:lpstr>
      <vt:lpstr>XNOR-Net</vt:lpstr>
      <vt:lpstr>XNOR-Net – impact of scaling factors</vt:lpstr>
      <vt:lpstr>ABC-Net – intuition</vt:lpstr>
      <vt:lpstr>ABC-Net – weight approximation</vt:lpstr>
      <vt:lpstr>ABC-Net – weight approximation implementation</vt:lpstr>
      <vt:lpstr>ABC-Net – weight approximation numerical example</vt:lpstr>
      <vt:lpstr>ABC-Net – activation approximation </vt:lpstr>
      <vt:lpstr>ABC-Net – block structure</vt:lpstr>
      <vt:lpstr>ABC-Net – results </vt:lpstr>
      <vt:lpstr>Bi-Real Net - summary</vt:lpstr>
      <vt:lpstr>Further accuracy repair optimizations</vt:lpstr>
      <vt:lpstr>State-of-the-Art in Binarized Neural Networks</vt:lpstr>
      <vt:lpstr>Outline of Today’s Lecture</vt:lpstr>
      <vt:lpstr>Max-pooling with bitwise operations</vt:lpstr>
      <vt:lpstr>Fusing BatchNorm with Sign activation</vt:lpstr>
      <vt:lpstr>Fusing BatchNorm with Sign activation</vt:lpstr>
      <vt:lpstr>Further optimizations</vt:lpstr>
      <vt:lpstr>Putting it together</vt:lpstr>
      <vt:lpstr>Issue 1 – Scheduling and bit-packing</vt:lpstr>
      <vt:lpstr>Issue 1 – Scheduling and bit-packing</vt:lpstr>
      <vt:lpstr>Issue 1 – Scheduling and bit-packing</vt:lpstr>
      <vt:lpstr>Issue 2 – Input feature map padding</vt:lpstr>
      <vt:lpstr>Issue 2 – Input feature map padding (2)</vt:lpstr>
      <vt:lpstr>Outline of Today’s Lecture</vt:lpstr>
      <vt:lpstr>Specialized BNN accelerators </vt:lpstr>
      <vt:lpstr>XNE accelerator – overview </vt:lpstr>
      <vt:lpstr>XNE datapath – detailed implementation</vt:lpstr>
      <vt:lpstr>Data reuse opportunities in CNNs/BNNs</vt:lpstr>
      <vt:lpstr>XNE accelerator – implemented schedule</vt:lpstr>
      <vt:lpstr>XNE accelerator – main results</vt:lpstr>
      <vt:lpstr>XNE accelerator – main results (2)</vt:lpstr>
      <vt:lpstr>BNN hardware accelerators – more references</vt:lpstr>
      <vt:lpstr>Outline of Today’s Lecture</vt:lpstr>
      <vt:lpstr>Summary – Training and efficient inference with BNNs</vt:lpstr>
      <vt:lpstr>Recommended reading</vt:lpstr>
      <vt:lpstr>Deep Neural Network optimization: Binary Neural Networks</vt:lpstr>
    </vt:vector>
  </TitlesOfParts>
  <Company>TU/e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Ulker, B.</dc:creator>
  <cp:lastModifiedBy>Corporaal, H.</cp:lastModifiedBy>
  <cp:revision>1234</cp:revision>
  <dcterms:created xsi:type="dcterms:W3CDTF">2018-09-14T08:41:13Z</dcterms:created>
  <dcterms:modified xsi:type="dcterms:W3CDTF">2019-10-01T09:43:47Z</dcterms:modified>
</cp:coreProperties>
</file>