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handoutMasterIdLst>
    <p:handoutMasterId r:id="rId84"/>
  </p:handoutMasterIdLst>
  <p:sldIdLst>
    <p:sldId id="399" r:id="rId2"/>
    <p:sldId id="258" r:id="rId3"/>
    <p:sldId id="272" r:id="rId4"/>
    <p:sldId id="367" r:id="rId5"/>
    <p:sldId id="281" r:id="rId6"/>
    <p:sldId id="368" r:id="rId7"/>
    <p:sldId id="369" r:id="rId8"/>
    <p:sldId id="282" r:id="rId9"/>
    <p:sldId id="370" r:id="rId10"/>
    <p:sldId id="371" r:id="rId11"/>
    <p:sldId id="283" r:id="rId12"/>
    <p:sldId id="292" r:id="rId13"/>
    <p:sldId id="329" r:id="rId14"/>
    <p:sldId id="330" r:id="rId15"/>
    <p:sldId id="331" r:id="rId16"/>
    <p:sldId id="332" r:id="rId17"/>
    <p:sldId id="312" r:id="rId18"/>
    <p:sldId id="360" r:id="rId19"/>
    <p:sldId id="257" r:id="rId20"/>
    <p:sldId id="324" r:id="rId21"/>
    <p:sldId id="333" r:id="rId22"/>
    <p:sldId id="355" r:id="rId23"/>
    <p:sldId id="288" r:id="rId24"/>
    <p:sldId id="277" r:id="rId25"/>
    <p:sldId id="334" r:id="rId26"/>
    <p:sldId id="335" r:id="rId27"/>
    <p:sldId id="295" r:id="rId28"/>
    <p:sldId id="296" r:id="rId29"/>
    <p:sldId id="285" r:id="rId30"/>
    <p:sldId id="298" r:id="rId31"/>
    <p:sldId id="279" r:id="rId32"/>
    <p:sldId id="387" r:id="rId33"/>
    <p:sldId id="388" r:id="rId34"/>
    <p:sldId id="389" r:id="rId35"/>
    <p:sldId id="390" r:id="rId36"/>
    <p:sldId id="301" r:id="rId37"/>
    <p:sldId id="286" r:id="rId38"/>
    <p:sldId id="392" r:id="rId39"/>
    <p:sldId id="393" r:id="rId40"/>
    <p:sldId id="394" r:id="rId41"/>
    <p:sldId id="302" r:id="rId42"/>
    <p:sldId id="319" r:id="rId43"/>
    <p:sldId id="321" r:id="rId44"/>
    <p:sldId id="320" r:id="rId45"/>
    <p:sldId id="322" r:id="rId46"/>
    <p:sldId id="323" r:id="rId47"/>
    <p:sldId id="325" r:id="rId48"/>
    <p:sldId id="326" r:id="rId49"/>
    <p:sldId id="327" r:id="rId50"/>
    <p:sldId id="328" r:id="rId51"/>
    <p:sldId id="308" r:id="rId52"/>
    <p:sldId id="395" r:id="rId53"/>
    <p:sldId id="396" r:id="rId54"/>
    <p:sldId id="397" r:id="rId55"/>
    <p:sldId id="337" r:id="rId56"/>
    <p:sldId id="338" r:id="rId57"/>
    <p:sldId id="339" r:id="rId58"/>
    <p:sldId id="341" r:id="rId59"/>
    <p:sldId id="348" r:id="rId60"/>
    <p:sldId id="344" r:id="rId61"/>
    <p:sldId id="342" r:id="rId62"/>
    <p:sldId id="343" r:id="rId63"/>
    <p:sldId id="380" r:id="rId64"/>
    <p:sldId id="383" r:id="rId65"/>
    <p:sldId id="381" r:id="rId66"/>
    <p:sldId id="384" r:id="rId67"/>
    <p:sldId id="385" r:id="rId68"/>
    <p:sldId id="386" r:id="rId69"/>
    <p:sldId id="382" r:id="rId70"/>
    <p:sldId id="358" r:id="rId71"/>
    <p:sldId id="366" r:id="rId72"/>
    <p:sldId id="351" r:id="rId73"/>
    <p:sldId id="352" r:id="rId74"/>
    <p:sldId id="353" r:id="rId75"/>
    <p:sldId id="315" r:id="rId76"/>
    <p:sldId id="293" r:id="rId77"/>
    <p:sldId id="374" r:id="rId78"/>
    <p:sldId id="375" r:id="rId79"/>
    <p:sldId id="376" r:id="rId80"/>
    <p:sldId id="377" r:id="rId81"/>
    <p:sldId id="378" r:id="rId8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FF"/>
    <a:srgbClr val="CC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40" autoAdjust="0"/>
  </p:normalViewPr>
  <p:slideViewPr>
    <p:cSldViewPr>
      <p:cViewPr>
        <p:scale>
          <a:sx n="70" d="100"/>
          <a:sy n="70" d="100"/>
        </p:scale>
        <p:origin x="102" y="24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ioutas\Downloads\CUDA_Occupancy_calculator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ioutas\Downloads\CUDA_Occupancy_calculator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ioutas\Downloads\CUDA_Occupancy_calculator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NL" sz="1400"/>
              <a:t>Impact of Varying Block Size</a:t>
            </a:r>
          </a:p>
        </c:rich>
      </c:tx>
      <c:layout>
        <c:manualLayout>
          <c:xMode val="edge"/>
          <c:yMode val="edge"/>
          <c:x val="0.31021766157948794"/>
          <c:y val="2.09267336006790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00006010699048"/>
          <c:y val="0.18548435789534484"/>
          <c:w val="0.81068602111758947"/>
          <c:h val="0.62903390938421277"/>
        </c:manualLayout>
      </c:layout>
      <c:scatterChart>
        <c:scatterStyle val="lineMarker"/>
        <c:varyColors val="0"/>
        <c:ser>
          <c:idx val="0"/>
          <c:order val="0"/>
          <c:tx>
            <c:v>Warp Occupancy</c:v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xVal>
            <c:numRef>
              <c:f>Calculator!$A$88:$A$183</c:f>
              <c:numCache>
                <c:formatCode>General</c:formatCode>
                <c:ptCount val="96"/>
                <c:pt idx="0">
                  <c:v>32</c:v>
                </c:pt>
                <c:pt idx="1">
                  <c:v>64</c:v>
                </c:pt>
                <c:pt idx="2">
                  <c:v>96</c:v>
                </c:pt>
                <c:pt idx="3">
                  <c:v>128</c:v>
                </c:pt>
                <c:pt idx="4">
                  <c:v>160</c:v>
                </c:pt>
                <c:pt idx="5">
                  <c:v>192</c:v>
                </c:pt>
                <c:pt idx="6">
                  <c:v>224</c:v>
                </c:pt>
                <c:pt idx="7">
                  <c:v>256</c:v>
                </c:pt>
                <c:pt idx="8">
                  <c:v>288</c:v>
                </c:pt>
                <c:pt idx="9">
                  <c:v>320</c:v>
                </c:pt>
                <c:pt idx="10">
                  <c:v>352</c:v>
                </c:pt>
                <c:pt idx="11">
                  <c:v>384</c:v>
                </c:pt>
                <c:pt idx="12">
                  <c:v>416</c:v>
                </c:pt>
                <c:pt idx="13">
                  <c:v>448</c:v>
                </c:pt>
                <c:pt idx="14">
                  <c:v>480</c:v>
                </c:pt>
                <c:pt idx="15">
                  <c:v>512</c:v>
                </c:pt>
                <c:pt idx="16">
                  <c:v>544</c:v>
                </c:pt>
                <c:pt idx="17">
                  <c:v>576</c:v>
                </c:pt>
                <c:pt idx="18">
                  <c:v>608</c:v>
                </c:pt>
                <c:pt idx="19">
                  <c:v>640</c:v>
                </c:pt>
                <c:pt idx="20">
                  <c:v>672</c:v>
                </c:pt>
                <c:pt idx="21">
                  <c:v>704</c:v>
                </c:pt>
                <c:pt idx="22">
                  <c:v>736</c:v>
                </c:pt>
                <c:pt idx="23">
                  <c:v>768</c:v>
                </c:pt>
                <c:pt idx="24">
                  <c:v>800</c:v>
                </c:pt>
                <c:pt idx="25">
                  <c:v>832</c:v>
                </c:pt>
                <c:pt idx="26">
                  <c:v>864</c:v>
                </c:pt>
                <c:pt idx="27">
                  <c:v>896</c:v>
                </c:pt>
                <c:pt idx="28">
                  <c:v>928</c:v>
                </c:pt>
                <c:pt idx="29">
                  <c:v>960</c:v>
                </c:pt>
                <c:pt idx="30">
                  <c:v>992</c:v>
                </c:pt>
                <c:pt idx="31">
                  <c:v>1024</c:v>
                </c:pt>
                <c:pt idx="32">
                  <c:v>1056</c:v>
                </c:pt>
                <c:pt idx="33">
                  <c:v>1088</c:v>
                </c:pt>
                <c:pt idx="34">
                  <c:v>1120</c:v>
                </c:pt>
                <c:pt idx="35">
                  <c:v>1152</c:v>
                </c:pt>
                <c:pt idx="36">
                  <c:v>1184</c:v>
                </c:pt>
                <c:pt idx="37">
                  <c:v>1216</c:v>
                </c:pt>
                <c:pt idx="38">
                  <c:v>1248</c:v>
                </c:pt>
                <c:pt idx="39">
                  <c:v>1280</c:v>
                </c:pt>
                <c:pt idx="40">
                  <c:v>1312</c:v>
                </c:pt>
                <c:pt idx="41">
                  <c:v>1344</c:v>
                </c:pt>
                <c:pt idx="42">
                  <c:v>1376</c:v>
                </c:pt>
                <c:pt idx="43">
                  <c:v>1408</c:v>
                </c:pt>
                <c:pt idx="44">
                  <c:v>1440</c:v>
                </c:pt>
                <c:pt idx="45">
                  <c:v>1472</c:v>
                </c:pt>
                <c:pt idx="46">
                  <c:v>1504</c:v>
                </c:pt>
                <c:pt idx="47">
                  <c:v>1536</c:v>
                </c:pt>
                <c:pt idx="48">
                  <c:v>1568</c:v>
                </c:pt>
                <c:pt idx="49">
                  <c:v>1600</c:v>
                </c:pt>
                <c:pt idx="50">
                  <c:v>1632</c:v>
                </c:pt>
                <c:pt idx="51">
                  <c:v>1664</c:v>
                </c:pt>
                <c:pt idx="52">
                  <c:v>1696</c:v>
                </c:pt>
                <c:pt idx="53">
                  <c:v>1728</c:v>
                </c:pt>
                <c:pt idx="54">
                  <c:v>1760</c:v>
                </c:pt>
                <c:pt idx="55">
                  <c:v>1792</c:v>
                </c:pt>
                <c:pt idx="56">
                  <c:v>1824</c:v>
                </c:pt>
                <c:pt idx="57">
                  <c:v>1856</c:v>
                </c:pt>
                <c:pt idx="58">
                  <c:v>1888</c:v>
                </c:pt>
                <c:pt idx="59">
                  <c:v>1920</c:v>
                </c:pt>
                <c:pt idx="60">
                  <c:v>1952</c:v>
                </c:pt>
                <c:pt idx="61">
                  <c:v>1984</c:v>
                </c:pt>
                <c:pt idx="62">
                  <c:v>2016</c:v>
                </c:pt>
                <c:pt idx="63">
                  <c:v>2048</c:v>
                </c:pt>
                <c:pt idx="64">
                  <c:v>2080</c:v>
                </c:pt>
                <c:pt idx="65">
                  <c:v>2112</c:v>
                </c:pt>
                <c:pt idx="66">
                  <c:v>2144</c:v>
                </c:pt>
                <c:pt idx="67">
                  <c:v>2176</c:v>
                </c:pt>
                <c:pt idx="68">
                  <c:v>2208</c:v>
                </c:pt>
                <c:pt idx="69">
                  <c:v>2240</c:v>
                </c:pt>
                <c:pt idx="70">
                  <c:v>2272</c:v>
                </c:pt>
                <c:pt idx="71">
                  <c:v>2304</c:v>
                </c:pt>
                <c:pt idx="72">
                  <c:v>2336</c:v>
                </c:pt>
                <c:pt idx="73">
                  <c:v>2368</c:v>
                </c:pt>
                <c:pt idx="74">
                  <c:v>2400</c:v>
                </c:pt>
                <c:pt idx="75">
                  <c:v>2432</c:v>
                </c:pt>
                <c:pt idx="76">
                  <c:v>2464</c:v>
                </c:pt>
                <c:pt idx="77">
                  <c:v>2496</c:v>
                </c:pt>
                <c:pt idx="78">
                  <c:v>2528</c:v>
                </c:pt>
                <c:pt idx="79">
                  <c:v>2560</c:v>
                </c:pt>
                <c:pt idx="80">
                  <c:v>2592</c:v>
                </c:pt>
                <c:pt idx="81">
                  <c:v>2624</c:v>
                </c:pt>
                <c:pt idx="82">
                  <c:v>2656</c:v>
                </c:pt>
                <c:pt idx="83">
                  <c:v>2688</c:v>
                </c:pt>
                <c:pt idx="84">
                  <c:v>2720</c:v>
                </c:pt>
                <c:pt idx="85">
                  <c:v>2752</c:v>
                </c:pt>
                <c:pt idx="86">
                  <c:v>2784</c:v>
                </c:pt>
                <c:pt idx="87">
                  <c:v>2816</c:v>
                </c:pt>
                <c:pt idx="88">
                  <c:v>2848</c:v>
                </c:pt>
                <c:pt idx="89">
                  <c:v>2880</c:v>
                </c:pt>
                <c:pt idx="90">
                  <c:v>2912</c:v>
                </c:pt>
                <c:pt idx="91">
                  <c:v>2944</c:v>
                </c:pt>
                <c:pt idx="92">
                  <c:v>2976</c:v>
                </c:pt>
                <c:pt idx="93">
                  <c:v>3008</c:v>
                </c:pt>
                <c:pt idx="94">
                  <c:v>3040</c:v>
                </c:pt>
                <c:pt idx="95">
                  <c:v>3072</c:v>
                </c:pt>
              </c:numCache>
            </c:numRef>
          </c:xVal>
          <c:yVal>
            <c:numRef>
              <c:f>Calculator!$B$88:$B$183</c:f>
              <c:numCache>
                <c:formatCode>General</c:formatCode>
                <c:ptCount val="96"/>
                <c:pt idx="0">
                  <c:v>32</c:v>
                </c:pt>
                <c:pt idx="1">
                  <c:v>40</c:v>
                </c:pt>
                <c:pt idx="2">
                  <c:v>39</c:v>
                </c:pt>
                <c:pt idx="3">
                  <c:v>40</c:v>
                </c:pt>
                <c:pt idx="4">
                  <c:v>40</c:v>
                </c:pt>
                <c:pt idx="5">
                  <c:v>36</c:v>
                </c:pt>
                <c:pt idx="6">
                  <c:v>35</c:v>
                </c:pt>
                <c:pt idx="7">
                  <c:v>40</c:v>
                </c:pt>
                <c:pt idx="8">
                  <c:v>36</c:v>
                </c:pt>
                <c:pt idx="9">
                  <c:v>40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 formatCode="0">
                  <c:v>33</c:v>
                </c:pt>
                <c:pt idx="33" formatCode="0">
                  <c:v>34</c:v>
                </c:pt>
                <c:pt idx="34" formatCode="0">
                  <c:v>35</c:v>
                </c:pt>
                <c:pt idx="35">
                  <c:v>36</c:v>
                </c:pt>
                <c:pt idx="36">
                  <c:v>37</c:v>
                </c:pt>
                <c:pt idx="37" formatCode="0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My Block Size</c:v>
          </c:tx>
          <c:spPr>
            <a:ln w="12700">
              <a:solidFill>
                <a:srgbClr val="DD0806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4182964931334189E-2"/>
                  <c:y val="-6.7571702102544165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A4F8ECDA-B5B7-46CF-87EF-AAC293E8FCF5}" type="SERIESNAME">
                      <a:rPr lang="en-US" sz="105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[SERIES NAME]</a:t>
                    </a:fld>
                    <a:r>
                      <a:rPr lang="en-US" sz="1050" baseline="0"/>
                      <a:t>; </a:t>
                    </a:r>
                    <a:fld id="{72DA2B5A-69C1-4DBD-90D4-2460FB55A650}" type="XVALUE">
                      <a:rPr lang="en-US" sz="1050" baseline="0" smtClean="0"/>
                      <a:pPr>
                        <a:defRPr sz="1050" b="0" i="0" u="none" strike="noStrik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[X VALUE]</a:t>
                    </a:fld>
                    <a:r>
                      <a:rPr lang="en-US" sz="1050" baseline="0" smtClean="0"/>
                      <a:t>  = 16*(16+2)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9305247262775"/>
                      <c:h val="7.481916071825352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Calculator!$A$87</c:f>
              <c:numCache>
                <c:formatCode>General</c:formatCode>
                <c:ptCount val="1"/>
                <c:pt idx="0">
                  <c:v>288</c:v>
                </c:pt>
              </c:numCache>
            </c:numRef>
          </c:xVal>
          <c:yVal>
            <c:numRef>
              <c:f>Calculator!$B$87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649016"/>
        <c:axId val="1020649408"/>
      </c:scatterChart>
      <c:valAx>
        <c:axId val="1020649016"/>
        <c:scaling>
          <c:orientation val="minMax"/>
          <c:max val="1024"/>
          <c:min val="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50"/>
                  <a:t>Threads Per Block</a:t>
                </a:r>
              </a:p>
            </c:rich>
          </c:tx>
          <c:layout>
            <c:manualLayout>
              <c:xMode val="edge"/>
              <c:yMode val="edge"/>
              <c:x val="0.43460765058829892"/>
              <c:y val="0.897852062172525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0649408"/>
        <c:crossesAt val="0"/>
        <c:crossBetween val="midCat"/>
        <c:majorUnit val="64"/>
        <c:minorUnit val="32"/>
      </c:valAx>
      <c:valAx>
        <c:axId val="1020649408"/>
        <c:scaling>
          <c:orientation val="minMax"/>
          <c:max val="12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l-NL" sz="11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Multiprocessor Warp Occupancy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l-NL" sz="11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(# warps)</a:t>
                </a:r>
              </a:p>
            </c:rich>
          </c:tx>
          <c:layout>
            <c:manualLayout>
              <c:xMode val="edge"/>
              <c:yMode val="edge"/>
              <c:x val="1.6925890556586606E-2"/>
              <c:y val="0.209973362995053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0649016"/>
        <c:crossesAt val="0"/>
        <c:crossBetween val="midCat"/>
        <c:majorUnit val="8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NL"/>
              <a:t>Impact of Varying Block Size</a:t>
            </a:r>
          </a:p>
        </c:rich>
      </c:tx>
      <c:layout>
        <c:manualLayout>
          <c:xMode val="edge"/>
          <c:yMode val="edge"/>
          <c:x val="0.31021766157948794"/>
          <c:y val="2.09267336006790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00006010699048"/>
          <c:y val="0.18548435789534484"/>
          <c:w val="0.81068602111758947"/>
          <c:h val="0.62903390938421277"/>
        </c:manualLayout>
      </c:layout>
      <c:scatterChart>
        <c:scatterStyle val="lineMarker"/>
        <c:varyColors val="0"/>
        <c:ser>
          <c:idx val="0"/>
          <c:order val="0"/>
          <c:tx>
            <c:v>Warp Occupancy</c:v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xVal>
            <c:numRef>
              <c:f>Calculator!$A$88:$A$183</c:f>
              <c:numCache>
                <c:formatCode>General</c:formatCode>
                <c:ptCount val="96"/>
                <c:pt idx="0">
                  <c:v>32</c:v>
                </c:pt>
                <c:pt idx="1">
                  <c:v>64</c:v>
                </c:pt>
                <c:pt idx="2">
                  <c:v>96</c:v>
                </c:pt>
                <c:pt idx="3">
                  <c:v>128</c:v>
                </c:pt>
                <c:pt idx="4">
                  <c:v>160</c:v>
                </c:pt>
                <c:pt idx="5">
                  <c:v>192</c:v>
                </c:pt>
                <c:pt idx="6">
                  <c:v>224</c:v>
                </c:pt>
                <c:pt idx="7">
                  <c:v>256</c:v>
                </c:pt>
                <c:pt idx="8">
                  <c:v>288</c:v>
                </c:pt>
                <c:pt idx="9">
                  <c:v>320</c:v>
                </c:pt>
                <c:pt idx="10">
                  <c:v>352</c:v>
                </c:pt>
                <c:pt idx="11">
                  <c:v>384</c:v>
                </c:pt>
                <c:pt idx="12">
                  <c:v>416</c:v>
                </c:pt>
                <c:pt idx="13">
                  <c:v>448</c:v>
                </c:pt>
                <c:pt idx="14">
                  <c:v>480</c:v>
                </c:pt>
                <c:pt idx="15">
                  <c:v>512</c:v>
                </c:pt>
                <c:pt idx="16">
                  <c:v>544</c:v>
                </c:pt>
                <c:pt idx="17">
                  <c:v>576</c:v>
                </c:pt>
                <c:pt idx="18">
                  <c:v>608</c:v>
                </c:pt>
                <c:pt idx="19">
                  <c:v>640</c:v>
                </c:pt>
                <c:pt idx="20">
                  <c:v>672</c:v>
                </c:pt>
                <c:pt idx="21">
                  <c:v>704</c:v>
                </c:pt>
                <c:pt idx="22">
                  <c:v>736</c:v>
                </c:pt>
                <c:pt idx="23">
                  <c:v>768</c:v>
                </c:pt>
                <c:pt idx="24">
                  <c:v>800</c:v>
                </c:pt>
                <c:pt idx="25">
                  <c:v>832</c:v>
                </c:pt>
                <c:pt idx="26">
                  <c:v>864</c:v>
                </c:pt>
                <c:pt idx="27">
                  <c:v>896</c:v>
                </c:pt>
                <c:pt idx="28">
                  <c:v>928</c:v>
                </c:pt>
                <c:pt idx="29">
                  <c:v>960</c:v>
                </c:pt>
                <c:pt idx="30">
                  <c:v>992</c:v>
                </c:pt>
                <c:pt idx="31">
                  <c:v>1024</c:v>
                </c:pt>
                <c:pt idx="32">
                  <c:v>1056</c:v>
                </c:pt>
                <c:pt idx="33">
                  <c:v>1088</c:v>
                </c:pt>
                <c:pt idx="34">
                  <c:v>1120</c:v>
                </c:pt>
                <c:pt idx="35">
                  <c:v>1152</c:v>
                </c:pt>
                <c:pt idx="36">
                  <c:v>1184</c:v>
                </c:pt>
                <c:pt idx="37">
                  <c:v>1216</c:v>
                </c:pt>
                <c:pt idx="38">
                  <c:v>1248</c:v>
                </c:pt>
                <c:pt idx="39">
                  <c:v>1280</c:v>
                </c:pt>
                <c:pt idx="40">
                  <c:v>1312</c:v>
                </c:pt>
                <c:pt idx="41">
                  <c:v>1344</c:v>
                </c:pt>
                <c:pt idx="42">
                  <c:v>1376</c:v>
                </c:pt>
                <c:pt idx="43">
                  <c:v>1408</c:v>
                </c:pt>
                <c:pt idx="44">
                  <c:v>1440</c:v>
                </c:pt>
                <c:pt idx="45">
                  <c:v>1472</c:v>
                </c:pt>
                <c:pt idx="46">
                  <c:v>1504</c:v>
                </c:pt>
                <c:pt idx="47">
                  <c:v>1536</c:v>
                </c:pt>
                <c:pt idx="48">
                  <c:v>1568</c:v>
                </c:pt>
                <c:pt idx="49">
                  <c:v>1600</c:v>
                </c:pt>
                <c:pt idx="50">
                  <c:v>1632</c:v>
                </c:pt>
                <c:pt idx="51">
                  <c:v>1664</c:v>
                </c:pt>
                <c:pt idx="52">
                  <c:v>1696</c:v>
                </c:pt>
                <c:pt idx="53">
                  <c:v>1728</c:v>
                </c:pt>
                <c:pt idx="54">
                  <c:v>1760</c:v>
                </c:pt>
                <c:pt idx="55">
                  <c:v>1792</c:v>
                </c:pt>
                <c:pt idx="56">
                  <c:v>1824</c:v>
                </c:pt>
                <c:pt idx="57">
                  <c:v>1856</c:v>
                </c:pt>
                <c:pt idx="58">
                  <c:v>1888</c:v>
                </c:pt>
                <c:pt idx="59">
                  <c:v>1920</c:v>
                </c:pt>
                <c:pt idx="60">
                  <c:v>1952</c:v>
                </c:pt>
                <c:pt idx="61">
                  <c:v>1984</c:v>
                </c:pt>
                <c:pt idx="62">
                  <c:v>2016</c:v>
                </c:pt>
                <c:pt idx="63">
                  <c:v>2048</c:v>
                </c:pt>
                <c:pt idx="64">
                  <c:v>2080</c:v>
                </c:pt>
                <c:pt idx="65">
                  <c:v>2112</c:v>
                </c:pt>
                <c:pt idx="66">
                  <c:v>2144</c:v>
                </c:pt>
                <c:pt idx="67">
                  <c:v>2176</c:v>
                </c:pt>
                <c:pt idx="68">
                  <c:v>2208</c:v>
                </c:pt>
                <c:pt idx="69">
                  <c:v>2240</c:v>
                </c:pt>
                <c:pt idx="70">
                  <c:v>2272</c:v>
                </c:pt>
                <c:pt idx="71">
                  <c:v>2304</c:v>
                </c:pt>
                <c:pt idx="72">
                  <c:v>2336</c:v>
                </c:pt>
                <c:pt idx="73">
                  <c:v>2368</c:v>
                </c:pt>
                <c:pt idx="74">
                  <c:v>2400</c:v>
                </c:pt>
                <c:pt idx="75">
                  <c:v>2432</c:v>
                </c:pt>
                <c:pt idx="76">
                  <c:v>2464</c:v>
                </c:pt>
                <c:pt idx="77">
                  <c:v>2496</c:v>
                </c:pt>
                <c:pt idx="78">
                  <c:v>2528</c:v>
                </c:pt>
                <c:pt idx="79">
                  <c:v>2560</c:v>
                </c:pt>
                <c:pt idx="80">
                  <c:v>2592</c:v>
                </c:pt>
                <c:pt idx="81">
                  <c:v>2624</c:v>
                </c:pt>
                <c:pt idx="82">
                  <c:v>2656</c:v>
                </c:pt>
                <c:pt idx="83">
                  <c:v>2688</c:v>
                </c:pt>
                <c:pt idx="84">
                  <c:v>2720</c:v>
                </c:pt>
                <c:pt idx="85">
                  <c:v>2752</c:v>
                </c:pt>
                <c:pt idx="86">
                  <c:v>2784</c:v>
                </c:pt>
                <c:pt idx="87">
                  <c:v>2816</c:v>
                </c:pt>
                <c:pt idx="88">
                  <c:v>2848</c:v>
                </c:pt>
                <c:pt idx="89">
                  <c:v>2880</c:v>
                </c:pt>
                <c:pt idx="90">
                  <c:v>2912</c:v>
                </c:pt>
                <c:pt idx="91">
                  <c:v>2944</c:v>
                </c:pt>
                <c:pt idx="92">
                  <c:v>2976</c:v>
                </c:pt>
                <c:pt idx="93">
                  <c:v>3008</c:v>
                </c:pt>
                <c:pt idx="94">
                  <c:v>3040</c:v>
                </c:pt>
                <c:pt idx="95">
                  <c:v>3072</c:v>
                </c:pt>
              </c:numCache>
            </c:numRef>
          </c:xVal>
          <c:yVal>
            <c:numRef>
              <c:f>Calculator!$B$88:$B$183</c:f>
              <c:numCache>
                <c:formatCode>General</c:formatCode>
                <c:ptCount val="96"/>
                <c:pt idx="0">
                  <c:v>32</c:v>
                </c:pt>
                <c:pt idx="1">
                  <c:v>40</c:v>
                </c:pt>
                <c:pt idx="2">
                  <c:v>39</c:v>
                </c:pt>
                <c:pt idx="3">
                  <c:v>40</c:v>
                </c:pt>
                <c:pt idx="4">
                  <c:v>40</c:v>
                </c:pt>
                <c:pt idx="5">
                  <c:v>36</c:v>
                </c:pt>
                <c:pt idx="6">
                  <c:v>35</c:v>
                </c:pt>
                <c:pt idx="7">
                  <c:v>40</c:v>
                </c:pt>
                <c:pt idx="8">
                  <c:v>36</c:v>
                </c:pt>
                <c:pt idx="9">
                  <c:v>40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 formatCode="0">
                  <c:v>33</c:v>
                </c:pt>
                <c:pt idx="33" formatCode="0">
                  <c:v>34</c:v>
                </c:pt>
                <c:pt idx="34" formatCode="0">
                  <c:v>35</c:v>
                </c:pt>
                <c:pt idx="35">
                  <c:v>36</c:v>
                </c:pt>
                <c:pt idx="36">
                  <c:v>37</c:v>
                </c:pt>
                <c:pt idx="37" formatCode="0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My Block Size</c:v>
          </c:tx>
          <c:spPr>
            <a:ln w="12700">
              <a:solidFill>
                <a:srgbClr val="DD0806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4386407805894524E-2"/>
                  <c:y val="-5.37928528006224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Calculator!$A$87</c:f>
              <c:numCache>
                <c:formatCode>General</c:formatCode>
                <c:ptCount val="1"/>
                <c:pt idx="0">
                  <c:v>288</c:v>
                </c:pt>
              </c:numCache>
            </c:numRef>
          </c:xVal>
          <c:yVal>
            <c:numRef>
              <c:f>Calculator!$B$87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654504"/>
        <c:axId val="1020656856"/>
      </c:scatterChart>
      <c:valAx>
        <c:axId val="1020654504"/>
        <c:scaling>
          <c:orientation val="minMax"/>
          <c:max val="1024"/>
          <c:min val="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Threads Per Block</a:t>
                </a:r>
              </a:p>
            </c:rich>
          </c:tx>
          <c:layout>
            <c:manualLayout>
              <c:xMode val="edge"/>
              <c:yMode val="edge"/>
              <c:x val="0.43460765058829892"/>
              <c:y val="0.897852062172525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0656856"/>
        <c:crossesAt val="0"/>
        <c:crossBetween val="midCat"/>
        <c:majorUnit val="64"/>
        <c:minorUnit val="32"/>
      </c:valAx>
      <c:valAx>
        <c:axId val="1020656856"/>
        <c:scaling>
          <c:orientation val="minMax"/>
          <c:max val="12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l-NL" sz="95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Multiprocessor Warp Occupancy</a:t>
                </a:r>
              </a:p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l-NL" sz="95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(# warps)</a:t>
                </a:r>
              </a:p>
            </c:rich>
          </c:tx>
          <c:layout>
            <c:manualLayout>
              <c:xMode val="edge"/>
              <c:yMode val="edge"/>
              <c:x val="1.6925890556586606E-2"/>
              <c:y val="0.209973362995053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0654504"/>
        <c:crossesAt val="0"/>
        <c:crossBetween val="midCat"/>
        <c:majorUnit val="8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NL" sz="1400"/>
              <a:t>Impact of Varying Shared Memory Usage Per Block</a:t>
            </a:r>
          </a:p>
        </c:rich>
      </c:tx>
      <c:layout>
        <c:manualLayout>
          <c:xMode val="edge"/>
          <c:yMode val="edge"/>
          <c:x val="0.1608654193455176"/>
          <c:y val="2.35892632380060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47111859109221"/>
          <c:y val="0.18730216797547122"/>
          <c:w val="0.81514275410230197"/>
          <c:h val="0.55254474210553706"/>
        </c:manualLayout>
      </c:layout>
      <c:scatterChart>
        <c:scatterStyle val="lineMarker"/>
        <c:varyColors val="0"/>
        <c:ser>
          <c:idx val="3"/>
          <c:order val="0"/>
          <c:tx>
            <c:strRef>
              <c:f>Calculator!$M$85</c:f>
              <c:strCache>
                <c:ptCount val="1"/>
                <c:pt idx="0">
                  <c:v>0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Calculator!$J$87:$J$182</c:f>
              <c:numCache>
                <c:formatCode>General</c:formatCode>
                <c:ptCount val="9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2560</c:v>
                </c:pt>
                <c:pt idx="5">
                  <c:v>3072</c:v>
                </c:pt>
                <c:pt idx="6">
                  <c:v>3584</c:v>
                </c:pt>
                <c:pt idx="7">
                  <c:v>4096</c:v>
                </c:pt>
                <c:pt idx="8">
                  <c:v>4608</c:v>
                </c:pt>
                <c:pt idx="9">
                  <c:v>5120</c:v>
                </c:pt>
                <c:pt idx="10">
                  <c:v>5632</c:v>
                </c:pt>
                <c:pt idx="11">
                  <c:v>6144</c:v>
                </c:pt>
                <c:pt idx="12">
                  <c:v>6656</c:v>
                </c:pt>
                <c:pt idx="13">
                  <c:v>7168</c:v>
                </c:pt>
                <c:pt idx="14">
                  <c:v>7680</c:v>
                </c:pt>
                <c:pt idx="15">
                  <c:v>8192</c:v>
                </c:pt>
                <c:pt idx="16">
                  <c:v>8704</c:v>
                </c:pt>
                <c:pt idx="17">
                  <c:v>9216</c:v>
                </c:pt>
                <c:pt idx="18">
                  <c:v>9728</c:v>
                </c:pt>
                <c:pt idx="19">
                  <c:v>10240</c:v>
                </c:pt>
                <c:pt idx="20">
                  <c:v>10752</c:v>
                </c:pt>
                <c:pt idx="21">
                  <c:v>11264</c:v>
                </c:pt>
                <c:pt idx="22">
                  <c:v>11776</c:v>
                </c:pt>
                <c:pt idx="23">
                  <c:v>12288</c:v>
                </c:pt>
                <c:pt idx="24">
                  <c:v>12800</c:v>
                </c:pt>
                <c:pt idx="25">
                  <c:v>13312</c:v>
                </c:pt>
                <c:pt idx="26">
                  <c:v>13824</c:v>
                </c:pt>
                <c:pt idx="27">
                  <c:v>14336</c:v>
                </c:pt>
                <c:pt idx="28">
                  <c:v>14848</c:v>
                </c:pt>
                <c:pt idx="29">
                  <c:v>15360</c:v>
                </c:pt>
                <c:pt idx="30">
                  <c:v>15872</c:v>
                </c:pt>
                <c:pt idx="31">
                  <c:v>16384</c:v>
                </c:pt>
                <c:pt idx="32">
                  <c:v>16896</c:v>
                </c:pt>
                <c:pt idx="33">
                  <c:v>17408</c:v>
                </c:pt>
                <c:pt idx="34">
                  <c:v>17920</c:v>
                </c:pt>
                <c:pt idx="35">
                  <c:v>18432</c:v>
                </c:pt>
                <c:pt idx="36">
                  <c:v>18944</c:v>
                </c:pt>
                <c:pt idx="37">
                  <c:v>19456</c:v>
                </c:pt>
                <c:pt idx="38">
                  <c:v>19968</c:v>
                </c:pt>
                <c:pt idx="39">
                  <c:v>20480</c:v>
                </c:pt>
                <c:pt idx="40">
                  <c:v>20992</c:v>
                </c:pt>
                <c:pt idx="41">
                  <c:v>21504</c:v>
                </c:pt>
                <c:pt idx="42">
                  <c:v>22016</c:v>
                </c:pt>
                <c:pt idx="43">
                  <c:v>22528</c:v>
                </c:pt>
                <c:pt idx="44">
                  <c:v>23040</c:v>
                </c:pt>
                <c:pt idx="45">
                  <c:v>23552</c:v>
                </c:pt>
                <c:pt idx="46">
                  <c:v>24064</c:v>
                </c:pt>
                <c:pt idx="47">
                  <c:v>24576</c:v>
                </c:pt>
                <c:pt idx="48">
                  <c:v>25088</c:v>
                </c:pt>
                <c:pt idx="49">
                  <c:v>25600</c:v>
                </c:pt>
                <c:pt idx="50">
                  <c:v>26112</c:v>
                </c:pt>
                <c:pt idx="51">
                  <c:v>26624</c:v>
                </c:pt>
                <c:pt idx="52">
                  <c:v>27136</c:v>
                </c:pt>
                <c:pt idx="53">
                  <c:v>27648</c:v>
                </c:pt>
                <c:pt idx="54">
                  <c:v>28160</c:v>
                </c:pt>
                <c:pt idx="55">
                  <c:v>28672</c:v>
                </c:pt>
                <c:pt idx="56">
                  <c:v>29184</c:v>
                </c:pt>
                <c:pt idx="57">
                  <c:v>29696</c:v>
                </c:pt>
                <c:pt idx="58">
                  <c:v>30208</c:v>
                </c:pt>
                <c:pt idx="59">
                  <c:v>30720</c:v>
                </c:pt>
                <c:pt idx="60">
                  <c:v>31232</c:v>
                </c:pt>
                <c:pt idx="61">
                  <c:v>31744</c:v>
                </c:pt>
                <c:pt idx="62">
                  <c:v>32256</c:v>
                </c:pt>
                <c:pt idx="63">
                  <c:v>32768</c:v>
                </c:pt>
                <c:pt idx="64">
                  <c:v>33280</c:v>
                </c:pt>
                <c:pt idx="65">
                  <c:v>33792</c:v>
                </c:pt>
                <c:pt idx="66">
                  <c:v>34304</c:v>
                </c:pt>
                <c:pt idx="67">
                  <c:v>34816</c:v>
                </c:pt>
                <c:pt idx="68">
                  <c:v>35328</c:v>
                </c:pt>
                <c:pt idx="69">
                  <c:v>35840</c:v>
                </c:pt>
                <c:pt idx="70">
                  <c:v>36352</c:v>
                </c:pt>
                <c:pt idx="71">
                  <c:v>36864</c:v>
                </c:pt>
                <c:pt idx="72">
                  <c:v>37376</c:v>
                </c:pt>
                <c:pt idx="73">
                  <c:v>37888</c:v>
                </c:pt>
                <c:pt idx="74">
                  <c:v>38400</c:v>
                </c:pt>
                <c:pt idx="75">
                  <c:v>38912</c:v>
                </c:pt>
                <c:pt idx="76">
                  <c:v>39424</c:v>
                </c:pt>
                <c:pt idx="77">
                  <c:v>39936</c:v>
                </c:pt>
                <c:pt idx="78">
                  <c:v>40448</c:v>
                </c:pt>
                <c:pt idx="79">
                  <c:v>40960</c:v>
                </c:pt>
                <c:pt idx="80">
                  <c:v>41472</c:v>
                </c:pt>
                <c:pt idx="81">
                  <c:v>41984</c:v>
                </c:pt>
                <c:pt idx="82">
                  <c:v>42496</c:v>
                </c:pt>
                <c:pt idx="83">
                  <c:v>43008</c:v>
                </c:pt>
                <c:pt idx="84">
                  <c:v>43520</c:v>
                </c:pt>
                <c:pt idx="85">
                  <c:v>44032</c:v>
                </c:pt>
                <c:pt idx="86">
                  <c:v>44544</c:v>
                </c:pt>
                <c:pt idx="87">
                  <c:v>45056</c:v>
                </c:pt>
                <c:pt idx="88">
                  <c:v>45568</c:v>
                </c:pt>
                <c:pt idx="89">
                  <c:v>46080</c:v>
                </c:pt>
                <c:pt idx="90">
                  <c:v>46592</c:v>
                </c:pt>
                <c:pt idx="91">
                  <c:v>47104</c:v>
                </c:pt>
                <c:pt idx="92">
                  <c:v>47616</c:v>
                </c:pt>
                <c:pt idx="93">
                  <c:v>48128</c:v>
                </c:pt>
                <c:pt idx="94">
                  <c:v>48640</c:v>
                </c:pt>
                <c:pt idx="95">
                  <c:v>49152</c:v>
                </c:pt>
              </c:numCache>
            </c:numRef>
          </c:xVal>
          <c:yVal>
            <c:numRef>
              <c:f>Calculator!$M$87:$M$182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 formatCode="0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Calculator!$L$85</c:f>
              <c:strCache>
                <c:ptCount val="1"/>
                <c:pt idx="0">
                  <c:v>0</c:v>
                </c:pt>
              </c:strCache>
            </c:strRef>
          </c:tx>
          <c:spPr>
            <a:ln w="25400">
              <a:solidFill>
                <a:srgbClr val="90713A"/>
              </a:solidFill>
              <a:prstDash val="solid"/>
            </a:ln>
          </c:spPr>
          <c:marker>
            <c:symbol val="none"/>
          </c:marker>
          <c:xVal>
            <c:numRef>
              <c:f>Calculator!$J$87:$J$182</c:f>
              <c:numCache>
                <c:formatCode>General</c:formatCode>
                <c:ptCount val="9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2560</c:v>
                </c:pt>
                <c:pt idx="5">
                  <c:v>3072</c:v>
                </c:pt>
                <c:pt idx="6">
                  <c:v>3584</c:v>
                </c:pt>
                <c:pt idx="7">
                  <c:v>4096</c:v>
                </c:pt>
                <c:pt idx="8">
                  <c:v>4608</c:v>
                </c:pt>
                <c:pt idx="9">
                  <c:v>5120</c:v>
                </c:pt>
                <c:pt idx="10">
                  <c:v>5632</c:v>
                </c:pt>
                <c:pt idx="11">
                  <c:v>6144</c:v>
                </c:pt>
                <c:pt idx="12">
                  <c:v>6656</c:v>
                </c:pt>
                <c:pt idx="13">
                  <c:v>7168</c:v>
                </c:pt>
                <c:pt idx="14">
                  <c:v>7680</c:v>
                </c:pt>
                <c:pt idx="15">
                  <c:v>8192</c:v>
                </c:pt>
                <c:pt idx="16">
                  <c:v>8704</c:v>
                </c:pt>
                <c:pt idx="17">
                  <c:v>9216</c:v>
                </c:pt>
                <c:pt idx="18">
                  <c:v>9728</c:v>
                </c:pt>
                <c:pt idx="19">
                  <c:v>10240</c:v>
                </c:pt>
                <c:pt idx="20">
                  <c:v>10752</c:v>
                </c:pt>
                <c:pt idx="21">
                  <c:v>11264</c:v>
                </c:pt>
                <c:pt idx="22">
                  <c:v>11776</c:v>
                </c:pt>
                <c:pt idx="23">
                  <c:v>12288</c:v>
                </c:pt>
                <c:pt idx="24">
                  <c:v>12800</c:v>
                </c:pt>
                <c:pt idx="25">
                  <c:v>13312</c:v>
                </c:pt>
                <c:pt idx="26">
                  <c:v>13824</c:v>
                </c:pt>
                <c:pt idx="27">
                  <c:v>14336</c:v>
                </c:pt>
                <c:pt idx="28">
                  <c:v>14848</c:v>
                </c:pt>
                <c:pt idx="29">
                  <c:v>15360</c:v>
                </c:pt>
                <c:pt idx="30">
                  <c:v>15872</c:v>
                </c:pt>
                <c:pt idx="31">
                  <c:v>16384</c:v>
                </c:pt>
                <c:pt idx="32">
                  <c:v>16896</c:v>
                </c:pt>
                <c:pt idx="33">
                  <c:v>17408</c:v>
                </c:pt>
                <c:pt idx="34">
                  <c:v>17920</c:v>
                </c:pt>
                <c:pt idx="35">
                  <c:v>18432</c:v>
                </c:pt>
                <c:pt idx="36">
                  <c:v>18944</c:v>
                </c:pt>
                <c:pt idx="37">
                  <c:v>19456</c:v>
                </c:pt>
                <c:pt idx="38">
                  <c:v>19968</c:v>
                </c:pt>
                <c:pt idx="39">
                  <c:v>20480</c:v>
                </c:pt>
                <c:pt idx="40">
                  <c:v>20992</c:v>
                </c:pt>
                <c:pt idx="41">
                  <c:v>21504</c:v>
                </c:pt>
                <c:pt idx="42">
                  <c:v>22016</c:v>
                </c:pt>
                <c:pt idx="43">
                  <c:v>22528</c:v>
                </c:pt>
                <c:pt idx="44">
                  <c:v>23040</c:v>
                </c:pt>
                <c:pt idx="45">
                  <c:v>23552</c:v>
                </c:pt>
                <c:pt idx="46">
                  <c:v>24064</c:v>
                </c:pt>
                <c:pt idx="47">
                  <c:v>24576</c:v>
                </c:pt>
                <c:pt idx="48">
                  <c:v>25088</c:v>
                </c:pt>
                <c:pt idx="49">
                  <c:v>25600</c:v>
                </c:pt>
                <c:pt idx="50">
                  <c:v>26112</c:v>
                </c:pt>
                <c:pt idx="51">
                  <c:v>26624</c:v>
                </c:pt>
                <c:pt idx="52">
                  <c:v>27136</c:v>
                </c:pt>
                <c:pt idx="53">
                  <c:v>27648</c:v>
                </c:pt>
                <c:pt idx="54">
                  <c:v>28160</c:v>
                </c:pt>
                <c:pt idx="55">
                  <c:v>28672</c:v>
                </c:pt>
                <c:pt idx="56">
                  <c:v>29184</c:v>
                </c:pt>
                <c:pt idx="57">
                  <c:v>29696</c:v>
                </c:pt>
                <c:pt idx="58">
                  <c:v>30208</c:v>
                </c:pt>
                <c:pt idx="59">
                  <c:v>30720</c:v>
                </c:pt>
                <c:pt idx="60">
                  <c:v>31232</c:v>
                </c:pt>
                <c:pt idx="61">
                  <c:v>31744</c:v>
                </c:pt>
                <c:pt idx="62">
                  <c:v>32256</c:v>
                </c:pt>
                <c:pt idx="63">
                  <c:v>32768</c:v>
                </c:pt>
                <c:pt idx="64">
                  <c:v>33280</c:v>
                </c:pt>
                <c:pt idx="65">
                  <c:v>33792</c:v>
                </c:pt>
                <c:pt idx="66">
                  <c:v>34304</c:v>
                </c:pt>
                <c:pt idx="67">
                  <c:v>34816</c:v>
                </c:pt>
                <c:pt idx="68">
                  <c:v>35328</c:v>
                </c:pt>
                <c:pt idx="69">
                  <c:v>35840</c:v>
                </c:pt>
                <c:pt idx="70">
                  <c:v>36352</c:v>
                </c:pt>
                <c:pt idx="71">
                  <c:v>36864</c:v>
                </c:pt>
                <c:pt idx="72">
                  <c:v>37376</c:v>
                </c:pt>
                <c:pt idx="73">
                  <c:v>37888</c:v>
                </c:pt>
                <c:pt idx="74">
                  <c:v>38400</c:v>
                </c:pt>
                <c:pt idx="75">
                  <c:v>38912</c:v>
                </c:pt>
                <c:pt idx="76">
                  <c:v>39424</c:v>
                </c:pt>
                <c:pt idx="77">
                  <c:v>39936</c:v>
                </c:pt>
                <c:pt idx="78">
                  <c:v>40448</c:v>
                </c:pt>
                <c:pt idx="79">
                  <c:v>40960</c:v>
                </c:pt>
                <c:pt idx="80">
                  <c:v>41472</c:v>
                </c:pt>
                <c:pt idx="81">
                  <c:v>41984</c:v>
                </c:pt>
                <c:pt idx="82">
                  <c:v>42496</c:v>
                </c:pt>
                <c:pt idx="83">
                  <c:v>43008</c:v>
                </c:pt>
                <c:pt idx="84">
                  <c:v>43520</c:v>
                </c:pt>
                <c:pt idx="85">
                  <c:v>44032</c:v>
                </c:pt>
                <c:pt idx="86">
                  <c:v>44544</c:v>
                </c:pt>
                <c:pt idx="87">
                  <c:v>45056</c:v>
                </c:pt>
                <c:pt idx="88">
                  <c:v>45568</c:v>
                </c:pt>
                <c:pt idx="89">
                  <c:v>46080</c:v>
                </c:pt>
                <c:pt idx="90">
                  <c:v>46592</c:v>
                </c:pt>
                <c:pt idx="91">
                  <c:v>47104</c:v>
                </c:pt>
                <c:pt idx="92">
                  <c:v>47616</c:v>
                </c:pt>
                <c:pt idx="93">
                  <c:v>48128</c:v>
                </c:pt>
                <c:pt idx="94">
                  <c:v>48640</c:v>
                </c:pt>
                <c:pt idx="95">
                  <c:v>49152</c:v>
                </c:pt>
              </c:numCache>
            </c:numRef>
          </c:xVal>
          <c:yVal>
            <c:numRef>
              <c:f>Calculator!$L$87:$L$182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 formatCode="0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Calculator!$K$85</c:f>
              <c:strCache>
                <c:ptCount val="1"/>
                <c:pt idx="0">
                  <c:v>65536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xVal>
            <c:numRef>
              <c:f>Calculator!$J$87:$J$182</c:f>
              <c:numCache>
                <c:formatCode>General</c:formatCode>
                <c:ptCount val="96"/>
                <c:pt idx="0">
                  <c:v>512</c:v>
                </c:pt>
                <c:pt idx="1">
                  <c:v>1024</c:v>
                </c:pt>
                <c:pt idx="2">
                  <c:v>1536</c:v>
                </c:pt>
                <c:pt idx="3">
                  <c:v>2048</c:v>
                </c:pt>
                <c:pt idx="4">
                  <c:v>2560</c:v>
                </c:pt>
                <c:pt idx="5">
                  <c:v>3072</c:v>
                </c:pt>
                <c:pt idx="6">
                  <c:v>3584</c:v>
                </c:pt>
                <c:pt idx="7">
                  <c:v>4096</c:v>
                </c:pt>
                <c:pt idx="8">
                  <c:v>4608</c:v>
                </c:pt>
                <c:pt idx="9">
                  <c:v>5120</c:v>
                </c:pt>
                <c:pt idx="10">
                  <c:v>5632</c:v>
                </c:pt>
                <c:pt idx="11">
                  <c:v>6144</c:v>
                </c:pt>
                <c:pt idx="12">
                  <c:v>6656</c:v>
                </c:pt>
                <c:pt idx="13">
                  <c:v>7168</c:v>
                </c:pt>
                <c:pt idx="14">
                  <c:v>7680</c:v>
                </c:pt>
                <c:pt idx="15">
                  <c:v>8192</c:v>
                </c:pt>
                <c:pt idx="16">
                  <c:v>8704</c:v>
                </c:pt>
                <c:pt idx="17">
                  <c:v>9216</c:v>
                </c:pt>
                <c:pt idx="18">
                  <c:v>9728</c:v>
                </c:pt>
                <c:pt idx="19">
                  <c:v>10240</c:v>
                </c:pt>
                <c:pt idx="20">
                  <c:v>10752</c:v>
                </c:pt>
                <c:pt idx="21">
                  <c:v>11264</c:v>
                </c:pt>
                <c:pt idx="22">
                  <c:v>11776</c:v>
                </c:pt>
                <c:pt idx="23">
                  <c:v>12288</c:v>
                </c:pt>
                <c:pt idx="24">
                  <c:v>12800</c:v>
                </c:pt>
                <c:pt idx="25">
                  <c:v>13312</c:v>
                </c:pt>
                <c:pt idx="26">
                  <c:v>13824</c:v>
                </c:pt>
                <c:pt idx="27">
                  <c:v>14336</c:v>
                </c:pt>
                <c:pt idx="28">
                  <c:v>14848</c:v>
                </c:pt>
                <c:pt idx="29">
                  <c:v>15360</c:v>
                </c:pt>
                <c:pt idx="30">
                  <c:v>15872</c:v>
                </c:pt>
                <c:pt idx="31">
                  <c:v>16384</c:v>
                </c:pt>
                <c:pt idx="32">
                  <c:v>16896</c:v>
                </c:pt>
                <c:pt idx="33">
                  <c:v>17408</c:v>
                </c:pt>
                <c:pt idx="34">
                  <c:v>17920</c:v>
                </c:pt>
                <c:pt idx="35">
                  <c:v>18432</c:v>
                </c:pt>
                <c:pt idx="36">
                  <c:v>18944</c:v>
                </c:pt>
                <c:pt idx="37">
                  <c:v>19456</c:v>
                </c:pt>
                <c:pt idx="38">
                  <c:v>19968</c:v>
                </c:pt>
                <c:pt idx="39">
                  <c:v>20480</c:v>
                </c:pt>
                <c:pt idx="40">
                  <c:v>20992</c:v>
                </c:pt>
                <c:pt idx="41">
                  <c:v>21504</c:v>
                </c:pt>
                <c:pt idx="42">
                  <c:v>22016</c:v>
                </c:pt>
                <c:pt idx="43">
                  <c:v>22528</c:v>
                </c:pt>
                <c:pt idx="44">
                  <c:v>23040</c:v>
                </c:pt>
                <c:pt idx="45">
                  <c:v>23552</c:v>
                </c:pt>
                <c:pt idx="46">
                  <c:v>24064</c:v>
                </c:pt>
                <c:pt idx="47">
                  <c:v>24576</c:v>
                </c:pt>
                <c:pt idx="48">
                  <c:v>25088</c:v>
                </c:pt>
                <c:pt idx="49">
                  <c:v>25600</c:v>
                </c:pt>
                <c:pt idx="50">
                  <c:v>26112</c:v>
                </c:pt>
                <c:pt idx="51">
                  <c:v>26624</c:v>
                </c:pt>
                <c:pt idx="52">
                  <c:v>27136</c:v>
                </c:pt>
                <c:pt idx="53">
                  <c:v>27648</c:v>
                </c:pt>
                <c:pt idx="54">
                  <c:v>28160</c:v>
                </c:pt>
                <c:pt idx="55">
                  <c:v>28672</c:v>
                </c:pt>
                <c:pt idx="56">
                  <c:v>29184</c:v>
                </c:pt>
                <c:pt idx="57">
                  <c:v>29696</c:v>
                </c:pt>
                <c:pt idx="58">
                  <c:v>30208</c:v>
                </c:pt>
                <c:pt idx="59">
                  <c:v>30720</c:v>
                </c:pt>
                <c:pt idx="60">
                  <c:v>31232</c:v>
                </c:pt>
                <c:pt idx="61">
                  <c:v>31744</c:v>
                </c:pt>
                <c:pt idx="62">
                  <c:v>32256</c:v>
                </c:pt>
                <c:pt idx="63">
                  <c:v>32768</c:v>
                </c:pt>
                <c:pt idx="64">
                  <c:v>33280</c:v>
                </c:pt>
                <c:pt idx="65">
                  <c:v>33792</c:v>
                </c:pt>
                <c:pt idx="66">
                  <c:v>34304</c:v>
                </c:pt>
                <c:pt idx="67">
                  <c:v>34816</c:v>
                </c:pt>
                <c:pt idx="68">
                  <c:v>35328</c:v>
                </c:pt>
                <c:pt idx="69">
                  <c:v>35840</c:v>
                </c:pt>
                <c:pt idx="70">
                  <c:v>36352</c:v>
                </c:pt>
                <c:pt idx="71">
                  <c:v>36864</c:v>
                </c:pt>
                <c:pt idx="72">
                  <c:v>37376</c:v>
                </c:pt>
                <c:pt idx="73">
                  <c:v>37888</c:v>
                </c:pt>
                <c:pt idx="74">
                  <c:v>38400</c:v>
                </c:pt>
                <c:pt idx="75">
                  <c:v>38912</c:v>
                </c:pt>
                <c:pt idx="76">
                  <c:v>39424</c:v>
                </c:pt>
                <c:pt idx="77">
                  <c:v>39936</c:v>
                </c:pt>
                <c:pt idx="78">
                  <c:v>40448</c:v>
                </c:pt>
                <c:pt idx="79">
                  <c:v>40960</c:v>
                </c:pt>
                <c:pt idx="80">
                  <c:v>41472</c:v>
                </c:pt>
                <c:pt idx="81">
                  <c:v>41984</c:v>
                </c:pt>
                <c:pt idx="82">
                  <c:v>42496</c:v>
                </c:pt>
                <c:pt idx="83">
                  <c:v>43008</c:v>
                </c:pt>
                <c:pt idx="84">
                  <c:v>43520</c:v>
                </c:pt>
                <c:pt idx="85">
                  <c:v>44032</c:v>
                </c:pt>
                <c:pt idx="86">
                  <c:v>44544</c:v>
                </c:pt>
                <c:pt idx="87">
                  <c:v>45056</c:v>
                </c:pt>
                <c:pt idx="88">
                  <c:v>45568</c:v>
                </c:pt>
                <c:pt idx="89">
                  <c:v>46080</c:v>
                </c:pt>
                <c:pt idx="90">
                  <c:v>46592</c:v>
                </c:pt>
                <c:pt idx="91">
                  <c:v>47104</c:v>
                </c:pt>
                <c:pt idx="92">
                  <c:v>47616</c:v>
                </c:pt>
                <c:pt idx="93">
                  <c:v>48128</c:v>
                </c:pt>
                <c:pt idx="94">
                  <c:v>48640</c:v>
                </c:pt>
                <c:pt idx="95">
                  <c:v>49152</c:v>
                </c:pt>
              </c:numCache>
            </c:numRef>
          </c:xVal>
          <c:yVal>
            <c:numRef>
              <c:f>Calculator!$K$87:$K$182</c:f>
              <c:numCache>
                <c:formatCode>General</c:formatCode>
                <c:ptCount val="96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 formatCode="0">
                  <c:v>27</c:v>
                </c:pt>
                <c:pt idx="37">
                  <c:v>27</c:v>
                </c:pt>
                <c:pt idx="38">
                  <c:v>27</c:v>
                </c:pt>
                <c:pt idx="39">
                  <c:v>27</c:v>
                </c:pt>
                <c:pt idx="40">
                  <c:v>27</c:v>
                </c:pt>
                <c:pt idx="41">
                  <c:v>27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18</c:v>
                </c:pt>
                <c:pt idx="51">
                  <c:v>18</c:v>
                </c:pt>
                <c:pt idx="52">
                  <c:v>18</c:v>
                </c:pt>
                <c:pt idx="53">
                  <c:v>18</c:v>
                </c:pt>
                <c:pt idx="54">
                  <c:v>18</c:v>
                </c:pt>
                <c:pt idx="55">
                  <c:v>18</c:v>
                </c:pt>
                <c:pt idx="56">
                  <c:v>18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18</c:v>
                </c:pt>
                <c:pt idx="62">
                  <c:v>18</c:v>
                </c:pt>
                <c:pt idx="63">
                  <c:v>18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</c:numCache>
            </c:numRef>
          </c:yVal>
          <c:smooth val="0"/>
        </c:ser>
        <c:ser>
          <c:idx val="1"/>
          <c:order val="3"/>
          <c:tx>
            <c:v>My Shared Memory</c:v>
          </c:tx>
          <c:spPr>
            <a:ln w="12700">
              <a:solidFill>
                <a:srgbClr val="DD0806"/>
              </a:solidFill>
              <a:prstDash val="solid"/>
            </a:ln>
          </c:spPr>
          <c:marker>
            <c:symbol val="triangle"/>
            <c:size val="11"/>
            <c:spPr>
              <a:solidFill>
                <a:srgbClr val="FF0000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7520214846848809E-2"/>
                  <c:y val="-4.95150779763640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70610247553249"/>
                      <c:h val="7.1649029982363319E-2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Calculator!$B$13</c:f>
              <c:numCache>
                <c:formatCode>General</c:formatCode>
                <c:ptCount val="1"/>
                <c:pt idx="0">
                  <c:v>1152</c:v>
                </c:pt>
              </c:numCache>
            </c:numRef>
          </c:xVal>
          <c:yVal>
            <c:numRef>
              <c:f>Calculator!$B$19</c:f>
              <c:numCache>
                <c:formatCode>General</c:formatCode>
                <c:ptCount val="1"/>
                <c:pt idx="0">
                  <c:v>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637328"/>
        <c:axId val="581634976"/>
      </c:scatterChart>
      <c:valAx>
        <c:axId val="581637328"/>
        <c:scaling>
          <c:orientation val="minMax"/>
          <c:max val="49152"/>
          <c:min val="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050"/>
                  <a:t>Shared Memory Per Block</a:t>
                </a:r>
              </a:p>
            </c:rich>
          </c:tx>
          <c:layout>
            <c:manualLayout>
              <c:xMode val="edge"/>
              <c:yMode val="edge"/>
              <c:x val="0.39314563317200024"/>
              <c:y val="0.863054181424347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1634976"/>
        <c:crossesAt val="0"/>
        <c:crossBetween val="midCat"/>
        <c:majorUnit val="2048"/>
      </c:valAx>
      <c:valAx>
        <c:axId val="581634976"/>
        <c:scaling>
          <c:orientation val="minMax"/>
          <c:max val="12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l-NL" sz="11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Multiprocessor Warp Occupancy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nl-NL" sz="11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(#warps)</a:t>
                </a:r>
              </a:p>
            </c:rich>
          </c:tx>
          <c:layout>
            <c:manualLayout>
              <c:xMode val="edge"/>
              <c:yMode val="edge"/>
              <c:x val="2.2006790435599222E-2"/>
              <c:y val="0.1754158007200772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1637328"/>
        <c:crossesAt val="0"/>
        <c:crossBetween val="midCat"/>
        <c:majorUnit val="8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30122346648588799"/>
          <c:y val="0.92046809909199667"/>
          <c:w val="0.38226328234249746"/>
          <c:h val="5.146200299879014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DCF9-5D43-48E4-AC4F-E6E8F4AA24C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F83A-18C1-4F1E-8423-17194C03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2982-C997-4CB7-89B0-E5BE16B60B66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EAE59-5879-472C-8567-F7288EA1D1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0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09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hblur</a:t>
            </a:r>
            <a:r>
              <a:rPr lang="en-US" dirty="0" err="1" smtClean="0"/>
              <a:t>.</a:t>
            </a:r>
            <a:r>
              <a:rPr lang="en-US" b="1" dirty="0" err="1" smtClean="0"/>
              <a:t>compute_at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) means: </a:t>
            </a:r>
            <a:r>
              <a:rPr lang="en-US" b="1" i="1" dirty="0" smtClean="0"/>
              <a:t>“Whenever stage </a:t>
            </a:r>
            <a:r>
              <a:rPr lang="en-US" b="1" i="1" dirty="0" smtClean="0">
                <a:solidFill>
                  <a:srgbClr val="00B050"/>
                </a:solidFill>
              </a:rPr>
              <a:t>out</a:t>
            </a:r>
            <a:r>
              <a:rPr lang="en-US" b="1" i="1" dirty="0" smtClean="0"/>
              <a:t> starts an </a:t>
            </a:r>
            <a:r>
              <a:rPr lang="en-US" b="1" i="1" dirty="0" smtClean="0">
                <a:solidFill>
                  <a:srgbClr val="7030A0"/>
                </a:solidFill>
              </a:rPr>
              <a:t>iteration of the y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loop</a:t>
            </a:r>
            <a:r>
              <a:rPr lang="en-US" b="1" i="1" dirty="0" smtClean="0"/>
              <a:t>, first </a:t>
            </a:r>
            <a:r>
              <a:rPr lang="en-US" b="1" i="1" dirty="0" smtClean="0">
                <a:solidFill>
                  <a:srgbClr val="0070C0"/>
                </a:solidFill>
              </a:rPr>
              <a:t>calculate the pixels of stage </a:t>
            </a:r>
            <a:r>
              <a:rPr lang="en-US" b="1" i="1" dirty="0" err="1" smtClean="0">
                <a:solidFill>
                  <a:srgbClr val="0070C0"/>
                </a:solidFill>
              </a:rPr>
              <a:t>hblur</a:t>
            </a:r>
            <a:r>
              <a:rPr lang="en-US" b="1" i="1" dirty="0" smtClean="0"/>
              <a:t> that will be consumed.”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16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hblur</a:t>
            </a:r>
            <a:r>
              <a:rPr lang="en-US" dirty="0" err="1" smtClean="0"/>
              <a:t>.</a:t>
            </a:r>
            <a:r>
              <a:rPr lang="en-US" b="1" dirty="0" err="1" smtClean="0"/>
              <a:t>compute_at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) means: </a:t>
            </a:r>
            <a:r>
              <a:rPr lang="en-US" b="1" i="1" dirty="0" smtClean="0"/>
              <a:t>“Whenever stage </a:t>
            </a:r>
            <a:r>
              <a:rPr lang="en-US" b="1" i="1" dirty="0" smtClean="0">
                <a:solidFill>
                  <a:srgbClr val="00B050"/>
                </a:solidFill>
              </a:rPr>
              <a:t>out</a:t>
            </a:r>
            <a:r>
              <a:rPr lang="en-US" b="1" i="1" dirty="0" smtClean="0"/>
              <a:t> starts an </a:t>
            </a:r>
            <a:r>
              <a:rPr lang="en-US" b="1" i="1" dirty="0" smtClean="0">
                <a:solidFill>
                  <a:srgbClr val="7030A0"/>
                </a:solidFill>
              </a:rPr>
              <a:t>iteration of the y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loop</a:t>
            </a:r>
            <a:r>
              <a:rPr lang="en-US" b="1" i="1" dirty="0" smtClean="0"/>
              <a:t>, first </a:t>
            </a:r>
            <a:r>
              <a:rPr lang="en-US" b="1" i="1" dirty="0" smtClean="0">
                <a:solidFill>
                  <a:srgbClr val="0070C0"/>
                </a:solidFill>
              </a:rPr>
              <a:t>calculate the pixels of stage </a:t>
            </a:r>
            <a:r>
              <a:rPr lang="en-US" b="1" i="1" dirty="0" err="1" smtClean="0">
                <a:solidFill>
                  <a:srgbClr val="0070C0"/>
                </a:solidFill>
              </a:rPr>
              <a:t>hblur</a:t>
            </a:r>
            <a:r>
              <a:rPr lang="en-US" b="1" i="1" dirty="0" smtClean="0"/>
              <a:t> that will be consumed.”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14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hblur</a:t>
            </a:r>
            <a:r>
              <a:rPr lang="en-US" dirty="0" err="1" smtClean="0"/>
              <a:t>.</a:t>
            </a:r>
            <a:r>
              <a:rPr lang="en-US" b="1" dirty="0" err="1" smtClean="0"/>
              <a:t>compute_at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) means: </a:t>
            </a:r>
            <a:r>
              <a:rPr lang="en-US" b="1" i="1" dirty="0" smtClean="0"/>
              <a:t>“Whenever stage </a:t>
            </a:r>
            <a:r>
              <a:rPr lang="en-US" b="1" i="1" dirty="0" smtClean="0">
                <a:solidFill>
                  <a:srgbClr val="00B050"/>
                </a:solidFill>
              </a:rPr>
              <a:t>out</a:t>
            </a:r>
            <a:r>
              <a:rPr lang="en-US" b="1" i="1" dirty="0" smtClean="0"/>
              <a:t> starts an </a:t>
            </a:r>
            <a:r>
              <a:rPr lang="en-US" b="1" i="1" dirty="0" smtClean="0">
                <a:solidFill>
                  <a:srgbClr val="7030A0"/>
                </a:solidFill>
              </a:rPr>
              <a:t>iteration of the y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loop</a:t>
            </a:r>
            <a:r>
              <a:rPr lang="en-US" b="1" i="1" dirty="0" smtClean="0"/>
              <a:t>, first </a:t>
            </a:r>
            <a:r>
              <a:rPr lang="en-US" b="1" i="1" dirty="0" smtClean="0">
                <a:solidFill>
                  <a:srgbClr val="0070C0"/>
                </a:solidFill>
              </a:rPr>
              <a:t>calculate the pixels of stage </a:t>
            </a:r>
            <a:r>
              <a:rPr lang="en-US" b="1" i="1" dirty="0" err="1" smtClean="0">
                <a:solidFill>
                  <a:srgbClr val="0070C0"/>
                </a:solidFill>
              </a:rPr>
              <a:t>hblur</a:t>
            </a:r>
            <a:r>
              <a:rPr lang="en-US" b="1" i="1" dirty="0" smtClean="0"/>
              <a:t> that will be consumed.”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19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0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06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645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025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99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810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Programmers explicitly express the available parallelism into threads. In this example, there are two thread blocks, each with four threads.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34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>
                <a:effectLst/>
              </a:rPr>
              <a:t>Its current front end is embedded in C++. </a:t>
            </a:r>
          </a:p>
          <a:p>
            <a:r>
              <a:rPr lang="en-US" sz="1050" dirty="0" smtClean="0">
                <a:effectLst/>
              </a:rPr>
              <a:t>Should have </a:t>
            </a:r>
            <a:r>
              <a:rPr lang="en-US" sz="1050" smtClean="0">
                <a:effectLst/>
              </a:rPr>
              <a:t>divided</a:t>
            </a:r>
            <a:r>
              <a:rPr lang="en-US" sz="1050" baseline="0" smtClean="0">
                <a:effectLst/>
              </a:rPr>
              <a:t> by </a:t>
            </a:r>
            <a:r>
              <a:rPr lang="en-US" sz="1050" baseline="0" dirty="0" smtClean="0">
                <a:effectLst/>
              </a:rPr>
              <a:t>3 but removed for simplicity (not important)</a:t>
            </a:r>
            <a:endParaRPr lang="nl-NL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932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syntax of declaring the thread hierarchy is &lt;&lt;&lt;(a,b,c),(d,e,f)&gt;&gt;&gt;, in which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a,b,c are the three dimensions of the grid, which has (a*b*c) blocks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d,e,f, are the three dimensions of the block, which has (d*e*f) threads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If the a dimension is not specified, the default size of that dimension is one.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303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Each thread block can only run on one SIMD cluster.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Threads within the same thread block can share data via the same shared memory.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Threads in different blocks can only share data via global memory.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540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128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197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60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705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026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827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4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Halide is a new programming language designed to make it easier to write high-performance image processing code on modern machines.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22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Halide is a new programming language designed to make it easier to write high-performance image processing code on modern machines.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18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Halide is a new programming language designed to make it easier to write high-performance image processing code on modern machines.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27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 '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object represents a pipeline stage. It's a pure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function that defines what value each pixel should have.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can think of it as a computed image.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  <a:r>
              <a:rPr lang="en-US" dirty="0" err="1" smtClean="0"/>
              <a:t>Func</a:t>
            </a:r>
            <a:r>
              <a:rPr lang="en-US" dirty="0" smtClean="0"/>
              <a:t> 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objects are names to use as variables in the definition of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have no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themselves.</a:t>
            </a:r>
            <a:r>
              <a:rPr lang="en-US" dirty="0" smtClean="0"/>
              <a:t> Halide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  <a:r>
              <a:rPr lang="en-US" dirty="0" err="1" smtClean="0"/>
              <a:t>Var</a:t>
            </a:r>
            <a:r>
              <a:rPr lang="en-US" dirty="0" smtClean="0"/>
              <a:t> 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dirty="0" smtClean="0"/>
              <a:t> 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We typically 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named 'x' and 'y' to correspond to the x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and y axes of an image, and we write them in that order. If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you're used to thinking of images as having rows and columns,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then x is the column index, and y is the row index.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defined at any integer coordinate of its variables as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an Expr in terms of those variables and other functions.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Here, we'll define an Expr which has the value x + y.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appropriate operator overloading so that expressions like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'x + y' become 'Expr' objects.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1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 '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object represents a pipeline stage. It's a pure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function that defines what value each pixel should have.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can think of it as a computed image.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  <a:r>
              <a:rPr lang="en-US" dirty="0" err="1" smtClean="0"/>
              <a:t>Func</a:t>
            </a:r>
            <a:r>
              <a:rPr lang="en-US" dirty="0" smtClean="0"/>
              <a:t> gradient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objects are names to use as variables in the definition of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have no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themselves.</a:t>
            </a:r>
            <a:r>
              <a:rPr lang="en-US" dirty="0" smtClean="0"/>
              <a:t> Halide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  <a:r>
              <a:rPr lang="en-US" dirty="0" err="1" smtClean="0"/>
              <a:t>Var</a:t>
            </a:r>
            <a:r>
              <a:rPr lang="en-US" dirty="0" smtClean="0"/>
              <a:t> 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dirty="0" smtClean="0"/>
              <a:t> 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We typically 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named 'x' and 'y' to correspond to the x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and y axes of an image, and we write them in that order. If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you're used to thinking of images as having rows and columns,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then x is the column index, and y is the row index.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defined at any integer coordinate of its variables as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an Expr in terms of those variables and other functions.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Here, we'll define an Expr which has the value x + y.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appropriate operator overloading so that expressions like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 'x + y' become 'Expr' objects.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3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hblur</a:t>
            </a:r>
            <a:r>
              <a:rPr lang="en-US" dirty="0" err="1" smtClean="0"/>
              <a:t>.</a:t>
            </a:r>
            <a:r>
              <a:rPr lang="en-US" b="1" dirty="0" err="1" smtClean="0"/>
              <a:t>compute_at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) means: </a:t>
            </a:r>
            <a:r>
              <a:rPr lang="en-US" b="1" i="1" dirty="0" smtClean="0"/>
              <a:t>“Whenever stage </a:t>
            </a:r>
            <a:r>
              <a:rPr lang="en-US" b="1" i="1" dirty="0" smtClean="0">
                <a:solidFill>
                  <a:srgbClr val="00B050"/>
                </a:solidFill>
              </a:rPr>
              <a:t>out</a:t>
            </a:r>
            <a:r>
              <a:rPr lang="en-US" b="1" i="1" dirty="0" smtClean="0"/>
              <a:t> starts an </a:t>
            </a:r>
            <a:r>
              <a:rPr lang="en-US" b="1" i="1" dirty="0" smtClean="0">
                <a:solidFill>
                  <a:srgbClr val="7030A0"/>
                </a:solidFill>
              </a:rPr>
              <a:t>iteration of the y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loop</a:t>
            </a:r>
            <a:r>
              <a:rPr lang="en-US" b="1" i="1" dirty="0" smtClean="0"/>
              <a:t>, first </a:t>
            </a:r>
            <a:r>
              <a:rPr lang="en-US" b="1" i="1" dirty="0" smtClean="0">
                <a:solidFill>
                  <a:srgbClr val="0070C0"/>
                </a:solidFill>
              </a:rPr>
              <a:t>calculate the pixels of stage </a:t>
            </a:r>
            <a:r>
              <a:rPr lang="en-US" b="1" i="1" dirty="0" err="1" smtClean="0">
                <a:solidFill>
                  <a:srgbClr val="0070C0"/>
                </a:solidFill>
              </a:rPr>
              <a:t>hblur</a:t>
            </a:r>
            <a:r>
              <a:rPr lang="en-US" b="1" i="1" dirty="0" smtClean="0"/>
              <a:t> that will be consumed.”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hblur</a:t>
            </a:r>
            <a:r>
              <a:rPr lang="en-US" dirty="0" err="1" smtClean="0"/>
              <a:t>.</a:t>
            </a:r>
            <a:r>
              <a:rPr lang="en-US" b="1" dirty="0" err="1" smtClean="0"/>
              <a:t>compute_at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) means: </a:t>
            </a:r>
            <a:r>
              <a:rPr lang="en-US" b="1" i="1" dirty="0" smtClean="0"/>
              <a:t>“Whenever stage </a:t>
            </a:r>
            <a:r>
              <a:rPr lang="en-US" b="1" i="1" dirty="0" smtClean="0">
                <a:solidFill>
                  <a:srgbClr val="00B050"/>
                </a:solidFill>
              </a:rPr>
              <a:t>out</a:t>
            </a:r>
            <a:r>
              <a:rPr lang="en-US" b="1" i="1" dirty="0" smtClean="0"/>
              <a:t> starts an </a:t>
            </a:r>
            <a:r>
              <a:rPr lang="en-US" b="1" i="1" dirty="0" smtClean="0">
                <a:solidFill>
                  <a:srgbClr val="7030A0"/>
                </a:solidFill>
              </a:rPr>
              <a:t>iteration of the y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loop</a:t>
            </a:r>
            <a:r>
              <a:rPr lang="en-US" b="1" i="1" dirty="0" smtClean="0"/>
              <a:t>, first </a:t>
            </a:r>
            <a:r>
              <a:rPr lang="en-US" b="1" i="1" dirty="0" smtClean="0">
                <a:solidFill>
                  <a:srgbClr val="0070C0"/>
                </a:solidFill>
              </a:rPr>
              <a:t>calculate the pixels of stage </a:t>
            </a:r>
            <a:r>
              <a:rPr lang="en-US" b="1" i="1" dirty="0" err="1" smtClean="0">
                <a:solidFill>
                  <a:srgbClr val="0070C0"/>
                </a:solidFill>
              </a:rPr>
              <a:t>hblur</a:t>
            </a:r>
            <a:r>
              <a:rPr lang="en-US" b="1" i="1" dirty="0" smtClean="0"/>
              <a:t> that will be consumed.”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EAE59-5879-472C-8567-F7288EA1D153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4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815E56ED-82E6-4D20-AC43-F3EBC0B8FB5D}" type="datetime1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9F76BCEB-A50B-492A-8817-120C7A6E5DE5}" type="datetime1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2400"/>
            </a:lvl5pPr>
            <a:lvl6pPr rtl="0">
              <a:spcBef>
                <a:spcPts val="0"/>
              </a:spcBef>
              <a:defRPr sz="2400"/>
            </a:lvl6pPr>
            <a:lvl7pPr rtl="0">
              <a:spcBef>
                <a:spcPts val="0"/>
              </a:spcBef>
              <a:defRPr sz="2400"/>
            </a:lvl7pPr>
            <a:lvl8pPr rtl="0">
              <a:spcBef>
                <a:spcPts val="0"/>
              </a:spcBef>
              <a:defRPr sz="2400"/>
            </a:lvl8pPr>
            <a:lvl9pPr rtl="0"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A9AFAB-0B4A-894D-9A96-190B87C7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4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E7AAACC2-DE2D-4D86-ABDA-CB21E4219DF6}" type="datetime1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9E9052E5-F17F-4A77-892C-9F803457A4FC}" type="datetime1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501BBA6-C457-4AA6-AF50-128B14AE9EC3}" type="datetime1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B2402030-AA3D-4FCB-97D9-4214944AB636}" type="datetime1">
              <a:rPr lang="nl-NL" smtClean="0"/>
              <a:t>7-10-2019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85D6A54E-6633-463E-8203-37CE007FF7C4}" type="datetime1">
              <a:rPr lang="nl-NL" smtClean="0"/>
              <a:t>7-10-2019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EF064319-15FC-44B9-B0E9-DA5DC8853690}" type="datetime1">
              <a:rPr lang="nl-NL" smtClean="0"/>
              <a:t>7-10-2019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64A5055E-3CDE-446D-B240-8D42938DECC6}" type="datetime1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609624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9F7DCC4-1D9B-4E06-ABA1-156D5B024750}" type="datetime1">
              <a:rPr lang="nl-NL" smtClean="0"/>
              <a:t>7-10-2019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10645183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970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268760"/>
            <a:ext cx="1166529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96600" y="6271555"/>
            <a:ext cx="695400" cy="582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616" y="6453336"/>
            <a:ext cx="442959" cy="239936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7FDDCF-C3FC-4F1C-9BBB-16CED0CB6D7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xmartlabs.github.io/cuda-calculator/" TargetMode="External"/><Relationship Id="rId2" Type="http://schemas.openxmlformats.org/officeDocument/2006/relationships/hyperlink" Target="http://halide-lang.org/tutorials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72064" y="4581128"/>
            <a:ext cx="5112296" cy="2040632"/>
          </a:xfrm>
        </p:spPr>
        <p:txBody>
          <a:bodyPr>
            <a:normAutofit/>
          </a:bodyPr>
          <a:lstStyle/>
          <a:p>
            <a:pPr algn="r"/>
            <a:r>
              <a:rPr lang="en-US" sz="2400" b="1" noProof="0" smtClean="0">
                <a:solidFill>
                  <a:schemeClr val="tx1"/>
                </a:solidFill>
              </a:rPr>
              <a:t>Savvas Sioutas &amp; Henk </a:t>
            </a:r>
            <a:r>
              <a:rPr lang="en-US" sz="2400" b="1" noProof="0" dirty="0" smtClean="0">
                <a:solidFill>
                  <a:schemeClr val="tx1"/>
                </a:solidFill>
              </a:rPr>
              <a:t>Corporaal</a:t>
            </a:r>
          </a:p>
          <a:p>
            <a:pPr algn="r"/>
            <a:r>
              <a:rPr lang="en-US" noProof="0" dirty="0" smtClean="0">
                <a:solidFill>
                  <a:schemeClr val="tx1"/>
                </a:solidFill>
              </a:rPr>
              <a:t>www.ics.ele.tue.nl/~heco/courses/IA</a:t>
            </a:r>
          </a:p>
          <a:p>
            <a:pPr algn="r"/>
            <a:r>
              <a:rPr lang="en-US" noProof="0" dirty="0" smtClean="0">
                <a:solidFill>
                  <a:schemeClr val="tx1"/>
                </a:solidFill>
              </a:rPr>
              <a:t>h.corporaal@tue.nl</a:t>
            </a:r>
          </a:p>
          <a:p>
            <a:pPr algn="r"/>
            <a:r>
              <a:rPr lang="en-US" noProof="0" dirty="0" smtClean="0">
                <a:solidFill>
                  <a:schemeClr val="tx1"/>
                </a:solidFill>
              </a:rPr>
              <a:t>TUEindhoven</a:t>
            </a:r>
          </a:p>
          <a:p>
            <a:pPr algn="r"/>
            <a:r>
              <a:rPr lang="en-US" noProof="0" dirty="0" smtClean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0363200" cy="3276600"/>
          </a:xfrm>
        </p:spPr>
        <p:txBody>
          <a:bodyPr/>
          <a:lstStyle/>
          <a:p>
            <a:r>
              <a:rPr lang="en-US" sz="4400" b="1" noProof="0" dirty="0" smtClean="0">
                <a:solidFill>
                  <a:schemeClr val="tx1"/>
                </a:solidFill>
              </a:rPr>
              <a:t>Intelligent Architectures</a:t>
            </a:r>
            <a:br>
              <a:rPr lang="en-US" sz="4400" b="1" noProof="0" dirty="0" smtClean="0">
                <a:solidFill>
                  <a:schemeClr val="tx1"/>
                </a:solidFill>
              </a:rPr>
            </a:br>
            <a:r>
              <a:rPr lang="en-US" sz="3600" noProof="0" dirty="0" smtClean="0">
                <a:solidFill>
                  <a:schemeClr val="tx1"/>
                </a:solidFill>
              </a:rPr>
              <a:t>5LIL0</a:t>
            </a:r>
            <a:r>
              <a:rPr lang="en-US" sz="4800" noProof="0" dirty="0" smtClean="0">
                <a:solidFill>
                  <a:schemeClr val="accent2"/>
                </a:solidFill>
              </a:rPr>
              <a:t/>
            </a:r>
            <a:br>
              <a:rPr lang="en-US" sz="4800" noProof="0" dirty="0" smtClean="0">
                <a:solidFill>
                  <a:schemeClr val="accent2"/>
                </a:solidFill>
              </a:rPr>
            </a:br>
            <a:r>
              <a:rPr lang="en-US" sz="4800" noProof="0" smtClean="0">
                <a:solidFill>
                  <a:schemeClr val="accent2"/>
                </a:solidFill>
              </a:rPr>
              <a:t/>
            </a:r>
            <a:br>
              <a:rPr lang="en-US" sz="4800" noProof="0" smtClean="0">
                <a:solidFill>
                  <a:schemeClr val="accent2"/>
                </a:solidFill>
              </a:rPr>
            </a:br>
            <a:r>
              <a:rPr lang="nl-NL" sz="4800" b="1">
                <a:solidFill>
                  <a:srgbClr val="0000FF"/>
                </a:solidFill>
              </a:rPr>
              <a:t>Introduction to Halide</a:t>
            </a:r>
            <a:endParaRPr lang="en-US" sz="4800" b="1" noProof="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46984"/>
            <a:ext cx="4822958" cy="2667000"/>
          </a:xfrm>
          <a:prstGeom prst="rect">
            <a:avLst/>
          </a:prstGeom>
        </p:spPr>
      </p:pic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Fusion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10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1993392" y="118872"/>
            <a:ext cx="97930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&lt;2;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by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509120"/>
            <a:ext cx="4956048" cy="2233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91944" y="452363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>
                <a:solidFill>
                  <a:srgbClr val="FF0000"/>
                </a:solidFill>
              </a:rPr>
              <a:t>Not as easily parallelizable</a:t>
            </a:r>
            <a:endParaRPr lang="en-US"/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B050"/>
                </a:solidFill>
              </a:rPr>
              <a:t>High locality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rgbClr val="00B050"/>
                </a:solidFill>
              </a:rPr>
              <a:t>producer bx &amp; consumer by moved close together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B050"/>
                </a:solidFill>
              </a:rPr>
              <a:t>No recomputation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665296" cy="1426170"/>
          </a:xfrm>
        </p:spPr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/>
              <a:t/>
            </a:r>
            <a:br>
              <a:rPr lang="nl-NL" sz="2800"/>
            </a:br>
            <a:r>
              <a:rPr lang="nl-NL" sz="2400" smtClean="0"/>
              <a:t>Fusion</a:t>
            </a:r>
            <a:br>
              <a:rPr lang="nl-NL" sz="2400" smtClean="0"/>
            </a:br>
            <a:r>
              <a:rPr lang="nl-NL" sz="2400" smtClean="0"/>
              <a:t>– Folded </a:t>
            </a:r>
            <a:br>
              <a:rPr lang="nl-NL" sz="2400" smtClean="0"/>
            </a:br>
            <a:r>
              <a:rPr lang="nl-NL" sz="2400"/>
              <a:t> </a:t>
            </a:r>
            <a:r>
              <a:rPr lang="nl-NL" sz="2400" smtClean="0"/>
              <a:t>  storage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11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1991544" y="116632"/>
            <a:ext cx="10513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pPr lvl="0"/>
            <a:r>
              <a:rPr lang="en-US" sz="1600" dirty="0" err="1" smtClean="0">
                <a:solidFill>
                  <a:srgbClr val="FFFFFF">
                    <a:lumMod val="50000"/>
                  </a:srgb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en-US" sz="1600" dirty="0" err="1" smtClean="0">
                <a:solidFill>
                  <a:srgbClr val="FFFFFF">
                    <a:lumMod val="50000"/>
                  </a:srgb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</a:t>
            </a:r>
            <a:r>
              <a:rPr lang="en-US" sz="1600" b="1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pPr lvl="0"/>
            <a:r>
              <a:rPr lang="en-US" sz="1600" dirty="0" err="1" smtClean="0">
                <a:solidFill>
                  <a:srgbClr val="FFFFFF">
                    <a:lumMod val="50000"/>
                  </a:srgb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&lt;2;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for(</a:t>
            </a:r>
            <a:r>
              <a:rPr lang="en-US" sz="16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by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</a:t>
            </a:r>
            <a:r>
              <a:rPr lang="en-US" sz="1600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US" sz="1600" b="1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US" sz="1600" b="1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</a:t>
            </a:r>
            <a:r>
              <a:rPr lang="en-US" sz="1600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US" sz="1600" b="1" dirty="0" smtClean="0">
                <a:solidFill>
                  <a:srgbClr val="FFC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0096" y="4437112"/>
            <a:ext cx="3431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Same results as last slide</a:t>
            </a:r>
            <a:r>
              <a:rPr lang="en-US"/>
              <a:t>,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but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With a smaller intermediate buffer (W*3 instead of W*H)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509120"/>
            <a:ext cx="4956048" cy="2233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1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 allows us to very specifically program the </a:t>
            </a:r>
            <a:r>
              <a:rPr lang="en-US" sz="1800">
                <a:solidFill>
                  <a:srgbClr val="0000FF"/>
                </a:solidFill>
              </a:rPr>
              <a:t>execution </a:t>
            </a:r>
            <a:r>
              <a:rPr lang="en-US" sz="1800" smtClean="0">
                <a:solidFill>
                  <a:srgbClr val="0000FF"/>
                </a:solidFill>
              </a:rPr>
              <a:t>order</a:t>
            </a:r>
            <a:r>
              <a:rPr lang="en-US" sz="1800" smtClean="0"/>
              <a:t> (= ''the </a:t>
            </a:r>
            <a:r>
              <a:rPr lang="en-US" sz="1800" smtClean="0">
                <a:solidFill>
                  <a:srgbClr val="0000FF"/>
                </a:solidFill>
              </a:rPr>
              <a:t>schedule</a:t>
            </a:r>
            <a:r>
              <a:rPr lang="en-US" sz="1800" smtClean="0"/>
              <a:t>'').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 allows us to very specifically program the execution order.</a:t>
            </a:r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Basically </a:t>
            </a:r>
            <a:r>
              <a:rPr lang="en-US" sz="1800" b="1" dirty="0"/>
              <a:t>trade-off space :</a:t>
            </a:r>
            <a:endParaRPr lang="en-US" sz="1800" dirty="0"/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0" y="1847088"/>
            <a:ext cx="2366429" cy="1980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844824"/>
            <a:ext cx="2366429" cy="1980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 allows us to very specifically program the execution order.</a:t>
            </a:r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Basically </a:t>
            </a:r>
            <a:r>
              <a:rPr lang="en-US" sz="1800" b="1" dirty="0"/>
              <a:t>trade-off space :</a:t>
            </a:r>
            <a:endParaRPr lang="en-US" sz="1800" dirty="0"/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/>
              <a:t>Loop fusion, storage folding can give us performance and storage size advantages.</a:t>
            </a:r>
          </a:p>
          <a:p>
            <a:pPr lvl="1"/>
            <a:r>
              <a:rPr lang="en-US" sz="1600" dirty="0"/>
              <a:t>(Many more possibilities: re-ordering, tiling, multithreading, </a:t>
            </a:r>
            <a:r>
              <a:rPr lang="en-US" sz="1600" dirty="0" err="1"/>
              <a:t>vectorizing</a:t>
            </a:r>
            <a:r>
              <a:rPr lang="en-US" sz="1600" dirty="0"/>
              <a:t>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 allows us to very specifically program the execution order.</a:t>
            </a:r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Basically </a:t>
            </a:r>
            <a:r>
              <a:rPr lang="en-US" sz="1800" b="1" dirty="0"/>
              <a:t>trade-off space :</a:t>
            </a:r>
            <a:endParaRPr lang="en-US" sz="1800" dirty="0"/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/>
              <a:t>Loop fusion, storage folding can give us performance and storage size advantages.</a:t>
            </a:r>
          </a:p>
          <a:p>
            <a:pPr lvl="1"/>
            <a:r>
              <a:rPr lang="en-US" sz="1600" dirty="0"/>
              <a:t>(Many more possibilities: re-ordering, tiling, multithreading, </a:t>
            </a:r>
            <a:r>
              <a:rPr lang="en-US" sz="1600" dirty="0" err="1"/>
              <a:t>vectorizing</a:t>
            </a:r>
            <a:r>
              <a:rPr lang="en-US" sz="1600" dirty="0"/>
              <a:t>…)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Most of them </a:t>
            </a:r>
            <a:r>
              <a:rPr lang="en-US" sz="1600" b="1" dirty="0">
                <a:solidFill>
                  <a:srgbClr val="FF0000"/>
                </a:solidFill>
              </a:rPr>
              <a:t>obscure the functionality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Most of them are </a:t>
            </a:r>
            <a:r>
              <a:rPr lang="en-US" sz="1600" b="1" dirty="0">
                <a:solidFill>
                  <a:srgbClr val="FF0000"/>
                </a:solidFill>
              </a:rPr>
              <a:t>architecture specific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Rewriting and debugging </a:t>
            </a:r>
            <a:r>
              <a:rPr lang="en-US" sz="1600" dirty="0">
                <a:solidFill>
                  <a:srgbClr val="FF0000"/>
                </a:solidFill>
              </a:rPr>
              <a:t>to efficiently optimize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High-level design-space exploration </a:t>
            </a:r>
            <a:r>
              <a:rPr lang="en-US" sz="1600" dirty="0">
                <a:solidFill>
                  <a:srgbClr val="FF0000"/>
                </a:solidFill>
              </a:rPr>
              <a:t>is discouraged by increasingly complex code.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844824"/>
            <a:ext cx="2366429" cy="1980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 allows us to very specifically program the execution order.</a:t>
            </a:r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Basically </a:t>
            </a:r>
            <a:r>
              <a:rPr lang="en-US" sz="1800" b="1" dirty="0"/>
              <a:t>trade-off space :</a:t>
            </a:r>
            <a:endParaRPr lang="en-US" sz="1800" dirty="0"/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r>
              <a:rPr lang="en-US" sz="1800" dirty="0"/>
              <a:t>Loop fusion, storage folding can give us performance and storage size advantages.</a:t>
            </a:r>
          </a:p>
          <a:p>
            <a:pPr lvl="1"/>
            <a:r>
              <a:rPr lang="en-US" sz="1600" dirty="0"/>
              <a:t>(Many more possibilities: re-ordering, tiling, multithreading, </a:t>
            </a:r>
            <a:r>
              <a:rPr lang="en-US" sz="1600" dirty="0" err="1"/>
              <a:t>vectorizing</a:t>
            </a:r>
            <a:r>
              <a:rPr lang="en-US" sz="1600" dirty="0"/>
              <a:t>…)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Most of them </a:t>
            </a:r>
            <a:r>
              <a:rPr lang="en-US" sz="1600" b="1" dirty="0">
                <a:solidFill>
                  <a:srgbClr val="FF0000"/>
                </a:solidFill>
              </a:rPr>
              <a:t>obscure the functionality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Most of them are </a:t>
            </a:r>
            <a:r>
              <a:rPr lang="en-US" sz="1600" b="1" dirty="0">
                <a:solidFill>
                  <a:srgbClr val="FF0000"/>
                </a:solidFill>
              </a:rPr>
              <a:t>architecture specific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Rewriting and debugging </a:t>
            </a:r>
            <a:r>
              <a:rPr lang="en-US" sz="1600" dirty="0">
                <a:solidFill>
                  <a:srgbClr val="FF0000"/>
                </a:solidFill>
              </a:rPr>
              <a:t>to efficiently optimize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High-level design-space exploration </a:t>
            </a:r>
            <a:r>
              <a:rPr lang="en-US" sz="1600" dirty="0">
                <a:solidFill>
                  <a:srgbClr val="FF0000"/>
                </a:solidFill>
              </a:rPr>
              <a:t>is discouraged by increasingly complex code.</a:t>
            </a:r>
          </a:p>
          <a:p>
            <a:r>
              <a:rPr lang="en-US" sz="1800" dirty="0"/>
              <a:t>More stages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ym typeface="Wingdings" panose="05000000000000000000" pitchFamily="2" charset="2"/>
              </a:rPr>
              <a:t>even more complex, unreadable code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Remarks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0" y="1844824"/>
            <a:ext cx="2366429" cy="19801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17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352" y="188640"/>
            <a:ext cx="6048672" cy="64807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nl-NL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nl-NL" sz="1100" dirty="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pragma</a:t>
            </a:r>
            <a:r>
              <a:rPr lang="nl-NL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</a:t>
            </a:r>
            <a:r>
              <a:rPr lang="nl-NL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parallel </a:t>
            </a:r>
            <a:r>
              <a:rPr lang="nl-NL" sz="1100" dirty="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endParaRPr lang="nl-NL" sz="1100" dirty="0">
              <a:solidFill>
                <a:srgbClr val="804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a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[(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__m128i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fr-FR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uint16_t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&amp;(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fr-FR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fr-FR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__m128i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__m128i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*)(&amp;(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+(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)/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549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18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352" y="188640"/>
            <a:ext cx="6048672" cy="64807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nl-NL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</a:t>
            </a:r>
            <a:r>
              <a:rPr lang="nl-NL" sz="1100" dirty="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pragma</a:t>
            </a:r>
            <a:r>
              <a:rPr lang="nl-NL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omp</a:t>
            </a:r>
            <a:r>
              <a:rPr lang="nl-NL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parallel </a:t>
            </a:r>
            <a:r>
              <a:rPr lang="nl-NL" sz="1100" dirty="0" err="1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endParaRPr lang="nl-NL" sz="1100" dirty="0">
              <a:solidFill>
                <a:srgbClr val="804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height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a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__m128i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[(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width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__m128i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fr-FR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uint16_t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&amp;(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fr-FR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fr-FR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fr-FR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fr-FR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_mm_loadu_si128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((</a:t>
            </a:r>
            <a:r>
              <a:rPr lang="it-IT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const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__m128i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</a:t>
            </a:r>
            <a:r>
              <a:rPr lang="it-IT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it-IT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it-IT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s-ES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</a:t>
            </a:r>
            <a:r>
              <a:rPr lang="es-E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es-E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__m128i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__m128i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*)(&amp;(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xTile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yTile</a:t>
            </a:r>
            <a:r>
              <a:rPr lang="nl-NL" sz="11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int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a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+(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2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*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)/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b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nl-NL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c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_mm_load_si128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tmpPtr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_mm_add_epi16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_mm_mulhi_epi16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one_third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_mm_store_si128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outPtr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++,</a:t>
            </a: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avg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r>
              <a:rPr lang="nl-NL" sz="1100" b="1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nl-NL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114300" indent="0">
              <a:buNone/>
            </a:pPr>
            <a:endParaRPr lang="nl-NL" sz="1100" dirty="0"/>
          </a:p>
        </p:txBody>
      </p:sp>
      <p:sp>
        <p:nvSpPr>
          <p:cNvPr id="6" name="Rectangle 5"/>
          <p:cNvSpPr/>
          <p:nvPr/>
        </p:nvSpPr>
        <p:spPr>
          <a:xfrm>
            <a:off x="5879976" y="2204864"/>
            <a:ext cx="6048672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blur_3x3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Var 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xi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yi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es-ES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The algorithm - no storage or order</a:t>
            </a:r>
          </a:p>
          <a:p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in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ES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in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es-ES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s-ES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s-ES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));</a:t>
            </a:r>
            <a:endParaRPr lang="es-ES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// The schedule - defines order, locality; implies storage</a:t>
            </a:r>
          </a:p>
          <a:p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es-ES" sz="1200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tile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xi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yi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128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es-E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32</a:t>
            </a:r>
            <a:r>
              <a:rPr lang="es-ES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s-ES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vectorize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xi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).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parallel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bx</a:t>
            </a:r>
            <a:r>
              <a:rPr lang="nl-NL" sz="1200" b="1" dirty="0" err="1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x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).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vectorize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8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nl-NL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;</a:t>
            </a:r>
            <a:endParaRPr lang="nl-NL" sz="1200" dirty="0" smtClean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2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2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Halide</a:t>
            </a:r>
            <a:endParaRPr lang="nl-NL" sz="32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ea typeface="Times New Roman"/>
                <a:cs typeface="Arial" panose="020B0604020202020204" pitchFamily="34" charset="0"/>
              </a:rPr>
              <a:t>Halide DSL and compiler for image processing pipelines:</a:t>
            </a:r>
          </a:p>
          <a:p>
            <a:r>
              <a:rPr lang="nl-NL" sz="1800" dirty="0">
                <a:ea typeface="Times New Roman"/>
                <a:cs typeface="Arial" panose="020B0604020202020204" pitchFamily="34" charset="0"/>
              </a:rPr>
              <a:t>Front-end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embedded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in C++</a:t>
            </a:r>
          </a:p>
          <a:p>
            <a:r>
              <a:rPr lang="en-US" sz="1800" dirty="0">
                <a:cs typeface="Arial" panose="020B0604020202020204" pitchFamily="34" charset="0"/>
              </a:rPr>
              <a:t>Compiler can target many back-ends</a:t>
            </a:r>
          </a:p>
          <a:p>
            <a:pPr lvl="1"/>
            <a:r>
              <a:rPr lang="en-US" sz="1400" dirty="0">
                <a:cs typeface="Arial" panose="020B0604020202020204" pitchFamily="34" charset="0"/>
              </a:rPr>
              <a:t>Including x86/SSE, ARM v7/NEON, CUDA, Native Client, and OpenCL, WASM, Hexagon DSP </a:t>
            </a:r>
          </a:p>
          <a:p>
            <a:r>
              <a:rPr lang="en-US" sz="1600" dirty="0">
                <a:cs typeface="Arial" panose="020B0604020202020204" pitchFamily="34" charset="0"/>
              </a:rPr>
              <a:t>Support from industry (Google, Adobe)</a:t>
            </a:r>
          </a:p>
          <a:p>
            <a:pPr lvl="1"/>
            <a:r>
              <a:rPr lang="en-US" sz="1400" dirty="0">
                <a:cs typeface="Arial" panose="020B0604020202020204" pitchFamily="34" charset="0"/>
              </a:rPr>
              <a:t>Google Pixel camera / Pixel Core</a:t>
            </a:r>
          </a:p>
          <a:p>
            <a:pPr lvl="1"/>
            <a:endParaRPr lang="en-US" sz="1400" dirty="0">
              <a:cs typeface="Arial" panose="020B0604020202020204" pitchFamily="34" charset="0"/>
            </a:endParaRPr>
          </a:p>
          <a:p>
            <a:endParaRPr lang="en-US" sz="1800" dirty="0"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6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Example</a:t>
            </a:r>
            <a:br>
              <a:rPr lang="nl-NL" dirty="0"/>
            </a:br>
            <a:r>
              <a:rPr lang="nl-NL" sz="2400" dirty="0"/>
              <a:t>3x3 box filter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</a:t>
            </a:fld>
            <a:endParaRPr lang="nl-NL"/>
          </a:p>
        </p:txBody>
      </p:sp>
      <p:grpSp>
        <p:nvGrpSpPr>
          <p:cNvPr id="23" name="Group 22"/>
          <p:cNvGrpSpPr/>
          <p:nvPr/>
        </p:nvGrpSpPr>
        <p:grpSpPr>
          <a:xfrm>
            <a:off x="1984310" y="1607621"/>
            <a:ext cx="6240780" cy="693420"/>
            <a:chOff x="397919" y="2034570"/>
            <a:chExt cx="6240780" cy="693420"/>
          </a:xfrm>
        </p:grpSpPr>
        <p:sp>
          <p:nvSpPr>
            <p:cNvPr id="7" name="Rectangle 6"/>
            <p:cNvSpPr/>
            <p:nvPr/>
          </p:nvSpPr>
          <p:spPr>
            <a:xfrm>
              <a:off x="1609499" y="2034570"/>
              <a:ext cx="1409700" cy="69342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Horizontal </a:t>
              </a:r>
            </a:p>
            <a:p>
              <a:pPr algn="ctr"/>
              <a:r>
                <a:rPr lang="en-US" dirty="0"/>
                <a:t>blur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4099" y="2034570"/>
              <a:ext cx="1409700" cy="6934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Vertical</a:t>
              </a:r>
            </a:p>
            <a:p>
              <a:pPr algn="ctr"/>
              <a:r>
                <a:rPr lang="en-US" dirty="0"/>
                <a:t>blur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97919" y="2240310"/>
              <a:ext cx="121158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019199" y="2255550"/>
              <a:ext cx="110490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533799" y="2240310"/>
              <a:ext cx="110490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80715"/>
              </p:ext>
            </p:extLst>
          </p:nvPr>
        </p:nvGraphicFramePr>
        <p:xfrm>
          <a:off x="7248128" y="4362360"/>
          <a:ext cx="131064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"/>
                <a:gridCol w="436880"/>
                <a:gridCol w="43688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39597"/>
              </p:ext>
            </p:extLst>
          </p:nvPr>
        </p:nvGraphicFramePr>
        <p:xfrm>
          <a:off x="7248128" y="2993276"/>
          <a:ext cx="131064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"/>
                <a:gridCol w="436880"/>
                <a:gridCol w="4368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7752184" y="3391666"/>
            <a:ext cx="331470" cy="609723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747596" y="4721468"/>
            <a:ext cx="763905" cy="327794"/>
          </a:xfrm>
          <a:prstGeom prst="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24001" y="4085361"/>
            <a:ext cx="5544615" cy="589646"/>
            <a:chOff x="334903" y="3114755"/>
            <a:chExt cx="5544615" cy="58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11560" y="3114755"/>
                  <a:ext cx="4991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114755"/>
                  <a:ext cx="499130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174" r="-611" b="-32609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4903" y="3427402"/>
                  <a:ext cx="554461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03" y="3427402"/>
                  <a:ext cx="554461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174" b="-32609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1800658" y="2823869"/>
            <a:ext cx="4865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simple, two-stage imaging pipeline: </a:t>
            </a:r>
            <a:r>
              <a:rPr lang="en-US" b="1" dirty="0"/>
              <a:t>3x3 blur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658" y="3634823"/>
            <a:ext cx="439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Basic function: a summation over a 3x3 area: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00657" y="5567167"/>
            <a:ext cx="525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leave out the </a:t>
            </a:r>
            <a:r>
              <a:rPr lang="en-US"/>
              <a:t>averaging </a:t>
            </a:r>
            <a:r>
              <a:rPr lang="en-US" smtClean="0"/>
              <a:t>step (i.e. dividing by 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Halide</a:t>
            </a:r>
            <a:endParaRPr lang="nl-NL" sz="32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err="1">
                <a:ea typeface="Times New Roman"/>
                <a:cs typeface="Arial" panose="020B0604020202020204" pitchFamily="34" charset="0"/>
              </a:rPr>
              <a:t>Halide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DSL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and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compiler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for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image processing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pipelines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:</a:t>
            </a:r>
          </a:p>
          <a:p>
            <a:r>
              <a:rPr lang="nl-NL" sz="1800" dirty="0">
                <a:ea typeface="Times New Roman"/>
                <a:cs typeface="Arial" panose="020B0604020202020204" pitchFamily="34" charset="0"/>
              </a:rPr>
              <a:t>Front-end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embedded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in C++</a:t>
            </a:r>
          </a:p>
          <a:p>
            <a:r>
              <a:rPr lang="en-US" sz="1800" dirty="0">
                <a:cs typeface="Arial" panose="020B0604020202020204" pitchFamily="34" charset="0"/>
              </a:rPr>
              <a:t>Compiler can target many back-ends</a:t>
            </a:r>
          </a:p>
          <a:p>
            <a:pPr lvl="1"/>
            <a:r>
              <a:rPr lang="en-US" sz="1400" dirty="0">
                <a:cs typeface="Arial" panose="020B0604020202020204" pitchFamily="34" charset="0"/>
              </a:rPr>
              <a:t>Including x86/SSE, ARM v7/NEON, CUDA, Native Client, and OpenCL, WASM, Hexagon DSP </a:t>
            </a:r>
          </a:p>
          <a:p>
            <a:r>
              <a:rPr lang="en-US" sz="1600" dirty="0">
                <a:cs typeface="Arial" panose="020B0604020202020204" pitchFamily="34" charset="0"/>
              </a:rPr>
              <a:t>Support from industry (Google, Adobe)</a:t>
            </a:r>
          </a:p>
          <a:p>
            <a:pPr lvl="1"/>
            <a:r>
              <a:rPr lang="en-US" sz="1400" dirty="0">
                <a:cs typeface="Arial" panose="020B0604020202020204" pitchFamily="34" charset="0"/>
              </a:rPr>
              <a:t>Google Pixel camera / Pixel Core</a:t>
            </a:r>
          </a:p>
          <a:p>
            <a:pPr marL="0" indent="0">
              <a:buNone/>
            </a:pPr>
            <a:endParaRPr lang="en-US" sz="1800" dirty="0"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Times New Roman"/>
                <a:cs typeface="Arial" panose="020B0604020202020204" pitchFamily="34" charset="0"/>
              </a:rPr>
              <a:t>Main idea:</a:t>
            </a:r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r>
              <a:rPr lang="nl-NL" sz="1800" dirty="0">
                <a:ea typeface="Times New Roman"/>
                <a:cs typeface="Arial" panose="020B0604020202020204" pitchFamily="34" charset="0"/>
              </a:rPr>
              <a:t>Decouples algorithm definition from optimization schedule</a:t>
            </a:r>
          </a:p>
          <a:p>
            <a:pPr lvl="1"/>
            <a:r>
              <a:rPr lang="nl-NL" sz="1400" dirty="0">
                <a:ea typeface="Times New Roman"/>
                <a:cs typeface="Arial" panose="020B0604020202020204" pitchFamily="34" charset="0"/>
              </a:rPr>
              <a:t>Apply optimizations without complicating </a:t>
            </a:r>
            <a:r>
              <a:rPr lang="nl-NL" sz="1400" dirty="0" err="1">
                <a:ea typeface="Times New Roman"/>
                <a:cs typeface="Arial" panose="020B0604020202020204" pitchFamily="34" charset="0"/>
              </a:rPr>
              <a:t>the</a:t>
            </a:r>
            <a:r>
              <a:rPr lang="nl-NL" sz="1400" dirty="0">
                <a:ea typeface="Times New Roman"/>
                <a:cs typeface="Arial" panose="020B0604020202020204" pitchFamily="34" charset="0"/>
              </a:rPr>
              <a:t> code</a:t>
            </a:r>
            <a:endParaRPr lang="en-US" sz="1400" dirty="0">
              <a:cs typeface="Arial" panose="020B0604020202020204" pitchFamily="34" charset="0"/>
            </a:endParaRPr>
          </a:p>
          <a:p>
            <a:pPr lvl="1"/>
            <a:endParaRPr lang="en-US" sz="1400" dirty="0">
              <a:cs typeface="Arial" panose="020B0604020202020204" pitchFamily="34" charset="0"/>
            </a:endParaRPr>
          </a:p>
          <a:p>
            <a:endParaRPr lang="en-US" sz="1800" dirty="0"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8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Halide</a:t>
            </a:r>
            <a:endParaRPr lang="nl-NL" sz="32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err="1">
                <a:ea typeface="Times New Roman"/>
                <a:cs typeface="Arial" panose="020B0604020202020204" pitchFamily="34" charset="0"/>
              </a:rPr>
              <a:t>Halide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DSL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and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compiler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for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image processing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pipelines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:</a:t>
            </a:r>
          </a:p>
          <a:p>
            <a:r>
              <a:rPr lang="nl-NL" sz="1800" dirty="0">
                <a:ea typeface="Times New Roman"/>
                <a:cs typeface="Arial" panose="020B0604020202020204" pitchFamily="34" charset="0"/>
              </a:rPr>
              <a:t>Front-end </a:t>
            </a:r>
            <a:r>
              <a:rPr lang="nl-NL" sz="1800" dirty="0" err="1">
                <a:ea typeface="Times New Roman"/>
                <a:cs typeface="Arial" panose="020B0604020202020204" pitchFamily="34" charset="0"/>
              </a:rPr>
              <a:t>embedded</a:t>
            </a:r>
            <a:r>
              <a:rPr lang="nl-NL" sz="1800" dirty="0">
                <a:ea typeface="Times New Roman"/>
                <a:cs typeface="Arial" panose="020B0604020202020204" pitchFamily="34" charset="0"/>
              </a:rPr>
              <a:t> in C++</a:t>
            </a:r>
          </a:p>
          <a:p>
            <a:r>
              <a:rPr lang="en-US" sz="1800" dirty="0">
                <a:cs typeface="Arial" panose="020B0604020202020204" pitchFamily="34" charset="0"/>
              </a:rPr>
              <a:t>Compiler can target many back-ends</a:t>
            </a:r>
          </a:p>
          <a:p>
            <a:pPr lvl="1"/>
            <a:r>
              <a:rPr lang="en-US" sz="1400" dirty="0">
                <a:cs typeface="Arial" panose="020B0604020202020204" pitchFamily="34" charset="0"/>
              </a:rPr>
              <a:t>Including x86/SSE, ARM v7/NEON, CUDA, Native Client, and OpenCL, WASM</a:t>
            </a:r>
            <a:r>
              <a:rPr lang="en-US" sz="1400">
                <a:cs typeface="Arial" panose="020B0604020202020204" pitchFamily="34" charset="0"/>
              </a:rPr>
              <a:t>, </a:t>
            </a:r>
            <a:r>
              <a:rPr lang="en-US" sz="1400" smtClean="0">
                <a:cs typeface="Arial" panose="020B0604020202020204" pitchFamily="34" charset="0"/>
              </a:rPr>
              <a:t>The Qaulcomm Hexagon </a:t>
            </a:r>
            <a:r>
              <a:rPr lang="en-US" sz="1400" dirty="0">
                <a:cs typeface="Arial" panose="020B0604020202020204" pitchFamily="34" charset="0"/>
              </a:rPr>
              <a:t>DSP </a:t>
            </a:r>
          </a:p>
          <a:p>
            <a:r>
              <a:rPr lang="en-US" sz="1600" dirty="0">
                <a:cs typeface="Arial" panose="020B0604020202020204" pitchFamily="34" charset="0"/>
              </a:rPr>
              <a:t>Support from industry (Google, Adobe)</a:t>
            </a:r>
          </a:p>
          <a:p>
            <a:pPr lvl="1"/>
            <a:r>
              <a:rPr lang="en-US" sz="1400" dirty="0">
                <a:cs typeface="Arial" panose="020B0604020202020204" pitchFamily="34" charset="0"/>
              </a:rPr>
              <a:t>Google Pixel camera / Pixel Core</a:t>
            </a:r>
          </a:p>
          <a:p>
            <a:pPr marL="0" indent="0">
              <a:buNone/>
            </a:pPr>
            <a:endParaRPr lang="en-US" sz="1800" dirty="0"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Times New Roman"/>
                <a:cs typeface="Arial" panose="020B0604020202020204" pitchFamily="34" charset="0"/>
              </a:rPr>
              <a:t>Main idea:</a:t>
            </a:r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r>
              <a:rPr lang="nl-NL" sz="1800" dirty="0">
                <a:ea typeface="Times New Roman"/>
                <a:cs typeface="Arial" panose="020B0604020202020204" pitchFamily="34" charset="0"/>
              </a:rPr>
              <a:t>Decouples algorithm definition from optimization schedule</a:t>
            </a:r>
          </a:p>
          <a:p>
            <a:pPr lvl="1"/>
            <a:r>
              <a:rPr lang="nl-NL" sz="1400" dirty="0">
                <a:ea typeface="Times New Roman"/>
                <a:cs typeface="Arial" panose="020B0604020202020204" pitchFamily="34" charset="0"/>
              </a:rPr>
              <a:t>Apply optimizations without complicating </a:t>
            </a:r>
            <a:r>
              <a:rPr lang="nl-NL" sz="1400" dirty="0" err="1">
                <a:ea typeface="Times New Roman"/>
                <a:cs typeface="Arial" panose="020B0604020202020204" pitchFamily="34" charset="0"/>
              </a:rPr>
              <a:t>the</a:t>
            </a:r>
            <a:r>
              <a:rPr lang="nl-NL" sz="1400" dirty="0">
                <a:ea typeface="Times New Roman"/>
                <a:cs typeface="Arial" panose="020B0604020202020204" pitchFamily="34" charset="0"/>
              </a:rPr>
              <a:t> code</a:t>
            </a:r>
            <a:endParaRPr lang="en-US" sz="1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</a:rPr>
              <a:t>Result:</a:t>
            </a:r>
          </a:p>
          <a:p>
            <a:r>
              <a:rPr lang="en-US" sz="1800" dirty="0">
                <a:cs typeface="Arial" panose="020B0604020202020204" pitchFamily="34" charset="0"/>
              </a:rPr>
              <a:t>Easier and faster design space exploration</a:t>
            </a:r>
          </a:p>
          <a:p>
            <a:r>
              <a:rPr lang="en-US" sz="1800" dirty="0">
                <a:cs typeface="Arial" panose="020B0604020202020204" pitchFamily="34" charset="0"/>
              </a:rPr>
              <a:t>Improved code readability and portability</a:t>
            </a:r>
          </a:p>
          <a:p>
            <a:pPr lvl="1"/>
            <a:r>
              <a:rPr lang="en-US" sz="1400" dirty="0">
                <a:cs typeface="Arial" panose="020B0604020202020204" pitchFamily="34" charset="0"/>
              </a:rPr>
              <a:t>For a new architecture we should only change/rewrite the schedule</a:t>
            </a:r>
          </a:p>
          <a:p>
            <a:pPr lvl="1"/>
            <a:endParaRPr lang="en-US" sz="1400" dirty="0">
              <a:cs typeface="Arial" panose="020B0604020202020204" pitchFamily="34" charset="0"/>
            </a:endParaRPr>
          </a:p>
          <a:p>
            <a:endParaRPr lang="en-US" sz="1800" dirty="0"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  <a:p>
            <a:endParaRPr lang="nl-NL" sz="1800" dirty="0"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9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Blur </a:t>
            </a:r>
            <a:r>
              <a:rPr lang="nl-NL" dirty="0" err="1"/>
              <a:t>Example</a:t>
            </a:r>
            <a:r>
              <a:rPr lang="nl-NL" dirty="0"/>
              <a:t/>
            </a:r>
            <a:br>
              <a:rPr lang="nl-NL" dirty="0"/>
            </a:br>
            <a:r>
              <a:rPr lang="nl-NL" sz="2400" dirty="0" err="1"/>
              <a:t>Halide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22</a:t>
            </a:fld>
            <a:endParaRPr lang="nl-NL"/>
          </a:p>
        </p:txBody>
      </p:sp>
      <p:grpSp>
        <p:nvGrpSpPr>
          <p:cNvPr id="23" name="Group 22"/>
          <p:cNvGrpSpPr/>
          <p:nvPr/>
        </p:nvGrpSpPr>
        <p:grpSpPr>
          <a:xfrm>
            <a:off x="1984310" y="1607621"/>
            <a:ext cx="6240780" cy="693420"/>
            <a:chOff x="397919" y="2034570"/>
            <a:chExt cx="6240780" cy="693420"/>
          </a:xfrm>
        </p:grpSpPr>
        <p:sp>
          <p:nvSpPr>
            <p:cNvPr id="7" name="Rectangle 6"/>
            <p:cNvSpPr/>
            <p:nvPr/>
          </p:nvSpPr>
          <p:spPr>
            <a:xfrm>
              <a:off x="1609499" y="2034570"/>
              <a:ext cx="1409700" cy="69342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Horizontal </a:t>
              </a:r>
            </a:p>
            <a:p>
              <a:pPr algn="ctr"/>
              <a:r>
                <a:rPr lang="en-US" dirty="0"/>
                <a:t>blur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4099" y="2034570"/>
              <a:ext cx="1409700" cy="6934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Vertical</a:t>
              </a:r>
            </a:p>
            <a:p>
              <a:pPr algn="ctr"/>
              <a:r>
                <a:rPr lang="en-US" dirty="0"/>
                <a:t>blur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97919" y="2240310"/>
              <a:ext cx="121158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019199" y="2255550"/>
              <a:ext cx="110490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533799" y="2240310"/>
              <a:ext cx="110490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472264" y="3740112"/>
          <a:ext cx="131064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"/>
                <a:gridCol w="436880"/>
                <a:gridCol w="43688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472264" y="2371028"/>
          <a:ext cx="131064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"/>
                <a:gridCol w="436880"/>
                <a:gridCol w="4368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8976320" y="2769418"/>
            <a:ext cx="331470" cy="609723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971732" y="4099220"/>
            <a:ext cx="763905" cy="327794"/>
          </a:xfrm>
          <a:prstGeom prst="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15481" y="2650289"/>
            <a:ext cx="5544615" cy="589646"/>
            <a:chOff x="334903" y="3114755"/>
            <a:chExt cx="5544615" cy="58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11560" y="3114755"/>
                  <a:ext cx="4991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114755"/>
                  <a:ext cx="499130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22" r="-733" b="-355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4903" y="3427402"/>
                  <a:ext cx="554461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03" y="3427402"/>
                  <a:ext cx="554461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222" b="-355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45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Blur </a:t>
            </a:r>
            <a:r>
              <a:rPr lang="nl-NL" dirty="0" err="1"/>
              <a:t>Example</a:t>
            </a:r>
            <a:r>
              <a:rPr lang="nl-NL" dirty="0"/>
              <a:t/>
            </a:r>
            <a:br>
              <a:rPr lang="nl-NL" dirty="0"/>
            </a:br>
            <a:r>
              <a:rPr lang="nl-NL" sz="2400" dirty="0" err="1"/>
              <a:t>Halide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23</a:t>
            </a:fld>
            <a:endParaRPr lang="nl-NL"/>
          </a:p>
        </p:txBody>
      </p:sp>
      <p:grpSp>
        <p:nvGrpSpPr>
          <p:cNvPr id="23" name="Group 22"/>
          <p:cNvGrpSpPr/>
          <p:nvPr/>
        </p:nvGrpSpPr>
        <p:grpSpPr>
          <a:xfrm>
            <a:off x="1984310" y="1607621"/>
            <a:ext cx="6240780" cy="693420"/>
            <a:chOff x="397919" y="2034570"/>
            <a:chExt cx="6240780" cy="693420"/>
          </a:xfrm>
        </p:grpSpPr>
        <p:sp>
          <p:nvSpPr>
            <p:cNvPr id="7" name="Rectangle 6"/>
            <p:cNvSpPr/>
            <p:nvPr/>
          </p:nvSpPr>
          <p:spPr>
            <a:xfrm>
              <a:off x="1609499" y="2034570"/>
              <a:ext cx="1409700" cy="69342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Horizontal </a:t>
              </a:r>
            </a:p>
            <a:p>
              <a:pPr algn="ctr"/>
              <a:r>
                <a:rPr lang="en-US" dirty="0"/>
                <a:t>blur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4099" y="2034570"/>
              <a:ext cx="1409700" cy="6934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Vertical</a:t>
              </a:r>
            </a:p>
            <a:p>
              <a:pPr algn="ctr"/>
              <a:r>
                <a:rPr lang="en-US" dirty="0"/>
                <a:t>blur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97919" y="2240310"/>
              <a:ext cx="121158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019199" y="2255550"/>
              <a:ext cx="110490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533799" y="2240310"/>
              <a:ext cx="1104900" cy="25146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13575"/>
              </p:ext>
            </p:extLst>
          </p:nvPr>
        </p:nvGraphicFramePr>
        <p:xfrm>
          <a:off x="8472264" y="3740112"/>
          <a:ext cx="131064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"/>
                <a:gridCol w="436880"/>
                <a:gridCol w="43688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16976"/>
              </p:ext>
            </p:extLst>
          </p:nvPr>
        </p:nvGraphicFramePr>
        <p:xfrm>
          <a:off x="8472264" y="2371028"/>
          <a:ext cx="131064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80"/>
                <a:gridCol w="436880"/>
                <a:gridCol w="4368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Down Arrow 13"/>
          <p:cNvSpPr/>
          <p:nvPr/>
        </p:nvSpPr>
        <p:spPr>
          <a:xfrm>
            <a:off x="8976320" y="2769418"/>
            <a:ext cx="331470" cy="609723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971732" y="4099220"/>
            <a:ext cx="763905" cy="327794"/>
          </a:xfrm>
          <a:prstGeom prst="rightArrow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15481" y="2650289"/>
            <a:ext cx="5544615" cy="589646"/>
            <a:chOff x="334903" y="3114755"/>
            <a:chExt cx="5544615" cy="58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11560" y="3114755"/>
                  <a:ext cx="49913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114755"/>
                  <a:ext cx="499130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22" r="-733" b="-355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4903" y="3427402"/>
                  <a:ext cx="554461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03" y="3427402"/>
                  <a:ext cx="554461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222" b="-35556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1790147" y="4704639"/>
            <a:ext cx="7200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),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b="1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b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.realize(10,10</a:t>
            </a:r>
            <a:r>
              <a:rPr lang="en-US" sz="16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  <a:sym typeface="Wingdings" panose="05000000000000000000" pitchFamily="2" charset="2"/>
              </a:rPr>
              <a:t> build and execute the loop nest </a:t>
            </a:r>
          </a:p>
          <a:p>
            <a:r>
              <a:rPr lang="en-US" sz="160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  <a:sym typeface="Wingdings" panose="05000000000000000000" pitchFamily="2" charset="2"/>
              </a:rPr>
              <a:t>                     </a:t>
            </a:r>
            <a:r>
              <a:rPr lang="en-US" sz="160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  <a:sym typeface="Wingdings" panose="05000000000000000000" pitchFamily="2" charset="2"/>
              </a:rPr>
              <a:t>     over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  <a:sym typeface="Wingdings" panose="05000000000000000000" pitchFamily="2" charset="2"/>
              </a:rPr>
              <a:t>a 10x10 area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95800" y="3379141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Blur </a:t>
            </a:r>
            <a:r>
              <a:rPr lang="nl-NL" dirty="0" err="1" smtClean="0"/>
              <a:t>Example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Halide</a:t>
            </a:r>
            <a:endParaRPr lang="nl-NL" sz="2800" dirty="0"/>
          </a:p>
        </p:txBody>
      </p:sp>
      <p:sp>
        <p:nvSpPr>
          <p:cNvPr id="12" name="Rectangle 11"/>
          <p:cNvSpPr/>
          <p:nvPr/>
        </p:nvSpPr>
        <p:spPr>
          <a:xfrm>
            <a:off x="2190800" y="112264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5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Blur </a:t>
            </a:r>
            <a:r>
              <a:rPr lang="nl-NL" dirty="0" err="1" smtClean="0"/>
              <a:t>Example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Halide</a:t>
            </a:r>
            <a:endParaRPr lang="nl-NL" sz="2800" dirty="0"/>
          </a:p>
        </p:txBody>
      </p:sp>
      <p:sp>
        <p:nvSpPr>
          <p:cNvPr id="12" name="Rectangle 11"/>
          <p:cNvSpPr/>
          <p:nvPr/>
        </p:nvSpPr>
        <p:spPr>
          <a:xfrm>
            <a:off x="2190800" y="112264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7848" y="24737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25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2002611" y="3140968"/>
            <a:ext cx="8359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in the body, there is </a:t>
            </a:r>
            <a:r>
              <a:rPr lang="en-US" b="1" dirty="0"/>
              <a:t>no notion of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time</a:t>
            </a:r>
            <a:r>
              <a:rPr lang="en-US" dirty="0"/>
              <a:t> (execution order).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space</a:t>
            </a:r>
            <a:r>
              <a:rPr lang="en-US" dirty="0"/>
              <a:t> (buffer assignment, image size, memory allocation)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hardware</a:t>
            </a:r>
            <a:r>
              <a:rPr lang="en-US" dirty="0"/>
              <a:t> (because no time and space)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Blur </a:t>
            </a:r>
            <a:r>
              <a:rPr lang="nl-NL" dirty="0" err="1" smtClean="0"/>
              <a:t>Example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Halide</a:t>
            </a:r>
            <a:endParaRPr lang="nl-NL" sz="2800" dirty="0"/>
          </a:p>
        </p:txBody>
      </p:sp>
      <p:sp>
        <p:nvSpPr>
          <p:cNvPr id="12" name="Rectangle 11"/>
          <p:cNvSpPr/>
          <p:nvPr/>
        </p:nvSpPr>
        <p:spPr>
          <a:xfrm>
            <a:off x="2190800" y="112264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7848" y="24737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26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2002611" y="3140968"/>
            <a:ext cx="8359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in the body, there is </a:t>
            </a:r>
            <a:r>
              <a:rPr lang="en-US" b="1" dirty="0"/>
              <a:t>no notion of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time</a:t>
            </a:r>
            <a:r>
              <a:rPr lang="en-US" dirty="0"/>
              <a:t> (execution order).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space</a:t>
            </a:r>
            <a:r>
              <a:rPr lang="en-US" dirty="0"/>
              <a:t> (buffer assignment, image size, memory allocation)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hardware</a:t>
            </a:r>
            <a:r>
              <a:rPr lang="en-US" dirty="0"/>
              <a:t> (because no time and space)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very </a:t>
            </a:r>
            <a:r>
              <a:rPr lang="en-US" b="1" dirty="0"/>
              <a:t>clear</a:t>
            </a:r>
            <a:r>
              <a:rPr lang="en-US" dirty="0"/>
              <a:t>, </a:t>
            </a:r>
            <a:r>
              <a:rPr lang="en-US" b="1" dirty="0"/>
              <a:t>concise</a:t>
            </a:r>
            <a:r>
              <a:rPr lang="en-US" dirty="0"/>
              <a:t> and </a:t>
            </a:r>
            <a:r>
              <a:rPr lang="en-US" b="1" dirty="0"/>
              <a:t>readable</a:t>
            </a:r>
            <a:r>
              <a:rPr lang="en-US" dirty="0"/>
              <a:t> algorithm.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</a:t>
            </a:r>
            <a:r>
              <a:rPr lang="en-US" b="1" dirty="0"/>
              <a:t>not chosen any optimization strategy </a:t>
            </a:r>
            <a:r>
              <a:rPr lang="en-US" dirty="0"/>
              <a:t>yet.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b="1" dirty="0"/>
              <a:t>we can use this same starting point </a:t>
            </a:r>
            <a:r>
              <a:rPr lang="en-US" dirty="0"/>
              <a:t>on any target architecture.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(in C, a naïve implementation would already require scheduling decisions)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72784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9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368" y="2815338"/>
            <a:ext cx="2354923" cy="3612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407368" y="1337862"/>
            <a:ext cx="58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/>
              <a:t>Scheduling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/>
              <a:t>Inter-stage scheduling - inline</a:t>
            </a:r>
            <a:endParaRPr lang="nl-NL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815338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27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1721768" y="4448632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Internally, Halide converts this functional representation to a C-like loop nest.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By </a:t>
            </a:r>
            <a:r>
              <a:rPr lang="en-US" dirty="0"/>
              <a:t>default, if nothing else is done, everything is </a:t>
            </a:r>
            <a:r>
              <a:rPr lang="en-US" b="1" dirty="0" err="1"/>
              <a:t>inlined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14" y="651402"/>
            <a:ext cx="3307290" cy="328165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176120" y="476672"/>
            <a:ext cx="36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28248" y="899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dimension</a:t>
            </a:r>
            <a:endParaRPr lang="nl-NL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04112" y="651402"/>
            <a:ext cx="0" cy="3281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71964" y="149724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dimension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3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368" y="1337862"/>
            <a:ext cx="58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/>
              <a:t>Scheduling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/>
              <a:t>Inter-stage scheduling - inline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28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911425" y="3931602"/>
            <a:ext cx="108732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out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out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	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    	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   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   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	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14" y="651403"/>
            <a:ext cx="3307290" cy="328165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975598" y="2815338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7368" y="2780928"/>
            <a:ext cx="2354923" cy="36120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02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7368" y="1337862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.compute_root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/>
              <a:t>Scheduling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/>
              <a:t>Inter-stage scheduling</a:t>
            </a:r>
            <a:endParaRPr lang="nl-NL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275450"/>
            <a:ext cx="5417262" cy="2441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3975598" y="2815338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29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99821" y="2815338"/>
            <a:ext cx="2356345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1775520" y="482254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compute_root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: compute and store all outputs of a (producer) </a:t>
            </a:r>
            <a:r>
              <a:rPr lang="en-US"/>
              <a:t>function </a:t>
            </a:r>
            <a:r>
              <a:rPr lang="en-US" smtClean="0"/>
              <a:t> </a:t>
            </a:r>
          </a:p>
          <a:p>
            <a:r>
              <a:rPr lang="en-US"/>
              <a:t>	</a:t>
            </a:r>
            <a:r>
              <a:rPr lang="en-US" smtClean="0"/>
              <a:t>	    </a:t>
            </a:r>
            <a:r>
              <a:rPr lang="en-US" smtClean="0"/>
              <a:t>before </a:t>
            </a:r>
            <a:r>
              <a:rPr lang="en-US" dirty="0"/>
              <a:t>starting computation of </a:t>
            </a:r>
            <a:r>
              <a:rPr lang="en-US"/>
              <a:t>the </a:t>
            </a:r>
            <a:r>
              <a:rPr lang="en-US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Inline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1631504" y="956915"/>
            <a:ext cx="105604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    +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    +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3717032"/>
            <a:ext cx="3444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9 loads per output pixel</a:t>
            </a:r>
          </a:p>
          <a:p>
            <a:pPr marL="285750" indent="-285750">
              <a:buFontTx/>
              <a:buChar char="-"/>
            </a:pPr>
            <a:r>
              <a:rPr lang="en-US" dirty="0"/>
              <a:t>8 additions per output pixel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Completely parallelizable (independent pixels)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Unnecessary </a:t>
            </a:r>
            <a:r>
              <a:rPr lang="en-US" dirty="0" err="1">
                <a:solidFill>
                  <a:srgbClr val="FF0000"/>
                </a:solidFill>
              </a:rPr>
              <a:t>recomputation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888088" y="908720"/>
            <a:ext cx="4032448" cy="504056"/>
          </a:xfrm>
          <a:prstGeom prst="wedgeRoundRectCallout">
            <a:avLst>
              <a:gd name="adj1" fmla="val 25910"/>
              <a:gd name="adj2" fmla="val 201617"/>
              <a:gd name="adj3" fmla="val 16667"/>
            </a:avLst>
          </a:prstGeom>
          <a:solidFill>
            <a:srgbClr val="FFFF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33CC"/>
                </a:solidFill>
              </a:rPr>
              <a:t>Linearized the 2-d </a:t>
            </a:r>
            <a:r>
              <a:rPr lang="en-US" smtClean="0">
                <a:solidFill>
                  <a:srgbClr val="0033CC"/>
                </a:solidFill>
              </a:rPr>
              <a:t>index into a 1-d index</a:t>
            </a:r>
            <a:endParaRPr 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7368" y="1337862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.compute_root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/>
              <a:t>Scheduling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/>
              <a:t>Inter-stage scheduling</a:t>
            </a:r>
            <a:endParaRPr lang="nl-NL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6962" cy="244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95516" y="3397056"/>
            <a:ext cx="8954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 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 +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&lt;(H-1);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r>
              <a:rPr lang="nl-NL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-1)*W] + </a:t>
            </a:r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+1)*W];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l-NL" sz="160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>
              <a:defRPr/>
            </a:pPr>
            <a:endParaRPr lang="en-US" sz="800" kern="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815338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30</a:t>
            </a:fld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399821" y="2815338"/>
            <a:ext cx="2356345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36" y="3399965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7368" y="1337862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498" y="2780928"/>
            <a:ext cx="2581158" cy="327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256708"/>
            <a:ext cx="11665296" cy="970368"/>
          </a:xfrm>
        </p:spPr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</a:t>
            </a:r>
            <a:endParaRPr lang="nl-NL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31</a:t>
            </a:fld>
            <a:endParaRPr lang="nl-NL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1280160"/>
            <a:ext cx="5416965" cy="244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7368" y="4694022"/>
            <a:ext cx="11665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compute_root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is actually a special case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compute_at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.compute_at(</a:t>
            </a:r>
            <a:r>
              <a:rPr lang="en-US" b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/>
              <a:t> </a:t>
            </a:r>
            <a:r>
              <a:rPr lang="en-US" smtClean="0"/>
              <a:t> means</a:t>
            </a:r>
            <a:r>
              <a:rPr lang="en-US"/>
              <a:t>: </a:t>
            </a:r>
            <a:r>
              <a:rPr lang="en-US" smtClean="0"/>
              <a:t> </a:t>
            </a:r>
            <a:br>
              <a:rPr lang="en-US" smtClean="0"/>
            </a:br>
            <a:r>
              <a:rPr lang="en-US" b="1" i="1" smtClean="0"/>
              <a:t>“</a:t>
            </a:r>
            <a:r>
              <a:rPr lang="en-US" b="1" i="1" dirty="0"/>
              <a:t>Whenever </a:t>
            </a:r>
            <a:r>
              <a:rPr lang="en-US" b="1" i="1"/>
              <a:t>stage </a:t>
            </a:r>
            <a:r>
              <a:rPr lang="en-US" b="1" i="1">
                <a:solidFill>
                  <a:srgbClr val="00B050"/>
                </a:solidFill>
              </a:rPr>
              <a:t>by </a:t>
            </a:r>
            <a:r>
              <a:rPr lang="en-US" b="1" i="1" dirty="0"/>
              <a:t>starts an </a:t>
            </a:r>
            <a:r>
              <a:rPr lang="en-US" b="1" i="1" dirty="0">
                <a:solidFill>
                  <a:srgbClr val="7030A0"/>
                </a:solidFill>
              </a:rPr>
              <a:t>iteration of the y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loop</a:t>
            </a:r>
            <a:r>
              <a:rPr lang="en-US" b="1" i="1" dirty="0"/>
              <a:t>, first </a:t>
            </a:r>
            <a:r>
              <a:rPr lang="en-US" b="1" i="1">
                <a:solidFill>
                  <a:srgbClr val="0070C0"/>
                </a:solidFill>
              </a:rPr>
              <a:t>calculate </a:t>
            </a:r>
            <a:r>
              <a:rPr lang="en-US" b="1" i="1" smtClean="0">
                <a:solidFill>
                  <a:srgbClr val="0070C0"/>
                </a:solidFill>
              </a:rPr>
              <a:t>those </a:t>
            </a:r>
            <a:r>
              <a:rPr lang="en-US" b="1" i="1" dirty="0">
                <a:solidFill>
                  <a:srgbClr val="0070C0"/>
                </a:solidFill>
              </a:rPr>
              <a:t>pixels of stage </a:t>
            </a:r>
            <a:r>
              <a:rPr lang="en-US" b="1" i="1" dirty="0" err="1">
                <a:solidFill>
                  <a:srgbClr val="0070C0"/>
                </a:solidFill>
              </a:rPr>
              <a:t>bx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that will be consumed</a:t>
            </a:r>
            <a:r>
              <a:rPr lang="en-US" b="1" i="1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other words: computation of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bx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is fused at the </a:t>
            </a:r>
            <a:r>
              <a:rPr lang="en-US" b="1" dirty="0">
                <a:solidFill>
                  <a:srgbClr val="7030A0"/>
                </a:solidFill>
              </a:rPr>
              <a:t>loop over y </a:t>
            </a:r>
            <a:r>
              <a:rPr lang="en-US" b="1"/>
              <a:t>of </a:t>
            </a:r>
            <a:r>
              <a:rPr lang="en-US" b="1">
                <a:solidFill>
                  <a:srgbClr val="00B050"/>
                </a:solidFill>
              </a:rPr>
              <a:t>by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8498" y="3224007"/>
            <a:ext cx="103099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100" b="1" i="1" dirty="0" smtClean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[W*3];</a:t>
            </a:r>
          </a:p>
          <a:p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y-1; 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&lt;y+2;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&lt;W-1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hx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hy-y+1)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2*W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376" y="4397903"/>
            <a:ext cx="9158040" cy="102089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</a:t>
            </a:r>
            <a:endParaRPr lang="nl-NL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32</a:t>
            </a:fld>
            <a:endParaRPr lang="nl-NL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3246" cy="2439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47928" y="3933056"/>
            <a:ext cx="3024336" cy="817245"/>
          </a:xfrm>
          <a:prstGeom prst="wedgeRoundRectCallout">
            <a:avLst>
              <a:gd name="adj1" fmla="val -99247"/>
              <a:gd name="adj2" fmla="val -9094"/>
              <a:gd name="adj3" fmla="val 16667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At this point in the nest: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Allocate a buffer </a:t>
            </a:r>
            <a:r>
              <a:rPr lang="en-US" sz="1400" dirty="0">
                <a:solidFill>
                  <a:srgbClr val="FF0000"/>
                </a:solidFill>
              </a:rPr>
              <a:t>for </a:t>
            </a:r>
            <a:r>
              <a:rPr lang="en-US" sz="1400" dirty="0" err="1">
                <a:solidFill>
                  <a:schemeClr val="accent3"/>
                </a:solidFill>
              </a:rPr>
              <a:t>bx</a:t>
            </a: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Fill it with the required </a:t>
            </a:r>
            <a:r>
              <a:rPr lang="en-US" sz="1400" b="1" dirty="0">
                <a:solidFill>
                  <a:srgbClr val="FF0000"/>
                </a:solidFill>
              </a:rPr>
              <a:t>3 lines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368" y="1337862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8498" y="2780928"/>
            <a:ext cx="2581158" cy="327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9336" y="3399965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376" y="4397903"/>
            <a:ext cx="9158040" cy="102089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</a:t>
            </a:r>
            <a:endParaRPr lang="nl-NL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33</a:t>
            </a:fld>
            <a:endParaRPr lang="nl-NL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3246" cy="243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83632" y="414009"/>
            <a:ext cx="4654473" cy="830997"/>
          </a:xfrm>
          <a:prstGeom prst="wedgeRectCallout">
            <a:avLst>
              <a:gd name="adj1" fmla="val -6195"/>
              <a:gd name="adj2" fmla="val 74726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This is not equivalent to our initial fused C implementation yet, because the </a:t>
            </a:r>
            <a:r>
              <a:rPr lang="en-US" sz="1600" dirty="0" err="1">
                <a:solidFill>
                  <a:srgbClr val="0070C0"/>
                </a:solidFill>
              </a:rPr>
              <a:t>bx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pixels are </a:t>
            </a:r>
            <a:r>
              <a:rPr lang="en-US" sz="1600" b="1" dirty="0"/>
              <a:t>not being re-used but instead re-calculated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368" y="1337862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8498" y="2780928"/>
            <a:ext cx="2581158" cy="327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9336" y="3399965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498" y="3224007"/>
            <a:ext cx="103099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100" b="1" i="1" dirty="0" smtClean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[W*3];</a:t>
            </a:r>
          </a:p>
          <a:p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y-1; 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&lt;y+2;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&lt;W-1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hx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hy-y+1)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2*W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376" y="4397903"/>
            <a:ext cx="9158040" cy="102089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</a:t>
            </a:r>
            <a:endParaRPr lang="nl-NL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34</a:t>
            </a:fld>
            <a:endParaRPr lang="nl-NL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3246" cy="243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83632" y="414009"/>
            <a:ext cx="4654473" cy="830997"/>
          </a:xfrm>
          <a:prstGeom prst="wedgeRectCallout">
            <a:avLst>
              <a:gd name="adj1" fmla="val -6195"/>
              <a:gd name="adj2" fmla="val 74726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This is not equivalent to our initial fused C implementation yet, because the </a:t>
            </a:r>
            <a:r>
              <a:rPr lang="en-US" sz="1600" dirty="0" err="1">
                <a:solidFill>
                  <a:srgbClr val="0070C0"/>
                </a:solidFill>
              </a:rPr>
              <a:t>bx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pixels are </a:t>
            </a:r>
            <a:r>
              <a:rPr lang="en-US" sz="1600" b="1" dirty="0"/>
              <a:t>not being re-used but instead re-calculated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368" y="1337862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8498" y="2780928"/>
            <a:ext cx="2581158" cy="327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9336" y="3399965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498" y="3224007"/>
            <a:ext cx="103099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100" b="1" i="1" dirty="0" smtClean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[W*3];</a:t>
            </a:r>
          </a:p>
          <a:p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y-1; 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&lt;y+2;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&lt;W-1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hx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hy-y+1)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2*W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376" y="4397903"/>
            <a:ext cx="9158040" cy="102089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</a:t>
            </a:r>
            <a:endParaRPr lang="nl-NL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35</a:t>
            </a:fld>
            <a:endParaRPr lang="nl-NL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3246" cy="243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83632" y="414009"/>
            <a:ext cx="4654473" cy="830997"/>
          </a:xfrm>
          <a:prstGeom prst="wedgeRectCallout">
            <a:avLst>
              <a:gd name="adj1" fmla="val -6195"/>
              <a:gd name="adj2" fmla="val 74726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This is not equivalent to our initial fused C implementation yet, because the </a:t>
            </a:r>
            <a:r>
              <a:rPr lang="en-US" sz="1600" dirty="0" err="1">
                <a:solidFill>
                  <a:srgbClr val="0070C0"/>
                </a:solidFill>
              </a:rPr>
              <a:t>bx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pixels are </a:t>
            </a:r>
            <a:r>
              <a:rPr lang="en-US" sz="1600" b="1" dirty="0"/>
              <a:t>not being re-used but instead re-calculated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368" y="1337862"/>
            <a:ext cx="5886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8498" y="2780928"/>
            <a:ext cx="2581158" cy="3270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9336" y="3399965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498" y="3224007"/>
            <a:ext cx="103099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100" b="1" i="1" dirty="0" smtClean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[W*3];</a:t>
            </a:r>
          </a:p>
          <a:p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y-1; 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&lt;y+2;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&lt;W-1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hx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hy-y+1)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2*W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Fusion-Folded</a:t>
            </a:r>
            <a:r>
              <a:rPr lang="nl-NL" sz="2400" dirty="0"/>
              <a:t> storage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36</a:t>
            </a:fld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1280160"/>
            <a:ext cx="5416964" cy="244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0" y="4639358"/>
            <a:ext cx="9468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this, we can separate computation from storage using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store_root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.store_root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means: </a:t>
            </a:r>
            <a:r>
              <a:rPr lang="en-US" i="1" dirty="0"/>
              <a:t>“Allocate the buffer for </a:t>
            </a:r>
            <a:r>
              <a:rPr lang="en-US" i="1" dirty="0" err="1">
                <a:solidFill>
                  <a:srgbClr val="0070C0"/>
                </a:solidFill>
              </a:rPr>
              <a:t>bx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/>
              <a:t>outside the loop nest.”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7368" y="1337862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.store_root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368" y="2852936"/>
            <a:ext cx="2581158" cy="4706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3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Fusion-Folded</a:t>
            </a:r>
            <a:r>
              <a:rPr lang="nl-NL" sz="2400" dirty="0"/>
              <a:t> storage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6962" cy="244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07368" y="1337862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.store_root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368" y="2852936"/>
            <a:ext cx="2581158" cy="4706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016" y="3646186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37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407368" y="3721608"/>
            <a:ext cx="9649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W*3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&lt;H;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 + 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y -((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+3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Fusion-Folded</a:t>
            </a:r>
            <a:r>
              <a:rPr lang="nl-NL" sz="2400" dirty="0"/>
              <a:t> storage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6962" cy="2441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07368" y="1337862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.store_root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368" y="2852936"/>
            <a:ext cx="2581158" cy="4706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016" y="3646186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38</a:t>
            </a:fld>
            <a:endParaRPr lang="nl-NL"/>
          </a:p>
        </p:txBody>
      </p:sp>
      <p:sp>
        <p:nvSpPr>
          <p:cNvPr id="18" name="TextBox 17"/>
          <p:cNvSpPr txBox="1"/>
          <p:nvPr/>
        </p:nvSpPr>
        <p:spPr>
          <a:xfrm>
            <a:off x="407368" y="3721608"/>
            <a:ext cx="9649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W*3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&lt;H;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 + 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y -((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+3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Fusion-Folded</a:t>
            </a:r>
            <a:r>
              <a:rPr lang="nl-NL" sz="2400" dirty="0"/>
              <a:t> storage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3" y="1280160"/>
            <a:ext cx="5416962" cy="2441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07368" y="1337862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.store_root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368" y="2852936"/>
            <a:ext cx="2581158" cy="4706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016" y="3646186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39</a:t>
            </a:fld>
            <a:endParaRPr lang="nl-NL"/>
          </a:p>
        </p:txBody>
      </p:sp>
      <p:sp>
        <p:nvSpPr>
          <p:cNvPr id="18" name="TextBox 17"/>
          <p:cNvSpPr txBox="1"/>
          <p:nvPr/>
        </p:nvSpPr>
        <p:spPr>
          <a:xfrm>
            <a:off x="407368" y="3721608"/>
            <a:ext cx="9649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W*3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&lt;H;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 + 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y -((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+3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Inline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4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1631504" y="956915"/>
            <a:ext cx="105604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    +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    + 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789040"/>
            <a:ext cx="2880320" cy="2857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7728" y="3717032"/>
            <a:ext cx="3444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9 loads per output pixel</a:t>
            </a:r>
          </a:p>
          <a:p>
            <a:pPr marL="285750" indent="-285750">
              <a:buFontTx/>
              <a:buChar char="-"/>
            </a:pPr>
            <a:r>
              <a:rPr lang="en-US" dirty="0"/>
              <a:t>8 additions per output pixel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Completely parallelizable (independent pixels)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Unnecessary </a:t>
            </a:r>
            <a:r>
              <a:rPr lang="en-US" dirty="0" err="1">
                <a:solidFill>
                  <a:srgbClr val="FF0000"/>
                </a:solidFill>
              </a:rPr>
              <a:t>recomputation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Scheduling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err="1"/>
              <a:t>Fusion-Folded</a:t>
            </a:r>
            <a:r>
              <a:rPr lang="nl-NL" sz="2400" dirty="0"/>
              <a:t> storage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75598" y="2780929"/>
            <a:ext cx="0" cy="1261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4" y="1280160"/>
            <a:ext cx="5416960" cy="2441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07368" y="1337862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Halide</a:t>
            </a:r>
            <a:endParaRPr lang="en-US" sz="1200" b="1" i="1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Func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y; 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  <a:endParaRPr lang="nl-NL" sz="1600" dirty="0">
              <a:latin typeface="Arial"/>
              <a:ea typeface="Times New Roman"/>
              <a:cs typeface="Times New Roman"/>
            </a:endParaRPr>
          </a:p>
          <a:p>
            <a:r>
              <a:rPr lang="en-US" sz="1600" dirty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-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y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+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  <a:p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.compute_at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.store_root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600" b="1" dirty="0" smtClean="0">
              <a:solidFill>
                <a:srgbClr val="000080"/>
              </a:solidFill>
              <a:highlight>
                <a:srgbClr val="FFFFFF"/>
              </a:highlight>
              <a:latin typeface="Courier New"/>
              <a:ea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.realize</a:t>
            </a:r>
            <a:r>
              <a:rPr lang="en-US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6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10,10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368" y="2852936"/>
            <a:ext cx="2581158" cy="4706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4132401" y="311386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equivalent</a:t>
            </a:r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016" y="3646186"/>
            <a:ext cx="3600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40</a:t>
            </a:fld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407368" y="3721608"/>
            <a:ext cx="9649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W*3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&lt;H;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= y + 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 y -((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y&gt;1) ? 1 : -1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+3 ;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</a:t>
            </a:r>
            <a:r>
              <a:rPr lang="en-US" sz="16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h</a:t>
            </a:r>
            <a:r>
              <a:rPr lang="en-US" sz="1600" dirty="0" err="1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&lt;W;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%3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8248" y="5229200"/>
            <a:ext cx="3672408" cy="715089"/>
          </a:xfrm>
          <a:prstGeom prst="wedgeRoundRectCallout">
            <a:avLst>
              <a:gd name="adj1" fmla="val -36015"/>
              <a:gd name="adj2" fmla="val 8745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Halide automatically applies the storage folding as well!</a:t>
            </a:r>
            <a:endParaRPr lang="nl-N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Intra-Stage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1484785"/>
            <a:ext cx="1006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Intra-Stage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1484784"/>
            <a:ext cx="10066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40060" y="4001321"/>
            <a:ext cx="3744416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gradient.realize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4,4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Default - &gt;</a:t>
            </a:r>
          </a:p>
          <a:p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2" descr="G:\savvas\lesson_05_row_maj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96" y="3793935"/>
            <a:ext cx="1811524" cy="1811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Intra-Stage </a:t>
            </a:r>
            <a:r>
              <a:rPr lang="en-US" sz="3200" smtClean="0"/>
              <a:t>Scheduling: loop interchange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3352" y="1484785"/>
            <a:ext cx="10066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gradient</a:t>
            </a:r>
            <a:r>
              <a:rPr lang="en-US" b="1" dirty="0" err="1">
                <a:sym typeface="Wingdings" panose="05000000000000000000" pitchFamily="2" charset="2"/>
              </a:rPr>
              <a:t>.reorder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y</a:t>
            </a:r>
            <a:r>
              <a:rPr lang="en-US" b="1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</a:t>
            </a:r>
            <a:r>
              <a:rPr lang="en-US" b="1" dirty="0">
                <a:sym typeface="Wingdings" panose="05000000000000000000" pitchFamily="2" charset="2"/>
              </a:rPr>
              <a:t>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43</a:t>
            </a:fld>
            <a:endParaRPr lang="en-US" dirty="0"/>
          </a:p>
        </p:txBody>
      </p:sp>
      <p:pic>
        <p:nvPicPr>
          <p:cNvPr id="11" name="Picture 3" descr="G:\savvas\lesson_05_col_maj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793935"/>
            <a:ext cx="1810512" cy="1810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35960" y="4284658"/>
            <a:ext cx="383961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gradient.reorder</a:t>
            </a:r>
            <a:r>
              <a:rPr lang="nl-NL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gradient.realize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4,4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Loop interchange - &gt;</a:t>
            </a:r>
          </a:p>
          <a:p>
            <a:endParaRPr lang="nl-NL" sz="1600" dirty="0"/>
          </a:p>
        </p:txBody>
      </p:sp>
      <p:sp>
        <p:nvSpPr>
          <p:cNvPr id="13" name="Rectangle 12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40060" y="4001321"/>
            <a:ext cx="3744416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NL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nl-NL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l-NL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gradient.realize</a:t>
            </a:r>
            <a:r>
              <a:rPr lang="nl-N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4,4</a:t>
            </a:r>
            <a:r>
              <a:rPr lang="nl-N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Arial" pitchFamily="34" charset="0"/>
              <a:buNone/>
            </a:pPr>
            <a:r>
              <a:rPr lang="nl-NL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Default - &gt;</a:t>
            </a:r>
          </a:p>
          <a:p>
            <a:endParaRPr lang="nl-NL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nl-NL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nl-NL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nl-NL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nl-NL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nl-NL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nl-N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2" descr="G:\savvas\lesson_05_row_maj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96" y="3793935"/>
            <a:ext cx="1811524" cy="1811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Intra-Stage </a:t>
            </a:r>
            <a:r>
              <a:rPr lang="en-US" sz="3200" smtClean="0"/>
              <a:t>Scheduling: splitting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3352" y="1484784"/>
            <a:ext cx="10066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gradient</a:t>
            </a:r>
            <a:r>
              <a:rPr lang="en-US" b="1" dirty="0" err="1">
                <a:sym typeface="Wingdings" panose="05000000000000000000" pitchFamily="2" charset="2"/>
              </a:rPr>
              <a:t>.reorder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y</a:t>
            </a:r>
            <a:r>
              <a:rPr lang="en-US" b="1" dirty="0" err="1"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</a:t>
            </a:r>
            <a:r>
              <a:rPr lang="en-US" b="1" dirty="0">
                <a:sym typeface="Wingdings" panose="05000000000000000000" pitchFamily="2" charset="2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Split </a:t>
            </a:r>
            <a:r>
              <a:rPr lang="en-US" dirty="0">
                <a:sym typeface="Wingdings" panose="05000000000000000000" pitchFamily="2" charset="2"/>
              </a:rPr>
              <a:t>loop variables into inner and outer  	  	</a:t>
            </a: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gradient</a:t>
            </a:r>
            <a:r>
              <a:rPr lang="en-US" b="1" dirty="0" err="1">
                <a:sym typeface="Wingdings" panose="05000000000000000000" pitchFamily="2" charset="2"/>
              </a:rPr>
              <a:t>.split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x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xout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xin</a:t>
            </a:r>
            <a:r>
              <a:rPr lang="en-US" b="1" dirty="0">
                <a:sym typeface="Wingdings" panose="05000000000000000000" pitchFamily="2" charset="2"/>
              </a:rPr>
              <a:t>, 4);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Tiling</a:t>
            </a:r>
            <a:r>
              <a:rPr lang="en-US" dirty="0">
                <a:sym typeface="Wingdings" panose="05000000000000000000" pitchFamily="2" charset="2"/>
              </a:rPr>
              <a:t> is a just combination of the above: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gradient</a:t>
            </a:r>
            <a:r>
              <a:rPr lang="en-US" b="1" dirty="0" err="1">
                <a:sym typeface="Wingdings" panose="05000000000000000000" pitchFamily="2" charset="2"/>
              </a:rPr>
              <a:t>.split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x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xout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xin</a:t>
            </a:r>
            <a:r>
              <a:rPr lang="en-US" b="1" dirty="0">
                <a:sym typeface="Wingdings" panose="05000000000000000000" pitchFamily="2" charset="2"/>
              </a:rPr>
              <a:t>, 4);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gradient</a:t>
            </a:r>
            <a:r>
              <a:rPr lang="en-US" b="1" dirty="0" err="1">
                <a:sym typeface="Wingdings" panose="05000000000000000000" pitchFamily="2" charset="2"/>
              </a:rPr>
              <a:t>.split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y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yout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yin</a:t>
            </a:r>
            <a:r>
              <a:rPr lang="en-US" b="1" dirty="0">
                <a:sym typeface="Wingdings" panose="05000000000000000000" pitchFamily="2" charset="2"/>
              </a:rPr>
              <a:t>, 4);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gradient</a:t>
            </a:r>
            <a:r>
              <a:rPr lang="en-US" b="1" dirty="0" err="1">
                <a:sym typeface="Wingdings" panose="05000000000000000000" pitchFamily="2" charset="2"/>
              </a:rPr>
              <a:t>.reorder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xin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yin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xout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yout</a:t>
            </a:r>
            <a:r>
              <a:rPr lang="en-US" b="1" dirty="0">
                <a:sym typeface="Wingdings" panose="05000000000000000000" pitchFamily="2" charset="2"/>
              </a:rPr>
              <a:t>);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44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28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Intra-Stage </a:t>
            </a:r>
            <a:r>
              <a:rPr lang="en-US" sz="3200" smtClean="0"/>
              <a:t>Scheduling: tiling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3352" y="1484785"/>
            <a:ext cx="100667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.reorder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Split </a:t>
            </a:r>
            <a:r>
              <a:rPr lang="en-US" dirty="0">
                <a:sym typeface="Wingdings" panose="05000000000000000000" pitchFamily="2" charset="2"/>
              </a:rPr>
              <a:t>loop variables into inner and outer  	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Tiling</a:t>
            </a:r>
            <a:r>
              <a:rPr lang="en-US" dirty="0">
                <a:sym typeface="Wingdings" panose="05000000000000000000" pitchFamily="2" charset="2"/>
              </a:rPr>
              <a:t> is a just combination of the above: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.reorder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>
                <a:sym typeface="Wingdings" panose="05000000000000000000" pitchFamily="2" charset="2"/>
              </a:rPr>
              <a:t>Because this is so common, </a:t>
            </a:r>
            <a:r>
              <a:rPr lang="en-US" b="1" i="1" dirty="0">
                <a:sym typeface="Wingdings" panose="05000000000000000000" pitchFamily="2" charset="2"/>
              </a:rPr>
              <a:t>syntactic sugar </a:t>
            </a:r>
            <a:r>
              <a:rPr lang="en-US" i="1" dirty="0">
                <a:sym typeface="Wingdings" panose="05000000000000000000" pitchFamily="2" charset="2"/>
              </a:rPr>
              <a:t>(a “shortcut”) is offered: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.tile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yout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45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  <p:pic>
        <p:nvPicPr>
          <p:cNvPr id="8" name="Picture 4" descr="G:\savvas\lesson_05_tile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4712754"/>
            <a:ext cx="1810512" cy="1810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40347" y="4417896"/>
            <a:ext cx="4018331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E8E5C"/>
              </a:buClr>
            </a:pPr>
            <a:endParaRPr lang="nl-NL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endParaRPr lang="nl-NL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endParaRPr lang="nl-NL" sz="16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gradient.realize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8,8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Loop tiling - &gt;</a:t>
            </a:r>
          </a:p>
        </p:txBody>
      </p:sp>
    </p:spTree>
    <p:extLst>
      <p:ext uri="{BB962C8B-B14F-4D97-AF65-F5344CB8AC3E}">
        <p14:creationId xmlns:p14="http://schemas.microsoft.com/office/powerpoint/2010/main" val="33635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Intra-Stage </a:t>
            </a:r>
            <a:r>
              <a:rPr lang="en-US" sz="3200" smtClean="0"/>
              <a:t>Scheduling: vectorize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3352" y="1484784"/>
            <a:ext cx="11449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.reorder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Split </a:t>
            </a:r>
            <a:r>
              <a:rPr lang="en-US" dirty="0">
                <a:sym typeface="Wingdings" panose="05000000000000000000" pitchFamily="2" charset="2"/>
              </a:rPr>
              <a:t>loop variables into inner and outer  	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Tiling</a:t>
            </a:r>
            <a:r>
              <a:rPr lang="en-US" dirty="0">
                <a:sym typeface="Wingdings" panose="05000000000000000000" pitchFamily="2" charset="2"/>
              </a:rPr>
              <a:t> is a just combination of the above	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.tile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yout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,</a:t>
            </a:r>
          </a:p>
          <a:p>
            <a:pPr lvl="8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</a:t>
            </a:r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</a:t>
            </a:r>
            <a:r>
              <a:rPr lang="en-US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lvl="8"/>
            <a:endParaRPr lang="en-US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Turn a loop into a </a:t>
            </a:r>
            <a:r>
              <a:rPr lang="en-US" b="1" dirty="0">
                <a:sym typeface="Wingdings" panose="05000000000000000000" pitchFamily="2" charset="2"/>
              </a:rPr>
              <a:t>(series of) vector operation(s)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.vectorize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>
                <a:sym typeface="Wingdings" panose="05000000000000000000" pitchFamily="2" charset="2"/>
              </a:rPr>
              <a:t>; </a:t>
            </a:r>
            <a:r>
              <a:rPr lang="en-US" b="1">
                <a:sym typeface="Wingdings" panose="05000000000000000000" pitchFamily="2" charset="2"/>
              </a:rPr>
              <a:t>	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//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loop over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xin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which has 4 iterations, is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vectorized</a:t>
            </a:r>
            <a:endParaRPr lang="en-US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.vectorize(</a:t>
            </a:r>
            <a:r>
              <a:rPr lang="en-US" b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,4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>
                <a:sym typeface="Wingdings" panose="05000000000000000000" pitchFamily="2" charset="2"/>
              </a:rPr>
              <a:t>; </a:t>
            </a:r>
            <a:r>
              <a:rPr lang="en-US" b="1">
                <a:sym typeface="Wingdings" panose="05000000000000000000" pitchFamily="2" charset="2"/>
              </a:rPr>
              <a:t>	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//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shorter: split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into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out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of 4, then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vectorize</a:t>
            </a:r>
            <a:endParaRPr lang="en-US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lvl="8"/>
            <a:endParaRPr lang="en-US" b="1" dirty="0">
              <a:sym typeface="Wingdings" panose="05000000000000000000" pitchFamily="2" charset="2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4247" y="4651507"/>
            <a:ext cx="401833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E8E5C"/>
              </a:buClr>
            </a:pPr>
            <a:endParaRPr lang="nl-NL" sz="1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endParaRPr lang="nl-NL" sz="1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endParaRPr lang="nl-NL" sz="1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5087889" y="4602115"/>
            <a:ext cx="5242219" cy="20936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gradient.vectorize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x,4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gradient.realize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8, 4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nl-N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Vectorization - &gt;</a:t>
            </a:r>
          </a:p>
          <a:p>
            <a:pPr marL="0" indent="0">
              <a:buNone/>
            </a:pP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5" descr="G:\savvas\lesson_05_vecto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725086"/>
            <a:ext cx="2935806" cy="176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Intra-Stage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1484785"/>
            <a:ext cx="11377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.reorder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Split </a:t>
            </a:r>
            <a:r>
              <a:rPr lang="en-US" dirty="0">
                <a:sym typeface="Wingdings" panose="05000000000000000000" pitchFamily="2" charset="2"/>
              </a:rPr>
              <a:t>loop variables into inner and outer  	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Tiling</a:t>
            </a:r>
            <a:r>
              <a:rPr lang="en-US" dirty="0">
                <a:sym typeface="Wingdings" panose="05000000000000000000" pitchFamily="2" charset="2"/>
              </a:rPr>
              <a:t> is a just combination of the above	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.tile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yout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,</a:t>
            </a:r>
          </a:p>
          <a:p>
            <a:pPr lvl="8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     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ym typeface="Wingdings" panose="05000000000000000000" pitchFamily="2" charset="2"/>
              </a:rPr>
              <a:t>Vectorize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loop iterations 		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.vectorize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268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Intra-Stage </a:t>
            </a:r>
            <a:r>
              <a:rPr lang="en-US" sz="3200" smtClean="0"/>
              <a:t>Scheduling: multiple threads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3352" y="1484784"/>
            <a:ext cx="10066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.reorder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Split </a:t>
            </a:r>
            <a:r>
              <a:rPr lang="en-US" dirty="0">
                <a:sym typeface="Wingdings" panose="05000000000000000000" pitchFamily="2" charset="2"/>
              </a:rPr>
              <a:t>loop variables into inner and outer  	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Tiling</a:t>
            </a:r>
            <a:r>
              <a:rPr lang="en-US" dirty="0">
                <a:sym typeface="Wingdings" panose="05000000000000000000" pitchFamily="2" charset="2"/>
              </a:rPr>
              <a:t> is a just combination of the above	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.tile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yout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,</a:t>
            </a:r>
          </a:p>
          <a:p>
            <a:pPr lvl="8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     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ym typeface="Wingdings" panose="05000000000000000000" pitchFamily="2" charset="2"/>
              </a:rPr>
              <a:t>Vectorize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loop iterations 		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.vectorize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Execute loop iterations in parallel </a:t>
            </a:r>
            <a:r>
              <a:rPr lang="en-US" dirty="0">
                <a:sym typeface="Wingdings" panose="05000000000000000000" pitchFamily="2" charset="2"/>
              </a:rPr>
              <a:t>using multi-threading: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by</a:t>
            </a:r>
            <a:r>
              <a:rPr lang="en-US" b="1" dirty="0" err="1">
                <a:sym typeface="Wingdings" panose="05000000000000000000" pitchFamily="2" charset="2"/>
              </a:rPr>
              <a:t>.parallel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x</a:t>
            </a:r>
            <a:r>
              <a:rPr lang="en-US" b="1" dirty="0">
                <a:sym typeface="Wingdings" panose="05000000000000000000" pitchFamily="2" charset="2"/>
              </a:rPr>
              <a:t>); </a:t>
            </a:r>
            <a:r>
              <a:rPr lang="en-US" dirty="0">
                <a:sym typeface="Wingdings" panose="05000000000000000000" pitchFamily="2" charset="2"/>
              </a:rPr>
              <a:t>//executes each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x </a:t>
            </a:r>
            <a:r>
              <a:rPr lang="en-US" dirty="0">
                <a:sym typeface="Wingdings" panose="05000000000000000000" pitchFamily="2" charset="2"/>
              </a:rPr>
              <a:t>iteration simultaneously in threads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48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337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Intra-Stage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1484784"/>
            <a:ext cx="100667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.reorder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Split </a:t>
            </a:r>
            <a:r>
              <a:rPr lang="en-US" dirty="0">
                <a:sym typeface="Wingdings" panose="05000000000000000000" pitchFamily="2" charset="2"/>
              </a:rPr>
              <a:t>loop variables into inner and outer  	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Tiling</a:t>
            </a:r>
            <a:r>
              <a:rPr lang="en-US" dirty="0">
                <a:sym typeface="Wingdings" panose="05000000000000000000" pitchFamily="2" charset="2"/>
              </a:rPr>
              <a:t> is a just combination of the above	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.tile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yout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,</a:t>
            </a:r>
          </a:p>
          <a:p>
            <a:pPr lvl="8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     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ym typeface="Wingdings" panose="05000000000000000000" pitchFamily="2" charset="2"/>
              </a:rPr>
              <a:t>Vectorize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loop iterations 		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.vectorize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Parallelize </a:t>
            </a:r>
            <a:r>
              <a:rPr lang="en-US" dirty="0">
                <a:sym typeface="Wingdings" panose="05000000000000000000" pitchFamily="2" charset="2"/>
              </a:rPr>
              <a:t>loop iterations		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.parallel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ym typeface="Wingdings" panose="05000000000000000000" pitchFamily="2" charset="2"/>
              </a:rPr>
              <a:t>Many more! </a:t>
            </a:r>
            <a:r>
              <a:rPr lang="en-US" sz="2400" dirty="0">
                <a:sym typeface="Wingdings" panose="05000000000000000000" pitchFamily="2" charset="2"/>
              </a:rPr>
              <a:t>(unrolling,  merging, prefetching, storage ordering </a:t>
            </a:r>
            <a:r>
              <a:rPr lang="en-US" sz="2400" dirty="0" err="1">
                <a:sym typeface="Wingdings" panose="05000000000000000000" pitchFamily="2" charset="2"/>
              </a:rPr>
              <a:t>etc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49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65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Stored</a:t>
            </a:r>
            <a:r>
              <a:rPr lang="nl-NL" sz="2400" dirty="0"/>
              <a:t> </a:t>
            </a:r>
            <a:r>
              <a:rPr lang="nl-NL" sz="2400" dirty="0" err="1"/>
              <a:t>Implementation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3575720" y="332656"/>
            <a:ext cx="828092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pPr lvl="0"/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nl-NL" sz="160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nl-NL" sz="1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0"/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 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 +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*W];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lvl="0"/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&lt;(H-1);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nl-NL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by</a:t>
            </a:r>
            <a:r>
              <a:rPr lang="pl-PL" sz="1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-1)*W] +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+1)*W];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0">
              <a:defRPr/>
            </a:pPr>
            <a:endParaRPr lang="en-US" sz="1050" kern="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9936" y="4437112"/>
            <a:ext cx="3444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6 loads, 1 store per output pixel</a:t>
            </a:r>
          </a:p>
          <a:p>
            <a:pPr marL="285750" indent="-285750">
              <a:buFontTx/>
              <a:buChar char="-"/>
            </a:pPr>
            <a:r>
              <a:rPr lang="en-US" dirty="0"/>
              <a:t>4 additions per output pixel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Very low locality (big buffer)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No </a:t>
            </a:r>
            <a:r>
              <a:rPr lang="en-US" dirty="0" err="1">
                <a:solidFill>
                  <a:srgbClr val="00B050"/>
                </a:solidFill>
              </a:rPr>
              <a:t>recomputation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Still parallelizable</a:t>
            </a:r>
          </a:p>
        </p:txBody>
      </p:sp>
    </p:spTree>
    <p:extLst>
      <p:ext uri="{BB962C8B-B14F-4D97-AF65-F5344CB8AC3E}">
        <p14:creationId xmlns:p14="http://schemas.microsoft.com/office/powerpoint/2010/main" val="17530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Intra-Stage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1484784"/>
            <a:ext cx="9994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looked at the syntax which </a:t>
            </a:r>
            <a:r>
              <a:rPr lang="en-US" b="1" dirty="0"/>
              <a:t>interleaves computation between stages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also syntax which changes the </a:t>
            </a:r>
            <a:r>
              <a:rPr lang="en-US" b="1" dirty="0"/>
              <a:t>order of computation within a single stage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Reorder</a:t>
            </a:r>
            <a:r>
              <a:rPr lang="en-US" dirty="0"/>
              <a:t> loop variables  		</a:t>
            </a:r>
            <a:r>
              <a:rPr lang="en-US" dirty="0">
                <a:sym typeface="Wingdings" panose="05000000000000000000" pitchFamily="2" charset="2"/>
              </a:rPr>
              <a:t>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.reorder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Split </a:t>
            </a:r>
            <a:r>
              <a:rPr lang="en-US" dirty="0">
                <a:sym typeface="Wingdings" panose="05000000000000000000" pitchFamily="2" charset="2"/>
              </a:rPr>
              <a:t>loop variables into inner and outer  	 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.split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Tiling</a:t>
            </a:r>
            <a:r>
              <a:rPr lang="en-US" dirty="0">
                <a:sym typeface="Wingdings" panose="05000000000000000000" pitchFamily="2" charset="2"/>
              </a:rPr>
              <a:t> is a just combination of the above	 	</a:t>
            </a:r>
            <a:r>
              <a:rPr lang="en-US" b="1" dirty="0" err="1">
                <a:solidFill>
                  <a:srgbClr val="00B050"/>
                </a:solidFill>
                <a:sym typeface="Wingdings" panose="05000000000000000000" pitchFamily="2" charset="2"/>
              </a:rPr>
              <a:t>gradient</a:t>
            </a:r>
            <a:r>
              <a:rPr lang="en-US" b="1" dirty="0" err="1">
                <a:sym typeface="Wingdings" panose="05000000000000000000" pitchFamily="2" charset="2"/>
              </a:rPr>
              <a:t>.tile</a:t>
            </a:r>
            <a:r>
              <a:rPr lang="en-US" b="1" dirty="0"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x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y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xout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yout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 ,</a:t>
            </a:r>
          </a:p>
          <a:p>
            <a:pPr lvl="8"/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			     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xin</a:t>
            </a:r>
            <a:r>
              <a:rPr lang="en-US" b="1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yin</a:t>
            </a:r>
            <a:r>
              <a:rPr lang="en-US" b="1" dirty="0">
                <a:sym typeface="Wingdings" panose="05000000000000000000" pitchFamily="2" charset="2"/>
              </a:rPr>
              <a:t>, 4, 4);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ym typeface="Wingdings" panose="05000000000000000000" pitchFamily="2" charset="2"/>
              </a:rPr>
              <a:t>Vectorize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loop iterations 		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.vectorize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4)</a:t>
            </a:r>
            <a:r>
              <a:rPr lang="en-US" b="1" dirty="0">
                <a:sym typeface="Wingdings" panose="05000000000000000000" pitchFamily="2" charset="2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Parallelize </a:t>
            </a:r>
            <a:r>
              <a:rPr lang="en-US" dirty="0">
                <a:sym typeface="Wingdings" panose="05000000000000000000" pitchFamily="2" charset="2"/>
              </a:rPr>
              <a:t>loop iterations		 	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gradient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.parallel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  <a:r>
              <a:rPr lang="en-US" b="1" dirty="0">
                <a:sym typeface="Wingdings" panose="05000000000000000000" pitchFamily="2" charset="2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Many more! </a:t>
            </a:r>
            <a:r>
              <a:rPr lang="en-US" dirty="0">
                <a:sym typeface="Wingdings" panose="05000000000000000000" pitchFamily="2" charset="2"/>
              </a:rPr>
              <a:t>(unrolling,  merging, prefetching, storage ordering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2036" y="5854171"/>
            <a:ext cx="2738122" cy="64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804044" y="616530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=x+y;</a:t>
            </a:r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4045" y="588935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Func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gradient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  <p:pic>
        <p:nvPicPr>
          <p:cNvPr id="12" name="Picture 6" descr="G:\savvas\lesson_05_parallel_til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20" y="4117200"/>
            <a:ext cx="2265572" cy="2265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96079" y="4399428"/>
            <a:ext cx="6336704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gradient.tile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 y, </a:t>
            </a:r>
            <a:r>
              <a:rPr lang="nl-NL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xout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NL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yout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NL" sz="16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xin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yin, 2, 2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nl-NL" sz="16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fuse</a:t>
            </a:r>
            <a:r>
              <a:rPr lang="nl-N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xout</a:t>
            </a:r>
            <a:r>
              <a:rPr lang="nl-NL" sz="16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NL" sz="16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yout</a:t>
            </a:r>
            <a:r>
              <a:rPr lang="nl-NL" sz="16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tile_index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.parallel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tile_index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gradient.realize</a:t>
            </a:r>
            <a:r>
              <a:rPr lang="nl-NL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l-NL" sz="16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8, 8</a:t>
            </a:r>
            <a:r>
              <a:rPr lang="nl-NL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l-NL" sz="16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nl-NL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spcBef>
                <a:spcPct val="20000"/>
              </a:spcBef>
              <a:buClr>
                <a:srgbClr val="9E8E5C"/>
              </a:buClr>
            </a:pPr>
            <a:r>
              <a:rPr lang="nl-NL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Parallel </a:t>
            </a:r>
            <a:r>
              <a:rPr lang="nl-NL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tiles - &gt;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91344" y="4437112"/>
            <a:ext cx="2602632" cy="1081058"/>
          </a:xfrm>
          <a:prstGeom prst="wedgeEllipseCallout">
            <a:avLst>
              <a:gd name="adj1" fmla="val 57012"/>
              <a:gd name="adj2" fmla="val -5857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And of course combinations of the above!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6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51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5"/>
            <a:ext cx="72004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998568" y="1124744"/>
            <a:ext cx="2602632" cy="1081058"/>
          </a:xfrm>
          <a:prstGeom prst="wedgeEllipseCallout">
            <a:avLst>
              <a:gd name="adj1" fmla="val -42878"/>
              <a:gd name="adj2" fmla="val 6498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start with the same functional definitions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551384" y="5373216"/>
            <a:ext cx="5297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But first: a short GPU / CUDA recap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sz="4000" dirty="0" smtClean="0"/>
              <a:t>GPU recap: Let's </a:t>
            </a:r>
            <a:r>
              <a:rPr lang="en" sz="4000" dirty="0"/>
              <a:t>Start Again from 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AFAB-0B4A-894D-9A96-190B87C7197E}" type="slidenum">
              <a:rPr lang="en-US" smtClean="0"/>
              <a:t>52</a:t>
            </a:fld>
            <a:endParaRPr lang="en-US"/>
          </a:p>
        </p:txBody>
      </p:sp>
      <p:sp>
        <p:nvSpPr>
          <p:cNvPr id="231" name="Shape 231"/>
          <p:cNvSpPr txBox="1">
            <a:spLocks noGrp="1"/>
          </p:cNvSpPr>
          <p:nvPr>
            <p:ph type="body" idx="4294967295"/>
          </p:nvPr>
        </p:nvSpPr>
        <p:spPr>
          <a:xfrm>
            <a:off x="3719736" y="1268760"/>
            <a:ext cx="3168650" cy="2160240"/>
          </a:xfrm>
          <a:prstGeom prst="rect">
            <a:avLst/>
          </a:prstGeom>
          <a:solidFill>
            <a:srgbClr val="FFFFCC"/>
          </a:solidFill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2800"/>
              <a:t>int A[2][4];</a:t>
            </a:r>
          </a:p>
          <a:p>
            <a:pPr>
              <a:buNone/>
            </a:pPr>
            <a:r>
              <a:rPr lang="en" sz="2800"/>
              <a:t>for(i=0;i&lt;2;i++)</a:t>
            </a:r>
          </a:p>
          <a:p>
            <a:pPr>
              <a:buNone/>
            </a:pPr>
            <a:r>
              <a:rPr lang="en" sz="2800"/>
              <a:t>    for(j=0;j&lt;4;j++)</a:t>
            </a:r>
          </a:p>
          <a:p>
            <a:pPr>
              <a:buNone/>
            </a:pPr>
            <a:r>
              <a:rPr lang="en" sz="2800"/>
              <a:t>        A[i][j]++;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263352" y="3501008"/>
            <a:ext cx="10515199" cy="26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800"/>
              <a:t>int A[2][4];  </a:t>
            </a:r>
          </a:p>
          <a:p>
            <a:r>
              <a:rPr lang="en" sz="2800"/>
              <a:t>kernelF</a:t>
            </a:r>
            <a:r>
              <a:rPr lang="en" sz="2800">
                <a:solidFill>
                  <a:srgbClr val="38761D"/>
                </a:solidFill>
              </a:rPr>
              <a:t>&lt;&lt;&lt;(2,1),(4,1)&gt;&gt;&gt;</a:t>
            </a:r>
            <a:r>
              <a:rPr lang="en" sz="2800"/>
              <a:t>(A); </a:t>
            </a:r>
          </a:p>
          <a:p>
            <a:r>
              <a:rPr lang="en" sz="2800">
                <a:solidFill>
                  <a:srgbClr val="38761D"/>
                </a:solidFill>
              </a:rPr>
              <a:t>__device__</a:t>
            </a:r>
            <a:r>
              <a:rPr lang="en" sz="2800"/>
              <a:t>    kernelF(A){ </a:t>
            </a:r>
          </a:p>
          <a:p>
            <a:r>
              <a:rPr lang="en" sz="2800"/>
              <a:t>    i = </a:t>
            </a:r>
            <a:r>
              <a:rPr lang="en" sz="2800">
                <a:solidFill>
                  <a:srgbClr val="38761D"/>
                </a:solidFill>
              </a:rPr>
              <a:t>blockIdx.x</a:t>
            </a:r>
            <a:r>
              <a:rPr lang="en" sz="2800"/>
              <a:t>; </a:t>
            </a:r>
          </a:p>
          <a:p>
            <a:r>
              <a:rPr lang="en" sz="2800"/>
              <a:t>    j = </a:t>
            </a:r>
            <a:r>
              <a:rPr lang="en" sz="2800">
                <a:solidFill>
                  <a:srgbClr val="38761D"/>
                </a:solidFill>
              </a:rPr>
              <a:t>threadIdx.x</a:t>
            </a:r>
            <a:r>
              <a:rPr lang="en" sz="2800"/>
              <a:t>; </a:t>
            </a:r>
          </a:p>
          <a:p>
            <a:r>
              <a:rPr lang="en" sz="2800"/>
              <a:t>    A[i][j]++;</a:t>
            </a:r>
          </a:p>
          <a:p>
            <a:r>
              <a:rPr lang="en" sz="2800"/>
              <a:t>}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5735960" y="3789040"/>
            <a:ext cx="57351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800" dirty="0">
                <a:solidFill>
                  <a:srgbClr val="980000"/>
                </a:solidFill>
              </a:rPr>
              <a:t>// define 2x4=8 threads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689601" y="4220801"/>
            <a:ext cx="58179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800" dirty="0">
                <a:solidFill>
                  <a:srgbClr val="980000"/>
                </a:solidFill>
              </a:rPr>
              <a:t>// all threads </a:t>
            </a:r>
            <a:r>
              <a:rPr lang="en" sz="2800">
                <a:solidFill>
                  <a:srgbClr val="980000"/>
                </a:solidFill>
              </a:rPr>
              <a:t>run </a:t>
            </a:r>
            <a:r>
              <a:rPr lang="en" sz="2800" smtClean="0">
                <a:solidFill>
                  <a:srgbClr val="980000"/>
                </a:solidFill>
              </a:rPr>
              <a:t>the same </a:t>
            </a:r>
            <a:r>
              <a:rPr lang="en" sz="2800" dirty="0">
                <a:solidFill>
                  <a:srgbClr val="980000"/>
                </a:solidFill>
              </a:rPr>
              <a:t>kernel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689601" y="4716866"/>
            <a:ext cx="58179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800" dirty="0">
                <a:solidFill>
                  <a:srgbClr val="980000"/>
                </a:solidFill>
              </a:rPr>
              <a:t>// each </a:t>
            </a:r>
            <a:r>
              <a:rPr lang="en" sz="2800" dirty="0">
                <a:solidFill>
                  <a:srgbClr val="0070C0"/>
                </a:solidFill>
              </a:rPr>
              <a:t>thread block</a:t>
            </a:r>
            <a:r>
              <a:rPr lang="en" sz="2800" dirty="0">
                <a:solidFill>
                  <a:srgbClr val="980000"/>
                </a:solidFill>
              </a:rPr>
              <a:t> has its id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689601" y="5172401"/>
            <a:ext cx="58179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800" dirty="0">
                <a:solidFill>
                  <a:srgbClr val="980000"/>
                </a:solidFill>
              </a:rPr>
              <a:t>// each </a:t>
            </a:r>
            <a:r>
              <a:rPr lang="en" sz="2800" dirty="0">
                <a:solidFill>
                  <a:srgbClr val="0070C0"/>
                </a:solidFill>
              </a:rPr>
              <a:t>thread</a:t>
            </a:r>
            <a:r>
              <a:rPr lang="en" sz="2800" dirty="0">
                <a:solidFill>
                  <a:srgbClr val="980000"/>
                </a:solidFill>
              </a:rPr>
              <a:t> has its id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689600" y="56804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800" dirty="0">
                <a:solidFill>
                  <a:srgbClr val="980000"/>
                </a:solidFill>
              </a:rPr>
              <a:t>// each thread has different i and j</a:t>
            </a:r>
          </a:p>
        </p:txBody>
      </p:sp>
      <p:cxnSp>
        <p:nvCxnSpPr>
          <p:cNvPr id="238" name="Shape 238"/>
          <p:cNvCxnSpPr/>
          <p:nvPr/>
        </p:nvCxnSpPr>
        <p:spPr>
          <a:xfrm flipH="1">
            <a:off x="2495601" y="3212976"/>
            <a:ext cx="1368151" cy="50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9" name="Shape 239"/>
          <p:cNvSpPr txBox="1"/>
          <p:nvPr/>
        </p:nvSpPr>
        <p:spPr>
          <a:xfrm>
            <a:off x="1055440" y="2924944"/>
            <a:ext cx="3064399" cy="50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000" i="1"/>
              <a:t>convert into CUDA</a:t>
            </a:r>
          </a:p>
        </p:txBody>
      </p:sp>
    </p:spTree>
    <p:extLst>
      <p:ext uri="{BB962C8B-B14F-4D97-AF65-F5344CB8AC3E}">
        <p14:creationId xmlns:p14="http://schemas.microsoft.com/office/powerpoint/2010/main" val="67412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Thread Hierarchy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AFAB-0B4A-894D-9A96-190B87C7197E}" type="slidenum">
              <a:rPr lang="en-US" smtClean="0"/>
              <a:t>53</a:t>
            </a:fld>
            <a:endParaRPr lang="en-US"/>
          </a:p>
        </p:txBody>
      </p:sp>
      <p:sp>
        <p:nvSpPr>
          <p:cNvPr id="245" name="Shape 245"/>
          <p:cNvSpPr txBox="1"/>
          <p:nvPr/>
        </p:nvSpPr>
        <p:spPr>
          <a:xfrm>
            <a:off x="609600" y="3144800"/>
            <a:ext cx="5486400" cy="356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/>
              <a:t>int A[2][4];  </a:t>
            </a:r>
          </a:p>
          <a:p>
            <a:r>
              <a:rPr lang="en" sz="3200"/>
              <a:t>kernelF</a:t>
            </a:r>
            <a:r>
              <a:rPr lang="en" sz="3200">
                <a:solidFill>
                  <a:srgbClr val="38761D"/>
                </a:solidFill>
              </a:rPr>
              <a:t>&lt;&lt;&lt;(2,1),(4,1)&gt;&gt;&gt;</a:t>
            </a:r>
            <a:r>
              <a:rPr lang="en" sz="3200"/>
              <a:t>(A); </a:t>
            </a:r>
          </a:p>
          <a:p>
            <a:r>
              <a:rPr lang="en" sz="3200">
                <a:solidFill>
                  <a:srgbClr val="38761D"/>
                </a:solidFill>
              </a:rPr>
              <a:t>__device__</a:t>
            </a:r>
            <a:r>
              <a:rPr lang="en" sz="3200"/>
              <a:t>    kernelF(A){ </a:t>
            </a:r>
          </a:p>
          <a:p>
            <a:r>
              <a:rPr lang="en" sz="3200"/>
              <a:t>    i = </a:t>
            </a:r>
            <a:r>
              <a:rPr lang="en" sz="3200">
                <a:solidFill>
                  <a:srgbClr val="38761D"/>
                </a:solidFill>
              </a:rPr>
              <a:t>blockIdx.x</a:t>
            </a:r>
            <a:r>
              <a:rPr lang="en" sz="3200"/>
              <a:t>; </a:t>
            </a:r>
          </a:p>
          <a:p>
            <a:r>
              <a:rPr lang="en" sz="3200"/>
              <a:t>    j = </a:t>
            </a:r>
            <a:r>
              <a:rPr lang="en" sz="3200">
                <a:solidFill>
                  <a:srgbClr val="38761D"/>
                </a:solidFill>
              </a:rPr>
              <a:t>threadIdx.x</a:t>
            </a:r>
            <a:r>
              <a:rPr lang="en" sz="3200"/>
              <a:t>; </a:t>
            </a:r>
          </a:p>
          <a:p>
            <a:r>
              <a:rPr lang="en" sz="3200"/>
              <a:t>    A[i][j]++; </a:t>
            </a:r>
          </a:p>
          <a:p>
            <a:r>
              <a:rPr lang="en" sz="3200"/>
              <a:t>}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948801" y="3593201"/>
            <a:ext cx="53931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>
                <a:solidFill>
                  <a:srgbClr val="980000"/>
                </a:solidFill>
              </a:rPr>
              <a:t>// define 2x4=8 threads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892801" y="4064001"/>
            <a:ext cx="58179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>
                <a:solidFill>
                  <a:srgbClr val="980000"/>
                </a:solidFill>
              </a:rPr>
              <a:t>// all threads run same kernel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892801" y="4572001"/>
            <a:ext cx="58179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>
                <a:solidFill>
                  <a:srgbClr val="980000"/>
                </a:solidFill>
              </a:rPr>
              <a:t>// each </a:t>
            </a:r>
            <a:r>
              <a:rPr lang="en" sz="3200">
                <a:solidFill>
                  <a:srgbClr val="0070C0"/>
                </a:solidFill>
              </a:rPr>
              <a:t>thread block</a:t>
            </a:r>
            <a:r>
              <a:rPr lang="en" sz="3200">
                <a:solidFill>
                  <a:srgbClr val="980000"/>
                </a:solidFill>
              </a:rPr>
              <a:t> has its id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892801" y="5080001"/>
            <a:ext cx="5817999" cy="572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>
                <a:solidFill>
                  <a:srgbClr val="980000"/>
                </a:solidFill>
              </a:rPr>
              <a:t>// each </a:t>
            </a:r>
            <a:r>
              <a:rPr lang="en" sz="3200">
                <a:solidFill>
                  <a:srgbClr val="0070C0"/>
                </a:solidFill>
              </a:rPr>
              <a:t>thread</a:t>
            </a:r>
            <a:r>
              <a:rPr lang="en" sz="3200">
                <a:solidFill>
                  <a:srgbClr val="980000"/>
                </a:solidFill>
              </a:rPr>
              <a:t> has its id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881200" y="5588000"/>
            <a:ext cx="6310800" cy="6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200">
                <a:solidFill>
                  <a:srgbClr val="980000"/>
                </a:solidFill>
              </a:rPr>
              <a:t>// each thread has different i and j</a:t>
            </a:r>
          </a:p>
          <a:p>
            <a:endParaRPr sz="2400"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023" y="406401"/>
            <a:ext cx="4852776" cy="2781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/>
          <p:nvPr/>
        </p:nvCxnSpPr>
        <p:spPr>
          <a:xfrm rot="10800000" flipH="1">
            <a:off x="3759200" y="2438399"/>
            <a:ext cx="2032000" cy="13120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3" name="Shape 253"/>
          <p:cNvSpPr txBox="1"/>
          <p:nvPr/>
        </p:nvSpPr>
        <p:spPr>
          <a:xfrm>
            <a:off x="609601" y="1524001"/>
            <a:ext cx="4123199" cy="1320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0000FF"/>
                </a:solidFill>
              </a:rPr>
              <a:t>Example:</a:t>
            </a:r>
          </a:p>
          <a:p>
            <a:r>
              <a:rPr lang="en" sz="2400">
                <a:solidFill>
                  <a:srgbClr val="0000FF"/>
                </a:solidFill>
              </a:rPr>
              <a:t>thread 3 of block 1 operates</a:t>
            </a:r>
          </a:p>
          <a:p>
            <a:r>
              <a:rPr lang="en" sz="2400">
                <a:solidFill>
                  <a:srgbClr val="0000FF"/>
                </a:solidFill>
              </a:rPr>
              <a:t>on element A[1][3]</a:t>
            </a:r>
          </a:p>
        </p:txBody>
      </p:sp>
      <p:sp>
        <p:nvSpPr>
          <p:cNvPr id="254" name="Shape 254"/>
          <p:cNvSpPr/>
          <p:nvPr/>
        </p:nvSpPr>
        <p:spPr>
          <a:xfrm>
            <a:off x="2567608" y="3789040"/>
            <a:ext cx="864799" cy="5055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Shape 255"/>
          <p:cNvSpPr/>
          <p:nvPr/>
        </p:nvSpPr>
        <p:spPr>
          <a:xfrm>
            <a:off x="8140434" y="274634"/>
            <a:ext cx="773599" cy="4291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Shape 256"/>
          <p:cNvSpPr/>
          <p:nvPr/>
        </p:nvSpPr>
        <p:spPr>
          <a:xfrm>
            <a:off x="3431704" y="3789040"/>
            <a:ext cx="773599" cy="5055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Shape 257"/>
          <p:cNvSpPr/>
          <p:nvPr/>
        </p:nvSpPr>
        <p:spPr>
          <a:xfrm>
            <a:off x="9295201" y="2923601"/>
            <a:ext cx="773599" cy="4291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6900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How Are Threads Scheduled?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AFAB-0B4A-894D-9A96-190B87C7197E}" type="slidenum">
              <a:rPr lang="en-US" smtClean="0"/>
              <a:t>54</a:t>
            </a:fld>
            <a:endParaRPr lang="en-US"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502" y="3432709"/>
            <a:ext cx="6532597" cy="321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01" y="1417833"/>
            <a:ext cx="4722700" cy="270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72221" y="1856399"/>
            <a:ext cx="2526531" cy="75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4989" y="1856399"/>
            <a:ext cx="2489681" cy="742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Shape 267"/>
          <p:cNvCxnSpPr/>
          <p:nvPr/>
        </p:nvCxnSpPr>
        <p:spPr>
          <a:xfrm>
            <a:off x="7001521" y="2598777"/>
            <a:ext cx="12000" cy="5983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8" name="Shape 268"/>
          <p:cNvCxnSpPr/>
          <p:nvPr/>
        </p:nvCxnSpPr>
        <p:spPr>
          <a:xfrm>
            <a:off x="10460923" y="2598777"/>
            <a:ext cx="12000" cy="5983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69" name="Shape 2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2502" y="3134610"/>
            <a:ext cx="2847629" cy="50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4481" y="3094921"/>
            <a:ext cx="2818993" cy="503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1186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55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5"/>
            <a:ext cx="72004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block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thread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split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block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thread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,16);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73917" y="3102075"/>
            <a:ext cx="7023510" cy="3475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982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1" y="2952662"/>
            <a:ext cx="857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/>
              <a:t>Now</a:t>
            </a:r>
            <a:r>
              <a:rPr lang="nl-NL" altLang="nl-NL" dirty="0"/>
              <a:t> </a:t>
            </a:r>
            <a:r>
              <a:rPr lang="nl-NL" altLang="nl-NL" dirty="0" err="1"/>
              <a:t>let's</a:t>
            </a:r>
            <a:r>
              <a:rPr lang="nl-NL" altLang="nl-NL" dirty="0"/>
              <a:t> </a:t>
            </a:r>
            <a:r>
              <a:rPr lang="nl-NL" altLang="nl-NL" dirty="0" err="1"/>
              <a:t>compute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bx</a:t>
            </a:r>
            <a:r>
              <a:rPr lang="nl-NL" altLang="nl-NL" dirty="0"/>
              <a:t> stage </a:t>
            </a:r>
            <a:r>
              <a:rPr lang="nl-NL" altLang="nl-NL" dirty="0" err="1"/>
              <a:t>using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b="1" dirty="0"/>
              <a:t>GPU</a:t>
            </a:r>
            <a:r>
              <a:rPr lang="nl-NL" altLang="nl-NL" dirty="0"/>
              <a:t> in 16-wide </a:t>
            </a:r>
            <a:r>
              <a:rPr lang="nl-NL" altLang="nl-NL" dirty="0" err="1"/>
              <a:t>one-dimensional</a:t>
            </a:r>
            <a:r>
              <a:rPr lang="nl-NL" altLang="nl-NL" dirty="0"/>
              <a:t> </a:t>
            </a:r>
            <a:r>
              <a:rPr lang="nl-NL" altLang="nl-NL" b="1" dirty="0"/>
              <a:t>thread </a:t>
            </a:r>
            <a:r>
              <a:rPr lang="nl-NL" altLang="nl-NL" b="1" dirty="0" err="1"/>
              <a:t>blocks</a:t>
            </a:r>
            <a:r>
              <a:rPr lang="nl-NL" altLang="nl-NL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3788" y="35398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600" dirty="0">
                <a:latin typeface="Menlo"/>
              </a:rPr>
              <a:t>First we </a:t>
            </a:r>
            <a:r>
              <a:rPr lang="nl-NL" altLang="nl-NL" sz="1600" b="1" dirty="0">
                <a:latin typeface="Menlo"/>
              </a:rPr>
              <a:t>split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dirty="0" err="1">
                <a:latin typeface="Menlo"/>
              </a:rPr>
              <a:t>the</a:t>
            </a:r>
            <a:r>
              <a:rPr lang="nl-NL" altLang="nl-NL" sz="1600" dirty="0">
                <a:latin typeface="Menlo"/>
              </a:rPr>
              <a:t> index x of </a:t>
            </a:r>
            <a:r>
              <a:rPr lang="nl-NL" altLang="nl-NL" sz="1600" dirty="0" err="1">
                <a:solidFill>
                  <a:srgbClr val="0070C0"/>
                </a:solidFill>
                <a:latin typeface="Menlo"/>
              </a:rPr>
              <a:t>bx</a:t>
            </a:r>
            <a:r>
              <a:rPr lang="nl-NL" altLang="nl-NL" sz="1600" dirty="0">
                <a:solidFill>
                  <a:srgbClr val="0070C0"/>
                </a:solidFill>
                <a:latin typeface="Menlo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dirty="0">
                <a:latin typeface="Menlo"/>
              </a:rPr>
              <a:t>      </a:t>
            </a:r>
            <a:r>
              <a:rPr lang="nl-NL" altLang="nl-NL" sz="1600" dirty="0" err="1">
                <a:latin typeface="Menlo"/>
              </a:rPr>
              <a:t>into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dirty="0" err="1">
                <a:latin typeface="Menlo"/>
              </a:rPr>
              <a:t>blocks</a:t>
            </a:r>
            <a:r>
              <a:rPr lang="nl-NL" altLang="nl-NL" sz="1600" dirty="0">
                <a:latin typeface="Menlo"/>
              </a:rPr>
              <a:t> of </a:t>
            </a:r>
            <a:r>
              <a:rPr lang="nl-NL" altLang="nl-NL" sz="1600" dirty="0" err="1">
                <a:latin typeface="Menlo"/>
              </a:rPr>
              <a:t>size</a:t>
            </a:r>
            <a:r>
              <a:rPr lang="nl-NL" altLang="nl-NL" sz="1600" dirty="0">
                <a:latin typeface="Menlo"/>
              </a:rPr>
              <a:t> 16</a:t>
            </a: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56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5"/>
            <a:ext cx="90728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block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thread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split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block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thread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,16);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gpu_blocks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block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l-NL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threads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/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gpu_tile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block</a:t>
            </a:r>
            <a:r>
              <a:rPr lang="nl-NL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nl-NL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thread</a:t>
            </a:r>
            <a:r>
              <a:rPr lang="nl-NL" sz="16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nl-NL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l-NL" sz="160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16</a:t>
            </a:r>
            <a:r>
              <a:rPr lang="nl-NL" sz="1600" b="1" smtClean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r>
              <a:rPr lang="en-US" sz="1600">
                <a:highlight>
                  <a:srgbClr val="FFFFFF"/>
                </a:highlight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smtClean="0">
                <a:highlight>
                  <a:srgbClr val="FFFFFF"/>
                </a:highlight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// short-hand notation</a:t>
            </a:r>
            <a:endParaRPr lang="nl-NL" sz="16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73917" y="3102075"/>
            <a:ext cx="7023510" cy="3475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982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1" y="2952662"/>
            <a:ext cx="857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 err="1"/>
              <a:t>Now</a:t>
            </a:r>
            <a:r>
              <a:rPr lang="nl-NL" altLang="nl-NL" dirty="0"/>
              <a:t> </a:t>
            </a:r>
            <a:r>
              <a:rPr lang="nl-NL" altLang="nl-NL" dirty="0" err="1"/>
              <a:t>let's</a:t>
            </a:r>
            <a:r>
              <a:rPr lang="nl-NL" altLang="nl-NL" dirty="0"/>
              <a:t> </a:t>
            </a:r>
            <a:r>
              <a:rPr lang="nl-NL" altLang="nl-NL" dirty="0" err="1"/>
              <a:t>compute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dirty="0" err="1"/>
              <a:t>bx</a:t>
            </a:r>
            <a:r>
              <a:rPr lang="nl-NL" altLang="nl-NL" dirty="0"/>
              <a:t> stage </a:t>
            </a:r>
            <a:r>
              <a:rPr lang="nl-NL" altLang="nl-NL" dirty="0" err="1"/>
              <a:t>using</a:t>
            </a:r>
            <a:r>
              <a:rPr lang="nl-NL" altLang="nl-NL" dirty="0"/>
              <a:t> </a:t>
            </a:r>
            <a:r>
              <a:rPr lang="nl-NL" altLang="nl-NL" dirty="0" err="1"/>
              <a:t>the</a:t>
            </a:r>
            <a:r>
              <a:rPr lang="nl-NL" altLang="nl-NL" dirty="0"/>
              <a:t> </a:t>
            </a:r>
            <a:r>
              <a:rPr lang="nl-NL" altLang="nl-NL" b="1" dirty="0"/>
              <a:t>GPU</a:t>
            </a:r>
            <a:r>
              <a:rPr lang="nl-NL" altLang="nl-NL" dirty="0"/>
              <a:t> in 16-wide </a:t>
            </a:r>
            <a:r>
              <a:rPr lang="nl-NL" altLang="nl-NL" dirty="0" err="1"/>
              <a:t>one-dimensional</a:t>
            </a:r>
            <a:r>
              <a:rPr lang="nl-NL" altLang="nl-NL" dirty="0"/>
              <a:t> </a:t>
            </a:r>
            <a:r>
              <a:rPr lang="nl-NL" altLang="nl-NL" b="1" dirty="0"/>
              <a:t>thread </a:t>
            </a:r>
            <a:r>
              <a:rPr lang="nl-NL" altLang="nl-NL" b="1" dirty="0" err="1"/>
              <a:t>blocks</a:t>
            </a:r>
            <a:r>
              <a:rPr lang="nl-NL" altLang="nl-NL" b="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3788" y="3539845"/>
            <a:ext cx="4572000" cy="2662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600" dirty="0">
                <a:latin typeface="Menlo"/>
              </a:rPr>
              <a:t>First we </a:t>
            </a:r>
            <a:r>
              <a:rPr lang="nl-NL" altLang="nl-NL" sz="1600" b="1" dirty="0">
                <a:latin typeface="Menlo"/>
              </a:rPr>
              <a:t>split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dirty="0" err="1">
                <a:latin typeface="Menlo"/>
              </a:rPr>
              <a:t>the</a:t>
            </a:r>
            <a:r>
              <a:rPr lang="nl-NL" altLang="nl-NL" sz="1600" dirty="0">
                <a:latin typeface="Menlo"/>
              </a:rPr>
              <a:t> index x of </a:t>
            </a:r>
            <a:r>
              <a:rPr lang="nl-NL" altLang="nl-NL" sz="1600" dirty="0" err="1">
                <a:solidFill>
                  <a:srgbClr val="0070C0"/>
                </a:solidFill>
                <a:latin typeface="Menlo"/>
              </a:rPr>
              <a:t>bx</a:t>
            </a:r>
            <a:r>
              <a:rPr lang="nl-NL" altLang="nl-NL" sz="1600" dirty="0">
                <a:solidFill>
                  <a:srgbClr val="0070C0"/>
                </a:solidFill>
                <a:latin typeface="Menlo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600" dirty="0">
                <a:latin typeface="Menlo"/>
              </a:rPr>
              <a:t>      </a:t>
            </a:r>
            <a:r>
              <a:rPr lang="nl-NL" altLang="nl-NL" sz="1600" dirty="0" err="1">
                <a:latin typeface="Menlo"/>
              </a:rPr>
              <a:t>into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dirty="0" err="1">
                <a:latin typeface="Menlo"/>
              </a:rPr>
              <a:t>blocks</a:t>
            </a:r>
            <a:r>
              <a:rPr lang="nl-NL" altLang="nl-NL" sz="1600" dirty="0">
                <a:latin typeface="Menlo"/>
              </a:rPr>
              <a:t> of </a:t>
            </a:r>
            <a:r>
              <a:rPr lang="nl-NL" altLang="nl-NL" sz="1600" dirty="0" err="1">
                <a:latin typeface="Menlo"/>
              </a:rPr>
              <a:t>size</a:t>
            </a:r>
            <a:r>
              <a:rPr lang="nl-NL" altLang="nl-NL" sz="1600" dirty="0">
                <a:latin typeface="Menlo"/>
              </a:rPr>
              <a:t> 16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Then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we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tell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cuda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that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our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Vars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'block'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and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'thread'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correspond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to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CUDA'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notions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of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blocks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and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threads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, or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OpenCL's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notions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of thread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groups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and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dirty="0" err="1">
                <a:solidFill>
                  <a:srgbClr val="000000"/>
                </a:solidFill>
                <a:latin typeface="Menlo"/>
              </a:rPr>
              <a:t>threads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75720" y="5140748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1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57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4"/>
            <a:ext cx="7200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5746" y="3163090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998568" y="1124744"/>
            <a:ext cx="2602632" cy="1081058"/>
          </a:xfrm>
          <a:prstGeom prst="wedgeEllipseCallout">
            <a:avLst>
              <a:gd name="adj1" fmla="val -42878"/>
              <a:gd name="adj2" fmla="val 6498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We can also combine these with all of the previous inter-stage scheduling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4500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400" dirty="0"/>
              <a:t>(a </a:t>
            </a:r>
            <a:r>
              <a:rPr lang="nl-NL" sz="2400" dirty="0" err="1"/>
              <a:t>better</a:t>
            </a:r>
            <a:r>
              <a:rPr lang="nl-NL" sz="2400" dirty="0"/>
              <a:t> </a:t>
            </a:r>
            <a:r>
              <a:rPr lang="nl-NL" sz="2400" dirty="0" err="1"/>
              <a:t>schedule</a:t>
            </a:r>
            <a:r>
              <a:rPr lang="nl-NL" sz="240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58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4"/>
            <a:ext cx="72004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yo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xin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yin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xin,yin,16,16);</a:t>
            </a:r>
          </a:p>
          <a:p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	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5746" y="312300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600" dirty="0" err="1">
                <a:solidFill>
                  <a:srgbClr val="00B050"/>
                </a:solidFill>
                <a:latin typeface="Menlo"/>
              </a:rPr>
              <a:t>by</a:t>
            </a:r>
            <a:r>
              <a:rPr lang="nl-NL" altLang="nl-NL" sz="1600" dirty="0">
                <a:solidFill>
                  <a:srgbClr val="00B050"/>
                </a:solidFill>
                <a:latin typeface="Menlo"/>
              </a:rPr>
              <a:t> </a:t>
            </a:r>
            <a:r>
              <a:rPr lang="nl-NL" altLang="nl-NL" sz="1600" dirty="0">
                <a:latin typeface="Menlo"/>
              </a:rPr>
              <a:t>(output stage) is set </a:t>
            </a:r>
            <a:r>
              <a:rPr lang="nl-NL" altLang="nl-NL" sz="1600" dirty="0" err="1">
                <a:latin typeface="Menlo"/>
              </a:rPr>
              <a:t>to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b="1" dirty="0">
                <a:latin typeface="Menlo"/>
              </a:rPr>
              <a:t>root  </a:t>
            </a:r>
            <a:endParaRPr lang="en-US" altLang="nl-NL" sz="1600" b="1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nl-NL" sz="1600" smtClean="0">
                <a:solidFill>
                  <a:srgbClr val="00B050"/>
                </a:solidFill>
                <a:latin typeface="Menlo"/>
              </a:rPr>
              <a:t>by</a:t>
            </a:r>
            <a:r>
              <a:rPr lang="en-US" altLang="nl-NL" sz="1600" smtClean="0">
                <a:latin typeface="Menlo"/>
              </a:rPr>
              <a:t> tiled </a:t>
            </a:r>
            <a:r>
              <a:rPr lang="en-US" altLang="nl-NL" sz="1600" dirty="0">
                <a:latin typeface="Menlo"/>
              </a:rPr>
              <a:t>with </a:t>
            </a:r>
            <a:r>
              <a:rPr lang="en-US" altLang="nl-NL" sz="1600" b="1" dirty="0">
                <a:latin typeface="Menlo"/>
              </a:rPr>
              <a:t>tiles of size 16</a:t>
            </a:r>
            <a:r>
              <a:rPr lang="en-US" altLang="nl-NL" sz="1600" dirty="0">
                <a:latin typeface="Menlo"/>
              </a:rPr>
              <a:t> (</a:t>
            </a:r>
            <a:r>
              <a:rPr lang="en-US" altLang="nl-NL" sz="1600" dirty="0" err="1">
                <a:latin typeface="Menlo"/>
              </a:rPr>
              <a:t>x,y</a:t>
            </a:r>
            <a:r>
              <a:rPr lang="en-US" altLang="nl-NL" sz="1600" dirty="0">
                <a:latin typeface="Menlo"/>
              </a:rPr>
              <a:t> dimensions)</a:t>
            </a: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400" dirty="0"/>
              <a:t>(a </a:t>
            </a:r>
            <a:r>
              <a:rPr lang="nl-NL" sz="2400" dirty="0" err="1"/>
              <a:t>better</a:t>
            </a:r>
            <a:r>
              <a:rPr lang="nl-NL" sz="2400" dirty="0"/>
              <a:t> </a:t>
            </a:r>
            <a:r>
              <a:rPr lang="nl-NL" sz="2400" dirty="0" err="1"/>
              <a:t>schedule</a:t>
            </a:r>
            <a:r>
              <a:rPr lang="nl-NL" sz="240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59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4"/>
            <a:ext cx="72004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yo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xin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yin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xin,yin,16,16);</a:t>
            </a:r>
          </a:p>
          <a:p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	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5746" y="312300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600" dirty="0" err="1">
                <a:solidFill>
                  <a:srgbClr val="00B050"/>
                </a:solidFill>
                <a:latin typeface="Menlo"/>
              </a:rPr>
              <a:t>by</a:t>
            </a:r>
            <a:r>
              <a:rPr lang="nl-NL" altLang="nl-NL" sz="1600" dirty="0">
                <a:solidFill>
                  <a:srgbClr val="00B050"/>
                </a:solidFill>
                <a:latin typeface="Menlo"/>
              </a:rPr>
              <a:t> </a:t>
            </a:r>
            <a:r>
              <a:rPr lang="nl-NL" altLang="nl-NL" sz="1600" dirty="0">
                <a:latin typeface="Menlo"/>
              </a:rPr>
              <a:t>(output stage) is set </a:t>
            </a:r>
            <a:r>
              <a:rPr lang="nl-NL" altLang="nl-NL" sz="1600" dirty="0" err="1">
                <a:latin typeface="Menlo"/>
              </a:rPr>
              <a:t>to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b="1" dirty="0">
                <a:latin typeface="Menlo"/>
              </a:rPr>
              <a:t>root  </a:t>
            </a:r>
            <a:endParaRPr lang="en-US" altLang="nl-NL" sz="1600" b="1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nl-NL" sz="1600" smtClean="0">
                <a:solidFill>
                  <a:srgbClr val="00B050"/>
                </a:solidFill>
                <a:latin typeface="Menlo"/>
              </a:rPr>
              <a:t>by</a:t>
            </a:r>
            <a:r>
              <a:rPr lang="en-US" altLang="nl-NL" sz="1600" smtClean="0">
                <a:latin typeface="Menlo"/>
              </a:rPr>
              <a:t> tiled </a:t>
            </a:r>
            <a:r>
              <a:rPr lang="en-US" altLang="nl-NL" sz="1600" dirty="0">
                <a:latin typeface="Menlo"/>
              </a:rPr>
              <a:t>with </a:t>
            </a:r>
            <a:r>
              <a:rPr lang="en-US" altLang="nl-NL" sz="1600" b="1" dirty="0">
                <a:latin typeface="Menlo"/>
              </a:rPr>
              <a:t>tiles of size 16</a:t>
            </a:r>
            <a:r>
              <a:rPr lang="en-US" altLang="nl-NL" sz="1600" dirty="0">
                <a:latin typeface="Menlo"/>
              </a:rPr>
              <a:t> (</a:t>
            </a:r>
            <a:r>
              <a:rPr lang="en-US" altLang="nl-NL" sz="1600" dirty="0" err="1">
                <a:latin typeface="Menlo"/>
              </a:rPr>
              <a:t>x,y</a:t>
            </a:r>
            <a:r>
              <a:rPr lang="en-US" altLang="nl-NL" sz="1600" dirty="0">
                <a:latin typeface="Menlo"/>
              </a:rPr>
              <a:t> dimensions)</a:t>
            </a: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35960" y="1417638"/>
            <a:ext cx="4536504" cy="787226"/>
          </a:xfrm>
          <a:prstGeom prst="wedgeRoundRectCallout">
            <a:avLst>
              <a:gd name="adj1" fmla="val 6234"/>
              <a:gd name="adj2" fmla="val 175005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Remember that root allocations mean large </a:t>
            </a:r>
            <a:r>
              <a:rPr lang="en-US" dirty="0" smtClean="0">
                <a:solidFill>
                  <a:srgbClr val="FF0000"/>
                </a:solidFill>
              </a:rPr>
              <a:t>buffers!! (stored </a:t>
            </a:r>
            <a:r>
              <a:rPr lang="en-US" dirty="0">
                <a:solidFill>
                  <a:srgbClr val="FF0000"/>
                </a:solidFill>
              </a:rPr>
              <a:t>in the global </a:t>
            </a:r>
            <a:r>
              <a:rPr lang="en-US" dirty="0" smtClean="0">
                <a:solidFill>
                  <a:srgbClr val="FF0000"/>
                </a:solidFill>
              </a:rPr>
              <a:t>memory)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Stored</a:t>
            </a:r>
            <a:r>
              <a:rPr lang="nl-NL" sz="2400" dirty="0"/>
              <a:t> </a:t>
            </a:r>
            <a:r>
              <a:rPr lang="nl-NL" sz="2400" dirty="0" err="1"/>
              <a:t>Implementation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6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3575720" y="332656"/>
            <a:ext cx="828092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pPr lvl="0"/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nl-NL" sz="160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nl-NL" sz="1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0"/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 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 +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*W];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lvl="0"/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&lt;(H-1);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nl-NL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by</a:t>
            </a:r>
            <a:r>
              <a:rPr lang="pl-PL" sz="1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-1)*W] +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+1)*W];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0">
              <a:defRPr/>
            </a:pPr>
            <a:endParaRPr lang="en-US" sz="1050" kern="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4507992"/>
            <a:ext cx="4952852" cy="2232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19936" y="4437112"/>
            <a:ext cx="3444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6 loads, 1 store per output pixel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4 additions per output pixel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Very </a:t>
            </a:r>
            <a:r>
              <a:rPr lang="en-US" dirty="0">
                <a:solidFill>
                  <a:srgbClr val="FF0000"/>
                </a:solidFill>
              </a:rPr>
              <a:t>low locality (big buffer)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No </a:t>
            </a:r>
            <a:r>
              <a:rPr lang="en-US" dirty="0" err="1">
                <a:solidFill>
                  <a:srgbClr val="00B050"/>
                </a:solidFill>
              </a:rPr>
              <a:t>recomputation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Still parallelizable</a:t>
            </a:r>
          </a:p>
        </p:txBody>
      </p:sp>
    </p:spTree>
    <p:extLst>
      <p:ext uri="{BB962C8B-B14F-4D97-AF65-F5344CB8AC3E}">
        <p14:creationId xmlns:p14="http://schemas.microsoft.com/office/powerpoint/2010/main" val="13994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400" dirty="0"/>
              <a:t>(a </a:t>
            </a:r>
            <a:r>
              <a:rPr lang="nl-NL" sz="2400" dirty="0" err="1"/>
              <a:t>better</a:t>
            </a:r>
            <a:r>
              <a:rPr lang="nl-NL" sz="2400" dirty="0"/>
              <a:t> </a:t>
            </a:r>
            <a:r>
              <a:rPr lang="nl-NL" sz="2400" dirty="0" err="1"/>
              <a:t>schedule</a:t>
            </a:r>
            <a:r>
              <a:rPr lang="nl-NL" sz="240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60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5"/>
            <a:ext cx="72004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yo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xin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yin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xin,yin,16,16);</a:t>
            </a:r>
          </a:p>
          <a:p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	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5746" y="3122999"/>
            <a:ext cx="4572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600" dirty="0" err="1">
                <a:solidFill>
                  <a:srgbClr val="00B050"/>
                </a:solidFill>
                <a:latin typeface="Menlo"/>
              </a:rPr>
              <a:t>by</a:t>
            </a:r>
            <a:r>
              <a:rPr lang="nl-NL" altLang="nl-NL" sz="1600" dirty="0">
                <a:solidFill>
                  <a:srgbClr val="00B050"/>
                </a:solidFill>
                <a:latin typeface="Menlo"/>
              </a:rPr>
              <a:t> </a:t>
            </a:r>
            <a:r>
              <a:rPr lang="nl-NL" altLang="nl-NL" sz="1600" dirty="0">
                <a:latin typeface="Menlo"/>
              </a:rPr>
              <a:t>(output stage) is set </a:t>
            </a:r>
            <a:r>
              <a:rPr lang="nl-NL" altLang="nl-NL" sz="1600" dirty="0" err="1">
                <a:latin typeface="Menlo"/>
              </a:rPr>
              <a:t>to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b="1" dirty="0">
                <a:latin typeface="Menlo"/>
              </a:rPr>
              <a:t>root  </a:t>
            </a:r>
            <a:endParaRPr lang="en-US" altLang="nl-NL" sz="1600" b="1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nl-NL" sz="1600" smtClean="0">
                <a:solidFill>
                  <a:srgbClr val="00B050"/>
                </a:solidFill>
                <a:latin typeface="Menlo"/>
              </a:rPr>
              <a:t>by</a:t>
            </a:r>
            <a:r>
              <a:rPr lang="en-US" altLang="nl-NL" sz="1600" smtClean="0">
                <a:latin typeface="Menlo"/>
              </a:rPr>
              <a:t> tiled </a:t>
            </a:r>
            <a:r>
              <a:rPr lang="en-US" altLang="nl-NL" sz="1600" dirty="0">
                <a:latin typeface="Menlo"/>
              </a:rPr>
              <a:t>with </a:t>
            </a:r>
            <a:r>
              <a:rPr lang="en-US" altLang="nl-NL" sz="1600" b="1" dirty="0">
                <a:latin typeface="Menlo"/>
              </a:rPr>
              <a:t>tiles of size 16 </a:t>
            </a:r>
            <a:r>
              <a:rPr lang="en-US" altLang="nl-NL" sz="1600" dirty="0">
                <a:latin typeface="Menlo"/>
              </a:rPr>
              <a:t>(</a:t>
            </a:r>
            <a:r>
              <a:rPr lang="en-US" altLang="nl-NL" sz="1600" dirty="0" err="1">
                <a:latin typeface="Menlo"/>
              </a:rPr>
              <a:t>x,y</a:t>
            </a:r>
            <a:r>
              <a:rPr lang="en-US" altLang="nl-NL" sz="1600" dirty="0">
                <a:latin typeface="Menlo"/>
              </a:rPr>
              <a:t> dimensions)</a:t>
            </a: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Produce </a:t>
            </a:r>
            <a:r>
              <a:rPr lang="nl-NL" altLang="nl-NL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inside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tiles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(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blocks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) 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of </a:t>
            </a:r>
            <a:r>
              <a:rPr lang="nl-NL" altLang="nl-NL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endParaRPr lang="nl-NL" altLang="nl-NL" sz="16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     Store </a:t>
            </a:r>
            <a:r>
              <a:rPr lang="en-US" altLang="nl-NL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altLang="nl-NL" sz="1600" dirty="0">
                <a:solidFill>
                  <a:srgbClr val="0070C0"/>
                </a:solidFill>
                <a:latin typeface="Menlo"/>
              </a:rPr>
              <a:t> </a:t>
            </a: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in </a:t>
            </a:r>
            <a:r>
              <a:rPr lang="en-US" altLang="nl-NL" sz="1600">
                <a:solidFill>
                  <a:srgbClr val="000000"/>
                </a:solidFill>
                <a:latin typeface="Menlo"/>
              </a:rPr>
              <a:t>the </a:t>
            </a:r>
            <a:r>
              <a:rPr lang="en-US" altLang="nl-NL" sz="1600" b="1" smtClean="0">
                <a:solidFill>
                  <a:srgbClr val="000000"/>
                </a:solidFill>
                <a:latin typeface="Menlo"/>
              </a:rPr>
              <a:t>shared (on-chip) </a:t>
            </a:r>
            <a:r>
              <a:rPr lang="en-US" altLang="nl-NL" sz="1600" b="1" dirty="0">
                <a:solidFill>
                  <a:srgbClr val="000000"/>
                </a:solidFill>
                <a:latin typeface="Menlo"/>
              </a:rPr>
              <a:t>memory</a:t>
            </a:r>
            <a:endParaRPr lang="nl-NL" altLang="nl-NL" sz="1600" b="1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135560" y="5175176"/>
            <a:ext cx="4099694" cy="1075730"/>
          </a:xfrm>
          <a:prstGeom prst="wedgeRoundRectCallout">
            <a:avLst>
              <a:gd name="adj1" fmla="val 65451"/>
              <a:gd name="adj2" fmla="val -38013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Increased producer consumer locality reduces the number of costly global memory accesses!!!</a:t>
            </a:r>
          </a:p>
        </p:txBody>
      </p:sp>
    </p:spTree>
    <p:extLst>
      <p:ext uri="{BB962C8B-B14F-4D97-AF65-F5344CB8AC3E}">
        <p14:creationId xmlns:p14="http://schemas.microsoft.com/office/powerpoint/2010/main" val="16037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400" dirty="0"/>
              <a:t>(a </a:t>
            </a:r>
            <a:r>
              <a:rPr lang="nl-NL" sz="2400" dirty="0" err="1"/>
              <a:t>better</a:t>
            </a:r>
            <a:r>
              <a:rPr lang="nl-NL" sz="2400" dirty="0"/>
              <a:t> </a:t>
            </a:r>
            <a:r>
              <a:rPr lang="nl-NL" sz="2400" dirty="0" err="1"/>
              <a:t>schedule</a:t>
            </a:r>
            <a:r>
              <a:rPr lang="nl-NL" sz="240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61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4"/>
            <a:ext cx="72004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yo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xin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yin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xin,yin,16,16);</a:t>
            </a:r>
          </a:p>
          <a:p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	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5746" y="3122999"/>
            <a:ext cx="4572000" cy="2662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600" dirty="0" err="1">
                <a:solidFill>
                  <a:srgbClr val="00B050"/>
                </a:solidFill>
                <a:latin typeface="Menlo"/>
              </a:rPr>
              <a:t>by</a:t>
            </a:r>
            <a:r>
              <a:rPr lang="nl-NL" altLang="nl-NL" sz="1600" dirty="0">
                <a:solidFill>
                  <a:srgbClr val="00B050"/>
                </a:solidFill>
                <a:latin typeface="Menlo"/>
              </a:rPr>
              <a:t> </a:t>
            </a:r>
            <a:r>
              <a:rPr lang="nl-NL" altLang="nl-NL" sz="1600" dirty="0">
                <a:latin typeface="Menlo"/>
              </a:rPr>
              <a:t>(output stage) is set </a:t>
            </a:r>
            <a:r>
              <a:rPr lang="nl-NL" altLang="nl-NL" sz="1600" dirty="0" err="1">
                <a:latin typeface="Menlo"/>
              </a:rPr>
              <a:t>to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b="1" dirty="0">
                <a:latin typeface="Menlo"/>
              </a:rPr>
              <a:t>root  </a:t>
            </a:r>
            <a:endParaRPr lang="en-US" altLang="nl-NL" sz="1600" b="1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nl-NL" sz="1600" smtClean="0">
                <a:solidFill>
                  <a:srgbClr val="00B050"/>
                </a:solidFill>
                <a:latin typeface="Menlo"/>
              </a:rPr>
              <a:t>by</a:t>
            </a:r>
            <a:r>
              <a:rPr lang="en-US" altLang="nl-NL" sz="1600" smtClean="0">
                <a:latin typeface="Menlo"/>
              </a:rPr>
              <a:t> tiled </a:t>
            </a:r>
            <a:r>
              <a:rPr lang="en-US" altLang="nl-NL" sz="1600" dirty="0">
                <a:latin typeface="Menlo"/>
              </a:rPr>
              <a:t>with </a:t>
            </a:r>
            <a:r>
              <a:rPr lang="en-US" altLang="nl-NL" sz="1600" b="1" dirty="0">
                <a:latin typeface="Menlo"/>
              </a:rPr>
              <a:t>tiles of size 16 </a:t>
            </a:r>
            <a:r>
              <a:rPr lang="en-US" altLang="nl-NL" sz="1600" dirty="0">
                <a:latin typeface="Menlo"/>
              </a:rPr>
              <a:t>(</a:t>
            </a:r>
            <a:r>
              <a:rPr lang="en-US" altLang="nl-NL" sz="1600" dirty="0" err="1">
                <a:latin typeface="Menlo"/>
              </a:rPr>
              <a:t>x,y</a:t>
            </a:r>
            <a:r>
              <a:rPr lang="en-US" altLang="nl-NL" sz="1600" dirty="0">
                <a:latin typeface="Menlo"/>
              </a:rPr>
              <a:t> dimensions)</a:t>
            </a: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Produce </a:t>
            </a:r>
            <a:r>
              <a:rPr lang="nl-NL" altLang="nl-NL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inside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tiles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(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blocks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) 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of </a:t>
            </a:r>
            <a:r>
              <a:rPr lang="nl-NL" altLang="nl-NL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endParaRPr lang="nl-NL" altLang="nl-NL" sz="16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     Store </a:t>
            </a:r>
            <a:r>
              <a:rPr lang="en-US" altLang="nl-NL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altLang="nl-NL" sz="1600" dirty="0">
                <a:solidFill>
                  <a:srgbClr val="0070C0"/>
                </a:solidFill>
                <a:latin typeface="Menlo"/>
              </a:rPr>
              <a:t> </a:t>
            </a: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in the </a:t>
            </a:r>
            <a:r>
              <a:rPr lang="en-US" altLang="nl-NL" sz="1600" b="1">
                <a:solidFill>
                  <a:srgbClr val="000000"/>
                </a:solidFill>
                <a:latin typeface="Menlo"/>
              </a:rPr>
              <a:t>shared </a:t>
            </a:r>
            <a:r>
              <a:rPr lang="en-US" altLang="nl-NL" sz="1600" b="1" smtClean="0">
                <a:solidFill>
                  <a:srgbClr val="000000"/>
                </a:solidFill>
                <a:latin typeface="Menlo"/>
              </a:rPr>
              <a:t>(on-chip) memory</a:t>
            </a:r>
            <a:endParaRPr lang="nl-NL" altLang="nl-NL" sz="1600" b="1" dirty="0">
              <a:solidFill>
                <a:srgbClr val="000000"/>
              </a:solidFill>
              <a:latin typeface="Menl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1600" dirty="0" smtClean="0">
                <a:solidFill>
                  <a:srgbClr val="000000"/>
                </a:solidFill>
                <a:latin typeface="Menlo"/>
              </a:rPr>
              <a:t>      Assign </a:t>
            </a:r>
            <a:r>
              <a:rPr lang="en-US" altLang="nl-NL" sz="1600" dirty="0" err="1">
                <a:solidFill>
                  <a:srgbClr val="000000"/>
                </a:solidFill>
                <a:latin typeface="Menlo"/>
              </a:rPr>
              <a:t>x,y</a:t>
            </a: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dimensions of </a:t>
            </a:r>
            <a:r>
              <a:rPr lang="en-US" altLang="nl-NL" sz="1600" dirty="0" err="1">
                <a:solidFill>
                  <a:srgbClr val="000000"/>
                </a:solidFill>
                <a:latin typeface="Menlo"/>
              </a:rPr>
              <a:t>bx</a:t>
            </a: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to </a:t>
            </a:r>
            <a:r>
              <a:rPr lang="en-US" altLang="nl-NL" sz="1600" b="1" dirty="0">
                <a:solidFill>
                  <a:srgbClr val="000000"/>
                </a:solidFill>
                <a:latin typeface="Menlo"/>
              </a:rPr>
              <a:t>threads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400" dirty="0"/>
              <a:t>(a </a:t>
            </a:r>
            <a:r>
              <a:rPr lang="nl-NL" sz="2400" dirty="0" err="1"/>
              <a:t>better</a:t>
            </a:r>
            <a:r>
              <a:rPr lang="nl-NL" sz="2400" dirty="0"/>
              <a:t> </a:t>
            </a:r>
            <a:r>
              <a:rPr lang="nl-NL" sz="2400" dirty="0" err="1"/>
              <a:t>schedule</a:t>
            </a:r>
            <a:r>
              <a:rPr lang="nl-NL" sz="2400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62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775696" y="1591634"/>
            <a:ext cx="72004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Func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+1);</a:t>
            </a: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yo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xin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 yin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xin,yin,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16,16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	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b="1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00008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5746" y="3122999"/>
            <a:ext cx="4572000" cy="2662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600" dirty="0" err="1">
                <a:solidFill>
                  <a:srgbClr val="00B050"/>
                </a:solidFill>
                <a:latin typeface="Menlo"/>
              </a:rPr>
              <a:t>by</a:t>
            </a:r>
            <a:r>
              <a:rPr lang="nl-NL" altLang="nl-NL" sz="1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altLang="nl-NL" sz="1600" dirty="0" smtClean="0">
                <a:latin typeface="Menlo"/>
              </a:rPr>
              <a:t>(output </a:t>
            </a:r>
            <a:r>
              <a:rPr lang="nl-NL" altLang="nl-NL" sz="1600" dirty="0">
                <a:latin typeface="Menlo"/>
              </a:rPr>
              <a:t>stage) is set </a:t>
            </a:r>
            <a:r>
              <a:rPr lang="nl-NL" altLang="nl-NL" sz="1600" dirty="0" err="1">
                <a:latin typeface="Menlo"/>
              </a:rPr>
              <a:t>to</a:t>
            </a:r>
            <a:r>
              <a:rPr lang="nl-NL" altLang="nl-NL" sz="1600" dirty="0">
                <a:latin typeface="Menlo"/>
              </a:rPr>
              <a:t> </a:t>
            </a:r>
            <a:r>
              <a:rPr lang="nl-NL" altLang="nl-NL" sz="1600" b="1" dirty="0">
                <a:latin typeface="Menlo"/>
              </a:rPr>
              <a:t>root  </a:t>
            </a:r>
            <a:endParaRPr lang="en-US" altLang="nl-NL" sz="1600" b="1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nl-NL" sz="1600" smtClean="0">
                <a:solidFill>
                  <a:srgbClr val="00B050"/>
                </a:solidFill>
                <a:latin typeface="Menlo"/>
              </a:rPr>
              <a:t>by</a:t>
            </a:r>
            <a:r>
              <a:rPr lang="en-US" altLang="nl-NL" sz="1600" smtClean="0">
                <a:latin typeface="Menlo"/>
              </a:rPr>
              <a:t> tiled </a:t>
            </a:r>
            <a:r>
              <a:rPr lang="en-US" altLang="nl-NL" sz="1600" dirty="0">
                <a:latin typeface="Menlo"/>
              </a:rPr>
              <a:t>with </a:t>
            </a:r>
            <a:r>
              <a:rPr lang="en-US" altLang="nl-NL" sz="1600" b="1" dirty="0">
                <a:latin typeface="Menlo"/>
              </a:rPr>
              <a:t>tiles of size 16 </a:t>
            </a:r>
            <a:r>
              <a:rPr lang="en-US" altLang="nl-NL" sz="1600" dirty="0">
                <a:latin typeface="Menlo"/>
              </a:rPr>
              <a:t>(</a:t>
            </a:r>
            <a:r>
              <a:rPr lang="en-US" altLang="nl-NL" sz="1600" dirty="0" err="1">
                <a:latin typeface="Menlo"/>
              </a:rPr>
              <a:t>x,y</a:t>
            </a:r>
            <a:r>
              <a:rPr lang="en-US" altLang="nl-NL" sz="1600" dirty="0">
                <a:latin typeface="Menlo"/>
              </a:rPr>
              <a:t> dimensions)</a:t>
            </a: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Produce </a:t>
            </a:r>
            <a:r>
              <a:rPr lang="nl-NL" altLang="nl-NL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inside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tiles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 (</a:t>
            </a:r>
            <a:r>
              <a:rPr lang="nl-NL" altLang="nl-NL" sz="1600" b="1" dirty="0" err="1">
                <a:solidFill>
                  <a:srgbClr val="000000"/>
                </a:solidFill>
                <a:latin typeface="Menlo"/>
              </a:rPr>
              <a:t>blocks</a:t>
            </a:r>
            <a:r>
              <a:rPr lang="nl-NL" altLang="nl-NL" sz="1600" b="1" dirty="0">
                <a:solidFill>
                  <a:srgbClr val="000000"/>
                </a:solidFill>
                <a:latin typeface="Menlo"/>
              </a:rPr>
              <a:t>) </a:t>
            </a:r>
            <a:r>
              <a:rPr lang="nl-NL" altLang="nl-NL" sz="1600" dirty="0">
                <a:solidFill>
                  <a:srgbClr val="000000"/>
                </a:solidFill>
                <a:latin typeface="Menlo"/>
              </a:rPr>
              <a:t>of </a:t>
            </a:r>
            <a:r>
              <a:rPr lang="nl-NL" altLang="nl-NL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endParaRPr lang="nl-NL" altLang="nl-NL" sz="16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     Store </a:t>
            </a:r>
            <a:r>
              <a:rPr lang="en-US" altLang="nl-NL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en-US" altLang="nl-NL" sz="1600" dirty="0">
                <a:solidFill>
                  <a:srgbClr val="0070C0"/>
                </a:solidFill>
                <a:latin typeface="Menlo"/>
              </a:rPr>
              <a:t> </a:t>
            </a: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in the </a:t>
            </a:r>
            <a:r>
              <a:rPr lang="en-US" altLang="nl-NL" sz="1600" b="1">
                <a:solidFill>
                  <a:srgbClr val="000000"/>
                </a:solidFill>
                <a:latin typeface="Menlo"/>
              </a:rPr>
              <a:t>shared </a:t>
            </a:r>
            <a:r>
              <a:rPr lang="en-US" altLang="nl-NL" sz="1600" b="1" smtClean="0">
                <a:solidFill>
                  <a:srgbClr val="000000"/>
                </a:solidFill>
                <a:latin typeface="Menlo"/>
              </a:rPr>
              <a:t>(on-chip) emory</a:t>
            </a:r>
            <a:endParaRPr lang="nl-NL" altLang="nl-NL" sz="1600" b="1" dirty="0">
              <a:solidFill>
                <a:srgbClr val="000000"/>
              </a:solidFill>
              <a:latin typeface="Menl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1600" dirty="0" smtClean="0">
                <a:solidFill>
                  <a:srgbClr val="000000"/>
                </a:solidFill>
                <a:latin typeface="Menlo"/>
              </a:rPr>
              <a:t>      Assign </a:t>
            </a:r>
            <a:r>
              <a:rPr lang="en-US" altLang="nl-NL" sz="1600" dirty="0" err="1">
                <a:solidFill>
                  <a:srgbClr val="000000"/>
                </a:solidFill>
                <a:latin typeface="Menlo"/>
              </a:rPr>
              <a:t>x,y</a:t>
            </a: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dimensions of </a:t>
            </a:r>
            <a:r>
              <a:rPr lang="en-US" altLang="nl-NL" sz="1600" dirty="0" err="1">
                <a:solidFill>
                  <a:srgbClr val="000000"/>
                </a:solidFill>
                <a:latin typeface="Menlo"/>
              </a:rPr>
              <a:t>bx</a:t>
            </a:r>
            <a:r>
              <a:rPr lang="en-US" altLang="nl-NL" sz="1600" dirty="0">
                <a:solidFill>
                  <a:srgbClr val="000000"/>
                </a:solidFill>
                <a:latin typeface="Menlo"/>
              </a:rPr>
              <a:t> to </a:t>
            </a:r>
            <a:r>
              <a:rPr lang="en-US" altLang="nl-NL" sz="1600" b="1" dirty="0">
                <a:solidFill>
                  <a:srgbClr val="000000"/>
                </a:solidFill>
                <a:latin typeface="Menlo"/>
              </a:rPr>
              <a:t>threads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600" dirty="0">
              <a:solidFill>
                <a:srgbClr val="000000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700" dirty="0"/>
              <a:t> </a:t>
            </a: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087888" y="5661248"/>
            <a:ext cx="5606672" cy="1008113"/>
          </a:xfrm>
          <a:prstGeom prst="wedgeRoundRectCallout">
            <a:avLst>
              <a:gd name="adj1" fmla="val -63970"/>
              <a:gd name="adj2" fmla="val -137680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But tile sizes control the shared memory requirements for </a:t>
            </a:r>
            <a:r>
              <a:rPr lang="en-US" dirty="0" err="1">
                <a:solidFill>
                  <a:srgbClr val="0070C0"/>
                </a:solidFill>
              </a:rPr>
              <a:t>bx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therefore the shared memory allocation size and thread block dimensions!!</a:t>
            </a:r>
          </a:p>
        </p:txBody>
      </p:sp>
    </p:spTree>
    <p:extLst>
      <p:ext uri="{BB962C8B-B14F-4D97-AF65-F5344CB8AC3E}">
        <p14:creationId xmlns:p14="http://schemas.microsoft.com/office/powerpoint/2010/main" val="12864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Ty=4</a:t>
            </a:r>
            <a:endParaRPr lang="en-US" sz="2000" dirty="0"/>
          </a:p>
          <a:p>
            <a:r>
              <a:rPr lang="en-US" sz="2000" dirty="0" err="1" smtClean="0"/>
              <a:t>Tx</a:t>
            </a:r>
            <a:r>
              <a:rPr lang="en-US" sz="2000" dirty="0" smtClean="0"/>
              <a:t>=4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63</a:t>
            </a:fld>
            <a:endParaRPr lang="nl-NL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xin,yin,4,4);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2500829"/>
            <a:ext cx="8278410" cy="3621804"/>
          </a:xfrm>
          <a:prstGeom prst="rect">
            <a:avLst/>
          </a:prstGeom>
          <a:solidFill>
            <a:schemeClr val="tx1"/>
          </a:solidFill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4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Ty=4</a:t>
            </a:r>
            <a:endParaRPr lang="en-US" sz="2000" dirty="0"/>
          </a:p>
          <a:p>
            <a:r>
              <a:rPr lang="en-US" sz="2000" dirty="0" err="1" smtClean="0"/>
              <a:t>Tx</a:t>
            </a:r>
            <a:r>
              <a:rPr lang="en-US" sz="2000" dirty="0" smtClean="0"/>
              <a:t>=4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64</a:t>
            </a:fld>
            <a:endParaRPr lang="nl-NL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xin,yin,4,4);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2500829"/>
            <a:ext cx="8278409" cy="3621804"/>
          </a:xfrm>
          <a:prstGeom prst="rect">
            <a:avLst/>
          </a:prstGeom>
          <a:solidFill>
            <a:schemeClr val="tx1"/>
          </a:solidFill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3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Ty=4</a:t>
            </a:r>
            <a:endParaRPr lang="en-US" sz="2000" dirty="0"/>
          </a:p>
          <a:p>
            <a:r>
              <a:rPr lang="en-US" sz="2000" dirty="0" err="1" smtClean="0"/>
              <a:t>Tx</a:t>
            </a:r>
            <a:r>
              <a:rPr lang="en-US" sz="2000" dirty="0" smtClean="0"/>
              <a:t>=4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65</a:t>
            </a:fld>
            <a:endParaRPr lang="nl-NL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xin,yin,4,4);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2500829"/>
            <a:ext cx="8278409" cy="3621804"/>
          </a:xfrm>
          <a:prstGeom prst="rect">
            <a:avLst/>
          </a:prstGeom>
          <a:solidFill>
            <a:schemeClr val="tx1"/>
          </a:solidFill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6888088" y="4149080"/>
            <a:ext cx="3638921" cy="1008112"/>
          </a:xfrm>
          <a:prstGeom prst="wedgeRoundRectCallout">
            <a:avLst>
              <a:gd name="adj1" fmla="val -36694"/>
              <a:gd name="adj2" fmla="val -78251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Tiling </a:t>
            </a:r>
            <a:r>
              <a:rPr lang="en-US" dirty="0" smtClean="0">
                <a:solidFill>
                  <a:srgbClr val="00B050"/>
                </a:solidFill>
              </a:rPr>
              <a:t>by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causes generates a thread block </a:t>
            </a:r>
            <a:r>
              <a:rPr lang="en-US">
                <a:solidFill>
                  <a:srgbClr val="FF0000"/>
                </a:solidFill>
              </a:rPr>
              <a:t>of </a:t>
            </a:r>
            <a:r>
              <a:rPr lang="en-US" smtClean="0">
                <a:solidFill>
                  <a:srgbClr val="FF0000"/>
                </a:solidFill>
              </a:rPr>
              <a:t>4x4 </a:t>
            </a:r>
            <a:r>
              <a:rPr lang="en-US" dirty="0">
                <a:solidFill>
                  <a:srgbClr val="FF0000"/>
                </a:solidFill>
              </a:rPr>
              <a:t>(root allocations are stored in the global memory)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1944" y="2708920"/>
            <a:ext cx="1584176" cy="136815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3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Ty=4</a:t>
            </a:r>
            <a:endParaRPr lang="en-US" sz="2000" dirty="0"/>
          </a:p>
          <a:p>
            <a:r>
              <a:rPr lang="en-US" sz="2000" dirty="0" err="1" smtClean="0"/>
              <a:t>Tx</a:t>
            </a:r>
            <a:r>
              <a:rPr lang="en-US" sz="2000" dirty="0" smtClean="0"/>
              <a:t>=4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66</a:t>
            </a:fld>
            <a:endParaRPr lang="nl-NL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xin,yin,4,4);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2500829"/>
            <a:ext cx="8278409" cy="3621804"/>
          </a:xfrm>
          <a:prstGeom prst="rect">
            <a:avLst/>
          </a:prstGeom>
          <a:solidFill>
            <a:schemeClr val="tx1"/>
          </a:solidFill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23592" y="2749922"/>
            <a:ext cx="1584176" cy="197522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ular Callout 10"/>
          <p:cNvSpPr/>
          <p:nvPr/>
        </p:nvSpPr>
        <p:spPr>
          <a:xfrm>
            <a:off x="2745111" y="5013176"/>
            <a:ext cx="3638921" cy="1008112"/>
          </a:xfrm>
          <a:prstGeom prst="wedgeRoundRectCallout">
            <a:avLst>
              <a:gd name="adj1" fmla="val -33936"/>
              <a:gd name="adj2" fmla="val -84888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However, the actual grid will have </a:t>
            </a:r>
            <a:r>
              <a:rPr lang="en-US" dirty="0" smtClean="0">
                <a:solidFill>
                  <a:srgbClr val="FF0000"/>
                </a:solidFill>
              </a:rPr>
              <a:t>6x4 </a:t>
            </a:r>
            <a:r>
              <a:rPr lang="en-US" dirty="0">
                <a:solidFill>
                  <a:srgbClr val="FF0000"/>
                </a:solidFill>
              </a:rPr>
              <a:t>dimensions and </a:t>
            </a:r>
            <a:r>
              <a:rPr lang="en-US" dirty="0" smtClean="0">
                <a:solidFill>
                  <a:srgbClr val="FF0000"/>
                </a:solidFill>
              </a:rPr>
              <a:t>24 </a:t>
            </a:r>
            <a:r>
              <a:rPr lang="en-US" dirty="0">
                <a:solidFill>
                  <a:srgbClr val="FF0000"/>
                </a:solidFill>
              </a:rPr>
              <a:t>elements stored in the shared memory</a:t>
            </a:r>
          </a:p>
        </p:txBody>
      </p:sp>
    </p:spTree>
    <p:extLst>
      <p:ext uri="{BB962C8B-B14F-4D97-AF65-F5344CB8AC3E}">
        <p14:creationId xmlns:p14="http://schemas.microsoft.com/office/powerpoint/2010/main" val="22338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Ty=4</a:t>
            </a:r>
            <a:endParaRPr lang="en-US" sz="2000" dirty="0"/>
          </a:p>
          <a:p>
            <a:r>
              <a:rPr lang="en-US" sz="2000" dirty="0" err="1" smtClean="0"/>
              <a:t>Tx</a:t>
            </a:r>
            <a:r>
              <a:rPr lang="en-US" sz="2000" dirty="0" smtClean="0"/>
              <a:t>=4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67</a:t>
            </a:fld>
            <a:endParaRPr lang="nl-NL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xin,yin,4,4);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2500829"/>
            <a:ext cx="8278409" cy="3621804"/>
          </a:xfrm>
          <a:prstGeom prst="rect">
            <a:avLst/>
          </a:prstGeom>
          <a:solidFill>
            <a:schemeClr val="tx1"/>
          </a:solidFill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23592" y="2749922"/>
            <a:ext cx="1584176" cy="197522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ounded Rectangular Callout 10"/>
          <p:cNvSpPr/>
          <p:nvPr/>
        </p:nvSpPr>
        <p:spPr>
          <a:xfrm>
            <a:off x="2745111" y="5013176"/>
            <a:ext cx="3638921" cy="1008112"/>
          </a:xfrm>
          <a:prstGeom prst="wedgeRoundRectCallout">
            <a:avLst>
              <a:gd name="adj1" fmla="val -33936"/>
              <a:gd name="adj2" fmla="val -84888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However, the actual grid will have </a:t>
            </a:r>
            <a:r>
              <a:rPr lang="en-US" dirty="0" smtClean="0">
                <a:solidFill>
                  <a:srgbClr val="FF0000"/>
                </a:solidFill>
              </a:rPr>
              <a:t>6x4 </a:t>
            </a:r>
            <a:r>
              <a:rPr lang="en-US" dirty="0">
                <a:solidFill>
                  <a:srgbClr val="FF0000"/>
                </a:solidFill>
              </a:rPr>
              <a:t>dimensions and </a:t>
            </a:r>
            <a:r>
              <a:rPr lang="en-US" dirty="0" smtClean="0">
                <a:solidFill>
                  <a:srgbClr val="FF0000"/>
                </a:solidFill>
              </a:rPr>
              <a:t>24 </a:t>
            </a:r>
            <a:r>
              <a:rPr lang="en-US" dirty="0">
                <a:solidFill>
                  <a:srgbClr val="FF0000"/>
                </a:solidFill>
              </a:rPr>
              <a:t>elements stored in the shared memory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7248128" y="2348880"/>
            <a:ext cx="4608512" cy="410339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GPUs have specific constraints </a:t>
            </a:r>
            <a:r>
              <a:rPr lang="en-US" sz="2200">
                <a:solidFill>
                  <a:schemeClr val="tx1"/>
                </a:solidFill>
              </a:rPr>
              <a:t>for </a:t>
            </a:r>
            <a:r>
              <a:rPr lang="en-US" sz="2200" smtClean="0">
                <a:solidFill>
                  <a:schemeClr val="tx1"/>
                </a:solidFill>
              </a:rPr>
              <a:t>following metrics</a:t>
            </a:r>
            <a:r>
              <a:rPr lang="en-US" sz="22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threads/block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(1024)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shared memory/block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(49 Kbytes)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registers per </a:t>
            </a:r>
            <a:r>
              <a:rPr lang="en-US" sz="2000" dirty="0" smtClean="0">
                <a:solidFill>
                  <a:schemeClr val="tx1"/>
                </a:solidFill>
              </a:rPr>
              <a:t>SM (</a:t>
            </a:r>
            <a:r>
              <a:rPr lang="en-US" sz="2000" smtClean="0">
                <a:solidFill>
                  <a:schemeClr val="tx1"/>
                </a:solidFill>
              </a:rPr>
              <a:t>Streaming </a:t>
            </a:r>
            <a:r>
              <a:rPr lang="en-US" sz="2000" smtClean="0">
                <a:solidFill>
                  <a:schemeClr val="tx1"/>
                </a:solidFill>
              </a:rPr>
              <a:t>Multi-processor)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varies </a:t>
            </a:r>
            <a:r>
              <a:rPr lang="en-US" sz="2000" dirty="0">
                <a:solidFill>
                  <a:schemeClr val="tx1"/>
                </a:solidFill>
              </a:rPr>
              <a:t>per </a:t>
            </a:r>
            <a:r>
              <a:rPr lang="en-US" sz="2000" dirty="0" smtClean="0">
                <a:solidFill>
                  <a:schemeClr val="tx1"/>
                </a:solidFill>
              </a:rPr>
              <a:t>CC (Compute Capability)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Ty=4</a:t>
            </a:r>
            <a:endParaRPr lang="en-US" sz="2000" dirty="0"/>
          </a:p>
          <a:p>
            <a:r>
              <a:rPr lang="en-US" sz="2000" dirty="0" err="1" smtClean="0"/>
              <a:t>Tx</a:t>
            </a:r>
            <a:r>
              <a:rPr lang="en-US" sz="2000" dirty="0" smtClean="0"/>
              <a:t>=4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68</a:t>
            </a:fld>
            <a:endParaRPr lang="nl-NL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xin,yin,4,4);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2500829"/>
            <a:ext cx="8278409" cy="3621804"/>
          </a:xfrm>
          <a:prstGeom prst="rect">
            <a:avLst/>
          </a:prstGeom>
          <a:solidFill>
            <a:schemeClr val="tx1"/>
          </a:solidFill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423592" y="2749922"/>
            <a:ext cx="1584176" cy="197522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olded Corner 11"/>
          <p:cNvSpPr/>
          <p:nvPr/>
        </p:nvSpPr>
        <p:spPr>
          <a:xfrm>
            <a:off x="7176120" y="2420888"/>
            <a:ext cx="4428812" cy="410339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GPUs have specific constraints for </a:t>
            </a:r>
            <a:r>
              <a:rPr lang="en-US" sz="2200">
                <a:solidFill>
                  <a:schemeClr val="tx1"/>
                </a:solidFill>
              </a:rPr>
              <a:t>these </a:t>
            </a:r>
            <a:r>
              <a:rPr lang="en-US" sz="2200" smtClean="0">
                <a:solidFill>
                  <a:schemeClr val="tx1"/>
                </a:solidFill>
              </a:rPr>
              <a:t>following metrics</a:t>
            </a:r>
            <a:r>
              <a:rPr lang="en-US" sz="22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threads/block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(1024)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shared memory/block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(49 Kbytes)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registers per SM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(varies per CC)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855640" y="5085184"/>
            <a:ext cx="3638921" cy="1449781"/>
          </a:xfrm>
          <a:prstGeom prst="wedgeRoundRectCallout">
            <a:avLst>
              <a:gd name="adj1" fmla="val 92656"/>
              <a:gd name="adj2" fmla="val -69000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Threads/block, Shared memory allocation and registers/thread have a </a:t>
            </a:r>
            <a:r>
              <a:rPr lang="en-US" dirty="0" smtClean="0">
                <a:solidFill>
                  <a:srgbClr val="FF0000"/>
                </a:solidFill>
              </a:rPr>
              <a:t>significant impact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occupancy </a:t>
            </a:r>
            <a:r>
              <a:rPr lang="en-US" dirty="0">
                <a:solidFill>
                  <a:srgbClr val="FF0000"/>
                </a:solidFill>
              </a:rPr>
              <a:t>and performance!!</a:t>
            </a:r>
          </a:p>
        </p:txBody>
      </p:sp>
    </p:spTree>
    <p:extLst>
      <p:ext uri="{BB962C8B-B14F-4D97-AF65-F5344CB8AC3E}">
        <p14:creationId xmlns:p14="http://schemas.microsoft.com/office/powerpoint/2010/main" val="9411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Ty=4</a:t>
            </a:r>
            <a:endParaRPr lang="en-US" sz="2000" dirty="0"/>
          </a:p>
          <a:p>
            <a:r>
              <a:rPr lang="en-US" sz="2000" dirty="0" err="1" smtClean="0"/>
              <a:t>Tx</a:t>
            </a:r>
            <a:r>
              <a:rPr lang="en-US" sz="2000" dirty="0" smtClean="0"/>
              <a:t>=4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69</a:t>
            </a:fld>
            <a:endParaRPr lang="nl-NL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xin,yin,4,4);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2500829"/>
            <a:ext cx="8278409" cy="3621803"/>
          </a:xfrm>
          <a:prstGeom prst="rect">
            <a:avLst/>
          </a:prstGeom>
          <a:solidFill>
            <a:schemeClr val="tx1"/>
          </a:solidFill>
          <a:effectLst>
            <a:outerShdw blurRad="190500" algn="ctr" rotWithShape="0">
              <a:prstClr val="black">
                <a:alpha val="70000"/>
              </a:prst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4799049" y="5114520"/>
            <a:ext cx="3385184" cy="618736"/>
          </a:xfrm>
          <a:prstGeom prst="wedgeRoundRectCallout">
            <a:avLst>
              <a:gd name="adj1" fmla="val -36694"/>
              <a:gd name="adj2" fmla="val -78251"/>
              <a:gd name="adj3" fmla="val 1666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Missed inter-tile reuse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Stored</a:t>
            </a:r>
            <a:r>
              <a:rPr lang="nl-NL" sz="2400" dirty="0"/>
              <a:t> </a:t>
            </a:r>
            <a:r>
              <a:rPr lang="nl-NL" sz="2400" dirty="0" err="1"/>
              <a:t>Implementation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7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3575720" y="332656"/>
            <a:ext cx="828092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pPr lvl="0"/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nl-NL" sz="1600" dirty="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[W*H];</a:t>
            </a:r>
          </a:p>
          <a:p>
            <a:pPr lvl="0"/>
            <a:r>
              <a:rPr lang="nl-NL" sz="1600">
                <a:solidFill>
                  <a:srgbClr val="81818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nl-NL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nl-NL" sz="1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[W*H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0"/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nl-NL" sz="1600" dirty="0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 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pl-PL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 +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*W];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lvl="0"/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&lt;(H-1); </a:t>
            </a:r>
            <a:r>
              <a:rPr lang="es-ES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s-E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&lt;(W-1); 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++{</a:t>
            </a:r>
          </a:p>
          <a:p>
            <a:pPr lvl="0"/>
            <a:r>
              <a:rPr lang="nl-NL" sz="1600">
                <a:solidFill>
                  <a:srgbClr val="00B1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by</a:t>
            </a:r>
            <a:r>
              <a:rPr lang="pl-PL" sz="16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=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-1)*W] +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*W] + </a:t>
            </a:r>
            <a:r>
              <a:rPr lang="nl-NL" sz="1600" dirty="0" err="1">
                <a:solidFill>
                  <a:srgbClr val="0070C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bx</a:t>
            </a:r>
            <a:r>
              <a:rPr lang="pl-P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nl-NL" sz="1600" dirty="0">
                <a:solidFill>
                  <a:srgbClr val="7030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+1)*W];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0">
              <a:defRPr/>
            </a:pPr>
            <a:endParaRPr lang="en-US" sz="1050" kern="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9936" y="4437112"/>
            <a:ext cx="3444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6 loads, 1 store per output pixel</a:t>
            </a:r>
          </a:p>
          <a:p>
            <a:pPr marL="285750" indent="-285750">
              <a:buFontTx/>
              <a:buChar char="-"/>
            </a:pPr>
            <a:r>
              <a:rPr lang="en-US" dirty="0"/>
              <a:t>4 additions per output pixel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Very low locality (big buffer)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No </a:t>
            </a:r>
            <a:r>
              <a:rPr lang="en-US" dirty="0" err="1">
                <a:solidFill>
                  <a:srgbClr val="00B050"/>
                </a:solidFill>
              </a:rPr>
              <a:t>recomputation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Still parallelizable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4507992"/>
            <a:ext cx="4952851" cy="2232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3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40768"/>
            <a:ext cx="4104456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xin,yin,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16,16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by,xo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70</a:t>
            </a:fld>
            <a:endParaRPr lang="nl-NL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424263"/>
              </p:ext>
            </p:extLst>
          </p:nvPr>
        </p:nvGraphicFramePr>
        <p:xfrm>
          <a:off x="4079776" y="908720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70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40768"/>
            <a:ext cx="4104456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xin,yin,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16,16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b="1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by,xo</a:t>
            </a:r>
            <a:r>
              <a:rPr lang="nl-NL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71</a:t>
            </a:fld>
            <a:endParaRPr lang="nl-NL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079776" y="908720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854481"/>
              </p:ext>
            </p:extLst>
          </p:nvPr>
        </p:nvGraphicFramePr>
        <p:xfrm>
          <a:off x="1198264" y="1484720"/>
          <a:ext cx="7059168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4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Observations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/>
              <a:t>With Halide, the algorithm definition is </a:t>
            </a:r>
            <a:r>
              <a:rPr lang="en-US" b="1"/>
              <a:t>clearer and conciser</a:t>
            </a:r>
            <a:r>
              <a:rPr lang="en-US"/>
              <a:t> than with C.</a:t>
            </a:r>
          </a:p>
          <a:p>
            <a:pPr marL="742950" lvl="1" indent="-285750"/>
            <a:r>
              <a:rPr lang="en-US"/>
              <a:t>by being separated from the </a:t>
            </a:r>
            <a:r>
              <a:rPr lang="en-US"/>
              <a:t>optimization </a:t>
            </a:r>
            <a:r>
              <a:rPr lang="en-US" smtClean="0"/>
              <a:t>(scheduling &amp; buffer allocation) strategy</a:t>
            </a:r>
            <a:endParaRPr lang="en-US"/>
          </a:p>
          <a:p>
            <a:pPr marL="742950" lvl="1" indent="-285750"/>
            <a:endParaRPr lang="en-US"/>
          </a:p>
          <a:p>
            <a:pPr marL="285750" indent="-285750"/>
            <a:r>
              <a:rPr lang="en-US"/>
              <a:t>transformations that would normally take a lot of effort are done in just a few, separate scheduling statements.</a:t>
            </a:r>
          </a:p>
          <a:p>
            <a:pPr marL="742950" lvl="1" indent="-285750"/>
            <a:r>
              <a:rPr lang="en-US" b="1"/>
              <a:t>Saves time</a:t>
            </a:r>
          </a:p>
          <a:p>
            <a:pPr marL="742950" lvl="1" indent="-285750"/>
            <a:r>
              <a:rPr lang="en-US" b="1"/>
              <a:t>Guaranteed correctness</a:t>
            </a:r>
          </a:p>
          <a:p>
            <a:pPr marL="742950" lvl="1" indent="-285750"/>
            <a:r>
              <a:rPr lang="en-US"/>
              <a:t>Automatic handling of </a:t>
            </a:r>
            <a:r>
              <a:rPr lang="en-US" b="1"/>
              <a:t>edge conditions </a:t>
            </a:r>
            <a:r>
              <a:rPr lang="en-US"/>
              <a:t>(pro-, epilogues) and </a:t>
            </a:r>
            <a:r>
              <a:rPr lang="en-US" b="1"/>
              <a:t>storage folding</a:t>
            </a:r>
            <a:r>
              <a:rPr lang="en-US"/>
              <a:t>, among other optimizations</a:t>
            </a:r>
          </a:p>
          <a:p>
            <a:pPr marL="742950" lvl="1" indent="-285750"/>
            <a:endParaRPr lang="en-US"/>
          </a:p>
          <a:p>
            <a:pPr marL="285750" indent="-285750"/>
            <a:r>
              <a:rPr lang="en-US"/>
              <a:t>With Halide, we can easily port the algorithm to a different architecture</a:t>
            </a:r>
          </a:p>
          <a:p>
            <a:pPr marL="742950" lvl="1" indent="-285750"/>
            <a:r>
              <a:rPr lang="en-US" b="1"/>
              <a:t>As long as a Halide back-end exists </a:t>
            </a:r>
            <a:r>
              <a:rPr lang="en-US"/>
              <a:t>for that architecture</a:t>
            </a:r>
          </a:p>
          <a:p>
            <a:pPr marL="742950" lvl="1" indent="-285750"/>
            <a:r>
              <a:rPr lang="en-US"/>
              <a:t>Code is </a:t>
            </a:r>
            <a:r>
              <a:rPr lang="en-US" b="1"/>
              <a:t>not hardware-dependent</a:t>
            </a:r>
          </a:p>
          <a:p>
            <a:pPr marL="742950" lvl="1" indent="-285750"/>
            <a:r>
              <a:rPr lang="en-US"/>
              <a:t>For good performance on the new architecture, only </a:t>
            </a:r>
            <a:r>
              <a:rPr lang="en-US" b="1"/>
              <a:t>re-write the schedule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Limitations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/>
              <a:t>As mentioned it is </a:t>
            </a:r>
            <a:r>
              <a:rPr lang="en-US" b="1"/>
              <a:t>domain-specific </a:t>
            </a:r>
            <a:r>
              <a:rPr lang="en-US"/>
              <a:t>to image processing. It is less suitable for other workloads because:</a:t>
            </a:r>
          </a:p>
          <a:p>
            <a:pPr marL="285750" indent="-285750"/>
            <a:endParaRPr lang="en-US"/>
          </a:p>
          <a:p>
            <a:pPr marL="742950" lvl="1" indent="-285750"/>
            <a:r>
              <a:rPr lang="en-US"/>
              <a:t>Not </a:t>
            </a:r>
            <a:r>
              <a:rPr lang="en-US" b="1"/>
              <a:t>Turing-complete </a:t>
            </a:r>
            <a:r>
              <a:rPr lang="en-US"/>
              <a:t>(no full recursion)</a:t>
            </a:r>
          </a:p>
          <a:p>
            <a:pPr marL="742950" lvl="1" indent="-285750"/>
            <a:r>
              <a:rPr lang="en-US"/>
              <a:t>Only iterates over </a:t>
            </a:r>
            <a:r>
              <a:rPr lang="en-US" b="1"/>
              <a:t>rectangular domains </a:t>
            </a:r>
            <a:endParaRPr lang="en-US"/>
          </a:p>
          <a:p>
            <a:pPr marL="742950" lvl="1" indent="-285750"/>
            <a:r>
              <a:rPr lang="en-US"/>
              <a:t>Scheduling model only covers </a:t>
            </a:r>
            <a:r>
              <a:rPr lang="en-US" b="1"/>
              <a:t>typical image processing optimizations</a:t>
            </a:r>
          </a:p>
          <a:p>
            <a:pPr marL="742950" lvl="1" indent="-285750"/>
            <a:endParaRPr lang="en-US" b="1"/>
          </a:p>
          <a:p>
            <a:pPr marL="285750" indent="-285750"/>
            <a:r>
              <a:rPr lang="en-US"/>
              <a:t>But this is the point of domain-specific languages: </a:t>
            </a:r>
          </a:p>
          <a:p>
            <a:r>
              <a:rPr lang="en-US" b="1"/>
              <a:t>	if we aim to cover everything, we get something like C again!</a:t>
            </a:r>
            <a:endParaRPr lang="en-US"/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Halide’s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/>
              <a:t>An open-source project.</a:t>
            </a:r>
          </a:p>
          <a:p>
            <a:pPr marL="285750" indent="-285750"/>
            <a:endParaRPr lang="en-US"/>
          </a:p>
          <a:p>
            <a:pPr marL="285750" indent="-285750"/>
            <a:r>
              <a:rPr lang="en-US"/>
              <a:t>Because of that, there is ongoing work in many directions:</a:t>
            </a:r>
          </a:p>
          <a:p>
            <a:pPr marL="742950" lvl="1" indent="-285750"/>
            <a:r>
              <a:rPr lang="en-US" b="1"/>
              <a:t>New architectures </a:t>
            </a:r>
            <a:r>
              <a:rPr lang="en-US"/>
              <a:t>(i.e</a:t>
            </a:r>
            <a:r>
              <a:rPr lang="en-US"/>
              <a:t>. </a:t>
            </a:r>
            <a:r>
              <a:rPr lang="en-US" smtClean="0"/>
              <a:t>Qualcomm Hexagon </a:t>
            </a:r>
            <a:r>
              <a:rPr lang="en-US"/>
              <a:t>DSP)</a:t>
            </a:r>
          </a:p>
          <a:p>
            <a:pPr marL="742950" lvl="1" indent="-285750"/>
            <a:r>
              <a:rPr lang="en-US"/>
              <a:t>Extensions to suit (sub-)domains (i.e. </a:t>
            </a:r>
            <a:r>
              <a:rPr lang="en-US" b="1"/>
              <a:t>HLS</a:t>
            </a:r>
            <a:r>
              <a:rPr lang="en-US"/>
              <a:t> code generation)</a:t>
            </a:r>
          </a:p>
          <a:p>
            <a:pPr marL="742950" lvl="1" indent="-285750"/>
            <a:r>
              <a:rPr lang="en-US"/>
              <a:t>Auxiliary efforts:</a:t>
            </a:r>
          </a:p>
          <a:p>
            <a:pPr marL="1200150" lvl="2" indent="-285750"/>
            <a:r>
              <a:rPr lang="en-US" b="1"/>
              <a:t>Automatic tuning </a:t>
            </a:r>
            <a:r>
              <a:rPr lang="en-US"/>
              <a:t>of Halide schedules</a:t>
            </a:r>
          </a:p>
          <a:p>
            <a:pPr marL="1200150" lvl="2" indent="-285750"/>
            <a:r>
              <a:rPr lang="en-US" b="1"/>
              <a:t>Automatic generation </a:t>
            </a:r>
            <a:r>
              <a:rPr lang="en-US"/>
              <a:t>of Halide schedules</a:t>
            </a:r>
          </a:p>
          <a:p>
            <a:pPr marL="1200150" lvl="2" indent="-285750"/>
            <a:r>
              <a:rPr lang="en-US" b="1"/>
              <a:t>Automatic de-compilation of x86 binaries into Halide </a:t>
            </a:r>
            <a:r>
              <a:rPr lang="en-US"/>
              <a:t>for easy porting</a:t>
            </a:r>
          </a:p>
          <a:p>
            <a:pPr lvl="2"/>
            <a:endParaRPr lang="en-US"/>
          </a:p>
          <a:p>
            <a:pPr marL="285750" indent="-285750"/>
            <a:endParaRPr lang="en-US"/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9D83-C30D-4695-A568-57AA346D005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2 - Halide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Using ResNet-50 as an application:</a:t>
            </a:r>
          </a:p>
          <a:p>
            <a:r>
              <a:rPr lang="en-US" sz="2000" dirty="0"/>
              <a:t>Use Halide to optimize it for a </a:t>
            </a:r>
            <a:r>
              <a:rPr lang="en-US" sz="2000" dirty="0" smtClean="0"/>
              <a:t>multicore CPU (Intel i9) and then for a   GPU </a:t>
            </a:r>
            <a:r>
              <a:rPr lang="en-US" sz="2000" dirty="0"/>
              <a:t>(</a:t>
            </a:r>
            <a:r>
              <a:rPr lang="en-US" sz="2000" dirty="0" err="1"/>
              <a:t>Nvidia</a:t>
            </a:r>
            <a:r>
              <a:rPr lang="en-US" sz="2000" dirty="0"/>
              <a:t> RTX 2080ti or RTX 2070)</a:t>
            </a:r>
          </a:p>
          <a:p>
            <a:pPr lvl="1"/>
            <a:r>
              <a:rPr lang="en-US" sz="1800" dirty="0"/>
              <a:t>Tiling</a:t>
            </a:r>
          </a:p>
          <a:p>
            <a:pPr lvl="1"/>
            <a:r>
              <a:rPr lang="en-US" sz="1800" dirty="0"/>
              <a:t>Fusion</a:t>
            </a:r>
          </a:p>
          <a:p>
            <a:pPr lvl="1"/>
            <a:r>
              <a:rPr lang="en-US" sz="1800" dirty="0" err="1"/>
              <a:t>Etc</a:t>
            </a:r>
            <a:endParaRPr lang="en-US" sz="1800" dirty="0"/>
          </a:p>
          <a:p>
            <a:pPr marL="114300" indent="0">
              <a:buNone/>
            </a:pPr>
            <a:r>
              <a:rPr lang="en-US" sz="2000" dirty="0">
                <a:hlinkClick r:id="rId2"/>
              </a:rPr>
              <a:t>http://halide-lang.org/tutorials/</a:t>
            </a:r>
            <a:endParaRPr lang="en-US" sz="2000" dirty="0"/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err="1"/>
              <a:t>Cuda</a:t>
            </a:r>
            <a:r>
              <a:rPr lang="en-US" sz="2000" dirty="0"/>
              <a:t> occupancy calculator</a:t>
            </a:r>
          </a:p>
          <a:p>
            <a:pPr marL="114300" indent="0">
              <a:buNone/>
            </a:pPr>
            <a:r>
              <a:rPr lang="en-US" sz="2000" dirty="0"/>
              <a:t>(</a:t>
            </a:r>
            <a:r>
              <a:rPr lang="nl-NL" sz="2000" dirty="0">
                <a:hlinkClick r:id="rId3"/>
              </a:rPr>
              <a:t>https://xmartlabs.github.io/cuda-calculator/</a:t>
            </a:r>
            <a:r>
              <a:rPr lang="nl-NL" sz="2000" dirty="0"/>
              <a:t>)</a:t>
            </a:r>
            <a:endParaRPr lang="en-US" sz="2000" dirty="0"/>
          </a:p>
          <a:p>
            <a:pPr marL="11430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75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9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 err="1"/>
              <a:t>Questions</a:t>
            </a:r>
            <a:r>
              <a:rPr lang="nl-NL" sz="60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76</a:t>
            </a:fld>
            <a:endParaRPr lang="nl-NL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87707" y="2191114"/>
          <a:ext cx="3904896" cy="3758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</a:tblGrid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778968" y="2723715"/>
          <a:ext cx="3928480" cy="322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</a:tblGrid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Ty=2</a:t>
            </a:r>
            <a:endParaRPr lang="en-US" sz="2000" dirty="0"/>
          </a:p>
          <a:p>
            <a:r>
              <a:rPr lang="en-US" sz="2000" dirty="0" err="1"/>
              <a:t>Tx</a:t>
            </a:r>
            <a:r>
              <a:rPr lang="en-US" sz="2000" dirty="0"/>
              <a:t>=2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6549988" y="2757026"/>
            <a:ext cx="144305" cy="8879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" name="Rectangle 10"/>
          <p:cNvSpPr/>
          <p:nvPr/>
        </p:nvSpPr>
        <p:spPr>
          <a:xfrm>
            <a:off x="6295171" y="3056910"/>
            <a:ext cx="367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Ty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7206329" y="2144949"/>
            <a:ext cx="135529" cy="9561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 baseline="-25000" dirty="0"/>
          </a:p>
        </p:txBody>
      </p:sp>
      <p:sp>
        <p:nvSpPr>
          <p:cNvPr id="14" name="Left Brace 13"/>
          <p:cNvSpPr/>
          <p:nvPr/>
        </p:nvSpPr>
        <p:spPr>
          <a:xfrm>
            <a:off x="6047852" y="2723715"/>
            <a:ext cx="646442" cy="3225565"/>
          </a:xfrm>
          <a:prstGeom prst="leftBrace">
            <a:avLst>
              <a:gd name="adj1" fmla="val 8333"/>
              <a:gd name="adj2" fmla="val 506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5" name="Rectangle 14"/>
          <p:cNvSpPr/>
          <p:nvPr/>
        </p:nvSpPr>
        <p:spPr>
          <a:xfrm>
            <a:off x="5692166" y="4149659"/>
            <a:ext cx="41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</a:t>
            </a:r>
            <a:endParaRPr lang="en-US" sz="2000" dirty="0"/>
          </a:p>
        </p:txBody>
      </p:sp>
      <p:sp>
        <p:nvSpPr>
          <p:cNvPr id="16" name="Left Brace 15"/>
          <p:cNvSpPr/>
          <p:nvPr/>
        </p:nvSpPr>
        <p:spPr>
          <a:xfrm rot="16200000" flipV="1">
            <a:off x="8617859" y="4291739"/>
            <a:ext cx="267733" cy="39114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7" name="Rectangle 16"/>
          <p:cNvSpPr/>
          <p:nvPr/>
        </p:nvSpPr>
        <p:spPr>
          <a:xfrm>
            <a:off x="8566557" y="6381328"/>
            <a:ext cx="407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897926" y="38393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77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1109237" y="3776480"/>
            <a:ext cx="84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bx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9409856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xin,yin,2,2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1028" y="2185941"/>
            <a:ext cx="38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83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87707" y="2191114"/>
          <a:ext cx="3904896" cy="3758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</a:tblGrid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778968" y="2723715"/>
          <a:ext cx="3928480" cy="322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</a:tblGrid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Ty=2</a:t>
            </a:r>
            <a:endParaRPr lang="en-US" sz="2000" dirty="0"/>
          </a:p>
          <a:p>
            <a:r>
              <a:rPr lang="en-US" sz="2000" dirty="0" err="1"/>
              <a:t>Tx</a:t>
            </a:r>
            <a:r>
              <a:rPr lang="en-US" sz="2000" dirty="0"/>
              <a:t>=2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897926" y="38393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78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1109237" y="3776480"/>
            <a:ext cx="84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bx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926584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xin,yin,2,2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412242" y="3734089"/>
            <a:ext cx="3638921" cy="1008112"/>
          </a:xfrm>
          <a:prstGeom prst="wedgeRoundRectCallout">
            <a:avLst>
              <a:gd name="adj1" fmla="val -36694"/>
              <a:gd name="adj2" fmla="val -7825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Tiling </a:t>
            </a:r>
            <a:r>
              <a:rPr lang="en-US" dirty="0" smtClean="0">
                <a:solidFill>
                  <a:srgbClr val="FF0000"/>
                </a:solidFill>
              </a:rPr>
              <a:t>by </a:t>
            </a:r>
            <a:r>
              <a:rPr lang="en-US" dirty="0">
                <a:solidFill>
                  <a:srgbClr val="FF0000"/>
                </a:solidFill>
              </a:rPr>
              <a:t>causes generates a thread block of 2x2. (root allocations are stored in the global memory)</a:t>
            </a:r>
          </a:p>
        </p:txBody>
      </p:sp>
    </p:spTree>
    <p:extLst>
      <p:ext uri="{BB962C8B-B14F-4D97-AF65-F5344CB8AC3E}">
        <p14:creationId xmlns:p14="http://schemas.microsoft.com/office/powerpoint/2010/main" val="25296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87707" y="2191114"/>
          <a:ext cx="3904896" cy="3758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</a:tblGrid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778968" y="2723715"/>
          <a:ext cx="3928480" cy="322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</a:tblGrid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Ty=2</a:t>
            </a:r>
            <a:endParaRPr lang="en-US" sz="2000" dirty="0"/>
          </a:p>
          <a:p>
            <a:r>
              <a:rPr lang="en-US" sz="2000" dirty="0" err="1"/>
              <a:t>Tx</a:t>
            </a:r>
            <a:r>
              <a:rPr lang="en-US" sz="2000" dirty="0"/>
              <a:t>=2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897926" y="38393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79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1109237" y="3776480"/>
            <a:ext cx="84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bx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9337848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xin,yin,2,2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345083" y="4177742"/>
            <a:ext cx="3638921" cy="1008112"/>
          </a:xfrm>
          <a:prstGeom prst="wedgeRoundRectCallout">
            <a:avLst>
              <a:gd name="adj1" fmla="val -33936"/>
              <a:gd name="adj2" fmla="val -84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However, the actual grid will have 4x2 dimensions and 8 elements stored in the shared memory</a:t>
            </a:r>
          </a:p>
        </p:txBody>
      </p:sp>
    </p:spTree>
    <p:extLst>
      <p:ext uri="{BB962C8B-B14F-4D97-AF65-F5344CB8AC3E}">
        <p14:creationId xmlns:p14="http://schemas.microsoft.com/office/powerpoint/2010/main" val="40819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Fusion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8</a:t>
            </a:fld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5591944" y="45236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Not as easily </a:t>
            </a:r>
            <a:r>
              <a:rPr lang="en-US" dirty="0">
                <a:solidFill>
                  <a:srgbClr val="FF0000"/>
                </a:solidFill>
              </a:rPr>
              <a:t>parallelizable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B050"/>
                </a:solidFill>
              </a:rPr>
              <a:t>High locality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rgbClr val="00B050"/>
                </a:solidFill>
              </a:rPr>
              <a:t>producer bx &amp; consumer by moved close together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B050"/>
                </a:solidFill>
              </a:rPr>
              <a:t>No recomputation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392" y="118872"/>
            <a:ext cx="97930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&lt;2;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by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87707" y="2191114"/>
          <a:ext cx="3904896" cy="3758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</a:tblGrid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778968" y="2723715"/>
          <a:ext cx="3928480" cy="322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</a:tblGrid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Ty=2</a:t>
            </a:r>
            <a:endParaRPr lang="en-US" sz="2000" dirty="0"/>
          </a:p>
          <a:p>
            <a:r>
              <a:rPr lang="en-US" sz="2000" dirty="0" err="1"/>
              <a:t>Tx</a:t>
            </a:r>
            <a:r>
              <a:rPr lang="en-US" sz="2000" dirty="0"/>
              <a:t>=2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566557" y="6381328"/>
            <a:ext cx="3533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/>
              <a:t>Bx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0897926" y="38393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80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1109237" y="3776480"/>
            <a:ext cx="84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bx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9337848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xin,yin,2,2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345083" y="4177742"/>
            <a:ext cx="3638921" cy="1008112"/>
          </a:xfrm>
          <a:prstGeom prst="wedgeRoundRectCallout">
            <a:avLst>
              <a:gd name="adj1" fmla="val -33936"/>
              <a:gd name="adj2" fmla="val -848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However, the actual grid will have 4x2 dimensions and 8 elements stored in the shared memory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5915660" y="2349943"/>
            <a:ext cx="4428812" cy="410339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GPUs have specific constraints for these metrics</a:t>
            </a:r>
            <a:r>
              <a:rPr lang="en-US" sz="22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threads/block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(1024)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shared memory/block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(49 Kbytes)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registers per SM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(varies per CC)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87707" y="2191114"/>
          <a:ext cx="3904896" cy="3758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  <a:gridCol w="488112"/>
              </a:tblGrid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7574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778968" y="2723715"/>
          <a:ext cx="3928480" cy="3225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  <a:gridCol w="491060"/>
              </a:tblGrid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795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4413" y="1487430"/>
            <a:ext cx="75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Ty=2</a:t>
            </a:r>
            <a:endParaRPr lang="en-US" sz="2000" dirty="0"/>
          </a:p>
          <a:p>
            <a:r>
              <a:rPr lang="en-US" sz="2000" dirty="0" err="1"/>
              <a:t>Tx</a:t>
            </a:r>
            <a:r>
              <a:rPr lang="en-US" sz="2000" dirty="0"/>
              <a:t>=2</a:t>
            </a:r>
            <a:endParaRPr lang="nl-N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24" y="1087320"/>
                <a:ext cx="568097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566557" y="6381328"/>
            <a:ext cx="3533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/>
              <a:t>Bx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0897926" y="38393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</a:t>
            </a:r>
            <a:endParaRPr lang="nl-NL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E63E-4AB2-43BC-9FFC-E4FB1A2F7AA3}" type="slidenum">
              <a:rPr lang="nl-NL" smtClean="0"/>
              <a:t>81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1109237" y="3776480"/>
            <a:ext cx="84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bx</a:t>
            </a:r>
            <a:endParaRPr lang="nl-NL" sz="2400" dirty="0">
              <a:solidFill>
                <a:srgbClr val="00B0F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9265840" cy="1143000"/>
          </a:xfrm>
        </p:spPr>
        <p:txBody>
          <a:bodyPr/>
          <a:lstStyle/>
          <a:p>
            <a:r>
              <a:rPr lang="nl-NL" dirty="0" smtClean="0"/>
              <a:t>GPU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sz="3200" dirty="0" smtClean="0"/>
              <a:t>- </a:t>
            </a:r>
            <a:r>
              <a:rPr lang="nl-NL" sz="3200" dirty="0" err="1" smtClean="0"/>
              <a:t>compute</a:t>
            </a:r>
            <a:r>
              <a:rPr lang="nl-NL" sz="3200" dirty="0" smtClean="0"/>
              <a:t> </a:t>
            </a:r>
            <a:r>
              <a:rPr lang="nl-NL" sz="3200" dirty="0"/>
              <a:t>per </a:t>
            </a:r>
            <a:r>
              <a:rPr lang="nl-NL" sz="3200" dirty="0" smtClean="0"/>
              <a:t>block</a:t>
            </a:r>
            <a:br>
              <a:rPr lang="nl-NL" sz="3200" dirty="0" smtClean="0"/>
            </a:br>
            <a:r>
              <a:rPr lang="nl-NL" sz="2400" dirty="0" smtClean="0"/>
              <a:t>(common GPU </a:t>
            </a:r>
            <a:r>
              <a:rPr lang="nl-NL" sz="2400" dirty="0" err="1" smtClean="0"/>
              <a:t>fusion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strategy</a:t>
            </a:r>
            <a:r>
              <a:rPr lang="nl-NL" sz="2400" dirty="0" smtClean="0"/>
              <a:t>)</a:t>
            </a:r>
            <a:endParaRPr lang="nl-NL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97" y="1542241"/>
            <a:ext cx="510374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.compute_root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().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gpu_tile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,xo,yo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	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    xin,yin,2,2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44" y="1494003"/>
            <a:ext cx="28083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compute_at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l-NL" sz="1600" dirty="0" err="1">
                <a:solidFill>
                  <a:srgbClr val="00B05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nl-NL" sz="1600" dirty="0" err="1">
                <a:highlight>
                  <a:srgbClr val="FFFFFF"/>
                </a:highlight>
                <a:latin typeface="Courier New" panose="02070309020205020404" pitchFamily="49" charset="0"/>
              </a:rPr>
              <a:t>,xo</a:t>
            </a:r>
            <a:r>
              <a:rPr lang="nl-NL" sz="1600" dirty="0"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gpu_threads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x,y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);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5915660" y="2349943"/>
            <a:ext cx="4428812" cy="410339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GPUs have specific constraints for these metrics</a:t>
            </a:r>
            <a:r>
              <a:rPr lang="en-US" sz="22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threads/block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(1024)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shared memory/block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(49 Kbytes)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Max registers per SM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(varies per CC)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454090" y="3059339"/>
            <a:ext cx="3638921" cy="1449781"/>
          </a:xfrm>
          <a:prstGeom prst="wedgeRoundRectCallout">
            <a:avLst>
              <a:gd name="adj1" fmla="val 59839"/>
              <a:gd name="adj2" fmla="val 444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Threads/block, Shared memory allocation and registers/thread have a </a:t>
            </a:r>
            <a:r>
              <a:rPr lang="en-US" dirty="0" smtClean="0">
                <a:solidFill>
                  <a:srgbClr val="FF0000"/>
                </a:solidFill>
              </a:rPr>
              <a:t>significant impact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occupancy </a:t>
            </a:r>
            <a:r>
              <a:rPr lang="en-US" dirty="0">
                <a:solidFill>
                  <a:srgbClr val="FF0000"/>
                </a:solidFill>
              </a:rPr>
              <a:t>and performance!!</a:t>
            </a:r>
          </a:p>
        </p:txBody>
      </p:sp>
    </p:spTree>
    <p:extLst>
      <p:ext uri="{BB962C8B-B14F-4D97-AF65-F5344CB8AC3E}">
        <p14:creationId xmlns:p14="http://schemas.microsoft.com/office/powerpoint/2010/main" val="2416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Blur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 err="1"/>
              <a:t>Fusion</a:t>
            </a:r>
            <a:endParaRPr lang="nl-NL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DDCF-C3FC-4F1C-9BBB-16CED0CB6D76}" type="slidenum">
              <a:rPr lang="nl-NL" smtClean="0"/>
              <a:t>9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1993392" y="118872"/>
            <a:ext cx="97930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i="1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Times New Roman"/>
                <a:cs typeface="Times New Roman"/>
              </a:rPr>
              <a:t>C code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[W*H];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=0;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&lt;2; </a:t>
            </a:r>
            <a:r>
              <a:rPr lang="en-US" sz="160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		// calculate 2 lines of </a:t>
            </a:r>
            <a:r>
              <a:rPr lang="en-US" sz="1600" smtClean="0">
                <a:solidFill>
                  <a:srgbClr val="0000FF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endParaRPr lang="en-US" sz="1600" dirty="0">
              <a:solidFill>
                <a:srgbClr val="0000FF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&lt;(H-1); </a:t>
            </a:r>
            <a:r>
              <a:rPr lang="en-US" sz="160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++){		// </a:t>
            </a:r>
            <a:r>
              <a:rPr lang="en-US" sz="160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repeat calculating</a:t>
            </a:r>
            <a:endParaRPr lang="en-US" sz="1600" dirty="0" smtClean="0">
              <a:solidFill>
                <a:srgbClr val="00B05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	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	</a:t>
            </a:r>
            <a:r>
              <a:rPr lang="en-US" sz="160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  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 line of </a:t>
            </a:r>
            <a:r>
              <a:rPr lang="en-US" sz="1600">
                <a:solidFill>
                  <a:srgbClr val="0000FF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and 1 line of </a:t>
            </a:r>
            <a:r>
              <a:rPr lang="en-US" sz="160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by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 +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 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=1;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&lt;(W-1);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++{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by</a:t>
            </a:r>
            <a:r>
              <a:rPr lang="en-US" sz="1600" dirty="0" smtClean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=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-1)*W]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*W] +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bx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 (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y</a:t>
            </a:r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+1)*W];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509120"/>
            <a:ext cx="4956048" cy="2233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91944" y="45236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Not as easily </a:t>
            </a:r>
            <a:r>
              <a:rPr lang="en-US" dirty="0">
                <a:solidFill>
                  <a:srgbClr val="FF0000"/>
                </a:solidFill>
              </a:rPr>
              <a:t>parallelizable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High </a:t>
            </a:r>
            <a:r>
              <a:rPr lang="en-US">
                <a:solidFill>
                  <a:srgbClr val="00B050"/>
                </a:solidFill>
              </a:rPr>
              <a:t>locality </a:t>
            </a:r>
            <a:endParaRPr lang="en-US" smtClean="0">
              <a:solidFill>
                <a:srgbClr val="00B05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mtClean="0">
                <a:solidFill>
                  <a:srgbClr val="00B050"/>
                </a:solidFill>
              </a:rPr>
              <a:t>producer bx &amp; consumer by moved close together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B050"/>
                </a:solidFill>
              </a:rPr>
              <a:t>No </a:t>
            </a:r>
            <a:r>
              <a:rPr lang="en-US" dirty="0" err="1">
                <a:solidFill>
                  <a:srgbClr val="00B050"/>
                </a:solidFill>
              </a:rPr>
              <a:t>recomputation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3721</TotalTime>
  <Words>7069</Words>
  <Application>Microsoft Office PowerPoint</Application>
  <PresentationFormat>Widescreen</PresentationFormat>
  <Paragraphs>1495</Paragraphs>
  <Slides>81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 Unicode MS</vt:lpstr>
      <vt:lpstr>Arial</vt:lpstr>
      <vt:lpstr>Calibri</vt:lpstr>
      <vt:lpstr>Cambria Math</vt:lpstr>
      <vt:lpstr>Courier New</vt:lpstr>
      <vt:lpstr>Menlo</vt:lpstr>
      <vt:lpstr>Times New Roman</vt:lpstr>
      <vt:lpstr>Wingdings</vt:lpstr>
      <vt:lpstr>Adjacency</vt:lpstr>
      <vt:lpstr>Intelligent Architectures 5LIL0  Introduction to Halide</vt:lpstr>
      <vt:lpstr>Example 3x3 box filter</vt:lpstr>
      <vt:lpstr>Blur Inline</vt:lpstr>
      <vt:lpstr>Blur Inline</vt:lpstr>
      <vt:lpstr>Blur Stored Implementation</vt:lpstr>
      <vt:lpstr>Blur Stored Implementation</vt:lpstr>
      <vt:lpstr>Blur Stored Implementation</vt:lpstr>
      <vt:lpstr>Blur Fusion</vt:lpstr>
      <vt:lpstr>Blur Fusion</vt:lpstr>
      <vt:lpstr>Blur Fusion</vt:lpstr>
      <vt:lpstr>Blur Fusion – Folded     storage</vt:lpstr>
      <vt:lpstr>Some Remarks</vt:lpstr>
      <vt:lpstr>Some Remarks</vt:lpstr>
      <vt:lpstr>Some Remarks</vt:lpstr>
      <vt:lpstr>Some Remarks</vt:lpstr>
      <vt:lpstr>Some Remarks</vt:lpstr>
      <vt:lpstr>PowerPoint Presentation</vt:lpstr>
      <vt:lpstr>PowerPoint Presentation</vt:lpstr>
      <vt:lpstr>Halide</vt:lpstr>
      <vt:lpstr>Halide</vt:lpstr>
      <vt:lpstr>Halide</vt:lpstr>
      <vt:lpstr>Blur Example Halide</vt:lpstr>
      <vt:lpstr>Blur Example Halide</vt:lpstr>
      <vt:lpstr>Blur Example Halide</vt:lpstr>
      <vt:lpstr>Blur Example Halide</vt:lpstr>
      <vt:lpstr>Blur Example Halide</vt:lpstr>
      <vt:lpstr>Scheduling Inter-stage scheduling - inline</vt:lpstr>
      <vt:lpstr>Scheduling Inter-stage scheduling - inline</vt:lpstr>
      <vt:lpstr>Scheduling Inter-stage scheduling</vt:lpstr>
      <vt:lpstr>Scheduling Inter-stage scheduling</vt:lpstr>
      <vt:lpstr>Scheduling Fusion</vt:lpstr>
      <vt:lpstr>Scheduling Fusion</vt:lpstr>
      <vt:lpstr>Scheduling Fusion</vt:lpstr>
      <vt:lpstr>Scheduling Fusion</vt:lpstr>
      <vt:lpstr>Scheduling Fusion</vt:lpstr>
      <vt:lpstr>Scheduling Fusion-Folded storage</vt:lpstr>
      <vt:lpstr>Scheduling Fusion-Folded storage</vt:lpstr>
      <vt:lpstr>Scheduling Fusion-Folded storage</vt:lpstr>
      <vt:lpstr>Scheduling Fusion-Folded storage</vt:lpstr>
      <vt:lpstr>Scheduling Fusion-Folded storage</vt:lpstr>
      <vt:lpstr>Intra-Stage Scheduling</vt:lpstr>
      <vt:lpstr>Intra-Stage Scheduling</vt:lpstr>
      <vt:lpstr>Intra-Stage Scheduling: loop interchange</vt:lpstr>
      <vt:lpstr>Intra-Stage Scheduling: splitting</vt:lpstr>
      <vt:lpstr>Intra-Stage Scheduling: tiling</vt:lpstr>
      <vt:lpstr>Intra-Stage Scheduling: vectorize</vt:lpstr>
      <vt:lpstr>Intra-Stage Scheduling</vt:lpstr>
      <vt:lpstr>Intra-Stage Scheduling: multiple threads</vt:lpstr>
      <vt:lpstr>Intra-Stage Scheduling</vt:lpstr>
      <vt:lpstr>Intra-Stage Scheduling</vt:lpstr>
      <vt:lpstr>GPU example </vt:lpstr>
      <vt:lpstr>GPU recap: Let's Start Again from C</vt:lpstr>
      <vt:lpstr>Thread Hierarchy</vt:lpstr>
      <vt:lpstr>How Are Threads Scheduled?</vt:lpstr>
      <vt:lpstr>GPU example </vt:lpstr>
      <vt:lpstr>GPU example </vt:lpstr>
      <vt:lpstr>GPU example </vt:lpstr>
      <vt:lpstr>GPU example  (a better schedule)</vt:lpstr>
      <vt:lpstr>GPU example  (a better schedule)</vt:lpstr>
      <vt:lpstr>GPU example  (a better schedule)</vt:lpstr>
      <vt:lpstr>GPU example  (a better schedule)</vt:lpstr>
      <vt:lpstr>GPU example  (a better schedule)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  <vt:lpstr>Occupancy </vt:lpstr>
      <vt:lpstr>Occupancy </vt:lpstr>
      <vt:lpstr>Observations</vt:lpstr>
      <vt:lpstr>Limitations</vt:lpstr>
      <vt:lpstr>Halide’s Status</vt:lpstr>
      <vt:lpstr>Assignment 2 - Halide</vt:lpstr>
      <vt:lpstr>Questions?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  <vt:lpstr>GPU example - compute per block (common GPU fusion strategy)</vt:lpstr>
    </vt:vector>
  </TitlesOfParts>
  <Company>Océ-Technologies B.V.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Savvas Sioutas</dc:creator>
  <cp:lastModifiedBy>Corporaal, H.</cp:lastModifiedBy>
  <cp:revision>669</cp:revision>
  <cp:lastPrinted>2019-10-07T00:23:44Z</cp:lastPrinted>
  <dcterms:created xsi:type="dcterms:W3CDTF">2017-06-06T08:36:23Z</dcterms:created>
  <dcterms:modified xsi:type="dcterms:W3CDTF">2019-10-07T21:22:43Z</dcterms:modified>
</cp:coreProperties>
</file>